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1"/>
  </p:notesMasterIdLst>
  <p:sldIdLst>
    <p:sldId id="256" r:id="rId2"/>
    <p:sldId id="265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3" r:id="rId13"/>
    <p:sldId id="281" r:id="rId14"/>
    <p:sldId id="280" r:id="rId15"/>
    <p:sldId id="275" r:id="rId16"/>
    <p:sldId id="274" r:id="rId17"/>
    <p:sldId id="276" r:id="rId18"/>
    <p:sldId id="271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2A4F4"/>
    <a:srgbClr val="F174F4"/>
    <a:srgbClr val="EC5AE5"/>
    <a:srgbClr val="CC66FF"/>
    <a:srgbClr val="F35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1" autoAdjust="0"/>
    <p:restoredTop sz="94343" autoAdjust="0"/>
  </p:normalViewPr>
  <p:slideViewPr>
    <p:cSldViewPr snapToGrid="0">
      <p:cViewPr varScale="1">
        <p:scale>
          <a:sx n="41" d="100"/>
          <a:sy n="41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029C-1CAF-4594-818B-328A637140D3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F5AB-F8B0-4351-B2B3-D1B4D565A9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82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55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4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61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83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72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might feel calm one minute, and then overwhelmed the next.</a:t>
            </a:r>
          </a:p>
          <a:p>
            <a:r>
              <a:rPr lang="en-GB" dirty="0"/>
              <a:t>We might just feel numb and want to retreat</a:t>
            </a:r>
          </a:p>
          <a:p>
            <a:r>
              <a:rPr lang="en-GB" dirty="0"/>
              <a:t>We might feel more stressed and alert – ‘hypervigilant’ – like a meerkat in a zoo standing up and looking out to check what’s going to happen next</a:t>
            </a:r>
          </a:p>
          <a:p>
            <a:r>
              <a:rPr lang="en-GB" dirty="0"/>
              <a:t>We might feel a bit sick</a:t>
            </a:r>
          </a:p>
          <a:p>
            <a:r>
              <a:rPr lang="en-GB" dirty="0"/>
              <a:t>We might feel angry and small things may make us want to just lose it</a:t>
            </a:r>
          </a:p>
          <a:p>
            <a:r>
              <a:rPr lang="en-GB" dirty="0"/>
              <a:t>It might bring back lots of other feelings that remind us of other stressful times and times when we experienced loss or difficult change</a:t>
            </a:r>
          </a:p>
          <a:p>
            <a:r>
              <a:rPr lang="en-GB" dirty="0"/>
              <a:t>And it might make the stress we were feeling even harder to manage</a:t>
            </a:r>
          </a:p>
          <a:p>
            <a:r>
              <a:rPr lang="en-GB" dirty="0"/>
              <a:t>And we might feel all of these things in any one day</a:t>
            </a:r>
          </a:p>
          <a:p>
            <a:r>
              <a:rPr lang="en-GB" dirty="0"/>
              <a:t>It can be a real a rollercoaster ride.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34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 parents – fit your own life jacket 1st!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are all struggling at the moment and it's ok for our children to know that we are not ok. We need to promote a culture where talking about our feelings is not just acceptable but good and that starts with us - talking, sharing, showing emotion and crucially how we manage big feelings and what coping strategies we use.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33BA5-D1B1-4A88-A71A-311A74717AF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6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F5AB-F8B0-4351-B2B3-D1B4D565A9D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01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1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08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5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42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16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3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4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64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4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5AF-BB19-4FEA-909D-66256DBD6221}" type="datetimeFigureOut">
              <a:rPr lang="en-GB" smtClean="0"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64C8-78DB-4AA2-9E7B-93BF6C8BB7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0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er/healthierminds/additional-support-needs/relaxation-strategies/" TargetMode="External"/><Relationship Id="rId2" Type="http://schemas.openxmlformats.org/officeDocument/2006/relationships/hyperlink" Target="https://blogs.glowscotland.org.uk/er/healthiermin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teenspeak.org/2011/11/11/expectations/" TargetMode="External"/><Relationship Id="rId4" Type="http://schemas.openxmlformats.org/officeDocument/2006/relationships/hyperlink" Target="https://yourteenmag.com/teenager-school/teenager-middle-school/middle-school-top-4-articles-help-adjust-new-twe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526" y="263123"/>
            <a:ext cx="10530840" cy="2387600"/>
          </a:xfrm>
          <a:noFill/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The Impact of Coronavirus</a:t>
            </a:r>
            <a:r>
              <a:rPr lang="en-GB" sz="6600" b="1" dirty="0" smtClean="0">
                <a:solidFill>
                  <a:srgbClr val="CC66FF"/>
                </a:solidFill>
                <a:latin typeface="Arial Narrow" panose="020B0606020202030204" pitchFamily="34" charset="0"/>
              </a:rPr>
              <a:t/>
            </a:r>
            <a:br>
              <a:rPr lang="en-GB" sz="6600" b="1" dirty="0" smtClean="0">
                <a:solidFill>
                  <a:srgbClr val="CC66FF"/>
                </a:solidFill>
                <a:latin typeface="Arial Narrow" panose="020B0606020202030204" pitchFamily="34" charset="0"/>
              </a:rPr>
            </a:br>
            <a:endParaRPr lang="en-GB" sz="6600" b="1" dirty="0">
              <a:solidFill>
                <a:srgbClr val="CC66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946" y="2075544"/>
            <a:ext cx="9144000" cy="2075542"/>
          </a:xfrm>
        </p:spPr>
        <p:txBody>
          <a:bodyPr>
            <a:normAutofit fontScale="25000" lnSpcReduction="20000"/>
          </a:bodyPr>
          <a:lstStyle/>
          <a:p>
            <a:endParaRPr lang="en-GB" sz="4800" b="1" i="1" dirty="0">
              <a:solidFill>
                <a:srgbClr val="F353DC"/>
              </a:solidFill>
              <a:latin typeface="Arial Narrow" panose="020B0606020202030204" pitchFamily="34" charset="0"/>
            </a:endParaRPr>
          </a:p>
          <a:p>
            <a:r>
              <a:rPr lang="en-GB" sz="14400" b="1" dirty="0" smtClean="0">
                <a:solidFill>
                  <a:srgbClr val="F353DC"/>
                </a:solidFill>
                <a:latin typeface="Arial Narrow" panose="020B0606020202030204" pitchFamily="34" charset="0"/>
              </a:rPr>
              <a:t>COPING IN UNCERTAIN TIMES</a:t>
            </a:r>
          </a:p>
          <a:p>
            <a:endParaRPr lang="en-GB" sz="4400" b="1" dirty="0">
              <a:solidFill>
                <a:srgbClr val="F353DC"/>
              </a:solidFill>
              <a:latin typeface="Arial Narrow" panose="020B0606020202030204" pitchFamily="34" charset="0"/>
            </a:endParaRPr>
          </a:p>
          <a:p>
            <a:endParaRPr lang="en-GB" sz="9600" b="1" dirty="0" smtClean="0">
              <a:solidFill>
                <a:srgbClr val="F353DC"/>
              </a:solidFill>
              <a:latin typeface="Arial Narrow" panose="020B0606020202030204" pitchFamily="34" charset="0"/>
            </a:endParaRPr>
          </a:p>
          <a:p>
            <a:r>
              <a:rPr lang="en-GB" sz="9600" b="1" dirty="0" smtClean="0">
                <a:solidFill>
                  <a:srgbClr val="F353DC"/>
                </a:solidFill>
                <a:latin typeface="Arial Narrow" panose="020B0606020202030204" pitchFamily="34" charset="0"/>
              </a:rPr>
              <a:t>Nick Smiley and Kirstie Rees</a:t>
            </a:r>
          </a:p>
          <a:p>
            <a:r>
              <a:rPr lang="en-GB" sz="9600" b="1" dirty="0" smtClean="0">
                <a:solidFill>
                  <a:srgbClr val="F353DC"/>
                </a:solidFill>
                <a:latin typeface="Arial Narrow" panose="020B0606020202030204" pitchFamily="34" charset="0"/>
              </a:rPr>
              <a:t>East Renfrewshire Educational Psychology Service  </a:t>
            </a:r>
            <a:endParaRPr lang="en-GB" sz="9600" b="1" dirty="0">
              <a:solidFill>
                <a:srgbClr val="F353DC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04" y="4614337"/>
            <a:ext cx="7093527" cy="2079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31" y="5654268"/>
            <a:ext cx="1974015" cy="9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The Basics…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" b="5387"/>
          <a:stretch/>
        </p:blipFill>
        <p:spPr>
          <a:xfrm>
            <a:off x="589308" y="2184843"/>
            <a:ext cx="6810375" cy="3361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55" y="3595821"/>
            <a:ext cx="4318437" cy="5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8633044-18FB-4F7A-A456-69042FF66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" y="-3515"/>
            <a:ext cx="12270915" cy="69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07" y="410845"/>
            <a:ext cx="7247413" cy="5913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2224405"/>
            <a:ext cx="268224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Control what </a:t>
            </a:r>
            <a:b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you can control 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Develop your own coping toolbox 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97146"/>
              </p:ext>
            </p:extLst>
          </p:nvPr>
        </p:nvGraphicFramePr>
        <p:xfrm>
          <a:off x="838200" y="1825625"/>
          <a:ext cx="10515600" cy="36760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1466714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10631324"/>
                    </a:ext>
                  </a:extLst>
                </a:gridCol>
              </a:tblGrid>
              <a:tr h="1225338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Physical Tools</a:t>
                      </a:r>
                      <a:endParaRPr lang="en-GB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2A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Talking Tools</a:t>
                      </a:r>
                      <a:endParaRPr lang="en-GB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2A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41894"/>
                  </a:ext>
                </a:extLst>
              </a:tr>
              <a:tr h="122533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Relaxation exercises</a:t>
                      </a:r>
                      <a:endParaRPr lang="en-GB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Talking to a close friend</a:t>
                      </a:r>
                      <a:endParaRPr lang="en-GB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99540"/>
                  </a:ext>
                </a:extLst>
              </a:tr>
              <a:tr h="122533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Mindfulness exercises</a:t>
                      </a:r>
                      <a:endParaRPr lang="en-GB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Changing your</a:t>
                      </a:r>
                      <a:r>
                        <a:rPr lang="en-GB" sz="3200" baseline="0" dirty="0" smtClean="0"/>
                        <a:t> thinking </a:t>
                      </a:r>
                      <a:endParaRPr lang="en-GB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03506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71" y="5897851"/>
            <a:ext cx="537713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76" y="227050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Your ‘Inner Circle’..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8873" y="2143963"/>
            <a:ext cx="2369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CC66FF"/>
                </a:solidFill>
                <a:latin typeface="Arial Narrow" panose="020B0606020202030204" pitchFamily="34" charset="0"/>
              </a:rPr>
              <a:t>Who always makes you feel better, no matter what…?</a:t>
            </a:r>
            <a:endParaRPr lang="en-GB" sz="3200" i="1" dirty="0">
              <a:solidFill>
                <a:srgbClr val="CC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30" y="3239187"/>
            <a:ext cx="1533739" cy="1524213"/>
          </a:xfrm>
        </p:spPr>
      </p:pic>
      <p:grpSp>
        <p:nvGrpSpPr>
          <p:cNvPr id="20" name="Group 19"/>
          <p:cNvGrpSpPr/>
          <p:nvPr/>
        </p:nvGrpSpPr>
        <p:grpSpPr>
          <a:xfrm>
            <a:off x="3051682" y="1538289"/>
            <a:ext cx="4988331" cy="4111774"/>
            <a:chOff x="2829789" y="1690689"/>
            <a:chExt cx="4988331" cy="4111774"/>
          </a:xfrm>
        </p:grpSpPr>
        <p:sp>
          <p:nvSpPr>
            <p:cNvPr id="12" name="Oval 11"/>
            <p:cNvSpPr/>
            <p:nvPr/>
          </p:nvSpPr>
          <p:spPr>
            <a:xfrm>
              <a:off x="2829789" y="1690689"/>
              <a:ext cx="4988331" cy="4111774"/>
            </a:xfrm>
            <a:prstGeom prst="ellipse">
              <a:avLst/>
            </a:prstGeom>
            <a:solidFill>
              <a:srgbClr val="EC5A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435927" y="2143963"/>
              <a:ext cx="3818313" cy="3134619"/>
            </a:xfrm>
            <a:prstGeom prst="ellipse">
              <a:avLst/>
            </a:prstGeom>
            <a:gradFill flip="none" rotWithShape="1">
              <a:gsLst>
                <a:gs pos="0">
                  <a:srgbClr val="EC5AE5">
                    <a:tint val="66000"/>
                    <a:satMod val="160000"/>
                  </a:srgbClr>
                </a:gs>
                <a:gs pos="50000">
                  <a:srgbClr val="EC5AE5">
                    <a:tint val="44500"/>
                    <a:satMod val="160000"/>
                  </a:srgbClr>
                </a:gs>
                <a:gs pos="100000">
                  <a:srgbClr val="EC5AE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087092" y="2758440"/>
              <a:ext cx="2450868" cy="20490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377" y="3195060"/>
              <a:ext cx="1002271" cy="996046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 flipV="1">
            <a:off x="5767521" y="2926080"/>
            <a:ext cx="2309679" cy="82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504" y="6011000"/>
            <a:ext cx="5377899" cy="6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Try to tackle your thinking </a:t>
            </a:r>
            <a:endParaRPr lang="en-GB" sz="4800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86" y="1690688"/>
            <a:ext cx="9019309" cy="42730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1" y="6147527"/>
            <a:ext cx="5377138" cy="67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3425951"/>
            <a:ext cx="11546825" cy="6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7" y="3578351"/>
            <a:ext cx="11546825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425" y="35462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Listen to your body- know your triggers</a:t>
            </a:r>
            <a:endParaRPr lang="en-GB" sz="4800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424" y="1710531"/>
            <a:ext cx="2893615" cy="4351338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2438400" y="2041684"/>
            <a:ext cx="213360" cy="228600"/>
          </a:xfrm>
          <a:prstGeom prst="mathMultiply">
            <a:avLst/>
          </a:prstGeom>
          <a:solidFill>
            <a:srgbClr val="F2A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Multiply 7"/>
          <p:cNvSpPr/>
          <p:nvPr/>
        </p:nvSpPr>
        <p:spPr>
          <a:xfrm>
            <a:off x="2103644" y="2743200"/>
            <a:ext cx="197596" cy="335280"/>
          </a:xfrm>
          <a:prstGeom prst="mathMultiply">
            <a:avLst/>
          </a:prstGeom>
          <a:solidFill>
            <a:srgbClr val="F2A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0" y="3660640"/>
            <a:ext cx="210004" cy="225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955625" y="2849880"/>
            <a:ext cx="212835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8"/>
          <a:stretch/>
        </p:blipFill>
        <p:spPr>
          <a:xfrm>
            <a:off x="5469473" y="1493520"/>
            <a:ext cx="6034742" cy="4646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751" y="6061869"/>
            <a:ext cx="537713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374878"/>
            <a:ext cx="1676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Be kind to yourself 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41478"/>
            <a:ext cx="6610467" cy="4951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62" y="6065491"/>
            <a:ext cx="5377138" cy="67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89" y="588082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Selfcompassion.org. </a:t>
            </a:r>
          </a:p>
        </p:txBody>
      </p:sp>
    </p:spTree>
    <p:extLst>
      <p:ext uri="{BB962C8B-B14F-4D97-AF65-F5344CB8AC3E}">
        <p14:creationId xmlns:p14="http://schemas.microsoft.com/office/powerpoint/2010/main" val="42193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298" y="2544445"/>
            <a:ext cx="23982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This won’t last forever….</a:t>
            </a:r>
            <a:endParaRPr lang="en-GB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85" y="615596"/>
            <a:ext cx="7871603" cy="5506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08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2917371"/>
            <a:ext cx="10729685" cy="325959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blogs.glowscotland.org.uk/er/healthierminds/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://blogs.glowscotland.org.uk/er/healthierminds/additional-support-needs/relaxation-strategies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>
              <a:solidFill>
                <a:srgbClr val="9966FF"/>
              </a:solidFill>
            </a:endParaRPr>
          </a:p>
          <a:p>
            <a:pPr marL="0" indent="0">
              <a:buNone/>
            </a:pPr>
            <a:endParaRPr lang="en-GB" u="sng" dirty="0" smtClean="0">
              <a:solidFill>
                <a:srgbClr val="9966FF"/>
              </a:solidFill>
            </a:endParaRPr>
          </a:p>
          <a:p>
            <a:endParaRPr lang="en-GB" u="sng" dirty="0" smtClean="0">
              <a:solidFill>
                <a:srgbClr val="9966FF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2" y="365125"/>
            <a:ext cx="10468428" cy="2430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06" y="5219471"/>
            <a:ext cx="3419952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2135" y="786369"/>
            <a:ext cx="6096000" cy="5324535"/>
          </a:xfrm>
          <a:prstGeom prst="rect">
            <a:avLst/>
          </a:prstGeom>
          <a:effectLst>
            <a:softEdge rad="101600"/>
          </a:effectLst>
        </p:spPr>
        <p:txBody>
          <a:bodyPr>
            <a:spAutoFit/>
          </a:bodyPr>
          <a:lstStyle/>
          <a:p>
            <a:pPr algn="ctr"/>
            <a:r>
              <a:rPr lang="en-GB" sz="5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Covid-19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  <a:t>How does it make us feel?</a:t>
            </a:r>
            <a:b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</a:br>
            <a: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  <a:t>How does it affect our behaviour?</a:t>
            </a:r>
            <a:b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</a:br>
            <a: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  <a:t>What helps us to cope? </a:t>
            </a:r>
            <a:br>
              <a:rPr lang="en-GB" sz="4000" dirty="0">
                <a:solidFill>
                  <a:srgbClr val="F353DC"/>
                </a:solidFill>
                <a:latin typeface="Arial Narrow" panose="020B0606020202030204" pitchFamily="34" charset="0"/>
              </a:rPr>
            </a:br>
            <a:r>
              <a:rPr lang="en-GB" sz="3200" dirty="0">
                <a:solidFill>
                  <a:srgbClr val="F353DC"/>
                </a:solidFill>
                <a:latin typeface="Arial Narrow" panose="020B0606020202030204" pitchFamily="34" charset="0"/>
              </a:rPr>
              <a:t/>
            </a:r>
            <a:br>
              <a:rPr lang="en-GB" sz="3200" dirty="0">
                <a:solidFill>
                  <a:srgbClr val="F353DC"/>
                </a:solidFill>
                <a:latin typeface="Arial Narrow" panose="020B0606020202030204" pitchFamily="34" charset="0"/>
              </a:rPr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773430"/>
            <a:ext cx="2514600" cy="171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48" y="5486400"/>
            <a:ext cx="7853056" cy="9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515000"/>
            <a:ext cx="12192000" cy="43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9511F-E36B-4E72-A8E9-7C0E831B3443}"/>
              </a:ext>
            </a:extLst>
          </p:cNvPr>
          <p:cNvSpPr txBox="1"/>
          <p:nvPr/>
        </p:nvSpPr>
        <p:spPr>
          <a:xfrm>
            <a:off x="1014152" y="268231"/>
            <a:ext cx="2277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Narrow" panose="020B0606020202030204" pitchFamily="34" charset="0"/>
              </a:rPr>
              <a:t>Bored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Frustrated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Grieving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Happy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Anxious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56F0E-6619-4A20-8EDF-810D8895FFD5}"/>
              </a:ext>
            </a:extLst>
          </p:cNvPr>
          <p:cNvSpPr txBox="1"/>
          <p:nvPr/>
        </p:nvSpPr>
        <p:spPr>
          <a:xfrm>
            <a:off x="5007030" y="268231"/>
            <a:ext cx="3075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Narrow" panose="020B0606020202030204" pitchFamily="34" charset="0"/>
              </a:rPr>
              <a:t>Unfocused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Angry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Creative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Exhausted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Calm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Guilty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F0DFA-86B8-4606-BB29-906B3800228C}"/>
              </a:ext>
            </a:extLst>
          </p:cNvPr>
          <p:cNvSpPr txBox="1"/>
          <p:nvPr/>
        </p:nvSpPr>
        <p:spPr>
          <a:xfrm>
            <a:off x="8900162" y="268231"/>
            <a:ext cx="2277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Narrow" panose="020B0606020202030204" pitchFamily="34" charset="0"/>
              </a:rPr>
              <a:t>Out of control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Relaxed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Overwhelmed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Unmotivated</a:t>
            </a:r>
          </a:p>
          <a:p>
            <a:pPr algn="ctr"/>
            <a:r>
              <a:rPr lang="en-GB" sz="2800" dirty="0">
                <a:latin typeface="Arial Narrow" panose="020B0606020202030204" pitchFamily="34" charset="0"/>
              </a:rPr>
              <a:t>Confused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3E6B10-A1CC-43E4-AE3C-CF141B9C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440" y="2739969"/>
            <a:ext cx="3290887" cy="2452687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latin typeface="Ink Free" panose="03080402000500000000" pitchFamily="66" charset="0"/>
                <a:cs typeface="Calibri Light"/>
              </a:rPr>
              <a:t>Living through a Pandemic</a:t>
            </a:r>
            <a:endParaRPr lang="en-GB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480" y="111220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We all respond differently to difficulties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 depending upon the </a:t>
            </a:r>
            <a:r>
              <a:rPr lang="en-GB" sz="4000" b="1" dirty="0">
                <a:solidFill>
                  <a:srgbClr val="EC5AE5"/>
                </a:solidFill>
                <a:latin typeface="Arial Narrow" panose="020B0606020202030204" pitchFamily="34" charset="0"/>
              </a:rPr>
              <a:t>size</a:t>
            </a: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our sense of </a:t>
            </a:r>
            <a:r>
              <a:rPr lang="en-GB" sz="4000" b="1" dirty="0">
                <a:solidFill>
                  <a:srgbClr val="EC5AE5"/>
                </a:solidFill>
                <a:latin typeface="Arial Narrow" panose="020B0606020202030204" pitchFamily="34" charset="0"/>
              </a:rPr>
              <a:t>control</a:t>
            </a:r>
            <a:r>
              <a:rPr lang="en-GB" sz="3600" dirty="0">
                <a:solidFill>
                  <a:srgbClr val="EC5AE5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 and</a:t>
            </a:r>
            <a:r>
              <a:rPr lang="en-GB" sz="3200" i="1" dirty="0">
                <a:solidFill>
                  <a:srgbClr val="EC5AE5"/>
                </a:solidFill>
                <a:latin typeface="Arial Narrow" panose="020B0606020202030204" pitchFamily="34" charset="0"/>
              </a:rPr>
              <a:t> </a:t>
            </a:r>
            <a:r>
              <a:rPr lang="en-GB" sz="4000" b="1" dirty="0">
                <a:solidFill>
                  <a:srgbClr val="EC5AE5"/>
                </a:solidFill>
                <a:latin typeface="Arial Narrow" panose="020B0606020202030204" pitchFamily="34" charset="0"/>
              </a:rPr>
              <a:t>who</a:t>
            </a:r>
            <a:r>
              <a:rPr lang="en-GB" sz="3200" i="1" dirty="0">
                <a:solidFill>
                  <a:srgbClr val="EC5AE5"/>
                </a:solidFill>
                <a:latin typeface="Arial Narrow" panose="020B0606020202030204" pitchFamily="34" charset="0"/>
              </a:rPr>
              <a:t> </a:t>
            </a: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and </a:t>
            </a:r>
            <a:r>
              <a:rPr lang="en-GB" sz="4000" b="1" dirty="0">
                <a:solidFill>
                  <a:srgbClr val="EC5AE5"/>
                </a:solidFill>
                <a:latin typeface="Arial Narrow" panose="020B0606020202030204" pitchFamily="34" charset="0"/>
              </a:rPr>
              <a:t>what</a:t>
            </a:r>
            <a:r>
              <a:rPr lang="en-GB" sz="3200" dirty="0">
                <a:solidFill>
                  <a:srgbClr val="EC5AE5"/>
                </a:solidFill>
                <a:latin typeface="Arial Narrow" panose="020B0606020202030204" pitchFamily="34" charset="0"/>
              </a:rPr>
              <a:t> is there to help 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/>
          <a:stretch/>
        </p:blipFill>
        <p:spPr>
          <a:xfrm>
            <a:off x="2392680" y="3764280"/>
            <a:ext cx="720852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6218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9966FF"/>
                </a:solidFill>
                <a:latin typeface="Arial Narrow" panose="020B0606020202030204" pitchFamily="34" charset="0"/>
                <a:ea typeface="Segoe UI Symbol" panose="020B0502040204020203" pitchFamily="34" charset="0"/>
              </a:rPr>
              <a:t>So how does our brain react?</a:t>
            </a:r>
            <a:br>
              <a:rPr lang="en-GB" sz="5400" b="1" dirty="0">
                <a:solidFill>
                  <a:srgbClr val="9966FF"/>
                </a:solidFill>
                <a:latin typeface="Arial Narrow" panose="020B0606020202030204" pitchFamily="34" charset="0"/>
                <a:ea typeface="Segoe UI Symbol" panose="020B0502040204020203" pitchFamily="34" charset="0"/>
              </a:rPr>
            </a:br>
            <a:r>
              <a:rPr lang="en-GB" sz="5400" b="1" i="1" dirty="0">
                <a:solidFill>
                  <a:srgbClr val="F353DC"/>
                </a:solidFill>
                <a:latin typeface="Arial Narrow" panose="020B0606020202030204" pitchFamily="34" charset="0"/>
                <a:ea typeface="Segoe UI Symbol" panose="020B0502040204020203" pitchFamily="34" charset="0"/>
              </a:rPr>
              <a:t>Fight, Flight or Freeze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83" y="2729783"/>
            <a:ext cx="4730906" cy="2700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96" y="5998581"/>
            <a:ext cx="5678317" cy="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49"/>
          <a:stretch/>
        </p:blipFill>
        <p:spPr>
          <a:xfrm>
            <a:off x="2914536" y="1537854"/>
            <a:ext cx="6362928" cy="431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59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474F7-393F-4274-A989-E78B2DCD6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20109" r="21362" b="1"/>
          <a:stretch/>
        </p:blipFill>
        <p:spPr>
          <a:xfrm>
            <a:off x="-9919" y="-129198"/>
            <a:ext cx="845029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04" y="4092299"/>
            <a:ext cx="5251316" cy="16276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H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ow is the pandemic affecting our children and teenager’s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behaviour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6" y="5844208"/>
            <a:ext cx="11479696" cy="8197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Images from: </a:t>
            </a:r>
            <a:r>
              <a:rPr lang="en-GB" sz="2000" dirty="0">
                <a:solidFill>
                  <a:srgbClr val="FFFFFF"/>
                </a:solidFill>
                <a:hlinkClick r:id="rId4"/>
              </a:rPr>
              <a:t>Parenting Through Middle School: Top 4 Picks for Raising Tweens (yourteenmag.com)</a:t>
            </a: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hlinkClick r:id="rId5"/>
              </a:rPr>
              <a:t>Expectations | </a:t>
            </a:r>
            <a:r>
              <a:rPr lang="en-GB" sz="2000" dirty="0" err="1">
                <a:solidFill>
                  <a:srgbClr val="FFFFFF"/>
                </a:solidFill>
                <a:hlinkClick r:id="rId5"/>
              </a:rPr>
              <a:t>TeenSpeak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14313A-FE7E-41CE-A04B-1DB99B4BF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8542"/>
          <a:stretch/>
        </p:blipFill>
        <p:spPr bwMode="auto">
          <a:xfrm>
            <a:off x="6255815" y="-129198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02D0-C6BD-4D35-A435-5596D01A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3044567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Social Skills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5E9266-8E8E-47A6-BE14-76B5C60E3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702" y="238539"/>
            <a:ext cx="2967127" cy="63809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A5C578EE-9885-4BB2-87BF-5838F2D2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982" y="655139"/>
            <a:ext cx="3675366" cy="55477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EF22E-9E09-428E-AFDB-A1D1C159B233}"/>
              </a:ext>
            </a:extLst>
          </p:cNvPr>
          <p:cNvSpPr txBox="1"/>
          <p:nvPr/>
        </p:nvSpPr>
        <p:spPr>
          <a:xfrm>
            <a:off x="1172816" y="2554357"/>
            <a:ext cx="22363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Social Skills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7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35CB-AFD2-4A8A-A600-7373810A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000"/>
              <a:t>The Teenage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91BF-95DB-4A9F-8BA2-701B6857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GB" sz="2200" dirty="0"/>
              <a:t>Self-interest</a:t>
            </a:r>
          </a:p>
          <a:p>
            <a:r>
              <a:rPr lang="en-GB" sz="2200" dirty="0"/>
              <a:t>Independence</a:t>
            </a:r>
          </a:p>
          <a:p>
            <a:r>
              <a:rPr lang="en-GB" sz="2200" dirty="0"/>
              <a:t>Brain development</a:t>
            </a:r>
          </a:p>
          <a:p>
            <a:r>
              <a:rPr lang="en-GB" sz="2200" dirty="0"/>
              <a:t>Peer groups</a:t>
            </a:r>
          </a:p>
          <a:p>
            <a:r>
              <a:rPr lang="en-GB" sz="2200" dirty="0"/>
              <a:t>Risk taking</a:t>
            </a:r>
          </a:p>
          <a:p>
            <a:r>
              <a:rPr lang="en-GB" sz="2200" dirty="0"/>
              <a:t>Mood changes</a:t>
            </a:r>
          </a:p>
          <a:p>
            <a:r>
              <a:rPr lang="en-GB" sz="2200" dirty="0"/>
              <a:t>Sensitivity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2F54C-7CFD-433F-8E57-1BE766B4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9" y="1499056"/>
            <a:ext cx="6903720" cy="39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449</Words>
  <Application>Microsoft Office PowerPoint</Application>
  <PresentationFormat>Widescreen</PresentationFormat>
  <Paragraphs>88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Ink Free</vt:lpstr>
      <vt:lpstr>Segoe UI Symbol</vt:lpstr>
      <vt:lpstr>Office Theme</vt:lpstr>
      <vt:lpstr>The Impact of Coronavirus </vt:lpstr>
      <vt:lpstr>PowerPoint Presentation</vt:lpstr>
      <vt:lpstr>Living through a Pandemic</vt:lpstr>
      <vt:lpstr>PowerPoint Presentation</vt:lpstr>
      <vt:lpstr>So how does our brain react? Fight, Flight or Freeze</vt:lpstr>
      <vt:lpstr>PowerPoint Presentation</vt:lpstr>
      <vt:lpstr>How is the pandemic affecting our children and teenager’s behaviour? </vt:lpstr>
      <vt:lpstr>Social Skills</vt:lpstr>
      <vt:lpstr>The Teenage Brain</vt:lpstr>
      <vt:lpstr>The Basics…</vt:lpstr>
      <vt:lpstr>PowerPoint Presentation</vt:lpstr>
      <vt:lpstr>Control what  you can control </vt:lpstr>
      <vt:lpstr>Develop your own coping toolbox </vt:lpstr>
      <vt:lpstr>Your ‘Inner Circle’..</vt:lpstr>
      <vt:lpstr>Try to tackle your thinking </vt:lpstr>
      <vt:lpstr>Listen to your body- know your triggers</vt:lpstr>
      <vt:lpstr>Be kind to yourself </vt:lpstr>
      <vt:lpstr>This won’t last forever….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Coronavirus</dc:title>
  <dc:creator>Rees, Kirstie</dc:creator>
  <cp:lastModifiedBy>Frost, Kirsty</cp:lastModifiedBy>
  <cp:revision>35</cp:revision>
  <dcterms:created xsi:type="dcterms:W3CDTF">2020-12-14T21:59:21Z</dcterms:created>
  <dcterms:modified xsi:type="dcterms:W3CDTF">2021-04-23T10:42:00Z</dcterms:modified>
</cp:coreProperties>
</file>