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66" r:id="rId2"/>
    <p:sldId id="261" r:id="rId3"/>
    <p:sldId id="262" r:id="rId4"/>
    <p:sldId id="257" r:id="rId5"/>
    <p:sldId id="259" r:id="rId6"/>
    <p:sldId id="267" r:id="rId7"/>
    <p:sldId id="260" r:id="rId8"/>
    <p:sldId id="264" r:id="rId9"/>
    <p:sldId id="268" r:id="rId10"/>
    <p:sldId id="277" r:id="rId11"/>
    <p:sldId id="271" r:id="rId12"/>
    <p:sldId id="273" r:id="rId13"/>
    <p:sldId id="274" r:id="rId14"/>
    <p:sldId id="278" r:id="rId15"/>
    <p:sldId id="270" r:id="rId16"/>
    <p:sldId id="276" r:id="rId17"/>
    <p:sldId id="265" r:id="rId18"/>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2561"/>
    <a:srgbClr val="9615D1"/>
    <a:srgbClr val="D115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BA72F6-91F9-557B-B644-0A8B2137D543}" v="3014" dt="2021-03-03T08:40:00.832"/>
    <p1510:client id="{40BDA918-108F-CFC9-6D08-FC9E90C78D23}" v="237" dt="2021-03-03T16:29:16.653"/>
    <p1510:client id="{6D2B215B-B227-0697-89C3-E7BBE0460B5F}" v="29" dt="2021-03-03T16:45:39.392"/>
    <p1510:client id="{909DB09F-C0A5-B000-929C-7C805EAAB219}" v="58" dt="2021-03-03T12:45:28.520"/>
    <p1510:client id="{914F7662-EB56-485D-8A97-4BC453474BD1}" v="1379" dt="2021-03-01T17:50:49.914"/>
    <p1510:client id="{F712B09F-A025-B000-D7D3-05F938EF3C9A}" v="118" dt="2021-03-01T18:26:20.0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974" autoAdjust="0"/>
  </p:normalViewPr>
  <p:slideViewPr>
    <p:cSldViewPr snapToGrid="0">
      <p:cViewPr varScale="1">
        <p:scale>
          <a:sx n="44" d="100"/>
          <a:sy n="44" d="100"/>
        </p:scale>
        <p:origin x="171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A4DB1F-688A-4B59-9CFA-9944C6480770}" type="datetimeFigureOut">
              <a:rPr lang="en-GB"/>
              <a:t>08/03/2021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33BA5-D1B1-4A88-A71A-311A74717AF5}" type="slidenum">
              <a:rPr lang="en-GB"/>
              <a:t>‹#›</a:t>
            </a:fld>
            <a:endParaRPr lang="en-GB"/>
          </a:p>
        </p:txBody>
      </p:sp>
    </p:spTree>
    <p:extLst>
      <p:ext uri="{BB962C8B-B14F-4D97-AF65-F5344CB8AC3E}">
        <p14:creationId xmlns:p14="http://schemas.microsoft.com/office/powerpoint/2010/main" val="445728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Impact of covid</a:t>
            </a:r>
          </a:p>
        </p:txBody>
      </p:sp>
      <p:sp>
        <p:nvSpPr>
          <p:cNvPr id="4" name="Slide Number Placeholder 3"/>
          <p:cNvSpPr>
            <a:spLocks noGrp="1"/>
          </p:cNvSpPr>
          <p:nvPr>
            <p:ph type="sldNum" sz="quarter" idx="5"/>
          </p:nvPr>
        </p:nvSpPr>
        <p:spPr/>
        <p:txBody>
          <a:bodyPr/>
          <a:lstStyle/>
          <a:p>
            <a:fld id="{8CC33BA5-D1B1-4A88-A71A-311A74717AF5}" type="slidenum">
              <a:rPr lang="en-GB"/>
              <a:t>2</a:t>
            </a:fld>
            <a:endParaRPr lang="en-GB"/>
          </a:p>
        </p:txBody>
      </p:sp>
    </p:spTree>
    <p:extLst>
      <p:ext uri="{BB962C8B-B14F-4D97-AF65-F5344CB8AC3E}">
        <p14:creationId xmlns:p14="http://schemas.microsoft.com/office/powerpoint/2010/main" val="3110710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pPr marL="171450" indent="-171450">
              <a:buFont typeface="Arial"/>
              <a:buChar char="•"/>
            </a:pPr>
            <a:r>
              <a:rPr lang="en-US" dirty="0">
                <a:cs typeface="Calibri"/>
              </a:rPr>
              <a:t>Doing something each day that encourages contact with people- write a post-card, smile at someone, make eye contact, greet others. </a:t>
            </a:r>
            <a:endParaRPr lang="en-US" dirty="0" smtClean="0">
              <a:cs typeface="Calibri"/>
            </a:endParaRPr>
          </a:p>
          <a:p>
            <a:pPr marL="0" indent="0">
              <a:buFont typeface="Arial"/>
              <a:buNone/>
            </a:pPr>
            <a:endParaRPr lang="en-US" dirty="0">
              <a:cs typeface="Calibri"/>
            </a:endParaRPr>
          </a:p>
          <a:p>
            <a:pPr marL="171450" indent="-171450">
              <a:buFont typeface="Arial"/>
              <a:buChar char="•"/>
            </a:pPr>
            <a:r>
              <a:rPr lang="en-US" dirty="0">
                <a:cs typeface="Calibri"/>
              </a:rPr>
              <a:t>Encourage acts of kindness throughout the week- being kind to others makes us feel good. </a:t>
            </a:r>
            <a:endParaRPr lang="en-US" dirty="0" smtClean="0">
              <a:cs typeface="Calibri"/>
            </a:endParaRPr>
          </a:p>
          <a:p>
            <a:pPr marL="0" indent="0">
              <a:buFont typeface="Arial"/>
              <a:buNone/>
            </a:pPr>
            <a:endParaRPr lang="en-US" dirty="0">
              <a:cs typeface="Calibri"/>
            </a:endParaRPr>
          </a:p>
          <a:p>
            <a:pPr marL="171450" indent="-171450">
              <a:buFont typeface="Arial"/>
              <a:buChar char="•"/>
            </a:pPr>
            <a:r>
              <a:rPr lang="en-US" dirty="0">
                <a:cs typeface="Calibri"/>
              </a:rPr>
              <a:t>Gratitude lists/positive highlights encourages us to focus on the good parts of the day- re-</a:t>
            </a:r>
            <a:r>
              <a:rPr lang="en-US" dirty="0" err="1">
                <a:cs typeface="Calibri"/>
              </a:rPr>
              <a:t>focussing</a:t>
            </a:r>
            <a:r>
              <a:rPr lang="en-US" dirty="0">
                <a:cs typeface="Calibri"/>
              </a:rPr>
              <a:t> the brain away from worries. </a:t>
            </a:r>
            <a:endParaRPr lang="en-US" dirty="0" smtClean="0">
              <a:cs typeface="Calibri"/>
            </a:endParaRPr>
          </a:p>
          <a:p>
            <a:pPr marL="0" indent="0">
              <a:buFont typeface="Arial"/>
              <a:buNone/>
            </a:pPr>
            <a:endParaRPr lang="en-US" dirty="0">
              <a:cs typeface="Calibri"/>
            </a:endParaRPr>
          </a:p>
          <a:p>
            <a:pPr marL="171450" indent="-171450">
              <a:buFont typeface="Arial"/>
              <a:buChar char="•"/>
            </a:pPr>
            <a:r>
              <a:rPr lang="en-US" dirty="0">
                <a:cs typeface="Calibri"/>
              </a:rPr>
              <a:t>Talking about feelings/worries from a young age is helpful- modelling language, empowering, </a:t>
            </a:r>
            <a:r>
              <a:rPr lang="en-US" dirty="0" err="1">
                <a:cs typeface="Calibri"/>
              </a:rPr>
              <a:t>normalises</a:t>
            </a:r>
            <a:r>
              <a:rPr lang="en-US" dirty="0">
                <a:cs typeface="Calibri"/>
              </a:rPr>
              <a:t> worry/sadness. </a:t>
            </a: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8CC33BA5-D1B1-4A88-A71A-311A74717AF5}" type="slidenum">
              <a:rPr lang="en-GB"/>
              <a:t>11</a:t>
            </a:fld>
            <a:endParaRPr lang="en-GB"/>
          </a:p>
        </p:txBody>
      </p:sp>
    </p:spTree>
    <p:extLst>
      <p:ext uri="{BB962C8B-B14F-4D97-AF65-F5344CB8AC3E}">
        <p14:creationId xmlns:p14="http://schemas.microsoft.com/office/powerpoint/2010/main" val="2114589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What is self-regulation and why is it important? </a:t>
            </a:r>
          </a:p>
          <a:p>
            <a:endParaRPr lang="en-US" dirty="0">
              <a:cs typeface="Calibri"/>
            </a:endParaRPr>
          </a:p>
          <a:p>
            <a:r>
              <a:rPr lang="en-US" dirty="0"/>
              <a:t>Self-regulation is the ability for us to manage our thoughts, feelings, and actions. It helps us to remain calm and alert, and supports the capacity to “respond”, rather than “react” in the face of our many strong emotions and stressors in life and the environment. For example, self-regulation helps a child to calm herself or himself, or to solve a problem without giving up. </a:t>
            </a:r>
          </a:p>
          <a:p>
            <a:endParaRPr lang="en-US" dirty="0">
              <a:cs typeface="Calibri"/>
            </a:endParaRPr>
          </a:p>
          <a:p>
            <a:r>
              <a:rPr lang="en-US" dirty="0">
                <a:cs typeface="Calibri"/>
              </a:rPr>
              <a:t>We don't just acquire this skill, we have to learn it. </a:t>
            </a:r>
            <a:r>
              <a:rPr lang="en-US" dirty="0"/>
              <a:t>When babies are born, they have little ability to self-regulate; however, from infancy, parents and other primary caregivers help children learn through a process called co-regulation By using their voice, movements, affects, gestures, and intonations, parents and primary caregivers can help infants and young children know that they are “felt with” and “attuned to.” This helps babies and children become calmer and regulate. When babies grow up with co-regulation during moments of stress, such as when they are struggling with strong feelings, they begin to internalize and conceptualize strategies for self-regulation and self-soothing.</a:t>
            </a:r>
          </a:p>
          <a:p>
            <a:endParaRPr lang="en-US" dirty="0"/>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8CC33BA5-D1B1-4A88-A71A-311A74717AF5}" type="slidenum">
              <a:rPr lang="en-GB"/>
              <a:t>12</a:t>
            </a:fld>
            <a:endParaRPr lang="en-GB"/>
          </a:p>
        </p:txBody>
      </p:sp>
    </p:spTree>
    <p:extLst>
      <p:ext uri="{BB962C8B-B14F-4D97-AF65-F5344CB8AC3E}">
        <p14:creationId xmlns:p14="http://schemas.microsoft.com/office/powerpoint/2010/main" val="4035812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smtClean="0">
                <a:solidFill>
                  <a:schemeClr val="tx1"/>
                </a:solidFill>
                <a:effectLst/>
                <a:latin typeface="+mn-lt"/>
                <a:ea typeface="+mn-ea"/>
                <a:cs typeface="+mn-cs"/>
              </a:rPr>
              <a:t>Empathising and modelling language</a:t>
            </a:r>
            <a:r>
              <a:rPr lang="en-GB" sz="1200" kern="1200" dirty="0" smtClean="0">
                <a:solidFill>
                  <a:schemeClr val="tx1"/>
                </a:solidFill>
                <a:effectLst/>
                <a:latin typeface="+mn-lt"/>
                <a:ea typeface="+mn-ea"/>
                <a:cs typeface="+mn-cs"/>
              </a:rPr>
              <a:t> is a key way that you can co-regulate your child and help them learn to self-regulate. Having big emotions but not knowing what they are or how to deal with them can be hard, so modelling language and feeling it with your child can help them feel understood, and gives them the language to use next time. Using ‘I wonder’ is a really nice phrase to use, as you’re not telling them how to feel but rather exploring with them. ‘I wonder if you feel sad…’</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Deep breathing and relaxation exercises</a:t>
            </a:r>
            <a:r>
              <a:rPr lang="en-GB" sz="1200" kern="1200" dirty="0" smtClean="0">
                <a:solidFill>
                  <a:schemeClr val="tx1"/>
                </a:solidFill>
                <a:effectLst/>
                <a:latin typeface="+mn-lt"/>
                <a:ea typeface="+mn-ea"/>
                <a:cs typeface="+mn-cs"/>
              </a:rPr>
              <a:t>- taking control back and being present. When we feel anxious or stressed part of that is our body being in control of us and going into fight flight or freeze mode, so encouraging awareness and deep breathes has a physical impact on calming children’s bodies down, lowering their heart rate etc. Lots of suggestions on healthier minds page, bubble breathing, breathing buddy. Building that into their routine.</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Sensory activities</a:t>
            </a:r>
            <a:r>
              <a:rPr lang="en-GB" sz="1200" kern="1200" dirty="0" smtClean="0">
                <a:solidFill>
                  <a:schemeClr val="tx1"/>
                </a:solidFill>
                <a:effectLst/>
                <a:latin typeface="+mn-lt"/>
                <a:ea typeface="+mn-ea"/>
                <a:cs typeface="+mn-cs"/>
              </a:rPr>
              <a:t>- can be a good way to calm and settle children in a way that doesn’t rely on language. We all have certain activities or preferences that help us feel more settled- e.g. going for a run, getting a massage, playing music, tapping our feet. It’s the same for children, except they don’t yet know what helps them to feel good. Exploring activities such as playdoh or squishy toys, guessing games like what’s in the bag</a:t>
            </a:r>
            <a:r>
              <a:rPr lang="en-GB" sz="1200" kern="1200" baseline="0" dirty="0" smtClean="0">
                <a:solidFill>
                  <a:schemeClr val="tx1"/>
                </a:solidFill>
                <a:effectLst/>
                <a:latin typeface="+mn-lt"/>
                <a:ea typeface="+mn-ea"/>
                <a:cs typeface="+mn-cs"/>
              </a:rPr>
              <a:t> that relies on touch. </a:t>
            </a:r>
            <a:endParaRPr lang="en-GB" sz="1200" kern="1200" dirty="0" smtClean="0">
              <a:solidFill>
                <a:schemeClr val="tx1"/>
              </a:solidFill>
              <a:effectLst/>
              <a:latin typeface="+mn-lt"/>
              <a:ea typeface="+mn-ea"/>
              <a:cs typeface="+mn-cs"/>
            </a:endParaRPr>
          </a:p>
          <a:p>
            <a:pPr marL="285750" indent="-285750">
              <a:lnSpc>
                <a:spcPct val="90000"/>
              </a:lnSpc>
              <a:spcBef>
                <a:spcPts val="1000"/>
              </a:spcBef>
              <a:buFont typeface="Arial"/>
              <a:buChar char="•"/>
            </a:pPr>
            <a:endParaRPr lang="en-GB" dirty="0"/>
          </a:p>
        </p:txBody>
      </p:sp>
      <p:sp>
        <p:nvSpPr>
          <p:cNvPr id="4" name="Slide Number Placeholder 3"/>
          <p:cNvSpPr>
            <a:spLocks noGrp="1"/>
          </p:cNvSpPr>
          <p:nvPr>
            <p:ph type="sldNum" sz="quarter" idx="5"/>
          </p:nvPr>
        </p:nvSpPr>
        <p:spPr/>
        <p:txBody>
          <a:bodyPr/>
          <a:lstStyle/>
          <a:p>
            <a:fld id="{8CC33BA5-D1B1-4A88-A71A-311A74717AF5}" type="slidenum">
              <a:rPr lang="en-GB"/>
              <a:t>13</a:t>
            </a:fld>
            <a:endParaRPr lang="en-GB"/>
          </a:p>
        </p:txBody>
      </p:sp>
    </p:spTree>
    <p:extLst>
      <p:ext uri="{BB962C8B-B14F-4D97-AF65-F5344CB8AC3E}">
        <p14:creationId xmlns:p14="http://schemas.microsoft.com/office/powerpoint/2010/main" val="38760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smtClean="0">
                <a:solidFill>
                  <a:schemeClr val="tx1"/>
                </a:solidFill>
                <a:effectLst/>
                <a:latin typeface="+mn-lt"/>
                <a:ea typeface="+mn-ea"/>
                <a:cs typeface="+mn-cs"/>
              </a:rPr>
              <a:t>Feelings check in</a:t>
            </a:r>
            <a:r>
              <a:rPr lang="en-GB" sz="1200" kern="1200" dirty="0" smtClean="0">
                <a:solidFill>
                  <a:schemeClr val="tx1"/>
                </a:solidFill>
                <a:effectLst/>
                <a:latin typeface="+mn-lt"/>
                <a:ea typeface="+mn-ea"/>
                <a:cs typeface="+mn-cs"/>
              </a:rPr>
              <a:t>- encouraging talking about feelings/emotions, and how it feels in their body. </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Making your child aware of the strategies that help them, creating a tool kit box. Making sure they have the chance to talk, draw or play out their feelings, as this helps them to process and learn from them. </a:t>
            </a:r>
          </a:p>
          <a:p>
            <a:pPr lvl="0"/>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Hugs!</a:t>
            </a:r>
          </a:p>
          <a:p>
            <a:endParaRPr lang="en-GB" dirty="0"/>
          </a:p>
        </p:txBody>
      </p:sp>
      <p:sp>
        <p:nvSpPr>
          <p:cNvPr id="4" name="Slide Number Placeholder 3"/>
          <p:cNvSpPr>
            <a:spLocks noGrp="1"/>
          </p:cNvSpPr>
          <p:nvPr>
            <p:ph type="sldNum" sz="quarter" idx="10"/>
          </p:nvPr>
        </p:nvSpPr>
        <p:spPr/>
        <p:txBody>
          <a:bodyPr/>
          <a:lstStyle/>
          <a:p>
            <a:fld id="{8CC33BA5-D1B1-4A88-A71A-311A74717AF5}" type="slidenum">
              <a:rPr lang="en-GB" smtClean="0"/>
              <a:t>14</a:t>
            </a:fld>
            <a:endParaRPr lang="en-GB"/>
          </a:p>
        </p:txBody>
      </p:sp>
    </p:spTree>
    <p:extLst>
      <p:ext uri="{BB962C8B-B14F-4D97-AF65-F5344CB8AC3E}">
        <p14:creationId xmlns:p14="http://schemas.microsoft.com/office/powerpoint/2010/main" val="2868436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Movement and exercise (particularly being outdoors) gives your children time to relax, reflect and ultimately take a brain break from their work and being on the screen.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Physiologically we know that movement increases the release of endorphins and reduces cortisol, so overall it makes children feel happier and energised.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Getting outdoors, especially at this time of year, can be struggle, but there are huge benefits to getting some time outside. Sunlight is the best natural source for our bodies to produce vitamin D, which releases serotonin, which consequently helps regulate emotions and mood, which is ultimately linked to happiness!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Any sort of movement or exercise- walking, dancing, running, </a:t>
            </a:r>
            <a:r>
              <a:rPr lang="en-GB" sz="1200" kern="1200" dirty="0" err="1" smtClean="0">
                <a:solidFill>
                  <a:schemeClr val="tx1"/>
                </a:solidFill>
                <a:effectLst/>
                <a:latin typeface="+mn-lt"/>
                <a:ea typeface="+mn-ea"/>
                <a:cs typeface="+mn-cs"/>
              </a:rPr>
              <a:t>HIIT</a:t>
            </a:r>
            <a:r>
              <a:rPr lang="en-GB" sz="1200" kern="1200" dirty="0" smtClean="0">
                <a:solidFill>
                  <a:schemeClr val="tx1"/>
                </a:solidFill>
                <a:effectLst/>
                <a:latin typeface="+mn-lt"/>
                <a:ea typeface="+mn-ea"/>
                <a:cs typeface="+mn-cs"/>
              </a:rPr>
              <a:t>, yoga.</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Most </a:t>
            </a:r>
            <a:r>
              <a:rPr lang="en-GB" sz="1200" kern="1200" dirty="0" smtClean="0">
                <a:solidFill>
                  <a:schemeClr val="tx1"/>
                </a:solidFill>
                <a:effectLst/>
                <a:latin typeface="+mn-lt"/>
                <a:ea typeface="+mn-ea"/>
                <a:cs typeface="+mn-cs"/>
              </a:rPr>
              <a:t>importantly is having lots of opportunities to play. Play has such a crucial role in child development; they learn so much about themselves and how to interact in the world through play, as well as having fun and getting enjoyment. </a:t>
            </a:r>
          </a:p>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8CC33BA5-D1B1-4A88-A71A-311A74717AF5}" type="slidenum">
              <a:rPr lang="en-GB"/>
              <a:t>15</a:t>
            </a:fld>
            <a:endParaRPr lang="en-GB"/>
          </a:p>
        </p:txBody>
      </p:sp>
    </p:spTree>
    <p:extLst>
      <p:ext uri="{BB962C8B-B14F-4D97-AF65-F5344CB8AC3E}">
        <p14:creationId xmlns:p14="http://schemas.microsoft.com/office/powerpoint/2010/main" val="1152491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CC33BA5-D1B1-4A88-A71A-311A74717AF5}" type="slidenum">
              <a:rPr lang="en-GB" smtClean="0"/>
              <a:t>16</a:t>
            </a:fld>
            <a:endParaRPr lang="en-GB"/>
          </a:p>
        </p:txBody>
      </p:sp>
    </p:spTree>
    <p:extLst>
      <p:ext uri="{BB962C8B-B14F-4D97-AF65-F5344CB8AC3E}">
        <p14:creationId xmlns:p14="http://schemas.microsoft.com/office/powerpoint/2010/main" val="420656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CC33BA5-D1B1-4A88-A71A-311A74717AF5}" type="slidenum">
              <a:rPr lang="en-GB"/>
              <a:t>3</a:t>
            </a:fld>
            <a:endParaRPr lang="en-GB"/>
          </a:p>
        </p:txBody>
      </p:sp>
    </p:spTree>
    <p:extLst>
      <p:ext uri="{BB962C8B-B14F-4D97-AF65-F5344CB8AC3E}">
        <p14:creationId xmlns:p14="http://schemas.microsoft.com/office/powerpoint/2010/main" val="991080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33BA5-D1B1-4A88-A71A-311A74717AF5}" type="slidenum">
              <a:rPr lang="en-GB"/>
              <a:t>4</a:t>
            </a:fld>
            <a:endParaRPr lang="en-GB"/>
          </a:p>
        </p:txBody>
      </p:sp>
    </p:spTree>
    <p:extLst>
      <p:ext uri="{BB962C8B-B14F-4D97-AF65-F5344CB8AC3E}">
        <p14:creationId xmlns:p14="http://schemas.microsoft.com/office/powerpoint/2010/main" val="4104457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Very mixed picture: </a:t>
            </a:r>
            <a:endParaRPr lang="en-US" dirty="0"/>
          </a:p>
          <a:p>
            <a:r>
              <a:rPr lang="en-US" dirty="0"/>
              <a:t>Improved family relationships</a:t>
            </a:r>
            <a:endParaRPr lang="en-GB" dirty="0"/>
          </a:p>
          <a:p>
            <a:r>
              <a:rPr lang="en-US" dirty="0"/>
              <a:t>Improvement in children’s play skills and imaginative play</a:t>
            </a:r>
            <a:endParaRPr lang="en-GB" dirty="0"/>
          </a:p>
          <a:p>
            <a:r>
              <a:rPr lang="en-US" dirty="0"/>
              <a:t>Increase in outdoor play</a:t>
            </a:r>
            <a:endParaRPr lang="en-GB" dirty="0">
              <a:cs typeface="Calibri" panose="020F0502020204030204"/>
            </a:endParaRPr>
          </a:p>
          <a:p>
            <a:endParaRPr lang="en-US" dirty="0">
              <a:cs typeface="Calibri"/>
            </a:endParaRPr>
          </a:p>
          <a:p>
            <a:r>
              <a:rPr lang="en-US" dirty="0"/>
              <a:t>Feedback from the parents - coped well and adjusted well</a:t>
            </a:r>
            <a:endParaRPr lang="en-US" dirty="0">
              <a:cs typeface="Calibri"/>
            </a:endParaRPr>
          </a:p>
          <a:p>
            <a:r>
              <a:rPr lang="en-US" dirty="0"/>
              <a:t>Gained valuable lessons during lockdown</a:t>
            </a:r>
            <a:endParaRPr lang="en-US" dirty="0">
              <a:cs typeface="Calibri"/>
            </a:endParaRPr>
          </a:p>
          <a:p>
            <a:endParaRPr lang="en-US" dirty="0"/>
          </a:p>
          <a:p>
            <a:r>
              <a:rPr lang="en-US" dirty="0"/>
              <a:t>But Scottish research indicating negative impact on </a:t>
            </a:r>
            <a:endParaRPr lang="en-GB" dirty="0">
              <a:cs typeface="Calibri"/>
            </a:endParaRPr>
          </a:p>
          <a:p>
            <a:r>
              <a:rPr lang="en-US" dirty="0"/>
              <a:t>Sleep</a:t>
            </a:r>
            <a:endParaRPr lang="en-GB" dirty="0"/>
          </a:p>
          <a:p>
            <a:r>
              <a:rPr lang="en-US" dirty="0"/>
              <a:t>Mood</a:t>
            </a:r>
            <a:endParaRPr lang="en-GB" dirty="0"/>
          </a:p>
          <a:p>
            <a:r>
              <a:rPr lang="en-US" dirty="0" err="1"/>
              <a:t>Behaviour</a:t>
            </a:r>
            <a:endParaRPr lang="en-GB" dirty="0"/>
          </a:p>
          <a:p>
            <a:r>
              <a:rPr lang="en-US" dirty="0"/>
              <a:t>Physical activity</a:t>
            </a:r>
            <a:endParaRPr lang="en-GB" dirty="0"/>
          </a:p>
          <a:p>
            <a:r>
              <a:rPr lang="en-US" dirty="0"/>
              <a:t>Diet</a:t>
            </a:r>
            <a:endParaRPr lang="en-GB" dirty="0"/>
          </a:p>
          <a:p>
            <a:r>
              <a:rPr lang="en-US" dirty="0"/>
              <a:t>Concentration</a:t>
            </a:r>
            <a:endParaRPr lang="en-GB" dirty="0"/>
          </a:p>
          <a:p>
            <a:r>
              <a:rPr lang="en-US" dirty="0"/>
              <a:t>Amount of screen time</a:t>
            </a:r>
            <a:endParaRPr lang="en-GB" dirty="0"/>
          </a:p>
          <a:p>
            <a:r>
              <a:rPr lang="en-US" dirty="0"/>
              <a:t>Mental wellbeing</a:t>
            </a:r>
            <a:endParaRPr lang="en-GB" dirty="0"/>
          </a:p>
          <a:p>
            <a:r>
              <a:rPr lang="en-US" dirty="0"/>
              <a:t>Contact with family and friends – most children have missed family and playing with friends</a:t>
            </a:r>
            <a:endParaRPr lang="en-GB" dirty="0"/>
          </a:p>
          <a:p>
            <a:r>
              <a:rPr lang="en-US" dirty="0"/>
              <a:t>Parent emotional wellbeing</a:t>
            </a:r>
            <a:endParaRPr lang="en-GB" dirty="0"/>
          </a:p>
          <a:p>
            <a:endParaRPr lang="en-US" dirty="0">
              <a:cs typeface="Calibri"/>
            </a:endParaRPr>
          </a:p>
        </p:txBody>
      </p:sp>
      <p:sp>
        <p:nvSpPr>
          <p:cNvPr id="4" name="Slide Number Placeholder 3"/>
          <p:cNvSpPr>
            <a:spLocks noGrp="1"/>
          </p:cNvSpPr>
          <p:nvPr>
            <p:ph type="sldNum" sz="quarter" idx="5"/>
          </p:nvPr>
        </p:nvSpPr>
        <p:spPr/>
        <p:txBody>
          <a:bodyPr/>
          <a:lstStyle/>
          <a:p>
            <a:fld id="{8CC33BA5-D1B1-4A88-A71A-311A74717AF5}" type="slidenum">
              <a:rPr lang="en-GB"/>
              <a:t>5</a:t>
            </a:fld>
            <a:endParaRPr lang="en-GB"/>
          </a:p>
        </p:txBody>
      </p:sp>
    </p:spTree>
    <p:extLst>
      <p:ext uri="{BB962C8B-B14F-4D97-AF65-F5344CB8AC3E}">
        <p14:creationId xmlns:p14="http://schemas.microsoft.com/office/powerpoint/2010/main" val="2476355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experience threats or a crisis, our brain is pre-programmed to act in a certain way. When cavemen saw a wild animal their brain would flip into survival mode, react to the threat and return to normal. And this still happens to our brains today but obviously the threats are different and they seem to last a bit longer giving our brains and bodies less time to return to recover.</a:t>
            </a:r>
          </a:p>
          <a:p>
            <a:endParaRPr lang="en-US" dirty="0"/>
          </a:p>
          <a:p>
            <a:r>
              <a:rPr lang="en-US" dirty="0"/>
              <a:t>The front part of our brain – the part which controls our thinking, planning and </a:t>
            </a:r>
            <a:r>
              <a:rPr lang="en-US" dirty="0" err="1"/>
              <a:t>organising</a:t>
            </a:r>
            <a:r>
              <a:rPr lang="en-US" dirty="0"/>
              <a:t> - shuts down so we can't think rationally, plan or </a:t>
            </a:r>
            <a:r>
              <a:rPr lang="en-US" dirty="0" err="1"/>
              <a:t>organise</a:t>
            </a:r>
            <a:r>
              <a:rPr lang="en-US" dirty="0"/>
              <a:t> our thoughts instead the bit of our brain that helps us survive is turned on and we react instinctively you will have heard the phrase fight, flight, freeze</a:t>
            </a:r>
            <a:endParaRPr lang="en-US" dirty="0">
              <a:cs typeface="Calibri"/>
            </a:endParaRPr>
          </a:p>
          <a:p>
            <a:r>
              <a:rPr lang="en-US" dirty="0"/>
              <a:t>Stress hormones are released into our bloody that make our body ready to react. </a:t>
            </a:r>
          </a:p>
          <a:p>
            <a:endParaRPr lang="en-US" dirty="0">
              <a:cs typeface="Calibri"/>
            </a:endParaRPr>
          </a:p>
          <a:p>
            <a:r>
              <a:rPr lang="en-US" dirty="0">
                <a:cs typeface="Calibri"/>
              </a:rPr>
              <a:t>As adults we learn over time certain strategies to mitigate this to a certain extent but children haven't necessarily learned the skills to understand this process, communicate their feelings effectively and find strategies which help regulate their brains and bodies so what we see are some of the </a:t>
            </a:r>
            <a:r>
              <a:rPr lang="en-US" dirty="0" err="1">
                <a:cs typeface="Calibri"/>
              </a:rPr>
              <a:t>behaviours</a:t>
            </a:r>
            <a:r>
              <a:rPr lang="en-US" dirty="0">
                <a:cs typeface="Calibri"/>
              </a:rPr>
              <a:t> you see here. You may also notice a change in appetite, being more clingy - looking for more reassurance or physical contact, regression in skills such as toileting </a:t>
            </a:r>
          </a:p>
          <a:p>
            <a:endParaRPr lang="en-US" dirty="0">
              <a:cs typeface="Calibri"/>
            </a:endParaRPr>
          </a:p>
          <a:p>
            <a:r>
              <a:rPr lang="en-US" dirty="0">
                <a:cs typeface="Calibri"/>
              </a:rPr>
              <a:t>Balance – all of these </a:t>
            </a:r>
            <a:r>
              <a:rPr lang="en-US" dirty="0" err="1">
                <a:cs typeface="Calibri"/>
              </a:rPr>
              <a:t>behaviours</a:t>
            </a:r>
            <a:r>
              <a:rPr lang="en-US" dirty="0">
                <a:cs typeface="Calibri"/>
              </a:rPr>
              <a:t> are a normal part of development.  It's also important to remember that children need to experience a wide range of emotions including ones that are more difficult to manage.  As parents our job is not to protect them from these feelings but to be there for them when they do and help them to see it's a temporary feeling and there are things they can do to help it to pass.</a:t>
            </a:r>
          </a:p>
          <a:p>
            <a:endParaRPr lang="en-US" dirty="0">
              <a:cs typeface="Calibri"/>
            </a:endParaRPr>
          </a:p>
          <a:p>
            <a:r>
              <a:rPr lang="en-US" dirty="0">
                <a:cs typeface="Calibri"/>
              </a:rPr>
              <a:t>If you are noticing a marked change in your child's </a:t>
            </a:r>
            <a:r>
              <a:rPr lang="en-US" dirty="0" err="1">
                <a:cs typeface="Calibri"/>
              </a:rPr>
              <a:t>behaviour</a:t>
            </a:r>
            <a:r>
              <a:rPr lang="en-US" dirty="0">
                <a:cs typeface="Calibri"/>
              </a:rPr>
              <a:t> or these </a:t>
            </a:r>
            <a:r>
              <a:rPr lang="en-US" dirty="0" err="1">
                <a:cs typeface="Calibri"/>
              </a:rPr>
              <a:t>behaviours</a:t>
            </a:r>
            <a:r>
              <a:rPr lang="en-US" dirty="0">
                <a:cs typeface="Calibri"/>
              </a:rPr>
              <a:t> become the  norm and you are seeing them more and more frequently it is possibly an indicator that they are struggling with managing some strong emotions such as anxiety, sadness and anger.</a:t>
            </a:r>
            <a:endParaRPr lang="en-US" dirty="0"/>
          </a:p>
        </p:txBody>
      </p:sp>
      <p:sp>
        <p:nvSpPr>
          <p:cNvPr id="4" name="Slide Number Placeholder 3"/>
          <p:cNvSpPr>
            <a:spLocks noGrp="1"/>
          </p:cNvSpPr>
          <p:nvPr>
            <p:ph type="sldNum" sz="quarter" idx="5"/>
          </p:nvPr>
        </p:nvSpPr>
        <p:spPr/>
        <p:txBody>
          <a:bodyPr/>
          <a:lstStyle/>
          <a:p>
            <a:fld id="{8CC33BA5-D1B1-4A88-A71A-311A74717AF5}" type="slidenum">
              <a:rPr lang="en-GB"/>
              <a:t>6</a:t>
            </a:fld>
            <a:endParaRPr lang="en-GB"/>
          </a:p>
        </p:txBody>
      </p:sp>
    </p:spTree>
    <p:extLst>
      <p:ext uri="{BB962C8B-B14F-4D97-AF65-F5344CB8AC3E}">
        <p14:creationId xmlns:p14="http://schemas.microsoft.com/office/powerpoint/2010/main" val="1249336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Most important period for brain </a:t>
            </a:r>
            <a:r>
              <a:rPr lang="en-US" dirty="0" smtClean="0">
                <a:cs typeface="Calibri"/>
              </a:rPr>
              <a:t>growth</a:t>
            </a:r>
            <a:endParaRPr lang="en-US" dirty="0">
              <a:cs typeface="Calibri"/>
            </a:endParaRPr>
          </a:p>
          <a:p>
            <a:r>
              <a:rPr lang="en-US" dirty="0">
                <a:cs typeface="Calibri"/>
              </a:rPr>
              <a:t>Keep it simple – consider key themes</a:t>
            </a:r>
          </a:p>
          <a:p>
            <a:endParaRPr lang="en-US" dirty="0">
              <a:cs typeface="Calibri"/>
            </a:endParaRPr>
          </a:p>
          <a:p>
            <a:r>
              <a:rPr lang="en-US" dirty="0">
                <a:cs typeface="Calibri"/>
              </a:rPr>
              <a:t>Connection – relationships at the heart of healthy development</a:t>
            </a:r>
          </a:p>
          <a:p>
            <a:r>
              <a:rPr lang="en-US" dirty="0">
                <a:cs typeface="Calibri"/>
              </a:rPr>
              <a:t>Play - </a:t>
            </a:r>
            <a:r>
              <a:rPr lang="en-US" dirty="0"/>
              <a:t>essential for social, emotional, cognitive and physical development. It is a natural tool for children to develop resilience as they learn to cooperate, overcome challenges, and negotiate with others</a:t>
            </a:r>
            <a:endParaRPr lang="en-US" dirty="0">
              <a:cs typeface="Calibri"/>
            </a:endParaRPr>
          </a:p>
          <a:p>
            <a:r>
              <a:rPr lang="en-US" dirty="0">
                <a:cs typeface="Calibri"/>
              </a:rPr>
              <a:t>Regulation – we need to learn ways to cope when we face challenges</a:t>
            </a:r>
          </a:p>
          <a:p>
            <a:r>
              <a:rPr lang="en-US" dirty="0">
                <a:cs typeface="Calibri"/>
              </a:rPr>
              <a:t>Movement – close relationship between activity levels and mental health</a:t>
            </a:r>
          </a:p>
          <a:p>
            <a:endParaRPr lang="en-US" dirty="0">
              <a:cs typeface="Calibri"/>
            </a:endParaRPr>
          </a:p>
        </p:txBody>
      </p:sp>
      <p:sp>
        <p:nvSpPr>
          <p:cNvPr id="4" name="Slide Number Placeholder 3"/>
          <p:cNvSpPr>
            <a:spLocks noGrp="1"/>
          </p:cNvSpPr>
          <p:nvPr>
            <p:ph type="sldNum" sz="quarter" idx="5"/>
          </p:nvPr>
        </p:nvSpPr>
        <p:spPr/>
        <p:txBody>
          <a:bodyPr/>
          <a:lstStyle/>
          <a:p>
            <a:fld id="{8CC33BA5-D1B1-4A88-A71A-311A74717AF5}" type="slidenum">
              <a:rPr lang="en-GB"/>
              <a:t>7</a:t>
            </a:fld>
            <a:endParaRPr lang="en-GB"/>
          </a:p>
        </p:txBody>
      </p:sp>
    </p:spTree>
    <p:extLst>
      <p:ext uri="{BB962C8B-B14F-4D97-AF65-F5344CB8AC3E}">
        <p14:creationId xmlns:p14="http://schemas.microsoft.com/office/powerpoint/2010/main" val="2214927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parents – fit your own life jacket 1st!</a:t>
            </a:r>
          </a:p>
          <a:p>
            <a:endParaRPr lang="en-US">
              <a:cs typeface="Calibri"/>
            </a:endParaRPr>
          </a:p>
          <a:p>
            <a:r>
              <a:rPr lang="en-US">
                <a:cs typeface="Calibri"/>
              </a:rPr>
              <a:t>We are all struggling at the moment and it's ok for our children to know that we are not ok. We need to promote a culture where talking about our feelings is not just acceptable but good and that starts with us - talking, sharing, showing emotion and crucially how we manage big feelings and what coping strategies we use.</a:t>
            </a:r>
          </a:p>
          <a:p>
            <a:endParaRPr lang="en-US">
              <a:cs typeface="Calibri"/>
            </a:endParaRPr>
          </a:p>
        </p:txBody>
      </p:sp>
      <p:sp>
        <p:nvSpPr>
          <p:cNvPr id="4" name="Slide Number Placeholder 3"/>
          <p:cNvSpPr>
            <a:spLocks noGrp="1"/>
          </p:cNvSpPr>
          <p:nvPr>
            <p:ph type="sldNum" sz="quarter" idx="5"/>
          </p:nvPr>
        </p:nvSpPr>
        <p:spPr/>
        <p:txBody>
          <a:bodyPr/>
          <a:lstStyle/>
          <a:p>
            <a:fld id="{8CC33BA5-D1B1-4A88-A71A-311A74717AF5}" type="slidenum">
              <a:rPr lang="en-GB"/>
              <a:t>8</a:t>
            </a:fld>
            <a:endParaRPr lang="en-GB"/>
          </a:p>
        </p:txBody>
      </p:sp>
    </p:spTree>
    <p:extLst>
      <p:ext uri="{BB962C8B-B14F-4D97-AF65-F5344CB8AC3E}">
        <p14:creationId xmlns:p14="http://schemas.microsoft.com/office/powerpoint/2010/main" val="2170677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You’ll </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want to feel that you’re fixing things and taking away stressful feelings from your children. However what they are feeling and experiencing is normal;</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many of the behaviours or expressions of emotions are the brain and bodies natural response to stress.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Rather than trying to ‘fix’ the feelings, you can support your children by helping to develop their coping skills and ultimately being that safe nurturing base for them.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How we can do this and why certain strategies work, it comes back to connection, regulation and physical/mental movement. </a:t>
            </a: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CC33BA5-D1B1-4A88-A71A-311A74717AF5}" type="slidenum">
              <a:rPr lang="en-GB" smtClean="0"/>
              <a:t>9</a:t>
            </a:fld>
            <a:endParaRPr lang="en-GB"/>
          </a:p>
        </p:txBody>
      </p:sp>
    </p:spTree>
    <p:extLst>
      <p:ext uri="{BB962C8B-B14F-4D97-AF65-F5344CB8AC3E}">
        <p14:creationId xmlns:p14="http://schemas.microsoft.com/office/powerpoint/2010/main" val="2771326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relationships support mental health in many ways. They help provide us with purpose and meaning. Feeling close to and valued by other people is a </a:t>
            </a:r>
            <a:r>
              <a:rPr lang="en-US" dirty="0" smtClean="0"/>
              <a:t>fundamental </a:t>
            </a:r>
            <a:r>
              <a:rPr lang="en-US" dirty="0"/>
              <a:t>human need. </a:t>
            </a:r>
            <a:endParaRPr lang="en-US" dirty="0" smtClean="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When we feel connected to others we feel happier, more secure, and more resilient to challenges. This is why encouraging connection with your child or children can be a beneficial way to support them.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CC33BA5-D1B1-4A88-A71A-311A74717AF5}" type="slidenum">
              <a:rPr lang="en-GB"/>
              <a:t>10</a:t>
            </a:fld>
            <a:endParaRPr lang="en-GB"/>
          </a:p>
        </p:txBody>
      </p:sp>
    </p:spTree>
    <p:extLst>
      <p:ext uri="{BB962C8B-B14F-4D97-AF65-F5344CB8AC3E}">
        <p14:creationId xmlns:p14="http://schemas.microsoft.com/office/powerpoint/2010/main" val="98456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08/03/2021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08/03/2021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08/03/2021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08/03/2021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08/03/2021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08/03/2021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08/03/2021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08/03/2021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08/03/2021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08/03/2021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08/03/2021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08/03/2021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blogs.glowscotland.org.uk/er/healthierminds/additional-support-needs/relaxation-strategies/" TargetMode="External"/><Relationship Id="rId2" Type="http://schemas.openxmlformats.org/officeDocument/2006/relationships/hyperlink" Target="https://blogs.glowscotland.org.uk/er/healthierminds/" TargetMode="Externa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eg"/><Relationship Id="rId7" Type="http://schemas.openxmlformats.org/officeDocument/2006/relationships/image" Target="../media/image17.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A96BC-2F68-463D-BDA2-5B8CA55E9890}"/>
              </a:ext>
            </a:extLst>
          </p:cNvPr>
          <p:cNvSpPr>
            <a:spLocks noGrp="1"/>
          </p:cNvSpPr>
          <p:nvPr>
            <p:ph type="ctrTitle"/>
          </p:nvPr>
        </p:nvSpPr>
        <p:spPr>
          <a:xfrm>
            <a:off x="1423358" y="446627"/>
            <a:ext cx="9144000" cy="3207109"/>
          </a:xfrm>
        </p:spPr>
        <p:txBody>
          <a:bodyPr>
            <a:normAutofit/>
          </a:bodyPr>
          <a:lstStyle/>
          <a:p>
            <a:r>
              <a:rPr lang="en-GB" sz="7200" b="1">
                <a:solidFill>
                  <a:srgbClr val="9615D1"/>
                </a:solidFill>
                <a:latin typeface="Arial Narrow"/>
                <a:cs typeface="Calibri Light"/>
              </a:rPr>
              <a:t>The Impact of Covid 19</a:t>
            </a:r>
            <a:br>
              <a:rPr lang="en-GB" sz="7200" b="1">
                <a:solidFill>
                  <a:srgbClr val="9615D1"/>
                </a:solidFill>
                <a:latin typeface="Arial Narrow"/>
                <a:cs typeface="Calibri Light"/>
              </a:rPr>
            </a:br>
            <a:r>
              <a:rPr lang="en-GB" sz="7200" b="1">
                <a:latin typeface="Arial Narrow"/>
                <a:cs typeface="Calibri Light"/>
              </a:rPr>
              <a:t/>
            </a:r>
            <a:br>
              <a:rPr lang="en-GB" sz="7200" b="1">
                <a:latin typeface="Arial Narrow"/>
                <a:cs typeface="Calibri Light"/>
              </a:rPr>
            </a:br>
            <a:r>
              <a:rPr lang="en-GB" sz="3600" b="1">
                <a:solidFill>
                  <a:srgbClr val="F72561"/>
                </a:solidFill>
                <a:latin typeface="Arial Narrow"/>
                <a:cs typeface="Calibri Light"/>
              </a:rPr>
              <a:t>HELPING OUR CHILDREN TO THRIVE IN UNCERTAIN TIMES</a:t>
            </a:r>
          </a:p>
        </p:txBody>
      </p:sp>
      <p:sp>
        <p:nvSpPr>
          <p:cNvPr id="3" name="Subtitle 2">
            <a:extLst>
              <a:ext uri="{FF2B5EF4-FFF2-40B4-BE49-F238E27FC236}">
                <a16:creationId xmlns:a16="http://schemas.microsoft.com/office/drawing/2014/main" id="{4273BA2B-BDFE-4F91-9040-72EA44F28685}"/>
              </a:ext>
            </a:extLst>
          </p:cNvPr>
          <p:cNvSpPr>
            <a:spLocks noGrp="1"/>
          </p:cNvSpPr>
          <p:nvPr>
            <p:ph type="subTitle" idx="1"/>
          </p:nvPr>
        </p:nvSpPr>
        <p:spPr>
          <a:xfrm>
            <a:off x="1423358" y="3889586"/>
            <a:ext cx="9144000" cy="1655762"/>
          </a:xfrm>
        </p:spPr>
        <p:txBody>
          <a:bodyPr vert="horz" lIns="91440" tIns="45720" rIns="91440" bIns="45720" rtlCol="0" anchor="t">
            <a:normAutofit/>
          </a:bodyPr>
          <a:lstStyle/>
          <a:p>
            <a:r>
              <a:rPr lang="en-GB" b="1">
                <a:solidFill>
                  <a:srgbClr val="F72561"/>
                </a:solidFill>
                <a:latin typeface="Arial Narrow"/>
                <a:cs typeface="Calibri"/>
              </a:rPr>
              <a:t>Ainsley McGoldrick, Katherine Fraser and Partners</a:t>
            </a:r>
          </a:p>
          <a:p>
            <a:r>
              <a:rPr lang="en-GB" b="1">
                <a:solidFill>
                  <a:srgbClr val="F72561"/>
                </a:solidFill>
                <a:latin typeface="Arial Narrow"/>
                <a:cs typeface="Calibri"/>
              </a:rPr>
              <a:t>East Renfrewshire Educational Psychology Service</a:t>
            </a:r>
          </a:p>
          <a:p>
            <a:endParaRPr lang="en-GB">
              <a:cs typeface="Calibri"/>
            </a:endParaRPr>
          </a:p>
        </p:txBody>
      </p:sp>
      <p:pic>
        <p:nvPicPr>
          <p:cNvPr id="4" name="Picture 4" descr="Text&#10;&#10;Description automatically generated">
            <a:extLst>
              <a:ext uri="{FF2B5EF4-FFF2-40B4-BE49-F238E27FC236}">
                <a16:creationId xmlns:a16="http://schemas.microsoft.com/office/drawing/2014/main" id="{0F3E359F-332F-49DC-81AA-A5A5AD83F41E}"/>
              </a:ext>
            </a:extLst>
          </p:cNvPr>
          <p:cNvPicPr>
            <a:picLocks noChangeAspect="1"/>
          </p:cNvPicPr>
          <p:nvPr/>
        </p:nvPicPr>
        <p:blipFill>
          <a:blip r:embed="rId2"/>
          <a:stretch>
            <a:fillRect/>
          </a:stretch>
        </p:blipFill>
        <p:spPr>
          <a:xfrm>
            <a:off x="2021456" y="4851187"/>
            <a:ext cx="7746519" cy="1857020"/>
          </a:xfrm>
          <a:prstGeom prst="rect">
            <a:avLst/>
          </a:prstGeom>
        </p:spPr>
      </p:pic>
      <p:pic>
        <p:nvPicPr>
          <p:cNvPr id="5" name="Picture 5">
            <a:extLst>
              <a:ext uri="{FF2B5EF4-FFF2-40B4-BE49-F238E27FC236}">
                <a16:creationId xmlns:a16="http://schemas.microsoft.com/office/drawing/2014/main" id="{E3F44936-3B50-4018-B69B-2E56CF071ED5}"/>
              </a:ext>
            </a:extLst>
          </p:cNvPr>
          <p:cNvPicPr>
            <a:picLocks noChangeAspect="1"/>
          </p:cNvPicPr>
          <p:nvPr/>
        </p:nvPicPr>
        <p:blipFill>
          <a:blip r:embed="rId3"/>
          <a:stretch>
            <a:fillRect/>
          </a:stretch>
        </p:blipFill>
        <p:spPr>
          <a:xfrm>
            <a:off x="9368287" y="5431804"/>
            <a:ext cx="2743200" cy="1314014"/>
          </a:xfrm>
          <a:prstGeom prst="rect">
            <a:avLst/>
          </a:prstGeom>
        </p:spPr>
      </p:pic>
    </p:spTree>
    <p:extLst>
      <p:ext uri="{BB962C8B-B14F-4D97-AF65-F5344CB8AC3E}">
        <p14:creationId xmlns:p14="http://schemas.microsoft.com/office/powerpoint/2010/main" val="22969030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6EC409-EA8D-4D5F-A547-882E7C19E4E2}"/>
              </a:ext>
            </a:extLst>
          </p:cNvPr>
          <p:cNvSpPr>
            <a:spLocks noGrp="1"/>
          </p:cNvSpPr>
          <p:nvPr>
            <p:ph type="title"/>
          </p:nvPr>
        </p:nvSpPr>
        <p:spPr>
          <a:xfrm>
            <a:off x="223137" y="325369"/>
            <a:ext cx="4785545" cy="1956841"/>
          </a:xfrm>
        </p:spPr>
        <p:txBody>
          <a:bodyPr anchor="b">
            <a:normAutofit/>
          </a:bodyPr>
          <a:lstStyle/>
          <a:p>
            <a:r>
              <a:rPr lang="en-GB" sz="5400">
                <a:latin typeface="Cavolini"/>
                <a:cs typeface="Calibri Light"/>
              </a:rPr>
              <a:t>Connection </a:t>
            </a:r>
            <a:endParaRPr lang="en-GB" sz="5400">
              <a:latin typeface="Cavolini"/>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358503C-6D17-45F8-9B5B-3E1E72DD10C6}"/>
              </a:ext>
            </a:extLst>
          </p:cNvPr>
          <p:cNvSpPr>
            <a:spLocks noGrp="1"/>
          </p:cNvSpPr>
          <p:nvPr>
            <p:ph idx="1"/>
          </p:nvPr>
        </p:nvSpPr>
        <p:spPr>
          <a:xfrm>
            <a:off x="251892" y="2872899"/>
            <a:ext cx="4631777" cy="3320668"/>
          </a:xfrm>
        </p:spPr>
        <p:txBody>
          <a:bodyPr vert="horz" lIns="91440" tIns="45720" rIns="91440" bIns="45720" rtlCol="0" anchor="t">
            <a:normAutofit/>
          </a:bodyPr>
          <a:lstStyle/>
          <a:p>
            <a:r>
              <a:rPr lang="en-GB" sz="2200">
                <a:latin typeface="Cavolini"/>
                <a:cs typeface="Calibri"/>
              </a:rPr>
              <a:t>Important for mental health</a:t>
            </a:r>
          </a:p>
          <a:p>
            <a:endParaRPr lang="en-GB" sz="2200">
              <a:latin typeface="Cavolini"/>
              <a:cs typeface="Calibri"/>
            </a:endParaRPr>
          </a:p>
          <a:p>
            <a:r>
              <a:rPr lang="en-GB" sz="2200">
                <a:latin typeface="Cavolini"/>
                <a:cs typeface="Calibri"/>
              </a:rPr>
              <a:t>Feeling close to and valued by others is a core human need</a:t>
            </a:r>
          </a:p>
          <a:p>
            <a:endParaRPr lang="en-GB" sz="2200">
              <a:latin typeface="Cavolini"/>
              <a:cs typeface="Calibri"/>
            </a:endParaRPr>
          </a:p>
          <a:p>
            <a:r>
              <a:rPr lang="en-GB" sz="2200">
                <a:latin typeface="Cavolini"/>
                <a:cs typeface="Calibri"/>
              </a:rPr>
              <a:t>Feeling happier and more secure</a:t>
            </a:r>
          </a:p>
          <a:p>
            <a:endParaRPr lang="en-GB" sz="2200">
              <a:cs typeface="Calibri"/>
            </a:endParaRPr>
          </a:p>
          <a:p>
            <a:endParaRPr lang="en-GB" sz="2200">
              <a:cs typeface="Calibri"/>
            </a:endParaRPr>
          </a:p>
          <a:p>
            <a:pPr marL="0" indent="0">
              <a:buNone/>
            </a:pPr>
            <a:endParaRPr lang="en-GB" sz="2200">
              <a:cs typeface="Calibri"/>
            </a:endParaRPr>
          </a:p>
        </p:txBody>
      </p:sp>
      <p:pic>
        <p:nvPicPr>
          <p:cNvPr id="4" name="Picture 4" descr="Holding hands">
            <a:extLst>
              <a:ext uri="{FF2B5EF4-FFF2-40B4-BE49-F238E27FC236}">
                <a16:creationId xmlns:a16="http://schemas.microsoft.com/office/drawing/2014/main" id="{68BE6A5D-4A58-4A7A-83A0-4AD42CF0C7DE}"/>
              </a:ext>
            </a:extLst>
          </p:cNvPr>
          <p:cNvPicPr>
            <a:picLocks noChangeAspect="1"/>
          </p:cNvPicPr>
          <p:nvPr/>
        </p:nvPicPr>
        <p:blipFill rotWithShape="1">
          <a:blip r:embed="rId3"/>
          <a:srcRect l="17065" r="1598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613615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89">
            <a:extLst>
              <a:ext uri="{FF2B5EF4-FFF2-40B4-BE49-F238E27FC236}">
                <a16:creationId xmlns:a16="http://schemas.microsoft.com/office/drawing/2014/main" id="{8FC9BE17-9A7B-462D-AE50-3D87773873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5" descr="Rainbow Painted Fortune · Free vector graphic on Pixabay">
            <a:extLst>
              <a:ext uri="{FF2B5EF4-FFF2-40B4-BE49-F238E27FC236}">
                <a16:creationId xmlns:a16="http://schemas.microsoft.com/office/drawing/2014/main" id="{222EDDC0-0B22-43DD-9DD4-8BFEB1F93B4C}"/>
              </a:ext>
            </a:extLst>
          </p:cNvPr>
          <p:cNvPicPr>
            <a:picLocks noChangeAspect="1"/>
          </p:cNvPicPr>
          <p:nvPr/>
        </p:nvPicPr>
        <p:blipFill rotWithShape="1">
          <a:blip r:embed="rId3"/>
          <a:srcRect t="2117" r="13818" b="6974"/>
          <a:stretch/>
        </p:blipFill>
        <p:spPr>
          <a:xfrm>
            <a:off x="3580806" y="3348"/>
            <a:ext cx="8668512" cy="6857990"/>
          </a:xfrm>
          <a:prstGeom prst="rect">
            <a:avLst/>
          </a:prstGeom>
        </p:spPr>
      </p:pic>
      <p:sp>
        <p:nvSpPr>
          <p:cNvPr id="92" name="Rectangle 91">
            <a:extLst>
              <a:ext uri="{FF2B5EF4-FFF2-40B4-BE49-F238E27FC236}">
                <a16:creationId xmlns:a16="http://schemas.microsoft.com/office/drawing/2014/main" id="{3EBE8569-6AEC-4B8C-8D53-2DE337CDBA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DE61F2-B426-4DEF-B655-210128FE6301}"/>
              </a:ext>
            </a:extLst>
          </p:cNvPr>
          <p:cNvSpPr>
            <a:spLocks noGrp="1"/>
          </p:cNvSpPr>
          <p:nvPr>
            <p:ph type="title"/>
          </p:nvPr>
        </p:nvSpPr>
        <p:spPr>
          <a:xfrm>
            <a:off x="428603" y="888118"/>
            <a:ext cx="3438144" cy="1124712"/>
          </a:xfrm>
        </p:spPr>
        <p:txBody>
          <a:bodyPr anchor="b">
            <a:normAutofit/>
          </a:bodyPr>
          <a:lstStyle/>
          <a:p>
            <a:r>
              <a:rPr lang="en-GB" sz="3600" b="1">
                <a:latin typeface="Cavolini"/>
                <a:cs typeface="Calibri Light"/>
              </a:rPr>
              <a:t>Connection</a:t>
            </a:r>
            <a:endParaRPr lang="en-GB" sz="2800" b="1">
              <a:latin typeface="Cavolini"/>
              <a:cs typeface="Cavolini"/>
            </a:endParaRPr>
          </a:p>
        </p:txBody>
      </p:sp>
      <p:sp>
        <p:nvSpPr>
          <p:cNvPr id="94" name="Rectangle 93">
            <a:extLst>
              <a:ext uri="{FF2B5EF4-FFF2-40B4-BE49-F238E27FC236}">
                <a16:creationId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6" name="Rectangle 95">
            <a:extLst>
              <a:ext uri="{FF2B5EF4-FFF2-40B4-BE49-F238E27FC236}">
                <a16:creationId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9055E0A-153B-4A82-8A6D-DB8DCC546647}"/>
              </a:ext>
            </a:extLst>
          </p:cNvPr>
          <p:cNvSpPr>
            <a:spLocks noGrp="1"/>
          </p:cNvSpPr>
          <p:nvPr>
            <p:ph idx="1"/>
          </p:nvPr>
        </p:nvSpPr>
        <p:spPr>
          <a:xfrm>
            <a:off x="0" y="2455972"/>
            <a:ext cx="8715398" cy="3765108"/>
          </a:xfrm>
        </p:spPr>
        <p:txBody>
          <a:bodyPr vert="horz" lIns="91440" tIns="45720" rIns="91440" bIns="45720" rtlCol="0" anchor="t">
            <a:noAutofit/>
          </a:bodyPr>
          <a:lstStyle/>
          <a:p>
            <a:r>
              <a:rPr lang="en-GB" sz="2000" b="1" dirty="0">
                <a:latin typeface="Cavolini"/>
                <a:cs typeface="Calibri"/>
              </a:rPr>
              <a:t>Contact with others</a:t>
            </a:r>
          </a:p>
          <a:p>
            <a:endParaRPr lang="en-GB" sz="2000" b="1" dirty="0">
              <a:latin typeface="Cavolini"/>
              <a:cs typeface="Calibri"/>
            </a:endParaRPr>
          </a:p>
          <a:p>
            <a:r>
              <a:rPr lang="en-GB" sz="2000" b="1" dirty="0">
                <a:latin typeface="Cavolini"/>
                <a:cs typeface="Calibri"/>
              </a:rPr>
              <a:t>Acts of kindness</a:t>
            </a:r>
          </a:p>
          <a:p>
            <a:endParaRPr lang="en-GB" sz="2000" b="1" dirty="0">
              <a:latin typeface="Cavolini"/>
              <a:cs typeface="Calibri"/>
            </a:endParaRPr>
          </a:p>
          <a:p>
            <a:r>
              <a:rPr lang="en-GB" sz="2000" b="1" dirty="0">
                <a:latin typeface="Cavolini"/>
                <a:cs typeface="Calibri"/>
              </a:rPr>
              <a:t>Gratitude lists</a:t>
            </a:r>
          </a:p>
          <a:p>
            <a:endParaRPr lang="en-GB" sz="2000" b="1" dirty="0">
              <a:latin typeface="Cavolini"/>
              <a:cs typeface="Calibri"/>
            </a:endParaRPr>
          </a:p>
          <a:p>
            <a:r>
              <a:rPr lang="en-GB" sz="2000" b="1" dirty="0">
                <a:latin typeface="Cavolini"/>
                <a:cs typeface="Calibri"/>
              </a:rPr>
              <a:t>Reflecting on happy memories</a:t>
            </a:r>
          </a:p>
          <a:p>
            <a:endParaRPr lang="en-GB" sz="2000" b="1" dirty="0">
              <a:latin typeface="Cavolini"/>
              <a:cs typeface="Calibri"/>
            </a:endParaRPr>
          </a:p>
          <a:p>
            <a:r>
              <a:rPr lang="en-GB" sz="2000" b="1" dirty="0">
                <a:latin typeface="Cavolini"/>
                <a:cs typeface="Calibri"/>
              </a:rPr>
              <a:t>Encourage talking about </a:t>
            </a:r>
            <a:r>
              <a:rPr lang="en-GB" sz="2000" b="1" dirty="0" smtClean="0">
                <a:latin typeface="Cavolini"/>
                <a:cs typeface="Calibri"/>
              </a:rPr>
              <a:t>worries</a:t>
            </a:r>
          </a:p>
          <a:p>
            <a:endParaRPr lang="en-GB" sz="2000" b="1" dirty="0">
              <a:latin typeface="Cavolini"/>
              <a:cs typeface="Calibri"/>
            </a:endParaRPr>
          </a:p>
          <a:p>
            <a:r>
              <a:rPr lang="en-GB" sz="2000" b="1" dirty="0" smtClean="0">
                <a:latin typeface="Cavolini"/>
                <a:cs typeface="Calibri"/>
              </a:rPr>
              <a:t>Play!</a:t>
            </a:r>
          </a:p>
          <a:p>
            <a:pPr marL="0" indent="0">
              <a:buNone/>
            </a:pPr>
            <a:endParaRPr lang="en-GB" sz="2400" b="1" dirty="0" smtClean="0">
              <a:latin typeface="Cavolini"/>
              <a:cs typeface="Calibri"/>
            </a:endParaRPr>
          </a:p>
        </p:txBody>
      </p:sp>
    </p:spTree>
    <p:extLst>
      <p:ext uri="{BB962C8B-B14F-4D97-AF65-F5344CB8AC3E}">
        <p14:creationId xmlns:p14="http://schemas.microsoft.com/office/powerpoint/2010/main" val="3646506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7">
            <a:extLst>
              <a:ext uri="{FF2B5EF4-FFF2-40B4-BE49-F238E27FC236}">
                <a16:creationId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8424694-306B-48E1-A2B1-3F03FAEF8BB9}"/>
              </a:ext>
            </a:extLst>
          </p:cNvPr>
          <p:cNvSpPr>
            <a:spLocks noGrp="1"/>
          </p:cNvSpPr>
          <p:nvPr>
            <p:ph type="title"/>
          </p:nvPr>
        </p:nvSpPr>
        <p:spPr>
          <a:xfrm>
            <a:off x="6094105" y="802955"/>
            <a:ext cx="4977976" cy="1454051"/>
          </a:xfrm>
        </p:spPr>
        <p:txBody>
          <a:bodyPr>
            <a:normAutofit/>
          </a:bodyPr>
          <a:lstStyle/>
          <a:p>
            <a:r>
              <a:rPr lang="en-GB" sz="3400" b="1">
                <a:solidFill>
                  <a:srgbClr val="000000"/>
                </a:solidFill>
                <a:latin typeface="Cavolini"/>
                <a:cs typeface="Calibri Light"/>
              </a:rPr>
              <a:t>Self-regulation </a:t>
            </a:r>
            <a:br>
              <a:rPr lang="en-GB" sz="3400" b="1">
                <a:solidFill>
                  <a:srgbClr val="000000"/>
                </a:solidFill>
                <a:latin typeface="Cavolini"/>
                <a:cs typeface="Calibri Light"/>
              </a:rPr>
            </a:br>
            <a:r>
              <a:rPr lang="en-GB" sz="3400" b="1">
                <a:solidFill>
                  <a:srgbClr val="000000"/>
                </a:solidFill>
                <a:latin typeface="Cavolini"/>
                <a:cs typeface="Calibri Light"/>
              </a:rPr>
              <a:t>(and co-regulation)</a:t>
            </a:r>
            <a:endParaRPr lang="en-GB" sz="3400" b="1">
              <a:solidFill>
                <a:srgbClr val="000000"/>
              </a:solidFill>
              <a:latin typeface="Cavolini"/>
            </a:endParaRPr>
          </a:p>
        </p:txBody>
      </p:sp>
      <p:sp>
        <p:nvSpPr>
          <p:cNvPr id="32" name="Freeform 62">
            <a:extLst>
              <a:ext uri="{FF2B5EF4-FFF2-40B4-BE49-F238E27FC236}">
                <a16:creationId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5">
            <a:extLst>
              <a:ext uri="{FF2B5EF4-FFF2-40B4-BE49-F238E27FC236}">
                <a16:creationId xmlns:a16="http://schemas.microsoft.com/office/drawing/2014/main" id="{A8D67AA5-78D2-4BEA-8FD2-AF2F6543C116}"/>
              </a:ext>
            </a:extLst>
          </p:cNvPr>
          <p:cNvPicPr>
            <a:picLocks noChangeAspect="1"/>
          </p:cNvPicPr>
          <p:nvPr/>
        </p:nvPicPr>
        <p:blipFill rotWithShape="1">
          <a:blip r:embed="rId4">
            <a:alphaModFix/>
          </a:blip>
          <a:srcRect l="1701" r="603" b="-1"/>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AD4D8022-0145-4D4C-97F4-C4AF1C4B0B16}"/>
              </a:ext>
            </a:extLst>
          </p:cNvPr>
          <p:cNvSpPr>
            <a:spLocks noGrp="1"/>
          </p:cNvSpPr>
          <p:nvPr>
            <p:ph idx="1"/>
          </p:nvPr>
        </p:nvSpPr>
        <p:spPr>
          <a:xfrm>
            <a:off x="5918046" y="2594210"/>
            <a:ext cx="5969615" cy="3668043"/>
          </a:xfrm>
        </p:spPr>
        <p:txBody>
          <a:bodyPr vert="horz" lIns="91440" tIns="45720" rIns="91440" bIns="45720" rtlCol="0" anchor="ctr">
            <a:normAutofit/>
          </a:bodyPr>
          <a:lstStyle/>
          <a:p>
            <a:r>
              <a:rPr lang="en-GB" sz="2400" b="1">
                <a:solidFill>
                  <a:srgbClr val="000000"/>
                </a:solidFill>
                <a:latin typeface="Cavolini"/>
                <a:cs typeface="Calibri"/>
              </a:rPr>
              <a:t>Manging thoughts, feelings and actions</a:t>
            </a:r>
          </a:p>
          <a:p>
            <a:endParaRPr lang="en-GB" sz="2400" b="1">
              <a:solidFill>
                <a:srgbClr val="000000"/>
              </a:solidFill>
              <a:latin typeface="Cavolini"/>
              <a:cs typeface="Calibri"/>
            </a:endParaRPr>
          </a:p>
          <a:p>
            <a:r>
              <a:rPr lang="en-GB" sz="2400" b="1">
                <a:solidFill>
                  <a:srgbClr val="000000"/>
                </a:solidFill>
                <a:latin typeface="Cavolini"/>
                <a:cs typeface="Calibri"/>
              </a:rPr>
              <a:t>Responding rather than reacting</a:t>
            </a:r>
          </a:p>
          <a:p>
            <a:endParaRPr lang="en-GB" sz="2400" b="1">
              <a:solidFill>
                <a:srgbClr val="000000"/>
              </a:solidFill>
              <a:latin typeface="Cavolini"/>
              <a:cs typeface="Calibri"/>
            </a:endParaRPr>
          </a:p>
          <a:p>
            <a:r>
              <a:rPr lang="en-GB" sz="2400" b="1">
                <a:solidFill>
                  <a:srgbClr val="000000"/>
                </a:solidFill>
                <a:latin typeface="Cavolini"/>
                <a:cs typeface="Calibri"/>
              </a:rPr>
              <a:t>Important skill for life that we learn from infancy</a:t>
            </a:r>
          </a:p>
          <a:p>
            <a:endParaRPr lang="en-GB" sz="2000">
              <a:solidFill>
                <a:srgbClr val="000000"/>
              </a:solidFill>
              <a:cs typeface="Calibri"/>
            </a:endParaRPr>
          </a:p>
        </p:txBody>
      </p:sp>
    </p:spTree>
    <p:extLst>
      <p:ext uri="{BB962C8B-B14F-4D97-AF65-F5344CB8AC3E}">
        <p14:creationId xmlns:p14="http://schemas.microsoft.com/office/powerpoint/2010/main" val="27678448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D7EA4-0361-4890-94DB-30CAE9AFFA77}"/>
              </a:ext>
            </a:extLst>
          </p:cNvPr>
          <p:cNvSpPr>
            <a:spLocks noGrp="1"/>
          </p:cNvSpPr>
          <p:nvPr>
            <p:ph type="title"/>
          </p:nvPr>
        </p:nvSpPr>
        <p:spPr>
          <a:xfrm>
            <a:off x="1279357" y="-223085"/>
            <a:ext cx="10515600" cy="1325563"/>
          </a:xfrm>
        </p:spPr>
        <p:txBody>
          <a:bodyPr/>
          <a:lstStyle/>
          <a:p>
            <a:pPr algn="ctr"/>
            <a:r>
              <a:rPr lang="en-GB" b="1" dirty="0" smtClean="0">
                <a:latin typeface="Cavolini"/>
                <a:cs typeface="Calibri Light"/>
              </a:rPr>
              <a:t>Regulation </a:t>
            </a:r>
            <a:r>
              <a:rPr lang="en-GB" b="1" dirty="0">
                <a:latin typeface="Cavolini"/>
                <a:cs typeface="Calibri Light"/>
              </a:rPr>
              <a:t>strategies</a:t>
            </a:r>
            <a:r>
              <a:rPr lang="en-GB" dirty="0">
                <a:cs typeface="Calibri Light"/>
              </a:rPr>
              <a:t> </a:t>
            </a:r>
          </a:p>
        </p:txBody>
      </p:sp>
      <p:pic>
        <p:nvPicPr>
          <p:cNvPr id="5" name="Picture 2" descr="A picture containing diagram&#10;&#10;Description automatically generated">
            <a:extLst>
              <a:ext uri="{FF2B5EF4-FFF2-40B4-BE49-F238E27FC236}">
                <a16:creationId xmlns:a16="http://schemas.microsoft.com/office/drawing/2014/main" id="{0951CA32-D0AC-440A-B861-FF0437F3067A}"/>
              </a:ext>
            </a:extLst>
          </p:cNvPr>
          <p:cNvPicPr>
            <a:picLocks noChangeAspect="1"/>
          </p:cNvPicPr>
          <p:nvPr/>
        </p:nvPicPr>
        <p:blipFill>
          <a:blip r:embed="rId3"/>
          <a:stretch>
            <a:fillRect/>
          </a:stretch>
        </p:blipFill>
        <p:spPr>
          <a:xfrm>
            <a:off x="194779" y="2009028"/>
            <a:ext cx="5551161" cy="4728576"/>
          </a:xfrm>
          <a:prstGeom prst="rect">
            <a:avLst/>
          </a:prstGeom>
        </p:spPr>
      </p:pic>
      <p:sp>
        <p:nvSpPr>
          <p:cNvPr id="6" name="TextBox 5">
            <a:extLst>
              <a:ext uri="{FF2B5EF4-FFF2-40B4-BE49-F238E27FC236}">
                <a16:creationId xmlns:a16="http://schemas.microsoft.com/office/drawing/2014/main" id="{C9AFDC6B-C3A8-490A-98C0-6BEC3CD3EF0F}"/>
              </a:ext>
            </a:extLst>
          </p:cNvPr>
          <p:cNvSpPr txBox="1"/>
          <p:nvPr/>
        </p:nvSpPr>
        <p:spPr>
          <a:xfrm>
            <a:off x="-473529" y="1435240"/>
            <a:ext cx="59407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latin typeface="Cavolini"/>
                <a:cs typeface="Cavolini"/>
              </a:rPr>
              <a:t>Empathising and modelling language</a:t>
            </a:r>
          </a:p>
        </p:txBody>
      </p:sp>
      <p:pic>
        <p:nvPicPr>
          <p:cNvPr id="9" name="Picture 9" descr="A picture containing text&#10;&#10;Description automatically generated">
            <a:extLst>
              <a:ext uri="{FF2B5EF4-FFF2-40B4-BE49-F238E27FC236}">
                <a16:creationId xmlns:a16="http://schemas.microsoft.com/office/drawing/2014/main" id="{6D3E95EA-3C44-4F10-9028-34555097F6E8}"/>
              </a:ext>
            </a:extLst>
          </p:cNvPr>
          <p:cNvPicPr>
            <a:picLocks noChangeAspect="1"/>
          </p:cNvPicPr>
          <p:nvPr/>
        </p:nvPicPr>
        <p:blipFill>
          <a:blip r:embed="rId4"/>
          <a:stretch>
            <a:fillRect/>
          </a:stretch>
        </p:blipFill>
        <p:spPr>
          <a:xfrm>
            <a:off x="7642535" y="1102478"/>
            <a:ext cx="4300784" cy="2408439"/>
          </a:xfrm>
          <a:prstGeom prst="rect">
            <a:avLst/>
          </a:prstGeom>
        </p:spPr>
      </p:pic>
      <p:sp>
        <p:nvSpPr>
          <p:cNvPr id="10" name="TextBox 9">
            <a:extLst>
              <a:ext uri="{FF2B5EF4-FFF2-40B4-BE49-F238E27FC236}">
                <a16:creationId xmlns:a16="http://schemas.microsoft.com/office/drawing/2014/main" id="{B538F1F9-91A6-4CF2-A091-8B6D351A151B}"/>
              </a:ext>
            </a:extLst>
          </p:cNvPr>
          <p:cNvSpPr txBox="1"/>
          <p:nvPr/>
        </p:nvSpPr>
        <p:spPr>
          <a:xfrm>
            <a:off x="5951626" y="1835350"/>
            <a:ext cx="172391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000" b="1" dirty="0" smtClean="0">
                <a:latin typeface="Cavolini"/>
                <a:cs typeface="Cavolini"/>
              </a:rPr>
              <a:t>Breathing and relaxation </a:t>
            </a:r>
            <a:r>
              <a:rPr lang="en-GB" sz="2000" b="1" dirty="0">
                <a:latin typeface="Cavolini"/>
                <a:cs typeface="Cavolini"/>
              </a:rPr>
              <a:t>exercises</a:t>
            </a:r>
          </a:p>
        </p:txBody>
      </p:sp>
      <p:sp>
        <p:nvSpPr>
          <p:cNvPr id="11" name="TextBox 10">
            <a:extLst>
              <a:ext uri="{FF2B5EF4-FFF2-40B4-BE49-F238E27FC236}">
                <a16:creationId xmlns:a16="http://schemas.microsoft.com/office/drawing/2014/main" id="{BD9E61F5-C635-423C-8C63-4B5937F5F1D7}"/>
              </a:ext>
            </a:extLst>
          </p:cNvPr>
          <p:cNvSpPr txBox="1"/>
          <p:nvPr/>
        </p:nvSpPr>
        <p:spPr>
          <a:xfrm>
            <a:off x="8421327" y="3907127"/>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latin typeface="Cavolini"/>
                <a:cs typeface="Cavolini"/>
              </a:rPr>
              <a:t>Sensory activities</a:t>
            </a:r>
            <a:r>
              <a:rPr lang="en-GB" sz="2000" b="1" dirty="0">
                <a:latin typeface="Cavolini"/>
                <a:cs typeface="Calibri"/>
              </a:rPr>
              <a:t>​</a:t>
            </a:r>
          </a:p>
        </p:txBody>
      </p:sp>
      <p:pic>
        <p:nvPicPr>
          <p:cNvPr id="13" name="Picture 7" descr="A picture containing person&#10;&#10;Description automatically generated">
            <a:extLst>
              <a:ext uri="{FF2B5EF4-FFF2-40B4-BE49-F238E27FC236}">
                <a16:creationId xmlns:a16="http://schemas.microsoft.com/office/drawing/2014/main" id="{6AE73C79-9D2A-49B3-A6EE-E23BA2F65910}"/>
              </a:ext>
            </a:extLst>
          </p:cNvPr>
          <p:cNvPicPr>
            <a:picLocks noChangeAspect="1"/>
          </p:cNvPicPr>
          <p:nvPr/>
        </p:nvPicPr>
        <p:blipFill rotWithShape="1">
          <a:blip r:embed="rId5"/>
          <a:srcRect t="11137" r="3" b="20161"/>
          <a:stretch/>
        </p:blipFill>
        <p:spPr>
          <a:xfrm>
            <a:off x="7583192" y="4507292"/>
            <a:ext cx="4360127" cy="2267712"/>
          </a:xfrm>
          <a:prstGeom prst="rect">
            <a:avLst/>
          </a:prstGeom>
        </p:spPr>
      </p:pic>
    </p:spTree>
    <p:extLst>
      <p:ext uri="{BB962C8B-B14F-4D97-AF65-F5344CB8AC3E}">
        <p14:creationId xmlns:p14="http://schemas.microsoft.com/office/powerpoint/2010/main" val="957978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timeline&#10;&#10;Description automatically generated">
            <a:extLst>
              <a:ext uri="{FF2B5EF4-FFF2-40B4-BE49-F238E27FC236}">
                <a16:creationId xmlns:a16="http://schemas.microsoft.com/office/drawing/2014/main" id="{EE4D1C61-FF62-40D1-B261-925BC0E02061}"/>
              </a:ext>
            </a:extLst>
          </p:cNvPr>
          <p:cNvPicPr>
            <a:picLocks noGrp="1" noChangeAspect="1"/>
          </p:cNvPicPr>
          <p:nvPr>
            <p:ph idx="1"/>
          </p:nvPr>
        </p:nvPicPr>
        <p:blipFill>
          <a:blip r:embed="rId3"/>
          <a:stretch>
            <a:fillRect/>
          </a:stretch>
        </p:blipFill>
        <p:spPr>
          <a:xfrm>
            <a:off x="6931742" y="1108164"/>
            <a:ext cx="5154054" cy="5604316"/>
          </a:xfrm>
        </p:spPr>
      </p:pic>
      <p:pic>
        <p:nvPicPr>
          <p:cNvPr id="3" name="Picture 21" descr="Boy Hugging His Mom · Free Stock Photo">
            <a:extLst>
              <a:ext uri="{FF2B5EF4-FFF2-40B4-BE49-F238E27FC236}">
                <a16:creationId xmlns:a16="http://schemas.microsoft.com/office/drawing/2014/main" id="{5CEC2799-A771-42F9-BAEB-15A1BDCD1E6C}"/>
              </a:ext>
            </a:extLst>
          </p:cNvPr>
          <p:cNvPicPr>
            <a:picLocks noChangeAspect="1"/>
          </p:cNvPicPr>
          <p:nvPr/>
        </p:nvPicPr>
        <p:blipFill rotWithShape="1">
          <a:blip r:embed="rId4"/>
          <a:srcRect t="-840" r="24348" b="1116"/>
          <a:stretch/>
        </p:blipFill>
        <p:spPr>
          <a:xfrm>
            <a:off x="324072" y="4138494"/>
            <a:ext cx="3500283" cy="2573986"/>
          </a:xfrm>
          <a:prstGeom prst="rect">
            <a:avLst/>
          </a:prstGeom>
        </p:spPr>
      </p:pic>
      <p:pic>
        <p:nvPicPr>
          <p:cNvPr id="5" name="Picture 15" descr="Timeline&#10;&#10;Description automatically generated">
            <a:extLst>
              <a:ext uri="{FF2B5EF4-FFF2-40B4-BE49-F238E27FC236}">
                <a16:creationId xmlns:a16="http://schemas.microsoft.com/office/drawing/2014/main" id="{A3628F96-24B2-491A-8033-F0BC58AD55D7}"/>
              </a:ext>
            </a:extLst>
          </p:cNvPr>
          <p:cNvPicPr>
            <a:picLocks noChangeAspect="1"/>
          </p:cNvPicPr>
          <p:nvPr/>
        </p:nvPicPr>
        <p:blipFill>
          <a:blip r:embed="rId5"/>
          <a:stretch>
            <a:fillRect/>
          </a:stretch>
        </p:blipFill>
        <p:spPr>
          <a:xfrm>
            <a:off x="221440" y="765520"/>
            <a:ext cx="5041422" cy="2696124"/>
          </a:xfrm>
          <a:prstGeom prst="rect">
            <a:avLst/>
          </a:prstGeom>
        </p:spPr>
      </p:pic>
      <p:sp>
        <p:nvSpPr>
          <p:cNvPr id="6" name="TextBox 5">
            <a:extLst>
              <a:ext uri="{FF2B5EF4-FFF2-40B4-BE49-F238E27FC236}">
                <a16:creationId xmlns:a16="http://schemas.microsoft.com/office/drawing/2014/main" id="{36518887-F1FF-4B44-8FCD-F5D4464175FB}"/>
              </a:ext>
            </a:extLst>
          </p:cNvPr>
          <p:cNvSpPr txBox="1"/>
          <p:nvPr/>
        </p:nvSpPr>
        <p:spPr>
          <a:xfrm>
            <a:off x="221440" y="30385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Cavolini"/>
                <a:cs typeface="Calibri"/>
              </a:rPr>
              <a:t>Feelings check-in</a:t>
            </a:r>
          </a:p>
        </p:txBody>
      </p:sp>
      <p:sp>
        <p:nvSpPr>
          <p:cNvPr id="7" name="TextBox 6">
            <a:extLst>
              <a:ext uri="{FF2B5EF4-FFF2-40B4-BE49-F238E27FC236}">
                <a16:creationId xmlns:a16="http://schemas.microsoft.com/office/drawing/2014/main" id="{2C966B6F-D72D-4C7A-928B-AABE3CEA1D7D}"/>
              </a:ext>
            </a:extLst>
          </p:cNvPr>
          <p:cNvSpPr txBox="1"/>
          <p:nvPr/>
        </p:nvSpPr>
        <p:spPr>
          <a:xfrm>
            <a:off x="3875795" y="5020089"/>
            <a:ext cx="173775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latin typeface="Cavolini"/>
                <a:cs typeface="Cavolini"/>
              </a:rPr>
              <a:t>Connection and co-regulation</a:t>
            </a:r>
          </a:p>
        </p:txBody>
      </p:sp>
      <p:sp>
        <p:nvSpPr>
          <p:cNvPr id="8" name="TextBox 7">
            <a:extLst>
              <a:ext uri="{FF2B5EF4-FFF2-40B4-BE49-F238E27FC236}">
                <a16:creationId xmlns:a16="http://schemas.microsoft.com/office/drawing/2014/main" id="{36518887-F1FF-4B44-8FCD-F5D4464175FB}"/>
              </a:ext>
            </a:extLst>
          </p:cNvPr>
          <p:cNvSpPr txBox="1"/>
          <p:nvPr/>
        </p:nvSpPr>
        <p:spPr>
          <a:xfrm>
            <a:off x="6736381" y="624468"/>
            <a:ext cx="510621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smtClean="0">
                <a:latin typeface="Cavolini"/>
                <a:cs typeface="Calibri"/>
              </a:rPr>
              <a:t>Identifying strategies with your child</a:t>
            </a:r>
            <a:endParaRPr lang="en-US" sz="2000" b="1" dirty="0">
              <a:latin typeface="Cavolini"/>
              <a:cs typeface="Calibri"/>
            </a:endParaRPr>
          </a:p>
        </p:txBody>
      </p:sp>
    </p:spTree>
    <p:extLst>
      <p:ext uri="{BB962C8B-B14F-4D97-AF65-F5344CB8AC3E}">
        <p14:creationId xmlns:p14="http://schemas.microsoft.com/office/powerpoint/2010/main" val="37630998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8E139F69-90DB-4363-99C1-CDD094EED9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ECAA5F-FB4D-4C07-8202-1E800C65DC3D}"/>
              </a:ext>
            </a:extLst>
          </p:cNvPr>
          <p:cNvSpPr>
            <a:spLocks noGrp="1"/>
          </p:cNvSpPr>
          <p:nvPr>
            <p:ph type="title"/>
          </p:nvPr>
        </p:nvSpPr>
        <p:spPr>
          <a:xfrm>
            <a:off x="1252800" y="662399"/>
            <a:ext cx="5995987" cy="1494000"/>
          </a:xfrm>
        </p:spPr>
        <p:txBody>
          <a:bodyPr anchor="t">
            <a:normAutofit/>
          </a:bodyPr>
          <a:lstStyle/>
          <a:p>
            <a:r>
              <a:rPr lang="en-GB" b="1">
                <a:latin typeface="Cavolini"/>
                <a:cs typeface="Calibri Light"/>
              </a:rPr>
              <a:t>Physical and mental movement</a:t>
            </a:r>
            <a:endParaRPr lang="en-GB" b="1">
              <a:latin typeface="Cavolini"/>
            </a:endParaRPr>
          </a:p>
        </p:txBody>
      </p:sp>
      <p:grpSp>
        <p:nvGrpSpPr>
          <p:cNvPr id="45" name="Group 44">
            <a:extLst>
              <a:ext uri="{FF2B5EF4-FFF2-40B4-BE49-F238E27FC236}">
                <a16:creationId xmlns:a16="http://schemas.microsoft.com/office/drawing/2014/main" id="{EF5608BC-985E-44AE-8C56-1C799028658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41" name="Freeform 6">
              <a:extLst>
                <a:ext uri="{FF2B5EF4-FFF2-40B4-BE49-F238E27FC236}">
                  <a16:creationId xmlns:a16="http://schemas.microsoft.com/office/drawing/2014/main" id="{FF652A2A-BC90-4341-B339-840F6E1C283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47" name="Freeform 6">
              <a:extLst>
                <a:ext uri="{FF2B5EF4-FFF2-40B4-BE49-F238E27FC236}">
                  <a16:creationId xmlns:a16="http://schemas.microsoft.com/office/drawing/2014/main" id="{E55F3E59-21AB-424D-B654-E1B9E304F4C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Content Placeholder 2">
            <a:extLst>
              <a:ext uri="{FF2B5EF4-FFF2-40B4-BE49-F238E27FC236}">
                <a16:creationId xmlns:a16="http://schemas.microsoft.com/office/drawing/2014/main" id="{D796C50F-92C3-434E-98FD-50572B55EADF}"/>
              </a:ext>
            </a:extLst>
          </p:cNvPr>
          <p:cNvSpPr>
            <a:spLocks noGrp="1"/>
          </p:cNvSpPr>
          <p:nvPr>
            <p:ph idx="1"/>
          </p:nvPr>
        </p:nvSpPr>
        <p:spPr>
          <a:xfrm>
            <a:off x="1251678" y="2286000"/>
            <a:ext cx="6015897" cy="3844800"/>
          </a:xfrm>
        </p:spPr>
        <p:txBody>
          <a:bodyPr vert="horz" lIns="91440" tIns="45720" rIns="91440" bIns="45720" rtlCol="0" anchor="t">
            <a:normAutofit/>
          </a:bodyPr>
          <a:lstStyle/>
          <a:p>
            <a:r>
              <a:rPr lang="en-GB" sz="2000">
                <a:solidFill>
                  <a:schemeClr val="tx1">
                    <a:alpha val="60000"/>
                  </a:schemeClr>
                </a:solidFill>
                <a:latin typeface="Cavolini"/>
                <a:cs typeface="Calibri"/>
              </a:rPr>
              <a:t>Provides brain breaks</a:t>
            </a:r>
          </a:p>
          <a:p>
            <a:endParaRPr lang="en-GB" sz="2000">
              <a:solidFill>
                <a:schemeClr val="tx1">
                  <a:alpha val="60000"/>
                </a:schemeClr>
              </a:solidFill>
              <a:latin typeface="Cavolini"/>
              <a:cs typeface="Calibri"/>
            </a:endParaRPr>
          </a:p>
          <a:p>
            <a:r>
              <a:rPr lang="en-GB" sz="2000">
                <a:solidFill>
                  <a:schemeClr val="tx1">
                    <a:alpha val="60000"/>
                  </a:schemeClr>
                </a:solidFill>
                <a:latin typeface="Cavolini"/>
                <a:cs typeface="Calibri"/>
              </a:rPr>
              <a:t>Exercise increases happy hormones (and reduces stress)</a:t>
            </a:r>
          </a:p>
          <a:p>
            <a:endParaRPr lang="en-GB" sz="2000">
              <a:solidFill>
                <a:schemeClr val="tx1">
                  <a:alpha val="60000"/>
                </a:schemeClr>
              </a:solidFill>
              <a:latin typeface="Cavolini"/>
              <a:cs typeface="Calibri"/>
            </a:endParaRPr>
          </a:p>
          <a:p>
            <a:r>
              <a:rPr lang="en-GB" sz="2000">
                <a:solidFill>
                  <a:schemeClr val="tx1">
                    <a:alpha val="60000"/>
                  </a:schemeClr>
                </a:solidFill>
                <a:latin typeface="Cavolini"/>
                <a:cs typeface="Calibri"/>
              </a:rPr>
              <a:t>Increased vitamin D and fresh air!</a:t>
            </a:r>
          </a:p>
          <a:p>
            <a:endParaRPr lang="en-GB" sz="2000">
              <a:solidFill>
                <a:schemeClr val="tx1">
                  <a:alpha val="60000"/>
                </a:schemeClr>
              </a:solidFill>
              <a:latin typeface="Cavolini"/>
              <a:cs typeface="Calibri"/>
            </a:endParaRPr>
          </a:p>
          <a:p>
            <a:r>
              <a:rPr lang="en-GB" sz="2000">
                <a:solidFill>
                  <a:schemeClr val="tx1">
                    <a:alpha val="60000"/>
                  </a:schemeClr>
                </a:solidFill>
                <a:latin typeface="Cavolini"/>
                <a:cs typeface="Calibri"/>
              </a:rPr>
              <a:t>Play and exploration is important for development (and fun!)</a:t>
            </a:r>
          </a:p>
          <a:p>
            <a:endParaRPr lang="en-GB" sz="2000">
              <a:solidFill>
                <a:schemeClr val="tx1">
                  <a:alpha val="60000"/>
                </a:schemeClr>
              </a:solidFill>
              <a:cs typeface="Calibri"/>
            </a:endParaRPr>
          </a:p>
          <a:p>
            <a:endParaRPr lang="en-GB" sz="2000">
              <a:solidFill>
                <a:schemeClr val="tx1">
                  <a:alpha val="60000"/>
                </a:schemeClr>
              </a:solidFill>
              <a:cs typeface="Calibri"/>
            </a:endParaRPr>
          </a:p>
          <a:p>
            <a:endParaRPr lang="en-GB" sz="2000">
              <a:solidFill>
                <a:schemeClr val="tx1">
                  <a:alpha val="60000"/>
                </a:schemeClr>
              </a:solidFill>
              <a:cs typeface="Calibri"/>
            </a:endParaRPr>
          </a:p>
          <a:p>
            <a:endParaRPr lang="en-GB" sz="2000">
              <a:solidFill>
                <a:schemeClr val="tx1">
                  <a:alpha val="60000"/>
                </a:schemeClr>
              </a:solidFill>
              <a:cs typeface="Calibri"/>
            </a:endParaRPr>
          </a:p>
        </p:txBody>
      </p:sp>
      <p:pic>
        <p:nvPicPr>
          <p:cNvPr id="7" name="Picture 7" descr="Diagram, text&#10;&#10;Description automatically generated">
            <a:extLst>
              <a:ext uri="{FF2B5EF4-FFF2-40B4-BE49-F238E27FC236}">
                <a16:creationId xmlns:a16="http://schemas.microsoft.com/office/drawing/2014/main" id="{9C2BDDC2-7452-472E-A73E-FB91FA7D3E92}"/>
              </a:ext>
            </a:extLst>
          </p:cNvPr>
          <p:cNvPicPr>
            <a:picLocks noChangeAspect="1"/>
          </p:cNvPicPr>
          <p:nvPr/>
        </p:nvPicPr>
        <p:blipFill rotWithShape="1">
          <a:blip r:embed="rId3"/>
          <a:srcRect l="963" r="1879"/>
          <a:stretch/>
        </p:blipFill>
        <p:spPr>
          <a:xfrm>
            <a:off x="7489897" y="662399"/>
            <a:ext cx="4460992" cy="5943665"/>
          </a:xfrm>
          <a:prstGeom prst="rect">
            <a:avLst/>
          </a:prstGeom>
        </p:spPr>
      </p:pic>
    </p:spTree>
    <p:extLst>
      <p:ext uri="{BB962C8B-B14F-4D97-AF65-F5344CB8AC3E}">
        <p14:creationId xmlns:p14="http://schemas.microsoft.com/office/powerpoint/2010/main" val="1409746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Logo, company name&#10;&#10;Description automatically generated">
            <a:extLst>
              <a:ext uri="{FF2B5EF4-FFF2-40B4-BE49-F238E27FC236}">
                <a16:creationId xmlns:a16="http://schemas.microsoft.com/office/drawing/2014/main" id="{C3CAED1D-C1DE-454D-9687-01A230903650}"/>
              </a:ext>
            </a:extLst>
          </p:cNvPr>
          <p:cNvPicPr>
            <a:picLocks noChangeAspect="1"/>
          </p:cNvPicPr>
          <p:nvPr/>
        </p:nvPicPr>
        <p:blipFill>
          <a:blip r:embed="rId3"/>
          <a:stretch>
            <a:fillRect/>
          </a:stretch>
        </p:blipFill>
        <p:spPr>
          <a:xfrm>
            <a:off x="391887" y="137280"/>
            <a:ext cx="11427105" cy="6394149"/>
          </a:xfrm>
          <a:prstGeom prst="rect">
            <a:avLst/>
          </a:prstGeom>
        </p:spPr>
      </p:pic>
    </p:spTree>
    <p:extLst>
      <p:ext uri="{BB962C8B-B14F-4D97-AF65-F5344CB8AC3E}">
        <p14:creationId xmlns:p14="http://schemas.microsoft.com/office/powerpoint/2010/main" val="3804130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C59AB4C8-9178-4F7A-8404-6890510B59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6C6EE96-D8E4-4852-AD2A-FDE856A1477B}"/>
              </a:ext>
            </a:extLst>
          </p:cNvPr>
          <p:cNvSpPr txBox="1"/>
          <p:nvPr/>
        </p:nvSpPr>
        <p:spPr>
          <a:xfrm>
            <a:off x="739522" y="1434861"/>
            <a:ext cx="10909640" cy="183265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600" kern="1200">
                <a:solidFill>
                  <a:schemeClr val="tx1"/>
                </a:solidFill>
                <a:latin typeface="+mj-lt"/>
                <a:ea typeface="+mj-ea"/>
                <a:cs typeface="+mj-cs"/>
                <a:hlinkClick r:id="rId2"/>
              </a:rPr>
              <a:t>https://blogs.glowscotland.org.uk/er/healthierminds/</a:t>
            </a:r>
            <a:endParaRPr lang="en-US" sz="5600" kern="1200">
              <a:solidFill>
                <a:schemeClr val="tx1"/>
              </a:solidFill>
              <a:latin typeface="+mj-lt"/>
              <a:ea typeface="+mj-ea"/>
              <a:cs typeface="+mj-cs"/>
            </a:endParaRPr>
          </a:p>
          <a:p>
            <a:pPr algn="ctr">
              <a:lnSpc>
                <a:spcPct val="90000"/>
              </a:lnSpc>
              <a:spcBef>
                <a:spcPct val="0"/>
              </a:spcBef>
              <a:spcAft>
                <a:spcPts val="600"/>
              </a:spcAft>
            </a:pPr>
            <a:endParaRPr lang="en-US" sz="5600" kern="1200">
              <a:solidFill>
                <a:schemeClr val="tx1"/>
              </a:solidFill>
              <a:latin typeface="+mj-lt"/>
              <a:ea typeface="+mj-ea"/>
              <a:cs typeface="+mj-cs"/>
              <a:hlinkClick r:id="rId3"/>
            </a:endParaRPr>
          </a:p>
        </p:txBody>
      </p:sp>
      <p:sp>
        <p:nvSpPr>
          <p:cNvPr id="6" name="sketch line">
            <a:extLst>
              <a:ext uri="{FF2B5EF4-FFF2-40B4-BE49-F238E27FC236}">
                <a16:creationId xmlns:a16="http://schemas.microsoft.com/office/drawing/2014/main" id="{4CFDFB37-4BC7-42C6-915D-A6609139BF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234391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ext&#10;&#10;Description automatically generated">
            <a:extLst>
              <a:ext uri="{FF2B5EF4-FFF2-40B4-BE49-F238E27FC236}">
                <a16:creationId xmlns:a16="http://schemas.microsoft.com/office/drawing/2014/main" id="{401E9CE6-3AAE-4640-8BD3-2C718D837CF8}"/>
              </a:ext>
            </a:extLst>
          </p:cNvPr>
          <p:cNvPicPr>
            <a:picLocks noChangeAspect="1"/>
          </p:cNvPicPr>
          <p:nvPr/>
        </p:nvPicPr>
        <p:blipFill>
          <a:blip r:embed="rId4"/>
          <a:stretch>
            <a:fillRect/>
          </a:stretch>
        </p:blipFill>
        <p:spPr>
          <a:xfrm>
            <a:off x="535700" y="3103037"/>
            <a:ext cx="11548872" cy="2685113"/>
          </a:xfrm>
          <a:prstGeom prst="rect">
            <a:avLst/>
          </a:prstGeom>
        </p:spPr>
      </p:pic>
    </p:spTree>
    <p:extLst>
      <p:ext uri="{BB962C8B-B14F-4D97-AF65-F5344CB8AC3E}">
        <p14:creationId xmlns:p14="http://schemas.microsoft.com/office/powerpoint/2010/main" val="883192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9BB35BC-D5C2-4C8B-A22A-A71E619191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lose-up of question mark on a hardwood floor against a wall">
            <a:extLst>
              <a:ext uri="{FF2B5EF4-FFF2-40B4-BE49-F238E27FC236}">
                <a16:creationId xmlns:a16="http://schemas.microsoft.com/office/drawing/2014/main" id="{599985BB-2C0E-4D0F-919B-4A11E058BE81}"/>
              </a:ext>
            </a:extLst>
          </p:cNvPr>
          <p:cNvPicPr>
            <a:picLocks noChangeAspect="1"/>
          </p:cNvPicPr>
          <p:nvPr/>
        </p:nvPicPr>
        <p:blipFill rotWithShape="1">
          <a:blip r:embed="rId3"/>
          <a:srcRect l="1716" r="54358"/>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4EAA87E6-C698-49E5-9574-D409FEC62731}"/>
              </a:ext>
            </a:extLst>
          </p:cNvPr>
          <p:cNvSpPr>
            <a:spLocks noGrp="1"/>
          </p:cNvSpPr>
          <p:nvPr>
            <p:ph idx="1"/>
          </p:nvPr>
        </p:nvSpPr>
        <p:spPr>
          <a:xfrm>
            <a:off x="6513788" y="967448"/>
            <a:ext cx="5156311" cy="5209515"/>
          </a:xfrm>
        </p:spPr>
        <p:txBody>
          <a:bodyPr vert="horz" lIns="91440" tIns="45720" rIns="91440" bIns="45720" rtlCol="0" anchor="t">
            <a:normAutofit/>
          </a:bodyPr>
          <a:lstStyle/>
          <a:p>
            <a:pPr>
              <a:buFont typeface="Wingdings" panose="020B0604020202020204" pitchFamily="34" charset="0"/>
              <a:buChar char="ü"/>
            </a:pPr>
            <a:r>
              <a:rPr lang="en-GB" sz="4000" dirty="0">
                <a:solidFill>
                  <a:srgbClr val="002060"/>
                </a:solidFill>
                <a:latin typeface="Ink Free" panose="03080402000500000000" pitchFamily="66" charset="0"/>
                <a:cs typeface="Calibri"/>
              </a:rPr>
              <a:t>Uncertainty</a:t>
            </a:r>
            <a:endParaRPr lang="en-US" sz="4000" dirty="0">
              <a:solidFill>
                <a:srgbClr val="002060"/>
              </a:solidFill>
              <a:latin typeface="Ink Free" panose="03080402000500000000" pitchFamily="66" charset="0"/>
              <a:cs typeface="Calibri"/>
            </a:endParaRPr>
          </a:p>
          <a:p>
            <a:pPr>
              <a:buFont typeface="Wingdings" panose="020B0604020202020204" pitchFamily="34" charset="0"/>
              <a:buChar char="ü"/>
            </a:pPr>
            <a:endParaRPr lang="en-GB" sz="4000" dirty="0">
              <a:solidFill>
                <a:srgbClr val="002060"/>
              </a:solidFill>
              <a:latin typeface="Ink Free" panose="03080402000500000000" pitchFamily="66" charset="0"/>
              <a:cs typeface="Calibri"/>
            </a:endParaRPr>
          </a:p>
          <a:p>
            <a:pPr>
              <a:buFont typeface="Wingdings" panose="020B0604020202020204" pitchFamily="34" charset="0"/>
              <a:buChar char="ü"/>
            </a:pPr>
            <a:r>
              <a:rPr lang="en-GB" sz="4000" dirty="0">
                <a:solidFill>
                  <a:srgbClr val="002060"/>
                </a:solidFill>
                <a:latin typeface="Ink Free" panose="03080402000500000000" pitchFamily="66" charset="0"/>
                <a:cs typeface="Calibri"/>
              </a:rPr>
              <a:t>Lack of control</a:t>
            </a:r>
          </a:p>
          <a:p>
            <a:pPr>
              <a:buFont typeface="Wingdings" panose="020B0604020202020204" pitchFamily="34" charset="0"/>
              <a:buChar char="ü"/>
            </a:pPr>
            <a:endParaRPr lang="en-GB" sz="4000" dirty="0">
              <a:solidFill>
                <a:srgbClr val="002060"/>
              </a:solidFill>
              <a:latin typeface="Ink Free" panose="03080402000500000000" pitchFamily="66" charset="0"/>
              <a:cs typeface="Calibri"/>
            </a:endParaRPr>
          </a:p>
          <a:p>
            <a:pPr>
              <a:buFont typeface="Wingdings" panose="020B0604020202020204" pitchFamily="34" charset="0"/>
              <a:buChar char="ü"/>
            </a:pPr>
            <a:r>
              <a:rPr lang="en-GB" sz="4000" dirty="0">
                <a:solidFill>
                  <a:srgbClr val="002060"/>
                </a:solidFill>
                <a:latin typeface="Ink Free" panose="03080402000500000000" pitchFamily="66" charset="0"/>
                <a:cs typeface="Calibri"/>
              </a:rPr>
              <a:t>Loss</a:t>
            </a:r>
          </a:p>
          <a:p>
            <a:pPr>
              <a:buFont typeface="Wingdings" panose="020B0604020202020204" pitchFamily="34" charset="0"/>
              <a:buChar char="ü"/>
            </a:pPr>
            <a:endParaRPr lang="en-GB" sz="4000" dirty="0">
              <a:solidFill>
                <a:srgbClr val="002060"/>
              </a:solidFill>
              <a:latin typeface="Ink Free" panose="03080402000500000000" pitchFamily="66" charset="0"/>
              <a:cs typeface="Calibri"/>
            </a:endParaRPr>
          </a:p>
          <a:p>
            <a:pPr>
              <a:buFont typeface="Wingdings" panose="020B0604020202020204" pitchFamily="34" charset="0"/>
              <a:buChar char="ü"/>
            </a:pPr>
            <a:r>
              <a:rPr lang="en-GB" sz="4000" dirty="0">
                <a:solidFill>
                  <a:srgbClr val="002060"/>
                </a:solidFill>
                <a:latin typeface="Ink Free" panose="03080402000500000000" pitchFamily="66" charset="0"/>
                <a:cs typeface="Calibri"/>
              </a:rPr>
              <a:t>Health fears</a:t>
            </a:r>
            <a:endParaRPr lang="en-GB" dirty="0">
              <a:latin typeface="Ink Free" panose="03080402000500000000" pitchFamily="66" charset="0"/>
            </a:endParaRPr>
          </a:p>
          <a:p>
            <a:pPr>
              <a:buFont typeface="Wingdings" panose="020B0604020202020204" pitchFamily="34" charset="0"/>
              <a:buChar char="ü"/>
            </a:pPr>
            <a:endParaRPr lang="en-GB" sz="4000" dirty="0">
              <a:solidFill>
                <a:srgbClr val="002060"/>
              </a:solidFill>
              <a:latin typeface="Cavolini"/>
              <a:cs typeface="Calibri"/>
            </a:endParaRPr>
          </a:p>
          <a:p>
            <a:pPr marL="0" indent="0">
              <a:buNone/>
            </a:pPr>
            <a:endParaRPr lang="en-GB" sz="4000" dirty="0">
              <a:solidFill>
                <a:srgbClr val="002060"/>
              </a:solidFill>
              <a:latin typeface="Cavolini"/>
              <a:cs typeface="Calibri"/>
            </a:endParaRPr>
          </a:p>
        </p:txBody>
      </p:sp>
    </p:spTree>
    <p:extLst>
      <p:ext uri="{BB962C8B-B14F-4D97-AF65-F5344CB8AC3E}">
        <p14:creationId xmlns:p14="http://schemas.microsoft.com/office/powerpoint/2010/main" val="39945415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12E78-AC96-4886-8588-F78190A8C7C7}"/>
              </a:ext>
            </a:extLst>
          </p:cNvPr>
          <p:cNvSpPr>
            <a:spLocks noGrp="1"/>
          </p:cNvSpPr>
          <p:nvPr>
            <p:ph type="title"/>
          </p:nvPr>
        </p:nvSpPr>
        <p:spPr>
          <a:xfrm>
            <a:off x="361399" y="3710613"/>
            <a:ext cx="3290887" cy="2452687"/>
          </a:xfrm>
        </p:spPr>
        <p:txBody>
          <a:bodyPr anchor="ctr">
            <a:normAutofit/>
          </a:bodyPr>
          <a:lstStyle/>
          <a:p>
            <a:r>
              <a:rPr lang="en-GB" sz="3600" b="1" dirty="0">
                <a:latin typeface="Ink Free" panose="03080402000500000000" pitchFamily="66" charset="0"/>
                <a:cs typeface="Calibri Light"/>
              </a:rPr>
              <a:t>This is </a:t>
            </a:r>
            <a:r>
              <a:rPr lang="en-GB" sz="3600" b="1" dirty="0" smtClean="0">
                <a:latin typeface="Ink Free" panose="03080402000500000000" pitchFamily="66" charset="0"/>
                <a:cs typeface="Calibri Light"/>
              </a:rPr>
              <a:t/>
            </a:r>
            <a:br>
              <a:rPr lang="en-GB" sz="3600" b="1" dirty="0" smtClean="0">
                <a:latin typeface="Ink Free" panose="03080402000500000000" pitchFamily="66" charset="0"/>
                <a:cs typeface="Calibri Light"/>
              </a:rPr>
            </a:br>
            <a:r>
              <a:rPr lang="en-GB" sz="3600" b="1" dirty="0" err="1" smtClean="0">
                <a:latin typeface="Ink Free" panose="03080402000500000000" pitchFamily="66" charset="0"/>
                <a:cs typeface="Calibri Light"/>
              </a:rPr>
              <a:t>Covid</a:t>
            </a:r>
            <a:r>
              <a:rPr lang="en-GB" sz="3600" b="1" dirty="0" smtClean="0">
                <a:latin typeface="Ink Free" panose="03080402000500000000" pitchFamily="66" charset="0"/>
                <a:cs typeface="Calibri Light"/>
              </a:rPr>
              <a:t> </a:t>
            </a:r>
            <a:r>
              <a:rPr lang="en-GB" sz="3600" b="1" dirty="0">
                <a:latin typeface="Ink Free" panose="03080402000500000000" pitchFamily="66" charset="0"/>
                <a:cs typeface="Calibri Light"/>
              </a:rPr>
              <a:t>19</a:t>
            </a:r>
            <a:endParaRPr lang="en-GB" sz="3600" b="1" dirty="0">
              <a:latin typeface="Ink Free" panose="03080402000500000000" pitchFamily="66" charset="0"/>
            </a:endParaRPr>
          </a:p>
        </p:txBody>
      </p:sp>
      <p:pic>
        <p:nvPicPr>
          <p:cNvPr id="4" name="Picture 4" descr="Icon&#10;&#10;Description automatically generated">
            <a:extLst>
              <a:ext uri="{FF2B5EF4-FFF2-40B4-BE49-F238E27FC236}">
                <a16:creationId xmlns:a16="http://schemas.microsoft.com/office/drawing/2014/main" id="{BEDD265D-4A58-4A9E-85C1-7D3E7FC23A86}"/>
              </a:ext>
            </a:extLst>
          </p:cNvPr>
          <p:cNvPicPr>
            <a:picLocks noChangeAspect="1"/>
          </p:cNvPicPr>
          <p:nvPr/>
        </p:nvPicPr>
        <p:blipFill rotWithShape="1">
          <a:blip r:embed="rId3"/>
          <a:srcRect t="9889" b="497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8" name="Content Placeholder 7">
            <a:extLst>
              <a:ext uri="{FF2B5EF4-FFF2-40B4-BE49-F238E27FC236}">
                <a16:creationId xmlns:a16="http://schemas.microsoft.com/office/drawing/2014/main" id="{70DFF57B-7BE0-47AB-A8D9-2A326E9B4F70}"/>
              </a:ext>
            </a:extLst>
          </p:cNvPr>
          <p:cNvSpPr>
            <a:spLocks noGrp="1"/>
          </p:cNvSpPr>
          <p:nvPr>
            <p:ph idx="1"/>
          </p:nvPr>
        </p:nvSpPr>
        <p:spPr>
          <a:xfrm>
            <a:off x="3361340" y="4011643"/>
            <a:ext cx="3315980" cy="2452687"/>
          </a:xfrm>
        </p:spPr>
        <p:txBody>
          <a:bodyPr anchor="ctr">
            <a:normAutofit/>
          </a:bodyPr>
          <a:lstStyle/>
          <a:p>
            <a:pPr marL="0" indent="0">
              <a:buNone/>
            </a:pPr>
            <a:r>
              <a:rPr lang="en-US" b="1" dirty="0">
                <a:solidFill>
                  <a:srgbClr val="002060"/>
                </a:solidFill>
                <a:cs typeface="Calibri"/>
              </a:rPr>
              <a:t>Anxious</a:t>
            </a:r>
          </a:p>
          <a:p>
            <a:pPr marL="0" indent="0">
              <a:buNone/>
            </a:pPr>
            <a:r>
              <a:rPr lang="en-US" b="1" dirty="0">
                <a:solidFill>
                  <a:srgbClr val="002060"/>
                </a:solidFill>
                <a:cs typeface="Calibri"/>
              </a:rPr>
              <a:t>Struggling to focus</a:t>
            </a:r>
          </a:p>
          <a:p>
            <a:pPr marL="0" indent="0">
              <a:buNone/>
            </a:pPr>
            <a:r>
              <a:rPr lang="en-US" b="1" dirty="0">
                <a:solidFill>
                  <a:srgbClr val="002060"/>
                </a:solidFill>
                <a:cs typeface="Cavolini"/>
              </a:rPr>
              <a:t>Angry</a:t>
            </a:r>
            <a:endParaRPr lang="en-US" b="1" dirty="0">
              <a:solidFill>
                <a:srgbClr val="002060"/>
              </a:solidFill>
              <a:cs typeface="Calibri"/>
            </a:endParaRPr>
          </a:p>
          <a:p>
            <a:pPr marL="0" indent="0">
              <a:buNone/>
            </a:pPr>
            <a:r>
              <a:rPr lang="en-US" b="1" dirty="0">
                <a:solidFill>
                  <a:srgbClr val="002060"/>
                </a:solidFill>
                <a:cs typeface="Calibri"/>
              </a:rPr>
              <a:t>Overwhelmed</a:t>
            </a:r>
          </a:p>
          <a:p>
            <a:endParaRPr lang="en-US" sz="1800" dirty="0">
              <a:cs typeface="Calibri"/>
            </a:endParaRPr>
          </a:p>
        </p:txBody>
      </p:sp>
      <p:sp>
        <p:nvSpPr>
          <p:cNvPr id="5" name="TextBox 4">
            <a:extLst>
              <a:ext uri="{FF2B5EF4-FFF2-40B4-BE49-F238E27FC236}">
                <a16:creationId xmlns:a16="http://schemas.microsoft.com/office/drawing/2014/main" id="{04A4C2BF-2BA0-41FD-B53C-F04ECB0FC416}"/>
              </a:ext>
            </a:extLst>
          </p:cNvPr>
          <p:cNvSpPr txBox="1"/>
          <p:nvPr/>
        </p:nvSpPr>
        <p:spPr>
          <a:xfrm>
            <a:off x="7355457" y="3919268"/>
            <a:ext cx="4195313" cy="31711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600" b="1" dirty="0">
                <a:solidFill>
                  <a:srgbClr val="002060"/>
                </a:solidFill>
                <a:ea typeface="+mn-lt"/>
                <a:cs typeface="+mn-lt"/>
              </a:rPr>
              <a:t>Physically unwell</a:t>
            </a:r>
            <a:endParaRPr lang="en-US" b="1" dirty="0">
              <a:solidFill>
                <a:srgbClr val="002060"/>
              </a:solidFill>
              <a:cs typeface="Calibri"/>
            </a:endParaRPr>
          </a:p>
          <a:p>
            <a:pPr>
              <a:lnSpc>
                <a:spcPct val="90000"/>
              </a:lnSpc>
              <a:spcBef>
                <a:spcPts val="1000"/>
              </a:spcBef>
            </a:pPr>
            <a:r>
              <a:rPr lang="en-US" sz="2600" b="1" dirty="0">
                <a:solidFill>
                  <a:srgbClr val="002060"/>
                </a:solidFill>
                <a:ea typeface="+mn-lt"/>
                <a:cs typeface="+mn-lt"/>
              </a:rPr>
              <a:t>Fatigued</a:t>
            </a:r>
          </a:p>
          <a:p>
            <a:pPr>
              <a:lnSpc>
                <a:spcPct val="90000"/>
              </a:lnSpc>
              <a:spcBef>
                <a:spcPts val="1000"/>
              </a:spcBef>
            </a:pPr>
            <a:r>
              <a:rPr lang="en-US" sz="2600" b="1" dirty="0">
                <a:solidFill>
                  <a:srgbClr val="002060"/>
                </a:solidFill>
                <a:ea typeface="+mn-lt"/>
                <a:cs typeface="+mn-lt"/>
              </a:rPr>
              <a:t>Antisocial</a:t>
            </a:r>
          </a:p>
          <a:p>
            <a:pPr>
              <a:lnSpc>
                <a:spcPct val="90000"/>
              </a:lnSpc>
              <a:spcBef>
                <a:spcPts val="1000"/>
              </a:spcBef>
            </a:pPr>
            <a:r>
              <a:rPr lang="en-US" sz="2600" b="1" dirty="0">
                <a:solidFill>
                  <a:srgbClr val="002060"/>
                </a:solidFill>
                <a:cs typeface="Calibri" panose="020F0502020204030204"/>
              </a:rPr>
              <a:t>Guilty</a:t>
            </a:r>
          </a:p>
          <a:p>
            <a:pPr>
              <a:lnSpc>
                <a:spcPct val="90000"/>
              </a:lnSpc>
              <a:spcBef>
                <a:spcPts val="1000"/>
              </a:spcBef>
            </a:pPr>
            <a:r>
              <a:rPr lang="en-US" sz="2600" b="1" dirty="0">
                <a:solidFill>
                  <a:srgbClr val="002060"/>
                </a:solidFill>
                <a:cs typeface="Cavolini"/>
              </a:rPr>
              <a:t>Absolutely fine!</a:t>
            </a:r>
            <a:endParaRPr lang="en-US" b="1" dirty="0">
              <a:solidFill>
                <a:srgbClr val="002060"/>
              </a:solidFill>
              <a:cs typeface="Calibri"/>
            </a:endParaRPr>
          </a:p>
          <a:p>
            <a:pPr algn="l">
              <a:lnSpc>
                <a:spcPct val="90000"/>
              </a:lnSpc>
              <a:spcBef>
                <a:spcPts val="1000"/>
              </a:spcBef>
            </a:pPr>
            <a:endParaRPr lang="en-US" sz="2600" dirty="0">
              <a:latin typeface="Cavolini"/>
              <a:cs typeface="Calibri"/>
            </a:endParaRPr>
          </a:p>
          <a:p>
            <a:endParaRPr lang="en-GB" dirty="0">
              <a:cs typeface="Calibri"/>
            </a:endParaRPr>
          </a:p>
        </p:txBody>
      </p:sp>
    </p:spTree>
    <p:extLst>
      <p:ext uri="{BB962C8B-B14F-4D97-AF65-F5344CB8AC3E}">
        <p14:creationId xmlns:p14="http://schemas.microsoft.com/office/powerpoint/2010/main" val="8905213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E0C26-F01E-4C10-93F3-BECBB1356B46}"/>
              </a:ext>
            </a:extLst>
          </p:cNvPr>
          <p:cNvSpPr>
            <a:spLocks noGrp="1"/>
          </p:cNvSpPr>
          <p:nvPr>
            <p:ph type="title"/>
          </p:nvPr>
        </p:nvSpPr>
        <p:spPr>
          <a:xfrm>
            <a:off x="5846147" y="148323"/>
            <a:ext cx="6234686" cy="1325563"/>
          </a:xfrm>
        </p:spPr>
        <p:txBody>
          <a:bodyPr>
            <a:normAutofit/>
          </a:bodyPr>
          <a:lstStyle/>
          <a:p>
            <a:r>
              <a:rPr lang="en-GB" dirty="0">
                <a:cs typeface="Calibri Light"/>
              </a:rPr>
              <a:t>What </a:t>
            </a:r>
            <a:r>
              <a:rPr lang="en-GB" dirty="0" err="1">
                <a:cs typeface="Calibri Light"/>
              </a:rPr>
              <a:t>Covid</a:t>
            </a:r>
            <a:r>
              <a:rPr lang="en-GB" dirty="0">
                <a:cs typeface="Calibri Light"/>
              </a:rPr>
              <a:t> </a:t>
            </a:r>
            <a:r>
              <a:rPr lang="en-GB" dirty="0" smtClean="0">
                <a:cs typeface="Calibri Light"/>
              </a:rPr>
              <a:t>19 means </a:t>
            </a:r>
            <a:r>
              <a:rPr lang="en-GB" dirty="0">
                <a:cs typeface="Calibri Light"/>
              </a:rPr>
              <a:t>for children</a:t>
            </a:r>
            <a:endParaRPr lang="en-GB" dirty="0">
              <a:cs typeface="Cavolini"/>
            </a:endParaRPr>
          </a:p>
        </p:txBody>
      </p:sp>
      <p:sp>
        <p:nvSpPr>
          <p:cNvPr id="63" name="Freeform: Shape 62">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A picture containing music, person, pipe&#10;&#10;Description automatically generated">
            <a:extLst>
              <a:ext uri="{FF2B5EF4-FFF2-40B4-BE49-F238E27FC236}">
                <a16:creationId xmlns:a16="http://schemas.microsoft.com/office/drawing/2014/main" id="{5CEB23E4-38C1-42BB-8F88-3D2596550073}"/>
              </a:ext>
            </a:extLst>
          </p:cNvPr>
          <p:cNvPicPr>
            <a:picLocks noChangeAspect="1"/>
          </p:cNvPicPr>
          <p:nvPr/>
        </p:nvPicPr>
        <p:blipFill rotWithShape="1">
          <a:blip r:embed="rId3"/>
          <a:srcRect l="13664" r="4644" b="2"/>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Content Placeholder 2">
            <a:extLst>
              <a:ext uri="{FF2B5EF4-FFF2-40B4-BE49-F238E27FC236}">
                <a16:creationId xmlns:a16="http://schemas.microsoft.com/office/drawing/2014/main" id="{FCAC5E0E-31B8-4B01-BAEC-37D98595859F}"/>
              </a:ext>
            </a:extLst>
          </p:cNvPr>
          <p:cNvSpPr>
            <a:spLocks noGrp="1"/>
          </p:cNvSpPr>
          <p:nvPr>
            <p:ph idx="1"/>
          </p:nvPr>
        </p:nvSpPr>
        <p:spPr>
          <a:xfrm>
            <a:off x="5759875" y="1473886"/>
            <a:ext cx="6320958" cy="4971806"/>
          </a:xfrm>
        </p:spPr>
        <p:txBody>
          <a:bodyPr vert="horz" lIns="91440" tIns="45720" rIns="91440" bIns="45720" rtlCol="0" anchor="t">
            <a:noAutofit/>
          </a:bodyPr>
          <a:lstStyle/>
          <a:p>
            <a:r>
              <a:rPr lang="en-GB" sz="2400" dirty="0">
                <a:ea typeface="+mn-lt"/>
                <a:cs typeface="+mn-lt"/>
              </a:rPr>
              <a:t>Closed ELCs and schools</a:t>
            </a:r>
            <a:endParaRPr lang="en-GB" sz="2400" dirty="0">
              <a:cs typeface="Calibri" panose="020F0502020204030204"/>
            </a:endParaRPr>
          </a:p>
          <a:p>
            <a:r>
              <a:rPr lang="en-GB" sz="2400" dirty="0">
                <a:ea typeface="+mn-lt"/>
                <a:cs typeface="+mn-lt"/>
              </a:rPr>
              <a:t>Loss of contact with extended family and friends</a:t>
            </a:r>
            <a:endParaRPr lang="en-GB" sz="2400" dirty="0">
              <a:cs typeface="Calibri"/>
            </a:endParaRPr>
          </a:p>
          <a:p>
            <a:r>
              <a:rPr lang="en-GB" sz="2400" dirty="0">
                <a:ea typeface="+mn-lt"/>
                <a:cs typeface="+mn-lt"/>
              </a:rPr>
              <a:t>Reduced opportunities for clubs, soft plays, activities, organised groups</a:t>
            </a:r>
            <a:endParaRPr lang="en-GB" sz="2400" dirty="0">
              <a:cs typeface="Calibri"/>
            </a:endParaRPr>
          </a:p>
          <a:p>
            <a:r>
              <a:rPr lang="en-GB" sz="2400" dirty="0">
                <a:ea typeface="+mn-lt"/>
                <a:cs typeface="+mn-lt"/>
              </a:rPr>
              <a:t>A different way to play</a:t>
            </a:r>
            <a:endParaRPr lang="en-GB" sz="2400" dirty="0">
              <a:cs typeface="Calibri" panose="020F0502020204030204"/>
            </a:endParaRPr>
          </a:p>
          <a:p>
            <a:r>
              <a:rPr lang="en-GB" sz="2400" dirty="0">
                <a:ea typeface="+mn-lt"/>
                <a:cs typeface="+mn-lt"/>
              </a:rPr>
              <a:t>Closure of libraries, museums, community centres, travel restrictions</a:t>
            </a:r>
            <a:endParaRPr lang="en-GB" sz="2400" dirty="0">
              <a:cs typeface="Calibri"/>
            </a:endParaRPr>
          </a:p>
          <a:p>
            <a:r>
              <a:rPr lang="en-GB" sz="2400" dirty="0">
                <a:ea typeface="+mn-lt"/>
                <a:cs typeface="Cavolini"/>
              </a:rPr>
              <a:t>Understanding new rules</a:t>
            </a:r>
            <a:endParaRPr lang="en-GB" sz="2400" dirty="0">
              <a:ea typeface="+mn-lt"/>
              <a:cs typeface="+mn-lt"/>
            </a:endParaRPr>
          </a:p>
          <a:p>
            <a:r>
              <a:rPr lang="en-GB" sz="2400" dirty="0">
                <a:ea typeface="+mn-lt"/>
                <a:cs typeface="+mn-lt"/>
              </a:rPr>
              <a:t>Parents juggling roles</a:t>
            </a:r>
            <a:endParaRPr lang="en-GB" sz="2400" dirty="0">
              <a:cs typeface="Calibri"/>
            </a:endParaRPr>
          </a:p>
          <a:p>
            <a:r>
              <a:rPr lang="en-GB" sz="2400" dirty="0">
                <a:ea typeface="+mn-lt"/>
                <a:cs typeface="+mn-lt"/>
              </a:rPr>
              <a:t>Parent wellbeing</a:t>
            </a:r>
            <a:endParaRPr lang="en-GB" sz="2400" dirty="0">
              <a:cs typeface="Calibri"/>
            </a:endParaRPr>
          </a:p>
          <a:p>
            <a:endParaRPr lang="en-GB" sz="2400" dirty="0">
              <a:latin typeface="Cavolini"/>
              <a:cs typeface="Calibri"/>
            </a:endParaRPr>
          </a:p>
        </p:txBody>
      </p:sp>
    </p:spTree>
    <p:extLst>
      <p:ext uri="{BB962C8B-B14F-4D97-AF65-F5344CB8AC3E}">
        <p14:creationId xmlns:p14="http://schemas.microsoft.com/office/powerpoint/2010/main" val="9026090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80">
            <a:extLst>
              <a:ext uri="{FF2B5EF4-FFF2-40B4-BE49-F238E27FC236}">
                <a16:creationId xmlns:a16="http://schemas.microsoft.com/office/drawing/2014/main" id="{ED704EFE-42E8-4C4D-AF32-312001F772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2" descr="A picture containing person, crowd&#10;&#10;Description automatically generated">
            <a:extLst>
              <a:ext uri="{FF2B5EF4-FFF2-40B4-BE49-F238E27FC236}">
                <a16:creationId xmlns:a16="http://schemas.microsoft.com/office/drawing/2014/main" id="{79B7392A-581C-4AC2-80E5-985DA85943EF}"/>
              </a:ext>
            </a:extLst>
          </p:cNvPr>
          <p:cNvPicPr>
            <a:picLocks noChangeAspect="1"/>
          </p:cNvPicPr>
          <p:nvPr/>
        </p:nvPicPr>
        <p:blipFill rotWithShape="1">
          <a:blip r:embed="rId3"/>
          <a:srcRect l="8158" r="12975" b="2"/>
          <a:stretch/>
        </p:blipFill>
        <p:spPr>
          <a:xfrm>
            <a:off x="20" y="10"/>
            <a:ext cx="4063977" cy="3428990"/>
          </a:xfrm>
          <a:prstGeom prst="rect">
            <a:avLst/>
          </a:prstGeom>
        </p:spPr>
      </p:pic>
      <p:pic>
        <p:nvPicPr>
          <p:cNvPr id="5" name="Picture 5" descr="A picture containing person, indoor, baby&#10;&#10;Description automatically generated">
            <a:extLst>
              <a:ext uri="{FF2B5EF4-FFF2-40B4-BE49-F238E27FC236}">
                <a16:creationId xmlns:a16="http://schemas.microsoft.com/office/drawing/2014/main" id="{06CC5EF3-D24E-4800-BDE5-D719099F34C8}"/>
              </a:ext>
            </a:extLst>
          </p:cNvPr>
          <p:cNvPicPr>
            <a:picLocks noGrp="1" noChangeAspect="1"/>
          </p:cNvPicPr>
          <p:nvPr>
            <p:ph idx="4294967295"/>
          </p:nvPr>
        </p:nvPicPr>
        <p:blipFill rotWithShape="1">
          <a:blip r:embed="rId4"/>
          <a:srcRect l="6584" r="4182"/>
          <a:stretch/>
        </p:blipFill>
        <p:spPr>
          <a:xfrm>
            <a:off x="4044529" y="10"/>
            <a:ext cx="4083465" cy="3428990"/>
          </a:xfrm>
          <a:prstGeom prst="rect">
            <a:avLst/>
          </a:prstGeom>
        </p:spPr>
      </p:pic>
      <p:pic>
        <p:nvPicPr>
          <p:cNvPr id="33" name="Picture 35" descr="Free Images : person, black and white, girl, alone, leg ...">
            <a:extLst>
              <a:ext uri="{FF2B5EF4-FFF2-40B4-BE49-F238E27FC236}">
                <a16:creationId xmlns:a16="http://schemas.microsoft.com/office/drawing/2014/main" id="{1C3BA57F-C4E5-4AA6-8343-D0E1C5002FF2}"/>
              </a:ext>
            </a:extLst>
          </p:cNvPr>
          <p:cNvPicPr>
            <a:picLocks noChangeAspect="1"/>
          </p:cNvPicPr>
          <p:nvPr/>
        </p:nvPicPr>
        <p:blipFill rotWithShape="1">
          <a:blip r:embed="rId5"/>
          <a:srcRect l="20000"/>
          <a:stretch/>
        </p:blipFill>
        <p:spPr>
          <a:xfrm>
            <a:off x="8127994" y="10"/>
            <a:ext cx="4064005" cy="3428990"/>
          </a:xfrm>
          <a:prstGeom prst="rect">
            <a:avLst/>
          </a:prstGeom>
        </p:spPr>
      </p:pic>
      <p:pic>
        <p:nvPicPr>
          <p:cNvPr id="48" name="Picture 48" descr="How To Teach Kids Joy - The Organized Mom">
            <a:extLst>
              <a:ext uri="{FF2B5EF4-FFF2-40B4-BE49-F238E27FC236}">
                <a16:creationId xmlns:a16="http://schemas.microsoft.com/office/drawing/2014/main" id="{FE557EA2-D824-4659-AF72-532D2FC0219E}"/>
              </a:ext>
            </a:extLst>
          </p:cNvPr>
          <p:cNvPicPr>
            <a:picLocks noChangeAspect="1"/>
          </p:cNvPicPr>
          <p:nvPr/>
        </p:nvPicPr>
        <p:blipFill rotWithShape="1">
          <a:blip r:embed="rId6"/>
          <a:srcRect l="25583" r="4264" b="-2"/>
          <a:stretch/>
        </p:blipFill>
        <p:spPr>
          <a:xfrm>
            <a:off x="20" y="3429000"/>
            <a:ext cx="4059916" cy="3429000"/>
          </a:xfrm>
          <a:prstGeom prst="rect">
            <a:avLst/>
          </a:prstGeom>
        </p:spPr>
      </p:pic>
      <p:pic>
        <p:nvPicPr>
          <p:cNvPr id="29" name="Picture 29" descr="skateboard, child, boy, sunset, afterglow, landscape ...">
            <a:extLst>
              <a:ext uri="{FF2B5EF4-FFF2-40B4-BE49-F238E27FC236}">
                <a16:creationId xmlns:a16="http://schemas.microsoft.com/office/drawing/2014/main" id="{AC3F5964-F45D-4AEB-9431-14F5D1D20499}"/>
              </a:ext>
            </a:extLst>
          </p:cNvPr>
          <p:cNvPicPr>
            <a:picLocks noChangeAspect="1"/>
          </p:cNvPicPr>
          <p:nvPr/>
        </p:nvPicPr>
        <p:blipFill rotWithShape="1">
          <a:blip r:embed="rId7"/>
          <a:srcRect l="5458" r="15193"/>
          <a:stretch/>
        </p:blipFill>
        <p:spPr>
          <a:xfrm>
            <a:off x="4052316" y="3429000"/>
            <a:ext cx="4087368" cy="3429000"/>
          </a:xfrm>
          <a:prstGeom prst="rect">
            <a:avLst/>
          </a:prstGeom>
        </p:spPr>
      </p:pic>
      <p:pic>
        <p:nvPicPr>
          <p:cNvPr id="51" name="Picture 51">
            <a:extLst>
              <a:ext uri="{FF2B5EF4-FFF2-40B4-BE49-F238E27FC236}">
                <a16:creationId xmlns:a16="http://schemas.microsoft.com/office/drawing/2014/main" id="{95F9BEC0-3A9F-452A-927C-E89C6A9FFFC4}"/>
              </a:ext>
            </a:extLst>
          </p:cNvPr>
          <p:cNvPicPr>
            <a:picLocks noChangeAspect="1"/>
          </p:cNvPicPr>
          <p:nvPr/>
        </p:nvPicPr>
        <p:blipFill rotWithShape="1">
          <a:blip r:embed="rId8"/>
          <a:srcRect l="1718" r="20490" b="2"/>
          <a:stretch/>
        </p:blipFill>
        <p:spPr>
          <a:xfrm>
            <a:off x="8132064" y="3429000"/>
            <a:ext cx="4059936" cy="3429000"/>
          </a:xfrm>
          <a:prstGeom prst="rect">
            <a:avLst/>
          </a:prstGeom>
        </p:spPr>
      </p:pic>
    </p:spTree>
    <p:extLst>
      <p:ext uri="{BB962C8B-B14F-4D97-AF65-F5344CB8AC3E}">
        <p14:creationId xmlns:p14="http://schemas.microsoft.com/office/powerpoint/2010/main" val="18729074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imeline&#10;&#10;Description automatically generated">
            <a:extLst>
              <a:ext uri="{FF2B5EF4-FFF2-40B4-BE49-F238E27FC236}">
                <a16:creationId xmlns:a16="http://schemas.microsoft.com/office/drawing/2014/main" id="{E8CD3BD3-9692-43A0-B369-B680258BD92C}"/>
              </a:ext>
            </a:extLst>
          </p:cNvPr>
          <p:cNvPicPr>
            <a:picLocks noGrp="1" noChangeAspect="1"/>
          </p:cNvPicPr>
          <p:nvPr>
            <p:ph type="pic" idx="1"/>
          </p:nvPr>
        </p:nvPicPr>
        <p:blipFill rotWithShape="1">
          <a:blip r:embed="rId3"/>
          <a:srcRect t="218" b="218"/>
          <a:stretch/>
        </p:blipFill>
        <p:spPr>
          <a:xfrm>
            <a:off x="4651226" y="211049"/>
            <a:ext cx="7164237" cy="6512641"/>
          </a:xfrm>
        </p:spPr>
      </p:pic>
      <p:sp>
        <p:nvSpPr>
          <p:cNvPr id="6" name="Text Placeholder 5">
            <a:extLst>
              <a:ext uri="{FF2B5EF4-FFF2-40B4-BE49-F238E27FC236}">
                <a16:creationId xmlns:a16="http://schemas.microsoft.com/office/drawing/2014/main" id="{077BE926-D43F-49D8-8853-DDDB2A4C4DCF}"/>
              </a:ext>
            </a:extLst>
          </p:cNvPr>
          <p:cNvSpPr>
            <a:spLocks noGrp="1"/>
          </p:cNvSpPr>
          <p:nvPr>
            <p:ph type="body" sz="half" idx="2"/>
          </p:nvPr>
        </p:nvSpPr>
        <p:spPr>
          <a:xfrm>
            <a:off x="322203" y="2043023"/>
            <a:ext cx="4176652" cy="3811588"/>
          </a:xfrm>
        </p:spPr>
        <p:txBody>
          <a:bodyPr vert="horz" lIns="91440" tIns="45720" rIns="91440" bIns="45720" rtlCol="0" anchor="t">
            <a:normAutofit/>
          </a:bodyPr>
          <a:lstStyle/>
          <a:p>
            <a:r>
              <a:rPr lang="en-GB" sz="3200" b="1" dirty="0">
                <a:solidFill>
                  <a:srgbClr val="002060"/>
                </a:solidFill>
                <a:cs typeface="Calibri"/>
              </a:rPr>
              <a:t>Anxiety, distress, sadness can be more difficult to spot in younger children</a:t>
            </a:r>
            <a:endParaRPr lang="en-GB" sz="3200" b="1" dirty="0">
              <a:solidFill>
                <a:srgbClr val="002060"/>
              </a:solidFill>
              <a:cs typeface="Cavolini"/>
            </a:endParaRPr>
          </a:p>
        </p:txBody>
      </p:sp>
    </p:spTree>
    <p:extLst>
      <p:ext uri="{BB962C8B-B14F-4D97-AF65-F5344CB8AC3E}">
        <p14:creationId xmlns:p14="http://schemas.microsoft.com/office/powerpoint/2010/main" val="9230628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BB35BC-D5C2-4C8B-A22A-A71E619191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Young boy playing with a solar system model">
            <a:extLst>
              <a:ext uri="{FF2B5EF4-FFF2-40B4-BE49-F238E27FC236}">
                <a16:creationId xmlns:a16="http://schemas.microsoft.com/office/drawing/2014/main" id="{86E7D174-24C2-44E1-9476-6D0FB286711B}"/>
              </a:ext>
            </a:extLst>
          </p:cNvPr>
          <p:cNvPicPr>
            <a:picLocks noChangeAspect="1"/>
          </p:cNvPicPr>
          <p:nvPr/>
        </p:nvPicPr>
        <p:blipFill rotWithShape="1">
          <a:blip r:embed="rId3"/>
          <a:srcRect l="2234" r="38232"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485" name="Graphic 485" descr="Cheers outline">
            <a:extLst>
              <a:ext uri="{FF2B5EF4-FFF2-40B4-BE49-F238E27FC236}">
                <a16:creationId xmlns:a16="http://schemas.microsoft.com/office/drawing/2014/main" id="{FB72EE65-D623-4313-B82F-D6B9BCBC5D37}"/>
              </a:ext>
            </a:extLst>
          </p:cNvPr>
          <p:cNvPicPr>
            <a:picLocks noGrp="1" noChangeAspect="1"/>
          </p:cNvPicPr>
          <p:nvPr>
            <p:ph idx="1"/>
          </p:nvPr>
        </p:nvPicPr>
        <p:blipFill>
          <a:blip r:embed="rId4">
            <a:extLst>
              <a:ext uri="{96DAC541-7B7A-43D3-8B79-37D633B846F1}">
                <asvg:svgBlip xmlns="" xmlns:asvg="http://schemas.microsoft.com/office/drawing/2016/SVG/main" r:embed="rId5"/>
              </a:ext>
            </a:extLst>
          </a:blip>
          <a:stretch>
            <a:fillRect/>
          </a:stretch>
        </p:blipFill>
        <p:spPr>
          <a:xfrm>
            <a:off x="6757359" y="678313"/>
            <a:ext cx="1647645" cy="1618891"/>
          </a:xfrm>
        </p:spPr>
      </p:pic>
      <p:pic>
        <p:nvPicPr>
          <p:cNvPr id="486" name="Graphic 486" descr="Football outline">
            <a:extLst>
              <a:ext uri="{FF2B5EF4-FFF2-40B4-BE49-F238E27FC236}">
                <a16:creationId xmlns:a16="http://schemas.microsoft.com/office/drawing/2014/main" id="{C3EC8BD7-A257-4C22-B6B9-0856672616AF}"/>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9793856" y="3719423"/>
            <a:ext cx="1676400" cy="1662023"/>
          </a:xfrm>
          <a:prstGeom prst="rect">
            <a:avLst/>
          </a:prstGeom>
        </p:spPr>
      </p:pic>
      <p:pic>
        <p:nvPicPr>
          <p:cNvPr id="487" name="Graphic 487" descr="Playground outline">
            <a:extLst>
              <a:ext uri="{FF2B5EF4-FFF2-40B4-BE49-F238E27FC236}">
                <a16:creationId xmlns:a16="http://schemas.microsoft.com/office/drawing/2014/main" id="{45589FBC-B13A-4F99-A9B8-24FA2EA781A1}"/>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9793857" y="642668"/>
            <a:ext cx="1705154" cy="1690777"/>
          </a:xfrm>
          <a:prstGeom prst="rect">
            <a:avLst/>
          </a:prstGeom>
        </p:spPr>
      </p:pic>
      <p:pic>
        <p:nvPicPr>
          <p:cNvPr id="488" name="Graphic 488" descr="Heart with pulse outline">
            <a:extLst>
              <a:ext uri="{FF2B5EF4-FFF2-40B4-BE49-F238E27FC236}">
                <a16:creationId xmlns:a16="http://schemas.microsoft.com/office/drawing/2014/main" id="{F0CA1C22-DCA9-4AD9-BE0A-AF6455B82A3B}"/>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6688347" y="3719422"/>
            <a:ext cx="2021456" cy="1992701"/>
          </a:xfrm>
          <a:prstGeom prst="rect">
            <a:avLst/>
          </a:prstGeom>
        </p:spPr>
      </p:pic>
      <p:sp>
        <p:nvSpPr>
          <p:cNvPr id="489" name="TextBox 488">
            <a:extLst>
              <a:ext uri="{FF2B5EF4-FFF2-40B4-BE49-F238E27FC236}">
                <a16:creationId xmlns:a16="http://schemas.microsoft.com/office/drawing/2014/main" id="{F9CF425A-D7F1-4D61-8E61-8AFD6232F60A}"/>
              </a:ext>
            </a:extLst>
          </p:cNvPr>
          <p:cNvSpPr txBox="1"/>
          <p:nvPr/>
        </p:nvSpPr>
        <p:spPr>
          <a:xfrm>
            <a:off x="6219645" y="2424022"/>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dirty="0">
                <a:solidFill>
                  <a:srgbClr val="0070C0"/>
                </a:solidFill>
              </a:rPr>
              <a:t>Connection</a:t>
            </a:r>
            <a:endParaRPr lang="en-US" sz="4000" b="1">
              <a:solidFill>
                <a:srgbClr val="0070C0"/>
              </a:solidFill>
              <a:cs typeface="Calibri"/>
            </a:endParaRPr>
          </a:p>
        </p:txBody>
      </p:sp>
      <p:sp>
        <p:nvSpPr>
          <p:cNvPr id="490" name="TextBox 489">
            <a:extLst>
              <a:ext uri="{FF2B5EF4-FFF2-40B4-BE49-F238E27FC236}">
                <a16:creationId xmlns:a16="http://schemas.microsoft.com/office/drawing/2014/main" id="{94DDA972-4FA4-4E4C-81A7-DA088375982B}"/>
              </a:ext>
            </a:extLst>
          </p:cNvPr>
          <p:cNvSpPr txBox="1"/>
          <p:nvPr/>
        </p:nvSpPr>
        <p:spPr>
          <a:xfrm>
            <a:off x="9943381" y="2424022"/>
            <a:ext cx="1995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dirty="0">
                <a:solidFill>
                  <a:srgbClr val="0070C0"/>
                </a:solidFill>
              </a:rPr>
              <a:t>Play</a:t>
            </a:r>
            <a:endParaRPr lang="en-US" sz="4000" b="1" dirty="0">
              <a:solidFill>
                <a:srgbClr val="0070C0"/>
              </a:solidFill>
              <a:cs typeface="Calibri"/>
            </a:endParaRPr>
          </a:p>
        </p:txBody>
      </p:sp>
      <p:sp>
        <p:nvSpPr>
          <p:cNvPr id="491" name="TextBox 490">
            <a:extLst>
              <a:ext uri="{FF2B5EF4-FFF2-40B4-BE49-F238E27FC236}">
                <a16:creationId xmlns:a16="http://schemas.microsoft.com/office/drawing/2014/main" id="{94F7330F-87B5-41FE-BACA-9F569BC61A2E}"/>
              </a:ext>
            </a:extLst>
          </p:cNvPr>
          <p:cNvSpPr txBox="1"/>
          <p:nvPr/>
        </p:nvSpPr>
        <p:spPr>
          <a:xfrm>
            <a:off x="6219645" y="5558286"/>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dirty="0">
                <a:solidFill>
                  <a:srgbClr val="0070C0"/>
                </a:solidFill>
              </a:rPr>
              <a:t>Regulation</a:t>
            </a:r>
            <a:endParaRPr lang="en-US" sz="4000" b="1" dirty="0">
              <a:solidFill>
                <a:srgbClr val="0070C0"/>
              </a:solidFill>
              <a:cs typeface="Calibri"/>
            </a:endParaRPr>
          </a:p>
        </p:txBody>
      </p:sp>
      <p:sp>
        <p:nvSpPr>
          <p:cNvPr id="492" name="TextBox 491">
            <a:extLst>
              <a:ext uri="{FF2B5EF4-FFF2-40B4-BE49-F238E27FC236}">
                <a16:creationId xmlns:a16="http://schemas.microsoft.com/office/drawing/2014/main" id="{F3C116DB-3750-4F56-8675-72D5B0B922B6}"/>
              </a:ext>
            </a:extLst>
          </p:cNvPr>
          <p:cNvSpPr txBox="1"/>
          <p:nvPr/>
        </p:nvSpPr>
        <p:spPr>
          <a:xfrm>
            <a:off x="9454550" y="5558285"/>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dirty="0">
                <a:solidFill>
                  <a:srgbClr val="0070C0"/>
                </a:solidFill>
              </a:rPr>
              <a:t>Movement</a:t>
            </a:r>
            <a:endParaRPr lang="en-US" sz="4000" b="1" dirty="0">
              <a:solidFill>
                <a:srgbClr val="0070C0"/>
              </a:solidFill>
              <a:cs typeface="Calibri"/>
            </a:endParaRPr>
          </a:p>
        </p:txBody>
      </p:sp>
    </p:spTree>
    <p:extLst>
      <p:ext uri="{BB962C8B-B14F-4D97-AF65-F5344CB8AC3E}">
        <p14:creationId xmlns:p14="http://schemas.microsoft.com/office/powerpoint/2010/main" val="25968913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icture containing application&#10;&#10;Description automatically generated">
            <a:extLst>
              <a:ext uri="{FF2B5EF4-FFF2-40B4-BE49-F238E27FC236}">
                <a16:creationId xmlns:a16="http://schemas.microsoft.com/office/drawing/2014/main" id="{38633044-18FB-4F7A-A456-69042FF66BD9}"/>
              </a:ext>
            </a:extLst>
          </p:cNvPr>
          <p:cNvPicPr>
            <a:picLocks noChangeAspect="1"/>
          </p:cNvPicPr>
          <p:nvPr/>
        </p:nvPicPr>
        <p:blipFill>
          <a:blip r:embed="rId3"/>
          <a:stretch>
            <a:fillRect/>
          </a:stretch>
        </p:blipFill>
        <p:spPr>
          <a:xfrm>
            <a:off x="3674" y="-3515"/>
            <a:ext cx="12270915" cy="6965670"/>
          </a:xfrm>
          <a:prstGeom prst="rect">
            <a:avLst/>
          </a:prstGeom>
        </p:spPr>
      </p:pic>
    </p:spTree>
    <p:extLst>
      <p:ext uri="{BB962C8B-B14F-4D97-AF65-F5344CB8AC3E}">
        <p14:creationId xmlns:p14="http://schemas.microsoft.com/office/powerpoint/2010/main" val="926301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EB04A4-A6DF-415D-98E5-2035A1E5E534}"/>
              </a:ext>
            </a:extLst>
          </p:cNvPr>
          <p:cNvSpPr>
            <a:spLocks noGrp="1"/>
          </p:cNvSpPr>
          <p:nvPr>
            <p:ph type="title"/>
          </p:nvPr>
        </p:nvSpPr>
        <p:spPr>
          <a:xfrm>
            <a:off x="309401" y="325369"/>
            <a:ext cx="5720073" cy="1956841"/>
          </a:xfrm>
        </p:spPr>
        <p:txBody>
          <a:bodyPr anchor="b">
            <a:normAutofit/>
          </a:bodyPr>
          <a:lstStyle/>
          <a:p>
            <a:r>
              <a:rPr lang="en-GB" sz="3600" b="1">
                <a:latin typeface="Cavolini"/>
                <a:cs typeface="Calibri Light"/>
              </a:rPr>
              <a:t>Strategies to support young children</a:t>
            </a:r>
            <a:r>
              <a:rPr lang="en-GB" sz="4200">
                <a:latin typeface="Cavolini"/>
                <a:cs typeface="Calibri Light"/>
              </a:rPr>
              <a:t> </a:t>
            </a:r>
            <a:endParaRPr lang="en-GB" sz="4200">
              <a:latin typeface="Cavolini"/>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990E01E-1304-43CA-8575-F6C89239E001}"/>
              </a:ext>
            </a:extLst>
          </p:cNvPr>
          <p:cNvSpPr>
            <a:spLocks noGrp="1"/>
          </p:cNvSpPr>
          <p:nvPr>
            <p:ph idx="1"/>
          </p:nvPr>
        </p:nvSpPr>
        <p:spPr>
          <a:xfrm>
            <a:off x="309401" y="3232333"/>
            <a:ext cx="4919324" cy="3320668"/>
          </a:xfrm>
        </p:spPr>
        <p:txBody>
          <a:bodyPr vert="horz" lIns="91440" tIns="45720" rIns="91440" bIns="45720" rtlCol="0" anchor="t">
            <a:normAutofit/>
          </a:bodyPr>
          <a:lstStyle/>
          <a:p>
            <a:r>
              <a:rPr lang="en-GB" sz="2400" b="1">
                <a:latin typeface="Cavolini"/>
                <a:cs typeface="Calibri"/>
              </a:rPr>
              <a:t>Connection</a:t>
            </a:r>
          </a:p>
          <a:p>
            <a:endParaRPr lang="en-GB" sz="2400" b="1">
              <a:latin typeface="Cavolini"/>
              <a:cs typeface="Calibri"/>
            </a:endParaRPr>
          </a:p>
          <a:p>
            <a:r>
              <a:rPr lang="en-GB" sz="2400" b="1">
                <a:latin typeface="Cavolini"/>
                <a:cs typeface="Calibri"/>
              </a:rPr>
              <a:t>Regulation</a:t>
            </a:r>
          </a:p>
          <a:p>
            <a:pPr marL="0" indent="0">
              <a:buNone/>
            </a:pPr>
            <a:endParaRPr lang="en-GB" sz="2400" b="1">
              <a:latin typeface="Cavolini"/>
              <a:cs typeface="Calibri"/>
            </a:endParaRPr>
          </a:p>
          <a:p>
            <a:r>
              <a:rPr lang="en-GB" sz="2400" b="1">
                <a:latin typeface="Cavolini"/>
                <a:cs typeface="Calibri"/>
              </a:rPr>
              <a:t>Physical and mental movement</a:t>
            </a:r>
          </a:p>
          <a:p>
            <a:pPr marL="0" indent="0">
              <a:buNone/>
            </a:pPr>
            <a:endParaRPr lang="en-GB" sz="2400" b="1">
              <a:latin typeface="Cavolini"/>
              <a:cs typeface="Calibri"/>
            </a:endParaRPr>
          </a:p>
        </p:txBody>
      </p:sp>
      <p:pic>
        <p:nvPicPr>
          <p:cNvPr id="4" name="Picture 4" descr="Large and small hands holding red heart">
            <a:extLst>
              <a:ext uri="{FF2B5EF4-FFF2-40B4-BE49-F238E27FC236}">
                <a16:creationId xmlns:a16="http://schemas.microsoft.com/office/drawing/2014/main" id="{C407B3B8-77B6-42DA-BA5E-4BC3F8C323F9}"/>
              </a:ext>
            </a:extLst>
          </p:cNvPr>
          <p:cNvPicPr>
            <a:picLocks noChangeAspect="1"/>
          </p:cNvPicPr>
          <p:nvPr/>
        </p:nvPicPr>
        <p:blipFill rotWithShape="1">
          <a:blip r:embed="rId3"/>
          <a:srcRect l="528" r="4305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777163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484</TotalTime>
  <Words>1860</Words>
  <Application>Microsoft Office PowerPoint</Application>
  <PresentationFormat>Widescreen</PresentationFormat>
  <Paragraphs>180</Paragraphs>
  <Slides>17</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Arial Narrow</vt:lpstr>
      <vt:lpstr>Calibri</vt:lpstr>
      <vt:lpstr>Calibri Light</vt:lpstr>
      <vt:lpstr>Cavolini</vt:lpstr>
      <vt:lpstr>Ink Free</vt:lpstr>
      <vt:lpstr>Wingdings</vt:lpstr>
      <vt:lpstr>office theme</vt:lpstr>
      <vt:lpstr>The Impact of Covid 19  HELPING OUR CHILDREN TO THRIVE IN UNCERTAIN TIMES</vt:lpstr>
      <vt:lpstr>PowerPoint Presentation</vt:lpstr>
      <vt:lpstr>This is  Covid 19</vt:lpstr>
      <vt:lpstr>What Covid 19 means for children</vt:lpstr>
      <vt:lpstr>PowerPoint Presentation</vt:lpstr>
      <vt:lpstr>PowerPoint Presentation</vt:lpstr>
      <vt:lpstr>PowerPoint Presentation</vt:lpstr>
      <vt:lpstr>PowerPoint Presentation</vt:lpstr>
      <vt:lpstr>Strategies to support young children </vt:lpstr>
      <vt:lpstr>Connection </vt:lpstr>
      <vt:lpstr>Connection</vt:lpstr>
      <vt:lpstr>Self-regulation  (and co-regulation)</vt:lpstr>
      <vt:lpstr>Regulation strategies </vt:lpstr>
      <vt:lpstr>PowerPoint Presentation</vt:lpstr>
      <vt:lpstr>Physical and mental movement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Fraser, Katherine2</dc:creator>
  <cp:lastModifiedBy>McGoldrick, Ainsley2</cp:lastModifiedBy>
  <cp:revision>173</cp:revision>
  <dcterms:created xsi:type="dcterms:W3CDTF">2021-03-01T15:59:27Z</dcterms:created>
  <dcterms:modified xsi:type="dcterms:W3CDTF">2021-03-08T14:24:57Z</dcterms:modified>
</cp:coreProperties>
</file>