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66" r:id="rId2"/>
    <p:sldId id="262" r:id="rId3"/>
    <p:sldId id="261" r:id="rId4"/>
    <p:sldId id="267" r:id="rId5"/>
    <p:sldId id="280" r:id="rId6"/>
    <p:sldId id="282" r:id="rId7"/>
    <p:sldId id="277" r:id="rId8"/>
    <p:sldId id="283" r:id="rId9"/>
    <p:sldId id="287" r:id="rId10"/>
    <p:sldId id="284" r:id="rId11"/>
    <p:sldId id="271" r:id="rId12"/>
    <p:sldId id="285" r:id="rId13"/>
    <p:sldId id="286" r:id="rId14"/>
    <p:sldId id="265" r:id="rId15"/>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2561"/>
    <a:srgbClr val="9615D1"/>
    <a:srgbClr val="D115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BA72F6-91F9-557B-B644-0A8B2137D543}" v="3014" dt="2021-03-03T08:40:00.832"/>
    <p1510:client id="{40BDA918-108F-CFC9-6D08-FC9E90C78D23}" v="237" dt="2021-03-03T16:29:16.653"/>
    <p1510:client id="{6D2B215B-B227-0697-89C3-E7BBE0460B5F}" v="29" dt="2021-03-03T16:45:39.392"/>
    <p1510:client id="{909DB09F-C0A5-B000-929C-7C805EAAB219}" v="58" dt="2021-03-03T12:45:28.520"/>
    <p1510:client id="{914F7662-EB56-485D-8A97-4BC453474BD1}" v="1379" dt="2021-03-01T17:50:49.914"/>
    <p1510:client id="{F712B09F-A025-B000-D7D3-05F938EF3C9A}" v="118" dt="2021-03-01T18:26:20.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72877" autoAdjust="0"/>
  </p:normalViewPr>
  <p:slideViewPr>
    <p:cSldViewPr snapToGrid="0">
      <p:cViewPr varScale="1">
        <p:scale>
          <a:sx n="78" d="100"/>
          <a:sy n="78" d="100"/>
        </p:scale>
        <p:origin x="1856" y="168"/>
      </p:cViewPr>
      <p:guideLst/>
    </p:cSldViewPr>
  </p:slideViewPr>
  <p:outlineViewPr>
    <p:cViewPr>
      <p:scale>
        <a:sx n="33" d="100"/>
        <a:sy n="33" d="100"/>
      </p:scale>
      <p:origin x="0" y="-2364"/>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83" d="100"/>
          <a:sy n="83" d="100"/>
        </p:scale>
        <p:origin x="399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4DB1F-688A-4B59-9CFA-9944C6480770}" type="datetimeFigureOut">
              <a:rPr lang="en-GB"/>
              <a:t>08/04/2022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33BA5-D1B1-4A88-A71A-311A74717AF5}" type="slidenum">
              <a:rPr lang="en-GB"/>
              <a:t>‹#›</a:t>
            </a:fld>
            <a:endParaRPr lang="en-GB"/>
          </a:p>
        </p:txBody>
      </p:sp>
    </p:spTree>
    <p:extLst>
      <p:ext uri="{BB962C8B-B14F-4D97-AF65-F5344CB8AC3E}">
        <p14:creationId xmlns:p14="http://schemas.microsoft.com/office/powerpoint/2010/main" val="445728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CC33BA5-D1B1-4A88-A71A-311A74717AF5}" type="slidenum">
              <a:rPr lang="en-GB" smtClean="0"/>
              <a:t>1</a:t>
            </a:fld>
            <a:endParaRPr lang="en-GB"/>
          </a:p>
        </p:txBody>
      </p:sp>
    </p:spTree>
    <p:extLst>
      <p:ext uri="{BB962C8B-B14F-4D97-AF65-F5344CB8AC3E}">
        <p14:creationId xmlns:p14="http://schemas.microsoft.com/office/powerpoint/2010/main" val="1649198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we’ve discussed,</a:t>
            </a:r>
            <a:r>
              <a:rPr lang="en-GB" sz="1200" kern="1200" baseline="0" dirty="0">
                <a:solidFill>
                  <a:schemeClr val="tx1"/>
                </a:solidFill>
                <a:effectLst/>
                <a:latin typeface="+mn-lt"/>
                <a:ea typeface="+mn-ea"/>
                <a:cs typeface="+mn-cs"/>
              </a:rPr>
              <a:t> y</a:t>
            </a:r>
            <a:r>
              <a:rPr lang="en-GB" sz="1200" kern="1200" dirty="0">
                <a:solidFill>
                  <a:schemeClr val="tx1"/>
                </a:solidFill>
                <a:effectLst/>
                <a:latin typeface="+mn-lt"/>
                <a:ea typeface="+mn-ea"/>
                <a:cs typeface="+mn-cs"/>
              </a:rPr>
              <a:t>our child might be behaving differently because they’re feeling anxious about things changing. Activities and play can help to give them the space and time to express their feelings.</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While some young children may benefit most from short activities for just a few minutes, an older child with autism might find activities they can get really absorbed in for a long time more helpful.</a:t>
            </a:r>
            <a:r>
              <a:rPr lang="en-GB" sz="1200" kern="1200" baseline="0" dirty="0">
                <a:solidFill>
                  <a:schemeClr val="tx1"/>
                </a:solidFill>
                <a:effectLst/>
                <a:latin typeface="+mn-lt"/>
                <a:ea typeface="+mn-ea"/>
                <a:cs typeface="+mn-cs"/>
              </a:rPr>
              <a:t> The important thing is to play</a:t>
            </a:r>
            <a:r>
              <a:rPr lang="en-GB" sz="1200" kern="1200" dirty="0">
                <a:solidFill>
                  <a:schemeClr val="tx1"/>
                </a:solidFill>
                <a:effectLst/>
                <a:latin typeface="+mn-lt"/>
                <a:ea typeface="+mn-ea"/>
                <a:cs typeface="+mn-cs"/>
              </a:rPr>
              <a:t> their way. Notice what they enjoy and provide more of this type of play.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It’s about finding what really motivates them. We all need motivation or ‘drive’ to start and keep going with activities and routines. This is not as a reward for tolerating something you find unpleasant, but about doing something just because you like it. Often, the process of the activity and not the outcome that matters, for example the stirring of cake mix might be more motivating than eating the cake once it is baked.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Providing predictable and engaging movement opportunities can help a child to retain a calm and regulated state and to avoid getting to a point where they are bored, frustrated or distressed. In</a:t>
            </a:r>
            <a:r>
              <a:rPr lang="en-GB" sz="1200" kern="1200" baseline="0" dirty="0">
                <a:solidFill>
                  <a:schemeClr val="tx1"/>
                </a:solidFill>
                <a:effectLst/>
                <a:latin typeface="+mn-lt"/>
                <a:ea typeface="+mn-ea"/>
                <a:cs typeface="+mn-cs"/>
              </a:rPr>
              <a:t> fact, many c</a:t>
            </a:r>
            <a:r>
              <a:rPr lang="en-GB" sz="1200" kern="1200" dirty="0">
                <a:solidFill>
                  <a:schemeClr val="tx1"/>
                </a:solidFill>
                <a:effectLst/>
                <a:latin typeface="+mn-lt"/>
                <a:ea typeface="+mn-ea"/>
                <a:cs typeface="+mn-cs"/>
              </a:rPr>
              <a:t>hildren with ASN may rely on physical movement to regulate. Physical activity is also very important for emotional wellbeing. Physiologically we know that movement increases the release of endorphins and reduces cortisol, so overall it makes children feel happier and energised. The greater the anxiety the more important the physical exercise.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CC33BA5-D1B1-4A88-A71A-311A74717AF5}" type="slidenum">
              <a:rPr lang="en-GB" smtClean="0"/>
              <a:t>10</a:t>
            </a:fld>
            <a:endParaRPr lang="en-GB"/>
          </a:p>
        </p:txBody>
      </p:sp>
    </p:spTree>
    <p:extLst>
      <p:ext uri="{BB962C8B-B14F-4D97-AF65-F5344CB8AC3E}">
        <p14:creationId xmlns:p14="http://schemas.microsoft.com/office/powerpoint/2010/main" val="2856054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Some children may already be back at school whereas others</a:t>
            </a:r>
            <a:r>
              <a:rPr lang="en-GB" sz="1200" kern="1200" baseline="0" dirty="0">
                <a:solidFill>
                  <a:schemeClr val="tx1"/>
                </a:solidFill>
                <a:effectLst/>
                <a:latin typeface="+mn-lt"/>
                <a:ea typeface="+mn-ea"/>
                <a:cs typeface="+mn-cs"/>
              </a:rPr>
              <a:t> have yet to make that transition. </a:t>
            </a:r>
            <a:r>
              <a:rPr lang="en-GB" sz="1200" kern="1200" dirty="0">
                <a:solidFill>
                  <a:schemeClr val="tx1"/>
                </a:solidFill>
                <a:effectLst/>
                <a:latin typeface="+mn-lt"/>
                <a:ea typeface="+mn-ea"/>
                <a:cs typeface="+mn-cs"/>
              </a:rPr>
              <a:t>Children who are heading back to school may be anxious about being separated from their families after months of being together. Even children who were really settled at</a:t>
            </a:r>
            <a:r>
              <a:rPr lang="en-GB" sz="1200" kern="1200" baseline="0" dirty="0">
                <a:solidFill>
                  <a:schemeClr val="tx1"/>
                </a:solidFill>
                <a:effectLst/>
                <a:latin typeface="+mn-lt"/>
                <a:ea typeface="+mn-ea"/>
                <a:cs typeface="+mn-cs"/>
              </a:rPr>
              <a:t> school </a:t>
            </a:r>
            <a:r>
              <a:rPr lang="en-GB" sz="1200" kern="1200" dirty="0">
                <a:solidFill>
                  <a:schemeClr val="tx1"/>
                </a:solidFill>
                <a:effectLst/>
                <a:latin typeface="+mn-lt"/>
                <a:ea typeface="+mn-ea"/>
                <a:cs typeface="+mn-cs"/>
              </a:rPr>
              <a:t>before the pandemic are finding it stressful to be separated now. </a:t>
            </a:r>
          </a:p>
          <a:p>
            <a:endParaRPr lang="en-GB" dirty="0"/>
          </a:p>
          <a:p>
            <a:r>
              <a:rPr lang="en-GB" dirty="0">
                <a:solidFill>
                  <a:srgbClr val="FF0000"/>
                </a:solidFill>
              </a:rPr>
              <a:t>The return to school  is probably something that many parents are feeling worried about and we know that, the reality is, it might be challenging for some children with additional support needs to make the transition back to school. Although some of them may have found home learning difficult, they actually may also have become used to being at home where they feel safe. They may feel anxious and distressed at the thought of returning to the social and sensory world of school. </a:t>
            </a:r>
            <a:endParaRPr lang="en-GB" sz="1200" kern="1200" dirty="0">
              <a:solidFill>
                <a:srgbClr val="FF0000"/>
              </a:solidFill>
              <a:effectLst/>
            </a:endParaRP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It’s important to</a:t>
            </a:r>
            <a:r>
              <a:rPr lang="en-GB" sz="1200" kern="1200" baseline="0" dirty="0">
                <a:solidFill>
                  <a:schemeClr val="tx1"/>
                </a:solidFill>
                <a:effectLst/>
                <a:latin typeface="+mn-lt"/>
                <a:ea typeface="+mn-ea"/>
                <a:cs typeface="+mn-cs"/>
              </a:rPr>
              <a:t> try and stay calm and positive and to </a:t>
            </a:r>
            <a:r>
              <a:rPr lang="en-GB" sz="1200" b="1" kern="1200" baseline="0" dirty="0">
                <a:solidFill>
                  <a:schemeClr val="tx1"/>
                </a:solidFill>
                <a:effectLst/>
                <a:latin typeface="+mn-lt"/>
                <a:ea typeface="+mn-ea"/>
                <a:cs typeface="+mn-cs"/>
              </a:rPr>
              <a:t>v</a:t>
            </a:r>
            <a:r>
              <a:rPr lang="en-GB" sz="1200" b="1" kern="1200" dirty="0">
                <a:solidFill>
                  <a:schemeClr val="tx1"/>
                </a:solidFill>
                <a:effectLst/>
                <a:latin typeface="+mn-lt"/>
                <a:ea typeface="+mn-ea"/>
                <a:cs typeface="+mn-cs"/>
              </a:rPr>
              <a:t>alidate their feelings</a:t>
            </a:r>
            <a:r>
              <a:rPr lang="en-GB" sz="1200" kern="1200" dirty="0">
                <a:solidFill>
                  <a:schemeClr val="tx1"/>
                </a:solidFill>
                <a:effectLst/>
                <a:latin typeface="+mn-lt"/>
                <a:ea typeface="+mn-ea"/>
                <a:cs typeface="+mn-cs"/>
              </a:rPr>
              <a:t>. If your child is telling you that they’re worried or having those negative feelings, you want to validate those</a:t>
            </a:r>
            <a:r>
              <a:rPr lang="en-GB" sz="1200" kern="1200" baseline="0" dirty="0">
                <a:solidFill>
                  <a:schemeClr val="tx1"/>
                </a:solidFill>
                <a:effectLst/>
                <a:latin typeface="+mn-lt"/>
                <a:ea typeface="+mn-ea"/>
                <a:cs typeface="+mn-cs"/>
              </a:rPr>
              <a:t> feelings</a:t>
            </a:r>
            <a:r>
              <a:rPr lang="en-GB" sz="1200" kern="1200" dirty="0">
                <a:solidFill>
                  <a:schemeClr val="tx1"/>
                </a:solidFill>
                <a:effectLst/>
                <a:latin typeface="+mn-lt"/>
                <a:ea typeface="+mn-ea"/>
                <a:cs typeface="+mn-cs"/>
              </a:rPr>
              <a:t> and let them have some space to express them. But it’s important</a:t>
            </a:r>
            <a:r>
              <a:rPr lang="en-GB" sz="1200" kern="1200" baseline="0" dirty="0">
                <a:solidFill>
                  <a:schemeClr val="tx1"/>
                </a:solidFill>
                <a:effectLst/>
                <a:latin typeface="+mn-lt"/>
                <a:ea typeface="+mn-ea"/>
                <a:cs typeface="+mn-cs"/>
              </a:rPr>
              <a:t> that you don’t </a:t>
            </a:r>
            <a:r>
              <a:rPr lang="en-GB" sz="1200" kern="1200" dirty="0">
                <a:solidFill>
                  <a:schemeClr val="tx1"/>
                </a:solidFill>
                <a:effectLst/>
                <a:latin typeface="+mn-lt"/>
                <a:ea typeface="+mn-ea"/>
                <a:cs typeface="+mn-cs"/>
              </a:rPr>
              <a:t>feed it too much and that you also help them think of things they can do about it.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Adults need</a:t>
            </a:r>
            <a:r>
              <a:rPr lang="en-GB" sz="1200" b="1" kern="1200" baseline="0" dirty="0">
                <a:solidFill>
                  <a:schemeClr val="tx1"/>
                </a:solidFill>
                <a:effectLst/>
                <a:latin typeface="+mn-lt"/>
                <a:ea typeface="+mn-ea"/>
                <a:cs typeface="+mn-cs"/>
              </a:rPr>
              <a:t> to s</a:t>
            </a:r>
            <a:r>
              <a:rPr lang="en-GB" sz="1200" b="1" kern="1200" dirty="0">
                <a:solidFill>
                  <a:schemeClr val="tx1"/>
                </a:solidFill>
                <a:effectLst/>
                <a:latin typeface="+mn-lt"/>
                <a:ea typeface="+mn-ea"/>
                <a:cs typeface="+mn-cs"/>
              </a:rPr>
              <a:t>et the tone -</a:t>
            </a:r>
            <a:r>
              <a:rPr lang="en-GB" sz="1200" kern="1200" dirty="0">
                <a:solidFill>
                  <a:schemeClr val="tx1"/>
                </a:solidFill>
                <a:effectLst/>
                <a:latin typeface="+mn-lt"/>
                <a:ea typeface="+mn-ea"/>
                <a:cs typeface="+mn-cs"/>
              </a:rPr>
              <a:t> If you lead with your own anxiety, this is only going to fuel anxiety. Try to act calm, even if you’re not feeling it inside!!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Try not to ask leading questions (“Are you nervous about going to school tomorrow?”), which can indicate to your child that there really is something to worry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Creating as much predictability for them as possible is really important. As we’ve talked about, anxiety can be linked to the unknown. Children with ASD require a very concrete, literal and predictable world to feel secure. Preparing them for what to expect, as much as you can, will be helpful.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Think about things that have helped your child stay calm before and try to build these into the day. What worked when the schools went back in August?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your child understands visuals and social stories consider using them to explain what going back to school might look like.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 can be many reasons that children say they do not want to go to school. It can be helpful to think about what those reasons might be. If your child can communicate verbally or through signs, it could be helpful to ask questions to try and</a:t>
            </a:r>
            <a:r>
              <a:rPr lang="en-GB" sz="1200" kern="1200" baseline="0" dirty="0">
                <a:solidFill>
                  <a:schemeClr val="tx1"/>
                </a:solidFill>
                <a:effectLst/>
                <a:latin typeface="+mn-lt"/>
                <a:ea typeface="+mn-ea"/>
                <a:cs typeface="+mn-cs"/>
              </a:rPr>
              <a:t> understand the reasons why. They might be worried about seeing peers again, be worried about the work being too hard, about missing parents or siblings…</a:t>
            </a:r>
            <a:r>
              <a:rPr lang="en-GB" sz="1200" kern="1200" dirty="0">
                <a:solidFill>
                  <a:schemeClr val="tx1"/>
                </a:solidFill>
                <a:effectLst/>
                <a:latin typeface="+mn-lt"/>
                <a:ea typeface="+mn-ea"/>
                <a:cs typeface="+mn-cs"/>
              </a:rPr>
              <a:t> It is important to understand and acknowledge that these are real worries, but</a:t>
            </a:r>
            <a:r>
              <a:rPr lang="en-GB" sz="1200" kern="1200" baseline="0" dirty="0">
                <a:solidFill>
                  <a:schemeClr val="tx1"/>
                </a:solidFill>
                <a:effectLst/>
                <a:latin typeface="+mn-lt"/>
                <a:ea typeface="+mn-ea"/>
                <a:cs typeface="+mn-cs"/>
              </a:rPr>
              <a:t> that</a:t>
            </a:r>
            <a:r>
              <a:rPr lang="en-GB" sz="1200" kern="1200" dirty="0">
                <a:solidFill>
                  <a:schemeClr val="tx1"/>
                </a:solidFill>
                <a:effectLst/>
                <a:latin typeface="+mn-lt"/>
                <a:ea typeface="+mn-ea"/>
                <a:cs typeface="+mn-cs"/>
              </a:rPr>
              <a:t> we also think about ways we can support children to return to school. And that we</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alk about the good things about returning to school</a:t>
            </a:r>
            <a:r>
              <a:rPr lang="en-GB" sz="1200" kern="1200" baseline="0" dirty="0">
                <a:solidFill>
                  <a:schemeClr val="tx1"/>
                </a:solidFill>
                <a:effectLst/>
                <a:latin typeface="+mn-lt"/>
                <a:ea typeface="+mn-ea"/>
                <a:cs typeface="+mn-cs"/>
              </a:rPr>
              <a:t> too!</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8CC33BA5-D1B1-4A88-A71A-311A74717AF5}" type="slidenum">
              <a:rPr lang="en-GB"/>
              <a:t>11</a:t>
            </a:fld>
            <a:endParaRPr lang="en-GB"/>
          </a:p>
        </p:txBody>
      </p:sp>
    </p:spTree>
    <p:extLst>
      <p:ext uri="{BB962C8B-B14F-4D97-AF65-F5344CB8AC3E}">
        <p14:creationId xmlns:p14="http://schemas.microsoft.com/office/powerpoint/2010/main" val="2114589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It can be difficult to juggle the needs of everyone in your home. But</a:t>
            </a:r>
            <a:r>
              <a:rPr lang="en-GB" sz="1200" kern="1200" baseline="0" dirty="0">
                <a:solidFill>
                  <a:schemeClr val="tx1"/>
                </a:solidFill>
                <a:effectLst/>
                <a:latin typeface="+mn-lt"/>
                <a:ea typeface="+mn-ea"/>
                <a:cs typeface="+mn-cs"/>
              </a:rPr>
              <a:t> y</a:t>
            </a:r>
            <a:r>
              <a:rPr lang="en-GB" sz="1200" kern="1200" dirty="0">
                <a:solidFill>
                  <a:schemeClr val="tx1"/>
                </a:solidFill>
                <a:effectLst/>
                <a:latin typeface="+mn-lt"/>
                <a:ea typeface="+mn-ea"/>
                <a:cs typeface="+mn-cs"/>
              </a:rPr>
              <a:t>ou also need to TRY and find SOME)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time for yourself.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probably notice that when you are stressed you don’t act in ways you normally do! So, if you are stressed, it can make it really difficult to care for someone who is also stressed.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Self-care is key to calming ourselves so we have the resources (brain power!) to care and support others. But we recognise</a:t>
            </a:r>
            <a:r>
              <a:rPr lang="en-GB" sz="1200" kern="1200" baseline="0" dirty="0">
                <a:solidFill>
                  <a:schemeClr val="tx1"/>
                </a:solidFill>
                <a:effectLst/>
                <a:latin typeface="+mn-lt"/>
                <a:ea typeface="+mn-ea"/>
                <a:cs typeface="+mn-cs"/>
              </a:rPr>
              <a:t> that for</a:t>
            </a:r>
            <a:r>
              <a:rPr lang="en-GB" sz="1200" kern="1200" dirty="0">
                <a:solidFill>
                  <a:schemeClr val="tx1"/>
                </a:solidFill>
                <a:effectLst/>
                <a:latin typeface="+mn-lt"/>
                <a:ea typeface="+mn-ea"/>
                <a:cs typeface="+mn-cs"/>
              </a:rPr>
              <a:t> self-care to be effective it needs to be sustainable and practical.</a:t>
            </a:r>
            <a:r>
              <a:rPr lang="en-GB" sz="1200" kern="1200" baseline="0" dirty="0">
                <a:solidFill>
                  <a:schemeClr val="tx1"/>
                </a:solidFill>
                <a:effectLst/>
                <a:latin typeface="+mn-lt"/>
                <a:ea typeface="+mn-ea"/>
                <a:cs typeface="+mn-cs"/>
              </a:rPr>
              <a:t> Which is not always easy.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of the biggest</a:t>
            </a:r>
            <a:r>
              <a:rPr lang="en-GB" sz="1200" kern="1200" baseline="0" dirty="0">
                <a:solidFill>
                  <a:schemeClr val="tx1"/>
                </a:solidFill>
                <a:effectLst/>
                <a:latin typeface="+mn-lt"/>
                <a:ea typeface="+mn-ea"/>
                <a:cs typeface="+mn-cs"/>
              </a:rPr>
              <a:t> pieces of advice is to </a:t>
            </a:r>
            <a:r>
              <a:rPr lang="en-GB" sz="1200" kern="1200" dirty="0">
                <a:solidFill>
                  <a:schemeClr val="tx1"/>
                </a:solidFill>
                <a:effectLst/>
                <a:latin typeface="+mn-lt"/>
                <a:ea typeface="+mn-ea"/>
                <a:cs typeface="+mn-cs"/>
              </a:rPr>
              <a:t>BE YOUR OWN BEST FRIEND If your best friend came to you upset and struggling what would you say to them? Write this down... pin it in a place you regularly look. Make</a:t>
            </a:r>
            <a:r>
              <a:rPr lang="en-GB"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his how you speak to yourself when you are struggling.</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You all</a:t>
            </a:r>
            <a:r>
              <a:rPr lang="en-GB" sz="1200" b="0" i="0" kern="1200" baseline="0" dirty="0">
                <a:solidFill>
                  <a:schemeClr val="tx1"/>
                </a:solidFill>
                <a:effectLst/>
                <a:latin typeface="+mn-lt"/>
                <a:ea typeface="+mn-ea"/>
                <a:cs typeface="+mn-cs"/>
              </a:rPr>
              <a:t> want to do </a:t>
            </a:r>
            <a:r>
              <a:rPr lang="en-GB" sz="1200" b="0" i="0" kern="1200" dirty="0">
                <a:solidFill>
                  <a:schemeClr val="tx1"/>
                </a:solidFill>
                <a:effectLst/>
                <a:latin typeface="+mn-lt"/>
                <a:ea typeface="+mn-ea"/>
                <a:cs typeface="+mn-cs"/>
              </a:rPr>
              <a:t>the best for your children but sometimes this can put you under lots of unnecessary pressure. Parent guilt has been made worse during the periods</a:t>
            </a:r>
            <a:r>
              <a:rPr lang="en-GB" sz="1200" b="0" i="0" kern="1200" baseline="0" dirty="0">
                <a:solidFill>
                  <a:schemeClr val="tx1"/>
                </a:solidFill>
                <a:effectLst/>
                <a:latin typeface="+mn-lt"/>
                <a:ea typeface="+mn-ea"/>
                <a:cs typeface="+mn-cs"/>
              </a:rPr>
              <a:t> of Covid-19 lockdown thanks to constant streams of </a:t>
            </a:r>
            <a:r>
              <a:rPr lang="en-GB" sz="1200" b="0" i="0" kern="1200" dirty="0">
                <a:solidFill>
                  <a:schemeClr val="tx1"/>
                </a:solidFill>
                <a:effectLst/>
                <a:latin typeface="+mn-lt"/>
                <a:ea typeface="+mn-ea"/>
                <a:cs typeface="+mn-cs"/>
              </a:rPr>
              <a:t>social media posts of other people ‘winning’ at parenthood. Just</a:t>
            </a:r>
            <a:r>
              <a:rPr lang="en-GB" sz="1200" b="0" i="0" kern="1200" baseline="0" dirty="0">
                <a:solidFill>
                  <a:schemeClr val="tx1"/>
                </a:solidFill>
                <a:effectLst/>
                <a:latin typeface="+mn-lt"/>
                <a:ea typeface="+mn-ea"/>
                <a:cs typeface="+mn-cs"/>
              </a:rPr>
              <a:t> remember that these people are presenting their ‘best selves’ not their ‘real selves’. Avoid comparison with others.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Most</a:t>
            </a:r>
            <a:r>
              <a:rPr lang="en-GB" baseline="0" dirty="0"/>
              <a:t> of all, </a:t>
            </a:r>
            <a:r>
              <a:rPr lang="en-GB" sz="1200" kern="1200" baseline="0" dirty="0">
                <a:solidFill>
                  <a:schemeClr val="tx1"/>
                </a:solidFill>
                <a:effectLst/>
                <a:latin typeface="+mn-lt"/>
                <a:ea typeface="+mn-ea"/>
                <a:cs typeface="+mn-cs"/>
              </a:rPr>
              <a:t>g</a:t>
            </a:r>
            <a:r>
              <a:rPr lang="en-GB" sz="1200" kern="1200" dirty="0">
                <a:solidFill>
                  <a:schemeClr val="tx1"/>
                </a:solidFill>
                <a:effectLst/>
                <a:latin typeface="+mn-lt"/>
                <a:ea typeface="+mn-ea"/>
                <a:cs typeface="+mn-cs"/>
              </a:rPr>
              <a:t>ive yourself a break</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be kind</a:t>
            </a:r>
            <a:r>
              <a:rPr lang="en-GB" sz="1200" kern="1200" baseline="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you’re doing your best in an incredibly difficult time.</a:t>
            </a:r>
          </a:p>
          <a:p>
            <a:endParaRPr lang="en-GB" dirty="0"/>
          </a:p>
        </p:txBody>
      </p:sp>
      <p:sp>
        <p:nvSpPr>
          <p:cNvPr id="4" name="Slide Number Placeholder 3"/>
          <p:cNvSpPr>
            <a:spLocks noGrp="1"/>
          </p:cNvSpPr>
          <p:nvPr>
            <p:ph type="sldNum" sz="quarter" idx="10"/>
          </p:nvPr>
        </p:nvSpPr>
        <p:spPr/>
        <p:txBody>
          <a:bodyPr/>
          <a:lstStyle/>
          <a:p>
            <a:fld id="{8CC33BA5-D1B1-4A88-A71A-311A74717AF5}" type="slidenum">
              <a:rPr lang="en-GB" smtClean="0"/>
              <a:t>12</a:t>
            </a:fld>
            <a:endParaRPr lang="en-GB" dirty="0"/>
          </a:p>
        </p:txBody>
      </p:sp>
    </p:spTree>
    <p:extLst>
      <p:ext uri="{BB962C8B-B14F-4D97-AF65-F5344CB8AC3E}">
        <p14:creationId xmlns:p14="http://schemas.microsoft.com/office/powerpoint/2010/main" val="324783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Remember:</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opposite of anxiety in many ways is trust and where individuals lose trust that people and environments around them will be suitably predictable and desirable it can take time to rebuild that trust. We may need to wait and be persistent with strategies identified and applied.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Remember</a:t>
            </a:r>
            <a:r>
              <a:rPr lang="en-GB" sz="1200" kern="1200" baseline="0" dirty="0">
                <a:solidFill>
                  <a:schemeClr val="tx1"/>
                </a:solidFill>
                <a:effectLst/>
                <a:latin typeface="+mn-lt"/>
                <a:ea typeface="+mn-ea"/>
                <a:cs typeface="+mn-cs"/>
              </a:rPr>
              <a:t> that t</a:t>
            </a:r>
            <a:r>
              <a:rPr lang="en-GB" sz="1200" kern="1200" dirty="0">
                <a:solidFill>
                  <a:schemeClr val="tx1"/>
                </a:solidFill>
                <a:effectLst/>
                <a:latin typeface="+mn-lt"/>
                <a:ea typeface="+mn-ea"/>
                <a:cs typeface="+mn-cs"/>
              </a:rPr>
              <a:t>his is not permanent. It will pass.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 two children are the same and children with Additional Support Needs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are no different. You know your child best. You know what they find challenging, what they struggle with the most, what they enjoy and what makes them smile. You will have developed your own ways of helping them. Families </a:t>
            </a:r>
            <a:r>
              <a:rPr lang="en-GB" dirty="0"/>
              <a:t>have shown resilience beyond what we could have imagined over the past year and you may well have other strategies that already work well for you. </a:t>
            </a:r>
          </a:p>
          <a:p>
            <a:r>
              <a:rPr lang="en-GB" sz="1200" kern="1200" dirty="0">
                <a:solidFill>
                  <a:schemeClr val="tx1"/>
                </a:solidFill>
                <a:effectLst/>
                <a:latin typeface="+mn-lt"/>
                <a:ea typeface="+mn-ea"/>
                <a:cs typeface="+mn-cs"/>
              </a:rPr>
              <a:t>.</a:t>
            </a:r>
          </a:p>
          <a:p>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8CC33BA5-D1B1-4A88-A71A-311A74717AF5}" type="slidenum">
              <a:rPr lang="en-GB" smtClean="0"/>
              <a:t>13</a:t>
            </a:fld>
            <a:endParaRPr lang="en-GB"/>
          </a:p>
        </p:txBody>
      </p:sp>
    </p:spTree>
    <p:extLst>
      <p:ext uri="{BB962C8B-B14F-4D97-AF65-F5344CB8AC3E}">
        <p14:creationId xmlns:p14="http://schemas.microsoft.com/office/powerpoint/2010/main" val="1352165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CC33BA5-D1B1-4A88-A71A-311A74717AF5}" type="slidenum">
              <a:rPr lang="en-GB" smtClean="0"/>
              <a:t>14</a:t>
            </a:fld>
            <a:endParaRPr lang="en-GB"/>
          </a:p>
        </p:txBody>
      </p:sp>
    </p:spTree>
    <p:extLst>
      <p:ext uri="{BB962C8B-B14F-4D97-AF65-F5344CB8AC3E}">
        <p14:creationId xmlns:p14="http://schemas.microsoft.com/office/powerpoint/2010/main" val="2615641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Non</a:t>
            </a:r>
            <a:r>
              <a:rPr lang="en-US" baseline="0" dirty="0">
                <a:cs typeface="Calibri"/>
              </a:rPr>
              <a:t>e of us could have predicted, this time last year, just what lay ahead of us. And it’s probably just as well. The emotional rollercoaster we have all been on over the past year has been like nothing we have ever experienced before. Everything about the Covid 19 situation is an emotional rollercoaster from anxiety and fear, to anger. We are up and down in how we think, feel and what we do…a lot!! And it’s exhausting….trying to navigate these ups and downs has been incredibly difficult for pretty much all of us. Everyone’s experience of Covid 19 will have been unique but I am sure lots of you will be familiar with most of the what’s highlighted in this slide, although maybe the last one, ‘absolutely fine’ has been increasingly elusive the longer this has gone on – hopefully, you have all had </a:t>
            </a:r>
            <a:r>
              <a:rPr lang="en-US" i="1" baseline="0" dirty="0">
                <a:cs typeface="Calibri"/>
              </a:rPr>
              <a:t>some </a:t>
            </a:r>
            <a:r>
              <a:rPr lang="en-US" i="0" baseline="0" dirty="0">
                <a:cs typeface="Calibri"/>
              </a:rPr>
              <a:t>times when you’ve felt ‘I’m ok’.</a:t>
            </a:r>
            <a:endParaRPr lang="en-US" dirty="0">
              <a:cs typeface="Calibri"/>
            </a:endParaRPr>
          </a:p>
        </p:txBody>
      </p:sp>
      <p:sp>
        <p:nvSpPr>
          <p:cNvPr id="4" name="Slide Number Placeholder 3"/>
          <p:cNvSpPr>
            <a:spLocks noGrp="1"/>
          </p:cNvSpPr>
          <p:nvPr>
            <p:ph type="sldNum" sz="quarter" idx="5"/>
          </p:nvPr>
        </p:nvSpPr>
        <p:spPr/>
        <p:txBody>
          <a:bodyPr/>
          <a:lstStyle/>
          <a:p>
            <a:fld id="{8CC33BA5-D1B1-4A88-A71A-311A74717AF5}" type="slidenum">
              <a:rPr lang="en-GB"/>
              <a:t>2</a:t>
            </a:fld>
            <a:endParaRPr lang="en-GB"/>
          </a:p>
        </p:txBody>
      </p:sp>
    </p:spTree>
    <p:extLst>
      <p:ext uri="{BB962C8B-B14F-4D97-AF65-F5344CB8AC3E}">
        <p14:creationId xmlns:p14="http://schemas.microsoft.com/office/powerpoint/2010/main" val="99108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We know that this has been a difficult time for everyone and every family has had to make big changes to everyday life to cope with the stress and challenges of coronavirus. But we know that children and young people with additional support needs and their parents are likely to have found it particularly challenging. If your child has additional support needs, being away from your support network and normal routines like school might be even harder for them. Knowing how to support them during this time has been hard, and you may have some questions about what all of this will mean for them now and when they return to school, if they haven’t already done 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a typeface="+mn-lt"/>
                <a:cs typeface="+mn-lt"/>
              </a:rPr>
              <a:t>Loss of contact with extended family and friends. </a:t>
            </a:r>
            <a:r>
              <a:rPr lang="en-GB" sz="1200" kern="1200" dirty="0">
                <a:solidFill>
                  <a:schemeClr val="tx1"/>
                </a:solidFill>
                <a:effectLst/>
                <a:latin typeface="+mn-lt"/>
                <a:ea typeface="+mn-ea"/>
                <a:cs typeface="+mn-cs"/>
              </a:rPr>
              <a:t>They may find it difficult to</a:t>
            </a:r>
            <a:r>
              <a:rPr lang="en-GB" sz="1200" kern="1200" baseline="0" dirty="0">
                <a:solidFill>
                  <a:schemeClr val="tx1"/>
                </a:solidFill>
                <a:effectLst/>
                <a:latin typeface="+mn-lt"/>
                <a:ea typeface="+mn-ea"/>
                <a:cs typeface="+mn-cs"/>
              </a:rPr>
              <a:t> interact with </a:t>
            </a:r>
            <a:r>
              <a:rPr lang="en-GB" sz="1200" kern="1200" dirty="0">
                <a:solidFill>
                  <a:schemeClr val="tx1"/>
                </a:solidFill>
                <a:effectLst/>
                <a:latin typeface="+mn-lt"/>
                <a:ea typeface="+mn-ea"/>
                <a:cs typeface="+mn-cs"/>
              </a:rPr>
              <a:t>friends via virtual platforms</a:t>
            </a:r>
            <a:r>
              <a:rPr lang="en-GB" sz="1200" kern="1200" baseline="0" dirty="0">
                <a:solidFill>
                  <a:schemeClr val="tx1"/>
                </a:solidFill>
                <a:effectLst/>
                <a:latin typeface="+mn-lt"/>
                <a:ea typeface="+mn-ea"/>
                <a:cs typeface="+mn-cs"/>
              </a:rPr>
              <a:t> and have therefore become </a:t>
            </a:r>
            <a:r>
              <a:rPr lang="en-GB" sz="1200" kern="1200" dirty="0">
                <a:solidFill>
                  <a:schemeClr val="tx1"/>
                </a:solidFill>
                <a:effectLst/>
                <a:latin typeface="+mn-lt"/>
                <a:ea typeface="+mn-ea"/>
                <a:cs typeface="+mn-cs"/>
              </a:rPr>
              <a:t>more isolated.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dirty="0">
                <a:ea typeface="+mn-lt"/>
                <a:cs typeface="+mn-lt"/>
              </a:rPr>
              <a:t>Reduced opportunities for clubs, soft plays, activities, organised groups</a:t>
            </a:r>
            <a:endParaRPr lang="en-GB" sz="1200" dirty="0">
              <a:cs typeface="Calibri"/>
            </a:endParaRPr>
          </a:p>
          <a:p>
            <a:r>
              <a:rPr lang="en-GB" sz="1200" dirty="0">
                <a:ea typeface="+mn-lt"/>
                <a:cs typeface="+mn-lt"/>
              </a:rPr>
              <a:t>Closure of libraries, museums, community centres, travel restrictions</a:t>
            </a:r>
            <a:endParaRPr lang="en-GB" sz="1200" dirty="0">
              <a:cs typeface="Calibri"/>
            </a:endParaRPr>
          </a:p>
          <a:p>
            <a:endParaRPr lang="en-GB" sz="1200" dirty="0">
              <a:latin typeface="Cavolini"/>
              <a:cs typeface="Calibri"/>
            </a:endParaRPr>
          </a:p>
          <a:p>
            <a:pPr>
              <a:buFont typeface="Wingdings" panose="020B0604020202020204" pitchFamily="34" charset="0"/>
              <a:buNone/>
            </a:pPr>
            <a:r>
              <a:rPr lang="en-GB" sz="1200" kern="1200" dirty="0">
                <a:solidFill>
                  <a:schemeClr val="tx1"/>
                </a:solidFill>
                <a:effectLst/>
                <a:latin typeface="+mn-lt"/>
                <a:ea typeface="+mn-ea"/>
                <a:cs typeface="+mn-cs"/>
              </a:rPr>
              <a:t>Lots</a:t>
            </a:r>
            <a:r>
              <a:rPr lang="en-GB" sz="1200" kern="1200" baseline="0" dirty="0">
                <a:solidFill>
                  <a:schemeClr val="tx1"/>
                </a:solidFill>
                <a:effectLst/>
                <a:latin typeface="+mn-lt"/>
                <a:ea typeface="+mn-ea"/>
                <a:cs typeface="+mn-cs"/>
              </a:rPr>
              <a:t> of parents have become all too aware of h</a:t>
            </a:r>
            <a:r>
              <a:rPr lang="en-GB" sz="1200" kern="1200" dirty="0">
                <a:solidFill>
                  <a:schemeClr val="tx1"/>
                </a:solidFill>
                <a:effectLst/>
                <a:latin typeface="+mn-lt"/>
                <a:ea typeface="+mn-ea"/>
                <a:cs typeface="+mn-cs"/>
              </a:rPr>
              <a:t>ow children and young people are exhibiting signs of stress. Signs of stress will vary for every child. Some children may verbalise their worries, others may withdraw into themselves, others may engage in challenging behaviours. Some children and young people, particularly those who are older, may be able to self-manage their stress, but this is much more difficult for children with additional support needs . </a:t>
            </a:r>
            <a:endParaRPr lang="en-GB" dirty="0">
              <a:latin typeface="Ink Free" panose="03080402000500000000" pitchFamily="66" charset="0"/>
            </a:endParaRPr>
          </a:p>
        </p:txBody>
      </p:sp>
      <p:sp>
        <p:nvSpPr>
          <p:cNvPr id="4" name="Slide Number Placeholder 3"/>
          <p:cNvSpPr>
            <a:spLocks noGrp="1"/>
          </p:cNvSpPr>
          <p:nvPr>
            <p:ph type="sldNum" sz="quarter" idx="5"/>
          </p:nvPr>
        </p:nvSpPr>
        <p:spPr/>
        <p:txBody>
          <a:bodyPr/>
          <a:lstStyle/>
          <a:p>
            <a:fld id="{8CC33BA5-D1B1-4A88-A71A-311A74717AF5}" type="slidenum">
              <a:rPr lang="en-GB"/>
              <a:t>3</a:t>
            </a:fld>
            <a:endParaRPr lang="en-GB"/>
          </a:p>
        </p:txBody>
      </p:sp>
    </p:spTree>
    <p:extLst>
      <p:ext uri="{BB962C8B-B14F-4D97-AF65-F5344CB8AC3E}">
        <p14:creationId xmlns:p14="http://schemas.microsoft.com/office/powerpoint/2010/main" val="3110710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times of unpredictability or when things are uncertain, individuals may experience increased anxiety, reduced ability to focus attention and to communicate with others. When your world is very chaotic and confusing, there is a lot of uncertainty which leads to anxiety. Children with additional</a:t>
            </a:r>
            <a:r>
              <a:rPr lang="en-GB" sz="1200" kern="1200" baseline="0" dirty="0">
                <a:solidFill>
                  <a:schemeClr val="tx1"/>
                </a:solidFill>
                <a:effectLst/>
                <a:latin typeface="+mn-lt"/>
                <a:ea typeface="+mn-ea"/>
                <a:cs typeface="+mn-cs"/>
              </a:rPr>
              <a:t> support needs often </a:t>
            </a:r>
            <a:r>
              <a:rPr lang="en-GB" sz="1200" kern="1200" dirty="0">
                <a:solidFill>
                  <a:schemeClr val="tx1"/>
                </a:solidFill>
                <a:effectLst/>
                <a:latin typeface="+mn-lt"/>
                <a:ea typeface="+mn-ea"/>
                <a:cs typeface="+mn-cs"/>
              </a:rPr>
              <a:t>require a very concrete, literal and predictable world to feel secure.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It may not be possible for family members to explain in a way they will understand, why their daily routines have changed, why they can and can’t do some things as expected. They may find it difficult or be unable to communicate their needs verbally or to make sense of what they are feeling and because of learning and health needs, they may lack the opportunity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to take control over their environment</a:t>
            </a:r>
          </a:p>
          <a:p>
            <a:r>
              <a:rPr lang="en-US" dirty="0"/>
              <a:t> </a:t>
            </a:r>
          </a:p>
          <a:p>
            <a:r>
              <a:rPr lang="en-US" dirty="0"/>
              <a:t>When we experience threats or a crisis, our brain is pre-programmed to act in a certain way. When cavemen saw a wild animal their brain would flip into survival mode, react to the threat and return to normal. And this still happens to our brains today but obviously the threats are different and they seem to last a bit longer giving our brains and bodies less time to recover.</a:t>
            </a:r>
          </a:p>
          <a:p>
            <a:endParaRPr lang="en-US" dirty="0"/>
          </a:p>
          <a:p>
            <a:r>
              <a:rPr lang="en-US" dirty="0"/>
              <a:t>The front part of our brain – the part which controls our thinking, planning and </a:t>
            </a:r>
            <a:r>
              <a:rPr lang="en-US" dirty="0" err="1"/>
              <a:t>organising</a:t>
            </a:r>
            <a:r>
              <a:rPr lang="en-US" dirty="0"/>
              <a:t> – shuts down so we can't think rationally, plan or </a:t>
            </a:r>
            <a:r>
              <a:rPr lang="en-US" dirty="0" err="1"/>
              <a:t>organise</a:t>
            </a:r>
            <a:r>
              <a:rPr lang="en-US" dirty="0"/>
              <a:t> our thoughts instead the bit of our brain that helps us survive is turned on and we react instinctively – you will have heard the phrase fight, flight, freeze</a:t>
            </a:r>
            <a:endParaRPr lang="en-US" dirty="0">
              <a:cs typeface="Calibri"/>
            </a:endParaRPr>
          </a:p>
          <a:p>
            <a:r>
              <a:rPr lang="en-US" dirty="0"/>
              <a:t>Stress hormones are released into our bloody that make our body ready to react.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As adults we learn over time certain strategies to mitigate this to a certain extent but children haven't necessarily learned the skills to understand this process, communicate their feelings effectively and find strategies which help regulate their brains and bodies.  </a:t>
            </a:r>
            <a:r>
              <a:rPr lang="en-GB" sz="1200" kern="1200" dirty="0">
                <a:solidFill>
                  <a:schemeClr val="tx1"/>
                </a:solidFill>
                <a:effectLst/>
                <a:latin typeface="+mn-lt"/>
                <a:ea typeface="+mn-ea"/>
                <a:cs typeface="+mn-cs"/>
              </a:rPr>
              <a:t>For children and young people with additional support needs, the world can be a more difficult place to navigate. During the Covid pandemic when children and young people with additional support needs may struggle to make sense of what is happening and to cope with the continual change and uncertainty, and the lack of access to supports and activities that they previously enjoyed,</a:t>
            </a:r>
            <a:r>
              <a:rPr lang="en-GB" sz="1200" kern="1200" baseline="0" dirty="0">
                <a:solidFill>
                  <a:schemeClr val="tx1"/>
                </a:solidFill>
                <a:effectLst/>
                <a:latin typeface="+mn-lt"/>
                <a:ea typeface="+mn-ea"/>
                <a:cs typeface="+mn-cs"/>
              </a:rPr>
              <a:t> we have seen the impact in many ways…..</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What we see are some of the behaviours you see here.  </a:t>
            </a:r>
            <a:r>
              <a:rPr lang="en-GB" sz="1200" kern="1200" dirty="0">
                <a:solidFill>
                  <a:schemeClr val="tx1"/>
                </a:solidFill>
                <a:effectLst/>
                <a:latin typeface="+mn-lt"/>
                <a:ea typeface="+mn-ea"/>
                <a:cs typeface="+mn-cs"/>
              </a:rPr>
              <a:t>It’s helpful to know that many children and young people go back to behaviours from an earlier stage of development when they are going through loss and change so if this happens it is not unusual.</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fontAlgn="base"/>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C33BA5-D1B1-4A88-A71A-311A74717AF5}" type="slidenum">
              <a:rPr lang="en-GB"/>
              <a:t>4</a:t>
            </a:fld>
            <a:endParaRPr lang="en-GB"/>
          </a:p>
        </p:txBody>
      </p:sp>
    </p:spTree>
    <p:extLst>
      <p:ext uri="{BB962C8B-B14F-4D97-AF65-F5344CB8AC3E}">
        <p14:creationId xmlns:p14="http://schemas.microsoft.com/office/powerpoint/2010/main" val="124933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Feeling BETTER?</a:t>
            </a:r>
            <a:r>
              <a:rPr lang="en-GB" sz="14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some children the stress of being ready for school on time, travelling to school, sitting in the classroom and being with other children causes lots of anxiety. You might have had a happier child at home since lockdown was introduced. There is no right way for your child to respond to the challenges we’re all facing. The most important thing you can do for your child is to provide the love, care and security they need.</a:t>
            </a:r>
            <a:endParaRPr lang="en-GB" sz="11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Aspects of being at home that autistic learners have enjoyed…</a:t>
            </a:r>
          </a:p>
          <a:p>
            <a:pPr lvl="0"/>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Reduced sensory processing demands</a:t>
            </a:r>
          </a:p>
          <a:p>
            <a:pPr lvl="1"/>
            <a:r>
              <a:rPr lang="en-GB" sz="1200" kern="1200" dirty="0">
                <a:solidFill>
                  <a:schemeClr val="tx1"/>
                </a:solidFill>
                <a:effectLst/>
                <a:latin typeface="+mn-lt"/>
                <a:ea typeface="+mn-ea"/>
                <a:cs typeface="+mn-cs"/>
              </a:rPr>
              <a:t>More options for movement </a:t>
            </a:r>
          </a:p>
          <a:p>
            <a:pPr lvl="1"/>
            <a:r>
              <a:rPr lang="en-GB" sz="1200" kern="1200" dirty="0">
                <a:solidFill>
                  <a:schemeClr val="tx1"/>
                </a:solidFill>
                <a:effectLst/>
                <a:latin typeface="+mn-lt"/>
                <a:ea typeface="+mn-ea"/>
                <a:cs typeface="+mn-cs"/>
              </a:rPr>
              <a:t>Learning chunked down</a:t>
            </a:r>
          </a:p>
          <a:p>
            <a:pPr lvl="1"/>
            <a:r>
              <a:rPr lang="en-GB" sz="1200" kern="1200" dirty="0">
                <a:solidFill>
                  <a:schemeClr val="tx1"/>
                </a:solidFill>
                <a:effectLst/>
                <a:latin typeface="+mn-lt"/>
                <a:ea typeface="+mn-ea"/>
                <a:cs typeface="+mn-cs"/>
              </a:rPr>
              <a:t>More opportunity to have time doing activities which are personally motivating</a:t>
            </a:r>
          </a:p>
          <a:p>
            <a:pPr lvl="1"/>
            <a:r>
              <a:rPr lang="en-GB" sz="1200" kern="1200" dirty="0">
                <a:solidFill>
                  <a:schemeClr val="tx1"/>
                </a:solidFill>
                <a:effectLst/>
                <a:latin typeface="+mn-lt"/>
                <a:ea typeface="+mn-ea"/>
                <a:cs typeface="+mn-cs"/>
              </a:rPr>
              <a:t>Fewer</a:t>
            </a:r>
            <a:r>
              <a:rPr lang="en-GB" sz="1200" kern="1200" baseline="0" dirty="0">
                <a:solidFill>
                  <a:schemeClr val="tx1"/>
                </a:solidFill>
                <a:effectLst/>
                <a:latin typeface="+mn-lt"/>
                <a:ea typeface="+mn-ea"/>
                <a:cs typeface="+mn-cs"/>
              </a:rPr>
              <a:t> social demands</a:t>
            </a:r>
          </a:p>
          <a:p>
            <a:pPr lvl="1"/>
            <a:r>
              <a:rPr lang="en-GB" sz="1200" kern="1200" baseline="0" dirty="0">
                <a:solidFill>
                  <a:schemeClr val="tx1"/>
                </a:solidFill>
                <a:effectLst/>
                <a:latin typeface="+mn-lt"/>
                <a:ea typeface="+mn-ea"/>
                <a:cs typeface="+mn-cs"/>
              </a:rPr>
              <a:t>More able to predict and control their environment</a:t>
            </a:r>
            <a:endParaRPr lang="en-GB" sz="1200" kern="1200" dirty="0">
              <a:solidFill>
                <a:schemeClr val="tx1"/>
              </a:solidFill>
              <a:effectLst/>
              <a:latin typeface="+mn-lt"/>
              <a:ea typeface="+mn-ea"/>
              <a:cs typeface="+mn-cs"/>
            </a:endParaRPr>
          </a:p>
          <a:p>
            <a:endParaRPr lang="en-GB" dirty="0"/>
          </a:p>
          <a:p>
            <a:r>
              <a:rPr lang="en-GB" dirty="0"/>
              <a:t>What does this mean for the</a:t>
            </a:r>
            <a:r>
              <a:rPr lang="en-GB" baseline="0" dirty="0"/>
              <a:t> return to school?</a:t>
            </a:r>
          </a:p>
          <a:p>
            <a:endParaRPr lang="en-GB" dirty="0"/>
          </a:p>
        </p:txBody>
      </p:sp>
      <p:sp>
        <p:nvSpPr>
          <p:cNvPr id="4" name="Slide Number Placeholder 3"/>
          <p:cNvSpPr>
            <a:spLocks noGrp="1"/>
          </p:cNvSpPr>
          <p:nvPr>
            <p:ph type="sldNum" sz="quarter" idx="10"/>
          </p:nvPr>
        </p:nvSpPr>
        <p:spPr/>
        <p:txBody>
          <a:bodyPr/>
          <a:lstStyle/>
          <a:p>
            <a:fld id="{8CC33BA5-D1B1-4A88-A71A-311A74717AF5}" type="slidenum">
              <a:rPr lang="en-GB" smtClean="0"/>
              <a:t>5</a:t>
            </a:fld>
            <a:endParaRPr lang="en-GB"/>
          </a:p>
        </p:txBody>
      </p:sp>
    </p:spTree>
    <p:extLst>
      <p:ext uri="{BB962C8B-B14F-4D97-AF65-F5344CB8AC3E}">
        <p14:creationId xmlns:p14="http://schemas.microsoft.com/office/powerpoint/2010/main" val="200277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It feels like everywhere you look just now (social</a:t>
            </a:r>
            <a:r>
              <a:rPr lang="en-GB" sz="1200" kern="1200" baseline="0" dirty="0">
                <a:solidFill>
                  <a:schemeClr val="tx1"/>
                </a:solidFill>
                <a:effectLst/>
                <a:latin typeface="+mn-lt"/>
                <a:ea typeface="+mn-ea"/>
                <a:cs typeface="+mn-cs"/>
              </a:rPr>
              <a:t> media, TV…) people are giving advice about things you can do to cope with these times…exercise, eat healthily, take a bath, talk together as a family…</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But these things likely feel IMPOSSIBLE right now….</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Time to sit and problem solve or think about what you might be able to do might seem completely unrealistic.</a:t>
            </a:r>
            <a:r>
              <a:rPr lang="en-GB" sz="1200" kern="1200" baseline="0" dirty="0">
                <a:solidFill>
                  <a:schemeClr val="tx1"/>
                </a:solidFill>
                <a:effectLst/>
                <a:latin typeface="+mn-lt"/>
                <a:ea typeface="+mn-ea"/>
                <a:cs typeface="+mn-cs"/>
              </a:rPr>
              <a:t> You might be struggling to do the basics like brushing your teeth, never mind creating a visual schedule. But hopefully some of what we talk about over the next few slides will help. There are, unfortunately, no quick fixes, b</a:t>
            </a:r>
            <a:r>
              <a:rPr lang="en-GB" sz="1200" kern="1200" dirty="0">
                <a:solidFill>
                  <a:schemeClr val="tx1"/>
                </a:solidFill>
                <a:effectLst/>
                <a:latin typeface="+mn-lt"/>
                <a:ea typeface="+mn-ea"/>
                <a:cs typeface="+mn-cs"/>
              </a:rPr>
              <a:t>ut hopefully</a:t>
            </a:r>
            <a:r>
              <a:rPr lang="en-GB" sz="1200" kern="1200" baseline="0" dirty="0">
                <a:solidFill>
                  <a:schemeClr val="tx1"/>
                </a:solidFill>
                <a:effectLst/>
                <a:latin typeface="+mn-lt"/>
                <a:ea typeface="+mn-ea"/>
                <a:cs typeface="+mn-cs"/>
              </a:rPr>
              <a:t> this will give you</a:t>
            </a:r>
            <a:r>
              <a:rPr lang="en-GB" sz="1200" kern="1200" dirty="0">
                <a:solidFill>
                  <a:schemeClr val="tx1"/>
                </a:solidFill>
                <a:effectLst/>
                <a:latin typeface="+mn-lt"/>
                <a:ea typeface="+mn-ea"/>
                <a:cs typeface="+mn-cs"/>
              </a:rPr>
              <a:t> some ideas of things that might help…</a:t>
            </a:r>
            <a:r>
              <a:rPr lang="en-GB" sz="1200" kern="1200" baseline="0" dirty="0">
                <a:solidFill>
                  <a:schemeClr val="tx1"/>
                </a:solidFill>
                <a:effectLst/>
                <a:latin typeface="+mn-lt"/>
                <a:ea typeface="+mn-ea"/>
                <a:cs typeface="+mn-cs"/>
              </a:rPr>
              <a:t>even just a little bit. </a:t>
            </a:r>
            <a:r>
              <a:rPr lang="en-GB" dirty="0"/>
              <a:t>There’s not a one size fits all but the ideas may suit some families some of the time and might be helpful to you. </a:t>
            </a:r>
          </a:p>
        </p:txBody>
      </p:sp>
      <p:sp>
        <p:nvSpPr>
          <p:cNvPr id="4" name="Slide Number Placeholder 3"/>
          <p:cNvSpPr>
            <a:spLocks noGrp="1"/>
          </p:cNvSpPr>
          <p:nvPr>
            <p:ph type="sldNum" sz="quarter" idx="10"/>
          </p:nvPr>
        </p:nvSpPr>
        <p:spPr/>
        <p:txBody>
          <a:bodyPr/>
          <a:lstStyle/>
          <a:p>
            <a:fld id="{8CC33BA5-D1B1-4A88-A71A-311A74717AF5}" type="slidenum">
              <a:rPr lang="en-GB" smtClean="0"/>
              <a:t>6</a:t>
            </a:fld>
            <a:endParaRPr lang="en-GB"/>
          </a:p>
        </p:txBody>
      </p:sp>
    </p:spTree>
    <p:extLst>
      <p:ext uri="{BB962C8B-B14F-4D97-AF65-F5344CB8AC3E}">
        <p14:creationId xmlns:p14="http://schemas.microsoft.com/office/powerpoint/2010/main" val="3130676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One of the first things we want to do is to </a:t>
            </a:r>
            <a:r>
              <a:rPr lang="en-GB" sz="1200" b="1" kern="1200" dirty="0">
                <a:solidFill>
                  <a:schemeClr val="tx1"/>
                </a:solidFill>
                <a:effectLst/>
                <a:latin typeface="+mn-lt"/>
                <a:ea typeface="+mn-ea"/>
                <a:cs typeface="+mn-cs"/>
              </a:rPr>
              <a:t>try</a:t>
            </a:r>
            <a:r>
              <a:rPr lang="en-GB" sz="1200" b="0" kern="1200" dirty="0">
                <a:solidFill>
                  <a:schemeClr val="tx1"/>
                </a:solidFill>
                <a:effectLst/>
                <a:latin typeface="+mn-lt"/>
                <a:ea typeface="+mn-ea"/>
                <a:cs typeface="+mn-cs"/>
              </a:rPr>
              <a:t> and create a sense of safety for children in what may seem like a very uncertain and scary world at the moment.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Some children</a:t>
            </a:r>
            <a:r>
              <a:rPr lang="en-GB" sz="1200" b="0" kern="1200" baseline="0" dirty="0">
                <a:solidFill>
                  <a:schemeClr val="tx1"/>
                </a:solidFill>
                <a:effectLst/>
                <a:latin typeface="+mn-lt"/>
                <a:ea typeface="+mn-ea"/>
                <a:cs typeface="+mn-cs"/>
              </a:rPr>
              <a:t> and young people</a:t>
            </a:r>
            <a:r>
              <a:rPr lang="en-GB" sz="1200" b="0" kern="1200" dirty="0">
                <a:solidFill>
                  <a:schemeClr val="tx1"/>
                </a:solidFill>
                <a:effectLst/>
                <a:latin typeface="+mn-lt"/>
                <a:ea typeface="+mn-ea"/>
                <a:cs typeface="+mn-cs"/>
              </a:rPr>
              <a:t> with</a:t>
            </a:r>
            <a:r>
              <a:rPr lang="en-GB" sz="1200" b="0" kern="1200" baseline="0" dirty="0">
                <a:solidFill>
                  <a:schemeClr val="tx1"/>
                </a:solidFill>
                <a:effectLst/>
                <a:latin typeface="+mn-lt"/>
                <a:ea typeface="+mn-ea"/>
                <a:cs typeface="+mn-cs"/>
              </a:rPr>
              <a:t> additional support needs </a:t>
            </a:r>
            <a:r>
              <a:rPr lang="en-GB" sz="1200" b="0" kern="1200" dirty="0">
                <a:solidFill>
                  <a:schemeClr val="tx1"/>
                </a:solidFill>
                <a:effectLst/>
                <a:latin typeface="+mn-lt"/>
                <a:ea typeface="+mn-ea"/>
                <a:cs typeface="+mn-cs"/>
              </a:rPr>
              <a:t>may find it difficult or be unable to communicate their needs verbally or to make sense of what they are feeling. </a:t>
            </a:r>
            <a:r>
              <a:rPr lang="en-GB" sz="1200" kern="1200" dirty="0">
                <a:solidFill>
                  <a:schemeClr val="tx1"/>
                </a:solidFill>
                <a:effectLst/>
                <a:latin typeface="+mn-lt"/>
                <a:ea typeface="+mn-ea"/>
                <a:cs typeface="+mn-cs"/>
              </a:rPr>
              <a:t>To help deal with insecurity and anxiety, we have to try and decrease the uncertainty in their lives. </a:t>
            </a:r>
            <a:r>
              <a:rPr lang="en-GB" sz="1200" b="0" kern="1200" dirty="0">
                <a:solidFill>
                  <a:schemeClr val="tx1"/>
                </a:solidFill>
                <a:effectLst/>
                <a:latin typeface="+mn-lt"/>
                <a:ea typeface="+mn-ea"/>
                <a:cs typeface="+mn-cs"/>
              </a:rPr>
              <a:t>So the first step we want to take is to try</a:t>
            </a:r>
            <a:r>
              <a:rPr lang="en-GB" sz="1200" b="0"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and create a sense of safety for children. </a:t>
            </a:r>
            <a:endParaRPr lang="en-GB" sz="1200" b="0" kern="1200" dirty="0">
              <a:solidFill>
                <a:schemeClr val="tx1"/>
              </a:solidFill>
              <a:effectLst/>
              <a:latin typeface="+mn-lt"/>
              <a:ea typeface="+mn-ea"/>
              <a:cs typeface="+mn-cs"/>
            </a:endParaRPr>
          </a:p>
          <a:p>
            <a:endParaRPr lang="en-US" dirty="0"/>
          </a:p>
          <a:p>
            <a:r>
              <a:rPr lang="en-GB" sz="1200" kern="1200" dirty="0">
                <a:solidFill>
                  <a:schemeClr val="tx1"/>
                </a:solidFill>
                <a:effectLst/>
                <a:latin typeface="+mn-lt"/>
                <a:ea typeface="+mn-ea"/>
                <a:cs typeface="+mn-cs"/>
              </a:rPr>
              <a:t>One of the ways in which we can do this is by giving them information (obviously </a:t>
            </a:r>
            <a:r>
              <a:rPr lang="en-GB" dirty="0"/>
              <a:t>in a appropriate way for their needs). I</a:t>
            </a:r>
            <a:r>
              <a:rPr lang="en-GB" sz="1200" kern="1200" dirty="0">
                <a:solidFill>
                  <a:schemeClr val="tx1"/>
                </a:solidFill>
                <a:effectLst/>
                <a:latin typeface="+mn-lt"/>
                <a:ea typeface="+mn-ea"/>
                <a:cs typeface="+mn-cs"/>
              </a:rPr>
              <a:t>nformation can help children to understand and</a:t>
            </a:r>
            <a:r>
              <a:rPr lang="en-GB" sz="1200" kern="1200" baseline="0" dirty="0">
                <a:solidFill>
                  <a:schemeClr val="tx1"/>
                </a:solidFill>
                <a:effectLst/>
                <a:latin typeface="+mn-lt"/>
                <a:ea typeface="+mn-ea"/>
                <a:cs typeface="+mn-cs"/>
              </a:rPr>
              <a:t>, as a result, can t</a:t>
            </a:r>
            <a:r>
              <a:rPr lang="en-GB" sz="1200" kern="1200" dirty="0">
                <a:solidFill>
                  <a:schemeClr val="tx1"/>
                </a:solidFill>
                <a:effectLst/>
                <a:latin typeface="+mn-lt"/>
                <a:ea typeface="+mn-ea"/>
                <a:cs typeface="+mn-cs"/>
              </a:rPr>
              <a:t>herefore reduce anxiety. The</a:t>
            </a:r>
            <a:r>
              <a:rPr lang="en-GB" sz="1200" kern="1200" baseline="0" dirty="0">
                <a:solidFill>
                  <a:schemeClr val="tx1"/>
                </a:solidFill>
                <a:effectLst/>
                <a:latin typeface="+mn-lt"/>
                <a:ea typeface="+mn-ea"/>
                <a:cs typeface="+mn-cs"/>
              </a:rPr>
              <a:t> most important thing is to be clear and concise. The realit</a:t>
            </a:r>
            <a:r>
              <a:rPr lang="en-GB" dirty="0"/>
              <a:t>y is that n</a:t>
            </a:r>
            <a:r>
              <a:rPr lang="en-GB" sz="1200" kern="1200" dirty="0">
                <a:solidFill>
                  <a:schemeClr val="tx1"/>
                </a:solidFill>
                <a:effectLst/>
                <a:latin typeface="+mn-lt"/>
                <a:ea typeface="+mn-ea"/>
                <a:cs typeface="+mn-cs"/>
              </a:rPr>
              <a:t>ews channels don’t present information in a way that’s easy for children to understand</a:t>
            </a:r>
            <a:r>
              <a:rPr lang="en-GB" sz="1200" kern="1200" baseline="0" dirty="0">
                <a:solidFill>
                  <a:schemeClr val="tx1"/>
                </a:solidFill>
                <a:effectLst/>
                <a:latin typeface="+mn-lt"/>
                <a:ea typeface="+mn-ea"/>
                <a:cs typeface="+mn-cs"/>
              </a:rPr>
              <a:t> and th</a:t>
            </a:r>
            <a:r>
              <a:rPr lang="en-GB" sz="1200" kern="1200" dirty="0">
                <a:solidFill>
                  <a:schemeClr val="tx1"/>
                </a:solidFill>
                <a:effectLst/>
                <a:latin typeface="+mn-lt"/>
                <a:ea typeface="+mn-ea"/>
                <a:cs typeface="+mn-cs"/>
              </a:rPr>
              <a:t>is can feel scary and overwhelming for a child to listen to. For children with additional support needs or with a very literal understanding of the world it can be even more frightening. But children do have questions and a desire to understand why</a:t>
            </a:r>
            <a:r>
              <a:rPr lang="en-GB" sz="1200" kern="1200" baseline="0" dirty="0">
                <a:solidFill>
                  <a:schemeClr val="tx1"/>
                </a:solidFill>
                <a:effectLst/>
                <a:latin typeface="+mn-lt"/>
                <a:ea typeface="+mn-ea"/>
                <a:cs typeface="+mn-cs"/>
              </a:rPr>
              <a:t> their world looks and feels so different</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with ASD will often take your words literally and like things to be in black and white. Try to think of simple, clear answers, rather than talking about what might happen. Your child may have questions for you that you don’t have an answer for. Just be honest and tell them you don’t know. If it is not possible to explain, using words, in a way that</a:t>
            </a:r>
            <a:r>
              <a:rPr lang="en-GB" sz="1200" kern="1200" baseline="0" dirty="0">
                <a:solidFill>
                  <a:schemeClr val="tx1"/>
                </a:solidFill>
                <a:effectLst/>
                <a:latin typeface="+mn-lt"/>
                <a:ea typeface="+mn-ea"/>
                <a:cs typeface="+mn-cs"/>
              </a:rPr>
              <a:t> they will understand, use your own actions instead to make the here and now feel safe and calm. </a:t>
            </a:r>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past YEAR has been incredibly difficult and we know that maintaining routines has probably been incredibly difficult to manage….however, moving towards recovery, one of the key things we can do is re-establish routines. Knowing what is going to happen, and when, is generally reassuring and calming.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 adults we like to know what is going to happen, and children like this too. A consistent routine lets everyone be secure about the plans for the day. It is often useful to involve children in creating this routine, so that they feel part of the plan, rather than the plan being imposed on them. Establishing and maintaining clear, dependable, reliable routines will help your child to feel that they can trust the world and the people around them to be predictable. Don’t worry if the routine isn’t perfect – Remember, this isn’t a normal situation. If you find that planning and sticking to the routine is causing more stress, friction or conflict, then it’s OK to be more ‘free-flow’.</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Expect stress – This is an uncertain and unpredictable situation, stress and anxiety are normal. Normalising the experience is likely to reduce anxiety for some children. Reassure children that lots of adults and other children are in the same situation.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visual schedule uses pictures and symbols to demonstrate what activities will occur and in what order.  Pictures are easier for many children to understand than </a:t>
            </a:r>
            <a:r>
              <a:rPr lang="en-GB" sz="1200" kern="1200" dirty="0">
                <a:effectLst/>
                <a:latin typeface="+mn-lt"/>
                <a:ea typeface="+mn-ea"/>
                <a:cs typeface="+mn-cs"/>
              </a:rPr>
              <a:t>spoken</a:t>
            </a:r>
            <a:r>
              <a:rPr lang="en-GB" sz="1200" kern="1200" dirty="0">
                <a:solidFill>
                  <a:schemeClr val="tx1"/>
                </a:solidFill>
                <a:effectLst/>
                <a:latin typeface="+mn-lt"/>
                <a:ea typeface="+mn-ea"/>
                <a:cs typeface="+mn-cs"/>
              </a:rPr>
              <a:t> words. When feeling anxious it can be difficult to take in and hold onto any verbal information so having things presented in a simple visual format can also help to relieve this anxiety. You’ll find</a:t>
            </a:r>
            <a:r>
              <a:rPr lang="en-GB" sz="1200" kern="1200" baseline="0" dirty="0">
                <a:solidFill>
                  <a:schemeClr val="tx1"/>
                </a:solidFill>
                <a:effectLst/>
                <a:latin typeface="+mn-lt"/>
                <a:ea typeface="+mn-ea"/>
                <a:cs typeface="+mn-cs"/>
              </a:rPr>
              <a:t> information and resources on using visuals on the healthier minds website.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And finally, l</a:t>
            </a:r>
            <a:r>
              <a:rPr lang="en-GB" sz="1200" kern="1200" dirty="0">
                <a:solidFill>
                  <a:schemeClr val="tx1"/>
                </a:solidFill>
                <a:effectLst/>
                <a:latin typeface="+mn-lt"/>
                <a:ea typeface="+mn-ea"/>
                <a:cs typeface="+mn-cs"/>
              </a:rPr>
              <a:t>isten to your child -</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Be aware that they might not find it easy to understand or explain their thoughts or actions, particularly if they have language difficulties.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Be responsive when they do express themselves, so that they feel you listened and believed them.</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Remember that what they tell you is ‘their truth’ and it </a:t>
            </a:r>
            <a:r>
              <a:rPr lang="en-GB" sz="1200" kern="1200" dirty="0">
                <a:effectLst/>
                <a:latin typeface="+mn-lt"/>
                <a:ea typeface="+mn-ea"/>
                <a:cs typeface="+mn-cs"/>
              </a:rPr>
              <a:t>reflects their perspective. </a:t>
            </a:r>
            <a:r>
              <a:rPr lang="en-GB" dirty="0"/>
              <a:t>Commenting can sometimes be a more effective way to talking to children rather than direct questioning that puts them on the spot– so, for example, say ‘when I was your age, I didn’t like …’. or ‘sometimes changes like not going to school can be hard.</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CC33BA5-D1B1-4A88-A71A-311A74717AF5}" type="slidenum">
              <a:rPr lang="en-GB"/>
              <a:t>7</a:t>
            </a:fld>
            <a:endParaRPr lang="en-GB"/>
          </a:p>
        </p:txBody>
      </p:sp>
    </p:spTree>
    <p:extLst>
      <p:ext uri="{BB962C8B-B14F-4D97-AF65-F5344CB8AC3E}">
        <p14:creationId xmlns:p14="http://schemas.microsoft.com/office/powerpoint/2010/main" val="98456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The changes and sacrifices we have had</a:t>
            </a:r>
            <a:r>
              <a:rPr lang="en-GB" sz="1200" i="1" kern="1200" baseline="0" dirty="0">
                <a:solidFill>
                  <a:schemeClr val="tx1"/>
                </a:solidFill>
                <a:effectLst/>
                <a:latin typeface="+mn-lt"/>
                <a:ea typeface="+mn-ea"/>
                <a:cs typeface="+mn-cs"/>
              </a:rPr>
              <a:t> to make lately </a:t>
            </a:r>
            <a:r>
              <a:rPr lang="en-GB" sz="1200" i="1" kern="1200" dirty="0">
                <a:solidFill>
                  <a:schemeClr val="tx1"/>
                </a:solidFill>
                <a:effectLst/>
                <a:latin typeface="+mn-lt"/>
                <a:ea typeface="+mn-ea"/>
                <a:cs typeface="+mn-cs"/>
              </a:rPr>
              <a:t>may have resulted in children and young people displaying some behaviours that can be challenging. </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Children and young people with additional support needs, some of whom struggle to use language, may use different ways of communicating when something is wrong. This is when we might start to see behaviours which can be challenging to deal with. Sometimes it’s easy to identify what has led to the behaviour, other times it can feel like it came out of the blue.  But it’s important to remember that all behaviour is communication and happens for a reason.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lvl="0"/>
            <a:r>
              <a:rPr lang="en-GB" sz="1200" i="1" kern="1200" dirty="0">
                <a:solidFill>
                  <a:schemeClr val="tx1"/>
                </a:solidFill>
                <a:effectLst/>
                <a:latin typeface="+mn-lt"/>
                <a:ea typeface="+mn-ea"/>
                <a:cs typeface="+mn-cs"/>
              </a:rPr>
              <a:t>Is your child looking for </a:t>
            </a:r>
            <a:r>
              <a:rPr lang="en-GB" sz="1200" b="0" i="1" kern="1200" dirty="0">
                <a:solidFill>
                  <a:schemeClr val="tx1"/>
                </a:solidFill>
                <a:effectLst/>
                <a:latin typeface="+mn-lt"/>
                <a:ea typeface="+mn-ea"/>
                <a:cs typeface="+mn-cs"/>
              </a:rPr>
              <a:t>attention</a:t>
            </a:r>
            <a:r>
              <a:rPr lang="en-GB" sz="1200" i="1" kern="1200" dirty="0">
                <a:solidFill>
                  <a:schemeClr val="tx1"/>
                </a:solidFill>
                <a:effectLst/>
                <a:latin typeface="+mn-lt"/>
                <a:ea typeface="+mn-ea"/>
                <a:cs typeface="+mn-cs"/>
              </a:rPr>
              <a:t>?? E.g.  Is hitting, or grabbing a way to get social attention? </a:t>
            </a:r>
          </a:p>
          <a:p>
            <a:pPr lvl="0"/>
            <a:r>
              <a:rPr lang="en-GB" sz="1200" i="1" kern="1200" dirty="0">
                <a:solidFill>
                  <a:schemeClr val="tx1"/>
                </a:solidFill>
                <a:effectLst/>
                <a:latin typeface="+mn-lt"/>
                <a:ea typeface="+mn-ea"/>
                <a:cs typeface="+mn-cs"/>
              </a:rPr>
              <a:t>Are they behaving in this way to get something tangible, such as food, TV or toys?  </a:t>
            </a:r>
          </a:p>
          <a:p>
            <a:pPr lvl="0"/>
            <a:r>
              <a:rPr lang="en-GB" sz="1200" i="1" kern="1200" dirty="0">
                <a:solidFill>
                  <a:schemeClr val="tx1"/>
                </a:solidFill>
                <a:effectLst/>
                <a:latin typeface="+mn-lt"/>
                <a:ea typeface="+mn-ea"/>
                <a:cs typeface="+mn-cs"/>
              </a:rPr>
              <a:t>Or are they trying to avoid or escape something they don’t like- like an activity or a noisy room?</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Priority in short term is not to stop challenging behaviour but to UNDERSTAND it – this will then likely have a knock on effect in reducing the challenging behaviour but this shouldn’t be the initial focus. Information</a:t>
            </a:r>
            <a:r>
              <a:rPr lang="en-GB" sz="1200" kern="1200" baseline="0" dirty="0">
                <a:solidFill>
                  <a:schemeClr val="tx1"/>
                </a:solidFill>
                <a:effectLst/>
                <a:latin typeface="+mn-lt"/>
                <a:ea typeface="+mn-ea"/>
                <a:cs typeface="+mn-cs"/>
              </a:rPr>
              <a:t> on Healthier Minds that explains how you might explore this.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Other tips include trying to keep</a:t>
            </a:r>
            <a:r>
              <a:rPr lang="en-GB" sz="1200" kern="1200" baseline="0" dirty="0">
                <a:solidFill>
                  <a:schemeClr val="tx1"/>
                </a:solidFill>
                <a:effectLst/>
                <a:latin typeface="+mn-lt"/>
                <a:ea typeface="+mn-ea"/>
                <a:cs typeface="+mn-cs"/>
              </a:rPr>
              <a:t> calm, which we know is usually far easier said than done. But t</a:t>
            </a:r>
            <a:r>
              <a:rPr lang="en-GB" sz="1200" kern="1200" dirty="0">
                <a:solidFill>
                  <a:schemeClr val="tx1"/>
                </a:solidFill>
                <a:effectLst/>
                <a:latin typeface="+mn-lt"/>
                <a:ea typeface="+mn-ea"/>
                <a:cs typeface="+mn-cs"/>
              </a:rPr>
              <a:t>o help your child keep calm its important that the adults around them keep calm.</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Children will notice if we are nervous or anxious and may begin to worry. Choice</a:t>
            </a:r>
            <a:r>
              <a:rPr lang="en-GB" sz="1200" kern="1200" baseline="0" dirty="0">
                <a:solidFill>
                  <a:schemeClr val="tx1"/>
                </a:solidFill>
                <a:effectLst/>
                <a:latin typeface="+mn-lt"/>
                <a:ea typeface="+mn-ea"/>
                <a:cs typeface="+mn-cs"/>
              </a:rPr>
              <a:t> can also be crucial – children </a:t>
            </a:r>
            <a:r>
              <a:rPr lang="en-GB" sz="1200" kern="1200" dirty="0">
                <a:solidFill>
                  <a:schemeClr val="tx1"/>
                </a:solidFill>
                <a:effectLst/>
                <a:latin typeface="+mn-lt"/>
                <a:ea typeface="+mn-ea"/>
                <a:cs typeface="+mn-cs"/>
              </a:rPr>
              <a:t>may feel out of control and it is important to feel a sense</a:t>
            </a:r>
            <a:r>
              <a:rPr lang="en-GB" sz="1200" kern="1200" baseline="0" dirty="0">
                <a:solidFill>
                  <a:schemeClr val="tx1"/>
                </a:solidFill>
                <a:effectLst/>
                <a:latin typeface="+mn-lt"/>
                <a:ea typeface="+mn-ea"/>
                <a:cs typeface="+mn-cs"/>
              </a:rPr>
              <a:t> of control when things seem uncontrollable…</a:t>
            </a:r>
            <a:r>
              <a:rPr lang="en-GB" sz="1200" kern="1200" dirty="0">
                <a:solidFill>
                  <a:schemeClr val="tx1"/>
                </a:solidFill>
                <a:effectLst/>
                <a:latin typeface="+mn-lt"/>
                <a:ea typeface="+mn-ea"/>
                <a:cs typeface="+mn-cs"/>
              </a:rPr>
              <a:t>so include choice to help them feel more in control = but just be aware that, for some</a:t>
            </a:r>
            <a:r>
              <a:rPr lang="en-GB" sz="1200" kern="1200" baseline="0" dirty="0">
                <a:solidFill>
                  <a:schemeClr val="tx1"/>
                </a:solidFill>
                <a:effectLst/>
                <a:latin typeface="+mn-lt"/>
                <a:ea typeface="+mn-ea"/>
                <a:cs typeface="+mn-cs"/>
              </a:rPr>
              <a:t> children, </a:t>
            </a:r>
            <a:r>
              <a:rPr lang="en-GB" sz="1200" kern="1200" dirty="0">
                <a:solidFill>
                  <a:schemeClr val="tx1"/>
                </a:solidFill>
                <a:effectLst/>
                <a:latin typeface="+mn-lt"/>
                <a:ea typeface="+mn-ea"/>
                <a:cs typeface="+mn-cs"/>
              </a:rPr>
              <a:t>too much choice can be overwhelming. </a:t>
            </a:r>
          </a:p>
          <a:p>
            <a:endParaRPr lang="en-GB" dirty="0"/>
          </a:p>
        </p:txBody>
      </p:sp>
      <p:sp>
        <p:nvSpPr>
          <p:cNvPr id="4" name="Slide Number Placeholder 3"/>
          <p:cNvSpPr>
            <a:spLocks noGrp="1"/>
          </p:cNvSpPr>
          <p:nvPr>
            <p:ph type="sldNum" sz="quarter" idx="10"/>
          </p:nvPr>
        </p:nvSpPr>
        <p:spPr/>
        <p:txBody>
          <a:bodyPr/>
          <a:lstStyle/>
          <a:p>
            <a:fld id="{8CC33BA5-D1B1-4A88-A71A-311A74717AF5}" type="slidenum">
              <a:rPr lang="en-GB" smtClean="0"/>
              <a:t>8</a:t>
            </a:fld>
            <a:endParaRPr lang="en-GB"/>
          </a:p>
        </p:txBody>
      </p:sp>
    </p:spTree>
    <p:extLst>
      <p:ext uri="{BB962C8B-B14F-4D97-AF65-F5344CB8AC3E}">
        <p14:creationId xmlns:p14="http://schemas.microsoft.com/office/powerpoint/2010/main" val="35757855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we want to talk about self-regulation. </a:t>
            </a:r>
            <a:r>
              <a:rPr lang="en-US" dirty="0"/>
              <a:t>Self-regulation is our ability</a:t>
            </a:r>
            <a:r>
              <a:rPr lang="en-US" baseline="0" dirty="0"/>
              <a:t> </a:t>
            </a:r>
            <a:r>
              <a:rPr lang="en-US" dirty="0"/>
              <a:t>to manage our thoughts, feelings, and actions. It helps us to remain calm and alert, and supports the capacity to “respond”, rather than “react” in the face of our many strong emotions and stressors in life and the environment. Self-regulation helps a child to calm herself or himself, or to solve a problem without giving up. </a:t>
            </a:r>
          </a:p>
          <a:p>
            <a:endParaRPr lang="en-US" dirty="0"/>
          </a:p>
          <a:p>
            <a:r>
              <a:rPr lang="en-US" dirty="0"/>
              <a:t>As</a:t>
            </a:r>
            <a:r>
              <a:rPr lang="en-US" baseline="0" dirty="0"/>
              <a:t> a result of the situation we have found ourselves in over the past year, we may have all needed some extra support to regulate and this is likely to be the case for children with additional support needs. Some of these suggestions might help them to do so.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a:t>
            </a:r>
            <a:r>
              <a:rPr lang="en-GB" sz="1200" b="1" kern="1200" dirty="0">
                <a:solidFill>
                  <a:schemeClr val="tx1"/>
                </a:solidFill>
                <a:effectLst/>
                <a:latin typeface="+mn-lt"/>
                <a:ea typeface="+mn-ea"/>
                <a:cs typeface="+mn-cs"/>
              </a:rPr>
              <a:t>Safe Space </a:t>
            </a:r>
            <a:r>
              <a:rPr lang="en-GB" sz="1200" kern="1200" dirty="0">
                <a:solidFill>
                  <a:schemeClr val="tx1"/>
                </a:solidFill>
                <a:effectLst/>
                <a:latin typeface="+mn-lt"/>
                <a:ea typeface="+mn-ea"/>
                <a:cs typeface="+mn-cs"/>
              </a:rPr>
              <a:t>is a place in your home where your child can choose to go when they are starting to feel overwhelmed or need time and space to regulate themselves. It could</a:t>
            </a:r>
            <a:r>
              <a:rPr lang="en-GB" sz="1200" kern="1200" baseline="0" dirty="0">
                <a:solidFill>
                  <a:schemeClr val="tx1"/>
                </a:solidFill>
                <a:effectLst/>
                <a:latin typeface="+mn-lt"/>
                <a:ea typeface="+mn-ea"/>
                <a:cs typeface="+mn-cs"/>
              </a:rPr>
              <a:t> be a</a:t>
            </a:r>
            <a:r>
              <a:rPr lang="en-GB" sz="1200" kern="1200" dirty="0">
                <a:solidFill>
                  <a:schemeClr val="tx1"/>
                </a:solidFill>
                <a:effectLst/>
                <a:latin typeface="+mn-lt"/>
                <a:ea typeface="+mn-ea"/>
                <a:cs typeface="+mn-cs"/>
              </a:rPr>
              <a:t> pop up tent, a cloth over a table,</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 corner of the room with cushions or a bean bag...When your child chooses to go to their Safe Space, it is importan</a:t>
            </a:r>
            <a:r>
              <a:rPr lang="en-GB" dirty="0"/>
              <a:t>t to </a:t>
            </a:r>
            <a:r>
              <a:rPr lang="en-GB" sz="1200" kern="1200" dirty="0">
                <a:solidFill>
                  <a:schemeClr val="tx1"/>
                </a:solidFill>
                <a:effectLst/>
                <a:latin typeface="+mn-lt"/>
                <a:ea typeface="+mn-ea"/>
                <a:cs typeface="+mn-cs"/>
              </a:rPr>
              <a:t>give them time and space. Ideally they should choose to come back out whenever they feel ready. </a:t>
            </a:r>
          </a:p>
          <a:p>
            <a:endParaRPr lang="en-US" dirty="0"/>
          </a:p>
          <a:p>
            <a:r>
              <a:rPr lang="en-GB" sz="1200" b="0" kern="1200" dirty="0">
                <a:solidFill>
                  <a:schemeClr val="tx1"/>
                </a:solidFill>
                <a:effectLst/>
                <a:latin typeface="+mn-lt"/>
                <a:ea typeface="+mn-ea"/>
                <a:cs typeface="+mn-cs"/>
              </a:rPr>
              <a:t>You might also help them</a:t>
            </a:r>
            <a:r>
              <a:rPr lang="en-GB" sz="1200" b="0" kern="1200" baseline="0" dirty="0">
                <a:solidFill>
                  <a:schemeClr val="tx1"/>
                </a:solidFill>
                <a:effectLst/>
                <a:latin typeface="+mn-lt"/>
                <a:ea typeface="+mn-ea"/>
                <a:cs typeface="+mn-cs"/>
              </a:rPr>
              <a:t> to create a </a:t>
            </a:r>
            <a:r>
              <a:rPr lang="en-GB" sz="1200" b="1" kern="1200" baseline="0" dirty="0">
                <a:solidFill>
                  <a:schemeClr val="tx1"/>
                </a:solidFill>
                <a:effectLst/>
                <a:latin typeface="+mn-lt"/>
                <a:ea typeface="+mn-ea"/>
                <a:cs typeface="+mn-cs"/>
              </a:rPr>
              <a:t>self-soothe box </a:t>
            </a:r>
            <a:r>
              <a:rPr lang="en-GB" sz="1200" b="0" i="0" kern="1200" dirty="0">
                <a:solidFill>
                  <a:schemeClr val="tx1"/>
                </a:solidFill>
                <a:effectLst/>
                <a:latin typeface="+mn-lt"/>
                <a:ea typeface="+mn-ea"/>
                <a:cs typeface="+mn-cs"/>
              </a:rPr>
              <a:t>that contains things that might</a:t>
            </a:r>
            <a:r>
              <a:rPr lang="en-GB" sz="1200" b="0" i="0" kern="1200" baseline="0" dirty="0">
                <a:solidFill>
                  <a:schemeClr val="tx1"/>
                </a:solidFill>
                <a:effectLst/>
                <a:latin typeface="+mn-lt"/>
                <a:ea typeface="+mn-ea"/>
                <a:cs typeface="+mn-cs"/>
              </a:rPr>
              <a:t> help them to calm and</a:t>
            </a:r>
            <a:r>
              <a:rPr lang="en-GB" sz="1200" b="0" i="0" kern="1200" dirty="0">
                <a:solidFill>
                  <a:schemeClr val="tx1"/>
                </a:solidFill>
                <a:effectLst/>
                <a:latin typeface="+mn-lt"/>
                <a:ea typeface="+mn-ea"/>
                <a:cs typeface="+mn-cs"/>
              </a:rPr>
              <a:t> feel more relaxed.</a:t>
            </a:r>
            <a:r>
              <a:rPr lang="en-GB" sz="1200" b="0" i="0" kern="1200" baseline="0" dirty="0">
                <a:solidFill>
                  <a:schemeClr val="tx1"/>
                </a:solidFill>
                <a:effectLst/>
                <a:latin typeface="+mn-lt"/>
                <a:ea typeface="+mn-ea"/>
                <a:cs typeface="+mn-cs"/>
              </a:rPr>
              <a:t> Anything that can help them to distract and soothe in times of stress.</a:t>
            </a:r>
            <a:endParaRPr lang="en-GB" sz="1200" b="0" kern="1200" dirty="0">
              <a:solidFill>
                <a:schemeClr val="tx1"/>
              </a:solidFill>
              <a:effectLst/>
              <a:latin typeface="+mn-lt"/>
              <a:ea typeface="+mn-ea"/>
              <a:cs typeface="+mn-cs"/>
            </a:endParaRPr>
          </a:p>
          <a:p>
            <a:pPr lvl="0"/>
            <a:endParaRPr lang="en-GB" sz="1200" b="1" kern="1200" dirty="0">
              <a:solidFill>
                <a:schemeClr val="tx1"/>
              </a:solidFill>
              <a:effectLst/>
              <a:latin typeface="+mn-lt"/>
              <a:ea typeface="+mn-ea"/>
              <a:cs typeface="+mn-cs"/>
            </a:endParaRPr>
          </a:p>
          <a:p>
            <a:pPr lvl="0"/>
            <a:r>
              <a:rPr lang="en-GB" sz="1200" b="1" kern="1200" dirty="0">
                <a:solidFill>
                  <a:schemeClr val="tx1"/>
                </a:solidFill>
                <a:effectLst/>
                <a:latin typeface="+mn-lt"/>
                <a:ea typeface="+mn-ea"/>
                <a:cs typeface="+mn-cs"/>
              </a:rPr>
              <a:t>Empathising and modelling language</a:t>
            </a:r>
            <a:r>
              <a:rPr lang="en-GB" sz="1200" kern="1200" dirty="0">
                <a:solidFill>
                  <a:schemeClr val="tx1"/>
                </a:solidFill>
                <a:effectLst/>
                <a:latin typeface="+mn-lt"/>
                <a:ea typeface="+mn-ea"/>
                <a:cs typeface="+mn-cs"/>
              </a:rPr>
              <a:t> is a key way that you can co-regulate your child and help them learn to self-regulate. Having big emotions but not knowing what they are or how to deal with them can be hard, so modelling language and feeling it with your child can help them feel understood, and gives them the language to use next time. Using ‘I wonder’ is a really nice phrase to use, as you’re not telling them how to feel but rather exploring with them. ‘I wonder if you feel sad…’</a:t>
            </a:r>
          </a:p>
          <a:p>
            <a:r>
              <a:rPr lang="en-GB" sz="1200" kern="1200" dirty="0">
                <a:solidFill>
                  <a:schemeClr val="tx1"/>
                </a:solidFill>
                <a:effectLst/>
                <a:latin typeface="+mn-lt"/>
                <a:ea typeface="+mn-ea"/>
                <a:cs typeface="+mn-cs"/>
              </a:rPr>
              <a:t> </a:t>
            </a:r>
          </a:p>
          <a:p>
            <a:pPr lvl="0"/>
            <a:r>
              <a:rPr lang="en-GB" sz="1200" b="0" kern="1200" dirty="0">
                <a:solidFill>
                  <a:schemeClr val="tx1"/>
                </a:solidFill>
                <a:effectLst/>
                <a:latin typeface="+mn-lt"/>
                <a:ea typeface="+mn-ea"/>
                <a:cs typeface="+mn-cs"/>
              </a:rPr>
              <a:t>They</a:t>
            </a:r>
            <a:r>
              <a:rPr lang="en-GB" sz="1200" b="0" kern="1200" baseline="0" dirty="0">
                <a:solidFill>
                  <a:schemeClr val="tx1"/>
                </a:solidFill>
                <a:effectLst/>
                <a:latin typeface="+mn-lt"/>
                <a:ea typeface="+mn-ea"/>
                <a:cs typeface="+mn-cs"/>
              </a:rPr>
              <a:t> might also benefit from some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breathing and relaxation exercises</a:t>
            </a:r>
            <a:r>
              <a:rPr lang="en-GB" sz="1200" b="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When we feel anxious or stressed part of that is our body being in control of us and going into fight flight or freeze mode, so encouraging awareness and deep breaths has a physical impact on calming children’s bodies down, lowering their heart rate and things. Lots of suggestions on healthier minds page.</a:t>
            </a:r>
            <a:r>
              <a:rPr lang="en-GB" sz="1200" kern="1200" baseline="0" dirty="0">
                <a:solidFill>
                  <a:schemeClr val="tx1"/>
                </a:solidFill>
                <a:effectLst/>
                <a:latin typeface="+mn-lt"/>
                <a:ea typeface="+mn-ea"/>
                <a:cs typeface="+mn-cs"/>
              </a:rPr>
              <a:t> </a:t>
            </a:r>
          </a:p>
          <a:p>
            <a:pPr lvl="0"/>
            <a:endParaRPr lang="en-GB" b="0" dirty="0"/>
          </a:p>
          <a:p>
            <a:pPr lvl="0"/>
            <a:r>
              <a:rPr lang="en-GB" sz="1200" b="0" kern="1200" dirty="0">
                <a:solidFill>
                  <a:schemeClr val="tx1"/>
                </a:solidFill>
                <a:effectLst/>
                <a:latin typeface="+mn-lt"/>
                <a:ea typeface="+mn-ea"/>
                <a:cs typeface="+mn-cs"/>
              </a:rPr>
              <a:t>And</a:t>
            </a:r>
            <a:r>
              <a:rPr lang="en-GB" sz="1200" b="0" kern="1200" baseline="0" dirty="0">
                <a:solidFill>
                  <a:schemeClr val="tx1"/>
                </a:solidFill>
                <a:effectLst/>
                <a:latin typeface="+mn-lt"/>
                <a:ea typeface="+mn-ea"/>
                <a:cs typeface="+mn-cs"/>
              </a:rPr>
              <a:t> finally, </a:t>
            </a:r>
            <a:r>
              <a:rPr lang="en-GB" sz="1200" b="1" kern="1200" baseline="0" dirty="0">
                <a:solidFill>
                  <a:schemeClr val="tx1"/>
                </a:solidFill>
                <a:effectLst/>
                <a:latin typeface="+mn-lt"/>
                <a:ea typeface="+mn-ea"/>
                <a:cs typeface="+mn-cs"/>
              </a:rPr>
              <a:t>s</a:t>
            </a:r>
            <a:r>
              <a:rPr lang="en-GB" sz="1200" b="1" kern="1200" dirty="0">
                <a:solidFill>
                  <a:schemeClr val="tx1"/>
                </a:solidFill>
                <a:effectLst/>
                <a:latin typeface="+mn-lt"/>
                <a:ea typeface="+mn-ea"/>
                <a:cs typeface="+mn-cs"/>
              </a:rPr>
              <a:t>ensory activities</a:t>
            </a:r>
            <a:r>
              <a:rPr lang="en-GB" sz="1200" kern="1200" dirty="0">
                <a:solidFill>
                  <a:schemeClr val="tx1"/>
                </a:solidFill>
                <a:effectLst/>
                <a:latin typeface="+mn-lt"/>
                <a:ea typeface="+mn-ea"/>
                <a:cs typeface="+mn-cs"/>
              </a:rPr>
              <a:t>- can be a good way to calm and settle children in a way that doesn’t rely on language. Sensory activities can be particularly important for children with additional support needs as they can often </a:t>
            </a:r>
            <a:r>
              <a:rPr lang="en-GB" dirty="0"/>
              <a:t>be under </a:t>
            </a:r>
            <a:r>
              <a:rPr lang="en-GB" sz="1200" kern="1200" dirty="0">
                <a:solidFill>
                  <a:schemeClr val="tx1"/>
                </a:solidFill>
                <a:effectLst/>
                <a:latin typeface="+mn-lt"/>
                <a:ea typeface="+mn-ea"/>
                <a:cs typeface="+mn-cs"/>
              </a:rPr>
              <a:t>or over reactive to sensory input. Think about opportunities to engage them in sensory play, exploring touch, taste, sound, sight…</a:t>
            </a:r>
            <a:r>
              <a:rPr lang="en-GB" dirty="0"/>
              <a:t>For children, sensory play can often be very calming and can help them to work through difficult emotions like anxiety and frustration. Working with materials that require pressure and manipulation, such as play dough, can help children release physical energy or tension – and other materials can trigger positive feelings like joy or excitement.  Sensory activities also provide great opportunities for communication, both verbally and non-verbally – whether they describe what they are feeling, squeal in delight at a new sensation, or share a moment of surprise. </a:t>
            </a:r>
            <a:endParaRPr lang="en-US" dirty="0">
              <a:cs typeface="Calibri"/>
            </a:endParaRPr>
          </a:p>
          <a:p>
            <a:endParaRPr lang="en-GB" dirty="0"/>
          </a:p>
        </p:txBody>
      </p:sp>
      <p:sp>
        <p:nvSpPr>
          <p:cNvPr id="4" name="Slide Number Placeholder 3"/>
          <p:cNvSpPr>
            <a:spLocks noGrp="1"/>
          </p:cNvSpPr>
          <p:nvPr>
            <p:ph type="sldNum" sz="quarter" idx="10"/>
          </p:nvPr>
        </p:nvSpPr>
        <p:spPr/>
        <p:txBody>
          <a:bodyPr/>
          <a:lstStyle/>
          <a:p>
            <a:fld id="{8CC33BA5-D1B1-4A88-A71A-311A74717AF5}" type="slidenum">
              <a:rPr lang="en-GB" smtClean="0"/>
              <a:t>9</a:t>
            </a:fld>
            <a:endParaRPr lang="en-GB"/>
          </a:p>
        </p:txBody>
      </p:sp>
    </p:spTree>
    <p:extLst>
      <p:ext uri="{BB962C8B-B14F-4D97-AF65-F5344CB8AC3E}">
        <p14:creationId xmlns:p14="http://schemas.microsoft.com/office/powerpoint/2010/main" val="85405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08/04/2022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08/04/2022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08/04/2022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08/04/2022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08/04/2022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08/04/2022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08/04/2022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08/04/2022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08/04/2022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08/04/2022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08/04/2022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08/04/2022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blogs.glowscotland.org.uk/er/healthierminds/"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blogs.glowscotland.org.uk/er/healthierminds/additional-support-needs/relaxation-strategi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A96BC-2F68-463D-BDA2-5B8CA55E9890}"/>
              </a:ext>
            </a:extLst>
          </p:cNvPr>
          <p:cNvSpPr>
            <a:spLocks noGrp="1"/>
          </p:cNvSpPr>
          <p:nvPr>
            <p:ph type="ctrTitle"/>
          </p:nvPr>
        </p:nvSpPr>
        <p:spPr>
          <a:xfrm>
            <a:off x="1423358" y="446627"/>
            <a:ext cx="9144000" cy="3207109"/>
          </a:xfrm>
        </p:spPr>
        <p:txBody>
          <a:bodyPr>
            <a:normAutofit fontScale="90000"/>
          </a:bodyPr>
          <a:lstStyle/>
          <a:p>
            <a:r>
              <a:rPr lang="en-GB" sz="7200" b="1" dirty="0">
                <a:solidFill>
                  <a:srgbClr val="9615D1"/>
                </a:solidFill>
                <a:latin typeface="Arial Narrow"/>
                <a:cs typeface="Calibri Light"/>
              </a:rPr>
              <a:t>The Impact of </a:t>
            </a:r>
            <a:r>
              <a:rPr lang="en-GB" sz="7200" b="1" dirty="0" err="1">
                <a:solidFill>
                  <a:srgbClr val="9615D1"/>
                </a:solidFill>
                <a:latin typeface="Arial Narrow"/>
                <a:cs typeface="Calibri Light"/>
              </a:rPr>
              <a:t>Covid</a:t>
            </a:r>
            <a:r>
              <a:rPr lang="en-GB" sz="7200" b="1" dirty="0">
                <a:solidFill>
                  <a:srgbClr val="9615D1"/>
                </a:solidFill>
                <a:latin typeface="Arial Narrow"/>
                <a:cs typeface="Calibri Light"/>
              </a:rPr>
              <a:t> 19</a:t>
            </a:r>
            <a:br>
              <a:rPr lang="en-GB" sz="7200" b="1" dirty="0">
                <a:solidFill>
                  <a:srgbClr val="9615D1"/>
                </a:solidFill>
                <a:latin typeface="Arial Narrow"/>
                <a:cs typeface="Calibri Light"/>
              </a:rPr>
            </a:br>
            <a:br>
              <a:rPr lang="en-GB" sz="7200" b="1" dirty="0">
                <a:latin typeface="Arial Narrow"/>
                <a:cs typeface="Calibri Light"/>
              </a:rPr>
            </a:br>
            <a:r>
              <a:rPr lang="en-GB" sz="3600" b="1" dirty="0">
                <a:solidFill>
                  <a:srgbClr val="F72561"/>
                </a:solidFill>
                <a:latin typeface="Arial Narrow"/>
                <a:cs typeface="Calibri Light"/>
              </a:rPr>
              <a:t>SUPPORTING OUR CHILDREN IN UNCERTAIN TIMES</a:t>
            </a:r>
            <a:br>
              <a:rPr lang="en-GB" sz="3600" b="1" dirty="0">
                <a:solidFill>
                  <a:srgbClr val="F72561"/>
                </a:solidFill>
                <a:latin typeface="Arial Narrow"/>
                <a:cs typeface="Calibri Light"/>
              </a:rPr>
            </a:br>
            <a:br>
              <a:rPr lang="en-GB" sz="3600" b="1" dirty="0">
                <a:solidFill>
                  <a:srgbClr val="F72561"/>
                </a:solidFill>
                <a:latin typeface="Arial Narrow"/>
                <a:cs typeface="Calibri Light"/>
              </a:rPr>
            </a:br>
            <a:r>
              <a:rPr lang="en-GB" sz="3600" b="1" dirty="0">
                <a:solidFill>
                  <a:srgbClr val="F72561"/>
                </a:solidFill>
                <a:latin typeface="Arial Narrow"/>
                <a:cs typeface="Calibri Light"/>
              </a:rPr>
              <a:t>For parents of children with additional support needs</a:t>
            </a:r>
          </a:p>
        </p:txBody>
      </p:sp>
      <p:sp>
        <p:nvSpPr>
          <p:cNvPr id="3" name="Subtitle 2">
            <a:extLst>
              <a:ext uri="{FF2B5EF4-FFF2-40B4-BE49-F238E27FC236}">
                <a16:creationId xmlns:a16="http://schemas.microsoft.com/office/drawing/2014/main" id="{4273BA2B-BDFE-4F91-9040-72EA44F28685}"/>
              </a:ext>
            </a:extLst>
          </p:cNvPr>
          <p:cNvSpPr>
            <a:spLocks noGrp="1"/>
          </p:cNvSpPr>
          <p:nvPr>
            <p:ph type="subTitle" idx="1"/>
          </p:nvPr>
        </p:nvSpPr>
        <p:spPr>
          <a:xfrm>
            <a:off x="1423358" y="3889586"/>
            <a:ext cx="9144000" cy="1655762"/>
          </a:xfrm>
        </p:spPr>
        <p:txBody>
          <a:bodyPr vert="horz" lIns="91440" tIns="45720" rIns="91440" bIns="45720" rtlCol="0" anchor="t">
            <a:normAutofit/>
          </a:bodyPr>
          <a:lstStyle/>
          <a:p>
            <a:r>
              <a:rPr lang="en-GB" b="1" dirty="0">
                <a:solidFill>
                  <a:srgbClr val="F72561"/>
                </a:solidFill>
                <a:latin typeface="Arial Narrow"/>
                <a:cs typeface="Calibri"/>
              </a:rPr>
              <a:t>Jennifer Speck, Nick Smiley and Partners</a:t>
            </a:r>
          </a:p>
          <a:p>
            <a:r>
              <a:rPr lang="en-GB" b="1" dirty="0">
                <a:solidFill>
                  <a:srgbClr val="F72561"/>
                </a:solidFill>
                <a:latin typeface="Arial Narrow"/>
                <a:cs typeface="Calibri"/>
              </a:rPr>
              <a:t>East Renfrewshire Educational Psychology Service</a:t>
            </a:r>
          </a:p>
          <a:p>
            <a:endParaRPr lang="en-GB" dirty="0">
              <a:cs typeface="Calibri"/>
            </a:endParaRPr>
          </a:p>
        </p:txBody>
      </p:sp>
      <p:pic>
        <p:nvPicPr>
          <p:cNvPr id="4" name="Picture 4" descr="Text&#10;&#10;Description automatically generated">
            <a:extLst>
              <a:ext uri="{FF2B5EF4-FFF2-40B4-BE49-F238E27FC236}">
                <a16:creationId xmlns:a16="http://schemas.microsoft.com/office/drawing/2014/main" id="{0F3E359F-332F-49DC-81AA-A5A5AD83F41E}"/>
              </a:ext>
            </a:extLst>
          </p:cNvPr>
          <p:cNvPicPr>
            <a:picLocks noChangeAspect="1"/>
          </p:cNvPicPr>
          <p:nvPr/>
        </p:nvPicPr>
        <p:blipFill>
          <a:blip r:embed="rId3"/>
          <a:stretch>
            <a:fillRect/>
          </a:stretch>
        </p:blipFill>
        <p:spPr>
          <a:xfrm>
            <a:off x="2021456" y="4851187"/>
            <a:ext cx="7746519" cy="1857020"/>
          </a:xfrm>
          <a:prstGeom prst="rect">
            <a:avLst/>
          </a:prstGeom>
        </p:spPr>
      </p:pic>
      <p:pic>
        <p:nvPicPr>
          <p:cNvPr id="5" name="Picture 5">
            <a:extLst>
              <a:ext uri="{FF2B5EF4-FFF2-40B4-BE49-F238E27FC236}">
                <a16:creationId xmlns:a16="http://schemas.microsoft.com/office/drawing/2014/main" id="{E3F44936-3B50-4018-B69B-2E56CF071ED5}"/>
              </a:ext>
            </a:extLst>
          </p:cNvPr>
          <p:cNvPicPr>
            <a:picLocks noChangeAspect="1"/>
          </p:cNvPicPr>
          <p:nvPr/>
        </p:nvPicPr>
        <p:blipFill>
          <a:blip r:embed="rId4"/>
          <a:stretch>
            <a:fillRect/>
          </a:stretch>
        </p:blipFill>
        <p:spPr>
          <a:xfrm>
            <a:off x="9368287" y="5431804"/>
            <a:ext cx="2743200" cy="1314014"/>
          </a:xfrm>
          <a:prstGeom prst="rect">
            <a:avLst/>
          </a:prstGeom>
        </p:spPr>
      </p:pic>
    </p:spTree>
    <p:extLst>
      <p:ext uri="{BB962C8B-B14F-4D97-AF65-F5344CB8AC3E}">
        <p14:creationId xmlns:p14="http://schemas.microsoft.com/office/powerpoint/2010/main" val="2296903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51700" y="2222500"/>
            <a:ext cx="4293483" cy="369332"/>
          </a:xfrm>
          <a:prstGeom prst="rect">
            <a:avLst/>
          </a:prstGeom>
          <a:noFill/>
        </p:spPr>
        <p:txBody>
          <a:bodyPr wrap="none" rtlCol="0">
            <a:spAutoFit/>
          </a:bodyPr>
          <a:lstStyle/>
          <a:p>
            <a:r>
              <a:rPr lang="en-GB" dirty="0"/>
              <a:t>Insert image from HM – sensory activities??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3"/>
            <a:ext cx="12192000" cy="6854614"/>
          </a:xfrm>
          <a:prstGeom prst="rect">
            <a:avLst/>
          </a:prstGeom>
        </p:spPr>
      </p:pic>
      <p:sp>
        <p:nvSpPr>
          <p:cNvPr id="7" name="Rectangle 6"/>
          <p:cNvSpPr/>
          <p:nvPr/>
        </p:nvSpPr>
        <p:spPr>
          <a:xfrm>
            <a:off x="5478826" y="902295"/>
            <a:ext cx="6045887"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Find what motivates</a:t>
            </a:r>
          </a:p>
        </p:txBody>
      </p:sp>
      <p:sp>
        <p:nvSpPr>
          <p:cNvPr id="8" name="Rectangle 7"/>
          <p:cNvSpPr/>
          <p:nvPr/>
        </p:nvSpPr>
        <p:spPr>
          <a:xfrm>
            <a:off x="573264" y="97135"/>
            <a:ext cx="4238276"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Play their way</a:t>
            </a:r>
          </a:p>
        </p:txBody>
      </p:sp>
      <p:sp>
        <p:nvSpPr>
          <p:cNvPr id="12" name="Rectangle 11"/>
          <p:cNvSpPr/>
          <p:nvPr/>
        </p:nvSpPr>
        <p:spPr>
          <a:xfrm>
            <a:off x="1192563" y="5593305"/>
            <a:ext cx="10376110"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Consider movement opportunities </a:t>
            </a:r>
          </a:p>
        </p:txBody>
      </p:sp>
    </p:spTree>
    <p:extLst>
      <p:ext uri="{BB962C8B-B14F-4D97-AF65-F5344CB8AC3E}">
        <p14:creationId xmlns:p14="http://schemas.microsoft.com/office/powerpoint/2010/main" val="151285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0" name="Rectangle 8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5" descr="Rainbow Painted Fortune · Free vector graphic on Pixabay">
            <a:extLst>
              <a:ext uri="{FF2B5EF4-FFF2-40B4-BE49-F238E27FC236}">
                <a16:creationId xmlns:a16="http://schemas.microsoft.com/office/drawing/2014/main" id="{222EDDC0-0B22-43DD-9DD4-8BFEB1F93B4C}"/>
              </a:ext>
            </a:extLst>
          </p:cNvPr>
          <p:cNvPicPr>
            <a:picLocks noChangeAspect="1"/>
          </p:cNvPicPr>
          <p:nvPr/>
        </p:nvPicPr>
        <p:blipFill rotWithShape="1">
          <a:blip r:embed="rId3"/>
          <a:srcRect t="2117" r="13818" b="6974"/>
          <a:stretch/>
        </p:blipFill>
        <p:spPr>
          <a:xfrm>
            <a:off x="3580806" y="3348"/>
            <a:ext cx="8668512" cy="6857990"/>
          </a:xfrm>
          <a:prstGeom prst="rect">
            <a:avLst/>
          </a:prstGeom>
        </p:spPr>
      </p:pic>
      <p:sp>
        <p:nvSpPr>
          <p:cNvPr id="92" name="Rectangle 9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DE61F2-B426-4DEF-B655-210128FE6301}"/>
              </a:ext>
            </a:extLst>
          </p:cNvPr>
          <p:cNvSpPr>
            <a:spLocks noGrp="1"/>
          </p:cNvSpPr>
          <p:nvPr>
            <p:ph type="title"/>
          </p:nvPr>
        </p:nvSpPr>
        <p:spPr>
          <a:xfrm>
            <a:off x="424815" y="354330"/>
            <a:ext cx="5878256" cy="1156969"/>
          </a:xfrm>
        </p:spPr>
        <p:txBody>
          <a:bodyPr anchor="b">
            <a:normAutofit/>
          </a:bodyPr>
          <a:lstStyle/>
          <a:p>
            <a:r>
              <a:rPr lang="en-GB" sz="3600" b="1" dirty="0">
                <a:latin typeface="Cavolini"/>
                <a:cs typeface="Calibri Light"/>
              </a:rPr>
              <a:t>Transition back to school </a:t>
            </a:r>
            <a:endParaRPr lang="en-GB" sz="2800" b="1" dirty="0">
              <a:latin typeface="Cavolini"/>
              <a:cs typeface="Cavolini"/>
            </a:endParaRPr>
          </a:p>
        </p:txBody>
      </p:sp>
      <p:sp>
        <p:nvSpPr>
          <p:cNvPr id="94" name="Rectangle 9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6" name="Rectangle 9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9055E0A-153B-4A82-8A6D-DB8DCC546647}"/>
              </a:ext>
            </a:extLst>
          </p:cNvPr>
          <p:cNvSpPr>
            <a:spLocks noGrp="1"/>
          </p:cNvSpPr>
          <p:nvPr>
            <p:ph idx="1"/>
          </p:nvPr>
        </p:nvSpPr>
        <p:spPr>
          <a:xfrm>
            <a:off x="424815" y="1625600"/>
            <a:ext cx="8715398" cy="4140011"/>
          </a:xfrm>
        </p:spPr>
        <p:txBody>
          <a:bodyPr vert="horz" lIns="91440" tIns="45720" rIns="91440" bIns="45720" rtlCol="0" anchor="t">
            <a:noAutofit/>
          </a:bodyPr>
          <a:lstStyle/>
          <a:p>
            <a:r>
              <a:rPr lang="en-GB" sz="2400" b="1" dirty="0">
                <a:latin typeface="Cavolini"/>
                <a:cs typeface="Calibri"/>
              </a:rPr>
              <a:t>Anxiety</a:t>
            </a:r>
          </a:p>
          <a:p>
            <a:pPr lvl="1"/>
            <a:r>
              <a:rPr lang="en-GB" b="1" dirty="0">
                <a:latin typeface="Cavolini"/>
                <a:cs typeface="Calibri"/>
              </a:rPr>
              <a:t>about separating from family </a:t>
            </a:r>
          </a:p>
          <a:p>
            <a:pPr lvl="1"/>
            <a:r>
              <a:rPr lang="en-GB" b="1" dirty="0">
                <a:latin typeface="Cavolini"/>
                <a:cs typeface="Calibri"/>
              </a:rPr>
              <a:t>about going back to school </a:t>
            </a:r>
          </a:p>
          <a:p>
            <a:r>
              <a:rPr lang="en-GB" sz="2400" b="1" dirty="0">
                <a:latin typeface="Cavolini"/>
                <a:cs typeface="Calibri"/>
              </a:rPr>
              <a:t>Validate their feelings</a:t>
            </a:r>
          </a:p>
          <a:p>
            <a:r>
              <a:rPr lang="en-GB" sz="2400" b="1" dirty="0">
                <a:latin typeface="Cavolini"/>
                <a:cs typeface="Calibri"/>
              </a:rPr>
              <a:t>Set the tone</a:t>
            </a:r>
          </a:p>
          <a:p>
            <a:r>
              <a:rPr lang="en-GB" sz="2400" b="1" dirty="0">
                <a:latin typeface="Cavolini"/>
                <a:cs typeface="Calibri"/>
              </a:rPr>
              <a:t>What has worked before?</a:t>
            </a:r>
          </a:p>
          <a:p>
            <a:r>
              <a:rPr lang="en-GB" sz="2400" b="1" dirty="0">
                <a:latin typeface="Cavolini"/>
                <a:cs typeface="Calibri"/>
              </a:rPr>
              <a:t>Countdowns</a:t>
            </a:r>
          </a:p>
          <a:p>
            <a:r>
              <a:rPr lang="en-GB" sz="2400" b="1" dirty="0">
                <a:latin typeface="Cavolini"/>
                <a:cs typeface="Calibri"/>
              </a:rPr>
              <a:t>Use visuals and social stories</a:t>
            </a:r>
          </a:p>
          <a:p>
            <a:r>
              <a:rPr lang="en-GB" sz="2400" b="1" dirty="0">
                <a:latin typeface="Cavolini"/>
                <a:cs typeface="Calibri"/>
              </a:rPr>
              <a:t>If they are struggling, explore the reasons why</a:t>
            </a:r>
          </a:p>
          <a:p>
            <a:endParaRPr lang="en-GB" sz="2000" b="1" dirty="0">
              <a:latin typeface="Cavolini"/>
              <a:cs typeface="Calibri"/>
            </a:endParaRPr>
          </a:p>
          <a:p>
            <a:endParaRPr lang="en-GB" sz="2000" b="1" dirty="0">
              <a:latin typeface="Cavolini"/>
              <a:cs typeface="Calibri"/>
            </a:endParaRPr>
          </a:p>
          <a:p>
            <a:pPr marL="0" indent="0">
              <a:buNone/>
            </a:pPr>
            <a:endParaRPr lang="en-GB" sz="2400" b="1" dirty="0">
              <a:latin typeface="Cavolini"/>
              <a:cs typeface="Calibri"/>
            </a:endParaRPr>
          </a:p>
        </p:txBody>
      </p:sp>
    </p:spTree>
    <p:extLst>
      <p:ext uri="{BB962C8B-B14F-4D97-AF65-F5344CB8AC3E}">
        <p14:creationId xmlns:p14="http://schemas.microsoft.com/office/powerpoint/2010/main" val="364650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8696" y="365125"/>
            <a:ext cx="11264504" cy="6308122"/>
          </a:xfrm>
        </p:spPr>
      </p:pic>
    </p:spTree>
    <p:extLst>
      <p:ext uri="{BB962C8B-B14F-4D97-AF65-F5344CB8AC3E}">
        <p14:creationId xmlns:p14="http://schemas.microsoft.com/office/powerpoint/2010/main" val="3688724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900" y="1876425"/>
            <a:ext cx="5232400" cy="4351338"/>
          </a:xfrm>
        </p:spPr>
        <p:txBody>
          <a:bodyPr>
            <a:normAutofit/>
          </a:bodyPr>
          <a:lstStyle/>
          <a:p>
            <a:r>
              <a:rPr lang="en-GB" sz="3200" dirty="0">
                <a:latin typeface="Cavolini"/>
              </a:rPr>
              <a:t>It will take time</a:t>
            </a:r>
          </a:p>
          <a:p>
            <a:endParaRPr lang="en-GB" sz="3200" dirty="0">
              <a:latin typeface="Cavolini"/>
            </a:endParaRPr>
          </a:p>
          <a:p>
            <a:r>
              <a:rPr lang="en-GB" sz="3200" dirty="0">
                <a:latin typeface="Cavolini"/>
              </a:rPr>
              <a:t>This is not permanent</a:t>
            </a:r>
          </a:p>
          <a:p>
            <a:endParaRPr lang="en-GB" sz="3200" dirty="0">
              <a:latin typeface="Cavolini"/>
            </a:endParaRPr>
          </a:p>
          <a:p>
            <a:r>
              <a:rPr lang="en-GB" sz="3200" dirty="0">
                <a:latin typeface="Cavolini"/>
              </a:rPr>
              <a:t>You know your child best  </a:t>
            </a:r>
          </a:p>
          <a:p>
            <a:endParaRPr lang="en-GB" sz="3200" dirty="0">
              <a:latin typeface="Cavolini"/>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125" y="977899"/>
            <a:ext cx="7127875" cy="4822825"/>
          </a:xfrm>
          <a:prstGeom prst="rect">
            <a:avLst/>
          </a:prstGeom>
        </p:spPr>
      </p:pic>
    </p:spTree>
    <p:extLst>
      <p:ext uri="{BB962C8B-B14F-4D97-AF65-F5344CB8AC3E}">
        <p14:creationId xmlns:p14="http://schemas.microsoft.com/office/powerpoint/2010/main" val="79726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6C6EE96-D8E4-4852-AD2A-FDE856A1477B}"/>
              </a:ext>
            </a:extLst>
          </p:cNvPr>
          <p:cNvSpPr txBox="1"/>
          <p:nvPr/>
        </p:nvSpPr>
        <p:spPr>
          <a:xfrm>
            <a:off x="739522" y="1434861"/>
            <a:ext cx="10909640" cy="183265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600" kern="1200">
                <a:solidFill>
                  <a:schemeClr val="tx1"/>
                </a:solidFill>
                <a:latin typeface="+mj-lt"/>
                <a:ea typeface="+mj-ea"/>
                <a:cs typeface="+mj-cs"/>
                <a:hlinkClick r:id="rId3"/>
              </a:rPr>
              <a:t>https://blogs.glowscotland.org.uk/er/healthierminds/</a:t>
            </a:r>
            <a:endParaRPr lang="en-US" sz="5600" kern="1200">
              <a:solidFill>
                <a:schemeClr val="tx1"/>
              </a:solidFill>
              <a:latin typeface="+mj-lt"/>
              <a:ea typeface="+mj-ea"/>
              <a:cs typeface="+mj-cs"/>
            </a:endParaRPr>
          </a:p>
          <a:p>
            <a:pPr algn="ctr">
              <a:lnSpc>
                <a:spcPct val="90000"/>
              </a:lnSpc>
              <a:spcBef>
                <a:spcPct val="0"/>
              </a:spcBef>
              <a:spcAft>
                <a:spcPts val="600"/>
              </a:spcAft>
            </a:pPr>
            <a:endParaRPr lang="en-US" sz="5600" kern="1200">
              <a:solidFill>
                <a:schemeClr val="tx1"/>
              </a:solidFill>
              <a:latin typeface="+mj-lt"/>
              <a:ea typeface="+mj-ea"/>
              <a:cs typeface="+mj-cs"/>
              <a:hlinkClick r:id="rId4"/>
            </a:endParaRPr>
          </a:p>
        </p:txBody>
      </p:sp>
      <p:sp>
        <p:nvSpPr>
          <p:cNvPr id="6"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ext&#10;&#10;Description automatically generated">
            <a:extLst>
              <a:ext uri="{FF2B5EF4-FFF2-40B4-BE49-F238E27FC236}">
                <a16:creationId xmlns:a16="http://schemas.microsoft.com/office/drawing/2014/main" id="{401E9CE6-3AAE-4640-8BD3-2C718D837CF8}"/>
              </a:ext>
            </a:extLst>
          </p:cNvPr>
          <p:cNvPicPr>
            <a:picLocks noChangeAspect="1"/>
          </p:cNvPicPr>
          <p:nvPr/>
        </p:nvPicPr>
        <p:blipFill>
          <a:blip r:embed="rId5"/>
          <a:stretch>
            <a:fillRect/>
          </a:stretch>
        </p:blipFill>
        <p:spPr>
          <a:xfrm>
            <a:off x="535700" y="3103037"/>
            <a:ext cx="11548872" cy="2685113"/>
          </a:xfrm>
          <a:prstGeom prst="rect">
            <a:avLst/>
          </a:prstGeom>
        </p:spPr>
      </p:pic>
    </p:spTree>
    <p:extLst>
      <p:ext uri="{BB962C8B-B14F-4D97-AF65-F5344CB8AC3E}">
        <p14:creationId xmlns:p14="http://schemas.microsoft.com/office/powerpoint/2010/main" val="883192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12E78-AC96-4886-8588-F78190A8C7C7}"/>
              </a:ext>
            </a:extLst>
          </p:cNvPr>
          <p:cNvSpPr>
            <a:spLocks noGrp="1"/>
          </p:cNvSpPr>
          <p:nvPr>
            <p:ph type="title"/>
          </p:nvPr>
        </p:nvSpPr>
        <p:spPr>
          <a:xfrm>
            <a:off x="361400" y="3710613"/>
            <a:ext cx="2888428" cy="2452687"/>
          </a:xfrm>
        </p:spPr>
        <p:txBody>
          <a:bodyPr anchor="ctr">
            <a:normAutofit/>
          </a:bodyPr>
          <a:lstStyle/>
          <a:p>
            <a:r>
              <a:rPr lang="en-GB" sz="3600" b="1" dirty="0">
                <a:latin typeface="Ink Free" panose="03080402000500000000" pitchFamily="66" charset="0"/>
                <a:cs typeface="Calibri Light"/>
              </a:rPr>
              <a:t>This is </a:t>
            </a:r>
            <a:br>
              <a:rPr lang="en-GB" sz="3600" b="1" dirty="0">
                <a:latin typeface="Ink Free" panose="03080402000500000000" pitchFamily="66" charset="0"/>
                <a:cs typeface="Calibri Light"/>
              </a:rPr>
            </a:br>
            <a:r>
              <a:rPr lang="en-GB" sz="3600" b="1" dirty="0" err="1">
                <a:latin typeface="Ink Free" panose="03080402000500000000" pitchFamily="66" charset="0"/>
                <a:cs typeface="Calibri Light"/>
              </a:rPr>
              <a:t>Covid</a:t>
            </a:r>
            <a:r>
              <a:rPr lang="en-GB" sz="3600" b="1" dirty="0">
                <a:latin typeface="Ink Free" panose="03080402000500000000" pitchFamily="66" charset="0"/>
                <a:cs typeface="Calibri Light"/>
              </a:rPr>
              <a:t> 19 for all of us…</a:t>
            </a:r>
            <a:endParaRPr lang="en-GB" sz="3600" b="1" dirty="0">
              <a:latin typeface="Ink Free" panose="03080402000500000000" pitchFamily="66" charset="0"/>
            </a:endParaRPr>
          </a:p>
        </p:txBody>
      </p:sp>
      <p:pic>
        <p:nvPicPr>
          <p:cNvPr id="4" name="Picture 4" descr="Icon&#10;&#10;Description automatically generated">
            <a:extLst>
              <a:ext uri="{FF2B5EF4-FFF2-40B4-BE49-F238E27FC236}">
                <a16:creationId xmlns:a16="http://schemas.microsoft.com/office/drawing/2014/main" id="{BEDD265D-4A58-4A9E-85C1-7D3E7FC23A86}"/>
              </a:ext>
            </a:extLst>
          </p:cNvPr>
          <p:cNvPicPr>
            <a:picLocks noChangeAspect="1"/>
          </p:cNvPicPr>
          <p:nvPr/>
        </p:nvPicPr>
        <p:blipFill rotWithShape="1">
          <a:blip r:embed="rId3"/>
          <a:srcRect t="9889" b="497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8" name="Content Placeholder 7">
            <a:extLst>
              <a:ext uri="{FF2B5EF4-FFF2-40B4-BE49-F238E27FC236}">
                <a16:creationId xmlns:a16="http://schemas.microsoft.com/office/drawing/2014/main" id="{70DFF57B-7BE0-47AB-A8D9-2A326E9B4F70}"/>
              </a:ext>
            </a:extLst>
          </p:cNvPr>
          <p:cNvSpPr>
            <a:spLocks noGrp="1"/>
          </p:cNvSpPr>
          <p:nvPr>
            <p:ph idx="1"/>
          </p:nvPr>
        </p:nvSpPr>
        <p:spPr>
          <a:xfrm>
            <a:off x="3348983" y="4061070"/>
            <a:ext cx="3315980" cy="2452687"/>
          </a:xfrm>
        </p:spPr>
        <p:txBody>
          <a:bodyPr anchor="ctr">
            <a:normAutofit fontScale="92500" lnSpcReduction="20000"/>
          </a:bodyPr>
          <a:lstStyle/>
          <a:p>
            <a:pPr marL="0" indent="0">
              <a:buNone/>
            </a:pPr>
            <a:r>
              <a:rPr lang="en-US" b="1" dirty="0">
                <a:solidFill>
                  <a:srgbClr val="002060"/>
                </a:solidFill>
                <a:latin typeface="Cavolini"/>
                <a:cs typeface="Calibri"/>
              </a:rPr>
              <a:t>Anxious</a:t>
            </a:r>
          </a:p>
          <a:p>
            <a:pPr marL="0" indent="0">
              <a:buNone/>
            </a:pPr>
            <a:r>
              <a:rPr lang="en-US" b="1" dirty="0">
                <a:solidFill>
                  <a:srgbClr val="002060"/>
                </a:solidFill>
                <a:latin typeface="Cavolini"/>
                <a:cs typeface="Calibri"/>
              </a:rPr>
              <a:t>Struggling to focus</a:t>
            </a:r>
          </a:p>
          <a:p>
            <a:pPr marL="0" indent="0">
              <a:buNone/>
            </a:pPr>
            <a:r>
              <a:rPr lang="en-US" b="1" dirty="0">
                <a:solidFill>
                  <a:srgbClr val="002060"/>
                </a:solidFill>
                <a:latin typeface="Cavolini"/>
                <a:cs typeface="Cavolini"/>
              </a:rPr>
              <a:t>Angry</a:t>
            </a:r>
            <a:endParaRPr lang="en-US" b="1" dirty="0">
              <a:solidFill>
                <a:srgbClr val="002060"/>
              </a:solidFill>
              <a:latin typeface="Cavolini"/>
              <a:cs typeface="Calibri"/>
            </a:endParaRPr>
          </a:p>
          <a:p>
            <a:pPr marL="0" indent="0">
              <a:buNone/>
            </a:pPr>
            <a:r>
              <a:rPr lang="en-US" b="1" dirty="0">
                <a:solidFill>
                  <a:srgbClr val="002060"/>
                </a:solidFill>
                <a:latin typeface="Cavolini"/>
                <a:cs typeface="Calibri"/>
              </a:rPr>
              <a:t>Overwhelmed</a:t>
            </a:r>
          </a:p>
          <a:p>
            <a:pPr marL="0" indent="0">
              <a:buNone/>
            </a:pPr>
            <a:r>
              <a:rPr lang="en-US" b="1" dirty="0">
                <a:solidFill>
                  <a:srgbClr val="002060"/>
                </a:solidFill>
                <a:latin typeface="Cavolini"/>
                <a:cs typeface="Calibri"/>
              </a:rPr>
              <a:t>Fearful</a:t>
            </a:r>
          </a:p>
          <a:p>
            <a:pPr marL="0" indent="0">
              <a:buNone/>
            </a:pPr>
            <a:r>
              <a:rPr lang="en-US" b="1" dirty="0">
                <a:solidFill>
                  <a:srgbClr val="002060"/>
                </a:solidFill>
                <a:latin typeface="Cavolini"/>
                <a:cs typeface="Calibri"/>
              </a:rPr>
              <a:t>Lonely/Isolated</a:t>
            </a:r>
          </a:p>
          <a:p>
            <a:endParaRPr lang="en-US" sz="1800" dirty="0">
              <a:latin typeface="Cavolini"/>
              <a:cs typeface="Calibri"/>
            </a:endParaRPr>
          </a:p>
        </p:txBody>
      </p:sp>
      <p:sp>
        <p:nvSpPr>
          <p:cNvPr id="5" name="TextBox 4">
            <a:extLst>
              <a:ext uri="{FF2B5EF4-FFF2-40B4-BE49-F238E27FC236}">
                <a16:creationId xmlns:a16="http://schemas.microsoft.com/office/drawing/2014/main" id="{04A4C2BF-2BA0-41FD-B53C-F04ECB0FC416}"/>
              </a:ext>
            </a:extLst>
          </p:cNvPr>
          <p:cNvSpPr txBox="1"/>
          <p:nvPr/>
        </p:nvSpPr>
        <p:spPr>
          <a:xfrm>
            <a:off x="7318386" y="3832771"/>
            <a:ext cx="4195313" cy="36594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600" b="1" dirty="0">
                <a:solidFill>
                  <a:srgbClr val="002060"/>
                </a:solidFill>
                <a:latin typeface="Cavolini"/>
                <a:ea typeface="+mn-lt"/>
                <a:cs typeface="+mn-lt"/>
              </a:rPr>
              <a:t>Physically unwell</a:t>
            </a:r>
            <a:endParaRPr lang="en-US" b="1" dirty="0">
              <a:solidFill>
                <a:srgbClr val="002060"/>
              </a:solidFill>
              <a:latin typeface="Cavolini"/>
              <a:cs typeface="Calibri"/>
            </a:endParaRPr>
          </a:p>
          <a:p>
            <a:pPr>
              <a:lnSpc>
                <a:spcPct val="90000"/>
              </a:lnSpc>
              <a:spcBef>
                <a:spcPts val="1000"/>
              </a:spcBef>
            </a:pPr>
            <a:r>
              <a:rPr lang="en-US" sz="2600" b="1" dirty="0">
                <a:solidFill>
                  <a:srgbClr val="002060"/>
                </a:solidFill>
                <a:latin typeface="Cavolini"/>
                <a:ea typeface="+mn-lt"/>
                <a:cs typeface="+mn-lt"/>
              </a:rPr>
              <a:t>Fatigued</a:t>
            </a:r>
          </a:p>
          <a:p>
            <a:pPr>
              <a:lnSpc>
                <a:spcPct val="90000"/>
              </a:lnSpc>
              <a:spcBef>
                <a:spcPts val="1000"/>
              </a:spcBef>
            </a:pPr>
            <a:r>
              <a:rPr lang="en-US" sz="2600" b="1" dirty="0">
                <a:solidFill>
                  <a:srgbClr val="002060"/>
                </a:solidFill>
                <a:latin typeface="Cavolini"/>
                <a:ea typeface="+mn-lt"/>
                <a:cs typeface="+mn-lt"/>
              </a:rPr>
              <a:t>Antisocial</a:t>
            </a:r>
          </a:p>
          <a:p>
            <a:pPr>
              <a:lnSpc>
                <a:spcPct val="90000"/>
              </a:lnSpc>
              <a:spcBef>
                <a:spcPts val="1000"/>
              </a:spcBef>
            </a:pPr>
            <a:r>
              <a:rPr lang="en-US" sz="2600" b="1" dirty="0">
                <a:solidFill>
                  <a:srgbClr val="002060"/>
                </a:solidFill>
                <a:latin typeface="Cavolini"/>
                <a:cs typeface="Calibri" panose="020F0502020204030204"/>
              </a:rPr>
              <a:t>Guilty</a:t>
            </a:r>
          </a:p>
          <a:p>
            <a:pPr>
              <a:lnSpc>
                <a:spcPct val="90000"/>
              </a:lnSpc>
              <a:spcBef>
                <a:spcPts val="1000"/>
              </a:spcBef>
            </a:pPr>
            <a:r>
              <a:rPr lang="en-US" sz="2600" b="1" dirty="0">
                <a:solidFill>
                  <a:srgbClr val="002060"/>
                </a:solidFill>
                <a:latin typeface="Cavolini"/>
                <a:cs typeface="Calibri" panose="020F0502020204030204"/>
              </a:rPr>
              <a:t>Difficulty sleeping</a:t>
            </a:r>
          </a:p>
          <a:p>
            <a:pPr>
              <a:lnSpc>
                <a:spcPct val="90000"/>
              </a:lnSpc>
              <a:spcBef>
                <a:spcPts val="1000"/>
              </a:spcBef>
            </a:pPr>
            <a:r>
              <a:rPr lang="en-US" sz="2600" b="1" dirty="0">
                <a:solidFill>
                  <a:srgbClr val="002060"/>
                </a:solidFill>
                <a:latin typeface="Cavolini"/>
                <a:cs typeface="Cavolini"/>
              </a:rPr>
              <a:t>Absolutely fine!</a:t>
            </a:r>
            <a:endParaRPr lang="en-US" b="1" dirty="0">
              <a:solidFill>
                <a:srgbClr val="002060"/>
              </a:solidFill>
              <a:latin typeface="Cavolini"/>
              <a:cs typeface="Calibri"/>
            </a:endParaRPr>
          </a:p>
          <a:p>
            <a:pPr algn="l">
              <a:lnSpc>
                <a:spcPct val="90000"/>
              </a:lnSpc>
              <a:spcBef>
                <a:spcPts val="1000"/>
              </a:spcBef>
            </a:pPr>
            <a:endParaRPr lang="en-US" sz="2600" dirty="0">
              <a:latin typeface="Cavolini"/>
              <a:cs typeface="Calibri"/>
            </a:endParaRPr>
          </a:p>
          <a:p>
            <a:endParaRPr lang="en-GB" dirty="0">
              <a:latin typeface="Cavolini"/>
              <a:cs typeface="Calibri"/>
            </a:endParaRPr>
          </a:p>
        </p:txBody>
      </p:sp>
    </p:spTree>
    <p:extLst>
      <p:ext uri="{BB962C8B-B14F-4D97-AF65-F5344CB8AC3E}">
        <p14:creationId xmlns:p14="http://schemas.microsoft.com/office/powerpoint/2010/main" val="890521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Close-up of question mark on a hardwood floor against a wall">
            <a:extLst>
              <a:ext uri="{FF2B5EF4-FFF2-40B4-BE49-F238E27FC236}">
                <a16:creationId xmlns:a16="http://schemas.microsoft.com/office/drawing/2014/main" id="{599985BB-2C0E-4D0F-919B-4A11E058BE81}"/>
              </a:ext>
            </a:extLst>
          </p:cNvPr>
          <p:cNvPicPr>
            <a:picLocks noChangeAspect="1"/>
          </p:cNvPicPr>
          <p:nvPr/>
        </p:nvPicPr>
        <p:blipFill rotWithShape="1">
          <a:blip r:embed="rId3"/>
          <a:srcRect l="1716" r="54358"/>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6" name="Title 1">
            <a:extLst>
              <a:ext uri="{FF2B5EF4-FFF2-40B4-BE49-F238E27FC236}">
                <a16:creationId xmlns:a16="http://schemas.microsoft.com/office/drawing/2014/main" id="{0B4E0C26-F01E-4C10-93F3-BECBB1356B46}"/>
              </a:ext>
            </a:extLst>
          </p:cNvPr>
          <p:cNvSpPr>
            <a:spLocks noGrp="1"/>
          </p:cNvSpPr>
          <p:nvPr>
            <p:ph type="title"/>
          </p:nvPr>
        </p:nvSpPr>
        <p:spPr>
          <a:xfrm>
            <a:off x="5651756" y="148323"/>
            <a:ext cx="6234686" cy="1325563"/>
          </a:xfrm>
        </p:spPr>
        <p:txBody>
          <a:bodyPr>
            <a:normAutofit/>
          </a:bodyPr>
          <a:lstStyle/>
          <a:p>
            <a:pPr algn="ctr"/>
            <a:r>
              <a:rPr lang="en-GB" b="1" dirty="0">
                <a:cs typeface="Calibri Light"/>
              </a:rPr>
              <a:t>What does Covid-19 mean for children with ASN?</a:t>
            </a:r>
            <a:endParaRPr lang="en-GB" b="1" dirty="0">
              <a:cs typeface="Cavolini"/>
            </a:endParaRPr>
          </a:p>
        </p:txBody>
      </p:sp>
      <p:sp>
        <p:nvSpPr>
          <p:cNvPr id="7" name="Content Placeholder 2">
            <a:extLst>
              <a:ext uri="{FF2B5EF4-FFF2-40B4-BE49-F238E27FC236}">
                <a16:creationId xmlns:a16="http://schemas.microsoft.com/office/drawing/2014/main" id="{FCAC5E0E-31B8-4B01-BAEC-37D98595859F}"/>
              </a:ext>
            </a:extLst>
          </p:cNvPr>
          <p:cNvSpPr>
            <a:spLocks noGrp="1"/>
          </p:cNvSpPr>
          <p:nvPr>
            <p:ph idx="1"/>
          </p:nvPr>
        </p:nvSpPr>
        <p:spPr>
          <a:xfrm>
            <a:off x="5949351" y="1016000"/>
            <a:ext cx="6320958" cy="5635846"/>
          </a:xfrm>
        </p:spPr>
        <p:txBody>
          <a:bodyPr vert="horz" lIns="91440" tIns="45720" rIns="91440" bIns="45720" rtlCol="0" anchor="t">
            <a:noAutofit/>
          </a:bodyPr>
          <a:lstStyle/>
          <a:p>
            <a:pPr marL="0" indent="0">
              <a:buNone/>
            </a:pPr>
            <a:endParaRPr lang="en-GB" sz="2400" dirty="0">
              <a:latin typeface="Cavolini"/>
              <a:cs typeface="Calibri"/>
            </a:endParaRPr>
          </a:p>
          <a:p>
            <a:r>
              <a:rPr lang="en-GB" sz="2400" dirty="0">
                <a:latin typeface="Cavolini"/>
                <a:cs typeface="Calibri"/>
              </a:rPr>
              <a:t>Uncertainty</a:t>
            </a:r>
          </a:p>
          <a:p>
            <a:r>
              <a:rPr lang="en-GB" sz="2400" dirty="0">
                <a:latin typeface="Cavolini"/>
                <a:cs typeface="Calibri"/>
              </a:rPr>
              <a:t>Disruption to normal routines</a:t>
            </a:r>
          </a:p>
          <a:p>
            <a:r>
              <a:rPr lang="en-GB" sz="2400" dirty="0">
                <a:latin typeface="Cavolini"/>
                <a:cs typeface="Calibri"/>
              </a:rPr>
              <a:t>Lack of control</a:t>
            </a:r>
          </a:p>
          <a:p>
            <a:r>
              <a:rPr lang="en-GB" sz="2400" dirty="0">
                <a:latin typeface="Cavolini"/>
                <a:cs typeface="Calibri"/>
              </a:rPr>
              <a:t>Loss </a:t>
            </a:r>
          </a:p>
          <a:p>
            <a:r>
              <a:rPr lang="en-GB" sz="2400" dirty="0">
                <a:latin typeface="Cavolini"/>
                <a:cs typeface="Calibri"/>
              </a:rPr>
              <a:t>No/reduced support network</a:t>
            </a:r>
          </a:p>
          <a:p>
            <a:r>
              <a:rPr lang="en-GB" sz="2400" dirty="0">
                <a:latin typeface="Cavolini"/>
                <a:cs typeface="Calibri"/>
              </a:rPr>
              <a:t>Isolation</a:t>
            </a:r>
          </a:p>
          <a:p>
            <a:r>
              <a:rPr lang="en-GB" sz="2400" dirty="0">
                <a:latin typeface="Cavolini"/>
                <a:cs typeface="Calibri"/>
              </a:rPr>
              <a:t>Limited access to resources and services</a:t>
            </a:r>
          </a:p>
          <a:p>
            <a:r>
              <a:rPr lang="en-GB" sz="2400" dirty="0">
                <a:latin typeface="Cavolini"/>
                <a:cs typeface="Calibri"/>
              </a:rPr>
              <a:t>Closure of wider community environments</a:t>
            </a:r>
          </a:p>
          <a:p>
            <a:r>
              <a:rPr lang="en-GB" sz="2400" dirty="0">
                <a:latin typeface="Cavolini"/>
                <a:cs typeface="Calibri"/>
              </a:rPr>
              <a:t>Health fears</a:t>
            </a:r>
          </a:p>
          <a:p>
            <a:r>
              <a:rPr lang="en-GB" sz="2400" dirty="0">
                <a:latin typeface="Cavolini"/>
                <a:cs typeface="Calibri"/>
              </a:rPr>
              <a:t>Challenges of online learning</a:t>
            </a:r>
          </a:p>
          <a:p>
            <a:endParaRPr lang="en-GB" sz="2400" dirty="0">
              <a:latin typeface="Cavolini"/>
              <a:cs typeface="Calibri"/>
            </a:endParaRPr>
          </a:p>
          <a:p>
            <a:endParaRPr lang="en-GB" sz="2400" dirty="0">
              <a:latin typeface="Cavolini"/>
              <a:cs typeface="Calibri"/>
            </a:endParaRPr>
          </a:p>
        </p:txBody>
      </p:sp>
      <p:sp>
        <p:nvSpPr>
          <p:cNvPr id="8" name="TextBox 7"/>
          <p:cNvSpPr txBox="1"/>
          <p:nvPr/>
        </p:nvSpPr>
        <p:spPr>
          <a:xfrm>
            <a:off x="6116569" y="6062426"/>
            <a:ext cx="5628913" cy="461665"/>
          </a:xfrm>
          <a:prstGeom prst="rect">
            <a:avLst/>
          </a:prstGeom>
          <a:noFill/>
        </p:spPr>
        <p:txBody>
          <a:bodyPr wrap="none" rtlCol="0">
            <a:spAutoFit/>
          </a:bodyPr>
          <a:lstStyle/>
          <a:p>
            <a:r>
              <a:rPr lang="en-GB" sz="2400" dirty="0">
                <a:latin typeface="Cavolini"/>
              </a:rPr>
              <a:t>In other words….HIGHLY STRESSFUL!</a:t>
            </a:r>
          </a:p>
        </p:txBody>
      </p:sp>
    </p:spTree>
    <p:extLst>
      <p:ext uri="{BB962C8B-B14F-4D97-AF65-F5344CB8AC3E}">
        <p14:creationId xmlns:p14="http://schemas.microsoft.com/office/powerpoint/2010/main" val="3994541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8 Things an Anxious Child Never Wants to Hear You S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09" y="1183246"/>
            <a:ext cx="3068745" cy="19543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2714" y="296810"/>
            <a:ext cx="2956643" cy="214183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533" y="2538583"/>
            <a:ext cx="2704000" cy="173137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4913" y="183969"/>
            <a:ext cx="2725468" cy="225467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585" y="3908065"/>
            <a:ext cx="2928594" cy="2136995"/>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8821" y="4536687"/>
            <a:ext cx="3031626" cy="2002562"/>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67659" y="2160408"/>
            <a:ext cx="2645576" cy="2177802"/>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8664" y="4917701"/>
            <a:ext cx="2825738" cy="1601306"/>
          </a:xfrm>
          <a:prstGeom prst="rect">
            <a:avLst/>
          </a:prstGeom>
        </p:spPr>
      </p:pic>
    </p:spTree>
    <p:extLst>
      <p:ext uri="{BB962C8B-B14F-4D97-AF65-F5344CB8AC3E}">
        <p14:creationId xmlns:p14="http://schemas.microsoft.com/office/powerpoint/2010/main" val="923062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389" r="389"/>
          <a:stretch>
            <a:fillRect/>
          </a:stretch>
        </p:blipFill>
        <p:spPr>
          <a:xfrm>
            <a:off x="5400358" y="1056005"/>
            <a:ext cx="6172200" cy="4873625"/>
          </a:xfrm>
        </p:spPr>
      </p:pic>
      <p:sp>
        <p:nvSpPr>
          <p:cNvPr id="7" name="TextBox 6"/>
          <p:cNvSpPr txBox="1"/>
          <p:nvPr/>
        </p:nvSpPr>
        <p:spPr>
          <a:xfrm>
            <a:off x="593090" y="1969323"/>
            <a:ext cx="4491990" cy="3046988"/>
          </a:xfrm>
          <a:prstGeom prst="rect">
            <a:avLst/>
          </a:prstGeom>
          <a:noFill/>
        </p:spPr>
        <p:txBody>
          <a:bodyPr wrap="square" rtlCol="0">
            <a:spAutoFit/>
          </a:bodyPr>
          <a:lstStyle/>
          <a:p>
            <a:r>
              <a:rPr lang="en-GB" sz="4800" dirty="0">
                <a:solidFill>
                  <a:schemeClr val="accent5">
                    <a:lumMod val="75000"/>
                  </a:schemeClr>
                </a:solidFill>
              </a:rPr>
              <a:t>For some, Covid has meant </a:t>
            </a:r>
            <a:r>
              <a:rPr lang="en-GB" sz="4800" b="1" i="1" dirty="0">
                <a:solidFill>
                  <a:schemeClr val="accent5">
                    <a:lumMod val="75000"/>
                  </a:schemeClr>
                </a:solidFill>
              </a:rPr>
              <a:t>reduced</a:t>
            </a:r>
            <a:r>
              <a:rPr lang="en-GB" sz="4800" i="1" dirty="0">
                <a:solidFill>
                  <a:schemeClr val="accent5">
                    <a:lumMod val="75000"/>
                  </a:schemeClr>
                </a:solidFill>
              </a:rPr>
              <a:t> </a:t>
            </a:r>
            <a:r>
              <a:rPr lang="en-GB" sz="4800" dirty="0">
                <a:solidFill>
                  <a:schemeClr val="accent5">
                    <a:lumMod val="75000"/>
                  </a:schemeClr>
                </a:solidFill>
              </a:rPr>
              <a:t>anxiety and concern</a:t>
            </a:r>
          </a:p>
        </p:txBody>
      </p:sp>
    </p:spTree>
    <p:extLst>
      <p:ext uri="{BB962C8B-B14F-4D97-AF65-F5344CB8AC3E}">
        <p14:creationId xmlns:p14="http://schemas.microsoft.com/office/powerpoint/2010/main" val="3030118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10425112" cy="910631"/>
          </a:xfrm>
        </p:spPr>
        <p:txBody>
          <a:bodyPr>
            <a:normAutofit/>
          </a:bodyPr>
          <a:lstStyle/>
          <a:p>
            <a:pPr algn="ctr"/>
            <a:r>
              <a:rPr lang="en-GB" sz="4800" b="1" dirty="0">
                <a:solidFill>
                  <a:schemeClr val="accent5">
                    <a:lumMod val="75000"/>
                  </a:schemeClr>
                </a:solidFill>
              </a:rPr>
              <a:t>What can we do??</a:t>
            </a:r>
          </a:p>
        </p:txBody>
      </p:sp>
      <p:pic>
        <p:nvPicPr>
          <p:cNvPr id="11" name="Picture Placeholder 10"/>
          <p:cNvPicPr>
            <a:picLocks noGrp="1" noChangeAspect="1"/>
          </p:cNvPicPr>
          <p:nvPr>
            <p:ph type="pic" idx="1"/>
          </p:nvPr>
        </p:nvPicPr>
        <p:blipFill>
          <a:blip r:embed="rId3">
            <a:extLst>
              <a:ext uri="{28A0092B-C50C-407E-A947-70E740481C1C}">
                <a14:useLocalDpi xmlns:a14="http://schemas.microsoft.com/office/drawing/2010/main" val="0"/>
              </a:ext>
            </a:extLst>
          </a:blip>
          <a:srcRect t="10520" b="10520"/>
          <a:stretch>
            <a:fillRect/>
          </a:stretch>
        </p:blipFill>
        <p:spPr>
          <a:xfrm>
            <a:off x="2966244" y="1495425"/>
            <a:ext cx="6172200" cy="4873625"/>
          </a:xfrm>
        </p:spPr>
      </p:pic>
    </p:spTree>
    <p:extLst>
      <p:ext uri="{BB962C8B-B14F-4D97-AF65-F5344CB8AC3E}">
        <p14:creationId xmlns:p14="http://schemas.microsoft.com/office/powerpoint/2010/main" val="4252284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6EC409-EA8D-4D5F-A547-882E7C19E4E2}"/>
              </a:ext>
            </a:extLst>
          </p:cNvPr>
          <p:cNvSpPr>
            <a:spLocks noGrp="1"/>
          </p:cNvSpPr>
          <p:nvPr>
            <p:ph type="title"/>
          </p:nvPr>
        </p:nvSpPr>
        <p:spPr>
          <a:xfrm>
            <a:off x="223137" y="325369"/>
            <a:ext cx="4785545" cy="1956841"/>
          </a:xfrm>
        </p:spPr>
        <p:txBody>
          <a:bodyPr anchor="b">
            <a:normAutofit fontScale="90000"/>
          </a:bodyPr>
          <a:lstStyle/>
          <a:p>
            <a:pPr algn="ctr"/>
            <a:r>
              <a:rPr lang="en-GB" sz="5400" b="1" dirty="0">
                <a:latin typeface="Cavolini"/>
                <a:cs typeface="Calibri Light"/>
              </a:rPr>
              <a:t>Creating a sense of safety</a:t>
            </a:r>
            <a:endParaRPr lang="en-GB" sz="5400" b="1" dirty="0">
              <a:latin typeface="Cavolini"/>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58503C-6D17-45F8-9B5B-3E1E72DD10C6}"/>
              </a:ext>
            </a:extLst>
          </p:cNvPr>
          <p:cNvSpPr>
            <a:spLocks noGrp="1"/>
          </p:cNvSpPr>
          <p:nvPr>
            <p:ph idx="1"/>
          </p:nvPr>
        </p:nvSpPr>
        <p:spPr>
          <a:xfrm>
            <a:off x="251892" y="2872898"/>
            <a:ext cx="5298008" cy="3680301"/>
          </a:xfrm>
        </p:spPr>
        <p:txBody>
          <a:bodyPr vert="horz" lIns="91440" tIns="45720" rIns="91440" bIns="45720" rtlCol="0" anchor="t">
            <a:normAutofit fontScale="32500" lnSpcReduction="20000"/>
          </a:bodyPr>
          <a:lstStyle/>
          <a:p>
            <a:pPr>
              <a:lnSpc>
                <a:spcPct val="134000"/>
              </a:lnSpc>
              <a:spcBef>
                <a:spcPts val="600"/>
              </a:spcBef>
            </a:pPr>
            <a:r>
              <a:rPr lang="en-GB" sz="6800" dirty="0">
                <a:latin typeface="Cavolini"/>
                <a:cs typeface="Calibri"/>
              </a:rPr>
              <a:t>Information – we may have to use actions rather than words to make the ‘here and now’ feel safe and calm </a:t>
            </a:r>
            <a:endParaRPr lang="en-GB" sz="5500" dirty="0">
              <a:latin typeface="Cavolini"/>
              <a:cs typeface="Calibri"/>
            </a:endParaRPr>
          </a:p>
          <a:p>
            <a:pPr>
              <a:lnSpc>
                <a:spcPct val="134000"/>
              </a:lnSpc>
              <a:spcBef>
                <a:spcPts val="600"/>
              </a:spcBef>
            </a:pPr>
            <a:r>
              <a:rPr lang="en-GB" sz="6800" dirty="0">
                <a:latin typeface="Cavolini"/>
                <a:cs typeface="Calibri"/>
              </a:rPr>
              <a:t>Predictability</a:t>
            </a:r>
          </a:p>
          <a:p>
            <a:pPr>
              <a:lnSpc>
                <a:spcPct val="134000"/>
              </a:lnSpc>
              <a:spcBef>
                <a:spcPts val="600"/>
              </a:spcBef>
            </a:pPr>
            <a:r>
              <a:rPr lang="en-GB" sz="6800" dirty="0">
                <a:latin typeface="Cavolini"/>
                <a:cs typeface="Calibri"/>
              </a:rPr>
              <a:t>Expect stress</a:t>
            </a:r>
          </a:p>
          <a:p>
            <a:pPr>
              <a:lnSpc>
                <a:spcPct val="134000"/>
              </a:lnSpc>
              <a:spcBef>
                <a:spcPts val="600"/>
              </a:spcBef>
            </a:pPr>
            <a:r>
              <a:rPr lang="en-GB" sz="6800" dirty="0">
                <a:latin typeface="Cavolini"/>
                <a:cs typeface="Calibri"/>
              </a:rPr>
              <a:t>Visuals </a:t>
            </a:r>
          </a:p>
          <a:p>
            <a:pPr>
              <a:lnSpc>
                <a:spcPct val="134000"/>
              </a:lnSpc>
              <a:spcBef>
                <a:spcPts val="600"/>
              </a:spcBef>
            </a:pPr>
            <a:r>
              <a:rPr lang="en-GB" sz="6800" dirty="0">
                <a:latin typeface="Cavolini"/>
                <a:cs typeface="Calibri"/>
              </a:rPr>
              <a:t>Listen</a:t>
            </a:r>
            <a:endParaRPr lang="en-GB" sz="2200" dirty="0">
              <a:latin typeface="Cavolini"/>
              <a:cs typeface="Calibri"/>
            </a:endParaRPr>
          </a:p>
          <a:p>
            <a:pPr>
              <a:lnSpc>
                <a:spcPct val="134000"/>
              </a:lnSpc>
              <a:spcBef>
                <a:spcPts val="600"/>
              </a:spcBef>
            </a:pPr>
            <a:endParaRPr lang="en-GB" sz="2200" dirty="0">
              <a:cs typeface="Calibri"/>
            </a:endParaRPr>
          </a:p>
          <a:p>
            <a:endParaRPr lang="en-GB" sz="2200" dirty="0">
              <a:cs typeface="Calibri"/>
            </a:endParaRPr>
          </a:p>
          <a:p>
            <a:pPr marL="0" indent="0">
              <a:buNone/>
            </a:pPr>
            <a:endParaRPr lang="en-GB" sz="2200" dirty="0">
              <a:cs typeface="Calibri"/>
            </a:endParaRPr>
          </a:p>
        </p:txBody>
      </p:sp>
      <p:pic>
        <p:nvPicPr>
          <p:cNvPr id="4" name="Picture 4" descr="Holding hands">
            <a:extLst>
              <a:ext uri="{FF2B5EF4-FFF2-40B4-BE49-F238E27FC236}">
                <a16:creationId xmlns:a16="http://schemas.microsoft.com/office/drawing/2014/main" id="{68BE6A5D-4A58-4A7A-83A0-4AD42CF0C7DE}"/>
              </a:ext>
            </a:extLst>
          </p:cNvPr>
          <p:cNvPicPr>
            <a:picLocks noChangeAspect="1"/>
          </p:cNvPicPr>
          <p:nvPr/>
        </p:nvPicPr>
        <p:blipFill rotWithShape="1">
          <a:blip r:embed="rId3"/>
          <a:srcRect l="17065" r="15982" b="-1"/>
          <a:stretch/>
        </p:blipFill>
        <p:spPr>
          <a:xfrm>
            <a:off x="5311692" y="0"/>
            <a:ext cx="6878785"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61361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6600" y="705246"/>
            <a:ext cx="7315200" cy="1325563"/>
          </a:xfrm>
        </p:spPr>
        <p:txBody>
          <a:bodyPr/>
          <a:lstStyle/>
          <a:p>
            <a:pPr algn="ctr"/>
            <a:r>
              <a:rPr lang="en-GB" b="1" dirty="0">
                <a:latin typeface="Cavolini"/>
              </a:rPr>
              <a:t>Behaviour that challenges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1600" y="113506"/>
            <a:ext cx="4114800" cy="2314575"/>
          </a:xfrm>
        </p:spPr>
      </p:pic>
      <p:sp>
        <p:nvSpPr>
          <p:cNvPr id="6" name="TextBox 5"/>
          <p:cNvSpPr txBox="1"/>
          <p:nvPr/>
        </p:nvSpPr>
        <p:spPr>
          <a:xfrm>
            <a:off x="571500" y="2959100"/>
            <a:ext cx="11290300" cy="3385542"/>
          </a:xfrm>
          <a:prstGeom prst="rect">
            <a:avLst/>
          </a:prstGeom>
          <a:noFill/>
        </p:spPr>
        <p:txBody>
          <a:bodyPr wrap="square" rtlCol="0">
            <a:spAutoFit/>
          </a:bodyPr>
          <a:lstStyle/>
          <a:p>
            <a:pPr marL="285750" indent="-285750">
              <a:buFont typeface="Arial" panose="020B0604020202020204" pitchFamily="34" charset="0"/>
              <a:buChar char="•"/>
            </a:pPr>
            <a:r>
              <a:rPr lang="en-GB" sz="2800" dirty="0">
                <a:latin typeface="Cavolini"/>
              </a:rPr>
              <a:t>All behaviour is communicating </a:t>
            </a:r>
            <a:r>
              <a:rPr lang="en-GB" sz="2800" i="1" dirty="0">
                <a:latin typeface="Cavolini"/>
              </a:rPr>
              <a:t>something</a:t>
            </a:r>
          </a:p>
          <a:p>
            <a:pPr marL="285750" indent="-285750">
              <a:buFont typeface="Arial" panose="020B0604020202020204" pitchFamily="34" charset="0"/>
              <a:buChar char="•"/>
            </a:pPr>
            <a:r>
              <a:rPr lang="en-GB" sz="2800" dirty="0">
                <a:latin typeface="Cavolini"/>
              </a:rPr>
              <a:t>For children with ASN, it is likely to be much harder for them to express what’s going on internally </a:t>
            </a:r>
          </a:p>
          <a:p>
            <a:pPr marL="285750" indent="-285750">
              <a:buFont typeface="Arial" panose="020B0604020202020204" pitchFamily="34" charset="0"/>
              <a:buChar char="•"/>
            </a:pPr>
            <a:r>
              <a:rPr lang="en-GB" sz="2800" dirty="0">
                <a:latin typeface="Cavolini"/>
              </a:rPr>
              <a:t>Learning to read behaviours allows you to figure out what the child </a:t>
            </a:r>
            <a:r>
              <a:rPr lang="en-GB" sz="2800" i="1" dirty="0">
                <a:latin typeface="Cavolini"/>
              </a:rPr>
              <a:t>needs</a:t>
            </a:r>
          </a:p>
          <a:p>
            <a:pPr marL="285750" indent="-285750">
              <a:buFont typeface="Arial" panose="020B0604020202020204" pitchFamily="34" charset="0"/>
              <a:buChar char="•"/>
            </a:pPr>
            <a:r>
              <a:rPr lang="en-GB" sz="2800" dirty="0">
                <a:latin typeface="Cavolini"/>
              </a:rPr>
              <a:t>Not all behaviours need to be attended to – sometimes the best response is no response at all</a:t>
            </a:r>
          </a:p>
          <a:p>
            <a:endParaRPr lang="en-GB" dirty="0"/>
          </a:p>
        </p:txBody>
      </p:sp>
    </p:spTree>
    <p:extLst>
      <p:ext uri="{BB962C8B-B14F-4D97-AF65-F5344CB8AC3E}">
        <p14:creationId xmlns:p14="http://schemas.microsoft.com/office/powerpoint/2010/main" val="721966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424694-306B-48E1-A2B1-3F03FAEF8BB9}"/>
              </a:ext>
            </a:extLst>
          </p:cNvPr>
          <p:cNvSpPr txBox="1">
            <a:spLocks/>
          </p:cNvSpPr>
          <p:nvPr/>
        </p:nvSpPr>
        <p:spPr>
          <a:xfrm>
            <a:off x="139700" y="0"/>
            <a:ext cx="11950700"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400" b="1" dirty="0">
                <a:solidFill>
                  <a:srgbClr val="000000"/>
                </a:solidFill>
                <a:latin typeface="Cavolini"/>
                <a:cs typeface="Calibri Light"/>
              </a:rPr>
              <a:t>Self-regulation (and co-regulation)</a:t>
            </a:r>
            <a:endParaRPr lang="en-GB" sz="3400" b="1" dirty="0">
              <a:solidFill>
                <a:srgbClr val="000000"/>
              </a:solidFill>
              <a:latin typeface="Cavolini"/>
            </a:endParaRPr>
          </a:p>
        </p:txBody>
      </p:sp>
      <p:pic>
        <p:nvPicPr>
          <p:cNvPr id="5" name="Picture 9" descr="A picture containing text&#10;&#10;Description automatically generated">
            <a:extLst>
              <a:ext uri="{FF2B5EF4-FFF2-40B4-BE49-F238E27FC236}">
                <a16:creationId xmlns:a16="http://schemas.microsoft.com/office/drawing/2014/main" id="{6D3E95EA-3C44-4F10-9028-34555097F6E8}"/>
              </a:ext>
            </a:extLst>
          </p:cNvPr>
          <p:cNvPicPr>
            <a:picLocks noChangeAspect="1"/>
          </p:cNvPicPr>
          <p:nvPr/>
        </p:nvPicPr>
        <p:blipFill>
          <a:blip r:embed="rId3"/>
          <a:stretch>
            <a:fillRect/>
          </a:stretch>
        </p:blipFill>
        <p:spPr>
          <a:xfrm>
            <a:off x="6540484" y="4753560"/>
            <a:ext cx="3137127" cy="1756791"/>
          </a:xfrm>
          <a:prstGeom prst="rect">
            <a:avLst/>
          </a:prstGeom>
        </p:spPr>
      </p:pic>
      <p:sp>
        <p:nvSpPr>
          <p:cNvPr id="6" name="TextBox 5">
            <a:extLst>
              <a:ext uri="{FF2B5EF4-FFF2-40B4-BE49-F238E27FC236}">
                <a16:creationId xmlns:a16="http://schemas.microsoft.com/office/drawing/2014/main" id="{B538F1F9-91A6-4CF2-A091-8B6D351A151B}"/>
              </a:ext>
            </a:extLst>
          </p:cNvPr>
          <p:cNvSpPr txBox="1"/>
          <p:nvPr/>
        </p:nvSpPr>
        <p:spPr>
          <a:xfrm>
            <a:off x="6540484" y="3940145"/>
            <a:ext cx="282414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latin typeface="Cavolini"/>
                <a:cs typeface="Cavolini"/>
              </a:rPr>
              <a:t>Breathing and relaxation exercises</a:t>
            </a:r>
          </a:p>
        </p:txBody>
      </p:sp>
      <p:sp>
        <p:nvSpPr>
          <p:cNvPr id="7" name="TextBox 6">
            <a:extLst>
              <a:ext uri="{FF2B5EF4-FFF2-40B4-BE49-F238E27FC236}">
                <a16:creationId xmlns:a16="http://schemas.microsoft.com/office/drawing/2014/main" id="{BD9E61F5-C635-423C-8C63-4B5937F5F1D7}"/>
              </a:ext>
            </a:extLst>
          </p:cNvPr>
          <p:cNvSpPr txBox="1"/>
          <p:nvPr/>
        </p:nvSpPr>
        <p:spPr>
          <a:xfrm>
            <a:off x="2093010" y="424792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latin typeface="Cavolini"/>
                <a:cs typeface="Cavolini"/>
              </a:rPr>
              <a:t>Sensory activities</a:t>
            </a:r>
            <a:r>
              <a:rPr lang="en-GB" sz="2000" b="1" dirty="0">
                <a:latin typeface="Cavolini"/>
                <a:cs typeface="Calibri"/>
              </a:rPr>
              <a:t>​</a:t>
            </a:r>
          </a:p>
        </p:txBody>
      </p:sp>
      <p:pic>
        <p:nvPicPr>
          <p:cNvPr id="8" name="Picture 7" descr="A picture containing person&#10;&#10;Description automatically generated">
            <a:extLst>
              <a:ext uri="{FF2B5EF4-FFF2-40B4-BE49-F238E27FC236}">
                <a16:creationId xmlns:a16="http://schemas.microsoft.com/office/drawing/2014/main" id="{6AE73C79-9D2A-49B3-A6EE-E23BA2F65910}"/>
              </a:ext>
            </a:extLst>
          </p:cNvPr>
          <p:cNvPicPr>
            <a:picLocks noChangeAspect="1"/>
          </p:cNvPicPr>
          <p:nvPr/>
        </p:nvPicPr>
        <p:blipFill rotWithShape="1">
          <a:blip r:embed="rId4"/>
          <a:srcRect t="11137" r="3" b="20161"/>
          <a:stretch/>
        </p:blipFill>
        <p:spPr>
          <a:xfrm>
            <a:off x="1636457" y="4648031"/>
            <a:ext cx="3656307" cy="190165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6948" y="2151220"/>
            <a:ext cx="2634185" cy="1975639"/>
          </a:xfrm>
          <a:prstGeom prst="rect">
            <a:avLst/>
          </a:prstGeom>
          <a:ln>
            <a:solidFill>
              <a:schemeClr val="tx1"/>
            </a:solidFill>
          </a:ln>
        </p:spPr>
      </p:pic>
      <p:sp>
        <p:nvSpPr>
          <p:cNvPr id="10" name="TextBox 9">
            <a:extLst>
              <a:ext uri="{FF2B5EF4-FFF2-40B4-BE49-F238E27FC236}">
                <a16:creationId xmlns:a16="http://schemas.microsoft.com/office/drawing/2014/main" id="{C9AFDC6B-C3A8-490A-98C0-6BEC3CD3EF0F}"/>
              </a:ext>
            </a:extLst>
          </p:cNvPr>
          <p:cNvSpPr txBox="1"/>
          <p:nvPr/>
        </p:nvSpPr>
        <p:spPr>
          <a:xfrm>
            <a:off x="8805844" y="1334091"/>
            <a:ext cx="318673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latin typeface="Cavolini"/>
                <a:cs typeface="Cavolini"/>
              </a:rPr>
              <a:t>Empathising and modelling language</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215" y="1724791"/>
            <a:ext cx="3056396" cy="2290572"/>
          </a:xfrm>
          <a:prstGeom prst="rect">
            <a:avLst/>
          </a:prstGeom>
        </p:spPr>
      </p:pic>
      <p:sp>
        <p:nvSpPr>
          <p:cNvPr id="12" name="TextBox 11">
            <a:extLst>
              <a:ext uri="{FF2B5EF4-FFF2-40B4-BE49-F238E27FC236}">
                <a16:creationId xmlns:a16="http://schemas.microsoft.com/office/drawing/2014/main" id="{BD9E61F5-C635-423C-8C63-4B5937F5F1D7}"/>
              </a:ext>
            </a:extLst>
          </p:cNvPr>
          <p:cNvSpPr txBox="1"/>
          <p:nvPr/>
        </p:nvSpPr>
        <p:spPr>
          <a:xfrm>
            <a:off x="691813" y="128792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latin typeface="Cavolini"/>
                <a:cs typeface="Calibri"/>
              </a:rPr>
              <a:t>Create safe space</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4225" y="1929021"/>
            <a:ext cx="2466975" cy="1847850"/>
          </a:xfrm>
          <a:prstGeom prst="rect">
            <a:avLst/>
          </a:prstGeom>
        </p:spPr>
      </p:pic>
      <p:sp>
        <p:nvSpPr>
          <p:cNvPr id="14" name="TextBox 13">
            <a:extLst>
              <a:ext uri="{FF2B5EF4-FFF2-40B4-BE49-F238E27FC236}">
                <a16:creationId xmlns:a16="http://schemas.microsoft.com/office/drawing/2014/main" id="{BD9E61F5-C635-423C-8C63-4B5937F5F1D7}"/>
              </a:ext>
            </a:extLst>
          </p:cNvPr>
          <p:cNvSpPr txBox="1"/>
          <p:nvPr/>
        </p:nvSpPr>
        <p:spPr>
          <a:xfrm>
            <a:off x="4736112" y="136563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latin typeface="Cavolini"/>
                <a:cs typeface="Calibri"/>
              </a:rPr>
              <a:t>Self soothe box</a:t>
            </a:r>
          </a:p>
        </p:txBody>
      </p:sp>
    </p:spTree>
    <p:extLst>
      <p:ext uri="{BB962C8B-B14F-4D97-AF65-F5344CB8AC3E}">
        <p14:creationId xmlns:p14="http://schemas.microsoft.com/office/powerpoint/2010/main" val="19141745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2284</TotalTime>
  <Words>4425</Words>
  <Application>Microsoft Macintosh PowerPoint</Application>
  <PresentationFormat>Widescreen</PresentationFormat>
  <Paragraphs>202</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Arial Narrow</vt:lpstr>
      <vt:lpstr>Calibri</vt:lpstr>
      <vt:lpstr>Calibri Light</vt:lpstr>
      <vt:lpstr>Cavolini</vt:lpstr>
      <vt:lpstr>Ink Free</vt:lpstr>
      <vt:lpstr>Wingdings</vt:lpstr>
      <vt:lpstr>office theme</vt:lpstr>
      <vt:lpstr>The Impact of Covid 19  SUPPORTING OUR CHILDREN IN UNCERTAIN TIMES  For parents of children with additional support needs</vt:lpstr>
      <vt:lpstr>This is  Covid 19 for all of us…</vt:lpstr>
      <vt:lpstr>What does Covid-19 mean for children with ASN?</vt:lpstr>
      <vt:lpstr>PowerPoint Presentation</vt:lpstr>
      <vt:lpstr>PowerPoint Presentation</vt:lpstr>
      <vt:lpstr>What can we do??</vt:lpstr>
      <vt:lpstr>Creating a sense of safety</vt:lpstr>
      <vt:lpstr>Behaviour that challenges</vt:lpstr>
      <vt:lpstr>PowerPoint Presentation</vt:lpstr>
      <vt:lpstr>PowerPoint Presentation</vt:lpstr>
      <vt:lpstr>Transition back to school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Fraser, Katherine2</dc:creator>
  <cp:lastModifiedBy>Kirsty Frost</cp:lastModifiedBy>
  <cp:revision>250</cp:revision>
  <dcterms:created xsi:type="dcterms:W3CDTF">2021-03-01T15:59:27Z</dcterms:created>
  <dcterms:modified xsi:type="dcterms:W3CDTF">2022-04-08T11:21:41Z</dcterms:modified>
</cp:coreProperties>
</file>