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26" r:id="rId2"/>
    <p:sldId id="293" r:id="rId3"/>
    <p:sldId id="306" r:id="rId4"/>
    <p:sldId id="322" r:id="rId5"/>
    <p:sldId id="325" r:id="rId6"/>
    <p:sldId id="314" r:id="rId7"/>
    <p:sldId id="324" r:id="rId8"/>
    <p:sldId id="318" r:id="rId9"/>
    <p:sldId id="301" r:id="rId10"/>
    <p:sldId id="315" r:id="rId11"/>
    <p:sldId id="335" r:id="rId12"/>
    <p:sldId id="336" r:id="rId13"/>
    <p:sldId id="337" r:id="rId14"/>
    <p:sldId id="338" r:id="rId15"/>
    <p:sldId id="321" r:id="rId16"/>
    <p:sldId id="328" r:id="rId17"/>
    <p:sldId id="329" r:id="rId18"/>
    <p:sldId id="332" r:id="rId19"/>
    <p:sldId id="333" r:id="rId20"/>
    <p:sldId id="330" r:id="rId21"/>
    <p:sldId id="32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5" autoAdjust="0"/>
    <p:restoredTop sz="53695" autoAdjust="0"/>
  </p:normalViewPr>
  <p:slideViewPr>
    <p:cSldViewPr snapToGrid="0">
      <p:cViewPr varScale="1">
        <p:scale>
          <a:sx n="55" d="100"/>
          <a:sy n="55" d="100"/>
        </p:scale>
        <p:origin x="28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A902FD-E47E-41E6-A679-E92428EAF97D}" type="datetimeFigureOut">
              <a:rPr lang="en-GB" smtClean="0"/>
              <a:t>08/04/2022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F4C732-9772-45BE-B314-A3F9B5537EE4}" type="slidenum">
              <a:rPr lang="en-GB" smtClean="0"/>
              <a:t>‹#›</a:t>
            </a:fld>
            <a:endParaRPr lang="en-GB"/>
          </a:p>
        </p:txBody>
      </p:sp>
    </p:spTree>
    <p:extLst>
      <p:ext uri="{BB962C8B-B14F-4D97-AF65-F5344CB8AC3E}">
        <p14:creationId xmlns:p14="http://schemas.microsoft.com/office/powerpoint/2010/main" val="104505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F4C732-9772-45BE-B314-A3F9B5537EE4}" type="slidenum">
              <a:rPr lang="en-GB" smtClean="0"/>
              <a:t>1</a:t>
            </a:fld>
            <a:endParaRPr lang="en-GB"/>
          </a:p>
        </p:txBody>
      </p:sp>
    </p:spTree>
    <p:extLst>
      <p:ext uri="{BB962C8B-B14F-4D97-AF65-F5344CB8AC3E}">
        <p14:creationId xmlns:p14="http://schemas.microsoft.com/office/powerpoint/2010/main" val="4256750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92A6A0-013B-492C-A91F-BE6E20F9199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7419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F4C732-9772-45BE-B314-A3F9B5537EE4}" type="slidenum">
              <a:rPr lang="en-GB" smtClean="0"/>
              <a:t>3</a:t>
            </a:fld>
            <a:endParaRPr lang="en-GB"/>
          </a:p>
        </p:txBody>
      </p:sp>
    </p:spTree>
    <p:extLst>
      <p:ext uri="{BB962C8B-B14F-4D97-AF65-F5344CB8AC3E}">
        <p14:creationId xmlns:p14="http://schemas.microsoft.com/office/powerpoint/2010/main" val="1967631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4C732-9772-45BE-B314-A3F9B5537EE4}" type="slidenum">
              <a:rPr lang="en-GB" smtClean="0"/>
              <a:t>8</a:t>
            </a:fld>
            <a:endParaRPr lang="en-GB"/>
          </a:p>
        </p:txBody>
      </p:sp>
    </p:spTree>
    <p:extLst>
      <p:ext uri="{BB962C8B-B14F-4D97-AF65-F5344CB8AC3E}">
        <p14:creationId xmlns:p14="http://schemas.microsoft.com/office/powerpoint/2010/main" val="1167783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F4C732-9772-45BE-B314-A3F9B5537EE4}" type="slidenum">
              <a:rPr lang="en-GB" smtClean="0"/>
              <a:t>13</a:t>
            </a:fld>
            <a:endParaRPr lang="en-GB"/>
          </a:p>
        </p:txBody>
      </p:sp>
    </p:spTree>
    <p:extLst>
      <p:ext uri="{BB962C8B-B14F-4D97-AF65-F5344CB8AC3E}">
        <p14:creationId xmlns:p14="http://schemas.microsoft.com/office/powerpoint/2010/main" val="2017328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F4C732-9772-45BE-B314-A3F9B5537EE4}" type="slidenum">
              <a:rPr lang="en-GB" smtClean="0"/>
              <a:t>14</a:t>
            </a:fld>
            <a:endParaRPr lang="en-GB"/>
          </a:p>
        </p:txBody>
      </p:sp>
    </p:spTree>
    <p:extLst>
      <p:ext uri="{BB962C8B-B14F-4D97-AF65-F5344CB8AC3E}">
        <p14:creationId xmlns:p14="http://schemas.microsoft.com/office/powerpoint/2010/main" val="623679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F4C732-9772-45BE-B314-A3F9B5537EE4}" type="slidenum">
              <a:rPr lang="en-GB" smtClean="0"/>
              <a:t>17</a:t>
            </a:fld>
            <a:endParaRPr lang="en-GB"/>
          </a:p>
        </p:txBody>
      </p:sp>
    </p:spTree>
    <p:extLst>
      <p:ext uri="{BB962C8B-B14F-4D97-AF65-F5344CB8AC3E}">
        <p14:creationId xmlns:p14="http://schemas.microsoft.com/office/powerpoint/2010/main" val="3801980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179D-03CA-4855-A59E-B6F762954E0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BA65433-C7DE-4939-AE34-F1FB13C61D2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510206-D23B-4B14-90D5-27DD73923E2C}"/>
              </a:ext>
            </a:extLst>
          </p:cNvPr>
          <p:cNvSpPr>
            <a:spLocks noGrp="1"/>
          </p:cNvSpPr>
          <p:nvPr>
            <p:ph type="dt" sz="half" idx="10"/>
          </p:nvPr>
        </p:nvSpPr>
        <p:spPr/>
        <p:txBody>
          <a:bodyPr/>
          <a:lstStyle/>
          <a:p>
            <a:fld id="{73EF1797-4102-4306-ADFD-C50A468D70CB}" type="datetimeFigureOut">
              <a:rPr lang="en-GB" smtClean="0"/>
              <a:pPr/>
              <a:t>08/04/2022</a:t>
            </a:fld>
            <a:endParaRPr lang="en-GB" dirty="0"/>
          </a:p>
        </p:txBody>
      </p:sp>
      <p:sp>
        <p:nvSpPr>
          <p:cNvPr id="5" name="Footer Placeholder 4">
            <a:extLst>
              <a:ext uri="{FF2B5EF4-FFF2-40B4-BE49-F238E27FC236}">
                <a16:creationId xmlns:a16="http://schemas.microsoft.com/office/drawing/2014/main" id="{89EF8DA2-0786-47D2-8F4C-529F81B9C33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6B723FE-0878-4F54-B583-1953755CCF19}"/>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1895339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FCE7-8631-423F-B4D3-768D1B43E03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BF16BC8-A77E-42E3-91CD-5C952DB934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E0FF96-6CFD-4481-8781-14EDCEEDC03B}"/>
              </a:ext>
            </a:extLst>
          </p:cNvPr>
          <p:cNvSpPr>
            <a:spLocks noGrp="1"/>
          </p:cNvSpPr>
          <p:nvPr>
            <p:ph type="dt" sz="half" idx="10"/>
          </p:nvPr>
        </p:nvSpPr>
        <p:spPr/>
        <p:txBody>
          <a:bodyPr/>
          <a:lstStyle/>
          <a:p>
            <a:fld id="{73EF1797-4102-4306-ADFD-C50A468D70CB}" type="datetimeFigureOut">
              <a:rPr lang="en-GB" smtClean="0"/>
              <a:pPr/>
              <a:t>08/04/2022</a:t>
            </a:fld>
            <a:endParaRPr lang="en-GB" dirty="0"/>
          </a:p>
        </p:txBody>
      </p:sp>
      <p:sp>
        <p:nvSpPr>
          <p:cNvPr id="5" name="Footer Placeholder 4">
            <a:extLst>
              <a:ext uri="{FF2B5EF4-FFF2-40B4-BE49-F238E27FC236}">
                <a16:creationId xmlns:a16="http://schemas.microsoft.com/office/drawing/2014/main" id="{D0BEFEFC-4599-4570-9CF9-BBDF2A4596E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A009055-F07D-4632-9525-D47242E2F252}"/>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3947622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58268A-733C-47B7-8362-63003B66676F}"/>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D356B4-D5C1-4F31-B914-EB4EFE8A11F1}"/>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6C6928-CC25-451F-950A-A021C7839A7F}"/>
              </a:ext>
            </a:extLst>
          </p:cNvPr>
          <p:cNvSpPr>
            <a:spLocks noGrp="1"/>
          </p:cNvSpPr>
          <p:nvPr>
            <p:ph type="dt" sz="half" idx="10"/>
          </p:nvPr>
        </p:nvSpPr>
        <p:spPr/>
        <p:txBody>
          <a:bodyPr/>
          <a:lstStyle/>
          <a:p>
            <a:fld id="{73EF1797-4102-4306-ADFD-C50A468D70CB}" type="datetimeFigureOut">
              <a:rPr lang="en-GB" smtClean="0"/>
              <a:pPr/>
              <a:t>08/04/2022</a:t>
            </a:fld>
            <a:endParaRPr lang="en-GB" dirty="0"/>
          </a:p>
        </p:txBody>
      </p:sp>
      <p:sp>
        <p:nvSpPr>
          <p:cNvPr id="5" name="Footer Placeholder 4">
            <a:extLst>
              <a:ext uri="{FF2B5EF4-FFF2-40B4-BE49-F238E27FC236}">
                <a16:creationId xmlns:a16="http://schemas.microsoft.com/office/drawing/2014/main" id="{C20A9436-3AD0-403A-BE33-A916B3B298E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8404FBF-7295-4C56-9499-7434CCE796F6}"/>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1229208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A60D-E28B-40AB-9865-E565F1E8E6E6}"/>
              </a:ext>
            </a:extLst>
          </p:cNvPr>
          <p:cNvSpPr>
            <a:spLocks noGrp="1"/>
          </p:cNvSpPr>
          <p:nvPr>
            <p:ph type="title"/>
          </p:nvPr>
        </p:nvSpPr>
        <p:spPr>
          <a:xfrm>
            <a:off x="838200" y="365126"/>
            <a:ext cx="10515600" cy="5728170"/>
          </a:xfrm>
        </p:spPr>
        <p:txBody>
          <a:body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CA27EC13-9E79-4F59-9E21-1E45A73A791D}"/>
              </a:ext>
            </a:extLst>
          </p:cNvPr>
          <p:cNvSpPr>
            <a:spLocks noGrp="1"/>
          </p:cNvSpPr>
          <p:nvPr>
            <p:ph type="dt" sz="half" idx="10"/>
          </p:nvPr>
        </p:nvSpPr>
        <p:spPr/>
        <p:txBody>
          <a:bodyPr/>
          <a:lstStyle/>
          <a:p>
            <a:fld id="{73EF1797-4102-4306-ADFD-C50A468D70CB}" type="datetimeFigureOut">
              <a:rPr lang="en-GB" smtClean="0"/>
              <a:pPr/>
              <a:t>08/04/2022</a:t>
            </a:fld>
            <a:endParaRPr lang="en-GB" dirty="0"/>
          </a:p>
        </p:txBody>
      </p:sp>
      <p:sp>
        <p:nvSpPr>
          <p:cNvPr id="5" name="Footer Placeholder 4">
            <a:extLst>
              <a:ext uri="{FF2B5EF4-FFF2-40B4-BE49-F238E27FC236}">
                <a16:creationId xmlns:a16="http://schemas.microsoft.com/office/drawing/2014/main" id="{66C75ECE-45BE-4194-A4EB-1E1A2934A80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11E1C67-5339-4E08-A9FB-7074BE6F92AA}"/>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3060612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0791-ED8F-4728-AB4C-B9076F52F478}"/>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2C651A2-5998-4715-8C20-A2F8926178E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4207543-BCDC-4A80-BB99-FB81C0FBEA70}"/>
              </a:ext>
            </a:extLst>
          </p:cNvPr>
          <p:cNvSpPr>
            <a:spLocks noGrp="1"/>
          </p:cNvSpPr>
          <p:nvPr>
            <p:ph type="dt" sz="half" idx="10"/>
          </p:nvPr>
        </p:nvSpPr>
        <p:spPr/>
        <p:txBody>
          <a:bodyPr/>
          <a:lstStyle/>
          <a:p>
            <a:fld id="{73EF1797-4102-4306-ADFD-C50A468D70CB}" type="datetimeFigureOut">
              <a:rPr lang="en-GB" smtClean="0"/>
              <a:pPr/>
              <a:t>08/04/2022</a:t>
            </a:fld>
            <a:endParaRPr lang="en-GB" dirty="0"/>
          </a:p>
        </p:txBody>
      </p:sp>
      <p:sp>
        <p:nvSpPr>
          <p:cNvPr id="5" name="Footer Placeholder 4">
            <a:extLst>
              <a:ext uri="{FF2B5EF4-FFF2-40B4-BE49-F238E27FC236}">
                <a16:creationId xmlns:a16="http://schemas.microsoft.com/office/drawing/2014/main" id="{D1C3860D-DFBC-482D-864E-D1836FCD057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98B068F-3DA9-499A-8E1D-64E314ABB44D}"/>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966458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858A-EC85-4CC5-82AB-85B4795CAFC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5E67D1-BF68-4DD9-9356-CF9B639E15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B0334BF-9B93-4C3B-91F6-49361E5BD29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98C325F-9161-4D5F-8271-8E2C1B6BE0B9}"/>
              </a:ext>
            </a:extLst>
          </p:cNvPr>
          <p:cNvSpPr>
            <a:spLocks noGrp="1"/>
          </p:cNvSpPr>
          <p:nvPr>
            <p:ph type="dt" sz="half" idx="10"/>
          </p:nvPr>
        </p:nvSpPr>
        <p:spPr/>
        <p:txBody>
          <a:bodyPr/>
          <a:lstStyle/>
          <a:p>
            <a:fld id="{73EF1797-4102-4306-ADFD-C50A468D70CB}" type="datetimeFigureOut">
              <a:rPr lang="en-GB" smtClean="0"/>
              <a:pPr/>
              <a:t>08/04/2022</a:t>
            </a:fld>
            <a:endParaRPr lang="en-GB" dirty="0"/>
          </a:p>
        </p:txBody>
      </p:sp>
      <p:sp>
        <p:nvSpPr>
          <p:cNvPr id="6" name="Footer Placeholder 5">
            <a:extLst>
              <a:ext uri="{FF2B5EF4-FFF2-40B4-BE49-F238E27FC236}">
                <a16:creationId xmlns:a16="http://schemas.microsoft.com/office/drawing/2014/main" id="{26DCDD7A-DA18-4C1A-A875-C0F7D9C3852E}"/>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8755804-D394-41A6-B2CA-15C1556A6238}"/>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2502931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B47E8-6AE7-484E-BEBA-C3142314821A}"/>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605C85-CD98-4D18-9493-AC7FCF2D8070}"/>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2AF7AA9-B2B5-443E-8752-799AA5FF74E4}"/>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E0F888-8242-4A0C-9BBE-8B553C85B82B}"/>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D2EE926-918F-48A9-B59C-6A6F9CD13D9B}"/>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A6AF91-CCE0-4AB0-8E56-EAA7DB3117C1}"/>
              </a:ext>
            </a:extLst>
          </p:cNvPr>
          <p:cNvSpPr>
            <a:spLocks noGrp="1"/>
          </p:cNvSpPr>
          <p:nvPr>
            <p:ph type="dt" sz="half" idx="10"/>
          </p:nvPr>
        </p:nvSpPr>
        <p:spPr/>
        <p:txBody>
          <a:bodyPr/>
          <a:lstStyle/>
          <a:p>
            <a:fld id="{73EF1797-4102-4306-ADFD-C50A468D70CB}" type="datetimeFigureOut">
              <a:rPr lang="en-GB" smtClean="0"/>
              <a:pPr/>
              <a:t>08/04/2022</a:t>
            </a:fld>
            <a:endParaRPr lang="en-GB" dirty="0"/>
          </a:p>
        </p:txBody>
      </p:sp>
      <p:sp>
        <p:nvSpPr>
          <p:cNvPr id="8" name="Footer Placeholder 7">
            <a:extLst>
              <a:ext uri="{FF2B5EF4-FFF2-40B4-BE49-F238E27FC236}">
                <a16:creationId xmlns:a16="http://schemas.microsoft.com/office/drawing/2014/main" id="{1CA40BC3-6A15-4B14-A391-98E7D3D44A82}"/>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41A9EA5C-CB6B-4A8B-BFCB-44732AFBAA13}"/>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3849853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7AF5-C5D3-440E-B0D1-F61CE669CC7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8801325-9FB6-446C-8215-58DE461A5DFC}"/>
              </a:ext>
            </a:extLst>
          </p:cNvPr>
          <p:cNvSpPr>
            <a:spLocks noGrp="1"/>
          </p:cNvSpPr>
          <p:nvPr>
            <p:ph type="dt" sz="half" idx="10"/>
          </p:nvPr>
        </p:nvSpPr>
        <p:spPr/>
        <p:txBody>
          <a:bodyPr/>
          <a:lstStyle/>
          <a:p>
            <a:fld id="{73EF1797-4102-4306-ADFD-C50A468D70CB}" type="datetimeFigureOut">
              <a:rPr lang="en-GB" smtClean="0"/>
              <a:pPr/>
              <a:t>08/04/2022</a:t>
            </a:fld>
            <a:endParaRPr lang="en-GB" dirty="0"/>
          </a:p>
        </p:txBody>
      </p:sp>
      <p:sp>
        <p:nvSpPr>
          <p:cNvPr id="4" name="Footer Placeholder 3">
            <a:extLst>
              <a:ext uri="{FF2B5EF4-FFF2-40B4-BE49-F238E27FC236}">
                <a16:creationId xmlns:a16="http://schemas.microsoft.com/office/drawing/2014/main" id="{5AF5926B-1301-442E-8583-06260E1FA0A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EA3927F-3CE5-4B36-8E86-81249E09AD90}"/>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382736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9D05B-0EAD-46CD-B38A-CC8959727B86}"/>
              </a:ext>
            </a:extLst>
          </p:cNvPr>
          <p:cNvSpPr>
            <a:spLocks noGrp="1"/>
          </p:cNvSpPr>
          <p:nvPr>
            <p:ph type="dt" sz="half" idx="10"/>
          </p:nvPr>
        </p:nvSpPr>
        <p:spPr/>
        <p:txBody>
          <a:bodyPr/>
          <a:lstStyle/>
          <a:p>
            <a:fld id="{73EF1797-4102-4306-ADFD-C50A468D70CB}" type="datetimeFigureOut">
              <a:rPr lang="en-GB" smtClean="0"/>
              <a:pPr/>
              <a:t>08/04/2022</a:t>
            </a:fld>
            <a:endParaRPr lang="en-GB" dirty="0"/>
          </a:p>
        </p:txBody>
      </p:sp>
      <p:sp>
        <p:nvSpPr>
          <p:cNvPr id="3" name="Footer Placeholder 2">
            <a:extLst>
              <a:ext uri="{FF2B5EF4-FFF2-40B4-BE49-F238E27FC236}">
                <a16:creationId xmlns:a16="http://schemas.microsoft.com/office/drawing/2014/main" id="{5CBE3D31-DD4C-4DD1-8F10-8D7517A348A9}"/>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4C3572C4-4F6D-40EE-B0B7-A76B9C528E79}"/>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383240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5CAA-3959-46F4-9945-E88DD9F1A21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19E5E55-AAD6-4365-BE50-AE21BAEBF5A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C7BCA29-0093-47EB-93E0-1F5B2143BC1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73FCDCE-428C-4F15-A8D5-4722DF2C3F02}"/>
              </a:ext>
            </a:extLst>
          </p:cNvPr>
          <p:cNvSpPr>
            <a:spLocks noGrp="1"/>
          </p:cNvSpPr>
          <p:nvPr>
            <p:ph type="dt" sz="half" idx="10"/>
          </p:nvPr>
        </p:nvSpPr>
        <p:spPr/>
        <p:txBody>
          <a:bodyPr/>
          <a:lstStyle/>
          <a:p>
            <a:fld id="{73EF1797-4102-4306-ADFD-C50A468D70CB}" type="datetimeFigureOut">
              <a:rPr lang="en-GB" smtClean="0"/>
              <a:pPr/>
              <a:t>08/04/2022</a:t>
            </a:fld>
            <a:endParaRPr lang="en-GB" dirty="0"/>
          </a:p>
        </p:txBody>
      </p:sp>
      <p:sp>
        <p:nvSpPr>
          <p:cNvPr id="6" name="Footer Placeholder 5">
            <a:extLst>
              <a:ext uri="{FF2B5EF4-FFF2-40B4-BE49-F238E27FC236}">
                <a16:creationId xmlns:a16="http://schemas.microsoft.com/office/drawing/2014/main" id="{30D14C6F-A069-4211-9136-A86D6313282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994F406-B67F-4B15-9F22-D14FC74D02B5}"/>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816769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53497-F4D1-419C-B9AC-9629ADC185E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BC6712-A436-4885-9D65-8DF8517CDD8A}"/>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BAD345CC-F103-4F42-B24D-C3D2DA870CC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BD7319E-74C5-4FE1-877E-BB36C6CDCA6B}"/>
              </a:ext>
            </a:extLst>
          </p:cNvPr>
          <p:cNvSpPr>
            <a:spLocks noGrp="1"/>
          </p:cNvSpPr>
          <p:nvPr>
            <p:ph type="dt" sz="half" idx="10"/>
          </p:nvPr>
        </p:nvSpPr>
        <p:spPr/>
        <p:txBody>
          <a:bodyPr/>
          <a:lstStyle/>
          <a:p>
            <a:fld id="{73EF1797-4102-4306-ADFD-C50A468D70CB}" type="datetimeFigureOut">
              <a:rPr lang="en-GB" smtClean="0"/>
              <a:pPr/>
              <a:t>08/04/2022</a:t>
            </a:fld>
            <a:endParaRPr lang="en-GB" dirty="0"/>
          </a:p>
        </p:txBody>
      </p:sp>
      <p:sp>
        <p:nvSpPr>
          <p:cNvPr id="6" name="Footer Placeholder 5">
            <a:extLst>
              <a:ext uri="{FF2B5EF4-FFF2-40B4-BE49-F238E27FC236}">
                <a16:creationId xmlns:a16="http://schemas.microsoft.com/office/drawing/2014/main" id="{0AA36FE7-2728-48D2-8CC1-37F69A09F09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231B0FB-C482-4708-9A0C-1BCEC06A7672}"/>
              </a:ext>
            </a:extLst>
          </p:cNvPr>
          <p:cNvSpPr>
            <a:spLocks noGrp="1"/>
          </p:cNvSpPr>
          <p:nvPr>
            <p:ph type="sldNum" sz="quarter" idx="12"/>
          </p:nvPr>
        </p:nvSpPr>
        <p:spPr/>
        <p:txBody>
          <a:body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3730599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1BD41-44C8-4395-8CFF-49712A78FA9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FD86A7A-509E-400A-B712-BC637E0B9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C55EFB-5642-43CE-89E8-ED421157B8B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EF1797-4102-4306-ADFD-C50A468D70CB}" type="datetimeFigureOut">
              <a:rPr lang="en-GB" smtClean="0"/>
              <a:pPr/>
              <a:t>08/04/2022</a:t>
            </a:fld>
            <a:endParaRPr lang="en-GB" dirty="0"/>
          </a:p>
        </p:txBody>
      </p:sp>
      <p:sp>
        <p:nvSpPr>
          <p:cNvPr id="5" name="Footer Placeholder 4">
            <a:extLst>
              <a:ext uri="{FF2B5EF4-FFF2-40B4-BE49-F238E27FC236}">
                <a16:creationId xmlns:a16="http://schemas.microsoft.com/office/drawing/2014/main" id="{B474E8F0-05C4-4362-8E08-DDB55D81076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E111B870-4FBE-49E6-80A0-AE238B463AE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196D5-6295-42E4-8F5E-22BC6A77DA4F}" type="slidenum">
              <a:rPr lang="en-GB" smtClean="0"/>
              <a:pPr/>
              <a:t>‹#›</a:t>
            </a:fld>
            <a:endParaRPr lang="en-GB" dirty="0"/>
          </a:p>
        </p:txBody>
      </p:sp>
    </p:spTree>
    <p:extLst>
      <p:ext uri="{BB962C8B-B14F-4D97-AF65-F5344CB8AC3E}">
        <p14:creationId xmlns:p14="http://schemas.microsoft.com/office/powerpoint/2010/main" val="6190200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hyperlink" Target="https://youtu.be/kv6HkipQcf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blogs.glowscotland.org.uk/er/healthiermind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technofaq.org/posts/2015/06/cause-and-effect-of-social-media/"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itskeptic.org/content/lizard-brain"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4209EE6-922E-445F-BDA3-269C6608B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6">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4716089"/>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C1ED48-F8E2-9B46-BF74-FD161C0D0B09}"/>
              </a:ext>
            </a:extLst>
          </p:cNvPr>
          <p:cNvSpPr>
            <a:spLocks noGrp="1"/>
          </p:cNvSpPr>
          <p:nvPr>
            <p:ph type="title"/>
          </p:nvPr>
        </p:nvSpPr>
        <p:spPr>
          <a:xfrm>
            <a:off x="901690" y="4816862"/>
            <a:ext cx="6430414" cy="1371600"/>
          </a:xfrm>
        </p:spPr>
        <p:txBody>
          <a:bodyPr vert="horz" lIns="91440" tIns="45720" rIns="91440" bIns="45720" rtlCol="0" anchor="ctr">
            <a:normAutofit/>
          </a:bodyPr>
          <a:lstStyle/>
          <a:p>
            <a:pPr defTabSz="914400"/>
            <a:r>
              <a:rPr lang="en-US" sz="4000" kern="1200" dirty="0">
                <a:solidFill>
                  <a:schemeClr val="tx1"/>
                </a:solidFill>
                <a:latin typeface="+mj-lt"/>
                <a:ea typeface="+mj-ea"/>
                <a:cs typeface="+mj-cs"/>
              </a:rPr>
              <a:t>Supporting Young People through Exams </a:t>
            </a:r>
          </a:p>
        </p:txBody>
      </p:sp>
      <p:pic>
        <p:nvPicPr>
          <p:cNvPr id="3" name="Picture 2" descr="Calendar&#10;&#10;Description automatically generated">
            <a:extLst>
              <a:ext uri="{FF2B5EF4-FFF2-40B4-BE49-F238E27FC236}">
                <a16:creationId xmlns:a16="http://schemas.microsoft.com/office/drawing/2014/main" id="{AB8366C7-84C9-3E40-9D44-F98B0C161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25" y="587295"/>
            <a:ext cx="11097350" cy="3634382"/>
          </a:xfrm>
          <a:prstGeom prst="rect">
            <a:avLst/>
          </a:prstGeom>
        </p:spPr>
      </p:pic>
      <p:sp>
        <p:nvSpPr>
          <p:cNvPr id="19" name="Rectangle 18">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517571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5478551"/>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1C18F286-F23F-D642-A0AD-BBCE46D6339B}"/>
              </a:ext>
            </a:extLst>
          </p:cNvPr>
          <p:cNvSpPr txBox="1"/>
          <p:nvPr/>
        </p:nvSpPr>
        <p:spPr>
          <a:xfrm>
            <a:off x="8068463" y="4741724"/>
            <a:ext cx="3553695" cy="1600438"/>
          </a:xfrm>
          <a:prstGeom prst="rect">
            <a:avLst/>
          </a:prstGeom>
          <a:noFill/>
        </p:spPr>
        <p:txBody>
          <a:bodyPr wrap="square" rtlCol="0">
            <a:spAutoFit/>
          </a:bodyPr>
          <a:lstStyle/>
          <a:p>
            <a:endParaRPr lang="en-US" sz="2000" dirty="0">
              <a:latin typeface="+mj-lt"/>
            </a:endParaRPr>
          </a:p>
          <a:p>
            <a:r>
              <a:rPr lang="en-US" sz="2000" dirty="0">
                <a:latin typeface="+mj-lt"/>
              </a:rPr>
              <a:t>East Renfrewshire Educational Psychology Service</a:t>
            </a:r>
          </a:p>
          <a:p>
            <a:endParaRPr lang="en-US" sz="2000" dirty="0">
              <a:latin typeface="+mj-lt"/>
            </a:endParaRPr>
          </a:p>
          <a:p>
            <a:r>
              <a:rPr lang="en-US" i="1" dirty="0">
                <a:latin typeface="+mj-lt"/>
              </a:rPr>
              <a:t>                               March 28</a:t>
            </a:r>
            <a:r>
              <a:rPr lang="en-US" i="1" baseline="30000" dirty="0">
                <a:latin typeface="+mj-lt"/>
              </a:rPr>
              <a:t>th</a:t>
            </a:r>
            <a:r>
              <a:rPr lang="en-US" i="1" dirty="0">
                <a:latin typeface="+mj-lt"/>
              </a:rPr>
              <a:t>, 2022</a:t>
            </a:r>
          </a:p>
        </p:txBody>
      </p:sp>
    </p:spTree>
    <p:extLst>
      <p:ext uri="{BB962C8B-B14F-4D97-AF65-F5344CB8AC3E}">
        <p14:creationId xmlns:p14="http://schemas.microsoft.com/office/powerpoint/2010/main" val="1275890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46" y="1819892"/>
            <a:ext cx="5325027" cy="338319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15499"/>
            <a:ext cx="5715831" cy="3191981"/>
          </a:xfrm>
          <a:prstGeom prst="rect">
            <a:avLst/>
          </a:prstGeom>
        </p:spPr>
      </p:pic>
      <p:sp>
        <p:nvSpPr>
          <p:cNvPr id="5" name="TextBox 4"/>
          <p:cNvSpPr txBox="1"/>
          <p:nvPr/>
        </p:nvSpPr>
        <p:spPr>
          <a:xfrm>
            <a:off x="811343" y="6070600"/>
            <a:ext cx="5132130" cy="646331"/>
          </a:xfrm>
          <a:prstGeom prst="rect">
            <a:avLst/>
          </a:prstGeom>
          <a:noFill/>
        </p:spPr>
        <p:txBody>
          <a:bodyPr wrap="square" rtlCol="0">
            <a:spAutoFit/>
          </a:bodyPr>
          <a:lstStyle/>
          <a:p>
            <a:r>
              <a:rPr lang="en-GB" dirty="0">
                <a:hlinkClick r:id="rId4"/>
              </a:rPr>
              <a:t>https://youtu.be/kv6HkipQcfA</a:t>
            </a:r>
            <a:endParaRPr lang="en-GB" dirty="0"/>
          </a:p>
          <a:p>
            <a:endParaRPr lang="en-GB" dirty="0"/>
          </a:p>
        </p:txBody>
      </p:sp>
      <p:sp>
        <p:nvSpPr>
          <p:cNvPr id="7" name="TextBox 6"/>
          <p:cNvSpPr txBox="1"/>
          <p:nvPr/>
        </p:nvSpPr>
        <p:spPr>
          <a:xfrm>
            <a:off x="838200" y="471054"/>
            <a:ext cx="7723909" cy="584775"/>
          </a:xfrm>
          <a:prstGeom prst="rect">
            <a:avLst/>
          </a:prstGeom>
          <a:noFill/>
        </p:spPr>
        <p:txBody>
          <a:bodyPr wrap="square" rtlCol="0">
            <a:spAutoFit/>
          </a:bodyPr>
          <a:lstStyle/>
          <a:p>
            <a:r>
              <a:rPr lang="en-GB" sz="3200" dirty="0">
                <a:latin typeface="+mj-lt"/>
              </a:rPr>
              <a:t>How the brain has developed over time….</a:t>
            </a:r>
          </a:p>
        </p:txBody>
      </p:sp>
      <p:sp>
        <p:nvSpPr>
          <p:cNvPr id="2" name="AutoShape 2" descr="https://ukc-powerpoint.officeapps.live.com/pods/GetClipboardImage.ashx?Id=f9bd973f-76b4-40f6-8646-848959f37932&amp;DC=GUK3&amp;pkey=a2949ed3-a843-4180-bae0-064f08b3d9ef&amp;wdwaccluster=GUK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https://ukc-powerpoint.officeapps.live.com/pods/GetClipboardImage.ashx?Id=f9bd973f-76b4-40f6-8646-848959f37932&amp;DC=GUK3&amp;pkey=a2949ed3-a843-4180-bae0-064f08b3d9ef&amp;wdwaccluster=GUK3"/>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6" descr="https://ukc-powerpoint.officeapps.live.com/pods/GetClipboardImage.ashx?Id=11e8ff76-41d4-44c8-8cbf-2482eedeccba&amp;DC=GUK5&amp;pkey=aee9c4b2-1a98-4b6c-a099-0600e7c0eeb3&amp;wdwaccluster=GUK5"/>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8" descr="https://ukc-powerpoint.officeapps.live.com/pods/GetClipboardImage.ashx?Id=3f52211f-b224-4894-8ddf-35de686db706&amp;DC=GUK5&amp;pkey=9bcded83-6855-4938-bba5-115857054a16&amp;wdwaccluster=GUK5"/>
          <p:cNvSpPr>
            <a:spLocks noChangeAspect="1" noChangeArrowheads="1"/>
          </p:cNvSpPr>
          <p:nvPr/>
        </p:nvSpPr>
        <p:spPr bwMode="auto">
          <a:xfrm>
            <a:off x="6699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95213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22596"/>
            <a:ext cx="10515600" cy="1325563"/>
          </a:xfrm>
        </p:spPr>
        <p:txBody>
          <a:bodyPr>
            <a:normAutofit/>
          </a:bodyPr>
          <a:lstStyle/>
          <a:p>
            <a:r>
              <a:rPr lang="en-GB" sz="4400" dirty="0"/>
              <a:t>Impact of Stress</a:t>
            </a:r>
          </a:p>
        </p:txBody>
      </p:sp>
      <p:sp>
        <p:nvSpPr>
          <p:cNvPr id="4" name="Content Placeholder 3"/>
          <p:cNvSpPr>
            <a:spLocks noGrp="1"/>
          </p:cNvSpPr>
          <p:nvPr>
            <p:ph sz="half" idx="1"/>
          </p:nvPr>
        </p:nvSpPr>
        <p:spPr>
          <a:xfrm>
            <a:off x="838200" y="1825625"/>
            <a:ext cx="5181600" cy="3603884"/>
          </a:xfrm>
        </p:spPr>
        <p:txBody>
          <a:bodyPr>
            <a:normAutofit/>
          </a:bodyPr>
          <a:lstStyle/>
          <a:p>
            <a:r>
              <a:rPr lang="en-GB" sz="3200" dirty="0">
                <a:latin typeface="+mj-lt"/>
              </a:rPr>
              <a:t>Working memory</a:t>
            </a:r>
          </a:p>
          <a:p>
            <a:r>
              <a:rPr lang="en-GB" sz="3200" dirty="0">
                <a:latin typeface="+mj-lt"/>
              </a:rPr>
              <a:t>Self-esteem and self-belief</a:t>
            </a:r>
          </a:p>
          <a:p>
            <a:r>
              <a:rPr lang="en-GB" sz="3200" dirty="0">
                <a:latin typeface="+mj-lt"/>
              </a:rPr>
              <a:t>Negative thinking</a:t>
            </a:r>
          </a:p>
          <a:p>
            <a:r>
              <a:rPr lang="en-GB" sz="3200" dirty="0">
                <a:latin typeface="+mj-lt"/>
              </a:rPr>
              <a:t>Exam performance</a:t>
            </a:r>
          </a:p>
          <a:p>
            <a:endParaRPr lang="en-GB" sz="3200" dirty="0"/>
          </a:p>
        </p:txBody>
      </p:sp>
      <p:pic>
        <p:nvPicPr>
          <p:cNvPr id="13" name="Picture 12"/>
          <p:cNvPicPr>
            <a:picLocks noChangeAspect="1"/>
          </p:cNvPicPr>
          <p:nvPr/>
        </p:nvPicPr>
        <p:blipFill>
          <a:blip r:embed="rId2"/>
          <a:stretch>
            <a:fillRect/>
          </a:stretch>
        </p:blipFill>
        <p:spPr>
          <a:xfrm>
            <a:off x="6202326" y="985377"/>
            <a:ext cx="5565479" cy="4111034"/>
          </a:xfrm>
          <a:prstGeom prst="rect">
            <a:avLst/>
          </a:prstGeom>
        </p:spPr>
      </p:pic>
      <p:pic>
        <p:nvPicPr>
          <p:cNvPr id="12" name="Content Placeholder 11"/>
          <p:cNvPicPr>
            <a:picLocks noGrp="1" noChangeAspect="1"/>
          </p:cNvPicPr>
          <p:nvPr>
            <p:ph sz="half" idx="2"/>
          </p:nvPr>
        </p:nvPicPr>
        <p:blipFill>
          <a:blip r:embed="rId3"/>
          <a:stretch>
            <a:fillRect/>
          </a:stretch>
        </p:blipFill>
        <p:spPr>
          <a:xfrm>
            <a:off x="4194451" y="4261653"/>
            <a:ext cx="2335712" cy="2335712"/>
          </a:xfrm>
          <a:prstGeom prst="rect">
            <a:avLst/>
          </a:prstGeom>
        </p:spPr>
      </p:pic>
    </p:spTree>
    <p:extLst>
      <p:ext uri="{BB962C8B-B14F-4D97-AF65-F5344CB8AC3E}">
        <p14:creationId xmlns:p14="http://schemas.microsoft.com/office/powerpoint/2010/main" val="4088765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400" dirty="0"/>
              <a:t>We know these help …</a:t>
            </a:r>
            <a:br>
              <a:rPr lang="en-GB" sz="4400" dirty="0"/>
            </a:br>
            <a:br>
              <a:rPr lang="en-GB" sz="4400" dirty="0"/>
            </a:br>
            <a:r>
              <a:rPr lang="en-GB" sz="4400" dirty="0"/>
              <a:t>Sleeping</a:t>
            </a:r>
            <a:br>
              <a:rPr lang="en-GB" sz="4400" dirty="0"/>
            </a:br>
            <a:r>
              <a:rPr lang="en-GB" sz="4400" dirty="0"/>
              <a:t>Good nutrition</a:t>
            </a:r>
            <a:br>
              <a:rPr lang="en-GB" sz="4400" dirty="0"/>
            </a:br>
            <a:r>
              <a:rPr lang="en-GB" sz="4400" dirty="0"/>
              <a:t>Exercise</a:t>
            </a:r>
            <a:br>
              <a:rPr lang="en-GB" sz="4400" dirty="0"/>
            </a:br>
            <a:r>
              <a:rPr lang="en-GB" sz="4400" dirty="0"/>
              <a:t>Socialising</a:t>
            </a:r>
          </a:p>
        </p:txBody>
      </p:sp>
      <p:pic>
        <p:nvPicPr>
          <p:cNvPr id="3" name="Picture 2"/>
          <p:cNvPicPr>
            <a:picLocks noChangeAspect="1"/>
          </p:cNvPicPr>
          <p:nvPr/>
        </p:nvPicPr>
        <p:blipFill>
          <a:blip r:embed="rId2"/>
          <a:stretch>
            <a:fillRect/>
          </a:stretch>
        </p:blipFill>
        <p:spPr>
          <a:xfrm>
            <a:off x="6174415" y="-276382"/>
            <a:ext cx="5179385" cy="6369678"/>
          </a:xfrm>
          <a:prstGeom prst="rect">
            <a:avLst/>
          </a:prstGeom>
        </p:spPr>
      </p:pic>
      <p:sp>
        <p:nvSpPr>
          <p:cNvPr id="4" name="Rectangle 3"/>
          <p:cNvSpPr/>
          <p:nvPr/>
        </p:nvSpPr>
        <p:spPr>
          <a:xfrm>
            <a:off x="6174415" y="-276382"/>
            <a:ext cx="5287483" cy="11057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0125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523" y="0"/>
            <a:ext cx="12179477" cy="138223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GB" sz="4400" b="1" dirty="0"/>
              <a:t>      </a:t>
            </a:r>
            <a:r>
              <a:rPr lang="en-GB" sz="4400" dirty="0"/>
              <a:t>Helping young people cope </a:t>
            </a:r>
          </a:p>
        </p:txBody>
      </p:sp>
      <p:sp>
        <p:nvSpPr>
          <p:cNvPr id="9" name="Text Placeholder 8"/>
          <p:cNvSpPr>
            <a:spLocks noGrp="1"/>
          </p:cNvSpPr>
          <p:nvPr>
            <p:ph type="body" idx="1"/>
          </p:nvPr>
        </p:nvSpPr>
        <p:spPr>
          <a:xfrm>
            <a:off x="839787" y="1278734"/>
            <a:ext cx="5157787" cy="823912"/>
          </a:xfrm>
        </p:spPr>
        <p:txBody>
          <a:bodyPr>
            <a:normAutofit/>
          </a:bodyPr>
          <a:lstStyle/>
          <a:p>
            <a:r>
              <a:rPr lang="en-GB" sz="3600" b="0" dirty="0">
                <a:latin typeface="+mj-lt"/>
              </a:rPr>
              <a:t>Relaxation</a:t>
            </a:r>
          </a:p>
        </p:txBody>
      </p:sp>
      <p:sp>
        <p:nvSpPr>
          <p:cNvPr id="10" name="Content Placeholder 9"/>
          <p:cNvSpPr>
            <a:spLocks noGrp="1"/>
          </p:cNvSpPr>
          <p:nvPr>
            <p:ph sz="half" idx="2"/>
          </p:nvPr>
        </p:nvSpPr>
        <p:spPr>
          <a:xfrm>
            <a:off x="839786" y="2239261"/>
            <a:ext cx="5157787" cy="3684588"/>
          </a:xfrm>
        </p:spPr>
        <p:txBody>
          <a:bodyPr/>
          <a:lstStyle/>
          <a:p>
            <a:r>
              <a:rPr lang="en-GB" sz="3200" dirty="0">
                <a:latin typeface="+mj-lt"/>
              </a:rPr>
              <a:t>Pets</a:t>
            </a:r>
          </a:p>
          <a:p>
            <a:r>
              <a:rPr lang="en-GB" sz="3200" dirty="0">
                <a:latin typeface="+mj-lt"/>
              </a:rPr>
              <a:t>Music</a:t>
            </a:r>
          </a:p>
          <a:p>
            <a:r>
              <a:rPr lang="en-GB" sz="3200" dirty="0">
                <a:latin typeface="+mj-lt"/>
              </a:rPr>
              <a:t>Hobbies</a:t>
            </a:r>
          </a:p>
          <a:p>
            <a:endParaRPr lang="en-GB" dirty="0"/>
          </a:p>
          <a:p>
            <a:endParaRPr lang="en-GB" dirty="0"/>
          </a:p>
        </p:txBody>
      </p:sp>
      <p:sp>
        <p:nvSpPr>
          <p:cNvPr id="13" name="AutoShape 2" descr="See the source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p:cNvPicPr>
            <a:picLocks noChangeAspect="1"/>
          </p:cNvPicPr>
          <p:nvPr/>
        </p:nvPicPr>
        <p:blipFill>
          <a:blip r:embed="rId3"/>
          <a:stretch>
            <a:fillRect/>
          </a:stretch>
        </p:blipFill>
        <p:spPr>
          <a:xfrm flipV="1">
            <a:off x="971042" y="4219272"/>
            <a:ext cx="2807855" cy="2105891"/>
          </a:xfrm>
          <a:prstGeom prst="rect">
            <a:avLst/>
          </a:prstGeom>
        </p:spPr>
      </p:pic>
      <p:pic>
        <p:nvPicPr>
          <p:cNvPr id="15" name="Picture 14"/>
          <p:cNvPicPr>
            <a:picLocks noChangeAspect="1"/>
          </p:cNvPicPr>
          <p:nvPr/>
        </p:nvPicPr>
        <p:blipFill>
          <a:blip r:embed="rId4"/>
          <a:stretch>
            <a:fillRect/>
          </a:stretch>
        </p:blipFill>
        <p:spPr>
          <a:xfrm>
            <a:off x="5652653" y="4001928"/>
            <a:ext cx="4130195" cy="2323235"/>
          </a:xfrm>
          <a:prstGeom prst="rect">
            <a:avLst/>
          </a:prstGeom>
        </p:spPr>
      </p:pic>
      <p:sp>
        <p:nvSpPr>
          <p:cNvPr id="17" name="Content Placeholder 11"/>
          <p:cNvSpPr>
            <a:spLocks noGrp="1"/>
          </p:cNvSpPr>
          <p:nvPr>
            <p:ph sz="quarter" idx="4"/>
          </p:nvPr>
        </p:nvSpPr>
        <p:spPr>
          <a:xfrm>
            <a:off x="6172200" y="2239260"/>
            <a:ext cx="5183188" cy="1492231"/>
          </a:xfrm>
        </p:spPr>
        <p:txBody>
          <a:bodyPr>
            <a:noAutofit/>
          </a:bodyPr>
          <a:lstStyle/>
          <a:p>
            <a:r>
              <a:rPr lang="en-GB" sz="2800" dirty="0">
                <a:latin typeface="+mj-lt"/>
              </a:rPr>
              <a:t>Talk to your child</a:t>
            </a:r>
          </a:p>
          <a:p>
            <a:r>
              <a:rPr lang="en-GB" sz="2800" dirty="0">
                <a:latin typeface="+mj-lt"/>
              </a:rPr>
              <a:t>Allow some time with friends</a:t>
            </a:r>
          </a:p>
          <a:p>
            <a:endParaRPr lang="en-GB" sz="2800" dirty="0">
              <a:latin typeface="+mj-lt"/>
            </a:endParaRPr>
          </a:p>
        </p:txBody>
      </p:sp>
      <p:sp>
        <p:nvSpPr>
          <p:cNvPr id="18" name="Text Placeholder 8"/>
          <p:cNvSpPr>
            <a:spLocks noGrp="1"/>
          </p:cNvSpPr>
          <p:nvPr>
            <p:ph type="body" idx="1"/>
          </p:nvPr>
        </p:nvSpPr>
        <p:spPr>
          <a:xfrm>
            <a:off x="6102261" y="1279126"/>
            <a:ext cx="5157787" cy="823912"/>
          </a:xfrm>
        </p:spPr>
        <p:txBody>
          <a:bodyPr>
            <a:normAutofit/>
          </a:bodyPr>
          <a:lstStyle/>
          <a:p>
            <a:r>
              <a:rPr lang="en-GB" sz="3600" dirty="0">
                <a:latin typeface="+mj-lt"/>
              </a:rPr>
              <a:t>Support</a:t>
            </a:r>
          </a:p>
        </p:txBody>
      </p:sp>
    </p:spTree>
    <p:extLst>
      <p:ext uri="{BB962C8B-B14F-4D97-AF65-F5344CB8AC3E}">
        <p14:creationId xmlns:p14="http://schemas.microsoft.com/office/powerpoint/2010/main" val="1772731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523" y="0"/>
            <a:ext cx="12179477" cy="1382233"/>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GB" sz="4000" dirty="0"/>
              <a:t>      Helping young people study</a:t>
            </a:r>
          </a:p>
        </p:txBody>
      </p:sp>
      <p:sp>
        <p:nvSpPr>
          <p:cNvPr id="10" name="Content Placeholder 9"/>
          <p:cNvSpPr>
            <a:spLocks noGrp="1"/>
          </p:cNvSpPr>
          <p:nvPr>
            <p:ph sz="half" idx="2"/>
          </p:nvPr>
        </p:nvSpPr>
        <p:spPr>
          <a:xfrm>
            <a:off x="839786" y="2239261"/>
            <a:ext cx="5157787" cy="3684588"/>
          </a:xfrm>
        </p:spPr>
        <p:txBody>
          <a:bodyPr/>
          <a:lstStyle/>
          <a:p>
            <a:endParaRPr lang="en-GB" dirty="0"/>
          </a:p>
          <a:p>
            <a:endParaRPr lang="en-GB" dirty="0"/>
          </a:p>
        </p:txBody>
      </p:sp>
      <p:sp>
        <p:nvSpPr>
          <p:cNvPr id="12" name="Content Placeholder 11"/>
          <p:cNvSpPr>
            <a:spLocks noGrp="1"/>
          </p:cNvSpPr>
          <p:nvPr>
            <p:ph sz="quarter" idx="4"/>
          </p:nvPr>
        </p:nvSpPr>
        <p:spPr>
          <a:xfrm>
            <a:off x="593435" y="1868636"/>
            <a:ext cx="8190347" cy="4559873"/>
          </a:xfrm>
        </p:spPr>
        <p:txBody>
          <a:bodyPr>
            <a:noAutofit/>
          </a:bodyPr>
          <a:lstStyle/>
          <a:p>
            <a:r>
              <a:rPr lang="en-GB" sz="2800" dirty="0">
                <a:latin typeface="+mj-lt"/>
              </a:rPr>
              <a:t>Encouragement</a:t>
            </a:r>
          </a:p>
          <a:p>
            <a:r>
              <a:rPr lang="en-GB" sz="2800" dirty="0">
                <a:latin typeface="+mj-lt"/>
              </a:rPr>
              <a:t>Establish a study routine</a:t>
            </a:r>
          </a:p>
          <a:p>
            <a:r>
              <a:rPr lang="en-GB" dirty="0">
                <a:latin typeface="+mj-lt"/>
              </a:rPr>
              <a:t>How long can your child concentrate?</a:t>
            </a:r>
          </a:p>
          <a:p>
            <a:r>
              <a:rPr lang="en-GB" dirty="0">
                <a:latin typeface="+mj-lt"/>
              </a:rPr>
              <a:t>Music while studying?</a:t>
            </a:r>
            <a:endParaRPr lang="en-GB" sz="2800" dirty="0">
              <a:latin typeface="+mj-lt"/>
            </a:endParaRPr>
          </a:p>
          <a:p>
            <a:r>
              <a:rPr lang="en-GB" sz="2800" dirty="0">
                <a:latin typeface="+mj-lt"/>
              </a:rPr>
              <a:t>Help children understand concepts</a:t>
            </a:r>
          </a:p>
          <a:p>
            <a:r>
              <a:rPr lang="en-GB" dirty="0">
                <a:latin typeface="+mj-lt"/>
              </a:rPr>
              <a:t>Different methods of studying</a:t>
            </a:r>
            <a:endParaRPr lang="en-GB" sz="2800" dirty="0">
              <a:latin typeface="+mj-lt"/>
            </a:endParaRPr>
          </a:p>
          <a:p>
            <a:r>
              <a:rPr lang="en-GB" sz="2800" dirty="0">
                <a:latin typeface="+mj-lt"/>
              </a:rPr>
              <a:t>Help to prioritise and monitor revision</a:t>
            </a:r>
          </a:p>
          <a:p>
            <a:r>
              <a:rPr lang="en-GB" dirty="0">
                <a:latin typeface="+mj-lt"/>
              </a:rPr>
              <a:t>Online resources e.g. BBC </a:t>
            </a:r>
            <a:r>
              <a:rPr lang="en-GB" dirty="0" err="1">
                <a:latin typeface="+mj-lt"/>
              </a:rPr>
              <a:t>Bitesize</a:t>
            </a:r>
            <a:r>
              <a:rPr lang="en-GB" dirty="0">
                <a:latin typeface="+mj-lt"/>
              </a:rPr>
              <a:t> / E-</a:t>
            </a:r>
            <a:r>
              <a:rPr lang="en-GB" dirty="0" err="1">
                <a:latin typeface="+mj-lt"/>
              </a:rPr>
              <a:t>sgoil</a:t>
            </a:r>
            <a:r>
              <a:rPr lang="en-GB" dirty="0">
                <a:latin typeface="+mj-lt"/>
              </a:rPr>
              <a:t> / SQA</a:t>
            </a:r>
          </a:p>
          <a:p>
            <a:endParaRPr lang="en-GB" sz="2800" dirty="0">
              <a:latin typeface="+mj-lt"/>
            </a:endParaRPr>
          </a:p>
        </p:txBody>
      </p:sp>
      <p:sp>
        <p:nvSpPr>
          <p:cNvPr id="13" name="AutoShape 2" descr="See the source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p:nvPicPr>
        <p:blipFill>
          <a:blip r:embed="rId3"/>
          <a:stretch>
            <a:fillRect/>
          </a:stretch>
        </p:blipFill>
        <p:spPr>
          <a:xfrm>
            <a:off x="7806604" y="2419927"/>
            <a:ext cx="3659657" cy="2213067"/>
          </a:xfrm>
          <a:prstGeom prst="rect">
            <a:avLst/>
          </a:prstGeom>
        </p:spPr>
      </p:pic>
    </p:spTree>
    <p:extLst>
      <p:ext uri="{BB962C8B-B14F-4D97-AF65-F5344CB8AC3E}">
        <p14:creationId xmlns:p14="http://schemas.microsoft.com/office/powerpoint/2010/main" val="2195169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643467"/>
            <a:ext cx="4620584" cy="4567137"/>
          </a:xfrm>
        </p:spPr>
        <p:txBody>
          <a:bodyPr vert="horz" lIns="91440" tIns="45720" rIns="91440" bIns="45720" rtlCol="0" anchor="b">
            <a:normAutofit/>
          </a:bodyPr>
          <a:lstStyle/>
          <a:p>
            <a:pPr defTabSz="914400"/>
            <a:r>
              <a:rPr lang="en-US" sz="3700" dirty="0"/>
              <a:t>Resilience…</a:t>
            </a:r>
            <a:r>
              <a:rPr lang="en-US" sz="3700" b="1" dirty="0"/>
              <a:t>.</a:t>
            </a:r>
            <a:br>
              <a:rPr lang="en-US" sz="3700" dirty="0"/>
            </a:br>
            <a:br>
              <a:rPr lang="en-US" sz="3700" dirty="0"/>
            </a:br>
            <a:r>
              <a:rPr lang="en-US" sz="3200" dirty="0"/>
              <a:t>We learn from the hard stuff….</a:t>
            </a:r>
            <a:br>
              <a:rPr lang="en-US" sz="3200" dirty="0"/>
            </a:br>
            <a:br>
              <a:rPr lang="en-US" sz="3200" dirty="0"/>
            </a:br>
            <a:endParaRPr lang="en-US" sz="37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05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19216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tebook and pencil on desk">
            <a:extLst>
              <a:ext uri="{FF2B5EF4-FFF2-40B4-BE49-F238E27FC236}">
                <a16:creationId xmlns:a16="http://schemas.microsoft.com/office/drawing/2014/main" id="{45C4DCEB-4110-C14C-89C1-1DB9C925BC62}"/>
              </a:ext>
            </a:extLst>
          </p:cNvPr>
          <p:cNvPicPr>
            <a:picLocks noChangeAspect="1"/>
          </p:cNvPicPr>
          <p:nvPr/>
        </p:nvPicPr>
        <p:blipFill>
          <a:blip r:embed="rId2">
            <a:extLst>
              <a:ext uri="{BEBA8EAE-BF5A-486C-A8C5-ECC9F3942E4B}">
                <a14:imgProps xmlns:a14="http://schemas.microsoft.com/office/drawing/2010/main">
                  <a14:imgLayer r:embed="rId3">
                    <a14:imgEffect>
                      <a14:artisticPaintBrush trans="23000"/>
                    </a14:imgEffect>
                  </a14:imgLayer>
                </a14:imgProps>
              </a:ex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29A8062E-8987-9E4D-979E-B5F633629C80}"/>
              </a:ext>
            </a:extLst>
          </p:cNvPr>
          <p:cNvSpPr>
            <a:spLocks noGrp="1"/>
          </p:cNvSpPr>
          <p:nvPr>
            <p:ph type="title"/>
          </p:nvPr>
        </p:nvSpPr>
        <p:spPr>
          <a:xfrm>
            <a:off x="1993692" y="365126"/>
            <a:ext cx="8154649" cy="5728170"/>
          </a:xfrm>
        </p:spPr>
        <p:txBody>
          <a:bodyPr>
            <a:normAutofit fontScale="90000"/>
          </a:bodyPr>
          <a:lstStyle/>
          <a:p>
            <a:br>
              <a:rPr lang="en-US" dirty="0"/>
            </a:br>
            <a:br>
              <a:rPr lang="en-US" dirty="0"/>
            </a:br>
            <a:r>
              <a:rPr lang="en-US" dirty="0"/>
              <a:t>Q and A</a:t>
            </a:r>
            <a:br>
              <a:rPr lang="en-US" dirty="0"/>
            </a:br>
            <a:br>
              <a:rPr lang="en-US" dirty="0"/>
            </a:br>
            <a:br>
              <a:rPr lang="en-GB" i="1" dirty="0"/>
            </a:br>
            <a:r>
              <a:rPr lang="en-GB" i="1" dirty="0"/>
              <a:t>Since lockdown my child has been struggling with their mental health, she is becoming increasingly anxious around exams and keeps bursting into tears.  I can see that she is overwhelmed. How can I help my child with her anxiety and exam stress when she is feeling overwhelmed?  	</a:t>
            </a:r>
            <a:br>
              <a:rPr lang="en-GB" i="1" dirty="0"/>
            </a:br>
            <a:br>
              <a:rPr lang="en-GB" dirty="0"/>
            </a:br>
            <a:r>
              <a:rPr lang="en-GB" dirty="0"/>
              <a:t>	</a:t>
            </a:r>
            <a:br>
              <a:rPr lang="en-GB" dirty="0"/>
            </a:br>
            <a:br>
              <a:rPr lang="en-GB" dirty="0"/>
            </a:br>
            <a:r>
              <a:rPr lang="en-GB" sz="2700" i="1" dirty="0"/>
              <a:t>Roseann Cartledge</a:t>
            </a:r>
            <a:br>
              <a:rPr lang="en-GB" dirty="0"/>
            </a:br>
            <a:br>
              <a:rPr lang="en-GB" dirty="0"/>
            </a:br>
            <a:endParaRPr lang="en-US" dirty="0"/>
          </a:p>
        </p:txBody>
      </p:sp>
    </p:spTree>
    <p:extLst>
      <p:ext uri="{BB962C8B-B14F-4D97-AF65-F5344CB8AC3E}">
        <p14:creationId xmlns:p14="http://schemas.microsoft.com/office/powerpoint/2010/main" val="2765093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68943"/>
          </a:schemeClr>
        </a:solidFill>
        <a:effectLst/>
      </p:bgPr>
    </p:bg>
    <p:spTree>
      <p:nvGrpSpPr>
        <p:cNvPr id="1" name=""/>
        <p:cNvGrpSpPr/>
        <p:nvPr/>
      </p:nvGrpSpPr>
      <p:grpSpPr>
        <a:xfrm>
          <a:off x="0" y="0"/>
          <a:ext cx="0" cy="0"/>
          <a:chOff x="0" y="0"/>
          <a:chExt cx="0" cy="0"/>
        </a:xfrm>
      </p:grpSpPr>
      <p:pic>
        <p:nvPicPr>
          <p:cNvPr id="5" name="Picture 4" descr="Bubble sheet test paper and pencil">
            <a:extLst>
              <a:ext uri="{FF2B5EF4-FFF2-40B4-BE49-F238E27FC236}">
                <a16:creationId xmlns:a16="http://schemas.microsoft.com/office/drawing/2014/main" id="{7960C727-0255-CF4D-8A84-6D59ECD77F28}"/>
              </a:ext>
            </a:extLst>
          </p:cNvPr>
          <p:cNvPicPr>
            <a:picLocks noChangeAspect="1"/>
          </p:cNvPicPr>
          <p:nvPr/>
        </p:nvPicPr>
        <p:blipFill>
          <a:blip r:embed="rId3">
            <a:alphaModFix amt="64000"/>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Rectangle 2"/>
          <p:cNvSpPr/>
          <p:nvPr/>
        </p:nvSpPr>
        <p:spPr>
          <a:xfrm>
            <a:off x="1843788" y="494675"/>
            <a:ext cx="8295808" cy="5663089"/>
          </a:xfrm>
          <a:prstGeom prst="rect">
            <a:avLst/>
          </a:prstGeom>
        </p:spPr>
        <p:txBody>
          <a:bodyPr wrap="square">
            <a:spAutoFit/>
          </a:bodyPr>
          <a:lstStyle/>
          <a:p>
            <a:br>
              <a:rPr lang="en-GB" sz="3200" dirty="0">
                <a:latin typeface="+mj-lt"/>
              </a:rPr>
            </a:br>
            <a:r>
              <a:rPr lang="en-GB" sz="3200" dirty="0">
                <a:latin typeface="+mj-lt"/>
              </a:rPr>
              <a:t>Q and A </a:t>
            </a:r>
          </a:p>
          <a:p>
            <a:endParaRPr lang="en-GB" sz="3200" i="1" dirty="0">
              <a:latin typeface="+mj-lt"/>
            </a:endParaRPr>
          </a:p>
          <a:p>
            <a:r>
              <a:rPr lang="en-GB" sz="3200" i="1" dirty="0">
                <a:latin typeface="+mj-lt"/>
              </a:rPr>
              <a:t>I have one child who wants to study all hours of the day and not take breaks or see others, and I have another child that doesn’t see the point in studying at all.  How can I support the balance between their studying and their mental wellbeing?</a:t>
            </a:r>
          </a:p>
          <a:p>
            <a:endParaRPr lang="en-GB" sz="3200" dirty="0">
              <a:latin typeface="+mj-lt"/>
            </a:endParaRPr>
          </a:p>
          <a:p>
            <a:r>
              <a:rPr lang="en-GB" sz="2400" i="1" dirty="0">
                <a:latin typeface="+mj-lt"/>
              </a:rPr>
              <a:t>Angela Merrylees</a:t>
            </a:r>
            <a:br>
              <a:rPr lang="en-GB" dirty="0"/>
            </a:br>
            <a:endParaRPr lang="en-GB" dirty="0"/>
          </a:p>
        </p:txBody>
      </p:sp>
    </p:spTree>
    <p:extLst>
      <p:ext uri="{BB962C8B-B14F-4D97-AF65-F5344CB8AC3E}">
        <p14:creationId xmlns:p14="http://schemas.microsoft.com/office/powerpoint/2010/main" val="1627326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380407" y="743447"/>
            <a:ext cx="3973385" cy="3692028"/>
          </a:xfrm>
          <a:noFill/>
        </p:spPr>
        <p:txBody>
          <a:bodyPr vert="horz" lIns="91440" tIns="45720" rIns="91440" bIns="45720" rtlCol="0" anchor="b">
            <a:normAutofit/>
          </a:bodyPr>
          <a:lstStyle/>
          <a:p>
            <a:pPr defTabSz="914400"/>
            <a:r>
              <a:rPr lang="en-US" sz="2500"/>
              <a:t>Q and A </a:t>
            </a:r>
            <a:br>
              <a:rPr lang="en-US" sz="2500"/>
            </a:br>
            <a:br>
              <a:rPr lang="en-US" sz="2500" i="1"/>
            </a:br>
            <a:r>
              <a:rPr lang="en-US" sz="2500" i="1"/>
              <a:t>What can I do as a parent to help my child during this time? I don’t know anything about any of their subjects. </a:t>
            </a:r>
            <a:br>
              <a:rPr lang="en-US" sz="2500"/>
            </a:br>
            <a:br>
              <a:rPr lang="en-US" sz="2500"/>
            </a:br>
            <a:r>
              <a:rPr lang="en-US" sz="2500" i="1"/>
              <a:t>Spencer Gooch </a:t>
            </a:r>
            <a:br>
              <a:rPr lang="en-US" sz="2500" i="1"/>
            </a:br>
            <a:br>
              <a:rPr lang="en-US" sz="2500"/>
            </a:br>
            <a:endParaRPr lang="en-US" sz="2500"/>
          </a:p>
        </p:txBody>
      </p:sp>
      <p:pic>
        <p:nvPicPr>
          <p:cNvPr id="5" name="Picture 4" descr="Desks in empty classroom">
            <a:extLst>
              <a:ext uri="{FF2B5EF4-FFF2-40B4-BE49-F238E27FC236}">
                <a16:creationId xmlns:a16="http://schemas.microsoft.com/office/drawing/2014/main" id="{7763D6B7-536E-094B-8E43-55F0012FAE2F}"/>
              </a:ext>
            </a:extLst>
          </p:cNvPr>
          <p:cNvPicPr>
            <a:picLocks noChangeAspect="1"/>
          </p:cNvPicPr>
          <p:nvPr/>
        </p:nvPicPr>
        <p:blipFill rotWithShape="1">
          <a:blip r:embed="rId2">
            <a:extLst>
              <a:ext uri="{28A0092B-C50C-407E-A947-70E740481C1C}">
                <a14:useLocalDpi xmlns:a14="http://schemas.microsoft.com/office/drawing/2010/main" val="0"/>
              </a:ext>
            </a:extLst>
          </a:blip>
          <a:srcRect l="12836" r="10689"/>
          <a:stretch/>
        </p:blipFill>
        <p:spPr>
          <a:xfrm>
            <a:off x="20" y="10"/>
            <a:ext cx="6992881" cy="6857990"/>
          </a:xfrm>
          <a:prstGeom prst="rect">
            <a:avLst/>
          </a:prstGeom>
        </p:spPr>
      </p:pic>
    </p:spTree>
    <p:extLst>
      <p:ext uri="{BB962C8B-B14F-4D97-AF65-F5344CB8AC3E}">
        <p14:creationId xmlns:p14="http://schemas.microsoft.com/office/powerpoint/2010/main" val="1661690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ncils">
            <a:extLst>
              <a:ext uri="{FF2B5EF4-FFF2-40B4-BE49-F238E27FC236}">
                <a16:creationId xmlns:a16="http://schemas.microsoft.com/office/drawing/2014/main" id="{103BCB44-132E-374E-BA8A-3967B4FEB3C1}"/>
              </a:ext>
            </a:extLst>
          </p:cNvPr>
          <p:cNvPicPr>
            <a:picLocks noChangeAspect="1"/>
          </p:cNvPicPr>
          <p:nvPr/>
        </p:nvPicPr>
        <p:blipFill>
          <a:blip r:embed="rId2">
            <a:alphaModFix amt="73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353456" y="365126"/>
            <a:ext cx="7285219" cy="5728170"/>
          </a:xfrm>
        </p:spPr>
        <p:txBody>
          <a:bodyPr/>
          <a:lstStyle/>
          <a:p>
            <a:r>
              <a:rPr lang="en-GB" dirty="0"/>
              <a:t>Q and A</a:t>
            </a:r>
            <a:br>
              <a:rPr lang="en-GB" dirty="0"/>
            </a:br>
            <a:br>
              <a:rPr lang="en-GB" dirty="0"/>
            </a:br>
            <a:br>
              <a:rPr lang="en-GB" i="1" dirty="0"/>
            </a:br>
            <a:r>
              <a:rPr lang="en-GB" i="1" dirty="0"/>
              <a:t>How can I encourage and motivate my child to study when they find this difficult to do?</a:t>
            </a:r>
            <a:br>
              <a:rPr lang="en-GB" dirty="0"/>
            </a:br>
            <a:br>
              <a:rPr lang="en-GB" dirty="0"/>
            </a:br>
            <a:br>
              <a:rPr lang="en-GB" dirty="0"/>
            </a:br>
            <a:r>
              <a:rPr lang="en-GB" sz="2800" i="1" dirty="0"/>
              <a:t>Paula Queen </a:t>
            </a:r>
          </a:p>
        </p:txBody>
      </p:sp>
    </p:spTree>
    <p:extLst>
      <p:ext uri="{BB962C8B-B14F-4D97-AF65-F5344CB8AC3E}">
        <p14:creationId xmlns:p14="http://schemas.microsoft.com/office/powerpoint/2010/main" val="3648458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5284589-B2CC-4CD5-A145-5E07E5355957}"/>
              </a:ext>
            </a:extLst>
          </p:cNvPr>
          <p:cNvSpPr txBox="1"/>
          <p:nvPr/>
        </p:nvSpPr>
        <p:spPr>
          <a:xfrm>
            <a:off x="7380407" y="743447"/>
            <a:ext cx="3973385" cy="916541"/>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dirty="0">
                <a:latin typeface="+mj-lt"/>
                <a:ea typeface="+mj-ea"/>
                <a:cs typeface="+mj-cs"/>
              </a:rPr>
              <a:t>Introductions</a:t>
            </a:r>
          </a:p>
        </p:txBody>
      </p:sp>
      <p:pic>
        <p:nvPicPr>
          <p:cNvPr id="8" name="Picture 7" descr="Close-up of person writing in notebook while typing on a laptop">
            <a:extLst>
              <a:ext uri="{FF2B5EF4-FFF2-40B4-BE49-F238E27FC236}">
                <a16:creationId xmlns:a16="http://schemas.microsoft.com/office/drawing/2014/main" id="{0F312D0D-BFF4-6848-A5CF-EC2170D111E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5969" r="15967" b="-1"/>
          <a:stretch/>
        </p:blipFill>
        <p:spPr>
          <a:xfrm>
            <a:off x="20" y="10"/>
            <a:ext cx="6992881" cy="6857990"/>
          </a:xfrm>
          <a:prstGeom prst="rect">
            <a:avLst/>
          </a:prstGeom>
        </p:spPr>
      </p:pic>
      <p:sp>
        <p:nvSpPr>
          <p:cNvPr id="6" name="TextBox 5">
            <a:extLst>
              <a:ext uri="{FF2B5EF4-FFF2-40B4-BE49-F238E27FC236}">
                <a16:creationId xmlns:a16="http://schemas.microsoft.com/office/drawing/2014/main" id="{466193E5-CADE-ED44-8F79-FCA2C5C6A7E1}"/>
              </a:ext>
            </a:extLst>
          </p:cNvPr>
          <p:cNvSpPr txBox="1"/>
          <p:nvPr/>
        </p:nvSpPr>
        <p:spPr>
          <a:xfrm>
            <a:off x="7092487" y="2348920"/>
            <a:ext cx="4549223" cy="2308324"/>
          </a:xfrm>
          <a:prstGeom prst="rect">
            <a:avLst/>
          </a:prstGeom>
          <a:no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latin typeface="+mj-lt"/>
            </a:endParaRPr>
          </a:p>
          <a:p>
            <a:endParaRPr lang="en-US" dirty="0"/>
          </a:p>
        </p:txBody>
      </p:sp>
      <p:graphicFrame>
        <p:nvGraphicFramePr>
          <p:cNvPr id="2" name="Table 2">
            <a:extLst>
              <a:ext uri="{FF2B5EF4-FFF2-40B4-BE49-F238E27FC236}">
                <a16:creationId xmlns:a16="http://schemas.microsoft.com/office/drawing/2014/main" id="{A27BC4A5-B1CB-D14A-B6B5-10744D153E77}"/>
              </a:ext>
            </a:extLst>
          </p:cNvPr>
          <p:cNvGraphicFramePr>
            <a:graphicFrameLocks noGrp="1"/>
          </p:cNvGraphicFramePr>
          <p:nvPr>
            <p:extLst>
              <p:ext uri="{D42A27DB-BD31-4B8C-83A1-F6EECF244321}">
                <p14:modId xmlns:p14="http://schemas.microsoft.com/office/powerpoint/2010/main" val="1100025109"/>
              </p:ext>
            </p:extLst>
          </p:nvPr>
        </p:nvGraphicFramePr>
        <p:xfrm>
          <a:off x="7163089" y="1918739"/>
          <a:ext cx="4855673" cy="4977936"/>
        </p:xfrm>
        <a:graphic>
          <a:graphicData uri="http://schemas.openxmlformats.org/drawingml/2006/table">
            <a:tbl>
              <a:tblPr firstRow="1" bandRow="1">
                <a:tableStyleId>{5940675A-B579-460E-94D1-54222C63F5DA}</a:tableStyleId>
              </a:tblPr>
              <a:tblGrid>
                <a:gridCol w="1600409">
                  <a:extLst>
                    <a:ext uri="{9D8B030D-6E8A-4147-A177-3AD203B41FA5}">
                      <a16:colId xmlns:a16="http://schemas.microsoft.com/office/drawing/2014/main" val="169314773"/>
                    </a:ext>
                  </a:extLst>
                </a:gridCol>
                <a:gridCol w="3255264">
                  <a:extLst>
                    <a:ext uri="{9D8B030D-6E8A-4147-A177-3AD203B41FA5}">
                      <a16:colId xmlns:a16="http://schemas.microsoft.com/office/drawing/2014/main" val="2727439044"/>
                    </a:ext>
                  </a:extLst>
                </a:gridCol>
              </a:tblGrid>
              <a:tr h="54885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latin typeface="+mj-lt"/>
                        </a:rPr>
                        <a:t>Kirstie Rees           </a:t>
                      </a:r>
                    </a:p>
                    <a:p>
                      <a:endParaRPr lang="en-US" sz="1600" b="1"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dirty="0">
                          <a:latin typeface="+mj-lt"/>
                        </a:rPr>
                        <a:t>Depute Principal Educational Psychologist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34021742"/>
                  </a:ext>
                </a:extLst>
              </a:tr>
              <a:tr h="7799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latin typeface="+mj-lt"/>
                        </a:rPr>
                        <a:t>Jennifer Lerpiniere</a:t>
                      </a:r>
                    </a:p>
                    <a:p>
                      <a:endParaRPr lang="en-US" sz="1600" b="1"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dirty="0">
                          <a:latin typeface="+mj-lt"/>
                        </a:rPr>
                        <a:t>Educational Psychologist in Training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29729553"/>
                  </a:ext>
                </a:extLst>
              </a:tr>
              <a:tr h="54885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latin typeface="+mj-lt"/>
                        </a:rPr>
                        <a:t>Angela Merrylees</a:t>
                      </a:r>
                    </a:p>
                    <a:p>
                      <a:endParaRPr lang="en-US" sz="1600" b="1"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dirty="0">
                          <a:latin typeface="+mj-lt"/>
                        </a:rPr>
                        <a:t>Principal Teacher, Healthier Minds Service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7067817"/>
                  </a:ext>
                </a:extLst>
              </a:tr>
              <a:tr h="77995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latin typeface="+mj-lt"/>
                        </a:rPr>
                        <a:t>Roseann Cartledge</a:t>
                      </a:r>
                    </a:p>
                    <a:p>
                      <a:endParaRPr lang="en-US" sz="1600" b="1"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dirty="0">
                          <a:latin typeface="+mj-lt"/>
                        </a:rPr>
                        <a:t>Principal Teacher, Mearns Castle High School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00879184"/>
                  </a:ext>
                </a:extLst>
              </a:tr>
              <a:tr h="77169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latin typeface="+mj-lt"/>
                        </a:rPr>
                        <a:t>Spencer Gooch</a:t>
                      </a:r>
                    </a:p>
                    <a:p>
                      <a:endParaRPr lang="en-US" sz="1600" b="1"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latin typeface="+mj-lt"/>
                        </a:rPr>
                        <a:t>Principal Teacher, Mearns Castle High School</a:t>
                      </a:r>
                    </a:p>
                    <a:p>
                      <a:endParaRPr lang="en-US" sz="1400"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02354452"/>
                  </a:ext>
                </a:extLst>
              </a:tr>
              <a:tr h="54885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latin typeface="+mj-lt"/>
                        </a:rPr>
                        <a:t>Paula Queen </a:t>
                      </a:r>
                    </a:p>
                    <a:p>
                      <a:endParaRPr lang="en-US" sz="1600" b="1"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400" dirty="0">
                          <a:latin typeface="+mj-lt"/>
                        </a:rPr>
                        <a:t>Assistant Educational Psychologist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49528423"/>
                  </a:ext>
                </a:extLst>
              </a:tr>
              <a:tr h="548857">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1" dirty="0">
                          <a:latin typeface="+mj-lt"/>
                        </a:rPr>
                        <a:t>Kirsty Frost </a:t>
                      </a:r>
                    </a:p>
                    <a:p>
                      <a:endParaRPr lang="en-US" sz="1600" b="1"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latin typeface="+mj-lt"/>
                        </a:rPr>
                        <a:t>Assistant Educational Psychologist </a:t>
                      </a:r>
                    </a:p>
                    <a:p>
                      <a:endParaRPr lang="en-US" sz="1400"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60230416"/>
                  </a:ext>
                </a:extLst>
              </a:tr>
            </a:tbl>
          </a:graphicData>
        </a:graphic>
      </p:graphicFrame>
    </p:spTree>
    <p:extLst>
      <p:ext uri="{BB962C8B-B14F-4D97-AF65-F5344CB8AC3E}">
        <p14:creationId xmlns:p14="http://schemas.microsoft.com/office/powerpoint/2010/main" val="3392017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ooks stacked on a table">
            <a:extLst>
              <a:ext uri="{FF2B5EF4-FFF2-40B4-BE49-F238E27FC236}">
                <a16:creationId xmlns:a16="http://schemas.microsoft.com/office/drawing/2014/main" id="{52A4C039-4186-4B49-BDC0-E4392A686D6D}"/>
              </a:ext>
            </a:extLst>
          </p:cNvPr>
          <p:cNvPicPr>
            <a:picLocks noChangeAspect="1"/>
          </p:cNvPicPr>
          <p:nvPr/>
        </p:nvPicPr>
        <p:blipFill>
          <a:blip r:embed="rId2">
            <a:alphaModFix amt="64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569493" y="368489"/>
            <a:ext cx="7855294" cy="3671247"/>
          </a:xfrm>
        </p:spPr>
        <p:txBody>
          <a:bodyPr>
            <a:normAutofit fontScale="90000"/>
          </a:bodyPr>
          <a:lstStyle/>
          <a:p>
            <a:br>
              <a:rPr lang="en-GB" dirty="0"/>
            </a:br>
            <a:br>
              <a:rPr lang="en-GB" dirty="0"/>
            </a:br>
            <a:r>
              <a:rPr lang="en-GB" dirty="0"/>
              <a:t>Q and A Panel</a:t>
            </a:r>
            <a:br>
              <a:rPr lang="en-GB" dirty="0"/>
            </a:br>
            <a:br>
              <a:rPr lang="en-GB" dirty="0"/>
            </a:br>
            <a:r>
              <a:rPr lang="en-GB" dirty="0"/>
              <a:t>Are there any strategies to help my child feel calm before and after exams?</a:t>
            </a:r>
            <a:br>
              <a:rPr lang="en-GB" dirty="0"/>
            </a:br>
            <a:br>
              <a:rPr lang="en-GB" dirty="0"/>
            </a:br>
            <a:br>
              <a:rPr lang="en-GB" dirty="0"/>
            </a:br>
            <a:r>
              <a:rPr lang="en-GB" sz="2800" i="1" dirty="0"/>
              <a:t>Angela Merrylees</a:t>
            </a:r>
            <a:endParaRPr lang="en-GB" sz="3200" i="1" dirty="0"/>
          </a:p>
        </p:txBody>
      </p:sp>
    </p:spTree>
    <p:extLst>
      <p:ext uri="{BB962C8B-B14F-4D97-AF65-F5344CB8AC3E}">
        <p14:creationId xmlns:p14="http://schemas.microsoft.com/office/powerpoint/2010/main" val="19643733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264C0C-912C-6D45-9DC6-2D23456EB911}"/>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defTabSz="914400"/>
            <a:endParaRPr lang="en-US" sz="6600" kern="1200" dirty="0">
              <a:solidFill>
                <a:schemeClr val="tx1"/>
              </a:solidFill>
              <a:latin typeface="+mj-lt"/>
              <a:ea typeface="+mj-ea"/>
              <a:cs typeface="+mj-cs"/>
            </a:endParaRPr>
          </a:p>
        </p:txBody>
      </p:sp>
      <p:sp>
        <p:nvSpPr>
          <p:cNvPr id="10"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alendar&#10;&#10;Description automatically generated">
            <a:extLst>
              <a:ext uri="{FF2B5EF4-FFF2-40B4-BE49-F238E27FC236}">
                <a16:creationId xmlns:a16="http://schemas.microsoft.com/office/drawing/2014/main" id="{9823E585-C6D8-7F45-940E-FF0818516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881" y="1913183"/>
            <a:ext cx="10950694" cy="3586353"/>
          </a:xfrm>
          <a:prstGeom prst="rect">
            <a:avLst/>
          </a:prstGeom>
        </p:spPr>
      </p:pic>
      <p:sp>
        <p:nvSpPr>
          <p:cNvPr id="7" name="TextBox 6">
            <a:extLst>
              <a:ext uri="{FF2B5EF4-FFF2-40B4-BE49-F238E27FC236}">
                <a16:creationId xmlns:a16="http://schemas.microsoft.com/office/drawing/2014/main" id="{AF889826-C009-164D-807D-27B884337488}"/>
              </a:ext>
            </a:extLst>
          </p:cNvPr>
          <p:cNvSpPr txBox="1"/>
          <p:nvPr/>
        </p:nvSpPr>
        <p:spPr>
          <a:xfrm>
            <a:off x="858129" y="5809436"/>
            <a:ext cx="7174523" cy="923330"/>
          </a:xfrm>
          <a:prstGeom prst="rect">
            <a:avLst/>
          </a:prstGeom>
          <a:noFill/>
        </p:spPr>
        <p:txBody>
          <a:bodyPr wrap="square">
            <a:spAutoFit/>
          </a:bodyPr>
          <a:lstStyle/>
          <a:p>
            <a:r>
              <a:rPr lang="en-US" dirty="0">
                <a:hlinkClick r:id="rId3"/>
              </a:rPr>
              <a:t>https://blogs.glowscotland.org.uk/er/healthierminds/</a:t>
            </a:r>
            <a:endParaRPr lang="en-US" dirty="0"/>
          </a:p>
          <a:p>
            <a:endParaRPr lang="en-US" dirty="0"/>
          </a:p>
          <a:p>
            <a:endParaRPr lang="en-US" dirty="0"/>
          </a:p>
        </p:txBody>
      </p:sp>
    </p:spTree>
    <p:extLst>
      <p:ext uri="{BB962C8B-B14F-4D97-AF65-F5344CB8AC3E}">
        <p14:creationId xmlns:p14="http://schemas.microsoft.com/office/powerpoint/2010/main" val="2390210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BGRectangle">
            <a:extLst>
              <a:ext uri="{FF2B5EF4-FFF2-40B4-BE49-F238E27FC236}">
                <a16:creationId xmlns:a16="http://schemas.microsoft.com/office/drawing/2014/main" id="{F1611BA9-268A-49A6-84F8-FC9153668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hand holding a pen and shading circles on a sheet">
            <a:extLst>
              <a:ext uri="{FF2B5EF4-FFF2-40B4-BE49-F238E27FC236}">
                <a16:creationId xmlns:a16="http://schemas.microsoft.com/office/drawing/2014/main" id="{64298100-40AC-3B47-A65B-41A90D9954C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433"/>
          <a:stretch/>
        </p:blipFill>
        <p:spPr>
          <a:xfrm>
            <a:off x="20" y="1"/>
            <a:ext cx="12191980" cy="6857999"/>
          </a:xfrm>
          <a:prstGeom prst="rect">
            <a:avLst/>
          </a:prstGeom>
        </p:spPr>
      </p:pic>
      <p:sp>
        <p:nvSpPr>
          <p:cNvPr id="2" name="Title 1">
            <a:extLst>
              <a:ext uri="{FF2B5EF4-FFF2-40B4-BE49-F238E27FC236}">
                <a16:creationId xmlns:a16="http://schemas.microsoft.com/office/drawing/2014/main" id="{58B95915-4E57-49DF-92F9-56D84124F0D2}"/>
              </a:ext>
            </a:extLst>
          </p:cNvPr>
          <p:cNvSpPr>
            <a:spLocks noGrp="1"/>
          </p:cNvSpPr>
          <p:nvPr>
            <p:ph type="title"/>
          </p:nvPr>
        </p:nvSpPr>
        <p:spPr>
          <a:xfrm>
            <a:off x="4387349" y="1200152"/>
            <a:ext cx="6897171" cy="4457696"/>
          </a:xfrm>
        </p:spPr>
        <p:txBody>
          <a:bodyPr vert="horz" lIns="91440" tIns="45720" rIns="91440" bIns="45720" rtlCol="0" anchor="ctr">
            <a:normAutofit/>
          </a:bodyPr>
          <a:lstStyle/>
          <a:p>
            <a:pPr defTabSz="914400"/>
            <a:r>
              <a:rPr lang="en-US" sz="2600" b="1" dirty="0">
                <a:solidFill>
                  <a:srgbClr val="FFFFFF"/>
                </a:solidFill>
              </a:rPr>
              <a:t>Aim and Structure of Session</a:t>
            </a:r>
            <a:br>
              <a:rPr lang="en-US" sz="2600" b="1" dirty="0">
                <a:solidFill>
                  <a:srgbClr val="FFFFFF"/>
                </a:solidFill>
              </a:rPr>
            </a:br>
            <a:br>
              <a:rPr lang="en-US" sz="2600" b="1" dirty="0">
                <a:solidFill>
                  <a:srgbClr val="FFFFFF"/>
                </a:solidFill>
              </a:rPr>
            </a:br>
            <a:r>
              <a:rPr lang="en-US" sz="2600" dirty="0">
                <a:solidFill>
                  <a:srgbClr val="FFFFFF"/>
                </a:solidFill>
              </a:rPr>
              <a:t>To discuss </a:t>
            </a:r>
            <a:r>
              <a:rPr lang="en-GB" sz="2600" dirty="0">
                <a:solidFill>
                  <a:srgbClr val="FFFFFF"/>
                </a:solidFill>
              </a:rPr>
              <a:t>the experiences and emotions of young people </a:t>
            </a:r>
            <a:br>
              <a:rPr lang="en-GB" sz="2600" dirty="0">
                <a:solidFill>
                  <a:srgbClr val="FFFFFF"/>
                </a:solidFill>
              </a:rPr>
            </a:br>
            <a:br>
              <a:rPr lang="en-GB" sz="2600" dirty="0">
                <a:solidFill>
                  <a:srgbClr val="FFFFFF"/>
                </a:solidFill>
              </a:rPr>
            </a:br>
            <a:r>
              <a:rPr lang="en-GB" sz="2600" dirty="0">
                <a:solidFill>
                  <a:srgbClr val="FFFFFF"/>
                </a:solidFill>
              </a:rPr>
              <a:t>To explore strategies to reduce anxiety levels</a:t>
            </a:r>
            <a:br>
              <a:rPr lang="en-GB" sz="2600" dirty="0">
                <a:solidFill>
                  <a:srgbClr val="FFFFFF"/>
                </a:solidFill>
              </a:rPr>
            </a:br>
            <a:br>
              <a:rPr lang="en-GB" sz="2600" dirty="0">
                <a:solidFill>
                  <a:srgbClr val="FFFFFF"/>
                </a:solidFill>
              </a:rPr>
            </a:br>
            <a:r>
              <a:rPr lang="en-GB" sz="2600" dirty="0">
                <a:solidFill>
                  <a:srgbClr val="FFFFFF"/>
                </a:solidFill>
              </a:rPr>
              <a:t>To  discuss how you can best support your child throughout this time</a:t>
            </a:r>
            <a:br>
              <a:rPr lang="en-GB" sz="2600" dirty="0">
                <a:solidFill>
                  <a:srgbClr val="FFFFFF"/>
                </a:solidFill>
              </a:rPr>
            </a:br>
            <a:br>
              <a:rPr lang="en-GB" sz="2600" dirty="0">
                <a:solidFill>
                  <a:srgbClr val="FFFFFF"/>
                </a:solidFill>
              </a:rPr>
            </a:br>
            <a:r>
              <a:rPr lang="en-GB" sz="2600" dirty="0">
                <a:solidFill>
                  <a:srgbClr val="FFFFFF"/>
                </a:solidFill>
              </a:rPr>
              <a:t>Q and A Panel</a:t>
            </a:r>
            <a:endParaRPr lang="en-US" sz="2600" i="1" dirty="0">
              <a:solidFill>
                <a:srgbClr val="FFFFFF"/>
              </a:solidFill>
            </a:endParaRPr>
          </a:p>
        </p:txBody>
      </p:sp>
      <p:sp>
        <p:nvSpPr>
          <p:cNvPr id="22" name="!!Line">
            <a:extLst>
              <a:ext uri="{FF2B5EF4-FFF2-40B4-BE49-F238E27FC236}">
                <a16:creationId xmlns:a16="http://schemas.microsoft.com/office/drawing/2014/main" id="{1825D5AF-D278-4D9A-A4F5-A1A1D3507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9645" y="5934758"/>
            <a:ext cx="4706912" cy="646331"/>
          </a:xfrm>
          <a:prstGeom prst="rect">
            <a:avLst/>
          </a:prstGeom>
          <a:noFill/>
        </p:spPr>
        <p:txBody>
          <a:bodyPr wrap="square" rtlCol="0">
            <a:spAutoFit/>
          </a:bodyPr>
          <a:lstStyle/>
          <a:p>
            <a:r>
              <a:rPr lang="en-GB" dirty="0"/>
              <a:t>https://blogs.glowscotland.org.uk/er/healthierminds/</a:t>
            </a:r>
          </a:p>
        </p:txBody>
      </p:sp>
      <p:pic>
        <p:nvPicPr>
          <p:cNvPr id="4" name="Picture 3"/>
          <p:cNvPicPr>
            <a:picLocks noChangeAspect="1"/>
          </p:cNvPicPr>
          <p:nvPr/>
        </p:nvPicPr>
        <p:blipFill rotWithShape="1">
          <a:blip r:embed="rId4"/>
          <a:srcRect l="6423" t="44826"/>
          <a:stretch/>
        </p:blipFill>
        <p:spPr>
          <a:xfrm>
            <a:off x="6513996" y="6114625"/>
            <a:ext cx="5678004" cy="743374"/>
          </a:xfrm>
          <a:prstGeom prst="rect">
            <a:avLst/>
          </a:prstGeom>
        </p:spPr>
      </p:pic>
    </p:spTree>
    <p:extLst>
      <p:ext uri="{BB962C8B-B14F-4D97-AF65-F5344CB8AC3E}">
        <p14:creationId xmlns:p14="http://schemas.microsoft.com/office/powerpoint/2010/main" val="232444346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3D brain">
            <a:extLst>
              <a:ext uri="{FF2B5EF4-FFF2-40B4-BE49-F238E27FC236}">
                <a16:creationId xmlns:a16="http://schemas.microsoft.com/office/drawing/2014/main" id="{9E4001A3-7AE5-3C42-B0E0-7D55EBB9D6E0}"/>
              </a:ext>
            </a:extLst>
          </p:cNvPr>
          <p:cNvPicPr>
            <a:picLocks noChangeAspect="1"/>
          </p:cNvPicPr>
          <p:nvPr/>
        </p:nvPicPr>
        <p:blipFill rotWithShape="1">
          <a:blip r:embed="rId2">
            <a:extLst>
              <a:ext uri="{28A0092B-C50C-407E-A947-70E740481C1C}">
                <a14:useLocalDpi xmlns:a14="http://schemas.microsoft.com/office/drawing/2010/main" val="0"/>
              </a:ext>
            </a:extLst>
          </a:blip>
          <a:srcRect b="5436"/>
          <a:stretch/>
        </p:blipFill>
        <p:spPr>
          <a:xfrm>
            <a:off x="2522358" y="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0597" y="4229805"/>
            <a:ext cx="4830813" cy="3692028"/>
          </a:xfrm>
          <a:noFill/>
        </p:spPr>
        <p:txBody>
          <a:bodyPr vert="horz" lIns="91440" tIns="45720" rIns="91440" bIns="45720" rtlCol="0" anchor="b">
            <a:normAutofit fontScale="90000"/>
          </a:bodyPr>
          <a:lstStyle/>
          <a:p>
            <a:pPr defTabSz="914400"/>
            <a:br>
              <a:rPr lang="en-US" sz="1300" dirty="0"/>
            </a:br>
            <a:br>
              <a:rPr lang="en-US" sz="1300" dirty="0"/>
            </a:br>
            <a:br>
              <a:rPr lang="en-US" sz="1300" dirty="0"/>
            </a:br>
            <a:br>
              <a:rPr lang="en-US" sz="1300" dirty="0"/>
            </a:br>
            <a:br>
              <a:rPr lang="en-US" sz="1300" dirty="0"/>
            </a:br>
            <a:br>
              <a:rPr lang="en-US" sz="4000" dirty="0"/>
            </a:br>
            <a:br>
              <a:rPr lang="en-US" sz="4000" dirty="0"/>
            </a:br>
            <a:r>
              <a:rPr lang="en-US" sz="4000" dirty="0"/>
              <a:t>The Teenage Brain </a:t>
            </a:r>
            <a:br>
              <a:rPr lang="en-US" sz="4000" dirty="0"/>
            </a:br>
            <a:br>
              <a:rPr lang="en-US" sz="1300" dirty="0"/>
            </a:br>
            <a:r>
              <a:rPr lang="en-US" sz="1300" dirty="0"/>
              <a:t> </a:t>
            </a:r>
            <a:br>
              <a:rPr lang="en-US" sz="2200" dirty="0"/>
            </a:br>
            <a:r>
              <a:rPr lang="en-US" sz="2200" dirty="0"/>
              <a:t>1. </a:t>
            </a:r>
            <a:r>
              <a:rPr lang="en-US" sz="2700" dirty="0"/>
              <a:t>Novelty Seeking and risk taking </a:t>
            </a:r>
            <a:br>
              <a:rPr lang="en-US" sz="2700" dirty="0"/>
            </a:br>
            <a:br>
              <a:rPr lang="en-US" sz="2700" dirty="0"/>
            </a:br>
            <a:r>
              <a:rPr lang="en-US" sz="2700" dirty="0"/>
              <a:t>2. Social engagement and Independence</a:t>
            </a:r>
            <a:br>
              <a:rPr lang="en-US" sz="2700" dirty="0"/>
            </a:br>
            <a:br>
              <a:rPr lang="en-US" sz="2700" dirty="0"/>
            </a:br>
            <a:r>
              <a:rPr lang="en-US" sz="2700" dirty="0"/>
              <a:t>3. Increased emotional intensity </a:t>
            </a:r>
            <a:br>
              <a:rPr lang="en-US" sz="2700" dirty="0"/>
            </a:br>
            <a:br>
              <a:rPr lang="en-US" sz="2700" dirty="0"/>
            </a:br>
            <a:r>
              <a:rPr lang="en-US" sz="2700" dirty="0"/>
              <a:t>5. Creative exploration</a:t>
            </a:r>
            <a:br>
              <a:rPr lang="en-US" sz="2700" dirty="0"/>
            </a:br>
            <a:br>
              <a:rPr lang="en-US" sz="2700" dirty="0"/>
            </a:br>
            <a:r>
              <a:rPr lang="en-US" sz="2700" dirty="0"/>
              <a:t>6. Bigger picture thinking</a:t>
            </a:r>
            <a:br>
              <a:rPr lang="en-US" sz="2700" dirty="0"/>
            </a:br>
            <a:br>
              <a:rPr lang="en-US" sz="2700" dirty="0"/>
            </a:br>
            <a:r>
              <a:rPr lang="en-US" sz="2700" dirty="0"/>
              <a:t>7. Move towards interdependence  </a:t>
            </a:r>
            <a:br>
              <a:rPr lang="en-US" sz="2700" dirty="0"/>
            </a:br>
            <a:br>
              <a:rPr lang="en-US" sz="2700" dirty="0"/>
            </a:br>
            <a:br>
              <a:rPr lang="en-US" sz="2700" dirty="0"/>
            </a:br>
            <a:r>
              <a:rPr lang="en-US" sz="2200" dirty="0"/>
              <a:t>Daniel Siegel; Sarah-Jayne Blakemore; </a:t>
            </a:r>
            <a:br>
              <a:rPr lang="en-US" sz="2200" dirty="0"/>
            </a:br>
            <a:r>
              <a:rPr lang="en-US" sz="2200" dirty="0"/>
              <a:t>Nicola Morgan</a:t>
            </a:r>
            <a:br>
              <a:rPr lang="en-US" sz="2700" dirty="0"/>
            </a:br>
            <a:br>
              <a:rPr lang="en-US" sz="2000" dirty="0"/>
            </a:br>
            <a:br>
              <a:rPr lang="en-US" sz="2000" dirty="0"/>
            </a:br>
            <a:br>
              <a:rPr lang="en-US" sz="2000" dirty="0"/>
            </a:br>
            <a:br>
              <a:rPr lang="en-US" sz="2000" dirty="0"/>
            </a:br>
            <a:br>
              <a:rPr lang="en-US" sz="2000" dirty="0"/>
            </a:br>
            <a:endParaRPr lang="en-US" sz="1300" dirty="0"/>
          </a:p>
        </p:txBody>
      </p:sp>
      <p:sp>
        <p:nvSpPr>
          <p:cNvPr id="3" name="TextBox 2"/>
          <p:cNvSpPr txBox="1"/>
          <p:nvPr/>
        </p:nvSpPr>
        <p:spPr>
          <a:xfrm>
            <a:off x="6688535" y="6211669"/>
            <a:ext cx="5906124" cy="369332"/>
          </a:xfrm>
          <a:prstGeom prst="rect">
            <a:avLst/>
          </a:prstGeom>
          <a:noFill/>
        </p:spPr>
        <p:txBody>
          <a:bodyPr wrap="square" rtlCol="0">
            <a:spAutoFit/>
          </a:bodyPr>
          <a:lstStyle/>
          <a:p>
            <a:r>
              <a:rPr lang="en-GB" i="1" dirty="0">
                <a:latin typeface="+mj-lt"/>
              </a:rPr>
              <a:t>‘</a:t>
            </a:r>
          </a:p>
        </p:txBody>
      </p:sp>
    </p:spTree>
    <p:extLst>
      <p:ext uri="{BB962C8B-B14F-4D97-AF65-F5344CB8AC3E}">
        <p14:creationId xmlns:p14="http://schemas.microsoft.com/office/powerpoint/2010/main" val="2399415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an wearing a mask">
            <a:extLst>
              <a:ext uri="{FF2B5EF4-FFF2-40B4-BE49-F238E27FC236}">
                <a16:creationId xmlns:a16="http://schemas.microsoft.com/office/drawing/2014/main" id="{8B792E22-7FAD-004A-B4A2-C1F843FAF507}"/>
              </a:ext>
            </a:extLst>
          </p:cNvPr>
          <p:cNvPicPr>
            <a:picLocks noChangeAspect="1"/>
          </p:cNvPicPr>
          <p:nvPr/>
        </p:nvPicPr>
        <p:blipFill rotWithShape="1">
          <a:blip r:embed="rId2">
            <a:extLst>
              <a:ext uri="{28A0092B-C50C-407E-A947-70E740481C1C}">
                <a14:useLocalDpi xmlns:a14="http://schemas.microsoft.com/office/drawing/2010/main" val="0"/>
              </a:ext>
            </a:extLst>
          </a:blip>
          <a:srcRect t="4199" r="23298" b="4892"/>
          <a:stretch/>
        </p:blipFill>
        <p:spPr>
          <a:xfrm>
            <a:off x="3570455" y="0"/>
            <a:ext cx="8668512" cy="6857990"/>
          </a:xfrm>
          <a:prstGeom prst="rect">
            <a:avLst/>
          </a:prstGeom>
        </p:spPr>
      </p:pic>
      <p:sp>
        <p:nvSpPr>
          <p:cNvPr id="26" name="Rectangle 2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AD2B7D-21A1-534E-BFD0-589FB1E1F7D3}"/>
              </a:ext>
            </a:extLst>
          </p:cNvPr>
          <p:cNvSpPr>
            <a:spLocks noGrp="1"/>
          </p:cNvSpPr>
          <p:nvPr>
            <p:ph type="title"/>
          </p:nvPr>
        </p:nvSpPr>
        <p:spPr>
          <a:xfrm>
            <a:off x="481029" y="296711"/>
            <a:ext cx="4909945" cy="1337368"/>
          </a:xfrm>
        </p:spPr>
        <p:txBody>
          <a:bodyPr vert="horz" lIns="91440" tIns="45720" rIns="91440" bIns="45720" rtlCol="0" anchor="b">
            <a:normAutofit fontScale="90000"/>
          </a:bodyPr>
          <a:lstStyle/>
          <a:p>
            <a:pPr defTabSz="914400"/>
            <a:r>
              <a:rPr lang="en-US" sz="4800" dirty="0"/>
              <a:t>The Impact of Covid </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608331" y="1634079"/>
            <a:ext cx="5117912" cy="5755422"/>
          </a:xfrm>
          <a:prstGeom prst="rect">
            <a:avLst/>
          </a:prstGeom>
          <a:noFill/>
        </p:spPr>
        <p:txBody>
          <a:bodyPr wrap="square" rtlCol="0">
            <a:spAutoFit/>
          </a:bodyPr>
          <a:lstStyle/>
          <a:p>
            <a:r>
              <a:rPr lang="en-GB" sz="2400" dirty="0">
                <a:latin typeface="+mj-lt"/>
              </a:rPr>
              <a:t>Decreased risk taking </a:t>
            </a:r>
          </a:p>
          <a:p>
            <a:endParaRPr lang="en-GB" sz="2400" dirty="0">
              <a:latin typeface="+mj-lt"/>
            </a:endParaRPr>
          </a:p>
          <a:p>
            <a:r>
              <a:rPr lang="en-GB" sz="2400" dirty="0">
                <a:latin typeface="+mj-lt"/>
              </a:rPr>
              <a:t>Lack of control and choice</a:t>
            </a:r>
          </a:p>
          <a:p>
            <a:endParaRPr lang="en-GB" sz="2400" dirty="0">
              <a:latin typeface="+mj-lt"/>
            </a:endParaRPr>
          </a:p>
          <a:p>
            <a:endParaRPr lang="en-GB" sz="2400" dirty="0">
              <a:latin typeface="+mj-lt"/>
            </a:endParaRPr>
          </a:p>
          <a:p>
            <a:r>
              <a:rPr lang="en-GB" sz="2400" dirty="0">
                <a:latin typeface="+mj-lt"/>
              </a:rPr>
              <a:t>Lack of opportunity to be with peers</a:t>
            </a:r>
          </a:p>
          <a:p>
            <a:endParaRPr lang="en-GB" sz="2400" dirty="0">
              <a:latin typeface="+mj-lt"/>
            </a:endParaRPr>
          </a:p>
          <a:p>
            <a:endParaRPr lang="en-GB" sz="2400" dirty="0">
              <a:latin typeface="+mj-lt"/>
            </a:endParaRPr>
          </a:p>
          <a:p>
            <a:r>
              <a:rPr lang="en-GB" sz="2400" dirty="0">
                <a:latin typeface="+mj-lt"/>
              </a:rPr>
              <a:t>Loss of  sense of belonging and identity </a:t>
            </a:r>
          </a:p>
          <a:p>
            <a:endParaRPr lang="en-GB" sz="2400" dirty="0">
              <a:latin typeface="+mj-lt"/>
            </a:endParaRPr>
          </a:p>
          <a:p>
            <a:r>
              <a:rPr lang="en-GB" sz="2400" dirty="0">
                <a:latin typeface="+mj-lt"/>
              </a:rPr>
              <a:t>Online learning/increased social media    </a:t>
            </a:r>
            <a:r>
              <a:rPr lang="en-GB" sz="1600" dirty="0">
                <a:latin typeface="+mj-lt"/>
              </a:rPr>
              <a:t>(30% of teenagers felt stressed by online learning </a:t>
            </a:r>
            <a:r>
              <a:rPr lang="en-GB" sz="1600" dirty="0" err="1">
                <a:latin typeface="+mj-lt"/>
              </a:rPr>
              <a:t>Pieh</a:t>
            </a:r>
            <a:r>
              <a:rPr lang="en-GB" sz="1600" dirty="0">
                <a:latin typeface="+mj-lt"/>
              </a:rPr>
              <a:t> </a:t>
            </a:r>
            <a:r>
              <a:rPr lang="en-GB" sz="1600" dirty="0" err="1">
                <a:latin typeface="+mj-lt"/>
              </a:rPr>
              <a:t>ei</a:t>
            </a:r>
            <a:r>
              <a:rPr lang="en-GB" sz="1600">
                <a:latin typeface="+mj-lt"/>
              </a:rPr>
              <a:t> al; 2021)</a:t>
            </a:r>
            <a:endParaRPr lang="en-GB" sz="1600" dirty="0">
              <a:latin typeface="+mj-lt"/>
            </a:endParaRPr>
          </a:p>
          <a:p>
            <a:endParaRPr lang="en-GB" sz="2400" dirty="0">
              <a:latin typeface="+mj-lt"/>
            </a:endParaRPr>
          </a:p>
          <a:p>
            <a:endParaRPr lang="en-GB" sz="2400" dirty="0">
              <a:latin typeface="+mj-lt"/>
            </a:endParaRPr>
          </a:p>
          <a:p>
            <a:endParaRPr lang="en-GB" sz="2400" dirty="0">
              <a:latin typeface="+mj-lt"/>
            </a:endParaRPr>
          </a:p>
        </p:txBody>
      </p:sp>
    </p:spTree>
    <p:extLst>
      <p:ext uri="{BB962C8B-B14F-4D97-AF65-F5344CB8AC3E}">
        <p14:creationId xmlns:p14="http://schemas.microsoft.com/office/powerpoint/2010/main" val="5453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logo&#10;&#10;Description automatically generated">
            <a:extLst>
              <a:ext uri="{FF2B5EF4-FFF2-40B4-BE49-F238E27FC236}">
                <a16:creationId xmlns:a16="http://schemas.microsoft.com/office/drawing/2014/main" id="{810FE9FB-A4A2-4C29-BBEC-AC1FBB71BF75}"/>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442"/>
          <a:stretch/>
        </p:blipFill>
        <p:spPr>
          <a:xfrm>
            <a:off x="20" y="1"/>
            <a:ext cx="12191980" cy="6857999"/>
          </a:xfrm>
          <a:prstGeom prst="rect">
            <a:avLst/>
          </a:prstGeom>
        </p:spPr>
      </p:pic>
      <p:sp>
        <p:nvSpPr>
          <p:cNvPr id="2" name="Title 1">
            <a:extLst>
              <a:ext uri="{FF2B5EF4-FFF2-40B4-BE49-F238E27FC236}">
                <a16:creationId xmlns:a16="http://schemas.microsoft.com/office/drawing/2014/main" id="{1D6C8C97-66AD-4F32-8EDA-99E4A7E48F6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defTabSz="914400"/>
            <a:r>
              <a:rPr lang="en-US" sz="6000">
                <a:solidFill>
                  <a:srgbClr val="FFFFFF"/>
                </a:solidFill>
              </a:rPr>
              <a:t>The World Today </a:t>
            </a:r>
          </a:p>
        </p:txBody>
      </p:sp>
      <p:sp>
        <p:nvSpPr>
          <p:cNvPr id="5" name="TextBox 4">
            <a:extLst>
              <a:ext uri="{FF2B5EF4-FFF2-40B4-BE49-F238E27FC236}">
                <a16:creationId xmlns:a16="http://schemas.microsoft.com/office/drawing/2014/main" id="{DE5C1C9D-5CD7-4E40-88B9-73E273948025}"/>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technofaq.org/posts/2015/06/cause-and-effect-of-social-media/">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en-GB" sz="700">
              <a:solidFill>
                <a:srgbClr val="FFFFFF"/>
              </a:solidFill>
            </a:endParaRPr>
          </a:p>
        </p:txBody>
      </p:sp>
    </p:spTree>
    <p:extLst>
      <p:ext uri="{BB962C8B-B14F-4D97-AF65-F5344CB8AC3E}">
        <p14:creationId xmlns:p14="http://schemas.microsoft.com/office/powerpoint/2010/main" val="403387522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4">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9B7E69-8F32-284E-B697-941A74CC7572}"/>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defTabSz="914400"/>
            <a:r>
              <a:rPr lang="en-US" sz="2900" kern="1200" dirty="0">
                <a:solidFill>
                  <a:schemeClr val="tx1"/>
                </a:solidFill>
                <a:latin typeface="+mj-lt"/>
                <a:ea typeface="+mj-ea"/>
                <a:cs typeface="+mj-cs"/>
              </a:rPr>
              <a:t>Young peoples’ brains can’t cope with how many people we can compare ourselves to</a:t>
            </a:r>
          </a:p>
        </p:txBody>
      </p:sp>
      <p:pic>
        <p:nvPicPr>
          <p:cNvPr id="3" name="Picture 2">
            <a:extLst>
              <a:ext uri="{FF2B5EF4-FFF2-40B4-BE49-F238E27FC236}">
                <a16:creationId xmlns:a16="http://schemas.microsoft.com/office/drawing/2014/main" id="{A966F54F-A0DC-3D43-8E7C-C7A4AC1CC559}"/>
              </a:ext>
            </a:extLst>
          </p:cNvPr>
          <p:cNvPicPr>
            <a:picLocks noChangeAspect="1"/>
          </p:cNvPicPr>
          <p:nvPr/>
        </p:nvPicPr>
        <p:blipFill rotWithShape="1">
          <a:blip r:embed="rId2">
            <a:extLst>
              <a:ext uri="{28A0092B-C50C-407E-A947-70E740481C1C}">
                <a14:useLocalDpi xmlns:a14="http://schemas.microsoft.com/office/drawing/2010/main" val="0"/>
              </a:ext>
            </a:extLst>
          </a:blip>
          <a:srcRect t="12121" b="14724"/>
          <a:stretch/>
        </p:blipFill>
        <p:spPr>
          <a:xfrm>
            <a:off x="1302074" y="557189"/>
            <a:ext cx="9587852" cy="4629236"/>
          </a:xfrm>
          <a:prstGeom prst="rect">
            <a:avLst/>
          </a:prstGeom>
        </p:spPr>
      </p:pic>
    </p:spTree>
    <p:extLst>
      <p:ext uri="{BB962C8B-B14F-4D97-AF65-F5344CB8AC3E}">
        <p14:creationId xmlns:p14="http://schemas.microsoft.com/office/powerpoint/2010/main" val="2569781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CD9C319-51C4-4B3F-AEB3-47BB3616F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40053" y="1064302"/>
            <a:ext cx="4043952" cy="4831142"/>
          </a:xfrm>
        </p:spPr>
        <p:txBody>
          <a:bodyPr vert="horz" lIns="91440" tIns="45720" rIns="91440" bIns="45720" rtlCol="0" anchor="ctr">
            <a:normAutofit fontScale="90000"/>
          </a:bodyPr>
          <a:lstStyle/>
          <a:p>
            <a:pPr marL="457200" indent="-457200" defTabSz="914400"/>
            <a:r>
              <a:rPr lang="en-US" sz="2700" dirty="0"/>
              <a:t>       So,  doing exams right now is difficult …..</a:t>
            </a:r>
            <a:br>
              <a:rPr lang="en-US" sz="2700" dirty="0"/>
            </a:br>
            <a:br>
              <a:rPr lang="en-US" sz="2100" dirty="0"/>
            </a:br>
            <a:br>
              <a:rPr lang="en-US" sz="2100" u="sng" dirty="0"/>
            </a:br>
            <a:r>
              <a:rPr lang="en-US" sz="2100" u="sng" dirty="0"/>
              <a:t>The Teenage Brain </a:t>
            </a:r>
            <a:br>
              <a:rPr lang="en-US" sz="2100" dirty="0"/>
            </a:br>
            <a:br>
              <a:rPr lang="en-US" sz="2100" dirty="0"/>
            </a:br>
            <a:r>
              <a:rPr lang="en-US" sz="2100" u="sng" dirty="0"/>
              <a:t>Covid</a:t>
            </a:r>
            <a:br>
              <a:rPr lang="en-US" sz="2100" u="sng" dirty="0"/>
            </a:br>
            <a:br>
              <a:rPr lang="en-US" sz="2100" dirty="0"/>
            </a:br>
            <a:r>
              <a:rPr lang="en-US" sz="2100" u="sng" dirty="0"/>
              <a:t>Social Media</a:t>
            </a:r>
            <a:br>
              <a:rPr lang="en-US" sz="2100" u="sng" dirty="0"/>
            </a:br>
            <a:br>
              <a:rPr lang="en-US" sz="2100" u="sng" dirty="0"/>
            </a:br>
            <a:br>
              <a:rPr lang="en-US" sz="2100" u="sng" dirty="0"/>
            </a:br>
            <a:r>
              <a:rPr lang="en-US" sz="2100" b="1" dirty="0"/>
              <a:t>Normalise</a:t>
            </a:r>
            <a:r>
              <a:rPr lang="en-US" sz="2100" dirty="0"/>
              <a:t> young peoples’ responses</a:t>
            </a:r>
            <a:br>
              <a:rPr lang="en-US" sz="2100" dirty="0"/>
            </a:br>
            <a:br>
              <a:rPr lang="en-US" sz="2100" dirty="0"/>
            </a:br>
            <a:br>
              <a:rPr lang="en-US" sz="2100" dirty="0"/>
            </a:br>
            <a:r>
              <a:rPr lang="en-US" sz="2100" b="1" dirty="0"/>
              <a:t>Validate</a:t>
            </a:r>
            <a:r>
              <a:rPr lang="en-US" sz="2100" dirty="0"/>
              <a:t> how they are feeling </a:t>
            </a:r>
            <a:br>
              <a:rPr lang="en-US" sz="2100" dirty="0"/>
            </a:br>
            <a:br>
              <a:rPr lang="en-US" sz="2100" dirty="0"/>
            </a:br>
            <a:br>
              <a:rPr lang="en-US" sz="2100" dirty="0"/>
            </a:br>
            <a:r>
              <a:rPr lang="en-US" sz="2100" b="1" dirty="0"/>
              <a:t>Individualise</a:t>
            </a:r>
            <a:r>
              <a:rPr lang="en-US" sz="2100" dirty="0"/>
              <a:t> how we support them</a:t>
            </a:r>
            <a:br>
              <a:rPr lang="en-US" sz="2100" dirty="0"/>
            </a:br>
            <a:br>
              <a:rPr lang="en-US" sz="2100" dirty="0"/>
            </a:br>
            <a:r>
              <a:rPr lang="en-US" sz="2100" dirty="0"/>
              <a:t> </a:t>
            </a:r>
          </a:p>
        </p:txBody>
      </p:sp>
      <p:pic>
        <p:nvPicPr>
          <p:cNvPr id="5" name="Picture 4" descr="Low angle view of a rollercoaster against a blue sky">
            <a:extLst>
              <a:ext uri="{FF2B5EF4-FFF2-40B4-BE49-F238E27FC236}">
                <a16:creationId xmlns:a16="http://schemas.microsoft.com/office/drawing/2014/main" id="{1A4A74B2-7A6C-7C4E-A56B-8D44175C8DB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0280" r="19752" b="-1"/>
          <a:stretch/>
        </p:blipFill>
        <p:spPr>
          <a:xfrm>
            <a:off x="20" y="10"/>
            <a:ext cx="7188573" cy="6857990"/>
          </a:xfrm>
          <a:prstGeom prst="rect">
            <a:avLst/>
          </a:prstGeom>
        </p:spPr>
      </p:pic>
    </p:spTree>
    <p:extLst>
      <p:ext uri="{BB962C8B-B14F-4D97-AF65-F5344CB8AC3E}">
        <p14:creationId xmlns:p14="http://schemas.microsoft.com/office/powerpoint/2010/main" val="1268969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551BF5-36B7-4CD2-A409-97CDA5FC3A6E}"/>
              </a:ext>
            </a:extLst>
          </p:cNvPr>
          <p:cNvPicPr>
            <a:picLocks noChangeAspect="1"/>
          </p:cNvPicPr>
          <p:nvPr/>
        </p:nvPicPr>
        <p:blipFill rotWithShape="1">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10713"/>
          <a:stretch/>
        </p:blipFill>
        <p:spPr>
          <a:xfrm>
            <a:off x="5797543" y="10"/>
            <a:ext cx="6394152" cy="6857990"/>
          </a:xfrm>
          <a:prstGeom prst="rect">
            <a:avLst/>
          </a:prstGeom>
        </p:spPr>
      </p:pic>
      <p:pic>
        <p:nvPicPr>
          <p:cNvPr id="20" name="Picture 1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9FC083FA-0581-4B3E-9077-E8D325A48809}"/>
              </a:ext>
            </a:extLst>
          </p:cNvPr>
          <p:cNvSpPr>
            <a:spLocks noGrp="1"/>
          </p:cNvSpPr>
          <p:nvPr>
            <p:ph type="title"/>
          </p:nvPr>
        </p:nvSpPr>
        <p:spPr>
          <a:xfrm>
            <a:off x="804998" y="798445"/>
            <a:ext cx="4803636" cy="1311664"/>
          </a:xfrm>
        </p:spPr>
        <p:txBody>
          <a:bodyPr vert="horz" lIns="91440" tIns="45720" rIns="91440" bIns="45720" rtlCol="0" anchor="ctr">
            <a:normAutofit/>
          </a:bodyPr>
          <a:lstStyle/>
          <a:p>
            <a:pPr defTabSz="914400"/>
            <a:r>
              <a:rPr lang="en-US" sz="3400" dirty="0">
                <a:solidFill>
                  <a:srgbClr val="000000"/>
                </a:solidFill>
              </a:rPr>
              <a:t>What about Stress? </a:t>
            </a:r>
            <a:br>
              <a:rPr lang="en-US" sz="3400" dirty="0">
                <a:solidFill>
                  <a:srgbClr val="000000"/>
                </a:solidFill>
              </a:rPr>
            </a:br>
            <a:r>
              <a:rPr lang="en-US" sz="3400" dirty="0">
                <a:solidFill>
                  <a:srgbClr val="000000"/>
                </a:solidFill>
              </a:rPr>
              <a:t>What is even is Stress…? </a:t>
            </a:r>
          </a:p>
        </p:txBody>
      </p:sp>
      <p:sp>
        <p:nvSpPr>
          <p:cNvPr id="3" name="Content Placeholder 2">
            <a:extLst>
              <a:ext uri="{FF2B5EF4-FFF2-40B4-BE49-F238E27FC236}">
                <a16:creationId xmlns:a16="http://schemas.microsoft.com/office/drawing/2014/main" id="{AC67ED23-4277-440E-91E7-4382CF882BFA}"/>
              </a:ext>
            </a:extLst>
          </p:cNvPr>
          <p:cNvSpPr>
            <a:spLocks noGrp="1"/>
          </p:cNvSpPr>
          <p:nvPr>
            <p:ph idx="4294967295"/>
          </p:nvPr>
        </p:nvSpPr>
        <p:spPr>
          <a:xfrm>
            <a:off x="804997" y="2272143"/>
            <a:ext cx="4706803" cy="3788830"/>
          </a:xfrm>
        </p:spPr>
        <p:txBody>
          <a:bodyPr vert="horz" lIns="91440" tIns="45720" rIns="91440" bIns="45720" rtlCol="0" anchor="ctr">
            <a:normAutofit fontScale="92500" lnSpcReduction="10000"/>
          </a:bodyPr>
          <a:lstStyle/>
          <a:p>
            <a:pPr marL="0" indent="-228600" defTabSz="914400"/>
            <a:r>
              <a:rPr lang="en-US" sz="2800" dirty="0">
                <a:solidFill>
                  <a:srgbClr val="000000"/>
                </a:solidFill>
                <a:latin typeface="+mj-lt"/>
              </a:rPr>
              <a:t>A </a:t>
            </a:r>
            <a:r>
              <a:rPr lang="en-US" sz="2800" b="1" dirty="0">
                <a:solidFill>
                  <a:srgbClr val="000000"/>
                </a:solidFill>
                <a:latin typeface="+mj-lt"/>
              </a:rPr>
              <a:t>normal</a:t>
            </a:r>
            <a:r>
              <a:rPr lang="en-US" sz="2800" dirty="0">
                <a:solidFill>
                  <a:srgbClr val="000000"/>
                </a:solidFill>
                <a:latin typeface="+mj-lt"/>
              </a:rPr>
              <a:t> response to stress – freeze/fight/flight</a:t>
            </a:r>
          </a:p>
          <a:p>
            <a:pPr marL="0" indent="-228600" defTabSz="914400"/>
            <a:r>
              <a:rPr lang="en-US" sz="2800" dirty="0">
                <a:solidFill>
                  <a:srgbClr val="000000"/>
                </a:solidFill>
                <a:latin typeface="+mj-lt"/>
              </a:rPr>
              <a:t>It has evolved to help us to survive</a:t>
            </a:r>
          </a:p>
          <a:p>
            <a:pPr marL="0" indent="-228600" defTabSz="914400"/>
            <a:r>
              <a:rPr lang="en-US" sz="2800" dirty="0">
                <a:solidFill>
                  <a:srgbClr val="000000"/>
                </a:solidFill>
                <a:latin typeface="+mj-lt"/>
              </a:rPr>
              <a:t>It can be helpful, when we have the right amount – </a:t>
            </a:r>
          </a:p>
          <a:p>
            <a:pPr marL="0" indent="-228600" defTabSz="914400"/>
            <a:endParaRPr lang="en-US" sz="2800" dirty="0">
              <a:solidFill>
                <a:srgbClr val="000000"/>
              </a:solidFill>
              <a:latin typeface="+mj-lt"/>
            </a:endParaRPr>
          </a:p>
          <a:p>
            <a:pPr marL="0" indent="0" defTabSz="914400">
              <a:buNone/>
            </a:pPr>
            <a:r>
              <a:rPr lang="en-US" sz="2200" i="1" dirty="0">
                <a:solidFill>
                  <a:srgbClr val="000000"/>
                </a:solidFill>
                <a:latin typeface="+mj-lt"/>
              </a:rPr>
              <a:t>So it’s important to find out what amount young people need, and what amount overwhelms them </a:t>
            </a:r>
          </a:p>
        </p:txBody>
      </p:sp>
      <p:sp>
        <p:nvSpPr>
          <p:cNvPr id="6" name="TextBox 5">
            <a:extLst>
              <a:ext uri="{FF2B5EF4-FFF2-40B4-BE49-F238E27FC236}">
                <a16:creationId xmlns:a16="http://schemas.microsoft.com/office/drawing/2014/main" id="{BBC11A73-C8E9-4F3F-A7A6-CD9AABECB5C4}"/>
              </a:ext>
            </a:extLst>
          </p:cNvPr>
          <p:cNvSpPr txBox="1"/>
          <p:nvPr/>
        </p:nvSpPr>
        <p:spPr>
          <a:xfrm>
            <a:off x="9884653" y="6657945"/>
            <a:ext cx="2307042"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3" tooltip="http://www.itskeptic.org/content/lizard-brain">
                  <a:extLst>
                    <a:ext uri="{A12FA001-AC4F-418D-AE19-62706E023703}">
                      <ahyp:hlinkClr xmlns:ahyp="http://schemas.microsoft.com/office/drawing/2018/hyperlinkcolor"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GB" sz="700">
              <a:solidFill>
                <a:srgbClr val="FFFFFF"/>
              </a:solidFill>
            </a:endParaRPr>
          </a:p>
        </p:txBody>
      </p:sp>
      <p:sp>
        <p:nvSpPr>
          <p:cNvPr id="4" name="Rectangle 3">
            <a:extLst>
              <a:ext uri="{FF2B5EF4-FFF2-40B4-BE49-F238E27FC236}">
                <a16:creationId xmlns:a16="http://schemas.microsoft.com/office/drawing/2014/main" id="{FA5070B3-165F-438F-92D5-A706329492EA}"/>
              </a:ext>
            </a:extLst>
          </p:cNvPr>
          <p:cNvSpPr/>
          <p:nvPr/>
        </p:nvSpPr>
        <p:spPr>
          <a:xfrm>
            <a:off x="724975" y="6038341"/>
            <a:ext cx="4866845" cy="369332"/>
          </a:xfrm>
          <a:prstGeom prst="rect">
            <a:avLst/>
          </a:prstGeom>
        </p:spPr>
        <p:txBody>
          <a:bodyPr wrap="none">
            <a:spAutoFit/>
          </a:bodyPr>
          <a:lstStyle/>
          <a:p>
            <a:r>
              <a:rPr lang="en-GB" dirty="0"/>
              <a:t>https://www.youtube.com/watch?v=kv6HkipQcfA</a:t>
            </a:r>
          </a:p>
        </p:txBody>
      </p:sp>
    </p:spTree>
    <p:extLst>
      <p:ext uri="{BB962C8B-B14F-4D97-AF65-F5344CB8AC3E}">
        <p14:creationId xmlns:p14="http://schemas.microsoft.com/office/powerpoint/2010/main" val="233161838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TotalTime>
  <Words>767</Words>
  <Application>Microsoft Macintosh PowerPoint</Application>
  <PresentationFormat>Widescreen</PresentationFormat>
  <Paragraphs>98</Paragraphs>
  <Slides>21</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1_Office Theme</vt:lpstr>
      <vt:lpstr>Supporting Young People through Exams </vt:lpstr>
      <vt:lpstr>PowerPoint Presentation</vt:lpstr>
      <vt:lpstr>Aim and Structure of Session  To discuss the experiences and emotions of young people   To explore strategies to reduce anxiety levels  To  discuss how you can best support your child throughout this time  Q and A Panel</vt:lpstr>
      <vt:lpstr>       The Teenage Brain     1. Novelty Seeking and risk taking   2. Social engagement and Independence  3. Increased emotional intensity   5. Creative exploration  6. Bigger picture thinking  7. Move towards interdependence     Daniel Siegel; Sarah-Jayne Blakemore;  Nicola Morgan      </vt:lpstr>
      <vt:lpstr>The Impact of Covid </vt:lpstr>
      <vt:lpstr>The World Today </vt:lpstr>
      <vt:lpstr>Young peoples’ brains can’t cope with how many people we can compare ourselves to</vt:lpstr>
      <vt:lpstr>       So,  doing exams right now is difficult …..   The Teenage Brain   Covid  Social Media   Normalise young peoples’ responses   Validate how they are feeling    Individualise how we support them   </vt:lpstr>
      <vt:lpstr>What about Stress?  What is even is Stress…? </vt:lpstr>
      <vt:lpstr>PowerPoint Presentation</vt:lpstr>
      <vt:lpstr>Impact of Stress</vt:lpstr>
      <vt:lpstr>We know these help …  Sleeping Good nutrition Exercise Socialising</vt:lpstr>
      <vt:lpstr>      Helping young people cope </vt:lpstr>
      <vt:lpstr>      Helping young people study</vt:lpstr>
      <vt:lpstr>Resilience….  We learn from the hard stuff….  </vt:lpstr>
      <vt:lpstr>  Q and A   Since lockdown my child has been struggling with their mental health, she is becoming increasingly anxious around exams and keeps bursting into tears.  I can see that she is overwhelmed. How can I help my child with her anxiety and exam stress when she is feeling overwhelmed?        Roseann Cartledge  </vt:lpstr>
      <vt:lpstr>PowerPoint Presentation</vt:lpstr>
      <vt:lpstr>Q and A   What can I do as a parent to help my child during this time? I don’t know anything about any of their subjects.   Spencer Gooch   </vt:lpstr>
      <vt:lpstr>Q and A   How can I encourage and motivate my child to study when they find this difficult to do?   Paula Queen </vt:lpstr>
      <vt:lpstr>  Q and A Panel  Are there any strategies to help my child feel calm before and after exams?   Angela Merrylees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Kirstie Rees</dc:creator>
  <cp:lastModifiedBy>Kirsty Frost</cp:lastModifiedBy>
  <cp:revision>24</cp:revision>
  <dcterms:created xsi:type="dcterms:W3CDTF">2019-09-26T05:12:04Z</dcterms:created>
  <dcterms:modified xsi:type="dcterms:W3CDTF">2022-04-08T11:02:20Z</dcterms:modified>
</cp:coreProperties>
</file>