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29"/>
  </p:notesMasterIdLst>
  <p:sldIdLst>
    <p:sldId id="256" r:id="rId3"/>
    <p:sldId id="334" r:id="rId4"/>
    <p:sldId id="335" r:id="rId5"/>
    <p:sldId id="322" r:id="rId6"/>
    <p:sldId id="323" r:id="rId7"/>
    <p:sldId id="324" r:id="rId8"/>
    <p:sldId id="325" r:id="rId9"/>
    <p:sldId id="326" r:id="rId10"/>
    <p:sldId id="327" r:id="rId11"/>
    <p:sldId id="328" r:id="rId12"/>
    <p:sldId id="329" r:id="rId13"/>
    <p:sldId id="330" r:id="rId14"/>
    <p:sldId id="331" r:id="rId15"/>
    <p:sldId id="332" r:id="rId16"/>
    <p:sldId id="333" r:id="rId17"/>
    <p:sldId id="314" r:id="rId18"/>
    <p:sldId id="260" r:id="rId19"/>
    <p:sldId id="319" r:id="rId20"/>
    <p:sldId id="262" r:id="rId21"/>
    <p:sldId id="275" r:id="rId22"/>
    <p:sldId id="305" r:id="rId23"/>
    <p:sldId id="318" r:id="rId24"/>
    <p:sldId id="321" r:id="rId25"/>
    <p:sldId id="317" r:id="rId26"/>
    <p:sldId id="259" r:id="rId27"/>
    <p:sldId id="336"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71036-D6C6-4626-907F-C8A8113001CA}">
  <a:tblStyle styleId="{11071036-D6C6-4626-907F-C8A8113001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66" autoAdjust="0"/>
  </p:normalViewPr>
  <p:slideViewPr>
    <p:cSldViewPr snapToGrid="0">
      <p:cViewPr varScale="1">
        <p:scale>
          <a:sx n="59" d="100"/>
          <a:sy n="59" d="100"/>
        </p:scale>
        <p:origin x="1716"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6079">
              <a:defRPr/>
            </a:pPr>
            <a:r>
              <a:rPr lang="en-GB" sz="1100" b="1" dirty="0">
                <a:solidFill>
                  <a:schemeClr val="tx1"/>
                </a:solidFill>
                <a:latin typeface="+mn-lt"/>
              </a:rPr>
              <a:t>What Beat are doing </a:t>
            </a:r>
            <a:endParaRPr lang="en-GB" sz="1100" dirty="0">
              <a:solidFill>
                <a:schemeClr val="tx1"/>
              </a:solidFill>
              <a:latin typeface="+mn-lt"/>
            </a:endParaRPr>
          </a:p>
          <a:p>
            <a:pPr defTabSz="906079">
              <a:defRPr/>
            </a:pPr>
            <a:r>
              <a:rPr lang="en-GB" sz="1100" baseline="0" dirty="0">
                <a:solidFill>
                  <a:schemeClr val="tx1"/>
                </a:solidFill>
                <a:latin typeface="+mn-lt"/>
              </a:rPr>
              <a:t>At Beat we have a number of different service to help fulfil our vision of ending the pain and suffering caused buy eating disorders.</a:t>
            </a:r>
          </a:p>
          <a:p>
            <a:pPr defTabSz="906079">
              <a:defRPr/>
            </a:pPr>
            <a:endParaRPr lang="en-GB" sz="1100" baseline="0" dirty="0">
              <a:solidFill>
                <a:schemeClr val="tx1"/>
              </a:solidFill>
              <a:latin typeface="+mn-lt"/>
            </a:endParaRPr>
          </a:p>
          <a:p>
            <a:pPr defTabSz="906079">
              <a:defRPr/>
            </a:pPr>
            <a:r>
              <a:rPr lang="en-GB" sz="1100" b="1" i="1" u="sng" baseline="0" dirty="0">
                <a:solidFill>
                  <a:schemeClr val="tx1"/>
                </a:solidFill>
                <a:latin typeface="+mn-lt"/>
              </a:rPr>
              <a:t>Direct Support services </a:t>
            </a:r>
          </a:p>
          <a:p>
            <a:pPr marL="1085850" lvl="2" indent="-171450" defTabSz="906079">
              <a:buFont typeface="Arial" panose="020B0604020202020204" pitchFamily="34" charset="0"/>
              <a:buChar char="•"/>
              <a:defRPr/>
            </a:pPr>
            <a:r>
              <a:rPr lang="en-GB" sz="1100" b="1" baseline="0" dirty="0" err="1">
                <a:solidFill>
                  <a:schemeClr val="tx1"/>
                </a:solidFill>
                <a:latin typeface="+mn-lt"/>
              </a:rPr>
              <a:t>Helpfinder</a:t>
            </a:r>
            <a:r>
              <a:rPr lang="en-GB" sz="1100" b="1" baseline="0" dirty="0">
                <a:solidFill>
                  <a:schemeClr val="tx1"/>
                </a:solidFill>
                <a:latin typeface="+mn-lt"/>
              </a:rPr>
              <a:t> – </a:t>
            </a:r>
            <a:r>
              <a:rPr lang="en-GB" sz="1100" b="0" baseline="0" dirty="0">
                <a:solidFill>
                  <a:schemeClr val="tx1"/>
                </a:solidFill>
                <a:latin typeface="+mn-lt"/>
              </a:rPr>
              <a:t>Post code search for support services in people’s local area</a:t>
            </a:r>
          </a:p>
          <a:p>
            <a:pPr marL="1085850" marR="0" lvl="2" indent="-171450" algn="l" defTabSz="9060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baseline="0" dirty="0">
                <a:solidFill>
                  <a:schemeClr val="tx1"/>
                </a:solidFill>
                <a:latin typeface="+mn-lt"/>
              </a:rPr>
              <a:t>Email Support - </a:t>
            </a:r>
            <a:r>
              <a:rPr lang="en-GB" sz="1100" dirty="0">
                <a:solidFill>
                  <a:srgbClr val="D90D2C"/>
                </a:solidFill>
                <a:latin typeface="+mn-lt"/>
                <a:cs typeface="Poppins" panose="00000500000000000000" pitchFamily="2" charset="0"/>
              </a:rPr>
              <a:t>response within 24hrs</a:t>
            </a:r>
          </a:p>
          <a:p>
            <a:pPr marL="1085850" marR="0" lvl="2" indent="-171450" algn="l" defTabSz="9060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baseline="0" dirty="0">
                <a:solidFill>
                  <a:schemeClr val="tx1"/>
                </a:solidFill>
                <a:latin typeface="+mn-lt"/>
              </a:rPr>
              <a:t>Answer phone - </a:t>
            </a:r>
            <a:r>
              <a:rPr lang="en-GB" sz="1100" dirty="0">
                <a:solidFill>
                  <a:srgbClr val="D90D2C"/>
                </a:solidFill>
                <a:latin typeface="+mn-lt"/>
                <a:cs typeface="Poppins" panose="00000500000000000000" pitchFamily="2" charset="0"/>
              </a:rPr>
              <a:t>response within 24hrs</a:t>
            </a:r>
            <a:endParaRPr lang="en-GB" sz="1100" b="1" baseline="0" dirty="0">
              <a:solidFill>
                <a:schemeClr val="tx1"/>
              </a:solidFill>
              <a:latin typeface="+mn-lt"/>
            </a:endParaRPr>
          </a:p>
          <a:p>
            <a:pPr marL="1085850" lvl="2" indent="-171450" defTabSz="906079">
              <a:buFont typeface="Arial" panose="020B0604020202020204" pitchFamily="34" charset="0"/>
              <a:buChar char="•"/>
              <a:defRPr/>
            </a:pPr>
            <a:r>
              <a:rPr lang="en-GB" sz="1100" b="1" baseline="0" dirty="0">
                <a:solidFill>
                  <a:schemeClr val="tx1"/>
                </a:solidFill>
                <a:latin typeface="+mn-lt"/>
              </a:rPr>
              <a:t>Supportive Twitter &amp; Instagram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8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6079">
              <a:defRPr/>
            </a:pPr>
            <a:r>
              <a:rPr lang="en-GB" sz="1100" b="1" dirty="0">
                <a:solidFill>
                  <a:schemeClr val="tx1"/>
                </a:solidFill>
                <a:latin typeface="+mn-lt"/>
              </a:rPr>
              <a:t>Online Chat Peer Support Groups – Facilitated and moderated by trained advisors – safe space for people to get support from others who may be in a similar situation</a:t>
            </a:r>
          </a:p>
          <a:p>
            <a:pPr defTabSz="906079">
              <a:defRPr/>
            </a:pPr>
            <a:endParaRPr lang="en-GB" sz="1100" b="1" baseline="0" dirty="0">
              <a:solidFill>
                <a:schemeClr val="tx1"/>
              </a:solidFill>
              <a:latin typeface="+mn-lt"/>
            </a:endParaRPr>
          </a:p>
          <a:p>
            <a:pPr defTabSz="906079">
              <a:defRPr/>
            </a:pPr>
            <a:r>
              <a:rPr lang="en-GB" sz="1100" b="1" i="0" dirty="0">
                <a:solidFill>
                  <a:srgbClr val="555555"/>
                </a:solidFill>
                <a:effectLst/>
                <a:latin typeface="+mn-lt"/>
              </a:rPr>
              <a:t>The Sanctuary </a:t>
            </a:r>
            <a:r>
              <a:rPr lang="en-GB" sz="1100" b="0" i="0" dirty="0">
                <a:solidFill>
                  <a:srgbClr val="555555"/>
                </a:solidFill>
                <a:effectLst/>
                <a:latin typeface="+mn-lt"/>
              </a:rPr>
              <a:t>is an online chat group created specifically in response to coronavirus and the anxieties this could lead to for people with an eating disorder. It is a safe, online space for people with an eating disorder to share concerns and advice on how they are coping with the pandemic. </a:t>
            </a:r>
            <a:r>
              <a:rPr lang="en-GB" sz="1100" b="1" i="0" baseline="0" dirty="0">
                <a:solidFill>
                  <a:schemeClr val="tx1"/>
                </a:solidFill>
                <a:effectLst/>
                <a:latin typeface="+mn-lt"/>
              </a:rPr>
              <a:t>  It runs daily from 6pm – 8pm,</a:t>
            </a:r>
          </a:p>
          <a:p>
            <a:pPr defTabSz="906079">
              <a:defRPr/>
            </a:pPr>
            <a:endParaRPr lang="en-GB" sz="1100" b="1" i="0" baseline="0" dirty="0">
              <a:solidFill>
                <a:schemeClr val="tx1"/>
              </a:solidFill>
              <a:effectLst/>
              <a:latin typeface="+mn-lt"/>
            </a:endParaRPr>
          </a:p>
          <a:p>
            <a:pPr defTabSz="906079">
              <a:defRPr/>
            </a:pPr>
            <a:r>
              <a:rPr lang="en-GB" sz="1100" b="0" i="0" dirty="0">
                <a:solidFill>
                  <a:srgbClr val="555555"/>
                </a:solidFill>
                <a:effectLst/>
                <a:latin typeface="+mn-lt"/>
              </a:rPr>
              <a:t>The </a:t>
            </a:r>
            <a:r>
              <a:rPr lang="en-GB" sz="1100" b="1" i="0" dirty="0">
                <a:solidFill>
                  <a:srgbClr val="555555"/>
                </a:solidFill>
                <a:effectLst/>
                <a:latin typeface="+mn-lt"/>
              </a:rPr>
              <a:t>Swan</a:t>
            </a:r>
            <a:r>
              <a:rPr lang="en-GB" sz="1100" b="0" i="0" dirty="0">
                <a:solidFill>
                  <a:srgbClr val="555555"/>
                </a:solidFill>
                <a:effectLst/>
                <a:latin typeface="+mn-lt"/>
              </a:rPr>
              <a:t> anorexia support group runs on Monday from </a:t>
            </a:r>
            <a:r>
              <a:rPr lang="en-GB" sz="1100" b="1" i="0" dirty="0">
                <a:solidFill>
                  <a:srgbClr val="555555"/>
                </a:solidFill>
                <a:effectLst/>
                <a:latin typeface="+mn-lt"/>
              </a:rPr>
              <a:t>6:45pm to 8:00pm</a:t>
            </a:r>
          </a:p>
          <a:p>
            <a:pPr defTabSz="906079">
              <a:defRPr/>
            </a:pPr>
            <a:r>
              <a:rPr lang="en-GB" sz="1100" b="0" i="0" dirty="0">
                <a:solidFill>
                  <a:srgbClr val="555555"/>
                </a:solidFill>
                <a:effectLst/>
                <a:latin typeface="+mn-lt"/>
              </a:rPr>
              <a:t>The </a:t>
            </a:r>
            <a:r>
              <a:rPr lang="en-GB" sz="1100" b="1" i="0" dirty="0">
                <a:solidFill>
                  <a:srgbClr val="555555"/>
                </a:solidFill>
                <a:effectLst/>
                <a:latin typeface="+mn-lt"/>
              </a:rPr>
              <a:t>Kingfisher</a:t>
            </a:r>
            <a:r>
              <a:rPr lang="en-GB" sz="1100" b="0" i="0" dirty="0">
                <a:solidFill>
                  <a:srgbClr val="555555"/>
                </a:solidFill>
                <a:effectLst/>
                <a:latin typeface="+mn-lt"/>
              </a:rPr>
              <a:t> bulimia support group for anyone suffering with bulimia to share experiences with others in similar situations.  runs on Wednesday from </a:t>
            </a:r>
            <a:r>
              <a:rPr lang="en-GB" sz="1100" b="1" i="0" dirty="0">
                <a:solidFill>
                  <a:srgbClr val="555555"/>
                </a:solidFill>
                <a:effectLst/>
                <a:latin typeface="+mn-lt"/>
              </a:rPr>
              <a:t>6:45pm to 8:00pm</a:t>
            </a:r>
            <a:r>
              <a:rPr lang="en-GB" sz="1100" b="0" i="0" dirty="0">
                <a:solidFill>
                  <a:srgbClr val="555555"/>
                </a:solidFill>
                <a:effectLst/>
                <a:latin typeface="+mn-lt"/>
              </a:rPr>
              <a:t>.</a:t>
            </a:r>
          </a:p>
          <a:p>
            <a:pPr defTabSz="906079">
              <a:defRPr/>
            </a:pPr>
            <a:endParaRPr lang="en-GB" sz="1100" b="0" i="0" dirty="0">
              <a:solidFill>
                <a:srgbClr val="555555"/>
              </a:solidFill>
              <a:effectLst/>
              <a:latin typeface="+mn-lt"/>
            </a:endParaRPr>
          </a:p>
          <a:p>
            <a:pPr defTabSz="906079">
              <a:defRPr/>
            </a:pPr>
            <a:endParaRPr lang="en-GB" sz="1100" b="1" i="0" dirty="0">
              <a:solidFill>
                <a:srgbClr val="555555"/>
              </a:solidFill>
              <a:effectLst/>
              <a:latin typeface="+mn-lt"/>
            </a:endParaRPr>
          </a:p>
          <a:p>
            <a:pPr defTabSz="906079">
              <a:defRPr/>
            </a:pPr>
            <a:r>
              <a:rPr lang="en-GB" sz="1100" b="1" i="0" baseline="0" dirty="0">
                <a:solidFill>
                  <a:srgbClr val="555555"/>
                </a:solidFill>
                <a:effectLst/>
                <a:latin typeface="+mn-lt"/>
              </a:rPr>
              <a:t>Message Boards - </a:t>
            </a:r>
            <a:r>
              <a:rPr lang="en-GB" sz="1100" b="0" i="0" baseline="0" dirty="0">
                <a:solidFill>
                  <a:srgbClr val="555555"/>
                </a:solidFill>
                <a:effectLst/>
                <a:latin typeface="+mn-lt"/>
              </a:rPr>
              <a:t>Open daily until midnight – Safe space to ask questions and get lots of different perspectives on a problem. </a:t>
            </a:r>
          </a:p>
          <a:p>
            <a:pPr defTabSz="906079">
              <a:defRPr/>
            </a:pPr>
            <a:endParaRPr lang="en-GB" sz="1100" b="1" i="0" baseline="0" dirty="0">
              <a:solidFill>
                <a:srgbClr val="555555"/>
              </a:solidFill>
              <a:effectLst/>
              <a:latin typeface="+mn-lt"/>
            </a:endParaRPr>
          </a:p>
          <a:p>
            <a:pPr defTabSz="906079">
              <a:defRPr/>
            </a:pPr>
            <a:endParaRPr lang="en-GB" sz="1100" b="1" i="0" baseline="0" dirty="0">
              <a:solidFill>
                <a:schemeClr val="tx1"/>
              </a:solidFill>
              <a:effectLst/>
              <a:latin typeface="Poppins" panose="00000500000000000000" pitchFamily="2" charset="0"/>
            </a:endParaRPr>
          </a:p>
          <a:p>
            <a:pPr defTabSz="906079">
              <a:defRPr/>
            </a:pPr>
            <a:endParaRPr lang="en-GB" sz="1100" b="1" i="0" baseline="0" dirty="0">
              <a:solidFill>
                <a:schemeClr val="tx1"/>
              </a:solidFill>
              <a:effectLst/>
              <a:latin typeface="Poppins" panose="00000500000000000000" pitchFamily="2" charset="0"/>
            </a:endParaRPr>
          </a:p>
          <a:p>
            <a:pPr defTabSz="906079">
              <a:defRPr/>
            </a:pPr>
            <a:endParaRPr lang="en-GB" sz="1100" b="0" i="0" baseline="0" dirty="0">
              <a:solidFill>
                <a:schemeClr val="tx1"/>
              </a:solidFill>
              <a:effectLst/>
              <a:latin typeface="Poppins" panose="00000500000000000000" pitchFamily="2" charset="0"/>
            </a:endParaRPr>
          </a:p>
          <a:p>
            <a:pPr defTabSz="906079">
              <a:defRPr/>
            </a:pPr>
            <a:endParaRPr lang="en-GB" sz="1100" b="1" i="0" baseline="0" dirty="0">
              <a:solidFill>
                <a:schemeClr val="tx1"/>
              </a:solidFill>
              <a:effectLst/>
              <a:latin typeface="Poppins" panose="00000500000000000000" pitchFamily="2" charset="0"/>
            </a:endParaRPr>
          </a:p>
          <a:p>
            <a:pPr defTabSz="906079">
              <a:defRPr/>
            </a:pPr>
            <a:endParaRPr lang="en-GB" sz="1100" baseline="0" dirty="0">
              <a:solidFill>
                <a:schemeClr val="tx1"/>
              </a:solidFill>
            </a:endParaRPr>
          </a:p>
          <a:p>
            <a:pPr marL="628650" lvl="1" indent="-171450" defTabSz="906079">
              <a:buFont typeface="Arial" panose="020B0604020202020204" pitchFamily="34" charset="0"/>
              <a:buChar char="•"/>
              <a:defRPr/>
            </a:pPr>
            <a:endParaRPr lang="en-GB" sz="1100" b="1"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8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6079">
              <a:defRPr/>
            </a:pPr>
            <a:r>
              <a:rPr lang="en-GB" sz="1100" b="1" dirty="0">
                <a:solidFill>
                  <a:schemeClr val="tx1"/>
                </a:solidFill>
                <a:latin typeface="+mn-lt"/>
              </a:rPr>
              <a:t>Support for Carers</a:t>
            </a:r>
          </a:p>
          <a:p>
            <a:pPr defTabSz="906079">
              <a:defRPr/>
            </a:pPr>
            <a:endParaRPr lang="en-GB" sz="1100" b="1" baseline="0" dirty="0">
              <a:solidFill>
                <a:schemeClr val="tx1"/>
              </a:solidFill>
              <a:latin typeface="+mn-lt"/>
            </a:endParaRPr>
          </a:p>
          <a:p>
            <a:pPr defTabSz="906079">
              <a:defRPr/>
            </a:pPr>
            <a:r>
              <a:rPr lang="en-GB" sz="1100" b="0" baseline="0" dirty="0">
                <a:solidFill>
                  <a:schemeClr val="tx1"/>
                </a:solidFill>
                <a:latin typeface="+mn-lt"/>
              </a:rPr>
              <a:t>Telephone</a:t>
            </a:r>
          </a:p>
          <a:p>
            <a:pPr defTabSz="906079">
              <a:defRPr/>
            </a:pPr>
            <a:r>
              <a:rPr lang="en-GB" sz="1100" b="0" baseline="0" dirty="0">
                <a:solidFill>
                  <a:schemeClr val="tx1"/>
                </a:solidFill>
                <a:latin typeface="+mn-lt"/>
              </a:rPr>
              <a:t>Online </a:t>
            </a:r>
          </a:p>
          <a:p>
            <a:pPr defTabSz="906079">
              <a:defRPr/>
            </a:pPr>
            <a:r>
              <a:rPr lang="en-GB" sz="1100" b="0" baseline="0" dirty="0" err="1">
                <a:solidFill>
                  <a:schemeClr val="tx1"/>
                </a:solidFill>
                <a:latin typeface="+mn-lt"/>
              </a:rPr>
              <a:t>Aivary</a:t>
            </a:r>
            <a:r>
              <a:rPr lang="en-GB" sz="1100" b="0" baseline="0" dirty="0">
                <a:solidFill>
                  <a:schemeClr val="tx1"/>
                </a:solidFill>
                <a:latin typeface="+mn-lt"/>
              </a:rPr>
              <a:t> – Online Chat Group (Tuesdays &amp; Sundays 6:45pm)</a:t>
            </a:r>
          </a:p>
          <a:p>
            <a:pPr defTabSz="906079">
              <a:defRPr/>
            </a:pPr>
            <a:r>
              <a:rPr lang="en-GB" sz="1100" b="0" baseline="0" dirty="0">
                <a:solidFill>
                  <a:schemeClr val="tx1"/>
                </a:solidFill>
                <a:latin typeface="+mn-lt"/>
              </a:rPr>
              <a:t>One-to-One Webchat</a:t>
            </a:r>
          </a:p>
          <a:p>
            <a:pPr defTabSz="906079">
              <a:defRPr/>
            </a:pPr>
            <a:r>
              <a:rPr lang="en-GB" sz="1100" b="0" baseline="0" dirty="0">
                <a:solidFill>
                  <a:schemeClr val="tx1"/>
                </a:solidFill>
                <a:latin typeface="+mn-lt"/>
              </a:rPr>
              <a:t>Carers Skills Workshops by Zoom</a:t>
            </a:r>
          </a:p>
          <a:p>
            <a:pPr defTabSz="906079">
              <a:defRPr/>
            </a:pPr>
            <a:r>
              <a:rPr lang="en-GB" sz="1100" b="0" baseline="0" dirty="0">
                <a:solidFill>
                  <a:schemeClr val="tx1"/>
                </a:solidFill>
                <a:latin typeface="+mn-lt"/>
              </a:rPr>
              <a:t>Solace – Online Peer Support by Zoom – Wales group meets on Monday evenings at 7pm – Sign up on website</a:t>
            </a:r>
          </a:p>
          <a:p>
            <a:pPr defTabSz="906079">
              <a:defRPr/>
            </a:pPr>
            <a:r>
              <a:rPr lang="en-GB" sz="1100" b="0" baseline="0" dirty="0">
                <a:solidFill>
                  <a:schemeClr val="tx1"/>
                </a:solidFill>
                <a:latin typeface="+mn-lt"/>
              </a:rPr>
              <a:t>Nexus – Weekly coaching support by phone –  </a:t>
            </a:r>
            <a:r>
              <a:rPr lang="en-GB" sz="1100" b="0" i="0" dirty="0">
                <a:solidFill>
                  <a:srgbClr val="555555"/>
                </a:solidFill>
                <a:effectLst/>
                <a:latin typeface="+mn-lt"/>
              </a:rPr>
              <a:t>Nexus is a new telephone support service for parents, siblings, partners, and others caring for a loved one who has an eating disorder. each week with a trained Beat advisor, calls the carer at an agreed time and provides them with a place to talk through what they’re going through and empower them to help their loved one towards positive change - </a:t>
            </a:r>
            <a:r>
              <a:rPr lang="en-GB" sz="1100" b="0" baseline="0" dirty="0">
                <a:solidFill>
                  <a:schemeClr val="tx1"/>
                </a:solidFill>
                <a:latin typeface="+mn-lt"/>
              </a:rPr>
              <a:t>Sign up on website</a:t>
            </a:r>
          </a:p>
          <a:p>
            <a:pPr defTabSz="906079">
              <a:defRPr/>
            </a:pPr>
            <a:r>
              <a:rPr lang="en-GB" sz="1100" b="0" baseline="0" dirty="0">
                <a:solidFill>
                  <a:schemeClr val="tx1"/>
                </a:solidFill>
                <a:latin typeface="+mn-lt"/>
              </a:rPr>
              <a:t>Message Board</a:t>
            </a:r>
          </a:p>
          <a:p>
            <a:pPr defTabSz="906079">
              <a:defRPr/>
            </a:pPr>
            <a:r>
              <a:rPr lang="en-GB" sz="1100" b="0" baseline="0" dirty="0">
                <a:solidFill>
                  <a:schemeClr val="tx1"/>
                </a:solidFill>
                <a:latin typeface="+mn-lt"/>
              </a:rPr>
              <a:t>Email / Social Media</a:t>
            </a:r>
          </a:p>
          <a:p>
            <a:pPr defTabSz="906079">
              <a:defRPr/>
            </a:pPr>
            <a:r>
              <a:rPr lang="en-GB" sz="1100" b="0" baseline="0" dirty="0">
                <a:solidFill>
                  <a:schemeClr val="tx1"/>
                </a:solidFill>
                <a:latin typeface="+mn-lt"/>
              </a:rPr>
              <a:t>Website resources</a:t>
            </a:r>
          </a:p>
          <a:p>
            <a:pPr defTabSz="906079">
              <a:defRPr/>
            </a:pPr>
            <a:endParaRPr lang="en-GB" sz="1100" b="0"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79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100" dirty="0">
                <a:solidFill>
                  <a:srgbClr val="982886"/>
                </a:solidFill>
                <a:latin typeface="+mn-lt"/>
              </a:rPr>
              <a:t>Telephone – 0808 801 0677</a:t>
            </a:r>
          </a:p>
          <a:p>
            <a:pPr marL="285750" indent="-285750">
              <a:buFont typeface="Arial" panose="020B0604020202020204" pitchFamily="34" charset="0"/>
              <a:buChar char="•"/>
            </a:pPr>
            <a:r>
              <a:rPr lang="en-GB" sz="1100" dirty="0">
                <a:solidFill>
                  <a:srgbClr val="982886"/>
                </a:solidFill>
                <a:latin typeface="+mn-lt"/>
              </a:rPr>
              <a:t>Email</a:t>
            </a:r>
          </a:p>
          <a:p>
            <a:pPr marL="285750" indent="-285750">
              <a:buFont typeface="Arial" panose="020B0604020202020204" pitchFamily="34" charset="0"/>
              <a:buChar char="•"/>
            </a:pPr>
            <a:r>
              <a:rPr lang="en-GB" sz="1100" dirty="0">
                <a:solidFill>
                  <a:srgbClr val="982886"/>
                </a:solidFill>
                <a:latin typeface="+mn-lt"/>
              </a:rPr>
              <a:t>One to One Web Chat</a:t>
            </a:r>
          </a:p>
          <a:p>
            <a:pPr algn="l"/>
            <a:endParaRPr lang="en-GB" sz="1100" b="0" i="0" dirty="0">
              <a:solidFill>
                <a:srgbClr val="555555"/>
              </a:solidFill>
              <a:effectLst/>
              <a:latin typeface="+mn-lt"/>
            </a:endParaRPr>
          </a:p>
          <a:p>
            <a:pPr algn="l"/>
            <a:endParaRPr lang="en-GB" sz="1100" b="0" i="0" dirty="0">
              <a:solidFill>
                <a:srgbClr val="555555"/>
              </a:solidFill>
              <a:effectLst/>
              <a:latin typeface="+mn-lt"/>
            </a:endParaRPr>
          </a:p>
          <a:p>
            <a:pPr defTabSz="906079">
              <a:defRPr/>
            </a:pPr>
            <a:endParaRPr lang="en-GB" sz="1100" b="1" i="0" dirty="0">
              <a:solidFill>
                <a:srgbClr val="555555"/>
              </a:solidFill>
              <a:effectLst/>
              <a:latin typeface="+mn-lt"/>
            </a:endParaRPr>
          </a:p>
          <a:p>
            <a:pPr defTabSz="906079">
              <a:defRPr/>
            </a:pPr>
            <a:endParaRPr lang="en-GB" sz="1600" b="0" i="0" baseline="0" dirty="0">
              <a:solidFill>
                <a:srgbClr val="555555"/>
              </a:solidFill>
              <a:effectLst/>
              <a:latin typeface="Poppins" panose="00000500000000000000" pitchFamily="2" charset="0"/>
            </a:endParaRPr>
          </a:p>
          <a:p>
            <a:pPr defTabSz="906079">
              <a:defRPr/>
            </a:pPr>
            <a:endParaRPr lang="en-GB" sz="1100" b="1" baseline="0" dirty="0">
              <a:solidFill>
                <a:schemeClr val="tx1"/>
              </a:solidFill>
            </a:endParaRPr>
          </a:p>
          <a:p>
            <a:pPr defTabSz="906079">
              <a:defRPr/>
            </a:pPr>
            <a:endParaRPr lang="en-GB" sz="1100" b="0"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7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29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Any questions?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60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smtClean="0"/>
              <a:t>Glow</a:t>
            </a:r>
            <a:r>
              <a:rPr lang="en-GB" baseline="0" dirty="0" smtClean="0"/>
              <a:t> page created with all the resources and information – google Healthier minds east Renfrewshire, click on the online resource and Support for Eating Disorders</a:t>
            </a:r>
            <a:endParaRPr lang="en-GB" dirty="0"/>
          </a:p>
        </p:txBody>
      </p:sp>
    </p:spTree>
    <p:extLst>
      <p:ext uri="{BB962C8B-B14F-4D97-AF65-F5344CB8AC3E}">
        <p14:creationId xmlns:p14="http://schemas.microsoft.com/office/powerpoint/2010/main" val="3798010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nSpc>
                <a:spcPct val="90000"/>
              </a:lnSpc>
              <a:spcBef>
                <a:spcPts val="500"/>
              </a:spcBef>
              <a:buNone/>
            </a:pPr>
            <a:endParaRPr lang="en-GB" b="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https</a:t>
            </a:r>
            <a:r>
              <a:rPr lang="en-GB" dirty="0" smtClean="0"/>
              <a:t>://</a:t>
            </a:r>
            <a:r>
              <a:rPr lang="en-GB" dirty="0" smtClean="0"/>
              <a:t>www.youtube.com/watch?v=p-JMFJVdr3c</a:t>
            </a:r>
            <a:endParaRPr lang="en-GB" dirty="0"/>
          </a:p>
        </p:txBody>
      </p:sp>
    </p:spTree>
    <p:extLst>
      <p:ext uri="{BB962C8B-B14F-4D97-AF65-F5344CB8AC3E}">
        <p14:creationId xmlns:p14="http://schemas.microsoft.com/office/powerpoint/2010/main" val="311439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2d32caf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52d32caf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nSpc>
                <a:spcPct val="90000"/>
              </a:lnSpc>
              <a:spcBef>
                <a:spcPts val="500"/>
              </a:spcBef>
              <a:buNone/>
            </a:pPr>
            <a:endParaRPr lang="en-GB" b="0" dirty="0" smtClean="0"/>
          </a:p>
        </p:txBody>
      </p:sp>
    </p:spTree>
    <p:extLst>
      <p:ext uri="{BB962C8B-B14F-4D97-AF65-F5344CB8AC3E}">
        <p14:creationId xmlns:p14="http://schemas.microsoft.com/office/powerpoint/2010/main" val="150492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52d32caf4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52d32caf4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72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smtClean="0"/>
              <a:t>The glow page is set out</a:t>
            </a:r>
            <a:r>
              <a:rPr lang="en-GB" baseline="0" dirty="0" smtClean="0"/>
              <a:t> to be accessed by young people, parents and carers but the </a:t>
            </a:r>
            <a:r>
              <a:rPr lang="en-GB" baseline="0" dirty="0" err="1" smtClean="0"/>
              <a:t>dowloadable</a:t>
            </a:r>
            <a:r>
              <a:rPr lang="en-GB" baseline="0" dirty="0" smtClean="0"/>
              <a:t> guidance for young people and also for parents and carers are included for those looking for more detailed advice.  </a:t>
            </a:r>
          </a:p>
          <a:p>
            <a:pPr marL="158750" indent="0">
              <a:buNone/>
            </a:pPr>
            <a:endParaRPr lang="en-GB" baseline="0" dirty="0" smtClean="0"/>
          </a:p>
          <a:p>
            <a:pPr marL="158750" indent="0">
              <a:buNone/>
            </a:pPr>
            <a:r>
              <a:rPr lang="en-GB" baseline="0" dirty="0" smtClean="0"/>
              <a:t>You will also find 5 short films incorporating the information available in the guidance.</a:t>
            </a:r>
          </a:p>
          <a:p>
            <a:pPr marL="158750" indent="0">
              <a:buNone/>
            </a:pPr>
            <a:endParaRPr lang="en-GB" baseline="0" dirty="0" smtClean="0"/>
          </a:p>
          <a:p>
            <a:pPr marL="158750" indent="0">
              <a:buNone/>
            </a:pPr>
            <a:endParaRPr lang="en-GB" dirty="0" smtClean="0"/>
          </a:p>
        </p:txBody>
      </p:sp>
    </p:spTree>
    <p:extLst>
      <p:ext uri="{BB962C8B-B14F-4D97-AF65-F5344CB8AC3E}">
        <p14:creationId xmlns:p14="http://schemas.microsoft.com/office/powerpoint/2010/main" val="74208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Embed video  - worried about a</a:t>
            </a:r>
            <a:r>
              <a:rPr lang="en-GB" baseline="0" dirty="0" smtClean="0"/>
              <a:t> friend https://www.youtube.com/watch?v=xnTEa1IMiQM 1:33</a:t>
            </a:r>
            <a:endParaRPr lang="en-GB" dirty="0"/>
          </a:p>
        </p:txBody>
      </p:sp>
    </p:spTree>
    <p:extLst>
      <p:ext uri="{BB962C8B-B14F-4D97-AF65-F5344CB8AC3E}">
        <p14:creationId xmlns:p14="http://schemas.microsoft.com/office/powerpoint/2010/main" val="4137077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a:t>
            </a:r>
            <a:r>
              <a:rPr lang="en-GB" baseline="0" dirty="0" smtClean="0"/>
              <a:t>professionals this downloadable guidance contains a range of information related to how a whole school approach can be embedded, how the themes of eating problems and eating disorders can be introduced into lessons, conversation starters, accessing support and </a:t>
            </a:r>
            <a:r>
              <a:rPr lang="en-GB" baseline="0" dirty="0" smtClean="0"/>
              <a:t>supporting </a:t>
            </a:r>
            <a:r>
              <a:rPr lang="en-GB" baseline="0" dirty="0" smtClean="0"/>
              <a:t>mental wellbeing</a:t>
            </a:r>
            <a:endParaRPr lang="en-GB" dirty="0"/>
          </a:p>
        </p:txBody>
      </p:sp>
    </p:spTree>
    <p:extLst>
      <p:ext uri="{BB962C8B-B14F-4D97-AF65-F5344CB8AC3E}">
        <p14:creationId xmlns:p14="http://schemas.microsoft.com/office/powerpoint/2010/main" val="27965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1000"/>
              </a:spcBef>
              <a:buFont typeface="Arial"/>
              <a:buNone/>
            </a:pPr>
            <a:endParaRPr lang="en-GB"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https://www.youtube.com/watch?v=cLx3Z0o9Qng</a:t>
            </a:r>
          </a:p>
          <a:p>
            <a:pPr marL="158750" indent="0">
              <a:buNone/>
            </a:pPr>
            <a:endParaRPr lang="en-GB" dirty="0"/>
          </a:p>
        </p:txBody>
      </p:sp>
    </p:spTree>
    <p:extLst>
      <p:ext uri="{BB962C8B-B14F-4D97-AF65-F5344CB8AC3E}">
        <p14:creationId xmlns:p14="http://schemas.microsoft.com/office/powerpoint/2010/main" val="33902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baseline="0" dirty="0" smtClean="0"/>
              <a:t>https</a:t>
            </a:r>
            <a:r>
              <a:rPr lang="en-GB" baseline="0" dirty="0" smtClean="0"/>
              <a:t>://www.youtube.com/watch?v=cLx3Z0o9Qng</a:t>
            </a:r>
          </a:p>
          <a:p>
            <a:pPr marL="158750" indent="0">
              <a:buNone/>
            </a:pPr>
            <a:endParaRPr lang="en-GB" dirty="0" smtClean="0"/>
          </a:p>
        </p:txBody>
      </p:sp>
    </p:spTree>
    <p:extLst>
      <p:ext uri="{BB962C8B-B14F-4D97-AF65-F5344CB8AC3E}">
        <p14:creationId xmlns:p14="http://schemas.microsoft.com/office/powerpoint/2010/main" val="1545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Overview of the most common types of ED &amp; how to spot the signs</a:t>
            </a:r>
          </a:p>
          <a:p>
            <a:r>
              <a:rPr lang="en-GB" dirty="0"/>
              <a:t>Overview of the support we provide people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26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dirty="0">
                <a:solidFill>
                  <a:srgbClr val="000071"/>
                </a:solidFill>
                <a:latin typeface="Poppins" panose="00000500000000000000" pitchFamily="2" charset="0"/>
                <a:cs typeface="Poppins" panose="00000500000000000000" pitchFamily="2" charset="0"/>
              </a:rPr>
              <a:t>Beat is the UK’s eating disorder charity. </a:t>
            </a:r>
          </a:p>
          <a:p>
            <a:pPr marL="171450" indent="-171450">
              <a:buFont typeface="Arial" panose="020B0604020202020204" pitchFamily="34" charset="0"/>
              <a:buChar char="•"/>
              <a:defRPr/>
            </a:pPr>
            <a:r>
              <a:rPr lang="en-GB" b="0" dirty="0">
                <a:solidFill>
                  <a:srgbClr val="000071"/>
                </a:solidFill>
                <a:latin typeface="+mn-lt"/>
                <a:cs typeface="Poppins" panose="00000500000000000000" pitchFamily="2" charset="0"/>
              </a:rPr>
              <a:t>Beat is the UK’s eating disorder charity. </a:t>
            </a:r>
          </a:p>
          <a:p>
            <a:pPr marL="171450" indent="-171450">
              <a:buFont typeface="Arial" panose="020B0604020202020204" pitchFamily="34" charset="0"/>
              <a:buChar char="•"/>
              <a:defRPr/>
            </a:pPr>
            <a:endParaRPr lang="en-GB" b="0" dirty="0">
              <a:solidFill>
                <a:srgbClr val="000071"/>
              </a:solidFill>
              <a:latin typeface="+mn-lt"/>
              <a:cs typeface="Poppins" panose="00000500000000000000" pitchFamily="2" charset="0"/>
            </a:endParaRPr>
          </a:p>
          <a:p>
            <a:pPr marL="171450" indent="-171450">
              <a:buFont typeface="Arial" panose="020B0604020202020204" pitchFamily="34" charset="0"/>
              <a:buChar char="•"/>
              <a:defRPr/>
            </a:pPr>
            <a:r>
              <a:rPr lang="en-GB" b="0" dirty="0">
                <a:solidFill>
                  <a:srgbClr val="000071"/>
                </a:solidFill>
                <a:latin typeface="+mn-lt"/>
                <a:cs typeface="Poppins" panose="00000500000000000000" pitchFamily="2" charset="0"/>
              </a:rPr>
              <a:t>Our mission is to end the pain and suffering caused by eating disorders</a:t>
            </a:r>
          </a:p>
          <a:p>
            <a:pPr marL="171450" indent="-171450">
              <a:buFont typeface="Arial" panose="020B0604020202020204" pitchFamily="34" charset="0"/>
              <a:buChar char="•"/>
              <a:defRPr/>
            </a:pPr>
            <a:endParaRPr lang="en-GB" b="0" dirty="0">
              <a:solidFill>
                <a:srgbClr val="000071"/>
              </a:solidFill>
              <a:latin typeface="+mn-lt"/>
              <a:cs typeface="Poppins" panose="00000500000000000000" pitchFamily="2" charset="0"/>
            </a:endParaRPr>
          </a:p>
          <a:p>
            <a:pPr marL="171450" indent="-171450" eaLnBrk="1" fontAlgn="auto" hangingPunct="1">
              <a:spcBef>
                <a:spcPts val="0"/>
              </a:spcBef>
              <a:spcAft>
                <a:spcPts val="0"/>
              </a:spcAft>
              <a:buFont typeface="Arial" panose="020B0604020202020204" pitchFamily="34" charset="0"/>
              <a:buChar char="•"/>
              <a:defRPr/>
            </a:pPr>
            <a:r>
              <a:rPr lang="en-GB" b="0" dirty="0">
                <a:latin typeface="+mn-lt"/>
              </a:rPr>
              <a:t>In the UK its estimated that there are 1.25 million people suffering from an eating disorder. </a:t>
            </a:r>
          </a:p>
          <a:p>
            <a:pPr marL="317903" indent="-317903">
              <a:lnSpc>
                <a:spcPct val="90000"/>
              </a:lnSpc>
              <a:buFont typeface="Arial" panose="020B0604020202020204" pitchFamily="34" charset="0"/>
              <a:buChar char="•"/>
              <a:defRPr/>
            </a:pPr>
            <a:r>
              <a:rPr lang="en-GB" altLang="en-US" sz="1200" b="0" dirty="0">
                <a:solidFill>
                  <a:srgbClr val="331342"/>
                </a:solidFill>
                <a:latin typeface="+mn-lt"/>
              </a:rPr>
              <a:t>ED’s are Serious MH illnesses</a:t>
            </a:r>
          </a:p>
          <a:p>
            <a:pPr marL="317903" indent="-317903">
              <a:lnSpc>
                <a:spcPct val="90000"/>
              </a:lnSpc>
              <a:buFont typeface="Arial" panose="020B0604020202020204" pitchFamily="34" charset="0"/>
              <a:buChar char="•"/>
              <a:defRPr/>
            </a:pPr>
            <a:r>
              <a:rPr lang="en-GB" altLang="en-US" sz="1200" b="0" dirty="0">
                <a:solidFill>
                  <a:srgbClr val="331342"/>
                </a:solidFill>
                <a:latin typeface="+mn-lt"/>
              </a:rPr>
              <a:t>Anorexia is a serious condition it has the highest mortality rate of any mental health illness</a:t>
            </a:r>
          </a:p>
          <a:p>
            <a:pPr marL="317903" indent="-317903">
              <a:lnSpc>
                <a:spcPct val="90000"/>
              </a:lnSpc>
              <a:buFont typeface="Arial" panose="020B0604020202020204" pitchFamily="34" charset="0"/>
              <a:buChar char="•"/>
              <a:defRPr/>
            </a:pPr>
            <a:r>
              <a:rPr lang="en-GB" altLang="en-US" sz="1200" b="0" dirty="0">
                <a:solidFill>
                  <a:srgbClr val="331342"/>
                </a:solidFill>
                <a:latin typeface="+mn-lt"/>
              </a:rPr>
              <a:t>Bulimia can also be life-threatening</a:t>
            </a:r>
          </a:p>
          <a:p>
            <a:pPr marL="171450" indent="-171450" eaLnBrk="1" fontAlgn="auto" hangingPunct="1">
              <a:spcBef>
                <a:spcPts val="0"/>
              </a:spcBef>
              <a:spcAft>
                <a:spcPts val="0"/>
              </a:spcAft>
              <a:buFont typeface="Arial" panose="020B0604020202020204" pitchFamily="34" charset="0"/>
              <a:buChar char="•"/>
              <a:defRPr/>
            </a:pPr>
            <a:endParaRPr lang="en-GB" b="0" dirty="0">
              <a:latin typeface="+mn-lt"/>
            </a:endParaRPr>
          </a:p>
          <a:p>
            <a:pPr marL="171450" indent="-171450" eaLnBrk="1" fontAlgn="auto" hangingPunct="1">
              <a:spcBef>
                <a:spcPts val="0"/>
              </a:spcBef>
              <a:spcAft>
                <a:spcPts val="0"/>
              </a:spcAft>
              <a:buFont typeface="Arial" panose="020B0604020202020204" pitchFamily="34" charset="0"/>
              <a:buChar char="•"/>
              <a:defRPr/>
            </a:pPr>
            <a:r>
              <a:rPr lang="en-GB" b="0" dirty="0">
                <a:latin typeface="+mn-lt"/>
              </a:rPr>
              <a:t>And at Beat we are a Friend a Guide and a Champion for anyone affected by eating disorders; friends, family, professionals or those suffering.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7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753BB47A-C32C-4049-81BD-5FE32E259B7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A5183600-91CB-4B5C-B4D4-98019852B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a:ea typeface="ＭＳ Ｐゴシック" panose="020B0600070205080204" pitchFamily="34" charset="-128"/>
            </a:endParaRPr>
          </a:p>
          <a:p>
            <a:r>
              <a:rPr lang="en-GB" altLang="en-US" b="1" dirty="0">
                <a:ea typeface="ＭＳ Ｐゴシック" panose="020B0600070205080204" pitchFamily="34" charset="-128"/>
              </a:rPr>
              <a:t>There are several different types of eating disorders, the more common ones you may have heard of : Anorexia, Bulimia, Binge eating disorder and then there’s also Other Specified Feeding or Eating Disorder, Avoidant / restrictive food intake disorder and several other eating and feeding problems.</a:t>
            </a:r>
          </a:p>
          <a:p>
            <a:endParaRPr lang="en-GB" altLang="en-US" sz="1200" b="1" i="1" dirty="0">
              <a:solidFill>
                <a:srgbClr val="441F53"/>
              </a:solidFill>
              <a:ea typeface="ＭＳ Ｐゴシック" panose="020B0600070205080204" pitchFamily="34" charset="-128"/>
              <a:cs typeface="Poppins"/>
              <a:sym typeface="Trebuchet MS" panose="020B0603020202020204" pitchFamily="34" charset="0"/>
            </a:endParaRPr>
          </a:p>
          <a:p>
            <a:r>
              <a:rPr lang="en-GB" altLang="en-US" sz="1200" b="1" i="1" dirty="0">
                <a:solidFill>
                  <a:srgbClr val="441F53"/>
                </a:solidFill>
                <a:ea typeface="ＭＳ Ｐゴシック" panose="020B0600070205080204" pitchFamily="34" charset="-128"/>
                <a:cs typeface="Poppins"/>
                <a:sym typeface="Trebuchet MS" panose="020B0603020202020204" pitchFamily="34" charset="0"/>
              </a:rPr>
              <a:t>Today I’m going to take you through the three most common, however there is information about all types on our website.</a:t>
            </a:r>
          </a:p>
          <a:p>
            <a:endParaRPr lang="en-GB" altLang="en-US" sz="1200" b="1" i="1" dirty="0">
              <a:solidFill>
                <a:srgbClr val="441F53"/>
              </a:solidFill>
              <a:ea typeface="ＭＳ Ｐゴシック" panose="020B0600070205080204" pitchFamily="34" charset="-128"/>
              <a:cs typeface="Poppins"/>
              <a:sym typeface="Trebuchet MS" panose="020B0603020202020204" pitchFamily="34" charset="0"/>
            </a:endParaRPr>
          </a:p>
          <a:p>
            <a:endParaRPr lang="en-GB" altLang="en-US" sz="1200" b="1" i="1" dirty="0">
              <a:solidFill>
                <a:srgbClr val="441F53"/>
              </a:solidFill>
              <a:ea typeface="Trebuchet MS" panose="020B0603020202020204" pitchFamily="34" charset="0"/>
              <a:cs typeface="Poppins"/>
              <a:sym typeface="Trebuchet MS" panose="020B0603020202020204" pitchFamily="34" charset="0"/>
            </a:endParaRPr>
          </a:p>
          <a:p>
            <a:endParaRPr lang="en-GB" altLang="en-US" b="0" dirty="0">
              <a:ea typeface="ＭＳ Ｐゴシック" panose="020B0600070205080204" pitchFamily="34" charset="-128"/>
            </a:endParaRPr>
          </a:p>
        </p:txBody>
      </p:sp>
    </p:spTree>
    <p:extLst>
      <p:ext uri="{BB962C8B-B14F-4D97-AF65-F5344CB8AC3E}">
        <p14:creationId xmlns:p14="http://schemas.microsoft.com/office/powerpoint/2010/main" val="38269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58319AB8-B733-4874-AC58-F4776BC45CBA}"/>
              </a:ext>
            </a:extLst>
          </p:cNvPr>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AD7D4C-3D9F-4DAC-95BC-83E337440CB7}"/>
              </a:ext>
            </a:extLst>
          </p:cNvPr>
          <p:cNvSpPr txBox="1">
            <a:spLocks noGrp="1"/>
          </p:cNvSpPr>
          <p:nvPr>
            <p:ph type="body" sz="quarter" idx="1"/>
          </p:nvPr>
        </p:nvSpPr>
        <p:spPr/>
        <p:txBody>
          <a:bodyPr/>
          <a:lstStyle/>
          <a:p>
            <a:pPr>
              <a:defRPr/>
            </a:pPr>
            <a:endParaRPr lang="en-GB" dirty="0"/>
          </a:p>
          <a:p>
            <a:pPr>
              <a:defRPr/>
            </a:pPr>
            <a:endParaRPr lang="en-GB" dirty="0"/>
          </a:p>
          <a:p>
            <a:pPr>
              <a:defRPr/>
            </a:pPr>
            <a:r>
              <a:rPr lang="en-GB" dirty="0"/>
              <a:t>“What are the signs of an eating disorder, how can you spot one”? </a:t>
            </a:r>
          </a:p>
          <a:p>
            <a:pPr marL="171450" indent="-171450">
              <a:buFont typeface="Arial" panose="020B0604020202020204" pitchFamily="34" charset="0"/>
              <a:buChar char="•"/>
              <a:defRPr/>
            </a:pPr>
            <a:r>
              <a:rPr lang="en-GB" dirty="0"/>
              <a:t>The short answer is you cant. </a:t>
            </a:r>
          </a:p>
          <a:p>
            <a:pPr marL="171450" indent="-171450">
              <a:buFont typeface="Arial" panose="020B0604020202020204" pitchFamily="34" charset="0"/>
              <a:buChar char="•"/>
              <a:defRPr/>
            </a:pPr>
            <a:r>
              <a:rPr lang="en-GB" dirty="0"/>
              <a:t>Eating disorders are a mental health illness and are not always visible. Indeed in most cases someone with an eating disorder will look perfectly ‘normal’.</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So, when we speak about spotting signs, we really mean looking out for changes in Behaviours, instead of physical symptoms.</a:t>
            </a:r>
          </a:p>
          <a:p>
            <a:pPr>
              <a:defRPr/>
            </a:pPr>
            <a:endParaRPr lang="en-GB" dirty="0"/>
          </a:p>
          <a:p>
            <a:pPr>
              <a:defRPr/>
            </a:pPr>
            <a:r>
              <a:rPr lang="en-GB" dirty="0"/>
              <a:t>Behaviours changes that might affect someone with an eating disorder include:</a:t>
            </a:r>
          </a:p>
          <a:p>
            <a:pPr marL="1080638" lvl="2" indent="-170627">
              <a:buFont typeface="Arial" panose="020B0604020202020204" pitchFamily="34" charset="0"/>
              <a:buChar char="•"/>
              <a:defRPr/>
            </a:pPr>
            <a:r>
              <a:rPr lang="en-GB" i="1" dirty="0">
                <a:ea typeface="+mn-ea"/>
              </a:rPr>
              <a:t>Social isolation</a:t>
            </a:r>
          </a:p>
          <a:p>
            <a:pPr marL="1080638" lvl="2" indent="-170627">
              <a:buFont typeface="Arial" panose="020B0604020202020204" pitchFamily="34" charset="0"/>
              <a:buChar char="•"/>
              <a:defRPr/>
            </a:pPr>
            <a:r>
              <a:rPr lang="en-GB" i="1" dirty="0">
                <a:ea typeface="+mn-ea"/>
              </a:rPr>
              <a:t>Avoiding eating around others </a:t>
            </a:r>
          </a:p>
          <a:p>
            <a:pPr marL="1080638" lvl="2" indent="-170627">
              <a:buFont typeface="Arial" panose="020B0604020202020204" pitchFamily="34" charset="0"/>
              <a:buChar char="•"/>
              <a:defRPr/>
            </a:pPr>
            <a:r>
              <a:rPr lang="en-GB" i="1" dirty="0">
                <a:ea typeface="+mn-ea"/>
              </a:rPr>
              <a:t>Difficulty concentrating</a:t>
            </a:r>
          </a:p>
          <a:p>
            <a:pPr marL="1080638" lvl="2" indent="-170627">
              <a:buFont typeface="Arial" panose="020B0604020202020204" pitchFamily="34" charset="0"/>
              <a:buChar char="•"/>
              <a:defRPr/>
            </a:pPr>
            <a:r>
              <a:rPr lang="en-GB" i="1" dirty="0">
                <a:ea typeface="+mn-ea"/>
              </a:rPr>
              <a:t>Tiredness</a:t>
            </a:r>
          </a:p>
          <a:p>
            <a:pPr marL="1080638" lvl="2" indent="-170627">
              <a:buFont typeface="Arial" panose="020B0604020202020204" pitchFamily="34" charset="0"/>
              <a:buChar char="•"/>
              <a:defRPr/>
            </a:pPr>
            <a:r>
              <a:rPr lang="en-GB" i="1" dirty="0">
                <a:ea typeface="+mn-ea"/>
              </a:rPr>
              <a:t>Irritability</a:t>
            </a:r>
          </a:p>
          <a:p>
            <a:pPr marL="1080638" lvl="2" indent="-170627" eaLnBrk="1" fontAlgn="auto" hangingPunct="1">
              <a:spcBef>
                <a:spcPts val="0"/>
              </a:spcBef>
              <a:spcAft>
                <a:spcPts val="0"/>
              </a:spcAft>
              <a:buFont typeface="Arial" panose="020B0604020202020204" pitchFamily="34" charset="0"/>
              <a:buChar char="•"/>
              <a:defRPr/>
            </a:pPr>
            <a:r>
              <a:rPr lang="en-GB" i="1" dirty="0">
                <a:ea typeface="+mn-ea"/>
              </a:rPr>
              <a:t>Low confidence and self-esteem </a:t>
            </a:r>
          </a:p>
          <a:p>
            <a:pPr marL="1080638" lvl="2" indent="-170627" eaLnBrk="1" fontAlgn="auto" hangingPunct="1">
              <a:spcBef>
                <a:spcPts val="0"/>
              </a:spcBef>
              <a:spcAft>
                <a:spcPts val="0"/>
              </a:spcAft>
              <a:buFont typeface="Arial" panose="020B0604020202020204" pitchFamily="34" charset="0"/>
              <a:buChar char="•"/>
              <a:defRPr/>
            </a:pPr>
            <a:r>
              <a:rPr lang="en-GB" i="1" dirty="0">
                <a:ea typeface="+mn-ea"/>
              </a:rPr>
              <a:t>Anxiety </a:t>
            </a:r>
          </a:p>
          <a:p>
            <a:pPr marL="1080638" lvl="2" indent="-170627" eaLnBrk="1" fontAlgn="auto" hangingPunct="1">
              <a:spcBef>
                <a:spcPts val="0"/>
              </a:spcBef>
              <a:spcAft>
                <a:spcPts val="0"/>
              </a:spcAft>
              <a:buFont typeface="Arial" panose="020B0604020202020204" pitchFamily="34" charset="0"/>
              <a:buChar char="•"/>
              <a:defRPr/>
            </a:pPr>
            <a:r>
              <a:rPr lang="en-GB" i="1" dirty="0">
                <a:ea typeface="+mn-ea"/>
              </a:rPr>
              <a:t>Obsessive and/or rigid behaviour</a:t>
            </a:r>
          </a:p>
          <a:p>
            <a:pPr marL="1080638" lvl="2" indent="-170627" eaLnBrk="1" fontAlgn="auto" hangingPunct="1">
              <a:spcBef>
                <a:spcPts val="0"/>
              </a:spcBef>
              <a:spcAft>
                <a:spcPts val="0"/>
              </a:spcAft>
              <a:buFont typeface="Arial" panose="020B0604020202020204" pitchFamily="34" charset="0"/>
              <a:buChar char="•"/>
              <a:defRPr/>
            </a:pPr>
            <a:r>
              <a:rPr lang="en-GB" i="1" dirty="0">
                <a:ea typeface="+mn-ea"/>
              </a:rPr>
              <a:t>Perfectionism and setting unreasonably high personal standards</a:t>
            </a:r>
          </a:p>
          <a:p>
            <a:pPr marL="1080638" lvl="2" indent="-170627" eaLnBrk="1" fontAlgn="auto" hangingPunct="1">
              <a:spcBef>
                <a:spcPts val="0"/>
              </a:spcBef>
              <a:spcAft>
                <a:spcPts val="0"/>
              </a:spcAft>
              <a:buFont typeface="Arial" panose="020B0604020202020204" pitchFamily="34" charset="0"/>
              <a:buChar char="•"/>
              <a:defRPr/>
            </a:pPr>
            <a:r>
              <a:rPr lang="en-GB" i="1" dirty="0">
                <a:ea typeface="+mn-ea"/>
              </a:rPr>
              <a:t>Self-harm</a:t>
            </a:r>
            <a:endParaRPr lang="en-GB" dirty="0"/>
          </a:p>
          <a:p>
            <a:pPr>
              <a:defRPr/>
            </a:pPr>
            <a:endParaRPr lang="en-GB" dirty="0"/>
          </a:p>
          <a:p>
            <a:pPr marL="171450" indent="-171450">
              <a:buFont typeface="Arial" panose="020B0604020202020204" pitchFamily="34" charset="0"/>
              <a:buChar char="•"/>
              <a:defRPr/>
            </a:pPr>
            <a:r>
              <a:rPr lang="en-GB" dirty="0"/>
              <a:t>At Beat we know the sooner someone gets help the better their chances at making a full recovery. And to help us increase awareness of eating disorder symptoms that are more noticeable we came up with our TIP’s Campaign; </a:t>
            </a:r>
          </a:p>
          <a:p>
            <a:pPr marL="171450" indent="-171450">
              <a:buFont typeface="Arial" panose="020B0604020202020204" pitchFamily="34" charset="0"/>
              <a:buChar char="•"/>
              <a:defRPr/>
            </a:pPr>
            <a:r>
              <a:rPr lang="en-GB" dirty="0"/>
              <a:t>This poster takes the 6 most common ‘signs’ of an eating disorder and turns this in to things to potently look out for. </a:t>
            </a:r>
            <a:r>
              <a:rPr lang="en-GB" b="1" dirty="0"/>
              <a:t>If you notice any changes in, or erratic behaviours, alongside noticing any of these 6 singes on a regular basis in a friend, family member or indeed yourself we would suggest you contact our Helpline for more information advice and support.</a:t>
            </a:r>
          </a:p>
          <a:p>
            <a:pPr>
              <a:buFont typeface="Arial" panose="020B0604020202020204" pitchFamily="34" charset="0"/>
              <a:buNone/>
              <a:defRPr/>
            </a:pPr>
            <a:endParaRPr lang="en-GB" b="1" dirty="0">
              <a:solidFill>
                <a:schemeClr val="tx1"/>
              </a:solidFill>
            </a:endParaRPr>
          </a:p>
          <a:p>
            <a:pPr>
              <a:defRPr/>
            </a:pPr>
            <a:endParaRPr lang="en-GB" dirty="0"/>
          </a:p>
        </p:txBody>
      </p:sp>
      <p:sp>
        <p:nvSpPr>
          <p:cNvPr id="206852" name="Slide Number Placeholder 3">
            <a:extLst>
              <a:ext uri="{FF2B5EF4-FFF2-40B4-BE49-F238E27FC236}">
                <a16:creationId xmlns:a16="http://schemas.microsoft.com/office/drawing/2014/main" id="{31B08965-AEDE-41FD-AE6C-F4EA033D633A}"/>
              </a:ext>
            </a:extLst>
          </p:cNvPr>
          <p:cNvSpPr txBox="1">
            <a:spLocks noChangeArrowheads="1"/>
          </p:cNvSpPr>
          <p:nvPr/>
        </p:nvSpPr>
        <p:spPr bwMode="auto">
          <a:xfrm>
            <a:off x="3816350" y="10236200"/>
            <a:ext cx="29194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defTabSz="457200">
              <a:defRPr>
                <a:solidFill>
                  <a:schemeClr val="tx1"/>
                </a:solidFill>
                <a:latin typeface="Trebuchet MS" panose="020B0603020202020204" pitchFamily="34" charset="0"/>
                <a:ea typeface="ＭＳ Ｐゴシック" panose="020B0600070205080204" pitchFamily="34" charset="-128"/>
              </a:defRPr>
            </a:lvl1pPr>
            <a:lvl2pPr marL="742950" indent="-285750" defTabSz="457200">
              <a:defRPr>
                <a:solidFill>
                  <a:schemeClr val="tx1"/>
                </a:solidFill>
                <a:latin typeface="Trebuchet MS" panose="020B0603020202020204" pitchFamily="34" charset="0"/>
                <a:ea typeface="ＭＳ Ｐゴシック" panose="020B0600070205080204" pitchFamily="34" charset="-128"/>
              </a:defRPr>
            </a:lvl2pPr>
            <a:lvl3pPr marL="1143000" indent="-228600" defTabSz="457200">
              <a:defRPr>
                <a:solidFill>
                  <a:schemeClr val="tx1"/>
                </a:solidFill>
                <a:latin typeface="Trebuchet MS" panose="020B0603020202020204" pitchFamily="34" charset="0"/>
                <a:ea typeface="ＭＳ Ｐゴシック" panose="020B0600070205080204" pitchFamily="34" charset="-128"/>
              </a:defRPr>
            </a:lvl3pPr>
            <a:lvl4pPr marL="1600200" indent="-228600" defTabSz="457200">
              <a:defRPr>
                <a:solidFill>
                  <a:schemeClr val="tx1"/>
                </a:solidFill>
                <a:latin typeface="Trebuchet MS" panose="020B0603020202020204" pitchFamily="34" charset="0"/>
                <a:ea typeface="ＭＳ Ｐゴシック" panose="020B0600070205080204" pitchFamily="34" charset="-128"/>
              </a:defRPr>
            </a:lvl4pPr>
            <a:lvl5pPr marL="2057400" indent="-228600" defTabSz="457200">
              <a:defRPr>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B7AB1B-F8FC-4C3E-8C28-C933522F65E0}" type="slidenum">
              <a:rPr kumimoji="0" lang="en-US" altLang="en-US" sz="1800" b="0" i="0" u="none" strike="noStrike" kern="1200" cap="none" spc="0" normalizeH="0" baseline="0" noProof="0">
                <a:ln>
                  <a:noFill/>
                </a:ln>
                <a:solidFill>
                  <a:srgbClr val="000000"/>
                </a:solidFill>
                <a:effectLst/>
                <a:uLnTx/>
                <a:uFillTx/>
                <a:latin typeface="Trebuchet MS" panose="020B0603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3200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753BB47A-C32C-4049-81BD-5FE32E259B7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A5183600-91CB-4B5C-B4D4-98019852B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dirty="0">
              <a:ea typeface="ＭＳ Ｐゴシック" panose="020B0600070205080204" pitchFamily="34" charset="-128"/>
            </a:endParaRPr>
          </a:p>
        </p:txBody>
      </p:sp>
    </p:spTree>
    <p:extLst>
      <p:ext uri="{BB962C8B-B14F-4D97-AF65-F5344CB8AC3E}">
        <p14:creationId xmlns:p14="http://schemas.microsoft.com/office/powerpoint/2010/main" val="307205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6079">
              <a:defRPr/>
            </a:pPr>
            <a:r>
              <a:rPr lang="en-GB" sz="1100" b="1" dirty="0">
                <a:solidFill>
                  <a:schemeClr val="tx1"/>
                </a:solidFill>
                <a:latin typeface="+mn-lt"/>
              </a:rPr>
              <a:t>What Beat are doing </a:t>
            </a:r>
            <a:endParaRPr lang="en-GB" sz="1100" dirty="0">
              <a:solidFill>
                <a:schemeClr val="tx1"/>
              </a:solidFill>
              <a:latin typeface="+mn-lt"/>
            </a:endParaRPr>
          </a:p>
          <a:p>
            <a:pPr defTabSz="906079">
              <a:defRPr/>
            </a:pPr>
            <a:r>
              <a:rPr lang="en-GB" sz="1100" baseline="0" dirty="0">
                <a:solidFill>
                  <a:schemeClr val="tx1"/>
                </a:solidFill>
                <a:latin typeface="+mn-lt"/>
              </a:rPr>
              <a:t>At Beat we have a number of different service to help fulfil our vision of ending the pain and suffering caused buy eating disorders.</a:t>
            </a:r>
          </a:p>
          <a:p>
            <a:pPr defTabSz="906079">
              <a:defRPr/>
            </a:pPr>
            <a:endParaRPr lang="en-GB" sz="1100" baseline="0" dirty="0">
              <a:solidFill>
                <a:schemeClr val="tx1"/>
              </a:solidFill>
              <a:latin typeface="+mn-lt"/>
            </a:endParaRPr>
          </a:p>
          <a:p>
            <a:pPr defTabSz="906079">
              <a:defRPr/>
            </a:pPr>
            <a:r>
              <a:rPr lang="en-GB" sz="1100" b="1" i="1" u="sng" baseline="0" dirty="0">
                <a:solidFill>
                  <a:schemeClr val="tx1"/>
                </a:solidFill>
                <a:latin typeface="+mn-lt"/>
              </a:rPr>
              <a:t>Direct Support services </a:t>
            </a:r>
          </a:p>
          <a:p>
            <a:pPr marL="628650" lvl="1" indent="-171450" defTabSz="906079">
              <a:buFont typeface="Arial" panose="020B0604020202020204" pitchFamily="34" charset="0"/>
              <a:buChar char="•"/>
              <a:defRPr/>
            </a:pPr>
            <a:r>
              <a:rPr lang="en-GB" sz="1100" b="1" baseline="0" dirty="0">
                <a:solidFill>
                  <a:schemeClr val="tx1"/>
                </a:solidFill>
                <a:latin typeface="+mn-lt"/>
              </a:rPr>
              <a:t>Helplines – </a:t>
            </a:r>
            <a:r>
              <a:rPr lang="en-GB" sz="1100" b="0" baseline="0" dirty="0">
                <a:solidFill>
                  <a:schemeClr val="tx1"/>
                </a:solidFill>
                <a:latin typeface="+mn-lt"/>
              </a:rPr>
              <a:t>Adults, </a:t>
            </a:r>
            <a:r>
              <a:rPr lang="en-GB" sz="1100" b="0" baseline="0" dirty="0" err="1">
                <a:solidFill>
                  <a:schemeClr val="tx1"/>
                </a:solidFill>
                <a:latin typeface="+mn-lt"/>
              </a:rPr>
              <a:t>Studentline</a:t>
            </a:r>
            <a:r>
              <a:rPr lang="en-GB" sz="1100" b="0" baseline="0" dirty="0">
                <a:solidFill>
                  <a:schemeClr val="tx1"/>
                </a:solidFill>
                <a:latin typeface="+mn-lt"/>
              </a:rPr>
              <a:t>, </a:t>
            </a:r>
            <a:r>
              <a:rPr lang="en-GB" sz="1100" b="0" baseline="0" dirty="0" err="1">
                <a:solidFill>
                  <a:schemeClr val="tx1"/>
                </a:solidFill>
                <a:latin typeface="+mn-lt"/>
              </a:rPr>
              <a:t>Youthline</a:t>
            </a:r>
            <a:r>
              <a:rPr lang="en-GB" sz="1100" b="0" baseline="0" dirty="0">
                <a:solidFill>
                  <a:schemeClr val="tx1"/>
                </a:solidFill>
                <a:latin typeface="+mn-lt"/>
              </a:rPr>
              <a:t> </a:t>
            </a:r>
            <a:r>
              <a:rPr lang="en-GB" sz="1100" dirty="0">
                <a:solidFill>
                  <a:srgbClr val="D90D2C"/>
                </a:solidFill>
                <a:latin typeface="+mn-lt"/>
                <a:cs typeface="Poppins" panose="00000500000000000000" pitchFamily="2" charset="0"/>
              </a:rPr>
              <a:t>9am – 8pm Mon-Fri 4pm-8pm Weekends &amp; Bank Holidays</a:t>
            </a:r>
            <a:endParaRPr lang="en-GB" sz="1100" b="0" baseline="0" dirty="0">
              <a:solidFill>
                <a:schemeClr val="tx1"/>
              </a:solidFill>
              <a:latin typeface="+mn-lt"/>
            </a:endParaRPr>
          </a:p>
          <a:p>
            <a:pPr marL="628650" marR="0" lvl="1" indent="-171450" algn="l" defTabSz="9060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baseline="0" dirty="0">
                <a:solidFill>
                  <a:schemeClr val="tx1"/>
                </a:solidFill>
                <a:latin typeface="+mn-lt"/>
              </a:rPr>
              <a:t>One to One Web Chat  </a:t>
            </a:r>
            <a:r>
              <a:rPr lang="en-GB" sz="1100" b="0" baseline="0" dirty="0">
                <a:solidFill>
                  <a:schemeClr val="tx1"/>
                </a:solidFill>
                <a:latin typeface="+mn-lt"/>
              </a:rPr>
              <a:t>- </a:t>
            </a:r>
            <a:r>
              <a:rPr lang="en-GB" sz="1100" dirty="0">
                <a:latin typeface="+mn-lt"/>
              </a:rPr>
              <a:t>Talk one-to-one to one of our advisers using our secure instant messaging service</a:t>
            </a:r>
          </a:p>
          <a:p>
            <a:pPr marL="628650" lvl="1" indent="-171450" defTabSz="906079">
              <a:buFont typeface="Arial" panose="020B0604020202020204" pitchFamily="34" charset="0"/>
              <a:buChar char="•"/>
              <a:defRPr/>
            </a:pPr>
            <a:endParaRPr lang="en-GB" sz="1100" b="1"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21B1B-F148-44D5-BEBC-D8906DBE7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57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797875" y="652375"/>
            <a:ext cx="5688401" cy="3992938"/>
          </a:xfrm>
          <a:custGeom>
            <a:avLst/>
            <a:gdLst/>
            <a:ahLst/>
            <a:cxnLst/>
            <a:rect l="l" t="t" r="r" b="b"/>
            <a:pathLst>
              <a:path w="13796" h="14030" extrusionOk="0">
                <a:moveTo>
                  <a:pt x="11018" y="1"/>
                </a:moveTo>
                <a:lnTo>
                  <a:pt x="0" y="3021"/>
                </a:lnTo>
                <a:lnTo>
                  <a:pt x="2769" y="14030"/>
                </a:lnTo>
                <a:cubicBezTo>
                  <a:pt x="5639" y="13612"/>
                  <a:pt x="8500" y="13135"/>
                  <a:pt x="11353" y="12608"/>
                </a:cubicBezTo>
                <a:cubicBezTo>
                  <a:pt x="11294" y="11771"/>
                  <a:pt x="11244" y="10935"/>
                  <a:pt x="11202" y="10098"/>
                </a:cubicBezTo>
                <a:cubicBezTo>
                  <a:pt x="12064" y="9789"/>
                  <a:pt x="12925" y="9504"/>
                  <a:pt x="13795" y="9245"/>
                </a:cubicBezTo>
                <a:cubicBezTo>
                  <a:pt x="12917" y="9128"/>
                  <a:pt x="12039" y="9036"/>
                  <a:pt x="11152" y="8985"/>
                </a:cubicBezTo>
                <a:cubicBezTo>
                  <a:pt x="11018" y="5999"/>
                  <a:pt x="10976" y="3004"/>
                  <a:pt x="11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243661" y="709114"/>
            <a:ext cx="5467809" cy="3684842"/>
          </a:xfrm>
          <a:custGeom>
            <a:avLst/>
            <a:gdLst/>
            <a:ahLst/>
            <a:cxnLst/>
            <a:rect l="l" t="t" r="r" b="b"/>
            <a:pathLst>
              <a:path w="13261" h="13189" extrusionOk="0">
                <a:moveTo>
                  <a:pt x="11288" y="337"/>
                </a:moveTo>
                <a:cubicBezTo>
                  <a:pt x="10886" y="3230"/>
                  <a:pt x="10563" y="6138"/>
                  <a:pt x="10326" y="9047"/>
                </a:cubicBezTo>
                <a:lnTo>
                  <a:pt x="10326" y="9047"/>
                </a:lnTo>
                <a:cubicBezTo>
                  <a:pt x="10302" y="9119"/>
                  <a:pt x="10324" y="9201"/>
                  <a:pt x="10411" y="9227"/>
                </a:cubicBezTo>
                <a:lnTo>
                  <a:pt x="10411" y="9227"/>
                </a:lnTo>
                <a:cubicBezTo>
                  <a:pt x="10424" y="9231"/>
                  <a:pt x="10437" y="9234"/>
                  <a:pt x="10451" y="9235"/>
                </a:cubicBezTo>
                <a:lnTo>
                  <a:pt x="10451" y="9235"/>
                </a:lnTo>
                <a:cubicBezTo>
                  <a:pt x="11077" y="9356"/>
                  <a:pt x="11699" y="9489"/>
                  <a:pt x="12316" y="9639"/>
                </a:cubicBezTo>
                <a:lnTo>
                  <a:pt x="12316" y="9639"/>
                </a:lnTo>
                <a:cubicBezTo>
                  <a:pt x="11658" y="9760"/>
                  <a:pt x="11003" y="9893"/>
                  <a:pt x="10349" y="10035"/>
                </a:cubicBezTo>
                <a:cubicBezTo>
                  <a:pt x="10282" y="10060"/>
                  <a:pt x="10232" y="10118"/>
                  <a:pt x="10232" y="10194"/>
                </a:cubicBezTo>
                <a:cubicBezTo>
                  <a:pt x="10177" y="10980"/>
                  <a:pt x="10122" y="11767"/>
                  <a:pt x="10073" y="12553"/>
                </a:cubicBezTo>
                <a:lnTo>
                  <a:pt x="10073" y="12553"/>
                </a:lnTo>
                <a:cubicBezTo>
                  <a:pt x="7267" y="12713"/>
                  <a:pt x="4468" y="12818"/>
                  <a:pt x="1662" y="12876"/>
                </a:cubicBezTo>
                <a:lnTo>
                  <a:pt x="1662" y="12876"/>
                </a:lnTo>
                <a:cubicBezTo>
                  <a:pt x="1214" y="9210"/>
                  <a:pt x="774" y="5551"/>
                  <a:pt x="334" y="1893"/>
                </a:cubicBezTo>
                <a:lnTo>
                  <a:pt x="334" y="1893"/>
                </a:lnTo>
                <a:lnTo>
                  <a:pt x="11288" y="337"/>
                </a:lnTo>
                <a:close/>
                <a:moveTo>
                  <a:pt x="11464" y="0"/>
                </a:moveTo>
                <a:cubicBezTo>
                  <a:pt x="11452" y="0"/>
                  <a:pt x="11440" y="1"/>
                  <a:pt x="11428" y="4"/>
                </a:cubicBezTo>
                <a:lnTo>
                  <a:pt x="117" y="1610"/>
                </a:lnTo>
                <a:cubicBezTo>
                  <a:pt x="50" y="1627"/>
                  <a:pt x="0" y="1686"/>
                  <a:pt x="9" y="1761"/>
                </a:cubicBezTo>
                <a:cubicBezTo>
                  <a:pt x="460" y="5517"/>
                  <a:pt x="912" y="9273"/>
                  <a:pt x="1364" y="13038"/>
                </a:cubicBezTo>
                <a:cubicBezTo>
                  <a:pt x="1364" y="13122"/>
                  <a:pt x="1439" y="13189"/>
                  <a:pt x="1523" y="13189"/>
                </a:cubicBezTo>
                <a:cubicBezTo>
                  <a:pt x="4426" y="13130"/>
                  <a:pt x="7320" y="13021"/>
                  <a:pt x="10223" y="12854"/>
                </a:cubicBezTo>
                <a:cubicBezTo>
                  <a:pt x="10307" y="12854"/>
                  <a:pt x="10374" y="12787"/>
                  <a:pt x="10374" y="12703"/>
                </a:cubicBezTo>
                <a:cubicBezTo>
                  <a:pt x="10421" y="11909"/>
                  <a:pt x="10477" y="11116"/>
                  <a:pt x="10532" y="10322"/>
                </a:cubicBezTo>
                <a:lnTo>
                  <a:pt x="10532" y="10322"/>
                </a:lnTo>
                <a:cubicBezTo>
                  <a:pt x="11386" y="10130"/>
                  <a:pt x="12240" y="9962"/>
                  <a:pt x="13101" y="9817"/>
                </a:cubicBezTo>
                <a:cubicBezTo>
                  <a:pt x="13260" y="9792"/>
                  <a:pt x="13243" y="9549"/>
                  <a:pt x="13101" y="9516"/>
                </a:cubicBezTo>
                <a:cubicBezTo>
                  <a:pt x="12290" y="9301"/>
                  <a:pt x="11471" y="9117"/>
                  <a:pt x="10645" y="8955"/>
                </a:cubicBezTo>
                <a:lnTo>
                  <a:pt x="10645" y="8955"/>
                </a:lnTo>
                <a:cubicBezTo>
                  <a:pt x="10894" y="6022"/>
                  <a:pt x="11217" y="3105"/>
                  <a:pt x="11629" y="197"/>
                </a:cubicBezTo>
                <a:cubicBezTo>
                  <a:pt x="11651" y="92"/>
                  <a:pt x="11566" y="0"/>
                  <a:pt x="11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 name="Google Shape;11;p2"/>
          <p:cNvSpPr txBox="1">
            <a:spLocks noGrp="1"/>
          </p:cNvSpPr>
          <p:nvPr>
            <p:ph type="subTitle" idx="1"/>
          </p:nvPr>
        </p:nvSpPr>
        <p:spPr>
          <a:xfrm flipH="1">
            <a:off x="3326150" y="3427650"/>
            <a:ext cx="2496300" cy="6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800"/>
              <a:buNone/>
              <a:defRPr sz="1350">
                <a:solidFill>
                  <a:schemeClr val="accent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rot="-5400000">
            <a:off x="51826" y="196600"/>
            <a:ext cx="1888761" cy="1762891"/>
            <a:chOff x="7280351" y="0"/>
            <a:chExt cx="1888761" cy="1762891"/>
          </a:xfrm>
        </p:grpSpPr>
        <p:sp>
          <p:nvSpPr>
            <p:cNvPr id="13" name="Google Shape;13;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14;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5;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 name="Google Shape;17;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 name="Google Shape;18;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 name="Google Shape;19;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 name="Google Shape;22;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 name="Google Shape;23;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 name="Google Shape;24;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25;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 name="Google Shape;3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 name="Google Shape;3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 name="Google Shape;36;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 name="Google Shape;37;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 name="Google Shape;3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 name="Google Shape;3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 name="Google Shape;4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 name="Google Shape;4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 name="Google Shape;42;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 name="Google Shape;43;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 name="Google Shape;44;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 name="Google Shape;45;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 name="Google Shape;46;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7" name="Google Shape;47;p2"/>
          <p:cNvGrpSpPr/>
          <p:nvPr/>
        </p:nvGrpSpPr>
        <p:grpSpPr>
          <a:xfrm rot="5400000">
            <a:off x="7105176" y="3084900"/>
            <a:ext cx="1888761" cy="1762891"/>
            <a:chOff x="7280351" y="0"/>
            <a:chExt cx="1888761" cy="1762891"/>
          </a:xfrm>
        </p:grpSpPr>
        <p:sp>
          <p:nvSpPr>
            <p:cNvPr id="48" name="Google Shape;48;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 name="Google Shape;49;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 name="Google Shape;50;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 name="Google Shape;51;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 name="Google Shape;53;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 name="Google Shape;54;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 name="Google Shape;63;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 name="Google Shape;64;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5" name="Google Shape;65;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6" name="Google Shape;66;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7" name="Google Shape;67;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0" name="Google Shape;7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 name="Google Shape;71;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 name="Google Shape;72;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 name="Google Shape;7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 name="Google Shape;7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 name="Google Shape;7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 name="Google Shape;7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 name="Google Shape;77;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 name="Google Shape;78;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 name="Google Shape;79;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 name="Google Shape;80;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2" name="Google Shape;82;p2"/>
          <p:cNvSpPr/>
          <p:nvPr/>
        </p:nvSpPr>
        <p:spPr>
          <a:xfrm rot="7631413">
            <a:off x="7610830" y="197792"/>
            <a:ext cx="1087435" cy="811204"/>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flipH="1">
            <a:off x="2867275" y="1514975"/>
            <a:ext cx="3414300" cy="17313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Clr>
                <a:schemeClr val="accent3"/>
              </a:buClr>
              <a:buSzPts val="5200"/>
              <a:buFont typeface="Pacifico"/>
              <a:buNone/>
              <a:defRPr sz="60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84" name="Google Shape;84;p2"/>
          <p:cNvGrpSpPr/>
          <p:nvPr/>
        </p:nvGrpSpPr>
        <p:grpSpPr>
          <a:xfrm>
            <a:off x="-110838" y="3995083"/>
            <a:ext cx="2217087" cy="796455"/>
            <a:chOff x="7591575" y="960850"/>
            <a:chExt cx="2263950" cy="470301"/>
          </a:xfrm>
        </p:grpSpPr>
        <p:sp>
          <p:nvSpPr>
            <p:cNvPr id="85"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6"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7"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8"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9"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90" name="Google Shape;90;p2"/>
          <p:cNvSpPr/>
          <p:nvPr/>
        </p:nvSpPr>
        <p:spPr>
          <a:xfrm>
            <a:off x="3095226" y="3246276"/>
            <a:ext cx="2391554" cy="108050"/>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1" name="Google Shape;91;p2"/>
          <p:cNvSpPr/>
          <p:nvPr/>
        </p:nvSpPr>
        <p:spPr>
          <a:xfrm rot="7631436">
            <a:off x="8198706" y="885440"/>
            <a:ext cx="726647" cy="542071"/>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1" name="Shape 461"/>
        <p:cNvGrpSpPr/>
        <p:nvPr/>
      </p:nvGrpSpPr>
      <p:grpSpPr>
        <a:xfrm>
          <a:off x="0" y="0"/>
          <a:ext cx="0" cy="0"/>
          <a:chOff x="0" y="0"/>
          <a:chExt cx="0" cy="0"/>
        </a:xfrm>
      </p:grpSpPr>
      <p:pic>
        <p:nvPicPr>
          <p:cNvPr id="462" name="Google Shape;462;p23"/>
          <p:cNvPicPr preferRelativeResize="0"/>
          <p:nvPr/>
        </p:nvPicPr>
        <p:blipFill>
          <a:blip r:embed="rId2">
            <a:alphaModFix/>
          </a:blip>
          <a:stretch>
            <a:fillRect/>
          </a:stretch>
        </p:blipFill>
        <p:spPr>
          <a:xfrm>
            <a:off x="-15425" y="-39345"/>
            <a:ext cx="9174869" cy="51873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ly Title 1">
  <p:cSld name="CUSTOM_12">
    <p:spTree>
      <p:nvGrpSpPr>
        <p:cNvPr id="1" name="Shape 468"/>
        <p:cNvGrpSpPr/>
        <p:nvPr/>
      </p:nvGrpSpPr>
      <p:grpSpPr>
        <a:xfrm>
          <a:off x="0" y="0"/>
          <a:ext cx="0" cy="0"/>
          <a:chOff x="0" y="0"/>
          <a:chExt cx="0" cy="0"/>
        </a:xfrm>
      </p:grpSpPr>
      <p:sp>
        <p:nvSpPr>
          <p:cNvPr id="469" name="Google Shape;469;p25"/>
          <p:cNvSpPr txBox="1">
            <a:spLocks noGrp="1"/>
          </p:cNvSpPr>
          <p:nvPr>
            <p:ph type="title"/>
          </p:nvPr>
        </p:nvSpPr>
        <p:spPr>
          <a:xfrm>
            <a:off x="607863" y="431217"/>
            <a:ext cx="7795800" cy="7308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470" name="Google Shape;470;p25"/>
          <p:cNvGrpSpPr/>
          <p:nvPr/>
        </p:nvGrpSpPr>
        <p:grpSpPr>
          <a:xfrm>
            <a:off x="7664037" y="572107"/>
            <a:ext cx="1868912" cy="1472268"/>
            <a:chOff x="7664037" y="572107"/>
            <a:chExt cx="1868912" cy="1472268"/>
          </a:xfrm>
        </p:grpSpPr>
        <p:grpSp>
          <p:nvGrpSpPr>
            <p:cNvPr id="471" name="Google Shape;471;p25"/>
            <p:cNvGrpSpPr/>
            <p:nvPr/>
          </p:nvGrpSpPr>
          <p:grpSpPr>
            <a:xfrm rot="10800000">
              <a:off x="7664037" y="572107"/>
              <a:ext cx="1547004" cy="695550"/>
              <a:chOff x="7591575" y="940225"/>
              <a:chExt cx="1462335" cy="490930"/>
            </a:xfrm>
          </p:grpSpPr>
          <p:sp>
            <p:nvSpPr>
              <p:cNvPr id="472" name="Google Shape;472;p25"/>
              <p:cNvSpPr/>
              <p:nvPr/>
            </p:nvSpPr>
            <p:spPr>
              <a:xfrm>
                <a:off x="7592367" y="940225"/>
                <a:ext cx="44273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3" name="Google Shape;473;p25"/>
              <p:cNvSpPr/>
              <p:nvPr/>
            </p:nvSpPr>
            <p:spPr>
              <a:xfrm>
                <a:off x="7591575" y="1019758"/>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4" name="Google Shape;474;p25"/>
              <p:cNvSpPr/>
              <p:nvPr/>
            </p:nvSpPr>
            <p:spPr>
              <a:xfrm>
                <a:off x="7592564" y="1151017"/>
                <a:ext cx="1331944" cy="47361"/>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5" name="Google Shape;475;p25"/>
              <p:cNvSpPr/>
              <p:nvPr/>
            </p:nvSpPr>
            <p:spPr>
              <a:xfrm>
                <a:off x="7593940" y="1246673"/>
                <a:ext cx="1190382" cy="45542"/>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6" name="Google Shape;476;p25"/>
              <p:cNvSpPr/>
              <p:nvPr/>
            </p:nvSpPr>
            <p:spPr>
              <a:xfrm>
                <a:off x="7593153" y="1355810"/>
                <a:ext cx="1460757"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sp>
          <p:nvSpPr>
            <p:cNvPr id="477" name="Google Shape;477;p25"/>
            <p:cNvSpPr/>
            <p:nvPr/>
          </p:nvSpPr>
          <p:spPr>
            <a:xfrm rot="10800000">
              <a:off x="8693820" y="1528025"/>
              <a:ext cx="605654" cy="46475"/>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8" name="Google Shape;478;p25"/>
            <p:cNvSpPr/>
            <p:nvPr/>
          </p:nvSpPr>
          <p:spPr>
            <a:xfrm rot="10800000">
              <a:off x="8838020" y="1997900"/>
              <a:ext cx="605654" cy="46475"/>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479" name="Google Shape;479;p25"/>
            <p:cNvSpPr/>
            <p:nvPr/>
          </p:nvSpPr>
          <p:spPr>
            <a:xfrm rot="10800000">
              <a:off x="8927295" y="1847850"/>
              <a:ext cx="605654" cy="46475"/>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2BB14-FC28-46AC-8611-B848EBCD2423}"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470728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2BB14-FC28-46AC-8611-B848EBCD2423}"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48222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2BB14-FC28-46AC-8611-B848EBCD2423}"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10329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2BB14-FC28-46AC-8611-B848EBCD2423}"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99349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2BB14-FC28-46AC-8611-B848EBCD2423}" type="datetimeFigureOut">
              <a:rPr lang="en-GB" smtClean="0"/>
              <a:t>08/09/2021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35425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2BB14-FC28-46AC-8611-B848EBCD2423}" type="datetimeFigureOut">
              <a:rPr lang="en-GB" smtClean="0"/>
              <a:t>08/09/2021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159271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2BB14-FC28-46AC-8611-B848EBCD2423}" type="datetimeFigureOut">
              <a:rPr lang="en-GB" smtClean="0"/>
              <a:t>08/09/2021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987620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2BB14-FC28-46AC-8611-B848EBCD2423}"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232355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2"/>
        <p:cNvGrpSpPr/>
        <p:nvPr/>
      </p:nvGrpSpPr>
      <p:grpSpPr>
        <a:xfrm>
          <a:off x="0" y="0"/>
          <a:ext cx="0" cy="0"/>
          <a:chOff x="0" y="0"/>
          <a:chExt cx="0" cy="0"/>
        </a:xfrm>
      </p:grpSpPr>
      <p:pic>
        <p:nvPicPr>
          <p:cNvPr id="93" name="Google Shape;93;p3"/>
          <p:cNvPicPr preferRelativeResize="0"/>
          <p:nvPr/>
        </p:nvPicPr>
        <p:blipFill>
          <a:blip r:embed="rId2">
            <a:alphaModFix/>
          </a:blip>
          <a:stretch>
            <a:fillRect/>
          </a:stretch>
        </p:blipFill>
        <p:spPr>
          <a:xfrm>
            <a:off x="-10825" y="-19325"/>
            <a:ext cx="9165672" cy="5182151"/>
          </a:xfrm>
          <a:prstGeom prst="rect">
            <a:avLst/>
          </a:prstGeom>
          <a:noFill/>
          <a:ln>
            <a:noFill/>
          </a:ln>
        </p:spPr>
      </p:pic>
      <p:sp>
        <p:nvSpPr>
          <p:cNvPr id="94" name="Google Shape;94;p3"/>
          <p:cNvSpPr/>
          <p:nvPr/>
        </p:nvSpPr>
        <p:spPr>
          <a:xfrm>
            <a:off x="2441768" y="673303"/>
            <a:ext cx="4529561" cy="4071505"/>
          </a:xfrm>
          <a:custGeom>
            <a:avLst/>
            <a:gdLst/>
            <a:ahLst/>
            <a:cxn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041800" y="551100"/>
            <a:ext cx="4744139" cy="4171898"/>
          </a:xfrm>
          <a:custGeom>
            <a:avLst/>
            <a:gdLst/>
            <a:ahLst/>
            <a:cxn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4800">
                <a:solidFill>
                  <a:schemeClr val="accent3"/>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97" name="Google Shape;97;p3"/>
          <p:cNvSpPr txBox="1">
            <a:spLocks noGrp="1"/>
          </p:cNvSpPr>
          <p:nvPr>
            <p:ph type="title" idx="2" hasCustomPrompt="1"/>
          </p:nvPr>
        </p:nvSpPr>
        <p:spPr>
          <a:xfrm flipH="1">
            <a:off x="2825400" y="1055210"/>
            <a:ext cx="3493200" cy="113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3"/>
              </a:buClr>
              <a:buSzPts val="3600"/>
              <a:buNone/>
              <a:defRPr sz="7200">
                <a:solidFill>
                  <a:schemeClr val="accent3"/>
                </a:solidFill>
              </a:defRPr>
            </a:lvl1pPr>
            <a:lvl2pPr lvl="1"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98" name="Google Shape;98;p3"/>
          <p:cNvSpPr txBox="1">
            <a:spLocks noGrp="1"/>
          </p:cNvSpPr>
          <p:nvPr>
            <p:ph type="subTitle" idx="1"/>
          </p:nvPr>
        </p:nvSpPr>
        <p:spPr>
          <a:xfrm>
            <a:off x="3431325" y="3540925"/>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400">
                <a:solidFill>
                  <a:schemeClr val="accent3"/>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2BB14-FC28-46AC-8611-B848EBCD2423}"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258487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2BB14-FC28-46AC-8611-B848EBCD2423}"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183441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2BB14-FC28-46AC-8611-B848EBCD2423}"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AED8D-6DCE-4EEF-B4B8-8661CC43C157}" type="slidenum">
              <a:rPr lang="en-GB" smtClean="0"/>
              <a:t>‹#›</a:t>
            </a:fld>
            <a:endParaRPr lang="en-GB"/>
          </a:p>
        </p:txBody>
      </p:sp>
    </p:spTree>
    <p:extLst>
      <p:ext uri="{BB962C8B-B14F-4D97-AF65-F5344CB8AC3E}">
        <p14:creationId xmlns:p14="http://schemas.microsoft.com/office/powerpoint/2010/main" val="330023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719750" y="2066475"/>
            <a:ext cx="3933600" cy="182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8" name="Google Shape;238;p9"/>
          <p:cNvSpPr txBox="1">
            <a:spLocks noGrp="1"/>
          </p:cNvSpPr>
          <p:nvPr>
            <p:ph type="subTitle" idx="1"/>
          </p:nvPr>
        </p:nvSpPr>
        <p:spPr>
          <a:xfrm>
            <a:off x="719750" y="3799913"/>
            <a:ext cx="27681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9" name="Google Shape;239;p9"/>
          <p:cNvSpPr txBox="1">
            <a:spLocks noGrp="1"/>
          </p:cNvSpPr>
          <p:nvPr>
            <p:ph type="title" idx="2" hasCustomPrompt="1"/>
          </p:nvPr>
        </p:nvSpPr>
        <p:spPr>
          <a:xfrm flipH="1">
            <a:off x="719750" y="1225050"/>
            <a:ext cx="2304300" cy="1139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lumns">
  <p:cSld name="CUSTOM">
    <p:spTree>
      <p:nvGrpSpPr>
        <p:cNvPr id="1" name="Shape 253"/>
        <p:cNvGrpSpPr/>
        <p:nvPr/>
      </p:nvGrpSpPr>
      <p:grpSpPr>
        <a:xfrm>
          <a:off x="0" y="0"/>
          <a:ext cx="0" cy="0"/>
          <a:chOff x="0" y="0"/>
          <a:chExt cx="0" cy="0"/>
        </a:xfrm>
      </p:grpSpPr>
      <p:sp>
        <p:nvSpPr>
          <p:cNvPr id="254" name="Google Shape;254;p13"/>
          <p:cNvSpPr txBox="1">
            <a:spLocks noGrp="1"/>
          </p:cNvSpPr>
          <p:nvPr>
            <p:ph type="subTitle" idx="1"/>
          </p:nvPr>
        </p:nvSpPr>
        <p:spPr>
          <a:xfrm flipH="1">
            <a:off x="3760800" y="3127475"/>
            <a:ext cx="16224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subTitle" idx="2"/>
          </p:nvPr>
        </p:nvSpPr>
        <p:spPr>
          <a:xfrm flipH="1">
            <a:off x="6359525" y="3127475"/>
            <a:ext cx="16224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13"/>
          <p:cNvSpPr txBox="1">
            <a:spLocks noGrp="1"/>
          </p:cNvSpPr>
          <p:nvPr>
            <p:ph type="subTitle" idx="3"/>
          </p:nvPr>
        </p:nvSpPr>
        <p:spPr>
          <a:xfrm flipH="1">
            <a:off x="1194300" y="3127500"/>
            <a:ext cx="15978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 name="Google Shape;257;p13"/>
          <p:cNvSpPr txBox="1">
            <a:spLocks noGrp="1"/>
          </p:cNvSpPr>
          <p:nvPr>
            <p:ph type="title" hasCustomPrompt="1"/>
          </p:nvPr>
        </p:nvSpPr>
        <p:spPr>
          <a:xfrm>
            <a:off x="1251900" y="2271200"/>
            <a:ext cx="14826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58" name="Google Shape;258;p13"/>
          <p:cNvSpPr txBox="1">
            <a:spLocks noGrp="1"/>
          </p:cNvSpPr>
          <p:nvPr>
            <p:ph type="title" idx="4" hasCustomPrompt="1"/>
          </p:nvPr>
        </p:nvSpPr>
        <p:spPr>
          <a:xfrm>
            <a:off x="3818800" y="2271200"/>
            <a:ext cx="15063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59" name="Google Shape;259;p13"/>
          <p:cNvSpPr txBox="1">
            <a:spLocks noGrp="1"/>
          </p:cNvSpPr>
          <p:nvPr>
            <p:ph type="title" idx="5" hasCustomPrompt="1"/>
          </p:nvPr>
        </p:nvSpPr>
        <p:spPr>
          <a:xfrm>
            <a:off x="6419675" y="2271200"/>
            <a:ext cx="15021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260" name="Google Shape;260;p13"/>
          <p:cNvGrpSpPr/>
          <p:nvPr/>
        </p:nvGrpSpPr>
        <p:grpSpPr>
          <a:xfrm>
            <a:off x="7444110" y="564558"/>
            <a:ext cx="1765833" cy="1401494"/>
            <a:chOff x="7101094" y="572788"/>
            <a:chExt cx="2108709" cy="1401494"/>
          </a:xfrm>
        </p:grpSpPr>
        <p:sp>
          <p:nvSpPr>
            <p:cNvPr id="261" name="Google Shape;261;p13"/>
            <p:cNvSpPr/>
            <p:nvPr/>
          </p:nvSpPr>
          <p:spPr>
            <a:xfrm rot="10800000">
              <a:off x="7732422" y="1397361"/>
              <a:ext cx="1477373" cy="46475"/>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2" name="Google Shape;262;p13"/>
            <p:cNvSpPr/>
            <p:nvPr/>
          </p:nvSpPr>
          <p:spPr>
            <a:xfrm rot="10800000">
              <a:off x="8253341" y="1194662"/>
              <a:ext cx="956462" cy="69150"/>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3" name="Google Shape;263;p13"/>
            <p:cNvSpPr/>
            <p:nvPr/>
          </p:nvSpPr>
          <p:spPr>
            <a:xfrm rot="10800000">
              <a:off x="7935681" y="998712"/>
              <a:ext cx="1273870" cy="67124"/>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4" name="Google Shape;264;p13"/>
            <p:cNvSpPr/>
            <p:nvPr/>
          </p:nvSpPr>
          <p:spPr>
            <a:xfrm rot="10800000">
              <a:off x="7617609" y="769618"/>
              <a:ext cx="1590784" cy="64530"/>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5" name="Google Shape;265;p13"/>
            <p:cNvSpPr/>
            <p:nvPr/>
          </p:nvSpPr>
          <p:spPr>
            <a:xfrm rot="10800000">
              <a:off x="7313485" y="572788"/>
              <a:ext cx="1895570" cy="106748"/>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nvGrpSpPr>
            <p:cNvPr id="266" name="Google Shape;266;p13"/>
            <p:cNvGrpSpPr/>
            <p:nvPr/>
          </p:nvGrpSpPr>
          <p:grpSpPr>
            <a:xfrm rot="10800000">
              <a:off x="7101094" y="1577376"/>
              <a:ext cx="2108629" cy="396905"/>
              <a:chOff x="7592562" y="1151009"/>
              <a:chExt cx="2262964" cy="280142"/>
            </a:xfrm>
          </p:grpSpPr>
          <p:sp>
            <p:nvSpPr>
              <p:cNvPr id="267" name="Google Shape;267;p13"/>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8" name="Google Shape;268;p13"/>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9" name="Google Shape;269;p13"/>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sp>
        <p:nvSpPr>
          <p:cNvPr id="270" name="Google Shape;270;p13"/>
          <p:cNvSpPr txBox="1">
            <a:spLocks noGrp="1"/>
          </p:cNvSpPr>
          <p:nvPr>
            <p:ph type="title" idx="6"/>
          </p:nvPr>
        </p:nvSpPr>
        <p:spPr>
          <a:xfrm>
            <a:off x="607863" y="431217"/>
            <a:ext cx="7795800" cy="7308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p:cSld name="CUSTOM_3">
    <p:spTree>
      <p:nvGrpSpPr>
        <p:cNvPr id="1" name="Shape 338"/>
        <p:cNvGrpSpPr/>
        <p:nvPr/>
      </p:nvGrpSpPr>
      <p:grpSpPr>
        <a:xfrm>
          <a:off x="0" y="0"/>
          <a:ext cx="0" cy="0"/>
          <a:chOff x="0" y="0"/>
          <a:chExt cx="0" cy="0"/>
        </a:xfrm>
      </p:grpSpPr>
      <p:sp>
        <p:nvSpPr>
          <p:cNvPr id="339" name="Google Shape;339;p16"/>
          <p:cNvSpPr txBox="1">
            <a:spLocks noGrp="1"/>
          </p:cNvSpPr>
          <p:nvPr>
            <p:ph type="ctrTitle"/>
          </p:nvPr>
        </p:nvSpPr>
        <p:spPr>
          <a:xfrm flipH="1">
            <a:off x="861488" y="1139175"/>
            <a:ext cx="2813100" cy="12921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0" name="Google Shape;340;p16"/>
          <p:cNvSpPr txBox="1">
            <a:spLocks noGrp="1"/>
          </p:cNvSpPr>
          <p:nvPr>
            <p:ph type="subTitle" idx="1"/>
          </p:nvPr>
        </p:nvSpPr>
        <p:spPr>
          <a:xfrm flipH="1">
            <a:off x="982700" y="2738475"/>
            <a:ext cx="25707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1" name="Google Shape;341;p16"/>
          <p:cNvSpPr txBox="1">
            <a:spLocks noGrp="1"/>
          </p:cNvSpPr>
          <p:nvPr>
            <p:ph type="ctrTitle" idx="2"/>
          </p:nvPr>
        </p:nvSpPr>
        <p:spPr>
          <a:xfrm flipH="1">
            <a:off x="5549925" y="1139175"/>
            <a:ext cx="2813100" cy="1292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2" name="Google Shape;342;p16"/>
          <p:cNvSpPr txBox="1">
            <a:spLocks noGrp="1"/>
          </p:cNvSpPr>
          <p:nvPr>
            <p:ph type="subTitle" idx="3"/>
          </p:nvPr>
        </p:nvSpPr>
        <p:spPr>
          <a:xfrm flipH="1">
            <a:off x="5671129" y="2738475"/>
            <a:ext cx="25707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343" name="Google Shape;343;p16"/>
          <p:cNvGrpSpPr/>
          <p:nvPr/>
        </p:nvGrpSpPr>
        <p:grpSpPr>
          <a:xfrm>
            <a:off x="4334455" y="-6715"/>
            <a:ext cx="475771" cy="5095170"/>
            <a:chOff x="4334455" y="-6715"/>
            <a:chExt cx="475771" cy="5095170"/>
          </a:xfrm>
        </p:grpSpPr>
        <p:grpSp>
          <p:nvGrpSpPr>
            <p:cNvPr id="344" name="Google Shape;344;p16"/>
            <p:cNvGrpSpPr/>
            <p:nvPr/>
          </p:nvGrpSpPr>
          <p:grpSpPr>
            <a:xfrm rot="5254883">
              <a:off x="3312404" y="1075021"/>
              <a:ext cx="2519873" cy="369761"/>
              <a:chOff x="6803285" y="880113"/>
              <a:chExt cx="2519897" cy="369764"/>
            </a:xfrm>
          </p:grpSpPr>
          <p:sp>
            <p:nvSpPr>
              <p:cNvPr id="345" name="Google Shape;345;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rot="-8263958">
                <a:off x="9047545" y="1024093"/>
                <a:ext cx="264640" cy="134994"/>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rot="-2700000">
                <a:off x="7129739" y="990641"/>
                <a:ext cx="264646" cy="134997"/>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rot="-2700000">
                <a:off x="6828025" y="939888"/>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rot="-2700000">
                <a:off x="8736311" y="1018677"/>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6"/>
            <p:cNvGrpSpPr/>
            <p:nvPr/>
          </p:nvGrpSpPr>
          <p:grpSpPr>
            <a:xfrm rot="-126541">
              <a:off x="4384167" y="2574330"/>
              <a:ext cx="375655" cy="2508062"/>
              <a:chOff x="4226189" y="2542825"/>
              <a:chExt cx="375663" cy="2508119"/>
            </a:xfrm>
          </p:grpSpPr>
          <p:grpSp>
            <p:nvGrpSpPr>
              <p:cNvPr id="358" name="Google Shape;358;p16"/>
              <p:cNvGrpSpPr/>
              <p:nvPr/>
            </p:nvGrpSpPr>
            <p:grpSpPr>
              <a:xfrm rot="-5400000">
                <a:off x="3312651" y="3767642"/>
                <a:ext cx="2196839" cy="369764"/>
                <a:chOff x="6803285" y="880113"/>
                <a:chExt cx="2196839" cy="369764"/>
              </a:xfrm>
            </p:grpSpPr>
            <p:sp>
              <p:nvSpPr>
                <p:cNvPr id="359" name="Google Shape;359;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rot="-2700000">
                  <a:off x="7129739" y="990641"/>
                  <a:ext cx="264646" cy="134997"/>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rot="-2700000">
                  <a:off x="6828025" y="939888"/>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rot="-2700000">
                  <a:off x="8736311" y="1018677"/>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16"/>
              <p:cNvSpPr/>
              <p:nvPr/>
            </p:nvSpPr>
            <p:spPr>
              <a:xfrm rot="-8100000">
                <a:off x="4338136" y="2602640"/>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433"/>
        <p:cNvGrpSpPr/>
        <p:nvPr/>
      </p:nvGrpSpPr>
      <p:grpSpPr>
        <a:xfrm>
          <a:off x="0" y="0"/>
          <a:ext cx="0" cy="0"/>
          <a:chOff x="0" y="0"/>
          <a:chExt cx="0" cy="0"/>
        </a:xfrm>
      </p:grpSpPr>
      <p:sp>
        <p:nvSpPr>
          <p:cNvPr id="434" name="Google Shape;434;p19"/>
          <p:cNvSpPr txBox="1">
            <a:spLocks noGrp="1"/>
          </p:cNvSpPr>
          <p:nvPr>
            <p:ph type="title"/>
          </p:nvPr>
        </p:nvSpPr>
        <p:spPr>
          <a:xfrm>
            <a:off x="2159100" y="2911400"/>
            <a:ext cx="5151000" cy="56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a:lvl1pPr>
            <a:lvl2pPr lvl="1" algn="r" rtl="0">
              <a:spcBef>
                <a:spcPts val="0"/>
              </a:spcBef>
              <a:spcAft>
                <a:spcPts val="0"/>
              </a:spcAft>
              <a:buNone/>
              <a:defRPr sz="2500"/>
            </a:lvl2pPr>
            <a:lvl3pPr lvl="2" algn="r" rtl="0">
              <a:spcBef>
                <a:spcPts val="0"/>
              </a:spcBef>
              <a:spcAft>
                <a:spcPts val="0"/>
              </a:spcAft>
              <a:buNone/>
              <a:defRPr sz="2500"/>
            </a:lvl3pPr>
            <a:lvl4pPr lvl="3" algn="r" rtl="0">
              <a:spcBef>
                <a:spcPts val="0"/>
              </a:spcBef>
              <a:spcAft>
                <a:spcPts val="0"/>
              </a:spcAft>
              <a:buNone/>
              <a:defRPr sz="2500"/>
            </a:lvl4pPr>
            <a:lvl5pPr lvl="4" algn="r" rtl="0">
              <a:spcBef>
                <a:spcPts val="0"/>
              </a:spcBef>
              <a:spcAft>
                <a:spcPts val="0"/>
              </a:spcAft>
              <a:buNone/>
              <a:defRPr sz="2500"/>
            </a:lvl5pPr>
            <a:lvl6pPr lvl="5" algn="r" rtl="0">
              <a:spcBef>
                <a:spcPts val="0"/>
              </a:spcBef>
              <a:spcAft>
                <a:spcPts val="0"/>
              </a:spcAft>
              <a:buNone/>
              <a:defRPr sz="2500"/>
            </a:lvl6pPr>
            <a:lvl7pPr lvl="6" algn="r" rtl="0">
              <a:spcBef>
                <a:spcPts val="0"/>
              </a:spcBef>
              <a:spcAft>
                <a:spcPts val="0"/>
              </a:spcAft>
              <a:buNone/>
              <a:defRPr sz="2500"/>
            </a:lvl7pPr>
            <a:lvl8pPr lvl="7" algn="r" rtl="0">
              <a:spcBef>
                <a:spcPts val="0"/>
              </a:spcBef>
              <a:spcAft>
                <a:spcPts val="0"/>
              </a:spcAft>
              <a:buNone/>
              <a:defRPr sz="2500"/>
            </a:lvl8pPr>
            <a:lvl9pPr lvl="8" algn="r" rtl="0">
              <a:spcBef>
                <a:spcPts val="0"/>
              </a:spcBef>
              <a:spcAft>
                <a:spcPts val="0"/>
              </a:spcAft>
              <a:buNone/>
              <a:defRPr sz="2500"/>
            </a:lvl9pPr>
          </a:lstStyle>
          <a:p>
            <a:endParaRPr/>
          </a:p>
        </p:txBody>
      </p:sp>
      <p:sp>
        <p:nvSpPr>
          <p:cNvPr id="435" name="Google Shape;435;p19"/>
          <p:cNvSpPr txBox="1">
            <a:spLocks noGrp="1"/>
          </p:cNvSpPr>
          <p:nvPr>
            <p:ph type="subTitle" idx="1"/>
          </p:nvPr>
        </p:nvSpPr>
        <p:spPr>
          <a:xfrm>
            <a:off x="1834200" y="1669275"/>
            <a:ext cx="5475900" cy="13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36" name="Google Shape;436;p19"/>
          <p:cNvGrpSpPr/>
          <p:nvPr/>
        </p:nvGrpSpPr>
        <p:grpSpPr>
          <a:xfrm rot="10800000">
            <a:off x="4772470" y="519584"/>
            <a:ext cx="4451904" cy="797398"/>
            <a:chOff x="7591590" y="960853"/>
            <a:chExt cx="2093831" cy="470303"/>
          </a:xfrm>
        </p:grpSpPr>
        <p:sp>
          <p:nvSpPr>
            <p:cNvPr id="437" name="Google Shape;437;p19"/>
            <p:cNvSpPr/>
            <p:nvPr/>
          </p:nvSpPr>
          <p:spPr>
            <a:xfrm>
              <a:off x="7592375" y="960853"/>
              <a:ext cx="168634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8" name="Google Shape;438;p19"/>
            <p:cNvSpPr/>
            <p:nvPr/>
          </p:nvSpPr>
          <p:spPr>
            <a:xfrm>
              <a:off x="7591590" y="1037557"/>
              <a:ext cx="2093831" cy="51631"/>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9" name="Google Shape;439;p19"/>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0" name="Google Shape;440;p19"/>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1" name="Google Shape;441;p19"/>
            <p:cNvSpPr/>
            <p:nvPr/>
          </p:nvSpPr>
          <p:spPr>
            <a:xfrm>
              <a:off x="7593153" y="1355810"/>
              <a:ext cx="1677605"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442" name="Google Shape;442;p19"/>
          <p:cNvGrpSpPr/>
          <p:nvPr/>
        </p:nvGrpSpPr>
        <p:grpSpPr>
          <a:xfrm>
            <a:off x="-55466" y="3788325"/>
            <a:ext cx="2856823" cy="797398"/>
            <a:chOff x="7591590" y="960853"/>
            <a:chExt cx="2093831" cy="470303"/>
          </a:xfrm>
        </p:grpSpPr>
        <p:sp>
          <p:nvSpPr>
            <p:cNvPr id="443" name="Google Shape;443;p19"/>
            <p:cNvSpPr/>
            <p:nvPr/>
          </p:nvSpPr>
          <p:spPr>
            <a:xfrm>
              <a:off x="7592375" y="960853"/>
              <a:ext cx="168634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4" name="Google Shape;444;p19"/>
            <p:cNvSpPr/>
            <p:nvPr/>
          </p:nvSpPr>
          <p:spPr>
            <a:xfrm>
              <a:off x="7591590" y="1037557"/>
              <a:ext cx="2093831" cy="51631"/>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5" name="Google Shape;445;p19"/>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6" name="Google Shape;446;p19"/>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7" name="Google Shape;447;p19"/>
            <p:cNvSpPr/>
            <p:nvPr/>
          </p:nvSpPr>
          <p:spPr>
            <a:xfrm>
              <a:off x="7593153" y="1355810"/>
              <a:ext cx="1677605"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456"/>
        <p:cNvGrpSpPr/>
        <p:nvPr/>
      </p:nvGrpSpPr>
      <p:grpSpPr>
        <a:xfrm>
          <a:off x="0" y="0"/>
          <a:ext cx="0" cy="0"/>
          <a:chOff x="0" y="0"/>
          <a:chExt cx="0" cy="0"/>
        </a:xfrm>
      </p:grpSpPr>
      <p:pic>
        <p:nvPicPr>
          <p:cNvPr id="457" name="Google Shape;457;p21"/>
          <p:cNvPicPr preferRelativeResize="0"/>
          <p:nvPr/>
        </p:nvPicPr>
        <p:blipFill>
          <a:blip r:embed="rId2">
            <a:alphaModFix/>
          </a:blip>
          <a:stretch>
            <a:fillRect/>
          </a:stretch>
        </p:blipFill>
        <p:spPr>
          <a:xfrm>
            <a:off x="-10825" y="-19325"/>
            <a:ext cx="9165672" cy="51821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a:effectLst/>
      </p:bgPr>
    </p:bg>
    <p:spTree>
      <p:nvGrpSpPr>
        <p:cNvPr id="1" name="Shape 458"/>
        <p:cNvGrpSpPr/>
        <p:nvPr/>
      </p:nvGrpSpPr>
      <p:grpSpPr>
        <a:xfrm>
          <a:off x="0" y="0"/>
          <a:ext cx="0" cy="0"/>
          <a:chOff x="0" y="0"/>
          <a:chExt cx="0" cy="0"/>
        </a:xfrm>
      </p:grpSpPr>
      <p:pic>
        <p:nvPicPr>
          <p:cNvPr id="459" name="Google Shape;459;p22"/>
          <p:cNvPicPr preferRelativeResize="0"/>
          <p:nvPr/>
        </p:nvPicPr>
        <p:blipFill>
          <a:blip r:embed="rId2">
            <a:alphaModFix/>
          </a:blip>
          <a:stretch>
            <a:fillRect/>
          </a:stretch>
        </p:blipFill>
        <p:spPr>
          <a:xfrm rot="3600003">
            <a:off x="-3096929" y="-19325"/>
            <a:ext cx="9165672" cy="5182150"/>
          </a:xfrm>
          <a:prstGeom prst="rect">
            <a:avLst/>
          </a:prstGeom>
          <a:noFill/>
          <a:ln>
            <a:noFill/>
          </a:ln>
        </p:spPr>
      </p:pic>
      <p:pic>
        <p:nvPicPr>
          <p:cNvPr id="460" name="Google Shape;460;p22"/>
          <p:cNvPicPr preferRelativeResize="0"/>
          <p:nvPr/>
        </p:nvPicPr>
        <p:blipFill>
          <a:blip r:embed="rId2">
            <a:alphaModFix/>
          </a:blip>
          <a:stretch>
            <a:fillRect/>
          </a:stretch>
        </p:blipFill>
        <p:spPr>
          <a:xfrm rot="3600003">
            <a:off x="2997646" y="-19325"/>
            <a:ext cx="9165672" cy="5182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Gloria Hallelujah"/>
              <a:buNone/>
              <a:defRPr sz="3500">
                <a:solidFill>
                  <a:schemeClr val="accent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2" r:id="rId6"/>
    <p:sldLayoutId id="2147483665" r:id="rId7"/>
    <p:sldLayoutId id="2147483667" r:id="rId8"/>
    <p:sldLayoutId id="2147483668" r:id="rId9"/>
    <p:sldLayoutId id="2147483669"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42BB14-FC28-46AC-8611-B848EBCD2423}" type="datetimeFigureOut">
              <a:rPr lang="en-GB" smtClean="0"/>
              <a:t>08/09/2021</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36AED8D-6DCE-4EEF-B4B8-8661CC43C157}" type="slidenum">
              <a:rPr lang="en-GB" smtClean="0"/>
              <a:t>‹#›</a:t>
            </a:fld>
            <a:endParaRPr lang="en-GB"/>
          </a:p>
        </p:txBody>
      </p:sp>
    </p:spTree>
    <p:extLst>
      <p:ext uri="{BB962C8B-B14F-4D97-AF65-F5344CB8AC3E}">
        <p14:creationId xmlns:p14="http://schemas.microsoft.com/office/powerpoint/2010/main" val="24941354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En6Rekup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youtube.com/watch?v=qzm3c8d8kjU&amp;feature=youtu.be" TargetMode="External"/><Relationship Id="rId5" Type="http://schemas.openxmlformats.org/officeDocument/2006/relationships/hyperlink" Target="https://www.beateatingdisorders.org.uk/get-information-and-support/get-help-for-myself/downloads-resources/" TargetMode="External"/><Relationship Id="rId4" Type="http://schemas.openxmlformats.org/officeDocument/2006/relationships/hyperlink" Target="https://www.beateatingdisorders.org.uk/get-information-and-support/support-someone-else/worried-about-a-pup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www.beateatingdisorders.org.uk/" TargetMode="External"/><Relationship Id="rId5" Type="http://schemas.openxmlformats.org/officeDocument/2006/relationships/hyperlink" Target="mailto:e.broadhurst@beateatingdisorders.org.uk"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beateatingdisorders.org.uk/typ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88FFE045-D3EC-4161-8172-6517FCF9A96F}"/>
              </a:ext>
            </a:extLst>
          </p:cNvPr>
          <p:cNvPicPr>
            <a:picLocks noChangeAspect="1"/>
          </p:cNvPicPr>
          <p:nvPr/>
        </p:nvPicPr>
        <p:blipFill>
          <a:blip r:embed="rId3"/>
          <a:stretch>
            <a:fillRect/>
          </a:stretch>
        </p:blipFill>
        <p:spPr>
          <a:xfrm>
            <a:off x="2790312" y="1319249"/>
            <a:ext cx="3498408" cy="865539"/>
          </a:xfrm>
          <a:prstGeom prst="rect">
            <a:avLst/>
          </a:prstGeom>
        </p:spPr>
      </p:pic>
      <p:sp>
        <p:nvSpPr>
          <p:cNvPr id="496" name="Google Shape;496;p29"/>
          <p:cNvSpPr txBox="1">
            <a:spLocks noGrp="1"/>
          </p:cNvSpPr>
          <p:nvPr>
            <p:ph type="subTitle" idx="1"/>
          </p:nvPr>
        </p:nvSpPr>
        <p:spPr>
          <a:xfrm flipH="1">
            <a:off x="2631702" y="2725751"/>
            <a:ext cx="3572910" cy="72593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  </a:t>
            </a:r>
          </a:p>
        </p:txBody>
      </p:sp>
      <p:sp>
        <p:nvSpPr>
          <p:cNvPr id="497" name="Google Shape;497;p29"/>
          <p:cNvSpPr txBox="1">
            <a:spLocks noGrp="1"/>
          </p:cNvSpPr>
          <p:nvPr>
            <p:ph type="ctrTitle"/>
          </p:nvPr>
        </p:nvSpPr>
        <p:spPr>
          <a:xfrm flipH="1">
            <a:off x="2790312" y="3088719"/>
            <a:ext cx="3657018" cy="122202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600" dirty="0" smtClean="0"/>
              <a:t/>
            </a:r>
            <a:br>
              <a:rPr lang="en" sz="3600" dirty="0" smtClean="0"/>
            </a:br>
            <a:r>
              <a:rPr lang="en" sz="3600" dirty="0" smtClean="0"/>
              <a:t/>
            </a:r>
            <a:br>
              <a:rPr lang="en" sz="3600" dirty="0" smtClean="0"/>
            </a:br>
            <a:r>
              <a:rPr lang="en" sz="2800" dirty="0" smtClean="0"/>
              <a:t>Eating Problems and Eating Disorders</a:t>
            </a:r>
            <a:br>
              <a:rPr lang="en" sz="2800" dirty="0" smtClean="0"/>
            </a:br>
            <a:r>
              <a:rPr lang="en" sz="2800" dirty="0" smtClean="0"/>
              <a:t/>
            </a:r>
            <a:br>
              <a:rPr lang="en" sz="2800" dirty="0" smtClean="0"/>
            </a:br>
            <a:r>
              <a:rPr lang="en" sz="2000" dirty="0" smtClean="0"/>
              <a:t>Information and Guidance for Young People, Families and Professionals</a:t>
            </a:r>
            <a:endParaRP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5" name="Title 1"/>
          <p:cNvSpPr>
            <a:spLocks noGrp="1"/>
          </p:cNvSpPr>
          <p:nvPr>
            <p:ph type="title"/>
          </p:nvPr>
        </p:nvSpPr>
        <p:spPr>
          <a:xfrm>
            <a:off x="1439652" y="205979"/>
            <a:ext cx="6002424" cy="857250"/>
          </a:xfrm>
        </p:spPr>
        <p:txBody>
          <a:bodyPr>
            <a:normAutofit/>
          </a:bodyPr>
          <a:lstStyle/>
          <a:p>
            <a:pPr algn="l"/>
            <a:r>
              <a:rPr lang="en-US" dirty="0">
                <a:solidFill>
                  <a:srgbClr val="402247"/>
                </a:solidFill>
                <a:latin typeface="Beat" pitchFamily="50" charset="0"/>
                <a:cs typeface="Poppins Bold"/>
              </a:rPr>
              <a:t>What Beat do</a:t>
            </a:r>
          </a:p>
        </p:txBody>
      </p:sp>
      <p:sp>
        <p:nvSpPr>
          <p:cNvPr id="14" name="Rectangle 13"/>
          <p:cNvSpPr/>
          <p:nvPr/>
        </p:nvSpPr>
        <p:spPr>
          <a:xfrm>
            <a:off x="1485900" y="843559"/>
            <a:ext cx="4667214" cy="480131"/>
          </a:xfrm>
          <a:prstGeom prst="rect">
            <a:avLst/>
          </a:prstGeom>
        </p:spPr>
        <p:txBody>
          <a:bodyPr wrap="square">
            <a:spAutoFit/>
          </a:bodyPr>
          <a:lstStyle/>
          <a:p>
            <a:pPr defTabSz="342900">
              <a:lnSpc>
                <a:spcPct val="120000"/>
              </a:lnSpc>
              <a:buClrTx/>
            </a:pPr>
            <a:r>
              <a:rPr lang="en-GB" sz="2100" b="1" kern="1200" dirty="0">
                <a:solidFill>
                  <a:srgbClr val="D90D2C"/>
                </a:solidFill>
                <a:latin typeface="Beat" pitchFamily="50" charset="0"/>
                <a:ea typeface="+mn-ea"/>
                <a:cs typeface="Poppins" panose="00000500000000000000" pitchFamily="2" charset="0"/>
              </a:rPr>
              <a:t>Support </a:t>
            </a:r>
          </a:p>
        </p:txBody>
      </p:sp>
      <p:pic>
        <p:nvPicPr>
          <p:cNvPr id="10" name="Picture 9">
            <a:extLst>
              <a:ext uri="{FF2B5EF4-FFF2-40B4-BE49-F238E27FC236}">
                <a16:creationId xmlns:a16="http://schemas.microsoft.com/office/drawing/2014/main" id="{45BDF88B-4DE8-457B-9312-6482888F1631}"/>
              </a:ext>
            </a:extLst>
          </p:cNvPr>
          <p:cNvPicPr>
            <a:picLocks noChangeAspect="1"/>
          </p:cNvPicPr>
          <p:nvPr/>
        </p:nvPicPr>
        <p:blipFill>
          <a:blip r:embed="rId4"/>
          <a:stretch>
            <a:fillRect/>
          </a:stretch>
        </p:blipFill>
        <p:spPr>
          <a:xfrm>
            <a:off x="1485900" y="1326412"/>
            <a:ext cx="979866" cy="813290"/>
          </a:xfrm>
          <a:prstGeom prst="rect">
            <a:avLst/>
          </a:prstGeom>
        </p:spPr>
      </p:pic>
      <p:sp>
        <p:nvSpPr>
          <p:cNvPr id="11" name="TextBox 10">
            <a:extLst>
              <a:ext uri="{FF2B5EF4-FFF2-40B4-BE49-F238E27FC236}">
                <a16:creationId xmlns:a16="http://schemas.microsoft.com/office/drawing/2014/main" id="{E994CBAE-775A-4856-A4FC-86C9F722FFFD}"/>
              </a:ext>
            </a:extLst>
          </p:cNvPr>
          <p:cNvSpPr txBox="1"/>
          <p:nvPr/>
        </p:nvSpPr>
        <p:spPr>
          <a:xfrm>
            <a:off x="2735796" y="1468528"/>
            <a:ext cx="4482498" cy="507831"/>
          </a:xfrm>
          <a:prstGeom prst="rect">
            <a:avLst/>
          </a:prstGeom>
          <a:noFill/>
        </p:spPr>
        <p:txBody>
          <a:bodyPr wrap="square" rtlCol="0">
            <a:spAutoFit/>
          </a:bodyPr>
          <a:lstStyle/>
          <a:p>
            <a:pPr defTabSz="342900">
              <a:buClrTx/>
            </a:pPr>
            <a:r>
              <a:rPr lang="en-GB" sz="1350" kern="1200" dirty="0">
                <a:solidFill>
                  <a:prstClr val="black"/>
                </a:solidFill>
                <a:latin typeface="Beat" pitchFamily="50" charset="0"/>
                <a:ea typeface="+mn-ea"/>
                <a:cs typeface="+mn-cs"/>
              </a:rPr>
              <a:t>Email Support</a:t>
            </a:r>
          </a:p>
          <a:p>
            <a:pPr defTabSz="342900">
              <a:buClrTx/>
            </a:pPr>
            <a:r>
              <a:rPr lang="en-GB" sz="1350" kern="1200" dirty="0">
                <a:solidFill>
                  <a:prstClr val="black"/>
                </a:solidFill>
                <a:latin typeface="Poppins" panose="00000500000000000000" pitchFamily="2" charset="0"/>
                <a:ea typeface="+mn-ea"/>
                <a:cs typeface="Poppins" panose="00000500000000000000" pitchFamily="2" charset="0"/>
              </a:rPr>
              <a:t>Response within 24hrs</a:t>
            </a:r>
          </a:p>
        </p:txBody>
      </p:sp>
      <p:pic>
        <p:nvPicPr>
          <p:cNvPr id="13" name="Picture 12">
            <a:extLst>
              <a:ext uri="{FF2B5EF4-FFF2-40B4-BE49-F238E27FC236}">
                <a16:creationId xmlns:a16="http://schemas.microsoft.com/office/drawing/2014/main" id="{1A1E78E5-6EB6-4C64-8F6D-FE0D8A71432A}"/>
              </a:ext>
            </a:extLst>
          </p:cNvPr>
          <p:cNvPicPr>
            <a:picLocks noChangeAspect="1"/>
          </p:cNvPicPr>
          <p:nvPr/>
        </p:nvPicPr>
        <p:blipFill>
          <a:blip r:embed="rId5"/>
          <a:stretch>
            <a:fillRect/>
          </a:stretch>
        </p:blipFill>
        <p:spPr>
          <a:xfrm>
            <a:off x="1522791" y="2374666"/>
            <a:ext cx="1885950" cy="1035844"/>
          </a:xfrm>
          <a:prstGeom prst="rect">
            <a:avLst/>
          </a:prstGeom>
        </p:spPr>
      </p:pic>
      <p:sp>
        <p:nvSpPr>
          <p:cNvPr id="15" name="TextBox 14">
            <a:extLst>
              <a:ext uri="{FF2B5EF4-FFF2-40B4-BE49-F238E27FC236}">
                <a16:creationId xmlns:a16="http://schemas.microsoft.com/office/drawing/2014/main" id="{678E3475-5A6B-4B78-B895-559814F30834}"/>
              </a:ext>
            </a:extLst>
          </p:cNvPr>
          <p:cNvSpPr txBox="1"/>
          <p:nvPr/>
        </p:nvSpPr>
        <p:spPr>
          <a:xfrm>
            <a:off x="3707904" y="2571750"/>
            <a:ext cx="3913305" cy="300082"/>
          </a:xfrm>
          <a:prstGeom prst="rect">
            <a:avLst/>
          </a:prstGeom>
          <a:noFill/>
        </p:spPr>
        <p:txBody>
          <a:bodyPr wrap="square" rtlCol="0">
            <a:spAutoFit/>
          </a:bodyPr>
          <a:lstStyle/>
          <a:p>
            <a:pPr defTabSz="342900">
              <a:buClrTx/>
            </a:pPr>
            <a:r>
              <a:rPr lang="en-GB" sz="1350" kern="1200" dirty="0">
                <a:solidFill>
                  <a:prstClr val="black"/>
                </a:solidFill>
                <a:latin typeface="Poppins" panose="00000500000000000000" pitchFamily="2" charset="0"/>
                <a:ea typeface="+mn-ea"/>
                <a:cs typeface="Poppins" panose="00000500000000000000" pitchFamily="2" charset="0"/>
              </a:rPr>
              <a:t>Search for support in local area</a:t>
            </a:r>
          </a:p>
        </p:txBody>
      </p:sp>
      <p:pic>
        <p:nvPicPr>
          <p:cNvPr id="17" name="Picture 16">
            <a:extLst>
              <a:ext uri="{FF2B5EF4-FFF2-40B4-BE49-F238E27FC236}">
                <a16:creationId xmlns:a16="http://schemas.microsoft.com/office/drawing/2014/main" id="{1ADEC524-EA00-41FA-A338-18A8445E5B92}"/>
              </a:ext>
            </a:extLst>
          </p:cNvPr>
          <p:cNvPicPr>
            <a:picLocks noChangeAspect="1"/>
          </p:cNvPicPr>
          <p:nvPr/>
        </p:nvPicPr>
        <p:blipFill>
          <a:blip r:embed="rId6"/>
          <a:stretch>
            <a:fillRect/>
          </a:stretch>
        </p:blipFill>
        <p:spPr>
          <a:xfrm>
            <a:off x="1582335" y="3784386"/>
            <a:ext cx="787000" cy="787000"/>
          </a:xfrm>
          <a:prstGeom prst="rect">
            <a:avLst/>
          </a:prstGeom>
        </p:spPr>
      </p:pic>
      <p:pic>
        <p:nvPicPr>
          <p:cNvPr id="19" name="Picture 18">
            <a:extLst>
              <a:ext uri="{FF2B5EF4-FFF2-40B4-BE49-F238E27FC236}">
                <a16:creationId xmlns:a16="http://schemas.microsoft.com/office/drawing/2014/main" id="{559F7362-B36E-4EF8-98ED-84C7078165E2}"/>
              </a:ext>
            </a:extLst>
          </p:cNvPr>
          <p:cNvPicPr>
            <a:picLocks noChangeAspect="1"/>
          </p:cNvPicPr>
          <p:nvPr/>
        </p:nvPicPr>
        <p:blipFill>
          <a:blip r:embed="rId7"/>
          <a:stretch>
            <a:fillRect/>
          </a:stretch>
        </p:blipFill>
        <p:spPr>
          <a:xfrm>
            <a:off x="2442750" y="3698881"/>
            <a:ext cx="965993" cy="958010"/>
          </a:xfrm>
          <a:prstGeom prst="rect">
            <a:avLst/>
          </a:prstGeom>
        </p:spPr>
      </p:pic>
      <p:sp>
        <p:nvSpPr>
          <p:cNvPr id="20" name="TextBox 19">
            <a:extLst>
              <a:ext uri="{FF2B5EF4-FFF2-40B4-BE49-F238E27FC236}">
                <a16:creationId xmlns:a16="http://schemas.microsoft.com/office/drawing/2014/main" id="{6B21C9F9-B728-4D86-880C-BED83010666B}"/>
              </a:ext>
            </a:extLst>
          </p:cNvPr>
          <p:cNvSpPr txBox="1"/>
          <p:nvPr/>
        </p:nvSpPr>
        <p:spPr>
          <a:xfrm>
            <a:off x="3599892" y="3914933"/>
            <a:ext cx="3186354" cy="507831"/>
          </a:xfrm>
          <a:prstGeom prst="rect">
            <a:avLst/>
          </a:prstGeom>
          <a:noFill/>
        </p:spPr>
        <p:txBody>
          <a:bodyPr wrap="square" rtlCol="0">
            <a:spAutoFit/>
          </a:bodyPr>
          <a:lstStyle/>
          <a:p>
            <a:pPr defTabSz="342900">
              <a:buClrTx/>
            </a:pPr>
            <a:r>
              <a:rPr lang="en-GB" sz="1350" kern="1200" dirty="0">
                <a:solidFill>
                  <a:prstClr val="black"/>
                </a:solidFill>
                <a:latin typeface="Beat" pitchFamily="50" charset="0"/>
                <a:ea typeface="+mn-ea"/>
                <a:cs typeface="+mn-cs"/>
              </a:rPr>
              <a:t>Social Media</a:t>
            </a:r>
          </a:p>
          <a:p>
            <a:pPr defTabSz="342900">
              <a:buClrTx/>
            </a:pPr>
            <a:r>
              <a:rPr lang="en-GB" sz="1350" kern="1200" dirty="0">
                <a:solidFill>
                  <a:prstClr val="black"/>
                </a:solidFill>
                <a:latin typeface="Poppins" panose="00000500000000000000" pitchFamily="2" charset="0"/>
                <a:ea typeface="+mn-ea"/>
                <a:cs typeface="Poppins" panose="00000500000000000000" pitchFamily="2" charset="0"/>
              </a:rPr>
              <a:t>@</a:t>
            </a:r>
            <a:r>
              <a:rPr lang="en-GB" sz="1350" kern="1200" dirty="0" err="1">
                <a:solidFill>
                  <a:prstClr val="black"/>
                </a:solidFill>
                <a:latin typeface="Poppins" panose="00000500000000000000" pitchFamily="2" charset="0"/>
                <a:ea typeface="+mn-ea"/>
                <a:cs typeface="Poppins" panose="00000500000000000000" pitchFamily="2" charset="0"/>
              </a:rPr>
              <a:t>BeatEDSupport</a:t>
            </a:r>
            <a:endParaRPr lang="en-GB" sz="1350" kern="1200" dirty="0">
              <a:solidFill>
                <a:prstClr val="black"/>
              </a:solidFill>
              <a:latin typeface="Poppins" panose="00000500000000000000" pitchFamily="2" charset="0"/>
              <a:ea typeface="+mn-ea"/>
              <a:cs typeface="Poppins" panose="00000500000000000000" pitchFamily="2" charset="0"/>
            </a:endParaRPr>
          </a:p>
        </p:txBody>
      </p:sp>
      <p:grpSp>
        <p:nvGrpSpPr>
          <p:cNvPr id="22" name="Group 2">
            <a:extLst>
              <a:ext uri="{FF2B5EF4-FFF2-40B4-BE49-F238E27FC236}">
                <a16:creationId xmlns:a16="http://schemas.microsoft.com/office/drawing/2014/main" id="{56D648BA-B08E-404C-BD8C-C34F7140A312}"/>
              </a:ext>
            </a:extLst>
          </p:cNvPr>
          <p:cNvGrpSpPr>
            <a:grpSpLocks/>
          </p:cNvGrpSpPr>
          <p:nvPr/>
        </p:nvGrpSpPr>
        <p:grpSpPr bwMode="auto">
          <a:xfrm>
            <a:off x="5232889" y="-154967"/>
            <a:ext cx="2957513" cy="2402681"/>
            <a:chOff x="107130766" y="105468319"/>
            <a:chExt cx="3942652" cy="3203392"/>
          </a:xfrm>
        </p:grpSpPr>
        <p:pic>
          <p:nvPicPr>
            <p:cNvPr id="23" name="Picture 3" descr="speack mark">
              <a:extLst>
                <a:ext uri="{FF2B5EF4-FFF2-40B4-BE49-F238E27FC236}">
                  <a16:creationId xmlns:a16="http://schemas.microsoft.com/office/drawing/2014/main" id="{8021DA38-56A8-41DD-A514-F33C3645A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198" r="26056"/>
            <a:stretch>
              <a:fillRect/>
            </a:stretch>
          </p:blipFill>
          <p:spPr bwMode="auto">
            <a:xfrm rot="-225038">
              <a:off x="107130766" y="105691540"/>
              <a:ext cx="3597246" cy="28885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Text Box 4">
              <a:extLst>
                <a:ext uri="{FF2B5EF4-FFF2-40B4-BE49-F238E27FC236}">
                  <a16:creationId xmlns:a16="http://schemas.microsoft.com/office/drawing/2014/main" id="{823C9D83-4CA9-4A8C-9D26-B90E936B1828}"/>
                </a:ext>
              </a:extLst>
            </p:cNvPr>
            <p:cNvSpPr txBox="1">
              <a:spLocks noChangeArrowheads="1"/>
            </p:cNvSpPr>
            <p:nvPr/>
          </p:nvSpPr>
          <p:spPr bwMode="auto">
            <a:xfrm flipH="1">
              <a:off x="107304905" y="105468319"/>
              <a:ext cx="1249152" cy="16468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342900" eaLnBrk="0" fontAlgn="base" hangingPunct="0">
                <a:spcBef>
                  <a:spcPct val="0"/>
                </a:spcBef>
                <a:spcAft>
                  <a:spcPct val="0"/>
                </a:spcAft>
                <a:buClrTx/>
              </a:pPr>
              <a:r>
                <a:rPr lang="en-GB" altLang="en-US" sz="8250" b="1" i="1" kern="1200">
                  <a:solidFill>
                    <a:srgbClr val="441F53"/>
                  </a:solidFill>
                  <a:latin typeface="Beat" pitchFamily="50" charset="0"/>
                  <a:ea typeface="+mn-ea"/>
                  <a:cs typeface="+mn-cs"/>
                </a:rPr>
                <a:t>“</a:t>
              </a:r>
              <a:endParaRPr lang="en-US" altLang="en-US" sz="1350" kern="1200">
                <a:solidFill>
                  <a:prstClr val="black"/>
                </a:solidFill>
                <a:latin typeface="Arial" panose="020B0604020202020204" pitchFamily="34" charset="0"/>
                <a:ea typeface="+mn-ea"/>
                <a:cs typeface="+mn-cs"/>
              </a:endParaRPr>
            </a:p>
          </p:txBody>
        </p:sp>
        <p:sp>
          <p:nvSpPr>
            <p:cNvPr id="25" name="Text Box 5">
              <a:extLst>
                <a:ext uri="{FF2B5EF4-FFF2-40B4-BE49-F238E27FC236}">
                  <a16:creationId xmlns:a16="http://schemas.microsoft.com/office/drawing/2014/main" id="{62F7EA74-3019-4145-81EB-8E16D01A894F}"/>
                </a:ext>
              </a:extLst>
            </p:cNvPr>
            <p:cNvSpPr txBox="1">
              <a:spLocks noChangeArrowheads="1"/>
            </p:cNvSpPr>
            <p:nvPr/>
          </p:nvSpPr>
          <p:spPr bwMode="auto">
            <a:xfrm>
              <a:off x="109942947" y="107007949"/>
              <a:ext cx="1130471" cy="1663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342900" eaLnBrk="0" fontAlgn="base" hangingPunct="0">
                <a:spcBef>
                  <a:spcPct val="0"/>
                </a:spcBef>
                <a:spcAft>
                  <a:spcPct val="0"/>
                </a:spcAft>
                <a:buClrTx/>
              </a:pPr>
              <a:r>
                <a:rPr lang="en-GB" altLang="en-US" sz="8250" b="1" kern="1200">
                  <a:solidFill>
                    <a:srgbClr val="441F53"/>
                  </a:solidFill>
                  <a:latin typeface="Beat" pitchFamily="50" charset="0"/>
                  <a:ea typeface="+mn-ea"/>
                  <a:cs typeface="+mn-cs"/>
                </a:rPr>
                <a:t>”</a:t>
              </a:r>
              <a:endParaRPr lang="en-US" altLang="en-US" sz="1350" kern="1200">
                <a:solidFill>
                  <a:prstClr val="black"/>
                </a:solidFill>
                <a:latin typeface="Arial" panose="020B0604020202020204" pitchFamily="34" charset="0"/>
                <a:ea typeface="+mn-ea"/>
                <a:cs typeface="+mn-cs"/>
              </a:endParaRPr>
            </a:p>
          </p:txBody>
        </p:sp>
        <p:sp>
          <p:nvSpPr>
            <p:cNvPr id="26" name="Text Box 6">
              <a:extLst>
                <a:ext uri="{FF2B5EF4-FFF2-40B4-BE49-F238E27FC236}">
                  <a16:creationId xmlns:a16="http://schemas.microsoft.com/office/drawing/2014/main" id="{147921B6-18F5-4025-AF8C-F499A11EBCB3}"/>
                </a:ext>
              </a:extLst>
            </p:cNvPr>
            <p:cNvSpPr txBox="1">
              <a:spLocks noChangeArrowheads="1"/>
            </p:cNvSpPr>
            <p:nvPr/>
          </p:nvSpPr>
          <p:spPr bwMode="auto">
            <a:xfrm>
              <a:off x="107742418" y="106353964"/>
              <a:ext cx="2591604" cy="14400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342900" eaLnBrk="0" fontAlgn="base" hangingPunct="0">
                <a:spcBef>
                  <a:spcPct val="0"/>
                </a:spcBef>
                <a:spcAft>
                  <a:spcPct val="0"/>
                </a:spcAft>
                <a:buClrTx/>
              </a:pPr>
              <a:r>
                <a:rPr lang="en-GB" altLang="en-US" sz="1200" b="1" kern="1200" dirty="0">
                  <a:solidFill>
                    <a:srgbClr val="FFFFFF"/>
                  </a:solidFill>
                  <a:latin typeface="Poppins" panose="00000500000000000000" pitchFamily="2" charset="0"/>
                  <a:ea typeface="+mn-ea"/>
                  <a:cs typeface="+mn-cs"/>
                </a:rPr>
                <a:t>Many thanks for your reply and your kind words of support. They mean a lot and I can see that just from my first message you understand how I’m feeling, </a:t>
              </a:r>
              <a:endParaRPr lang="en-US" altLang="en-US" sz="1200" kern="1200" dirty="0">
                <a:solidFill>
                  <a:prstClr val="black"/>
                </a:solidFill>
                <a:latin typeface="Arial" panose="020B0604020202020204" pitchFamily="34" charset="0"/>
                <a:ea typeface="+mn-ea"/>
                <a:cs typeface="+mn-cs"/>
              </a:endParaRPr>
            </a:p>
          </p:txBody>
        </p:sp>
      </p:grpSp>
    </p:spTree>
    <p:extLst>
      <p:ext uri="{BB962C8B-B14F-4D97-AF65-F5344CB8AC3E}">
        <p14:creationId xmlns:p14="http://schemas.microsoft.com/office/powerpoint/2010/main" val="215261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5" name="Title 1"/>
          <p:cNvSpPr>
            <a:spLocks noGrp="1"/>
          </p:cNvSpPr>
          <p:nvPr>
            <p:ph type="title"/>
          </p:nvPr>
        </p:nvSpPr>
        <p:spPr>
          <a:xfrm>
            <a:off x="1439652" y="94320"/>
            <a:ext cx="6002424" cy="857250"/>
          </a:xfrm>
        </p:spPr>
        <p:txBody>
          <a:bodyPr>
            <a:normAutofit/>
          </a:bodyPr>
          <a:lstStyle/>
          <a:p>
            <a:pPr algn="l"/>
            <a:r>
              <a:rPr lang="en-US" dirty="0">
                <a:solidFill>
                  <a:srgbClr val="402247"/>
                </a:solidFill>
                <a:latin typeface="Beat" pitchFamily="50" charset="0"/>
                <a:cs typeface="Poppins Bold"/>
              </a:rPr>
              <a:t>What Beat do</a:t>
            </a:r>
          </a:p>
        </p:txBody>
      </p:sp>
      <p:sp>
        <p:nvSpPr>
          <p:cNvPr id="14" name="Rectangle 13"/>
          <p:cNvSpPr/>
          <p:nvPr/>
        </p:nvSpPr>
        <p:spPr>
          <a:xfrm>
            <a:off x="1485900" y="681542"/>
            <a:ext cx="4667214" cy="625620"/>
          </a:xfrm>
          <a:prstGeom prst="rect">
            <a:avLst/>
          </a:prstGeom>
        </p:spPr>
        <p:txBody>
          <a:bodyPr wrap="square">
            <a:spAutoFit/>
          </a:bodyPr>
          <a:lstStyle/>
          <a:p>
            <a:pPr defTabSz="342900">
              <a:lnSpc>
                <a:spcPct val="120000"/>
              </a:lnSpc>
              <a:buClrTx/>
            </a:pPr>
            <a:r>
              <a:rPr lang="en-GB" sz="2100" b="1" kern="1200" dirty="0">
                <a:solidFill>
                  <a:srgbClr val="D90D2C"/>
                </a:solidFill>
                <a:latin typeface="Beat" pitchFamily="50" charset="0"/>
                <a:ea typeface="+mn-ea"/>
                <a:cs typeface="Poppins" panose="00000500000000000000" pitchFamily="2" charset="0"/>
              </a:rPr>
              <a:t>Support</a:t>
            </a:r>
          </a:p>
          <a:p>
            <a:pPr defTabSz="342900">
              <a:lnSpc>
                <a:spcPct val="120000"/>
              </a:lnSpc>
              <a:buClrTx/>
            </a:pPr>
            <a:endParaRPr lang="en-GB" sz="788" kern="1200" dirty="0">
              <a:solidFill>
                <a:prstClr val="black"/>
              </a:solidFill>
              <a:latin typeface="Poppins" panose="00000500000000000000" pitchFamily="2" charset="0"/>
              <a:ea typeface="+mn-ea"/>
              <a:cs typeface="Poppins" panose="00000500000000000000" pitchFamily="2" charset="0"/>
            </a:endParaRPr>
          </a:p>
        </p:txBody>
      </p:sp>
      <p:sp>
        <p:nvSpPr>
          <p:cNvPr id="12" name="TextBox 11">
            <a:extLst>
              <a:ext uri="{FF2B5EF4-FFF2-40B4-BE49-F238E27FC236}">
                <a16:creationId xmlns:a16="http://schemas.microsoft.com/office/drawing/2014/main" id="{7787F0B0-8E6E-457B-8C32-329471A21CBE}"/>
              </a:ext>
            </a:extLst>
          </p:cNvPr>
          <p:cNvSpPr txBox="1"/>
          <p:nvPr/>
        </p:nvSpPr>
        <p:spPr>
          <a:xfrm>
            <a:off x="1439652" y="1275936"/>
            <a:ext cx="4713462" cy="461665"/>
          </a:xfrm>
          <a:prstGeom prst="rect">
            <a:avLst/>
          </a:prstGeom>
          <a:noFill/>
        </p:spPr>
        <p:txBody>
          <a:bodyPr wrap="square" rtlCol="0">
            <a:spAutoFit/>
          </a:bodyPr>
          <a:lstStyle/>
          <a:p>
            <a:pPr defTabSz="342900">
              <a:buClrTx/>
            </a:pPr>
            <a:r>
              <a:rPr lang="en-GB" sz="2400" kern="1200" dirty="0">
                <a:solidFill>
                  <a:srgbClr val="98217E"/>
                </a:solidFill>
                <a:latin typeface="Beat" pitchFamily="50" charset="0"/>
                <a:ea typeface="+mn-ea"/>
                <a:cs typeface="+mn-cs"/>
              </a:rPr>
              <a:t>Chat Support Groups</a:t>
            </a:r>
          </a:p>
        </p:txBody>
      </p:sp>
      <p:sp>
        <p:nvSpPr>
          <p:cNvPr id="2" name="TextBox 1">
            <a:extLst>
              <a:ext uri="{FF2B5EF4-FFF2-40B4-BE49-F238E27FC236}">
                <a16:creationId xmlns:a16="http://schemas.microsoft.com/office/drawing/2014/main" id="{78E2A5B3-EDD4-462A-ACB3-4160E3EF676B}"/>
              </a:ext>
            </a:extLst>
          </p:cNvPr>
          <p:cNvSpPr txBox="1"/>
          <p:nvPr/>
        </p:nvSpPr>
        <p:spPr>
          <a:xfrm>
            <a:off x="1601670" y="1815666"/>
            <a:ext cx="5840406" cy="300082"/>
          </a:xfrm>
          <a:prstGeom prst="rect">
            <a:avLst/>
          </a:prstGeom>
          <a:noFill/>
        </p:spPr>
        <p:txBody>
          <a:bodyPr wrap="square" rtlCol="0">
            <a:spAutoFit/>
          </a:bodyPr>
          <a:lstStyle/>
          <a:p>
            <a:pPr defTabSz="342900">
              <a:buClrTx/>
            </a:pPr>
            <a:endParaRPr lang="en-GB" sz="1350" kern="1200" dirty="0">
              <a:solidFill>
                <a:prstClr val="black"/>
              </a:solidFill>
              <a:latin typeface="Calibri" panose="020F0502020204030204"/>
              <a:ea typeface="+mn-ea"/>
              <a:cs typeface="+mn-cs"/>
            </a:endParaRPr>
          </a:p>
        </p:txBody>
      </p:sp>
      <p:sp>
        <p:nvSpPr>
          <p:cNvPr id="3" name="TextBox 2">
            <a:extLst>
              <a:ext uri="{FF2B5EF4-FFF2-40B4-BE49-F238E27FC236}">
                <a16:creationId xmlns:a16="http://schemas.microsoft.com/office/drawing/2014/main" id="{9EF60B4C-3679-4D9E-B761-FD12DB58A241}"/>
              </a:ext>
            </a:extLst>
          </p:cNvPr>
          <p:cNvSpPr txBox="1"/>
          <p:nvPr/>
        </p:nvSpPr>
        <p:spPr>
          <a:xfrm>
            <a:off x="1485900" y="1714515"/>
            <a:ext cx="6552753" cy="1754326"/>
          </a:xfrm>
          <a:prstGeom prst="rect">
            <a:avLst/>
          </a:prstGeom>
          <a:noFill/>
        </p:spPr>
        <p:txBody>
          <a:bodyPr wrap="square" rtlCol="0">
            <a:spAutoFit/>
          </a:bodyPr>
          <a:lstStyle/>
          <a:p>
            <a:pPr defTabSz="342900">
              <a:buClrTx/>
            </a:pPr>
            <a:r>
              <a:rPr lang="en-GB" sz="1350" b="1" kern="1200" dirty="0">
                <a:solidFill>
                  <a:srgbClr val="72C4C0"/>
                </a:solidFill>
                <a:latin typeface="Poppins" panose="00000500000000000000" pitchFamily="2" charset="0"/>
                <a:ea typeface="+mn-ea"/>
                <a:cs typeface="Poppins" panose="00000500000000000000" pitchFamily="2" charset="0"/>
              </a:rPr>
              <a:t>The Sanctuary </a:t>
            </a:r>
            <a:r>
              <a:rPr lang="en-GB" sz="1350" kern="1200" dirty="0">
                <a:solidFill>
                  <a:srgbClr val="402247"/>
                </a:solidFill>
                <a:latin typeface="Poppins" panose="00000500000000000000" pitchFamily="2" charset="0"/>
                <a:ea typeface="+mn-ea"/>
                <a:cs typeface="Poppins" panose="00000500000000000000" pitchFamily="2" charset="0"/>
              </a:rPr>
              <a:t>–</a:t>
            </a:r>
            <a:r>
              <a:rPr lang="en-GB" sz="1350" kern="1200" dirty="0">
                <a:solidFill>
                  <a:prstClr val="black"/>
                </a:solidFill>
                <a:latin typeface="Poppins" panose="00000500000000000000" pitchFamily="2" charset="0"/>
                <a:ea typeface="+mn-ea"/>
                <a:cs typeface="Poppins" panose="00000500000000000000" pitchFamily="2" charset="0"/>
              </a:rPr>
              <a:t> </a:t>
            </a:r>
            <a:r>
              <a:rPr lang="en-GB" sz="1350" kern="1200" dirty="0">
                <a:solidFill>
                  <a:srgbClr val="331342"/>
                </a:solidFill>
                <a:latin typeface="Poppins" panose="00000500000000000000" pitchFamily="2" charset="0"/>
                <a:ea typeface="+mn-ea"/>
                <a:cs typeface="Poppins" panose="00000500000000000000" pitchFamily="2" charset="0"/>
              </a:rPr>
              <a:t>Daily 5pm – 8pm</a:t>
            </a:r>
          </a:p>
          <a:p>
            <a:pPr defTabSz="342900">
              <a:buClrTx/>
            </a:pPr>
            <a:r>
              <a:rPr lang="en-GB" sz="1350" b="1" kern="1200" dirty="0">
                <a:solidFill>
                  <a:srgbClr val="72C4C0"/>
                </a:solidFill>
                <a:latin typeface="Poppins" panose="00000500000000000000" pitchFamily="2" charset="0"/>
                <a:ea typeface="+mn-ea"/>
                <a:cs typeface="Poppins" panose="00000500000000000000" pitchFamily="2" charset="0"/>
              </a:rPr>
              <a:t>Swan (Anorexia Support) </a:t>
            </a:r>
            <a:r>
              <a:rPr lang="en-GB" sz="1350" kern="1200" dirty="0">
                <a:solidFill>
                  <a:srgbClr val="72C4C0"/>
                </a:solidFill>
                <a:latin typeface="Poppins" panose="00000500000000000000" pitchFamily="2" charset="0"/>
                <a:ea typeface="+mn-ea"/>
                <a:cs typeface="Poppins" panose="00000500000000000000" pitchFamily="2" charset="0"/>
              </a:rPr>
              <a:t>– </a:t>
            </a:r>
            <a:r>
              <a:rPr lang="en-GB" sz="1350" kern="1200" dirty="0">
                <a:solidFill>
                  <a:srgbClr val="331342"/>
                </a:solidFill>
                <a:latin typeface="Poppins" panose="00000500000000000000" pitchFamily="2" charset="0"/>
                <a:ea typeface="+mn-ea"/>
                <a:cs typeface="Poppins" panose="00000500000000000000" pitchFamily="2" charset="0"/>
              </a:rPr>
              <a:t>Mondays  &amp; Thursday 6:45pm – 8pm</a:t>
            </a:r>
          </a:p>
          <a:p>
            <a:pPr defTabSz="342900">
              <a:buClrTx/>
            </a:pPr>
            <a:r>
              <a:rPr lang="en-GB" sz="1350" b="1" kern="1200" dirty="0">
                <a:solidFill>
                  <a:srgbClr val="72C4C0"/>
                </a:solidFill>
                <a:latin typeface="Poppins" panose="00000500000000000000" pitchFamily="2" charset="0"/>
                <a:ea typeface="+mn-ea"/>
                <a:cs typeface="Poppins" panose="00000500000000000000" pitchFamily="2" charset="0"/>
              </a:rPr>
              <a:t>Kingfisher (Bulimia Support) </a:t>
            </a:r>
            <a:r>
              <a:rPr lang="en-GB" sz="1350" kern="1200" dirty="0">
                <a:solidFill>
                  <a:srgbClr val="331342"/>
                </a:solidFill>
                <a:latin typeface="Poppins" panose="00000500000000000000" pitchFamily="2" charset="0"/>
                <a:ea typeface="+mn-ea"/>
                <a:cs typeface="Poppins" panose="00000500000000000000" pitchFamily="2" charset="0"/>
              </a:rPr>
              <a:t>– Wednesdays &amp; Saturdays  6:45pm – 8pm</a:t>
            </a:r>
          </a:p>
          <a:p>
            <a:pPr defTabSz="342900">
              <a:buClrTx/>
            </a:pPr>
            <a:r>
              <a:rPr lang="en-GB" sz="1350" b="1" kern="1200" dirty="0">
                <a:solidFill>
                  <a:srgbClr val="72C4C0"/>
                </a:solidFill>
                <a:latin typeface="Poppins" panose="00000500000000000000" pitchFamily="2" charset="0"/>
                <a:ea typeface="+mn-ea"/>
                <a:cs typeface="Poppins" panose="00000500000000000000" pitchFamily="2" charset="0"/>
              </a:rPr>
              <a:t>Nightingale (Binge Eating Disorder Support) </a:t>
            </a:r>
            <a:r>
              <a:rPr lang="en-GB" sz="1350" kern="1200" dirty="0">
                <a:solidFill>
                  <a:srgbClr val="72C4C0"/>
                </a:solidFill>
                <a:latin typeface="Poppins" panose="00000500000000000000" pitchFamily="2" charset="0"/>
                <a:ea typeface="+mn-ea"/>
                <a:cs typeface="Poppins" panose="00000500000000000000" pitchFamily="2" charset="0"/>
              </a:rPr>
              <a:t>–</a:t>
            </a:r>
            <a:r>
              <a:rPr lang="en-GB" sz="1350" kern="1200" dirty="0">
                <a:solidFill>
                  <a:srgbClr val="331342"/>
                </a:solidFill>
                <a:latin typeface="Poppins" panose="00000500000000000000" pitchFamily="2" charset="0"/>
                <a:ea typeface="+mn-ea"/>
                <a:cs typeface="Poppins" panose="00000500000000000000" pitchFamily="2" charset="0"/>
              </a:rPr>
              <a:t>Tuesdays &amp; Fridays 6:45pm – 8pm</a:t>
            </a:r>
          </a:p>
          <a:p>
            <a:pPr defTabSz="342900">
              <a:buClrTx/>
            </a:pPr>
            <a:endParaRPr lang="en-GB" sz="1350" kern="1200" dirty="0">
              <a:solidFill>
                <a:srgbClr val="72C4C0"/>
              </a:solidFill>
              <a:latin typeface="Beat" pitchFamily="50" charset="0"/>
              <a:ea typeface="+mn-ea"/>
              <a:cs typeface="+mn-cs"/>
            </a:endParaRPr>
          </a:p>
          <a:p>
            <a:pPr defTabSz="342900">
              <a:buClrTx/>
            </a:pPr>
            <a:endParaRPr lang="en-GB" sz="1350" kern="1200" dirty="0">
              <a:solidFill>
                <a:srgbClr val="331342"/>
              </a:solidFill>
              <a:latin typeface="Beat" pitchFamily="50" charset="0"/>
              <a:ea typeface="+mn-ea"/>
              <a:cs typeface="+mn-cs"/>
            </a:endParaRPr>
          </a:p>
        </p:txBody>
      </p:sp>
    </p:spTree>
    <p:extLst>
      <p:ext uri="{BB962C8B-B14F-4D97-AF65-F5344CB8AC3E}">
        <p14:creationId xmlns:p14="http://schemas.microsoft.com/office/powerpoint/2010/main" val="2469761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5" name="Title 1"/>
          <p:cNvSpPr>
            <a:spLocks noGrp="1"/>
          </p:cNvSpPr>
          <p:nvPr>
            <p:ph type="title"/>
          </p:nvPr>
        </p:nvSpPr>
        <p:spPr>
          <a:xfrm>
            <a:off x="1439652" y="205979"/>
            <a:ext cx="6002424" cy="857250"/>
          </a:xfrm>
        </p:spPr>
        <p:txBody>
          <a:bodyPr>
            <a:normAutofit/>
          </a:bodyPr>
          <a:lstStyle/>
          <a:p>
            <a:pPr algn="l"/>
            <a:r>
              <a:rPr lang="en-US" dirty="0">
                <a:solidFill>
                  <a:srgbClr val="402247"/>
                </a:solidFill>
                <a:latin typeface="Beat" pitchFamily="50" charset="0"/>
                <a:cs typeface="Poppins Bold"/>
              </a:rPr>
              <a:t>What Beat do</a:t>
            </a:r>
          </a:p>
        </p:txBody>
      </p:sp>
      <p:sp>
        <p:nvSpPr>
          <p:cNvPr id="14" name="Rectangle 13"/>
          <p:cNvSpPr/>
          <p:nvPr/>
        </p:nvSpPr>
        <p:spPr>
          <a:xfrm>
            <a:off x="1485900" y="843559"/>
            <a:ext cx="4667214" cy="480131"/>
          </a:xfrm>
          <a:prstGeom prst="rect">
            <a:avLst/>
          </a:prstGeom>
        </p:spPr>
        <p:txBody>
          <a:bodyPr wrap="square">
            <a:spAutoFit/>
          </a:bodyPr>
          <a:lstStyle/>
          <a:p>
            <a:pPr defTabSz="342900">
              <a:lnSpc>
                <a:spcPct val="120000"/>
              </a:lnSpc>
              <a:buClrTx/>
            </a:pPr>
            <a:r>
              <a:rPr lang="en-GB" sz="2100" b="1" kern="1200" dirty="0">
                <a:solidFill>
                  <a:srgbClr val="D90D2C"/>
                </a:solidFill>
                <a:latin typeface="Beat" pitchFamily="50" charset="0"/>
                <a:ea typeface="+mn-ea"/>
                <a:cs typeface="Poppins" panose="00000500000000000000" pitchFamily="2" charset="0"/>
              </a:rPr>
              <a:t>Support for Carers</a:t>
            </a:r>
          </a:p>
        </p:txBody>
      </p:sp>
      <p:sp>
        <p:nvSpPr>
          <p:cNvPr id="3" name="TextBox 2">
            <a:extLst>
              <a:ext uri="{FF2B5EF4-FFF2-40B4-BE49-F238E27FC236}">
                <a16:creationId xmlns:a16="http://schemas.microsoft.com/office/drawing/2014/main" id="{30544E56-DF0D-403A-8D37-FCC9041854C8}"/>
              </a:ext>
            </a:extLst>
          </p:cNvPr>
          <p:cNvSpPr txBox="1"/>
          <p:nvPr/>
        </p:nvSpPr>
        <p:spPr>
          <a:xfrm>
            <a:off x="1601670" y="1383620"/>
            <a:ext cx="5346594" cy="2585323"/>
          </a:xfrm>
          <a:prstGeom prst="rect">
            <a:avLst/>
          </a:prstGeom>
          <a:noFill/>
        </p:spPr>
        <p:txBody>
          <a:bodyPr wrap="square" rtlCol="0">
            <a:spAutoFit/>
          </a:bodyPr>
          <a:lstStyle/>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Telephone – 0808 801 0677</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Online </a:t>
            </a:r>
          </a:p>
          <a:p>
            <a:pPr marL="557213" lvl="1" indent="-214313" defTabSz="342900">
              <a:buClrTx/>
              <a:buFont typeface="Arial" panose="020B0604020202020204" pitchFamily="34" charset="0"/>
              <a:buChar char="•"/>
            </a:pPr>
            <a:r>
              <a:rPr lang="en-GB" sz="1350" kern="1200" dirty="0" err="1">
                <a:solidFill>
                  <a:srgbClr val="72C4C0"/>
                </a:solidFill>
                <a:latin typeface="Beat" pitchFamily="50" charset="0"/>
                <a:ea typeface="+mn-ea"/>
                <a:cs typeface="+mn-cs"/>
              </a:rPr>
              <a:t>Aivary</a:t>
            </a:r>
            <a:r>
              <a:rPr lang="en-GB" sz="1350" kern="1200" dirty="0">
                <a:solidFill>
                  <a:srgbClr val="72C4C0"/>
                </a:solidFill>
                <a:latin typeface="Beat" pitchFamily="50" charset="0"/>
                <a:ea typeface="+mn-ea"/>
                <a:cs typeface="+mn-cs"/>
              </a:rPr>
              <a:t> – Online Chat Group (Sundays 6:45pm)</a:t>
            </a:r>
          </a:p>
          <a:p>
            <a:pPr marL="557213" lvl="1" indent="-214313" defTabSz="342900">
              <a:buClrTx/>
              <a:buFont typeface="Arial" panose="020B0604020202020204" pitchFamily="34" charset="0"/>
              <a:buChar char="•"/>
            </a:pPr>
            <a:r>
              <a:rPr lang="en-GB" sz="1350" kern="1200" dirty="0">
                <a:solidFill>
                  <a:srgbClr val="72C4C0"/>
                </a:solidFill>
                <a:latin typeface="Beat" pitchFamily="50" charset="0"/>
                <a:ea typeface="+mn-ea"/>
                <a:cs typeface="+mn-cs"/>
              </a:rPr>
              <a:t>One-to-One Webchat</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Carers Skills Workshops by Zoom</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Solace – Online Peer Support by Zoom</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Nexus – Weekly coaching support by phone</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Message Board</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Email / Social Media</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Website resources</a:t>
            </a:r>
          </a:p>
          <a:p>
            <a:pPr marL="214313" indent="-214313" defTabSz="342900">
              <a:buClrTx/>
              <a:buFont typeface="Arial" panose="020B0604020202020204" pitchFamily="34" charset="0"/>
              <a:buChar char="•"/>
            </a:pPr>
            <a:endParaRPr lang="en-GB" sz="1350" kern="1200" dirty="0">
              <a:solidFill>
                <a:srgbClr val="982886"/>
              </a:solidFill>
              <a:latin typeface="Beat" pitchFamily="50" charset="0"/>
              <a:ea typeface="+mn-ea"/>
              <a:cs typeface="+mn-cs"/>
            </a:endParaRPr>
          </a:p>
          <a:p>
            <a:pPr marL="214313" indent="-214313" defTabSz="342900">
              <a:buClrTx/>
              <a:buFont typeface="Arial" panose="020B0604020202020204" pitchFamily="34" charset="0"/>
              <a:buChar char="•"/>
            </a:pPr>
            <a:endParaRPr lang="en-GB" sz="1350" kern="1200" dirty="0">
              <a:solidFill>
                <a:srgbClr val="982886"/>
              </a:solidFill>
              <a:latin typeface="Beat" pitchFamily="50" charset="0"/>
              <a:ea typeface="+mn-ea"/>
              <a:cs typeface="+mn-cs"/>
            </a:endParaRPr>
          </a:p>
        </p:txBody>
      </p:sp>
    </p:spTree>
    <p:extLst>
      <p:ext uri="{BB962C8B-B14F-4D97-AF65-F5344CB8AC3E}">
        <p14:creationId xmlns:p14="http://schemas.microsoft.com/office/powerpoint/2010/main" val="168638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5" name="Title 1"/>
          <p:cNvSpPr>
            <a:spLocks noGrp="1"/>
          </p:cNvSpPr>
          <p:nvPr>
            <p:ph type="title"/>
          </p:nvPr>
        </p:nvSpPr>
        <p:spPr>
          <a:xfrm>
            <a:off x="1439652" y="205979"/>
            <a:ext cx="6002424" cy="857250"/>
          </a:xfrm>
        </p:spPr>
        <p:txBody>
          <a:bodyPr>
            <a:normAutofit/>
          </a:bodyPr>
          <a:lstStyle/>
          <a:p>
            <a:pPr algn="l"/>
            <a:r>
              <a:rPr lang="en-US" dirty="0">
                <a:solidFill>
                  <a:srgbClr val="402247"/>
                </a:solidFill>
                <a:latin typeface="Beat" pitchFamily="50" charset="0"/>
                <a:cs typeface="Poppins Bold"/>
              </a:rPr>
              <a:t>What Beat do</a:t>
            </a:r>
          </a:p>
        </p:txBody>
      </p:sp>
      <p:sp>
        <p:nvSpPr>
          <p:cNvPr id="14" name="Rectangle 13"/>
          <p:cNvSpPr/>
          <p:nvPr/>
        </p:nvSpPr>
        <p:spPr>
          <a:xfrm>
            <a:off x="1485900" y="843560"/>
            <a:ext cx="5840406" cy="867930"/>
          </a:xfrm>
          <a:prstGeom prst="rect">
            <a:avLst/>
          </a:prstGeom>
        </p:spPr>
        <p:txBody>
          <a:bodyPr wrap="square">
            <a:spAutoFit/>
          </a:bodyPr>
          <a:lstStyle/>
          <a:p>
            <a:pPr defTabSz="342900">
              <a:lnSpc>
                <a:spcPct val="120000"/>
              </a:lnSpc>
              <a:buClrTx/>
            </a:pPr>
            <a:r>
              <a:rPr lang="en-GB" sz="2100" b="1" kern="1200" dirty="0">
                <a:solidFill>
                  <a:srgbClr val="D90D2C"/>
                </a:solidFill>
                <a:latin typeface="Beat" pitchFamily="50" charset="0"/>
                <a:ea typeface="+mn-ea"/>
                <a:cs typeface="Poppins" panose="00000500000000000000" pitchFamily="2" charset="0"/>
              </a:rPr>
              <a:t>Support &amp; Training for professionals</a:t>
            </a:r>
          </a:p>
        </p:txBody>
      </p:sp>
      <p:sp>
        <p:nvSpPr>
          <p:cNvPr id="3" name="TextBox 2">
            <a:extLst>
              <a:ext uri="{FF2B5EF4-FFF2-40B4-BE49-F238E27FC236}">
                <a16:creationId xmlns:a16="http://schemas.microsoft.com/office/drawing/2014/main" id="{30544E56-DF0D-403A-8D37-FCC9041854C8}"/>
              </a:ext>
            </a:extLst>
          </p:cNvPr>
          <p:cNvSpPr txBox="1"/>
          <p:nvPr/>
        </p:nvSpPr>
        <p:spPr>
          <a:xfrm>
            <a:off x="1601670" y="1700810"/>
            <a:ext cx="5346594" cy="1962076"/>
          </a:xfrm>
          <a:prstGeom prst="rect">
            <a:avLst/>
          </a:prstGeom>
          <a:noFill/>
        </p:spPr>
        <p:txBody>
          <a:bodyPr wrap="square" rtlCol="0">
            <a:spAutoFit/>
          </a:bodyPr>
          <a:lstStyle/>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Telephone – 0808 801 0677</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Email</a:t>
            </a: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One to One Web Chat</a:t>
            </a:r>
          </a:p>
          <a:p>
            <a:pPr marL="214313" indent="-214313" defTabSz="342900">
              <a:buClrTx/>
              <a:buFont typeface="Arial" panose="020B0604020202020204" pitchFamily="34" charset="0"/>
              <a:buChar char="•"/>
            </a:pPr>
            <a:endParaRPr lang="en-GB" sz="1350" kern="1200" dirty="0">
              <a:solidFill>
                <a:srgbClr val="982886"/>
              </a:solidFill>
              <a:latin typeface="Beat" pitchFamily="50" charset="0"/>
              <a:ea typeface="+mn-ea"/>
              <a:cs typeface="+mn-cs"/>
            </a:endParaRP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Training Courses</a:t>
            </a:r>
          </a:p>
          <a:p>
            <a:pPr marL="214313" indent="-214313" defTabSz="342900">
              <a:buClrTx/>
              <a:buFont typeface="Arial" panose="020B0604020202020204" pitchFamily="34" charset="0"/>
              <a:buChar char="•"/>
            </a:pPr>
            <a:endParaRPr lang="en-GB" sz="1350" kern="1200" dirty="0">
              <a:solidFill>
                <a:srgbClr val="982886"/>
              </a:solidFill>
              <a:latin typeface="Beat" pitchFamily="50" charset="0"/>
              <a:ea typeface="+mn-ea"/>
              <a:cs typeface="+mn-cs"/>
            </a:endParaRPr>
          </a:p>
          <a:p>
            <a:pPr marL="214313" indent="-214313" defTabSz="342900">
              <a:buClrTx/>
              <a:buFont typeface="Arial" panose="020B0604020202020204" pitchFamily="34" charset="0"/>
              <a:buChar char="•"/>
            </a:pPr>
            <a:r>
              <a:rPr lang="en-GB" sz="1350" kern="1200" dirty="0">
                <a:solidFill>
                  <a:srgbClr val="982886"/>
                </a:solidFill>
                <a:latin typeface="Beat" pitchFamily="50" charset="0"/>
                <a:ea typeface="+mn-ea"/>
                <a:cs typeface="+mn-cs"/>
              </a:rPr>
              <a:t>Coming soon!! Schools training SPOT</a:t>
            </a:r>
          </a:p>
          <a:p>
            <a:pPr defTabSz="342900">
              <a:buClrTx/>
            </a:pPr>
            <a:endParaRPr lang="en-GB" sz="1350" kern="1200" dirty="0">
              <a:solidFill>
                <a:srgbClr val="982886"/>
              </a:solidFill>
              <a:latin typeface="Beat" pitchFamily="50" charset="0"/>
              <a:ea typeface="+mn-ea"/>
              <a:cs typeface="+mn-cs"/>
            </a:endParaRPr>
          </a:p>
          <a:p>
            <a:pPr marL="214313" indent="-214313" defTabSz="342900">
              <a:buClrTx/>
              <a:buFont typeface="Arial" panose="020B0604020202020204" pitchFamily="34" charset="0"/>
              <a:buChar char="•"/>
            </a:pPr>
            <a:endParaRPr lang="en-GB" sz="1350" kern="1200" dirty="0">
              <a:solidFill>
                <a:srgbClr val="982886"/>
              </a:solidFill>
              <a:latin typeface="Beat" pitchFamily="50" charset="0"/>
              <a:ea typeface="+mn-ea"/>
              <a:cs typeface="+mn-cs"/>
            </a:endParaRPr>
          </a:p>
        </p:txBody>
      </p:sp>
      <p:sp>
        <p:nvSpPr>
          <p:cNvPr id="2" name="TextBox 1">
            <a:extLst>
              <a:ext uri="{FF2B5EF4-FFF2-40B4-BE49-F238E27FC236}">
                <a16:creationId xmlns:a16="http://schemas.microsoft.com/office/drawing/2014/main" id="{59B1C477-1E19-43DA-AADC-1501EF718BC4}"/>
              </a:ext>
            </a:extLst>
          </p:cNvPr>
          <p:cNvSpPr txBox="1"/>
          <p:nvPr/>
        </p:nvSpPr>
        <p:spPr>
          <a:xfrm>
            <a:off x="1601670" y="3111810"/>
            <a:ext cx="5346594" cy="300082"/>
          </a:xfrm>
          <a:prstGeom prst="rect">
            <a:avLst/>
          </a:prstGeom>
          <a:noFill/>
        </p:spPr>
        <p:txBody>
          <a:bodyPr wrap="square" rtlCol="0">
            <a:spAutoFit/>
          </a:bodyPr>
          <a:lstStyle/>
          <a:p>
            <a:pPr defTabSz="342900">
              <a:buClrTx/>
            </a:pPr>
            <a:r>
              <a:rPr lang="en-GB" sz="1350" kern="1200" dirty="0">
                <a:solidFill>
                  <a:srgbClr val="EC6707"/>
                </a:solidFill>
                <a:latin typeface="Beat" pitchFamily="50" charset="0"/>
                <a:ea typeface="+mn-ea"/>
                <a:cs typeface="+mn-cs"/>
              </a:rPr>
              <a:t>beateatingdisorders.org.uk/training-cpd</a:t>
            </a:r>
          </a:p>
        </p:txBody>
      </p:sp>
    </p:spTree>
    <p:extLst>
      <p:ext uri="{BB962C8B-B14F-4D97-AF65-F5344CB8AC3E}">
        <p14:creationId xmlns:p14="http://schemas.microsoft.com/office/powerpoint/2010/main" val="152896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3" name="TextBox 2">
            <a:extLst>
              <a:ext uri="{FF2B5EF4-FFF2-40B4-BE49-F238E27FC236}">
                <a16:creationId xmlns:a16="http://schemas.microsoft.com/office/drawing/2014/main" id="{66EC218D-8F4C-4EC2-B5AA-D80A2FA32B89}"/>
              </a:ext>
            </a:extLst>
          </p:cNvPr>
          <p:cNvSpPr txBox="1"/>
          <p:nvPr/>
        </p:nvSpPr>
        <p:spPr>
          <a:xfrm>
            <a:off x="1601670" y="380466"/>
            <a:ext cx="6048672" cy="415498"/>
          </a:xfrm>
          <a:prstGeom prst="rect">
            <a:avLst/>
          </a:prstGeom>
          <a:noFill/>
        </p:spPr>
        <p:txBody>
          <a:bodyPr wrap="square" rtlCol="0">
            <a:spAutoFit/>
          </a:bodyPr>
          <a:lstStyle/>
          <a:p>
            <a:pPr defTabSz="342900">
              <a:buClrTx/>
            </a:pPr>
            <a:r>
              <a:rPr lang="en-GB" sz="2100" b="1" kern="1200" dirty="0">
                <a:solidFill>
                  <a:prstClr val="black"/>
                </a:solidFill>
                <a:latin typeface="Poppins" panose="00000500000000000000" pitchFamily="2" charset="0"/>
                <a:ea typeface="+mn-ea"/>
                <a:cs typeface="Poppins" panose="00000500000000000000" pitchFamily="2" charset="0"/>
              </a:rPr>
              <a:t>Useful links</a:t>
            </a:r>
          </a:p>
        </p:txBody>
      </p:sp>
      <p:sp>
        <p:nvSpPr>
          <p:cNvPr id="5" name="TextBox 4">
            <a:extLst>
              <a:ext uri="{FF2B5EF4-FFF2-40B4-BE49-F238E27FC236}">
                <a16:creationId xmlns:a16="http://schemas.microsoft.com/office/drawing/2014/main" id="{CECE27F0-E27E-4FA2-8337-FECB3FDEF0A7}"/>
              </a:ext>
            </a:extLst>
          </p:cNvPr>
          <p:cNvSpPr txBox="1"/>
          <p:nvPr/>
        </p:nvSpPr>
        <p:spPr>
          <a:xfrm>
            <a:off x="1601670" y="951572"/>
            <a:ext cx="6048672" cy="4431983"/>
          </a:xfrm>
          <a:prstGeom prst="rect">
            <a:avLst/>
          </a:prstGeom>
          <a:noFill/>
        </p:spPr>
        <p:txBody>
          <a:bodyPr wrap="square" rtlCol="0">
            <a:spAutoFit/>
          </a:bodyPr>
          <a:lstStyle/>
          <a:p>
            <a:pPr defTabSz="342900">
              <a:buClrTx/>
            </a:pPr>
            <a:r>
              <a:rPr lang="en-GB" sz="1350" b="1" kern="1200" dirty="0">
                <a:solidFill>
                  <a:prstClr val="black"/>
                </a:solidFill>
                <a:latin typeface="Poppins" panose="00000500000000000000" pitchFamily="2" charset="0"/>
                <a:ea typeface="+mn-ea"/>
                <a:cs typeface="Poppins" panose="00000500000000000000" pitchFamily="2" charset="0"/>
              </a:rPr>
              <a:t>Worried about a pupil</a:t>
            </a:r>
          </a:p>
          <a:p>
            <a:pPr marL="557213" lvl="1" indent="-214313" defTabSz="342900">
              <a:buClrTx/>
              <a:buFont typeface="Arial" panose="020B0604020202020204" pitchFamily="34" charset="0"/>
              <a:buChar char="•"/>
            </a:pPr>
            <a:r>
              <a:rPr lang="en-GB" sz="1350" kern="1200" dirty="0">
                <a:solidFill>
                  <a:prstClr val="black"/>
                </a:solidFill>
                <a:latin typeface="Poppins" panose="00000500000000000000" pitchFamily="2" charset="0"/>
                <a:ea typeface="+mn-ea"/>
                <a:cs typeface="Poppins" panose="00000500000000000000" pitchFamily="2" charset="0"/>
                <a:hlinkClick r:id="rId4"/>
              </a:rPr>
              <a:t>https://www.beateatingdisorders.org.uk/get-information-and-support/support-someone-else/worried-about-a-pupil/</a:t>
            </a:r>
            <a:endParaRPr lang="en-GB" sz="1350" kern="1200" dirty="0">
              <a:solidFill>
                <a:prstClr val="black"/>
              </a:solidFill>
              <a:latin typeface="Poppins" panose="00000500000000000000" pitchFamily="2" charset="0"/>
              <a:ea typeface="+mn-ea"/>
              <a:cs typeface="Poppins" panose="00000500000000000000" pitchFamily="2" charset="0"/>
            </a:endParaRPr>
          </a:p>
          <a:p>
            <a:pPr defTabSz="342900">
              <a:buClrTx/>
            </a:pPr>
            <a:endParaRPr lang="en-GB" sz="1350" b="1" kern="1200" dirty="0">
              <a:solidFill>
                <a:prstClr val="black"/>
              </a:solidFill>
              <a:latin typeface="Poppins" panose="00000500000000000000" pitchFamily="2" charset="0"/>
              <a:ea typeface="+mn-ea"/>
              <a:cs typeface="Poppins" panose="00000500000000000000" pitchFamily="2" charset="0"/>
            </a:endParaRPr>
          </a:p>
          <a:p>
            <a:pPr marL="342900" lvl="1" defTabSz="342900">
              <a:buClrTx/>
              <a:buFont typeface="Arial" panose="020B0604020202020204" pitchFamily="34" charset="0"/>
              <a:buChar char="•"/>
            </a:pPr>
            <a:endParaRPr lang="en-GB" altLang="en-US" sz="1350" kern="1200" dirty="0">
              <a:solidFill>
                <a:prstClr val="black"/>
              </a:solidFill>
              <a:latin typeface="Poppins" panose="00000500000000000000" pitchFamily="2" charset="0"/>
              <a:ea typeface="+mn-ea"/>
              <a:cs typeface="Poppins" panose="00000500000000000000" pitchFamily="2" charset="0"/>
            </a:endParaRPr>
          </a:p>
          <a:p>
            <a:pPr defTabSz="342900">
              <a:buClrTx/>
            </a:pPr>
            <a:r>
              <a:rPr lang="en-GB" altLang="en-US" sz="1350" b="1" kern="1200" dirty="0">
                <a:solidFill>
                  <a:prstClr val="black"/>
                </a:solidFill>
                <a:latin typeface="Poppins" panose="00000500000000000000" pitchFamily="2" charset="0"/>
                <a:ea typeface="+mn-ea"/>
                <a:cs typeface="Poppins" panose="00000500000000000000" pitchFamily="2" charset="0"/>
              </a:rPr>
              <a:t>Link for ordering resources</a:t>
            </a:r>
          </a:p>
          <a:p>
            <a:pPr marL="557213" lvl="1" indent="-214313" defTabSz="342900">
              <a:buClrTx/>
              <a:buFont typeface="Arial" panose="020B0604020202020204" pitchFamily="34" charset="0"/>
              <a:buChar char="•"/>
            </a:pPr>
            <a:r>
              <a:rPr lang="en-GB" altLang="en-US" sz="1350" kern="1200" dirty="0">
                <a:solidFill>
                  <a:prstClr val="black"/>
                </a:solidFill>
                <a:latin typeface="Poppins" panose="00000500000000000000" pitchFamily="2" charset="0"/>
                <a:ea typeface="+mn-ea"/>
                <a:cs typeface="Poppins" panose="00000500000000000000" pitchFamily="2" charset="0"/>
                <a:hlinkClick r:id="rId5"/>
              </a:rPr>
              <a:t>https://www.beateatingdisorders.org.uk/get-information-and-support/get-help-for-myself/downloads-resources/</a:t>
            </a:r>
            <a:endParaRPr lang="en-GB" altLang="en-US" sz="1350" kern="1200" dirty="0">
              <a:solidFill>
                <a:prstClr val="black"/>
              </a:solidFill>
              <a:latin typeface="Poppins" panose="00000500000000000000" pitchFamily="2" charset="0"/>
              <a:ea typeface="+mn-ea"/>
              <a:cs typeface="Poppins" panose="00000500000000000000" pitchFamily="2" charset="0"/>
            </a:endParaRPr>
          </a:p>
          <a:p>
            <a:pPr defTabSz="342900">
              <a:buClrTx/>
            </a:pPr>
            <a:endParaRPr lang="en-GB" sz="1350" b="1" kern="1200" dirty="0">
              <a:solidFill>
                <a:prstClr val="black"/>
              </a:solidFill>
              <a:latin typeface="Poppins" panose="00000500000000000000" pitchFamily="2" charset="0"/>
              <a:ea typeface="+mn-ea"/>
              <a:cs typeface="Poppins" panose="00000500000000000000" pitchFamily="2" charset="0"/>
            </a:endParaRPr>
          </a:p>
          <a:p>
            <a:pPr defTabSz="342900">
              <a:buClrTx/>
            </a:pPr>
            <a:r>
              <a:rPr lang="en-GB" sz="1350" b="1" kern="1200" dirty="0">
                <a:solidFill>
                  <a:prstClr val="black"/>
                </a:solidFill>
                <a:latin typeface="Poppins" panose="00000500000000000000" pitchFamily="2" charset="0"/>
                <a:ea typeface="+mn-ea"/>
                <a:cs typeface="Poppins" panose="00000500000000000000" pitchFamily="2" charset="0"/>
              </a:rPr>
              <a:t>Videos</a:t>
            </a:r>
          </a:p>
          <a:p>
            <a:pPr defTabSz="342900">
              <a:buClrTx/>
            </a:pPr>
            <a:r>
              <a:rPr lang="en-GB" altLang="en-US" sz="1200" b="1" kern="1200" dirty="0">
                <a:solidFill>
                  <a:prstClr val="black"/>
                </a:solidFill>
                <a:latin typeface="Poppins" panose="00000500000000000000" pitchFamily="2" charset="0"/>
                <a:ea typeface="+mn-ea"/>
                <a:cs typeface="Poppins" panose="00000500000000000000" pitchFamily="2" charset="0"/>
              </a:rPr>
              <a:t>Ambassadors sharing their stories</a:t>
            </a:r>
          </a:p>
          <a:p>
            <a:pPr defTabSz="342900">
              <a:buClrTx/>
              <a:buFont typeface="Arial" panose="020B0604020202020204" pitchFamily="34" charset="0"/>
              <a:buChar char="•"/>
            </a:pPr>
            <a:endParaRPr lang="en-GB" altLang="en-US" sz="1350" kern="1200" dirty="0">
              <a:solidFill>
                <a:prstClr val="black"/>
              </a:solidFill>
              <a:latin typeface="Poppins" panose="00000500000000000000" pitchFamily="2" charset="0"/>
              <a:ea typeface="+mn-ea"/>
              <a:cs typeface="Poppins" panose="00000500000000000000" pitchFamily="2" charset="0"/>
            </a:endParaRPr>
          </a:p>
          <a:p>
            <a:pPr marL="342900" lvl="1" defTabSz="342900">
              <a:buClrTx/>
              <a:buFont typeface="Arial" panose="020B0604020202020204" pitchFamily="34" charset="0"/>
              <a:buChar char="•"/>
            </a:pPr>
            <a:r>
              <a:rPr lang="en-GB" altLang="en-US" sz="1350" kern="1200" dirty="0">
                <a:solidFill>
                  <a:prstClr val="black"/>
                </a:solidFill>
                <a:latin typeface="Poppins" panose="00000500000000000000" pitchFamily="2" charset="0"/>
                <a:ea typeface="+mn-ea"/>
                <a:cs typeface="Poppins" panose="00000500000000000000" pitchFamily="2" charset="0"/>
                <a:hlinkClick r:id="rId6"/>
              </a:rPr>
              <a:t>https://www.youtube.com/watch?v=qzm3c8d8kjU&amp;feature=youtu.be</a:t>
            </a:r>
            <a:r>
              <a:rPr lang="en-GB" altLang="en-US" sz="1350" kern="1200" dirty="0">
                <a:solidFill>
                  <a:prstClr val="black"/>
                </a:solidFill>
                <a:latin typeface="Poppins" panose="00000500000000000000" pitchFamily="2" charset="0"/>
                <a:ea typeface="+mn-ea"/>
                <a:cs typeface="Poppins" panose="00000500000000000000" pitchFamily="2" charset="0"/>
              </a:rPr>
              <a:t> </a:t>
            </a:r>
          </a:p>
          <a:p>
            <a:pPr marL="342900" lvl="1" defTabSz="342900">
              <a:buClrTx/>
              <a:buFont typeface="Arial" panose="020B0604020202020204" pitchFamily="34" charset="0"/>
              <a:buChar char="•"/>
            </a:pPr>
            <a:endParaRPr lang="en-GB" altLang="en-US" sz="1350" kern="1200" dirty="0">
              <a:solidFill>
                <a:prstClr val="black"/>
              </a:solidFill>
              <a:latin typeface="Poppins" panose="00000500000000000000" pitchFamily="2" charset="0"/>
              <a:ea typeface="+mn-ea"/>
              <a:cs typeface="Poppins" panose="00000500000000000000" pitchFamily="2" charset="0"/>
            </a:endParaRPr>
          </a:p>
          <a:p>
            <a:pPr marL="342900" lvl="1" defTabSz="342900">
              <a:buClrTx/>
              <a:buFont typeface="Arial" panose="020B0604020202020204" pitchFamily="34" charset="0"/>
              <a:buChar char="•"/>
            </a:pPr>
            <a:r>
              <a:rPr lang="en-GB" altLang="en-US" sz="1350" kern="1200" dirty="0">
                <a:solidFill>
                  <a:prstClr val="black"/>
                </a:solidFill>
                <a:latin typeface="Poppins" panose="00000500000000000000" pitchFamily="2" charset="0"/>
                <a:ea typeface="+mn-ea"/>
                <a:cs typeface="Poppins" panose="00000500000000000000" pitchFamily="2" charset="0"/>
                <a:hlinkClick r:id="rId7"/>
              </a:rPr>
              <a:t>https://www.youtube.com/watch?v=9-En6RekupM</a:t>
            </a:r>
            <a:r>
              <a:rPr lang="en-GB" altLang="en-US" sz="1350" kern="1200" dirty="0">
                <a:solidFill>
                  <a:prstClr val="black"/>
                </a:solidFill>
                <a:latin typeface="Poppins" panose="00000500000000000000" pitchFamily="2" charset="0"/>
                <a:ea typeface="+mn-ea"/>
                <a:cs typeface="Poppins" panose="00000500000000000000" pitchFamily="2" charset="0"/>
              </a:rPr>
              <a:t> </a:t>
            </a:r>
          </a:p>
          <a:p>
            <a:pPr marL="557213" lvl="1" indent="-214313" defTabSz="342900">
              <a:buClrTx/>
              <a:buFont typeface="Arial" panose="020B0604020202020204" pitchFamily="34" charset="0"/>
              <a:buChar char="•"/>
            </a:pPr>
            <a:endParaRPr lang="en-GB" altLang="en-US" sz="1350" kern="1200" dirty="0">
              <a:solidFill>
                <a:prstClr val="black"/>
              </a:solidFill>
              <a:latin typeface="Poppins" panose="00000500000000000000" pitchFamily="2" charset="0"/>
              <a:ea typeface="+mn-ea"/>
              <a:cs typeface="Poppins" panose="00000500000000000000" pitchFamily="2" charset="0"/>
            </a:endParaRPr>
          </a:p>
          <a:p>
            <a:pPr defTabSz="342900">
              <a:buClrTx/>
            </a:pPr>
            <a:endParaRPr lang="en-GB" sz="1350" kern="1200" dirty="0">
              <a:solidFill>
                <a:prstClr val="black"/>
              </a:solidFill>
              <a:latin typeface="Calibri" panose="020F0502020204030204"/>
              <a:ea typeface="+mn-ea"/>
              <a:cs typeface="+mn-cs"/>
            </a:endParaRPr>
          </a:p>
          <a:p>
            <a:pPr defTabSz="342900">
              <a:buClrTx/>
            </a:pP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8040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2" name="TextBox 1">
            <a:extLst>
              <a:ext uri="{FF2B5EF4-FFF2-40B4-BE49-F238E27FC236}">
                <a16:creationId xmlns:a16="http://schemas.microsoft.com/office/drawing/2014/main" id="{00B93EAC-A5C0-468A-AC84-18ABA300215A}"/>
              </a:ext>
            </a:extLst>
          </p:cNvPr>
          <p:cNvSpPr txBox="1"/>
          <p:nvPr/>
        </p:nvSpPr>
        <p:spPr>
          <a:xfrm>
            <a:off x="2268568" y="433669"/>
            <a:ext cx="4644516" cy="923330"/>
          </a:xfrm>
          <a:prstGeom prst="rect">
            <a:avLst/>
          </a:prstGeom>
          <a:noFill/>
        </p:spPr>
        <p:txBody>
          <a:bodyPr wrap="square" rtlCol="0">
            <a:spAutoFit/>
          </a:bodyPr>
          <a:lstStyle/>
          <a:p>
            <a:pPr algn="ctr" defTabSz="342900">
              <a:buClrTx/>
            </a:pPr>
            <a:r>
              <a:rPr lang="en-GB" sz="5400" kern="1200" dirty="0">
                <a:solidFill>
                  <a:srgbClr val="98217E"/>
                </a:solidFill>
                <a:latin typeface="Beat" pitchFamily="50" charset="0"/>
                <a:ea typeface="+mn-ea"/>
                <a:cs typeface="+mn-cs"/>
              </a:rPr>
              <a:t>Thank You!</a:t>
            </a:r>
          </a:p>
        </p:txBody>
      </p:sp>
      <p:pic>
        <p:nvPicPr>
          <p:cNvPr id="4" name="Picture 3">
            <a:extLst>
              <a:ext uri="{FF2B5EF4-FFF2-40B4-BE49-F238E27FC236}">
                <a16:creationId xmlns:a16="http://schemas.microsoft.com/office/drawing/2014/main" id="{4C99DD87-9C66-40EF-939B-2CA535303E95}"/>
              </a:ext>
            </a:extLst>
          </p:cNvPr>
          <p:cNvPicPr>
            <a:picLocks noChangeAspect="1"/>
          </p:cNvPicPr>
          <p:nvPr/>
        </p:nvPicPr>
        <p:blipFill>
          <a:blip r:embed="rId4"/>
          <a:stretch>
            <a:fillRect/>
          </a:stretch>
        </p:blipFill>
        <p:spPr>
          <a:xfrm>
            <a:off x="3913772" y="1275282"/>
            <a:ext cx="1316457" cy="1275606"/>
          </a:xfrm>
          <a:prstGeom prst="rect">
            <a:avLst/>
          </a:prstGeom>
        </p:spPr>
      </p:pic>
      <p:sp>
        <p:nvSpPr>
          <p:cNvPr id="7" name="TextBox 6">
            <a:extLst>
              <a:ext uri="{FF2B5EF4-FFF2-40B4-BE49-F238E27FC236}">
                <a16:creationId xmlns:a16="http://schemas.microsoft.com/office/drawing/2014/main" id="{F360DA03-7C96-4809-8439-2C149BE2FE44}"/>
              </a:ext>
            </a:extLst>
          </p:cNvPr>
          <p:cNvSpPr txBox="1"/>
          <p:nvPr/>
        </p:nvSpPr>
        <p:spPr>
          <a:xfrm>
            <a:off x="1890526" y="2787775"/>
            <a:ext cx="5400600" cy="1615827"/>
          </a:xfrm>
          <a:prstGeom prst="rect">
            <a:avLst/>
          </a:prstGeom>
          <a:noFill/>
        </p:spPr>
        <p:txBody>
          <a:bodyPr wrap="square" rtlCol="0">
            <a:spAutoFit/>
          </a:bodyPr>
          <a:lstStyle/>
          <a:p>
            <a:pPr algn="ctr" defTabSz="342900">
              <a:buClrTx/>
            </a:pPr>
            <a:r>
              <a:rPr lang="en-GB" sz="1350" kern="1200" dirty="0">
                <a:solidFill>
                  <a:prstClr val="black"/>
                </a:solidFill>
                <a:latin typeface="Calibri" panose="020F0502020204030204"/>
                <a:ea typeface="+mn-ea"/>
                <a:cs typeface="+mn-cs"/>
              </a:rPr>
              <a:t>Emma Broadhurst</a:t>
            </a:r>
          </a:p>
          <a:p>
            <a:pPr algn="ctr" defTabSz="342900">
              <a:buClrTx/>
            </a:pPr>
            <a:r>
              <a:rPr lang="en-GB" sz="1350" kern="1200" dirty="0">
                <a:solidFill>
                  <a:prstClr val="black"/>
                </a:solidFill>
                <a:latin typeface="Calibri" panose="020F0502020204030204"/>
                <a:ea typeface="+mn-ea"/>
                <a:cs typeface="+mn-cs"/>
              </a:rPr>
              <a:t>National Officer Scotland</a:t>
            </a:r>
          </a:p>
          <a:p>
            <a:pPr algn="ctr" defTabSz="342900">
              <a:buClrTx/>
            </a:pPr>
            <a:r>
              <a:rPr lang="en-GB" sz="1350" kern="1200" dirty="0">
                <a:solidFill>
                  <a:prstClr val="black"/>
                </a:solidFill>
                <a:latin typeface="Calibri" panose="020F0502020204030204"/>
                <a:ea typeface="+mn-ea"/>
                <a:cs typeface="+mn-cs"/>
                <a:hlinkClick r:id="rId5"/>
              </a:rPr>
              <a:t>e.broadhurst@beateatingdisorders.org.uk</a:t>
            </a:r>
            <a:endParaRPr lang="en-GB" sz="1350" kern="1200" dirty="0">
              <a:solidFill>
                <a:prstClr val="black"/>
              </a:solidFill>
              <a:latin typeface="Calibri" panose="020F0502020204030204"/>
              <a:ea typeface="+mn-ea"/>
              <a:cs typeface="+mn-cs"/>
            </a:endParaRPr>
          </a:p>
          <a:p>
            <a:pPr algn="ctr" defTabSz="342900">
              <a:buClrTx/>
            </a:pPr>
            <a:r>
              <a:rPr lang="en-GB" sz="1350" kern="1200" dirty="0">
                <a:solidFill>
                  <a:prstClr val="black"/>
                </a:solidFill>
                <a:latin typeface="Calibri" panose="020F0502020204030204"/>
                <a:ea typeface="+mn-ea"/>
                <a:cs typeface="+mn-cs"/>
              </a:rPr>
              <a:t>07837 641427</a:t>
            </a:r>
          </a:p>
          <a:p>
            <a:pPr algn="ctr" defTabSz="342900">
              <a:buClrTx/>
            </a:pPr>
            <a:r>
              <a:rPr lang="en-GB" sz="1800" b="1" kern="1200" dirty="0">
                <a:solidFill>
                  <a:prstClr val="black"/>
                </a:solidFill>
                <a:latin typeface="Calibri" panose="020F0502020204030204"/>
                <a:ea typeface="+mn-ea"/>
                <a:cs typeface="+mn-cs"/>
              </a:rPr>
              <a:t>@BeatED_Scotland</a:t>
            </a:r>
          </a:p>
          <a:p>
            <a:pPr algn="ctr" defTabSz="342900">
              <a:buClrTx/>
            </a:pPr>
            <a:endParaRPr lang="en-GB" sz="1350" kern="1200" dirty="0">
              <a:solidFill>
                <a:prstClr val="black"/>
              </a:solidFill>
              <a:latin typeface="Calibri" panose="020F0502020204030204"/>
              <a:ea typeface="+mn-ea"/>
              <a:cs typeface="+mn-cs"/>
            </a:endParaRPr>
          </a:p>
          <a:p>
            <a:pPr algn="ctr" defTabSz="342900">
              <a:buClrTx/>
            </a:pPr>
            <a:r>
              <a:rPr lang="en-GB" sz="1350" kern="1200" dirty="0">
                <a:solidFill>
                  <a:prstClr val="black"/>
                </a:solidFill>
                <a:latin typeface="Calibri" panose="020F0502020204030204"/>
                <a:ea typeface="+mn-ea"/>
                <a:cs typeface="+mn-cs"/>
                <a:hlinkClick r:id="rId6"/>
              </a:rPr>
              <a:t>beateatingdisorders.org.uk</a:t>
            </a:r>
            <a:endParaRPr lang="en-GB" sz="1350" kern="1200" dirty="0">
              <a:solidFill>
                <a:prstClr val="black"/>
              </a:solidFill>
              <a:latin typeface="Calibri" panose="020F0502020204030204"/>
              <a:ea typeface="+mn-ea"/>
              <a:cs typeface="+mn-cs"/>
            </a:endParaRPr>
          </a:p>
        </p:txBody>
      </p:sp>
      <p:pic>
        <p:nvPicPr>
          <p:cNvPr id="8" name="Picture 7">
            <a:extLst>
              <a:ext uri="{FF2B5EF4-FFF2-40B4-BE49-F238E27FC236}">
                <a16:creationId xmlns:a16="http://schemas.microsoft.com/office/drawing/2014/main" id="{F36939A5-25D1-479A-B6AD-58BF877AE80A}"/>
              </a:ext>
            </a:extLst>
          </p:cNvPr>
          <p:cNvPicPr>
            <a:picLocks noChangeAspect="1"/>
          </p:cNvPicPr>
          <p:nvPr/>
        </p:nvPicPr>
        <p:blipFill>
          <a:blip r:embed="rId7"/>
          <a:stretch>
            <a:fillRect/>
          </a:stretch>
        </p:blipFill>
        <p:spPr>
          <a:xfrm>
            <a:off x="3310527" y="3591062"/>
            <a:ext cx="397379" cy="397379"/>
          </a:xfrm>
          <a:prstGeom prst="rect">
            <a:avLst/>
          </a:prstGeom>
        </p:spPr>
      </p:pic>
    </p:spTree>
    <p:extLst>
      <p:ext uri="{BB962C8B-B14F-4D97-AF65-F5344CB8AC3E}">
        <p14:creationId xmlns:p14="http://schemas.microsoft.com/office/powerpoint/2010/main" val="3387229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4140">
            <a:off x="7542076" y="244111"/>
            <a:ext cx="1444515" cy="1653623"/>
          </a:xfrm>
          <a:prstGeom prst="rect">
            <a:avLst/>
          </a:prstGeom>
          <a:ln w="41275">
            <a:solidFill>
              <a:srgbClr val="002060">
                <a:alpha val="92000"/>
              </a:srgb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4229">
            <a:off x="7507263" y="3089795"/>
            <a:ext cx="1425196" cy="1770588"/>
          </a:xfrm>
          <a:prstGeom prst="rect">
            <a:avLst/>
          </a:prstGeom>
          <a:ln w="41275">
            <a:solidFill>
              <a:srgbClr val="002060"/>
            </a:solidFill>
          </a:ln>
        </p:spPr>
      </p:pic>
      <p:sp>
        <p:nvSpPr>
          <p:cNvPr id="7" name="TextBox 6"/>
          <p:cNvSpPr txBox="1"/>
          <p:nvPr/>
        </p:nvSpPr>
        <p:spPr>
          <a:xfrm>
            <a:off x="466223" y="4394421"/>
            <a:ext cx="5889968" cy="584775"/>
          </a:xfrm>
          <a:prstGeom prst="rect">
            <a:avLst/>
          </a:prstGeom>
          <a:noFill/>
        </p:spPr>
        <p:txBody>
          <a:bodyPr wrap="square" rtlCol="0">
            <a:spAutoFit/>
          </a:bodyPr>
          <a:lstStyle/>
          <a:p>
            <a:r>
              <a:rPr lang="en-GB" sz="1600" dirty="0">
                <a:solidFill>
                  <a:srgbClr val="002060"/>
                </a:solidFill>
                <a:latin typeface="Arial Black" panose="020B0A04020102020204" pitchFamily="34" charset="0"/>
              </a:rPr>
              <a:t>https://blogs.glowscotland.org.uk/er/healthierminds/support-for-eating-disorders/</a:t>
            </a:r>
          </a:p>
        </p:txBody>
      </p:sp>
      <p:pic>
        <p:nvPicPr>
          <p:cNvPr id="8" name="Picture 7"/>
          <p:cNvPicPr>
            <a:picLocks noChangeAspect="1"/>
          </p:cNvPicPr>
          <p:nvPr/>
        </p:nvPicPr>
        <p:blipFill>
          <a:blip r:embed="rId5"/>
          <a:stretch>
            <a:fillRect/>
          </a:stretch>
        </p:blipFill>
        <p:spPr>
          <a:xfrm>
            <a:off x="466223" y="197848"/>
            <a:ext cx="5889968" cy="3908326"/>
          </a:xfrm>
          <a:prstGeom prst="rect">
            <a:avLst/>
          </a:prstGeom>
        </p:spPr>
      </p:pic>
      <p:pic>
        <p:nvPicPr>
          <p:cNvPr id="4" name="Picture 3"/>
          <p:cNvPicPr>
            <a:picLocks noChangeAspect="1"/>
          </p:cNvPicPr>
          <p:nvPr/>
        </p:nvPicPr>
        <p:blipFill>
          <a:blip r:embed="rId6"/>
          <a:stretch>
            <a:fillRect/>
          </a:stretch>
        </p:blipFill>
        <p:spPr>
          <a:xfrm rot="21226740">
            <a:off x="6868977" y="1564689"/>
            <a:ext cx="1614922" cy="1891991"/>
          </a:xfrm>
          <a:prstGeom prst="rect">
            <a:avLst/>
          </a:prstGeom>
          <a:ln w="34925">
            <a:solidFill>
              <a:srgbClr val="002060"/>
            </a:solidFill>
          </a:ln>
        </p:spPr>
      </p:pic>
    </p:spTree>
    <p:extLst>
      <p:ext uri="{BB962C8B-B14F-4D97-AF65-F5344CB8AC3E}">
        <p14:creationId xmlns:p14="http://schemas.microsoft.com/office/powerpoint/2010/main" val="211381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3"/>
          <p:cNvSpPr txBox="1">
            <a:spLocks noGrp="1"/>
          </p:cNvSpPr>
          <p:nvPr>
            <p:ph type="title" idx="6"/>
          </p:nvPr>
        </p:nvSpPr>
        <p:spPr>
          <a:xfrm>
            <a:off x="607863" y="633642"/>
            <a:ext cx="7795800" cy="730800"/>
          </a:xfrm>
          <a:prstGeom prst="rect">
            <a:avLst/>
          </a:prstGeom>
        </p:spPr>
        <p:txBody>
          <a:bodyPr spcFirstLastPara="1" wrap="square" lIns="91425" tIns="91425" rIns="91425" bIns="91425" anchor="t" anchorCtr="0">
            <a:noAutofit/>
          </a:bodyPr>
          <a:lstStyle/>
          <a:p>
            <a:pPr lvl="0" algn="ctr"/>
            <a:r>
              <a:rPr lang="en" dirty="0" smtClean="0"/>
              <a:t>Key Aims through the Guidance:</a:t>
            </a:r>
            <a:br>
              <a:rPr lang="en" dirty="0" smtClean="0"/>
            </a:br>
            <a:r>
              <a:rPr lang="en" dirty="0" smtClean="0"/>
              <a:t>What </a:t>
            </a:r>
            <a:r>
              <a:rPr lang="en" dirty="0"/>
              <a:t>can we all do?</a:t>
            </a:r>
            <a:br>
              <a:rPr lang="en" dirty="0"/>
            </a:br>
            <a:endParaRPr dirty="0"/>
          </a:p>
        </p:txBody>
      </p:sp>
      <p:sp>
        <p:nvSpPr>
          <p:cNvPr id="537" name="Google Shape;537;p33"/>
          <p:cNvSpPr txBox="1">
            <a:spLocks noGrp="1"/>
          </p:cNvSpPr>
          <p:nvPr>
            <p:ph type="title"/>
          </p:nvPr>
        </p:nvSpPr>
        <p:spPr>
          <a:xfrm>
            <a:off x="607863" y="2140250"/>
            <a:ext cx="1482600" cy="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-01-</a:t>
            </a:r>
            <a:endParaRPr dirty="0"/>
          </a:p>
        </p:txBody>
      </p:sp>
      <p:sp>
        <p:nvSpPr>
          <p:cNvPr id="538" name="Google Shape;538;p33"/>
          <p:cNvSpPr txBox="1">
            <a:spLocks noGrp="1"/>
          </p:cNvSpPr>
          <p:nvPr>
            <p:ph type="subTitle" idx="1"/>
          </p:nvPr>
        </p:nvSpPr>
        <p:spPr>
          <a:xfrm flipH="1">
            <a:off x="2313271" y="3011174"/>
            <a:ext cx="1622400" cy="10687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solidFill>
                  <a:srgbClr val="002060"/>
                </a:solidFill>
              </a:rPr>
              <a:t>Build our confidence to talk about eating problems and disorders</a:t>
            </a:r>
            <a:endParaRPr sz="1800" dirty="0">
              <a:solidFill>
                <a:srgbClr val="002060"/>
              </a:solidFill>
            </a:endParaRPr>
          </a:p>
        </p:txBody>
      </p:sp>
      <p:sp>
        <p:nvSpPr>
          <p:cNvPr id="539" name="Google Shape;539;p33"/>
          <p:cNvSpPr txBox="1">
            <a:spLocks noGrp="1"/>
          </p:cNvSpPr>
          <p:nvPr>
            <p:ph type="subTitle" idx="2"/>
          </p:nvPr>
        </p:nvSpPr>
        <p:spPr>
          <a:xfrm flipH="1">
            <a:off x="3842615" y="3022102"/>
            <a:ext cx="1622400" cy="10687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solidFill>
                  <a:srgbClr val="002060"/>
                </a:solidFill>
              </a:rPr>
              <a:t>Reflect on proactive approaches</a:t>
            </a:r>
            <a:endParaRPr sz="1800" dirty="0">
              <a:solidFill>
                <a:srgbClr val="002060"/>
              </a:solidFill>
            </a:endParaRPr>
          </a:p>
        </p:txBody>
      </p:sp>
      <p:sp>
        <p:nvSpPr>
          <p:cNvPr id="540" name="Google Shape;540;p33"/>
          <p:cNvSpPr txBox="1">
            <a:spLocks noGrp="1"/>
          </p:cNvSpPr>
          <p:nvPr>
            <p:ph type="subTitle" idx="3"/>
          </p:nvPr>
        </p:nvSpPr>
        <p:spPr>
          <a:xfrm flipH="1">
            <a:off x="679731" y="3012106"/>
            <a:ext cx="1597800" cy="8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solidFill>
                  <a:srgbClr val="002060"/>
                </a:solidFill>
              </a:rPr>
              <a:t>Recognise the signs</a:t>
            </a:r>
            <a:endParaRPr sz="1800" dirty="0">
              <a:solidFill>
                <a:srgbClr val="002060"/>
              </a:solidFill>
            </a:endParaRPr>
          </a:p>
        </p:txBody>
      </p:sp>
      <p:sp>
        <p:nvSpPr>
          <p:cNvPr id="541" name="Google Shape;541;p33"/>
          <p:cNvSpPr txBox="1">
            <a:spLocks noGrp="1"/>
          </p:cNvSpPr>
          <p:nvPr>
            <p:ph type="title" idx="4"/>
          </p:nvPr>
        </p:nvSpPr>
        <p:spPr>
          <a:xfrm>
            <a:off x="2229374" y="2140250"/>
            <a:ext cx="1506300" cy="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542" name="Google Shape;542;p33"/>
          <p:cNvSpPr txBox="1">
            <a:spLocks noGrp="1"/>
          </p:cNvSpPr>
          <p:nvPr>
            <p:ph type="title" idx="5"/>
          </p:nvPr>
        </p:nvSpPr>
        <p:spPr>
          <a:xfrm>
            <a:off x="4003240" y="2119616"/>
            <a:ext cx="1502100" cy="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
            </a:r>
            <a:r>
              <a:rPr lang="en" dirty="0" smtClean="0"/>
              <a:t>03-</a:t>
            </a:r>
            <a:endParaRPr dirty="0"/>
          </a:p>
        </p:txBody>
      </p:sp>
      <p:grpSp>
        <p:nvGrpSpPr>
          <p:cNvPr id="543" name="Google Shape;543;p33"/>
          <p:cNvGrpSpPr/>
          <p:nvPr/>
        </p:nvGrpSpPr>
        <p:grpSpPr>
          <a:xfrm>
            <a:off x="4001868" y="2857033"/>
            <a:ext cx="1507754" cy="151855"/>
            <a:chOff x="5953575" y="2624425"/>
            <a:chExt cx="1507754" cy="151855"/>
          </a:xfrm>
        </p:grpSpPr>
        <p:sp>
          <p:nvSpPr>
            <p:cNvPr id="544" name="Google Shape;544;p33"/>
            <p:cNvSpPr/>
            <p:nvPr/>
          </p:nvSpPr>
          <p:spPr>
            <a:xfrm rot="10800000">
              <a:off x="5955466" y="2724025"/>
              <a:ext cx="1402681" cy="52254"/>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545" name="Google Shape;545;p33"/>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grpSp>
        <p:nvGrpSpPr>
          <p:cNvPr id="546" name="Google Shape;546;p33"/>
          <p:cNvGrpSpPr/>
          <p:nvPr/>
        </p:nvGrpSpPr>
        <p:grpSpPr>
          <a:xfrm>
            <a:off x="2313350" y="2879919"/>
            <a:ext cx="1507754" cy="151855"/>
            <a:chOff x="5953575" y="2624425"/>
            <a:chExt cx="1507754" cy="151855"/>
          </a:xfrm>
        </p:grpSpPr>
        <p:sp>
          <p:nvSpPr>
            <p:cNvPr id="547" name="Google Shape;547;p33"/>
            <p:cNvSpPr/>
            <p:nvPr/>
          </p:nvSpPr>
          <p:spPr>
            <a:xfrm>
              <a:off x="5955466" y="2724025"/>
              <a:ext cx="1402681" cy="52254"/>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548" name="Google Shape;548;p33"/>
            <p:cNvSpPr/>
            <p:nvPr/>
          </p:nvSpPr>
          <p:spPr>
            <a:xfrm rot="10800000">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grpSp>
        <p:nvGrpSpPr>
          <p:cNvPr id="549" name="Google Shape;549;p33"/>
          <p:cNvGrpSpPr/>
          <p:nvPr/>
        </p:nvGrpSpPr>
        <p:grpSpPr>
          <a:xfrm>
            <a:off x="624831" y="2870049"/>
            <a:ext cx="1507754" cy="151855"/>
            <a:chOff x="5953575" y="2624425"/>
            <a:chExt cx="1507754" cy="151855"/>
          </a:xfrm>
        </p:grpSpPr>
        <p:sp>
          <p:nvSpPr>
            <p:cNvPr id="550" name="Google Shape;550;p33"/>
            <p:cNvSpPr/>
            <p:nvPr/>
          </p:nvSpPr>
          <p:spPr>
            <a:xfrm rot="10800000">
              <a:off x="5955466" y="2724025"/>
              <a:ext cx="1402681" cy="52254"/>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551" name="Google Shape;551;p33"/>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sp>
        <p:nvSpPr>
          <p:cNvPr id="18" name="Google Shape;542;p33"/>
          <p:cNvSpPr txBox="1">
            <a:spLocks/>
          </p:cNvSpPr>
          <p:nvPr/>
        </p:nvSpPr>
        <p:spPr>
          <a:xfrm>
            <a:off x="5590514" y="2119616"/>
            <a:ext cx="1471738" cy="6621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 dirty="0" smtClean="0"/>
              <a:t>-04-</a:t>
            </a:r>
            <a:endParaRPr lang="en" dirty="0"/>
          </a:p>
        </p:txBody>
      </p:sp>
      <p:sp>
        <p:nvSpPr>
          <p:cNvPr id="19" name="Google Shape;542;p33"/>
          <p:cNvSpPr txBox="1">
            <a:spLocks/>
          </p:cNvSpPr>
          <p:nvPr/>
        </p:nvSpPr>
        <p:spPr>
          <a:xfrm>
            <a:off x="7234266" y="2140250"/>
            <a:ext cx="1502100" cy="55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 dirty="0" smtClean="0"/>
              <a:t>-05-</a:t>
            </a:r>
            <a:endParaRPr lang="en" dirty="0"/>
          </a:p>
        </p:txBody>
      </p:sp>
      <p:grpSp>
        <p:nvGrpSpPr>
          <p:cNvPr id="20" name="Google Shape;543;p33"/>
          <p:cNvGrpSpPr/>
          <p:nvPr/>
        </p:nvGrpSpPr>
        <p:grpSpPr>
          <a:xfrm>
            <a:off x="5587205" y="2879660"/>
            <a:ext cx="1507754" cy="151855"/>
            <a:chOff x="5953575" y="2624425"/>
            <a:chExt cx="1507754" cy="151855"/>
          </a:xfrm>
        </p:grpSpPr>
        <p:sp>
          <p:nvSpPr>
            <p:cNvPr id="21" name="Google Shape;544;p33"/>
            <p:cNvSpPr/>
            <p:nvPr/>
          </p:nvSpPr>
          <p:spPr>
            <a:xfrm rot="10800000">
              <a:off x="5955466" y="2724025"/>
              <a:ext cx="1402681" cy="52254"/>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22" name="Google Shape;545;p33"/>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grpSp>
        <p:nvGrpSpPr>
          <p:cNvPr id="23" name="Google Shape;543;p33"/>
          <p:cNvGrpSpPr/>
          <p:nvPr/>
        </p:nvGrpSpPr>
        <p:grpSpPr>
          <a:xfrm>
            <a:off x="7234266" y="2870049"/>
            <a:ext cx="1507754" cy="151855"/>
            <a:chOff x="5953575" y="2624425"/>
            <a:chExt cx="1507754" cy="151855"/>
          </a:xfrm>
        </p:grpSpPr>
        <p:sp>
          <p:nvSpPr>
            <p:cNvPr id="24" name="Google Shape;544;p33"/>
            <p:cNvSpPr/>
            <p:nvPr/>
          </p:nvSpPr>
          <p:spPr>
            <a:xfrm rot="10800000">
              <a:off x="5955466" y="2724025"/>
              <a:ext cx="1402681" cy="52254"/>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25" name="Google Shape;545;p33"/>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grpSp>
      <p:sp>
        <p:nvSpPr>
          <p:cNvPr id="26" name="Google Shape;539;p33"/>
          <p:cNvSpPr txBox="1">
            <a:spLocks/>
          </p:cNvSpPr>
          <p:nvPr/>
        </p:nvSpPr>
        <p:spPr>
          <a:xfrm flipH="1">
            <a:off x="5587205" y="3066651"/>
            <a:ext cx="1622400" cy="10687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1pPr>
            <a:lvl2pPr marL="914400" marR="0" lvl="1"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2pPr>
            <a:lvl3pPr marL="1371600" marR="0" lvl="2"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3pPr>
            <a:lvl4pPr marL="1828800" marR="0" lvl="3"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4pPr>
            <a:lvl5pPr marL="2286000" marR="0" lvl="4"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5pPr>
            <a:lvl6pPr marL="2743200" marR="0" lvl="5"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6pPr>
            <a:lvl7pPr marL="3200400" marR="0" lvl="6"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7pPr>
            <a:lvl8pPr marL="3657600" marR="0" lvl="7"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8pPr>
            <a:lvl9pPr marL="4114800" marR="0" lvl="8"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9pPr>
          </a:lstStyle>
          <a:p>
            <a:pPr marL="0" indent="0"/>
            <a:r>
              <a:rPr lang="en-GB" sz="1800" dirty="0" smtClean="0">
                <a:solidFill>
                  <a:srgbClr val="002060"/>
                </a:solidFill>
              </a:rPr>
              <a:t>Build on how we respond to young people experiencing  eating problems and disorders</a:t>
            </a:r>
            <a:endParaRPr lang="en-GB" sz="1800" dirty="0">
              <a:solidFill>
                <a:srgbClr val="002060"/>
              </a:solidFill>
            </a:endParaRPr>
          </a:p>
        </p:txBody>
      </p:sp>
      <p:sp>
        <p:nvSpPr>
          <p:cNvPr id="27" name="Google Shape;539;p33"/>
          <p:cNvSpPr txBox="1">
            <a:spLocks/>
          </p:cNvSpPr>
          <p:nvPr/>
        </p:nvSpPr>
        <p:spPr>
          <a:xfrm flipH="1">
            <a:off x="7209605" y="3008376"/>
            <a:ext cx="1622400" cy="10687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1pPr>
            <a:lvl2pPr marL="914400" marR="0" lvl="1"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2pPr>
            <a:lvl3pPr marL="1371600" marR="0" lvl="2"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3pPr>
            <a:lvl4pPr marL="1828800" marR="0" lvl="3"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4pPr>
            <a:lvl5pPr marL="2286000" marR="0" lvl="4"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5pPr>
            <a:lvl6pPr marL="2743200" marR="0" lvl="5"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6pPr>
            <a:lvl7pPr marL="3200400" marR="0" lvl="6"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7pPr>
            <a:lvl8pPr marL="3657600" marR="0" lvl="7"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8pPr>
            <a:lvl9pPr marL="4114800" marR="0" lvl="8" indent="-317500" algn="ctr"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9pPr>
          </a:lstStyle>
          <a:p>
            <a:pPr marL="0" indent="0"/>
            <a:r>
              <a:rPr lang="en-GB" sz="1800" dirty="0" smtClean="0">
                <a:solidFill>
                  <a:srgbClr val="002060"/>
                </a:solidFill>
              </a:rPr>
              <a:t>Know where to get help</a:t>
            </a:r>
            <a:endParaRPr lang="en-GB" sz="18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17450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359E230E-3B25-4726-B3B9-AA68DD63C1F0}"/>
              </a:ext>
            </a:extLst>
          </p:cNvPr>
          <p:cNvPicPr>
            <a:picLocks noChangeAspect="1"/>
          </p:cNvPicPr>
          <p:nvPr/>
        </p:nvPicPr>
        <p:blipFill>
          <a:blip r:embed="rId3"/>
          <a:stretch>
            <a:fillRect/>
          </a:stretch>
        </p:blipFill>
        <p:spPr>
          <a:xfrm>
            <a:off x="453171" y="505257"/>
            <a:ext cx="4643030" cy="1742353"/>
          </a:xfrm>
          <a:prstGeom prst="rect">
            <a:avLst/>
          </a:prstGeom>
        </p:spPr>
      </p:pic>
      <p:sp>
        <p:nvSpPr>
          <p:cNvPr id="7" name="Content Placeholder 2">
            <a:extLst>
              <a:ext uri="{FF2B5EF4-FFF2-40B4-BE49-F238E27FC236}">
                <a16:creationId xmlns:a16="http://schemas.microsoft.com/office/drawing/2014/main" id="{8434E732-1306-4B26-BC14-C8B79749AFA7}"/>
              </a:ext>
            </a:extLst>
          </p:cNvPr>
          <p:cNvSpPr txBox="1">
            <a:spLocks/>
          </p:cNvSpPr>
          <p:nvPr/>
        </p:nvSpPr>
        <p:spPr>
          <a:xfrm>
            <a:off x="3043880" y="3570350"/>
            <a:ext cx="2648433" cy="1287838"/>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None/>
              <a:defRPr sz="25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2pPr>
            <a:lvl3pPr marL="1371600" marR="0" lvl="2"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3pPr>
            <a:lvl4pPr marL="1828800" marR="0" lvl="3"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4pPr>
            <a:lvl5pPr marL="2286000" marR="0" lvl="4"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5pPr>
            <a:lvl6pPr marL="2743200" marR="0" lvl="5"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6pPr>
            <a:lvl7pPr marL="3200400" marR="0" lvl="6"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7pPr>
            <a:lvl8pPr marL="3657600" marR="0" lvl="7"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8pPr>
            <a:lvl9pPr marL="4114800" marR="0" lvl="8"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9pPr>
          </a:lstStyle>
          <a:p>
            <a:pPr marL="0" indent="0"/>
            <a:r>
              <a:rPr lang="en-GB" sz="1400" dirty="0" smtClean="0">
                <a:ea typeface="+mn-lt"/>
                <a:cs typeface="+mn-lt"/>
              </a:rPr>
              <a:t> </a:t>
            </a:r>
          </a:p>
          <a:p>
            <a:pPr marL="0" indent="0"/>
            <a:r>
              <a:rPr lang="en-GB" sz="1400" b="1" dirty="0" smtClean="0">
                <a:solidFill>
                  <a:srgbClr val="0070C0"/>
                </a:solidFill>
                <a:ea typeface="+mn-lt"/>
                <a:cs typeface="+mn-lt"/>
              </a:rPr>
              <a:t>Early intervention</a:t>
            </a:r>
            <a:r>
              <a:rPr lang="en-GB" sz="1400" dirty="0" smtClean="0">
                <a:solidFill>
                  <a:srgbClr val="0070C0"/>
                </a:solidFill>
                <a:ea typeface="+mn-lt"/>
                <a:cs typeface="+mn-lt"/>
              </a:rPr>
              <a:t> </a:t>
            </a:r>
            <a:r>
              <a:rPr lang="en-GB" sz="1400" dirty="0" smtClean="0">
                <a:ea typeface="+mn-lt"/>
                <a:cs typeface="+mn-lt"/>
              </a:rPr>
              <a:t>is important for helping someone with an eating problem or disorder to recover. </a:t>
            </a: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p:txBody>
      </p:sp>
      <p:sp>
        <p:nvSpPr>
          <p:cNvPr id="8" name="Content Placeholder 2">
            <a:extLst>
              <a:ext uri="{FF2B5EF4-FFF2-40B4-BE49-F238E27FC236}">
                <a16:creationId xmlns:a16="http://schemas.microsoft.com/office/drawing/2014/main" id="{8434E732-1306-4B26-BC14-C8B79749AFA7}"/>
              </a:ext>
            </a:extLst>
          </p:cNvPr>
          <p:cNvSpPr txBox="1">
            <a:spLocks/>
          </p:cNvSpPr>
          <p:nvPr/>
        </p:nvSpPr>
        <p:spPr>
          <a:xfrm>
            <a:off x="5906116" y="-1572635"/>
            <a:ext cx="2659438" cy="5437539"/>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None/>
              <a:defRPr sz="25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2pPr>
            <a:lvl3pPr marL="1371600" marR="0" lvl="2"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3pPr>
            <a:lvl4pPr marL="1828800" marR="0" lvl="3"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4pPr>
            <a:lvl5pPr marL="2286000" marR="0" lvl="4"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5pPr>
            <a:lvl6pPr marL="2743200" marR="0" lvl="5"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6pPr>
            <a:lvl7pPr marL="3200400" marR="0" lvl="6"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7pPr>
            <a:lvl8pPr marL="3657600" marR="0" lvl="7"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8pPr>
            <a:lvl9pPr marL="4114800" marR="0" lvl="8"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9pPr>
          </a:lstStyle>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a:p>
            <a:pPr marL="0" indent="0"/>
            <a:endParaRPr lang="en-GB" sz="1400" dirty="0" smtClean="0">
              <a:cs typeface="Calibri" panose="020F0502020204030204"/>
            </a:endParaRPr>
          </a:p>
          <a:p>
            <a:pPr marL="0" indent="0"/>
            <a:endParaRPr lang="en-GB" sz="1400" dirty="0">
              <a:cs typeface="Calibri" panose="020F0502020204030204"/>
            </a:endParaRPr>
          </a:p>
          <a:p>
            <a:pPr marL="0" indent="0"/>
            <a:endParaRPr lang="en-GB" sz="1400" dirty="0" smtClean="0">
              <a:cs typeface="Calibri" panose="020F0502020204030204"/>
            </a:endParaRPr>
          </a:p>
          <a:p>
            <a:pPr marL="0" indent="0"/>
            <a:endParaRPr lang="en-GB" sz="1400" dirty="0" smtClean="0">
              <a:cs typeface="Calibri" panose="020F0502020204030204"/>
            </a:endParaRPr>
          </a:p>
          <a:p>
            <a:pPr marL="0" indent="0"/>
            <a:r>
              <a:rPr lang="en-GB" sz="1400" b="1" dirty="0" smtClean="0">
                <a:solidFill>
                  <a:schemeClr val="bg2"/>
                </a:solidFill>
                <a:ea typeface="+mn-lt"/>
                <a:cs typeface="+mn-lt"/>
              </a:rPr>
              <a:t>The challenges faced by the young person with eating problems may not be directly related to food, eating or body image but rather reflect strong feelings which they are struggling to manage.</a:t>
            </a:r>
          </a:p>
          <a:p>
            <a:pPr marL="0" indent="0"/>
            <a:endParaRPr lang="en-GB" sz="1400" b="1" dirty="0">
              <a:solidFill>
                <a:schemeClr val="bg2"/>
              </a:solidFill>
              <a:ea typeface="+mn-lt"/>
              <a:cs typeface="+mn-lt"/>
            </a:endParaRPr>
          </a:p>
          <a:p>
            <a:pPr marL="0" indent="0"/>
            <a:r>
              <a:rPr lang="en-GB" sz="1400" b="1" dirty="0" smtClean="0">
                <a:solidFill>
                  <a:schemeClr val="bg2"/>
                </a:solidFill>
                <a:ea typeface="+mn-lt"/>
                <a:cs typeface="+mn-lt"/>
              </a:rPr>
              <a:t> The problematic eating behaviours develop as a way to cope with these feelings of distress, during times of pressure, or to regain a sense of control when they feel out of control of other areas of their life. </a:t>
            </a:r>
            <a:endParaRPr lang="en-GB" sz="1400" b="1" dirty="0">
              <a:solidFill>
                <a:schemeClr val="bg2"/>
              </a:solidFill>
              <a:cs typeface="Calibri" panose="020F0502020204030204"/>
            </a:endParaRPr>
          </a:p>
        </p:txBody>
      </p:sp>
      <p:sp>
        <p:nvSpPr>
          <p:cNvPr id="10" name="Content Placeholder 2">
            <a:extLst>
              <a:ext uri="{FF2B5EF4-FFF2-40B4-BE49-F238E27FC236}">
                <a16:creationId xmlns:a16="http://schemas.microsoft.com/office/drawing/2014/main" id="{8434E732-1306-4B26-BC14-C8B79749AFA7}"/>
              </a:ext>
            </a:extLst>
          </p:cNvPr>
          <p:cNvSpPr txBox="1">
            <a:spLocks/>
          </p:cNvSpPr>
          <p:nvPr/>
        </p:nvSpPr>
        <p:spPr>
          <a:xfrm>
            <a:off x="475340" y="2530307"/>
            <a:ext cx="4620861" cy="963262"/>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None/>
              <a:defRPr sz="25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2pPr>
            <a:lvl3pPr marL="1371600" marR="0" lvl="2"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3pPr>
            <a:lvl4pPr marL="1828800" marR="0" lvl="3"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4pPr>
            <a:lvl5pPr marL="2286000" marR="0" lvl="4"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5pPr>
            <a:lvl6pPr marL="2743200" marR="0" lvl="5"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6pPr>
            <a:lvl7pPr marL="3200400" marR="0" lvl="6"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7pPr>
            <a:lvl8pPr marL="3657600" marR="0" lvl="7"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8pPr>
            <a:lvl9pPr marL="4114800" marR="0" lvl="8" indent="-317500" algn="l" rtl="0">
              <a:lnSpc>
                <a:spcPct val="100000"/>
              </a:lnSpc>
              <a:spcBef>
                <a:spcPts val="0"/>
              </a:spcBef>
              <a:spcAft>
                <a:spcPts val="0"/>
              </a:spcAft>
              <a:buClr>
                <a:srgbClr val="000000"/>
              </a:buClr>
              <a:buSzPts val="1400"/>
              <a:buFont typeface="Lato"/>
              <a:buNone/>
              <a:defRPr sz="1400" b="0" i="0" u="none" strike="noStrike" cap="none">
                <a:solidFill>
                  <a:srgbClr val="000000"/>
                </a:solidFill>
                <a:latin typeface="Lato"/>
                <a:ea typeface="Lato"/>
                <a:cs typeface="Lato"/>
                <a:sym typeface="Lato"/>
              </a:defRPr>
            </a:lvl9pPr>
          </a:lstStyle>
          <a:p>
            <a:pPr marL="0" indent="0"/>
            <a:r>
              <a:rPr lang="en-GB" sz="1400" dirty="0" smtClean="0">
                <a:ea typeface="+mn-lt"/>
                <a:cs typeface="+mn-lt"/>
              </a:rPr>
              <a:t>Problematic eating behaviours are an indication </a:t>
            </a:r>
            <a:r>
              <a:rPr lang="en-GB" sz="1400" dirty="0" smtClean="0">
                <a:solidFill>
                  <a:schemeClr val="tx1"/>
                </a:solidFill>
                <a:ea typeface="+mn-lt"/>
                <a:cs typeface="+mn-lt"/>
              </a:rPr>
              <a:t>of</a:t>
            </a:r>
            <a:r>
              <a:rPr lang="en-GB" sz="1400" dirty="0" smtClean="0">
                <a:solidFill>
                  <a:srgbClr val="0070C0"/>
                </a:solidFill>
                <a:ea typeface="+mn-lt"/>
                <a:cs typeface="+mn-lt"/>
              </a:rPr>
              <a:t> </a:t>
            </a:r>
            <a:r>
              <a:rPr lang="en-GB" sz="1400" b="1" dirty="0" smtClean="0">
                <a:solidFill>
                  <a:srgbClr val="0070C0"/>
                </a:solidFill>
                <a:ea typeface="+mn-lt"/>
                <a:cs typeface="+mn-lt"/>
              </a:rPr>
              <a:t>poor mental wellbeing</a:t>
            </a:r>
            <a:r>
              <a:rPr lang="en-GB" sz="1400" dirty="0" smtClean="0">
                <a:solidFill>
                  <a:srgbClr val="0070C0"/>
                </a:solidFill>
                <a:ea typeface="+mn-lt"/>
                <a:cs typeface="+mn-lt"/>
              </a:rPr>
              <a:t> </a:t>
            </a:r>
            <a:r>
              <a:rPr lang="en-GB" sz="1400" dirty="0" smtClean="0">
                <a:ea typeface="+mn-lt"/>
                <a:cs typeface="+mn-lt"/>
              </a:rPr>
              <a:t>and if not addressed could have much longer term implications for mental and physical health. </a:t>
            </a:r>
          </a:p>
          <a:p>
            <a:pPr marL="0" indent="0"/>
            <a:r>
              <a:rPr lang="en-GB" sz="1400" dirty="0" smtClean="0">
                <a:ea typeface="+mn-lt"/>
                <a:cs typeface="+mn-lt"/>
              </a:rPr>
              <a:t> </a:t>
            </a: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a:ea typeface="+mn-lt"/>
              <a:cs typeface="+mn-lt"/>
            </a:endParaRPr>
          </a:p>
          <a:p>
            <a:pPr marL="0" indent="0"/>
            <a:endParaRPr lang="en-GB" sz="1400" dirty="0" smtClean="0">
              <a:ea typeface="+mn-lt"/>
              <a:cs typeface="+mn-lt"/>
            </a:endParaRPr>
          </a:p>
          <a:p>
            <a:pPr marL="0" indent="0"/>
            <a:endParaRPr lang="en-GB" sz="1400" dirty="0" smtClean="0">
              <a:ea typeface="+mn-lt"/>
              <a:cs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3"/>
          <p:cNvSpPr txBox="1">
            <a:spLocks noGrp="1"/>
          </p:cNvSpPr>
          <p:nvPr>
            <p:ph type="title" idx="6"/>
          </p:nvPr>
        </p:nvSpPr>
        <p:spPr>
          <a:xfrm>
            <a:off x="607863" y="633642"/>
            <a:ext cx="7795800" cy="730800"/>
          </a:xfrm>
          <a:prstGeom prst="rect">
            <a:avLst/>
          </a:prstGeom>
        </p:spPr>
        <p:txBody>
          <a:bodyPr spcFirstLastPara="1" wrap="square" lIns="91425" tIns="91425" rIns="91425" bIns="91425" anchor="t" anchorCtr="0">
            <a:noAutofit/>
          </a:bodyPr>
          <a:lstStyle/>
          <a:p>
            <a:pPr lvl="0" algn="ctr"/>
            <a:r>
              <a:rPr lang="en" dirty="0" smtClean="0"/>
              <a:t>Background</a:t>
            </a:r>
            <a:endParaRPr dirty="0"/>
          </a:p>
        </p:txBody>
      </p:sp>
      <p:sp>
        <p:nvSpPr>
          <p:cNvPr id="8" name="TextBox 7"/>
          <p:cNvSpPr txBox="1"/>
          <p:nvPr/>
        </p:nvSpPr>
        <p:spPr>
          <a:xfrm>
            <a:off x="1421904" y="1956113"/>
            <a:ext cx="6167717"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2060"/>
                </a:solidFill>
              </a:rPr>
              <a:t>Child Protection Committee</a:t>
            </a:r>
          </a:p>
          <a:p>
            <a:pPr marL="457200" indent="-457200">
              <a:buFont typeface="Arial" panose="020B0604020202020204" pitchFamily="34" charset="0"/>
              <a:buChar char="•"/>
            </a:pPr>
            <a:r>
              <a:rPr lang="en-GB" sz="2800" dirty="0" smtClean="0">
                <a:solidFill>
                  <a:srgbClr val="002060"/>
                </a:solidFill>
              </a:rPr>
              <a:t>Increased referrals to our services</a:t>
            </a:r>
          </a:p>
          <a:p>
            <a:pPr marL="457200" indent="-457200">
              <a:buFont typeface="Arial" panose="020B0604020202020204" pitchFamily="34" charset="0"/>
              <a:buChar char="•"/>
            </a:pPr>
            <a:r>
              <a:rPr lang="en-GB" sz="2800" dirty="0" smtClean="0">
                <a:solidFill>
                  <a:srgbClr val="002060"/>
                </a:solidFill>
              </a:rPr>
              <a:t>Multi-agency Working Group</a:t>
            </a:r>
            <a:endParaRPr lang="en-GB" sz="2800" dirty="0">
              <a:solidFill>
                <a:srgbClr val="002060"/>
              </a:solidFill>
            </a:endParaRPr>
          </a:p>
        </p:txBody>
      </p:sp>
    </p:spTree>
    <p:extLst>
      <p:ext uri="{BB962C8B-B14F-4D97-AF65-F5344CB8AC3E}">
        <p14:creationId xmlns:p14="http://schemas.microsoft.com/office/powerpoint/2010/main" val="1095927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1" name="Google Shape;781;p48"/>
          <p:cNvSpPr txBox="1">
            <a:spLocks noGrp="1"/>
          </p:cNvSpPr>
          <p:nvPr>
            <p:ph type="ctrTitle"/>
          </p:nvPr>
        </p:nvSpPr>
        <p:spPr>
          <a:xfrm flipH="1">
            <a:off x="539447" y="0"/>
            <a:ext cx="3457184" cy="15600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GB" sz="2600" dirty="0" smtClean="0"/>
              <a:t>T</a:t>
            </a:r>
            <a:r>
              <a:rPr lang="en" sz="2600" dirty="0" smtClean="0"/>
              <a:t>he challenge of talking about eating problems</a:t>
            </a:r>
            <a:endParaRPr sz="2600" dirty="0"/>
          </a:p>
        </p:txBody>
      </p:sp>
      <p:sp>
        <p:nvSpPr>
          <p:cNvPr id="782" name="Google Shape;782;p48"/>
          <p:cNvSpPr txBox="1">
            <a:spLocks noGrp="1"/>
          </p:cNvSpPr>
          <p:nvPr>
            <p:ph type="subTitle" idx="1"/>
          </p:nvPr>
        </p:nvSpPr>
        <p:spPr>
          <a:xfrm flipH="1">
            <a:off x="112733" y="1772959"/>
            <a:ext cx="4133588" cy="3272240"/>
          </a:xfrm>
          <a:prstGeom prst="rect">
            <a:avLst/>
          </a:prstGeom>
        </p:spPr>
        <p:txBody>
          <a:bodyPr spcFirstLastPara="1" wrap="square" lIns="91425" tIns="91425" rIns="91425" bIns="91425" anchor="t" anchorCtr="0">
            <a:noAutofit/>
          </a:bodyPr>
          <a:lstStyle/>
          <a:p>
            <a:pPr algn="r">
              <a:spcBef>
                <a:spcPts val="1000"/>
              </a:spcBef>
            </a:pPr>
            <a:r>
              <a:rPr lang="en-GB" sz="1700" b="1" i="1" dirty="0" smtClean="0">
                <a:solidFill>
                  <a:srgbClr val="002060"/>
                </a:solidFill>
                <a:latin typeface="Calibri"/>
                <a:cs typeface="Calibri"/>
              </a:rPr>
              <a:t>‘I’ve noticed </a:t>
            </a:r>
            <a:r>
              <a:rPr lang="en-GB" sz="1700" b="1" i="1" dirty="0">
                <a:solidFill>
                  <a:srgbClr val="002060"/>
                </a:solidFill>
                <a:latin typeface="Calibri"/>
                <a:cs typeface="Calibri"/>
              </a:rPr>
              <a:t>that you’ve been missing lunch recently and I’m worried that you’re not yourself at the moment. Is there anything you would like to talk about</a:t>
            </a:r>
            <a:r>
              <a:rPr lang="en-GB" sz="1700" b="1" i="1" dirty="0" smtClean="0">
                <a:solidFill>
                  <a:srgbClr val="002060"/>
                </a:solidFill>
                <a:latin typeface="Calibri"/>
                <a:cs typeface="Calibri"/>
              </a:rPr>
              <a:t>?‘</a:t>
            </a:r>
          </a:p>
          <a:p>
            <a:pPr algn="r">
              <a:spcBef>
                <a:spcPts val="1000"/>
              </a:spcBef>
            </a:pPr>
            <a:endParaRPr lang="en-GB" sz="1700" b="1" dirty="0">
              <a:solidFill>
                <a:srgbClr val="002060"/>
              </a:solidFill>
              <a:ea typeface="+mj-lt"/>
              <a:cs typeface="+mj-lt"/>
            </a:endParaRPr>
          </a:p>
          <a:p>
            <a:pPr marL="228600" indent="-228600" algn="r">
              <a:spcBef>
                <a:spcPts val="1000"/>
              </a:spcBef>
            </a:pPr>
            <a:r>
              <a:rPr lang="en-GB" sz="1700" b="1" i="1" dirty="0">
                <a:solidFill>
                  <a:srgbClr val="002060"/>
                </a:solidFill>
                <a:latin typeface="Calibri"/>
                <a:cs typeface="Calibri"/>
              </a:rPr>
              <a:t>'It sounds like you are having a really hard time, have you been able to speak to your parents about how you have been feeing?’</a:t>
            </a:r>
            <a:endParaRPr lang="en-GB" sz="1700" b="1" dirty="0">
              <a:solidFill>
                <a:srgbClr val="002060"/>
              </a:solidFill>
              <a:ea typeface="+mj-lt"/>
              <a:cs typeface="+mj-lt"/>
            </a:endParaRPr>
          </a:p>
        </p:txBody>
      </p:sp>
      <p:sp>
        <p:nvSpPr>
          <p:cNvPr id="783" name="Google Shape;783;p48"/>
          <p:cNvSpPr txBox="1">
            <a:spLocks noGrp="1"/>
          </p:cNvSpPr>
          <p:nvPr>
            <p:ph type="subTitle" idx="3"/>
          </p:nvPr>
        </p:nvSpPr>
        <p:spPr>
          <a:xfrm flipH="1">
            <a:off x="4886106" y="474649"/>
            <a:ext cx="4007369" cy="4272715"/>
          </a:xfrm>
          <a:prstGeom prst="rect">
            <a:avLst/>
          </a:prstGeom>
        </p:spPr>
        <p:txBody>
          <a:bodyPr spcFirstLastPara="1" wrap="square" lIns="91425" tIns="91425" rIns="91425" bIns="91425" anchor="t" anchorCtr="0">
            <a:noAutofit/>
          </a:bodyPr>
          <a:lstStyle/>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Hidden illness creates significant barriers to talking openly about it</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Think about who and when</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Use caring phrases</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Avoid focusing on food and weight -</a:t>
            </a:r>
            <a:r>
              <a:rPr lang="en-GB" sz="1900" dirty="0" smtClean="0">
                <a:latin typeface="Calibri" panose="020F0502020204030204" pitchFamily="34" charset="0"/>
                <a:cs typeface="Calibri" panose="020F0502020204030204" pitchFamily="34" charset="0"/>
              </a:rPr>
              <a:t> </a:t>
            </a:r>
            <a:r>
              <a:rPr lang="en-GB" sz="1900" dirty="0">
                <a:latin typeface="Calibri" panose="020F0502020204030204" pitchFamily="34" charset="0"/>
                <a:cs typeface="Calibri" panose="020F0502020204030204" pitchFamily="34" charset="0"/>
              </a:rPr>
              <a:t>focus on feelings instead</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Expect anger, denial, avoidance</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Stay calm</a:t>
            </a:r>
          </a:p>
          <a:p>
            <a:pPr marL="482600" indent="-342900" algn="l">
              <a:lnSpc>
                <a:spcPct val="150000"/>
              </a:lnSpc>
              <a:buSzPct val="70000"/>
              <a:buFont typeface="Wingdings" panose="05000000000000000000" pitchFamily="2" charset="2"/>
              <a:buChar char="v"/>
            </a:pPr>
            <a:r>
              <a:rPr lang="en-GB" sz="1900" dirty="0">
                <a:latin typeface="Calibri" panose="020F0502020204030204" pitchFamily="34" charset="0"/>
                <a:cs typeface="Calibri" panose="020F0502020204030204" pitchFamily="34" charset="0"/>
              </a:rPr>
              <a:t>Be persistent!</a:t>
            </a:r>
          </a:p>
        </p:txBody>
      </p:sp>
      <p:sp>
        <p:nvSpPr>
          <p:cNvPr id="784" name="Google Shape;784;p48"/>
          <p:cNvSpPr/>
          <p:nvPr/>
        </p:nvSpPr>
        <p:spPr>
          <a:xfrm rot="10800000">
            <a:off x="1299534" y="1592031"/>
            <a:ext cx="1937011" cy="67124"/>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title"/>
          </p:nvPr>
        </p:nvSpPr>
        <p:spPr>
          <a:xfrm>
            <a:off x="607863" y="356061"/>
            <a:ext cx="7795800" cy="7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Practical Strategies</a:t>
            </a:r>
            <a:endParaRPr dirty="0"/>
          </a:p>
        </p:txBody>
      </p:sp>
      <p:sp>
        <p:nvSpPr>
          <p:cNvPr id="4" name="Content Placeholder 2"/>
          <p:cNvSpPr txBox="1">
            <a:spLocks/>
          </p:cNvSpPr>
          <p:nvPr/>
        </p:nvSpPr>
        <p:spPr>
          <a:xfrm>
            <a:off x="250522" y="1162017"/>
            <a:ext cx="8730640" cy="4091374"/>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20000"/>
              </a:lnSpc>
              <a:buFont typeface="Wingdings" panose="05000000000000000000" pitchFamily="2" charset="2"/>
              <a:buChar char="v"/>
            </a:pPr>
            <a:r>
              <a:rPr lang="en-GB" sz="2800" dirty="0" smtClean="0"/>
              <a:t>Encourage the young person to seek help</a:t>
            </a:r>
            <a:endParaRPr lang="en-US" sz="2800" dirty="0" smtClean="0">
              <a:cs typeface="Calibri" panose="020F0502020204030204"/>
            </a:endParaRPr>
          </a:p>
          <a:p>
            <a:pPr marL="342900" indent="-342900">
              <a:lnSpc>
                <a:spcPct val="120000"/>
              </a:lnSpc>
              <a:buFont typeface="Wingdings" panose="05000000000000000000" pitchFamily="2" charset="2"/>
              <a:buChar char="v"/>
            </a:pPr>
            <a:r>
              <a:rPr lang="en-GB" sz="2800" dirty="0" smtClean="0">
                <a:solidFill>
                  <a:schemeClr val="accent2">
                    <a:lumMod val="50000"/>
                  </a:schemeClr>
                </a:solidFill>
              </a:rPr>
              <a:t>Signpost support organisations </a:t>
            </a:r>
          </a:p>
          <a:p>
            <a:pPr marL="342900" indent="-342900">
              <a:lnSpc>
                <a:spcPct val="120000"/>
              </a:lnSpc>
              <a:buFont typeface="Wingdings" panose="05000000000000000000" pitchFamily="2" charset="2"/>
              <a:buChar char="v"/>
            </a:pPr>
            <a:r>
              <a:rPr lang="en-GB" sz="2800" dirty="0" smtClean="0"/>
              <a:t>Encourage self care – established or new</a:t>
            </a:r>
            <a:endParaRPr lang="en-GB" sz="2800" dirty="0" smtClean="0">
              <a:cs typeface="Calibri"/>
            </a:endParaRPr>
          </a:p>
          <a:p>
            <a:pPr marL="342900" indent="-342900">
              <a:lnSpc>
                <a:spcPct val="120000"/>
              </a:lnSpc>
              <a:buFont typeface="Wingdings" panose="05000000000000000000" pitchFamily="2" charset="2"/>
              <a:buChar char="v"/>
            </a:pPr>
            <a:r>
              <a:rPr lang="en-GB" sz="2800" dirty="0">
                <a:solidFill>
                  <a:schemeClr val="accent2">
                    <a:lumMod val="50000"/>
                  </a:schemeClr>
                </a:solidFill>
              </a:rPr>
              <a:t>Consider media literacy</a:t>
            </a:r>
          </a:p>
          <a:p>
            <a:pPr marL="342900" indent="-342900">
              <a:lnSpc>
                <a:spcPct val="120000"/>
              </a:lnSpc>
              <a:buFont typeface="Wingdings" panose="05000000000000000000" pitchFamily="2" charset="2"/>
              <a:buChar char="v"/>
            </a:pPr>
            <a:r>
              <a:rPr lang="en-GB" sz="2800" dirty="0" smtClean="0">
                <a:solidFill>
                  <a:schemeClr val="tx1"/>
                </a:solidFill>
              </a:rPr>
              <a:t>Work with other professionals and formalise support</a:t>
            </a:r>
          </a:p>
          <a:p>
            <a:endParaRPr lang="en-GB" sz="1700" dirty="0" smtClean="0"/>
          </a:p>
          <a:p>
            <a:endParaRPr lang="en-GB" sz="1700" dirty="0"/>
          </a:p>
        </p:txBody>
      </p:sp>
    </p:spTree>
    <p:extLst>
      <p:ext uri="{BB962C8B-B14F-4D97-AF65-F5344CB8AC3E}">
        <p14:creationId xmlns:p14="http://schemas.microsoft.com/office/powerpoint/2010/main" val="4256475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353" y="2964829"/>
            <a:ext cx="4924929" cy="562800"/>
          </a:xfrm>
        </p:spPr>
        <p:txBody>
          <a:bodyPr/>
          <a:lstStyle/>
          <a:p>
            <a:r>
              <a:rPr lang="en-GB" sz="4000" dirty="0" smtClean="0"/>
              <a:t>Guide for Young People, Parents and Carers</a:t>
            </a:r>
            <a:endParaRPr lang="en-GB" sz="4000" dirty="0"/>
          </a:p>
        </p:txBody>
      </p:sp>
      <p:pic>
        <p:nvPicPr>
          <p:cNvPr id="5" name="Picture 4"/>
          <p:cNvPicPr>
            <a:picLocks noChangeAspect="1"/>
          </p:cNvPicPr>
          <p:nvPr/>
        </p:nvPicPr>
        <p:blipFill>
          <a:blip r:embed="rId3"/>
          <a:stretch>
            <a:fillRect/>
          </a:stretch>
        </p:blipFill>
        <p:spPr>
          <a:xfrm>
            <a:off x="191579" y="224430"/>
            <a:ext cx="1889924" cy="2133785"/>
          </a:xfrm>
          <a:prstGeom prst="rect">
            <a:avLst/>
          </a:prstGeom>
        </p:spPr>
      </p:pic>
      <p:pic>
        <p:nvPicPr>
          <p:cNvPr id="6" name="Picture 5"/>
          <p:cNvPicPr>
            <a:picLocks noChangeAspect="1"/>
          </p:cNvPicPr>
          <p:nvPr/>
        </p:nvPicPr>
        <p:blipFill>
          <a:blip r:embed="rId4"/>
          <a:stretch>
            <a:fillRect/>
          </a:stretch>
        </p:blipFill>
        <p:spPr>
          <a:xfrm>
            <a:off x="1698149" y="601265"/>
            <a:ext cx="1978861" cy="2268129"/>
          </a:xfrm>
          <a:prstGeom prst="rect">
            <a:avLst/>
          </a:prstGeom>
        </p:spPr>
      </p:pic>
      <p:sp>
        <p:nvSpPr>
          <p:cNvPr id="7" name="TextBox 6"/>
          <p:cNvSpPr txBox="1"/>
          <p:nvPr/>
        </p:nvSpPr>
        <p:spPr>
          <a:xfrm>
            <a:off x="6780362" y="224430"/>
            <a:ext cx="2227772" cy="4801314"/>
          </a:xfrm>
          <a:prstGeom prst="rect">
            <a:avLst/>
          </a:prstGeom>
          <a:noFill/>
        </p:spPr>
        <p:txBody>
          <a:bodyPr wrap="square" rtlCol="0">
            <a:spAutoFit/>
          </a:bodyPr>
          <a:lstStyle/>
          <a:p>
            <a:r>
              <a:rPr lang="en-GB" sz="1800" b="1" dirty="0" smtClean="0">
                <a:solidFill>
                  <a:schemeClr val="bg2"/>
                </a:solidFill>
                <a:latin typeface="Arial" panose="020B0604020202020204" pitchFamily="34" charset="0"/>
                <a:cs typeface="Arial" panose="020B0604020202020204" pitchFamily="34" charset="0"/>
              </a:rPr>
              <a:t>Films</a:t>
            </a:r>
          </a:p>
          <a:p>
            <a:endParaRPr lang="en-GB" sz="1800" b="1" dirty="0" smtClean="0">
              <a:solidFill>
                <a:schemeClr val="bg2"/>
              </a:solidFill>
              <a:latin typeface="Arial" panose="020B0604020202020204" pitchFamily="34" charset="0"/>
              <a:cs typeface="Arial" panose="020B0604020202020204" pitchFamily="34" charset="0"/>
            </a:endParaRPr>
          </a:p>
          <a:p>
            <a:r>
              <a:rPr lang="en-GB" sz="1800" b="1" dirty="0" smtClean="0">
                <a:solidFill>
                  <a:schemeClr val="bg2"/>
                </a:solidFill>
                <a:latin typeface="Arial" panose="020B0604020202020204" pitchFamily="34" charset="0"/>
                <a:cs typeface="Arial" panose="020B0604020202020204" pitchFamily="34" charset="0"/>
              </a:rPr>
              <a:t>Introduction to Eating Problems and Eating Disorders</a:t>
            </a:r>
          </a:p>
          <a:p>
            <a:endParaRPr lang="en-GB" sz="1800" b="1" dirty="0">
              <a:solidFill>
                <a:schemeClr val="bg2"/>
              </a:solidFill>
              <a:latin typeface="Arial" panose="020B0604020202020204" pitchFamily="34" charset="0"/>
              <a:cs typeface="Arial" panose="020B0604020202020204" pitchFamily="34" charset="0"/>
            </a:endParaRPr>
          </a:p>
          <a:p>
            <a:r>
              <a:rPr lang="en-GB" sz="1800" b="1" dirty="0" smtClean="0">
                <a:solidFill>
                  <a:schemeClr val="bg2"/>
                </a:solidFill>
                <a:latin typeface="Arial" panose="020B0604020202020204" pitchFamily="34" charset="0"/>
                <a:cs typeface="Arial" panose="020B0604020202020204" pitchFamily="34" charset="0"/>
              </a:rPr>
              <a:t>I’m worried I might have an Eating Disorder</a:t>
            </a:r>
          </a:p>
          <a:p>
            <a:endParaRPr lang="en-GB" sz="1800" b="1" dirty="0">
              <a:solidFill>
                <a:schemeClr val="bg2"/>
              </a:solidFill>
              <a:latin typeface="Arial" panose="020B0604020202020204" pitchFamily="34" charset="0"/>
              <a:cs typeface="Arial" panose="020B0604020202020204" pitchFamily="34" charset="0"/>
            </a:endParaRPr>
          </a:p>
          <a:p>
            <a:r>
              <a:rPr lang="en-GB" sz="1800" b="1" dirty="0" smtClean="0">
                <a:solidFill>
                  <a:schemeClr val="bg2"/>
                </a:solidFill>
                <a:latin typeface="Arial" panose="020B0604020202020204" pitchFamily="34" charset="0"/>
                <a:cs typeface="Arial" panose="020B0604020202020204" pitchFamily="34" charset="0"/>
              </a:rPr>
              <a:t>I’m worried about my friend</a:t>
            </a:r>
          </a:p>
          <a:p>
            <a:endParaRPr lang="en-GB" sz="1800" b="1" dirty="0">
              <a:solidFill>
                <a:schemeClr val="bg2"/>
              </a:solidFill>
              <a:latin typeface="Arial" panose="020B0604020202020204" pitchFamily="34" charset="0"/>
              <a:cs typeface="Arial" panose="020B0604020202020204" pitchFamily="34" charset="0"/>
            </a:endParaRPr>
          </a:p>
          <a:p>
            <a:r>
              <a:rPr lang="en-GB" sz="1800" b="1" dirty="0" smtClean="0">
                <a:solidFill>
                  <a:schemeClr val="bg2"/>
                </a:solidFill>
                <a:latin typeface="Arial" panose="020B0604020202020204" pitchFamily="34" charset="0"/>
                <a:cs typeface="Arial" panose="020B0604020202020204" pitchFamily="34" charset="0"/>
              </a:rPr>
              <a:t>Information and advice for parents and carers</a:t>
            </a:r>
            <a:endParaRPr lang="en-GB" sz="18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38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307286" cy="5143500"/>
          </a:xfrm>
          <a:prstGeom prst="rect">
            <a:avLst/>
          </a:prstGeom>
        </p:spPr>
      </p:pic>
    </p:spTree>
    <p:extLst>
      <p:ext uri="{BB962C8B-B14F-4D97-AF65-F5344CB8AC3E}">
        <p14:creationId xmlns:p14="http://schemas.microsoft.com/office/powerpoint/2010/main" val="395233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flipH="1">
            <a:off x="6250540" y="1531205"/>
            <a:ext cx="2893460" cy="1376362"/>
          </a:xfrm>
        </p:spPr>
        <p:txBody>
          <a:bodyPr/>
          <a:lstStyle/>
          <a:p>
            <a:r>
              <a:rPr lang="en-GB" sz="3600" dirty="0" smtClean="0">
                <a:solidFill>
                  <a:srgbClr val="002060"/>
                </a:solidFill>
              </a:rPr>
              <a:t>Conversation Starters</a:t>
            </a:r>
            <a:endParaRPr lang="en-GB" sz="3600" dirty="0">
              <a:solidFill>
                <a:srgbClr val="002060"/>
              </a:solidFill>
            </a:endParaRPr>
          </a:p>
        </p:txBody>
      </p:sp>
      <p:pic>
        <p:nvPicPr>
          <p:cNvPr id="8" name="Picture 7"/>
          <p:cNvPicPr>
            <a:picLocks noChangeAspect="1"/>
          </p:cNvPicPr>
          <p:nvPr/>
        </p:nvPicPr>
        <p:blipFill>
          <a:blip r:embed="rId3"/>
          <a:stretch>
            <a:fillRect/>
          </a:stretch>
        </p:blipFill>
        <p:spPr>
          <a:xfrm>
            <a:off x="2929254" y="1531205"/>
            <a:ext cx="3049286" cy="3410683"/>
          </a:xfrm>
          <a:prstGeom prst="rect">
            <a:avLst/>
          </a:prstGeom>
        </p:spPr>
      </p:pic>
      <p:sp>
        <p:nvSpPr>
          <p:cNvPr id="11" name="Title 5"/>
          <p:cNvSpPr txBox="1">
            <a:spLocks/>
          </p:cNvSpPr>
          <p:nvPr/>
        </p:nvSpPr>
        <p:spPr>
          <a:xfrm flipH="1">
            <a:off x="4204645" y="278947"/>
            <a:ext cx="3414712" cy="1730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600" dirty="0" smtClean="0">
                <a:solidFill>
                  <a:srgbClr val="F927EF"/>
                </a:solidFill>
              </a:rPr>
              <a:t>Lesson Plans and Activities</a:t>
            </a:r>
            <a:endParaRPr lang="en-GB" sz="3600" dirty="0">
              <a:solidFill>
                <a:srgbClr val="F927EF"/>
              </a:solidFill>
            </a:endParaRPr>
          </a:p>
        </p:txBody>
      </p:sp>
      <p:sp>
        <p:nvSpPr>
          <p:cNvPr id="12" name="Title 5"/>
          <p:cNvSpPr txBox="1">
            <a:spLocks/>
          </p:cNvSpPr>
          <p:nvPr/>
        </p:nvSpPr>
        <p:spPr>
          <a:xfrm flipH="1">
            <a:off x="5912001" y="3238954"/>
            <a:ext cx="3414712" cy="1730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600" dirty="0" smtClean="0">
                <a:solidFill>
                  <a:srgbClr val="F927EF"/>
                </a:solidFill>
              </a:rPr>
              <a:t>Supporting Mental Wellbeing</a:t>
            </a:r>
            <a:endParaRPr lang="en-GB" sz="3600" dirty="0">
              <a:solidFill>
                <a:srgbClr val="F927EF"/>
              </a:solidFill>
            </a:endParaRPr>
          </a:p>
        </p:txBody>
      </p:sp>
      <p:sp>
        <p:nvSpPr>
          <p:cNvPr id="13" name="Title 5"/>
          <p:cNvSpPr txBox="1">
            <a:spLocks/>
          </p:cNvSpPr>
          <p:nvPr/>
        </p:nvSpPr>
        <p:spPr>
          <a:xfrm flipH="1">
            <a:off x="517933" y="278947"/>
            <a:ext cx="3414712" cy="1730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600" dirty="0" smtClean="0">
                <a:solidFill>
                  <a:srgbClr val="002060"/>
                </a:solidFill>
              </a:rPr>
              <a:t>Elements of a Whole School Approach</a:t>
            </a:r>
            <a:endParaRPr lang="en-GB" sz="3600" dirty="0">
              <a:solidFill>
                <a:srgbClr val="002060"/>
              </a:solidFill>
            </a:endParaRPr>
          </a:p>
        </p:txBody>
      </p:sp>
      <p:sp>
        <p:nvSpPr>
          <p:cNvPr id="14" name="Title 5"/>
          <p:cNvSpPr txBox="1">
            <a:spLocks/>
          </p:cNvSpPr>
          <p:nvPr/>
        </p:nvSpPr>
        <p:spPr>
          <a:xfrm flipH="1">
            <a:off x="314399" y="3129870"/>
            <a:ext cx="3414712" cy="1730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500"/>
              <a:buFont typeface="Gloria Hallelujah"/>
              <a:buNone/>
              <a:defRPr sz="3500" b="0" i="0" u="none" strike="noStrike" cap="none">
                <a:solidFill>
                  <a:schemeClr val="accent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600" dirty="0" smtClean="0">
                <a:solidFill>
                  <a:srgbClr val="F927EF"/>
                </a:solidFill>
              </a:rPr>
              <a:t>Accessing Support</a:t>
            </a:r>
            <a:endParaRPr lang="en-GB" sz="3600" dirty="0">
              <a:solidFill>
                <a:srgbClr val="F927EF"/>
              </a:solidFill>
            </a:endParaRPr>
          </a:p>
        </p:txBody>
      </p:sp>
    </p:spTree>
    <p:extLst>
      <p:ext uri="{BB962C8B-B14F-4D97-AF65-F5344CB8AC3E}">
        <p14:creationId xmlns:p14="http://schemas.microsoft.com/office/powerpoint/2010/main" val="4158699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13" name="Picture 4" descr="Logo&#10;&#10;Description automatically generated">
            <a:extLst>
              <a:ext uri="{FF2B5EF4-FFF2-40B4-BE49-F238E27FC236}">
                <a16:creationId xmlns:a16="http://schemas.microsoft.com/office/drawing/2014/main" id="{3D60FEBE-A460-466A-822C-A310126456C6}"/>
              </a:ext>
            </a:extLst>
          </p:cNvPr>
          <p:cNvPicPr>
            <a:picLocks noChangeAspect="1"/>
          </p:cNvPicPr>
          <p:nvPr/>
        </p:nvPicPr>
        <p:blipFill>
          <a:blip r:embed="rId3"/>
          <a:stretch>
            <a:fillRect/>
          </a:stretch>
        </p:blipFill>
        <p:spPr>
          <a:xfrm>
            <a:off x="70098" y="525556"/>
            <a:ext cx="3408199" cy="3303561"/>
          </a:xfrm>
          <a:prstGeom prst="rect">
            <a:avLst/>
          </a:prstGeom>
        </p:spPr>
      </p:pic>
      <p:sp>
        <p:nvSpPr>
          <p:cNvPr id="529" name="Google Shape;529;p32"/>
          <p:cNvSpPr txBox="1">
            <a:spLocks noGrp="1"/>
          </p:cNvSpPr>
          <p:nvPr>
            <p:ph type="title" idx="4294967295"/>
          </p:nvPr>
        </p:nvSpPr>
        <p:spPr>
          <a:xfrm>
            <a:off x="3526945" y="716490"/>
            <a:ext cx="4387850" cy="1743075"/>
          </a:xfrm>
          <a:prstGeom prst="rect">
            <a:avLst/>
          </a:prstGeom>
        </p:spPr>
        <p:txBody>
          <a:bodyPr spcFirstLastPara="1" wrap="square" lIns="91425" tIns="91425" rIns="91425" bIns="91425" anchor="b" anchorCtr="0">
            <a:noAutofit/>
          </a:bodyPr>
          <a:lstStyle/>
          <a:p>
            <a:pPr lvl="0">
              <a:buClr>
                <a:schemeClr val="dk1"/>
              </a:buClr>
              <a:buSzPts val="1100"/>
            </a:pPr>
            <a:r>
              <a:rPr lang="en-GB" sz="4800" dirty="0" smtClean="0">
                <a:solidFill>
                  <a:srgbClr val="002060"/>
                </a:solidFill>
              </a:rPr>
              <a:t>Online Support</a:t>
            </a:r>
            <a:endParaRPr sz="4800" dirty="0">
              <a:solidFill>
                <a:srgbClr val="002060"/>
              </a:solidFill>
            </a:endParaRPr>
          </a:p>
        </p:txBody>
      </p:sp>
      <p:pic>
        <p:nvPicPr>
          <p:cNvPr id="14" name="Picture 9" descr="A picture containing application&#10;&#10;Description automatically generated">
            <a:extLst>
              <a:ext uri="{FF2B5EF4-FFF2-40B4-BE49-F238E27FC236}">
                <a16:creationId xmlns:a16="http://schemas.microsoft.com/office/drawing/2014/main" id="{E03801B6-B68D-4DAF-B53B-032E7BBA770C}"/>
              </a:ext>
            </a:extLst>
          </p:cNvPr>
          <p:cNvPicPr>
            <a:picLocks noChangeAspect="1"/>
          </p:cNvPicPr>
          <p:nvPr/>
        </p:nvPicPr>
        <p:blipFill>
          <a:blip r:embed="rId4"/>
          <a:stretch>
            <a:fillRect/>
          </a:stretch>
        </p:blipFill>
        <p:spPr>
          <a:xfrm>
            <a:off x="6531429" y="160338"/>
            <a:ext cx="2481942" cy="1630734"/>
          </a:xfrm>
          <a:prstGeom prst="rect">
            <a:avLst/>
          </a:prstGeom>
        </p:spPr>
      </p:pic>
      <p:pic>
        <p:nvPicPr>
          <p:cNvPr id="15" name="Picture 6" descr="A picture containing text, clipart, vector graphics&#10;&#10;Description automatically generated">
            <a:extLst>
              <a:ext uri="{FF2B5EF4-FFF2-40B4-BE49-F238E27FC236}">
                <a16:creationId xmlns:a16="http://schemas.microsoft.com/office/drawing/2014/main" id="{7FCF7079-158C-4127-AD28-0A78B381FA13}"/>
              </a:ext>
            </a:extLst>
          </p:cNvPr>
          <p:cNvPicPr>
            <a:picLocks noChangeAspect="1"/>
          </p:cNvPicPr>
          <p:nvPr/>
        </p:nvPicPr>
        <p:blipFill>
          <a:blip r:embed="rId5"/>
          <a:stretch>
            <a:fillRect/>
          </a:stretch>
        </p:blipFill>
        <p:spPr>
          <a:xfrm>
            <a:off x="3620577" y="2676639"/>
            <a:ext cx="2260517" cy="678156"/>
          </a:xfrm>
          <a:prstGeom prst="rect">
            <a:avLst/>
          </a:prstGeom>
        </p:spPr>
      </p:pic>
      <p:pic>
        <p:nvPicPr>
          <p:cNvPr id="16" name="Picture 5" descr="A picture containing text, yellow, bright, fruit drink&#10;&#10;Description automatically generated">
            <a:extLst>
              <a:ext uri="{FF2B5EF4-FFF2-40B4-BE49-F238E27FC236}">
                <a16:creationId xmlns:a16="http://schemas.microsoft.com/office/drawing/2014/main" id="{A8212AF8-3271-4145-AFFB-6526B893CAE1}"/>
              </a:ext>
            </a:extLst>
          </p:cNvPr>
          <p:cNvPicPr>
            <a:picLocks noChangeAspect="1"/>
          </p:cNvPicPr>
          <p:nvPr/>
        </p:nvPicPr>
        <p:blipFill>
          <a:blip r:embed="rId6"/>
          <a:stretch>
            <a:fillRect/>
          </a:stretch>
        </p:blipFill>
        <p:spPr>
          <a:xfrm>
            <a:off x="6165653" y="2576475"/>
            <a:ext cx="2276218" cy="2276218"/>
          </a:xfrm>
          <a:prstGeom prst="rect">
            <a:avLst/>
          </a:prstGeom>
        </p:spPr>
      </p:pic>
      <p:sp>
        <p:nvSpPr>
          <p:cNvPr id="7" name="AutoShape 2" descr="CARED – SCOT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0822" y="4046191"/>
            <a:ext cx="3262551" cy="9570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13641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p:txBody>
          <a:bodyPr/>
          <a:lstStyle/>
          <a:p>
            <a:r>
              <a:rPr lang="en-GB" dirty="0" smtClean="0"/>
              <a:t>* Insert Parent’s video here</a:t>
            </a:r>
            <a:endParaRPr lang="en-GB" dirty="0"/>
          </a:p>
        </p:txBody>
      </p:sp>
      <p:pic>
        <p:nvPicPr>
          <p:cNvPr id="2" name="Picture 1"/>
          <p:cNvPicPr>
            <a:picLocks noChangeAspect="1"/>
          </p:cNvPicPr>
          <p:nvPr/>
        </p:nvPicPr>
        <p:blipFill>
          <a:blip r:embed="rId3"/>
          <a:stretch>
            <a:fillRect/>
          </a:stretch>
        </p:blipFill>
        <p:spPr>
          <a:xfrm>
            <a:off x="-1" y="-1"/>
            <a:ext cx="9274630" cy="5143501"/>
          </a:xfrm>
          <a:prstGeom prst="rect">
            <a:avLst/>
          </a:prstGeom>
        </p:spPr>
      </p:pic>
    </p:spTree>
    <p:extLst>
      <p:ext uri="{BB962C8B-B14F-4D97-AF65-F5344CB8AC3E}">
        <p14:creationId xmlns:p14="http://schemas.microsoft.com/office/powerpoint/2010/main" val="145538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x992 Beat PP BGs-1 150dpi copy.jpg"/>
          <p:cNvPicPr>
            <a:picLocks noChangeAspect="1"/>
          </p:cNvPicPr>
          <p:nvPr/>
        </p:nvPicPr>
        <p:blipFill>
          <a:blip r:embed="rId3"/>
          <a:stretch>
            <a:fillRect/>
          </a:stretch>
        </p:blipFill>
        <p:spPr>
          <a:xfrm>
            <a:off x="0" y="0"/>
            <a:ext cx="9144000" cy="5143500"/>
          </a:xfrm>
          <a:prstGeom prst="rect">
            <a:avLst/>
          </a:prstGeom>
        </p:spPr>
      </p:pic>
      <p:sp>
        <p:nvSpPr>
          <p:cNvPr id="2" name="Title 1"/>
          <p:cNvSpPr>
            <a:spLocks noGrp="1"/>
          </p:cNvSpPr>
          <p:nvPr>
            <p:ph type="ctrTitle"/>
          </p:nvPr>
        </p:nvSpPr>
        <p:spPr>
          <a:xfrm>
            <a:off x="1885950" y="2800350"/>
            <a:ext cx="5980416" cy="742950"/>
          </a:xfrm>
        </p:spPr>
        <p:txBody>
          <a:bodyPr>
            <a:noAutofit/>
          </a:bodyPr>
          <a:lstStyle/>
          <a:p>
            <a:pPr algn="l"/>
            <a:r>
              <a:rPr lang="en-GB" sz="2250" dirty="0">
                <a:solidFill>
                  <a:schemeClr val="bg1"/>
                </a:solidFill>
                <a:latin typeface="Beat" pitchFamily="50" charset="0"/>
                <a:cs typeface="Poppins" panose="00000500000000000000" pitchFamily="2" charset="0"/>
              </a:rPr>
              <a:t>The UK's eating disorder charity</a:t>
            </a:r>
            <a:br>
              <a:rPr lang="en-GB" sz="2250" dirty="0">
                <a:solidFill>
                  <a:schemeClr val="bg1"/>
                </a:solidFill>
                <a:latin typeface="Beat" pitchFamily="50" charset="0"/>
                <a:cs typeface="Poppins" panose="00000500000000000000" pitchFamily="2" charset="0"/>
              </a:rPr>
            </a:br>
            <a:r>
              <a:rPr lang="en-GB" sz="2250" dirty="0">
                <a:solidFill>
                  <a:schemeClr val="bg1"/>
                </a:solidFill>
                <a:latin typeface="Poppins" panose="00000500000000000000" pitchFamily="2" charset="0"/>
                <a:cs typeface="Poppins" panose="00000500000000000000" pitchFamily="2" charset="0"/>
              </a:rPr>
              <a:t>Ending the pain and suffering</a:t>
            </a:r>
            <a:br>
              <a:rPr lang="en-GB" sz="2250" dirty="0">
                <a:solidFill>
                  <a:schemeClr val="bg1"/>
                </a:solidFill>
                <a:latin typeface="Poppins" panose="00000500000000000000" pitchFamily="2" charset="0"/>
                <a:cs typeface="Poppins" panose="00000500000000000000" pitchFamily="2" charset="0"/>
              </a:rPr>
            </a:br>
            <a:r>
              <a:rPr lang="en-GB" sz="2250" dirty="0">
                <a:solidFill>
                  <a:schemeClr val="bg1"/>
                </a:solidFill>
                <a:latin typeface="Poppins" panose="00000500000000000000" pitchFamily="2" charset="0"/>
                <a:cs typeface="Poppins" panose="00000500000000000000" pitchFamily="2" charset="0"/>
              </a:rPr>
              <a:t>caused by eating disorders</a:t>
            </a:r>
            <a:endParaRPr lang="en-US" sz="225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5709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2"/>
            <a:ext cx="9144000" cy="5161316"/>
          </a:xfrm>
          <a:prstGeom prst="rect">
            <a:avLst/>
          </a:prstGeom>
        </p:spPr>
      </p:pic>
      <p:sp>
        <p:nvSpPr>
          <p:cNvPr id="6" name="Title 1"/>
          <p:cNvSpPr>
            <a:spLocks noGrp="1"/>
          </p:cNvSpPr>
          <p:nvPr>
            <p:ph type="title"/>
          </p:nvPr>
        </p:nvSpPr>
        <p:spPr>
          <a:xfrm>
            <a:off x="1485900" y="205979"/>
            <a:ext cx="6002424" cy="857250"/>
          </a:xfrm>
        </p:spPr>
        <p:txBody>
          <a:bodyPr>
            <a:normAutofit/>
          </a:bodyPr>
          <a:lstStyle/>
          <a:p>
            <a:pPr algn="l"/>
            <a:r>
              <a:rPr lang="en-US" dirty="0">
                <a:solidFill>
                  <a:srgbClr val="402247"/>
                </a:solidFill>
                <a:latin typeface="Beat" pitchFamily="50" charset="0"/>
                <a:cs typeface="Poppins Bold"/>
              </a:rPr>
              <a:t>Who are Beat?</a:t>
            </a:r>
          </a:p>
        </p:txBody>
      </p:sp>
      <p:pic>
        <p:nvPicPr>
          <p:cNvPr id="29" name="Picture 28"/>
          <p:cNvPicPr>
            <a:picLocks noChangeAspect="1"/>
          </p:cNvPicPr>
          <p:nvPr/>
        </p:nvPicPr>
        <p:blipFill>
          <a:blip r:embed="rId4"/>
          <a:stretch>
            <a:fillRect/>
          </a:stretch>
        </p:blipFill>
        <p:spPr>
          <a:xfrm>
            <a:off x="2075669" y="1944149"/>
            <a:ext cx="4822887" cy="2122470"/>
          </a:xfrm>
          <a:prstGeom prst="rect">
            <a:avLst/>
          </a:prstGeom>
        </p:spPr>
      </p:pic>
      <p:sp>
        <p:nvSpPr>
          <p:cNvPr id="31" name="Rectangle 30"/>
          <p:cNvSpPr/>
          <p:nvPr/>
        </p:nvSpPr>
        <p:spPr>
          <a:xfrm>
            <a:off x="1485900" y="951572"/>
            <a:ext cx="6515100" cy="1004121"/>
          </a:xfrm>
          <a:prstGeom prst="rect">
            <a:avLst/>
          </a:prstGeom>
        </p:spPr>
        <p:txBody>
          <a:bodyPr wrap="square">
            <a:spAutoFit/>
          </a:bodyPr>
          <a:lstStyle/>
          <a:p>
            <a:pPr defTabSz="342900">
              <a:buClrTx/>
            </a:pPr>
            <a:r>
              <a:rPr lang="en-GB" sz="1800" b="1" kern="1200" dirty="0">
                <a:solidFill>
                  <a:srgbClr val="402247"/>
                </a:solidFill>
                <a:latin typeface="Poppins" panose="00000500000000000000" pitchFamily="2" charset="0"/>
                <a:ea typeface="+mn-ea"/>
                <a:cs typeface="Poppins" panose="00000500000000000000" pitchFamily="2" charset="0"/>
              </a:rPr>
              <a:t>The UK's eating disorder charity</a:t>
            </a:r>
          </a:p>
          <a:p>
            <a:pPr defTabSz="342900">
              <a:buClrTx/>
            </a:pPr>
            <a:endParaRPr lang="en-GB" sz="525" kern="1200" dirty="0">
              <a:solidFill>
                <a:srgbClr val="402247"/>
              </a:solidFill>
              <a:latin typeface="Poppins" panose="00000500000000000000" pitchFamily="2" charset="0"/>
              <a:ea typeface="+mn-ea"/>
              <a:cs typeface="Poppins" panose="00000500000000000000" pitchFamily="2" charset="0"/>
            </a:endParaRPr>
          </a:p>
          <a:p>
            <a:pPr defTabSz="342900">
              <a:buClrTx/>
            </a:pPr>
            <a:r>
              <a:rPr lang="en-GB" sz="1800" kern="1200" dirty="0">
                <a:solidFill>
                  <a:srgbClr val="402247"/>
                </a:solidFill>
                <a:latin typeface="Poppins" panose="00000500000000000000" pitchFamily="2" charset="0"/>
                <a:ea typeface="+mn-ea"/>
                <a:cs typeface="Poppins" panose="00000500000000000000" pitchFamily="2" charset="0"/>
              </a:rPr>
              <a:t>Our mission is to end the pain and suffering caused by eating disorders</a:t>
            </a:r>
          </a:p>
        </p:txBody>
      </p:sp>
    </p:spTree>
    <p:extLst>
      <p:ext uri="{BB962C8B-B14F-4D97-AF65-F5344CB8AC3E}">
        <p14:creationId xmlns:p14="http://schemas.microsoft.com/office/powerpoint/2010/main" val="82878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x992 Beat PP BGs-2 150dpi copy.jpg">
            <a:extLst>
              <a:ext uri="{FF2B5EF4-FFF2-40B4-BE49-F238E27FC236}">
                <a16:creationId xmlns:a16="http://schemas.microsoft.com/office/drawing/2014/main" id="{EB00FA35-4EF2-4C69-9A27-DFCFA9133040}"/>
              </a:ext>
            </a:extLst>
          </p:cNvPr>
          <p:cNvPicPr>
            <a:picLocks noChangeAspect="1"/>
          </p:cNvPicPr>
          <p:nvPr/>
        </p:nvPicPr>
        <p:blipFill>
          <a:blip r:embed="rId3"/>
          <a:stretch>
            <a:fillRect/>
          </a:stretch>
        </p:blipFill>
        <p:spPr>
          <a:xfrm>
            <a:off x="0" y="2"/>
            <a:ext cx="9144000" cy="5161316"/>
          </a:xfrm>
          <a:prstGeom prst="rect">
            <a:avLst/>
          </a:prstGeom>
        </p:spPr>
      </p:pic>
      <p:sp>
        <p:nvSpPr>
          <p:cNvPr id="178178" name="Title 1">
            <a:extLst>
              <a:ext uri="{FF2B5EF4-FFF2-40B4-BE49-F238E27FC236}">
                <a16:creationId xmlns:a16="http://schemas.microsoft.com/office/drawing/2014/main" id="{183672F5-3B93-49CD-B3A1-F411E20D2EBE}"/>
              </a:ext>
            </a:extLst>
          </p:cNvPr>
          <p:cNvSpPr>
            <a:spLocks noGrp="1"/>
          </p:cNvSpPr>
          <p:nvPr>
            <p:ph type="ctrTitle"/>
          </p:nvPr>
        </p:nvSpPr>
        <p:spPr>
          <a:xfrm>
            <a:off x="1676177" y="495301"/>
            <a:ext cx="5829300" cy="726300"/>
          </a:xfrm>
        </p:spPr>
        <p:txBody>
          <a:bodyPr>
            <a:normAutofit fontScale="90000"/>
          </a:bodyPr>
          <a:lstStyle/>
          <a:p>
            <a:pPr algn="l"/>
            <a:r>
              <a:rPr lang="en-GB" altLang="en-US" b="1" dirty="0">
                <a:solidFill>
                  <a:srgbClr val="EC6708"/>
                </a:solidFill>
                <a:latin typeface="Poppins Bold" panose="00000800000000000000" pitchFamily="2" charset="0"/>
                <a:ea typeface="ＭＳ Ｐゴシック" panose="020B0600070205080204" pitchFamily="34" charset="-128"/>
              </a:rPr>
              <a:t/>
            </a:r>
            <a:br>
              <a:rPr lang="en-GB" altLang="en-US" b="1" dirty="0">
                <a:solidFill>
                  <a:srgbClr val="EC6708"/>
                </a:solidFill>
                <a:latin typeface="Poppins Bold" panose="00000800000000000000" pitchFamily="2" charset="0"/>
                <a:ea typeface="ＭＳ Ｐゴシック" panose="020B0600070205080204" pitchFamily="34" charset="-128"/>
              </a:rPr>
            </a:br>
            <a:r>
              <a:rPr lang="en-GB" altLang="en-US" sz="3000" dirty="0">
                <a:solidFill>
                  <a:srgbClr val="F00981"/>
                </a:solidFill>
                <a:latin typeface="Trebuchet MS" panose="020B0603020202020204" pitchFamily="34" charset="0"/>
                <a:ea typeface="ＭＳ Ｐゴシック" panose="020B0600070205080204" pitchFamily="34" charset="-128"/>
              </a:rPr>
              <a:t/>
            </a:r>
            <a:br>
              <a:rPr lang="en-GB" altLang="en-US" sz="3000" dirty="0">
                <a:solidFill>
                  <a:srgbClr val="F00981"/>
                </a:solidFill>
                <a:latin typeface="Trebuchet MS" panose="020B0603020202020204" pitchFamily="34" charset="0"/>
                <a:ea typeface="ＭＳ Ｐゴシック" panose="020B0600070205080204" pitchFamily="34" charset="-128"/>
              </a:rPr>
            </a:br>
            <a:r>
              <a:rPr lang="en-GB" altLang="en-US" sz="3000" dirty="0">
                <a:solidFill>
                  <a:srgbClr val="441F53"/>
                </a:solidFill>
                <a:latin typeface="Trebuchet MS" panose="020B0603020202020204" pitchFamily="34" charset="0"/>
                <a:ea typeface="ＭＳ Ｐゴシック" panose="020B0600070205080204" pitchFamily="34" charset="-128"/>
              </a:rPr>
              <a:t/>
            </a:r>
            <a:br>
              <a:rPr lang="en-GB" altLang="en-US" sz="3000" dirty="0">
                <a:solidFill>
                  <a:srgbClr val="441F53"/>
                </a:solidFill>
                <a:latin typeface="Trebuchet MS" panose="020B0603020202020204" pitchFamily="34" charset="0"/>
                <a:ea typeface="ＭＳ Ｐゴシック" panose="020B0600070205080204" pitchFamily="34" charset="-128"/>
              </a:rPr>
            </a:br>
            <a:r>
              <a:rPr lang="en-GB" altLang="en-US" sz="3000" b="1" dirty="0">
                <a:solidFill>
                  <a:srgbClr val="EC6708"/>
                </a:solidFill>
                <a:latin typeface="Trebuchet MS" panose="020B0603020202020204" pitchFamily="34" charset="0"/>
                <a:ea typeface="ＭＳ Ｐゴシック" panose="020B0600070205080204" pitchFamily="34" charset="-128"/>
              </a:rPr>
              <a:t>Types of eating disorders</a:t>
            </a:r>
            <a:r>
              <a:rPr lang="en-GB" altLang="en-US" sz="3000" b="1" dirty="0">
                <a:solidFill>
                  <a:srgbClr val="441F53"/>
                </a:solidFill>
                <a:latin typeface="Trebuchet MS" panose="020B0603020202020204" pitchFamily="34" charset="0"/>
                <a:ea typeface="ＭＳ Ｐゴシック" panose="020B0600070205080204" pitchFamily="34" charset="-128"/>
              </a:rPr>
              <a:t/>
            </a:r>
            <a:br>
              <a:rPr lang="en-GB" altLang="en-US" sz="3000" b="1" dirty="0">
                <a:solidFill>
                  <a:srgbClr val="441F53"/>
                </a:solidFill>
                <a:latin typeface="Trebuchet MS" panose="020B0603020202020204" pitchFamily="34" charset="0"/>
                <a:ea typeface="ＭＳ Ｐゴシック" panose="020B0600070205080204" pitchFamily="34" charset="-128"/>
              </a:rPr>
            </a:br>
            <a:endParaRPr lang="en-GB" altLang="en-US" sz="3000" dirty="0">
              <a:solidFill>
                <a:srgbClr val="441F53"/>
              </a:solidFill>
              <a:latin typeface="Trebuchet MS" panose="020B0603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4939AB73-57FA-4E68-89C7-5D81BCC5BD9C}"/>
              </a:ext>
            </a:extLst>
          </p:cNvPr>
          <p:cNvSpPr txBox="1"/>
          <p:nvPr/>
        </p:nvSpPr>
        <p:spPr>
          <a:xfrm>
            <a:off x="1638524" y="1113589"/>
            <a:ext cx="5829300" cy="3185487"/>
          </a:xfrm>
          <a:prstGeom prst="rect">
            <a:avLst/>
          </a:prstGeom>
          <a:noFill/>
        </p:spPr>
        <p:txBody>
          <a:bodyPr wrap="square" rtlCol="0">
            <a:spAutoFit/>
          </a:bodyPr>
          <a:lstStyle/>
          <a:p>
            <a:pPr marL="342900" indent="-342900" defTabSz="342900">
              <a:buClrTx/>
              <a:buFont typeface="Arial" panose="020B0604020202020204" pitchFamily="34" charset="0"/>
              <a:buChar char="•"/>
            </a:pPr>
            <a:r>
              <a:rPr lang="en-GB" altLang="en-US" sz="2100" b="1" kern="1200" dirty="0">
                <a:solidFill>
                  <a:srgbClr val="441F53"/>
                </a:solidFill>
                <a:latin typeface="Trebuchet MS" panose="020B0603020202020204" pitchFamily="34" charset="0"/>
                <a:ea typeface="ＭＳ Ｐゴシック" panose="020B0600070205080204" pitchFamily="34" charset="-128"/>
                <a:cs typeface="+mn-cs"/>
              </a:rPr>
              <a:t>Binge Eating Disorder</a:t>
            </a:r>
          </a:p>
          <a:p>
            <a:pPr marL="342900" indent="-342900" defTabSz="342900">
              <a:buClrTx/>
              <a:buFont typeface="Arial" panose="020B0604020202020204" pitchFamily="34" charset="0"/>
              <a:buChar char="•"/>
            </a:pPr>
            <a:r>
              <a:rPr lang="en-GB" altLang="en-US" sz="2100" b="1" kern="1200" dirty="0">
                <a:solidFill>
                  <a:srgbClr val="441F53"/>
                </a:solidFill>
                <a:latin typeface="Trebuchet MS" panose="020B0603020202020204" pitchFamily="34" charset="0"/>
                <a:ea typeface="ＭＳ Ｐゴシック" panose="020B0600070205080204" pitchFamily="34" charset="-128"/>
                <a:cs typeface="+mn-cs"/>
              </a:rPr>
              <a:t>Bulimia Nervosa</a:t>
            </a:r>
          </a:p>
          <a:p>
            <a:pPr marL="342900" indent="-342900" defTabSz="342900">
              <a:buClrTx/>
              <a:buFont typeface="Arial" panose="020B0604020202020204" pitchFamily="34" charset="0"/>
              <a:buChar char="•"/>
            </a:pPr>
            <a:r>
              <a:rPr lang="en-GB" altLang="en-US" sz="2100" b="1" kern="1200" dirty="0">
                <a:solidFill>
                  <a:srgbClr val="441F53"/>
                </a:solidFill>
                <a:latin typeface="Trebuchet MS" panose="020B0603020202020204" pitchFamily="34" charset="0"/>
                <a:ea typeface="ＭＳ Ｐゴシック" panose="020B0600070205080204" pitchFamily="34" charset="-128"/>
                <a:cs typeface="+mn-cs"/>
              </a:rPr>
              <a:t>Anorexia Nervosa</a:t>
            </a:r>
          </a:p>
          <a:p>
            <a:pPr marL="342900" indent="-342900" defTabSz="342900">
              <a:buClrTx/>
              <a:buFont typeface="Arial" panose="020B0604020202020204" pitchFamily="34" charset="0"/>
              <a:buChar char="•"/>
            </a:pPr>
            <a:r>
              <a:rPr lang="en-GB" altLang="en-US" sz="2100" b="1" kern="1200" dirty="0">
                <a:solidFill>
                  <a:srgbClr val="982886"/>
                </a:solidFill>
                <a:latin typeface="Trebuchet MS" panose="020B0603020202020204" pitchFamily="34" charset="0"/>
                <a:ea typeface="ＭＳ Ｐゴシック" panose="020B0600070205080204" pitchFamily="34" charset="-128"/>
                <a:cs typeface="+mn-cs"/>
              </a:rPr>
              <a:t>Other Specified Feeding or Eating Disorder (OSFED)</a:t>
            </a:r>
          </a:p>
          <a:p>
            <a:pPr marL="342900" indent="-342900" defTabSz="342900">
              <a:buClrTx/>
              <a:buFont typeface="Arial" panose="020B0604020202020204" pitchFamily="34" charset="0"/>
              <a:buChar char="•"/>
            </a:pPr>
            <a:r>
              <a:rPr lang="en-GB" sz="2100" b="1" kern="1200" dirty="0">
                <a:solidFill>
                  <a:srgbClr val="982886"/>
                </a:solidFill>
                <a:latin typeface="Trebuchet MS" panose="020B0603020202020204" pitchFamily="34" charset="0"/>
                <a:ea typeface="+mn-ea"/>
                <a:cs typeface="+mn-cs"/>
              </a:rPr>
              <a:t>Avoidant/restrictive food intake disorder (ARFID)</a:t>
            </a:r>
          </a:p>
          <a:p>
            <a:pPr marL="342900" indent="-342900" defTabSz="342900">
              <a:buClrTx/>
              <a:buFont typeface="Arial" panose="020B0604020202020204" pitchFamily="34" charset="0"/>
              <a:buChar char="•"/>
            </a:pPr>
            <a:r>
              <a:rPr lang="en-GB" sz="1800" b="1" kern="1200" dirty="0">
                <a:solidFill>
                  <a:srgbClr val="982886"/>
                </a:solidFill>
                <a:latin typeface="Trebuchet MS" panose="020B0603020202020204" pitchFamily="34" charset="0"/>
                <a:ea typeface="+mn-ea"/>
                <a:cs typeface="+mn-cs"/>
              </a:rPr>
              <a:t>A number of other eating and feeding problems exist and include orthorexia, rumination disorder, and pica.</a:t>
            </a:r>
          </a:p>
        </p:txBody>
      </p:sp>
    </p:spTree>
    <p:extLst>
      <p:ext uri="{BB962C8B-B14F-4D97-AF65-F5344CB8AC3E}">
        <p14:creationId xmlns:p14="http://schemas.microsoft.com/office/powerpoint/2010/main" val="2830593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72A2FFC4-8007-49F9-8B00-2DE21B089E55}"/>
              </a:ext>
            </a:extLst>
          </p:cNvPr>
          <p:cNvSpPr txBox="1">
            <a:spLocks noChangeArrowheads="1"/>
          </p:cNvSpPr>
          <p:nvPr/>
        </p:nvSpPr>
        <p:spPr bwMode="auto">
          <a:xfrm>
            <a:off x="1601393" y="479822"/>
            <a:ext cx="496847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defRPr>
                <a:solidFill>
                  <a:schemeClr val="tx1"/>
                </a:solidFill>
                <a:latin typeface="Trebuchet MS" panose="020B0603020202020204" pitchFamily="34" charset="0"/>
                <a:ea typeface="ＭＳ Ｐゴシック" panose="020B0600070205080204" pitchFamily="34" charset="-128"/>
              </a:defRPr>
            </a:lvl1pPr>
            <a:lvl2pPr marL="742950" indent="-285750" defTabSz="457200">
              <a:defRPr>
                <a:solidFill>
                  <a:schemeClr val="tx1"/>
                </a:solidFill>
                <a:latin typeface="Trebuchet MS" panose="020B0603020202020204" pitchFamily="34" charset="0"/>
                <a:ea typeface="ＭＳ Ｐゴシック" panose="020B0600070205080204" pitchFamily="34" charset="-128"/>
              </a:defRPr>
            </a:lvl2pPr>
            <a:lvl3pPr marL="1143000" indent="-228600" defTabSz="457200">
              <a:defRPr>
                <a:solidFill>
                  <a:schemeClr val="tx1"/>
                </a:solidFill>
                <a:latin typeface="Trebuchet MS" panose="020B0603020202020204" pitchFamily="34" charset="0"/>
                <a:ea typeface="ＭＳ Ｐゴシック" panose="020B0600070205080204" pitchFamily="34" charset="-128"/>
              </a:defRPr>
            </a:lvl3pPr>
            <a:lvl4pPr marL="1600200" indent="-228600" defTabSz="457200">
              <a:defRPr>
                <a:solidFill>
                  <a:schemeClr val="tx1"/>
                </a:solidFill>
                <a:latin typeface="Trebuchet MS" panose="020B0603020202020204" pitchFamily="34" charset="0"/>
                <a:ea typeface="ＭＳ Ｐゴシック" panose="020B0600070205080204" pitchFamily="34" charset="-128"/>
              </a:defRPr>
            </a:lvl4pPr>
            <a:lvl5pPr marL="2057400" indent="-228600" defTabSz="457200">
              <a:defRPr>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9pPr>
          </a:lstStyle>
          <a:p>
            <a:pPr algn="ctr" defTabSz="342900">
              <a:buClrTx/>
            </a:pPr>
            <a:r>
              <a:rPr lang="en-US" altLang="en-US" sz="3300" b="1" kern="1200">
                <a:solidFill>
                  <a:srgbClr val="000000"/>
                </a:solidFill>
                <a:cs typeface="+mn-cs"/>
              </a:rPr>
              <a:t/>
            </a:r>
            <a:br>
              <a:rPr lang="en-US" altLang="en-US" sz="3300" b="1" kern="1200">
                <a:solidFill>
                  <a:srgbClr val="000000"/>
                </a:solidFill>
                <a:cs typeface="+mn-cs"/>
              </a:rPr>
            </a:br>
            <a:endParaRPr lang="en-GB" altLang="en-US" sz="1200" b="1" i="1" kern="1200">
              <a:solidFill>
                <a:srgbClr val="000000"/>
              </a:solidFill>
              <a:latin typeface="Calibri" panose="020F0502020204030204" pitchFamily="34" charset="0"/>
              <a:cs typeface="+mn-cs"/>
            </a:endParaRPr>
          </a:p>
        </p:txBody>
      </p:sp>
      <p:pic>
        <p:nvPicPr>
          <p:cNvPr id="205827" name="Content Placeholder 3" descr="x992 Beat PP BGs-2 150dpi copy.jpg">
            <a:extLst>
              <a:ext uri="{FF2B5EF4-FFF2-40B4-BE49-F238E27FC236}">
                <a16:creationId xmlns:a16="http://schemas.microsoft.com/office/drawing/2014/main" id="{4B3C63A1-C8E7-414E-A331-35A8FD5E8A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3">
            <a:extLst>
              <a:ext uri="{FF2B5EF4-FFF2-40B4-BE49-F238E27FC236}">
                <a16:creationId xmlns:a16="http://schemas.microsoft.com/office/drawing/2014/main" id="{C1B50968-D081-479E-A843-1B80EB951D04}"/>
              </a:ext>
            </a:extLst>
          </p:cNvPr>
          <p:cNvPicPr>
            <a:picLocks noChangeAspect="1"/>
          </p:cNvPicPr>
          <p:nvPr/>
        </p:nvPicPr>
        <p:blipFill>
          <a:blip r:embed="rId4">
            <a:extLst>
              <a:ext uri="{28A0092B-C50C-407E-A947-70E740481C1C}">
                <a14:useLocalDpi xmlns:a14="http://schemas.microsoft.com/office/drawing/2010/main" val="0"/>
              </a:ext>
            </a:extLst>
          </a:blip>
          <a:srcRect l="32518" t="23734" r="33463" b="20793"/>
          <a:stretch>
            <a:fillRect/>
          </a:stretch>
        </p:blipFill>
        <p:spPr bwMode="auto">
          <a:xfrm>
            <a:off x="2500313" y="863204"/>
            <a:ext cx="41433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7FA9ED5-3445-4F54-9997-027FBAAAB4EC}"/>
              </a:ext>
            </a:extLst>
          </p:cNvPr>
          <p:cNvSpPr txBox="1">
            <a:spLocks/>
          </p:cNvSpPr>
          <p:nvPr/>
        </p:nvSpPr>
        <p:spPr>
          <a:xfrm>
            <a:off x="1570437" y="86916"/>
            <a:ext cx="6003131" cy="857250"/>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buClrTx/>
              <a:defRPr/>
            </a:pPr>
            <a:r>
              <a:rPr lang="en-US" sz="4050" b="1" dirty="0">
                <a:solidFill>
                  <a:srgbClr val="402247"/>
                </a:solidFill>
                <a:latin typeface="Trebuchet MS" panose="020B0603020202020204" pitchFamily="34" charset="0"/>
                <a:cs typeface="Poppins Bold"/>
              </a:rPr>
              <a:t>Signs, what to look for </a:t>
            </a:r>
          </a:p>
        </p:txBody>
      </p:sp>
    </p:spTree>
    <p:extLst>
      <p:ext uri="{BB962C8B-B14F-4D97-AF65-F5344CB8AC3E}">
        <p14:creationId xmlns:p14="http://schemas.microsoft.com/office/powerpoint/2010/main" val="98368892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x992 Beat PP BGs-2 150dpi copy.jpg">
            <a:extLst>
              <a:ext uri="{FF2B5EF4-FFF2-40B4-BE49-F238E27FC236}">
                <a16:creationId xmlns:a16="http://schemas.microsoft.com/office/drawing/2014/main" id="{EB00FA35-4EF2-4C69-9A27-DFCFA9133040}"/>
              </a:ext>
            </a:extLst>
          </p:cNvPr>
          <p:cNvPicPr>
            <a:picLocks noChangeAspect="1"/>
          </p:cNvPicPr>
          <p:nvPr/>
        </p:nvPicPr>
        <p:blipFill>
          <a:blip r:embed="rId3"/>
          <a:stretch>
            <a:fillRect/>
          </a:stretch>
        </p:blipFill>
        <p:spPr>
          <a:xfrm>
            <a:off x="0" y="2"/>
            <a:ext cx="9144000" cy="5161316"/>
          </a:xfrm>
          <a:prstGeom prst="rect">
            <a:avLst/>
          </a:prstGeom>
        </p:spPr>
      </p:pic>
      <p:sp>
        <p:nvSpPr>
          <p:cNvPr id="4" name="Title 3">
            <a:extLst>
              <a:ext uri="{FF2B5EF4-FFF2-40B4-BE49-F238E27FC236}">
                <a16:creationId xmlns:a16="http://schemas.microsoft.com/office/drawing/2014/main" id="{C71BBDE7-A229-4F3A-8C12-A61FDBF90E69}"/>
              </a:ext>
            </a:extLst>
          </p:cNvPr>
          <p:cNvSpPr>
            <a:spLocks noGrp="1"/>
          </p:cNvSpPr>
          <p:nvPr>
            <p:ph type="ctrTitle"/>
          </p:nvPr>
        </p:nvSpPr>
        <p:spPr/>
        <p:txBody>
          <a:bodyPr>
            <a:normAutofit fontScale="90000"/>
          </a:bodyPr>
          <a:lstStyle/>
          <a:p>
            <a:r>
              <a:rPr lang="en-GB" dirty="0"/>
              <a:t>More information:</a:t>
            </a:r>
            <a:br>
              <a:rPr lang="en-GB" dirty="0"/>
            </a:br>
            <a:r>
              <a:rPr lang="en-GB" dirty="0">
                <a:hlinkClick r:id="rId4"/>
              </a:rPr>
              <a:t>beateatingdisorders.org.uk/types</a:t>
            </a:r>
            <a:endParaRPr lang="en-GB" dirty="0"/>
          </a:p>
        </p:txBody>
      </p:sp>
    </p:spTree>
    <p:extLst>
      <p:ext uri="{BB962C8B-B14F-4D97-AF65-F5344CB8AC3E}">
        <p14:creationId xmlns:p14="http://schemas.microsoft.com/office/powerpoint/2010/main" val="125413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992 Beat PP BGs-2 150dpi copy.jpg"/>
          <p:cNvPicPr>
            <a:picLocks noChangeAspect="1"/>
          </p:cNvPicPr>
          <p:nvPr/>
        </p:nvPicPr>
        <p:blipFill>
          <a:blip r:embed="rId3"/>
          <a:stretch>
            <a:fillRect/>
          </a:stretch>
        </p:blipFill>
        <p:spPr>
          <a:xfrm>
            <a:off x="0" y="0"/>
            <a:ext cx="9144000" cy="5140619"/>
          </a:xfrm>
          <a:prstGeom prst="rect">
            <a:avLst/>
          </a:prstGeom>
        </p:spPr>
      </p:pic>
      <p:sp>
        <p:nvSpPr>
          <p:cNvPr id="5" name="Title 1"/>
          <p:cNvSpPr>
            <a:spLocks noGrp="1"/>
          </p:cNvSpPr>
          <p:nvPr>
            <p:ph type="title"/>
          </p:nvPr>
        </p:nvSpPr>
        <p:spPr>
          <a:xfrm>
            <a:off x="1439652" y="205979"/>
            <a:ext cx="6002424" cy="857250"/>
          </a:xfrm>
        </p:spPr>
        <p:txBody>
          <a:bodyPr>
            <a:normAutofit/>
          </a:bodyPr>
          <a:lstStyle/>
          <a:p>
            <a:pPr algn="l"/>
            <a:r>
              <a:rPr lang="en-US" dirty="0">
                <a:solidFill>
                  <a:srgbClr val="402247"/>
                </a:solidFill>
                <a:latin typeface="Beat" pitchFamily="50" charset="0"/>
                <a:cs typeface="Poppins Bold"/>
              </a:rPr>
              <a:t>What Beat do</a:t>
            </a:r>
          </a:p>
        </p:txBody>
      </p:sp>
      <p:sp>
        <p:nvSpPr>
          <p:cNvPr id="14" name="Rectangle 13"/>
          <p:cNvSpPr/>
          <p:nvPr/>
        </p:nvSpPr>
        <p:spPr>
          <a:xfrm>
            <a:off x="1485900" y="951572"/>
            <a:ext cx="4667214" cy="480131"/>
          </a:xfrm>
          <a:prstGeom prst="rect">
            <a:avLst/>
          </a:prstGeom>
        </p:spPr>
        <p:txBody>
          <a:bodyPr wrap="square">
            <a:spAutoFit/>
          </a:bodyPr>
          <a:lstStyle/>
          <a:p>
            <a:pPr defTabSz="342900">
              <a:lnSpc>
                <a:spcPct val="120000"/>
              </a:lnSpc>
              <a:buClrTx/>
            </a:pPr>
            <a:r>
              <a:rPr lang="en-GB" sz="2100" b="1" kern="1200" dirty="0">
                <a:solidFill>
                  <a:srgbClr val="D90D2C"/>
                </a:solidFill>
                <a:latin typeface="Beat" pitchFamily="50" charset="0"/>
                <a:ea typeface="+mn-ea"/>
                <a:cs typeface="Poppins" panose="00000500000000000000" pitchFamily="2" charset="0"/>
              </a:rPr>
              <a:t>Support </a:t>
            </a:r>
          </a:p>
        </p:txBody>
      </p:sp>
      <p:pic>
        <p:nvPicPr>
          <p:cNvPr id="10" name="Picture 9">
            <a:extLst>
              <a:ext uri="{FF2B5EF4-FFF2-40B4-BE49-F238E27FC236}">
                <a16:creationId xmlns:a16="http://schemas.microsoft.com/office/drawing/2014/main" id="{0C9A01AD-7B66-45C1-A804-6130887A1044}"/>
              </a:ext>
            </a:extLst>
          </p:cNvPr>
          <p:cNvPicPr>
            <a:picLocks noChangeAspect="1"/>
          </p:cNvPicPr>
          <p:nvPr/>
        </p:nvPicPr>
        <p:blipFill>
          <a:blip r:embed="rId4"/>
          <a:stretch>
            <a:fillRect/>
          </a:stretch>
        </p:blipFill>
        <p:spPr>
          <a:xfrm>
            <a:off x="1439654" y="1649629"/>
            <a:ext cx="1193006" cy="1300163"/>
          </a:xfrm>
          <a:prstGeom prst="rect">
            <a:avLst/>
          </a:prstGeom>
        </p:spPr>
      </p:pic>
      <p:sp>
        <p:nvSpPr>
          <p:cNvPr id="12" name="TextBox 11">
            <a:extLst>
              <a:ext uri="{FF2B5EF4-FFF2-40B4-BE49-F238E27FC236}">
                <a16:creationId xmlns:a16="http://schemas.microsoft.com/office/drawing/2014/main" id="{8CC0AD96-C3E4-4616-8337-E0B32AC9C73C}"/>
              </a:ext>
            </a:extLst>
          </p:cNvPr>
          <p:cNvSpPr txBox="1"/>
          <p:nvPr/>
        </p:nvSpPr>
        <p:spPr>
          <a:xfrm>
            <a:off x="2735796" y="1787790"/>
            <a:ext cx="5076564" cy="1131079"/>
          </a:xfrm>
          <a:prstGeom prst="rect">
            <a:avLst/>
          </a:prstGeom>
          <a:noFill/>
        </p:spPr>
        <p:txBody>
          <a:bodyPr wrap="square" rtlCol="0">
            <a:spAutoFit/>
          </a:bodyPr>
          <a:lstStyle/>
          <a:p>
            <a:pPr defTabSz="342900">
              <a:buClrTx/>
            </a:pPr>
            <a:r>
              <a:rPr lang="en-GB" sz="1350" kern="1200" dirty="0">
                <a:solidFill>
                  <a:prstClr val="black"/>
                </a:solidFill>
                <a:latin typeface="Beat" pitchFamily="50" charset="0"/>
                <a:ea typeface="+mn-ea"/>
                <a:cs typeface="+mn-cs"/>
              </a:rPr>
              <a:t>Helplines</a:t>
            </a:r>
          </a:p>
          <a:p>
            <a:pPr defTabSz="342900">
              <a:buClrTx/>
            </a:pPr>
            <a:r>
              <a:rPr lang="en-US" altLang="en-US" sz="1350" kern="1200" dirty="0">
                <a:solidFill>
                  <a:prstClr val="black"/>
                </a:solidFill>
                <a:latin typeface="Poppins" panose="00000500000000000000" pitchFamily="2" charset="0"/>
                <a:ea typeface="+mn-ea"/>
                <a:cs typeface="Poppins" panose="00000500000000000000" pitchFamily="2" charset="0"/>
              </a:rPr>
              <a:t>Freephone Helpline365 days a year</a:t>
            </a:r>
          </a:p>
          <a:p>
            <a:pPr marL="257175" indent="-257175" defTabSz="342900">
              <a:buClrTx/>
              <a:buFont typeface="Arial" panose="020B0604020202020204" pitchFamily="34" charset="0"/>
              <a:buChar char="•"/>
            </a:pPr>
            <a:r>
              <a:rPr lang="en-GB" altLang="en-US" sz="1350" kern="1200" dirty="0">
                <a:solidFill>
                  <a:prstClr val="black"/>
                </a:solidFill>
                <a:latin typeface="Poppins" panose="00000500000000000000" pitchFamily="2" charset="0"/>
                <a:ea typeface="+mn-ea"/>
                <a:cs typeface="Poppins" panose="00000500000000000000" pitchFamily="2" charset="0"/>
              </a:rPr>
              <a:t>Mon-Fri: 9am-8pm and Weekends &amp; Bank Holiday: 4-8pm</a:t>
            </a:r>
          </a:p>
          <a:p>
            <a:pPr marL="257175" indent="-257175" defTabSz="342900">
              <a:buClrTx/>
              <a:buFont typeface="Arial" panose="020B0604020202020204" pitchFamily="34" charset="0"/>
              <a:buChar char="•"/>
            </a:pPr>
            <a:r>
              <a:rPr lang="en-GB" altLang="en-US" sz="1350" kern="1200" dirty="0">
                <a:solidFill>
                  <a:prstClr val="black"/>
                </a:solidFill>
                <a:latin typeface="Poppins" panose="00000500000000000000" pitchFamily="2" charset="0"/>
                <a:ea typeface="+mn-ea"/>
                <a:cs typeface="Poppins" panose="00000500000000000000" pitchFamily="2" charset="0"/>
              </a:rPr>
              <a:t>Helpline: 0808 801 0677</a:t>
            </a:r>
          </a:p>
        </p:txBody>
      </p:sp>
      <p:pic>
        <p:nvPicPr>
          <p:cNvPr id="15" name="Picture 14">
            <a:extLst>
              <a:ext uri="{FF2B5EF4-FFF2-40B4-BE49-F238E27FC236}">
                <a16:creationId xmlns:a16="http://schemas.microsoft.com/office/drawing/2014/main" id="{C6A2A71A-3164-41B0-A0C4-1C4AE99C5B6A}"/>
              </a:ext>
            </a:extLst>
          </p:cNvPr>
          <p:cNvPicPr>
            <a:picLocks noChangeAspect="1"/>
          </p:cNvPicPr>
          <p:nvPr/>
        </p:nvPicPr>
        <p:blipFill>
          <a:blip r:embed="rId5"/>
          <a:stretch>
            <a:fillRect/>
          </a:stretch>
        </p:blipFill>
        <p:spPr>
          <a:xfrm>
            <a:off x="1413649" y="3220194"/>
            <a:ext cx="1070969" cy="1079748"/>
          </a:xfrm>
          <a:prstGeom prst="rect">
            <a:avLst/>
          </a:prstGeom>
        </p:spPr>
      </p:pic>
      <p:sp>
        <p:nvSpPr>
          <p:cNvPr id="16" name="TextBox 15">
            <a:extLst>
              <a:ext uri="{FF2B5EF4-FFF2-40B4-BE49-F238E27FC236}">
                <a16:creationId xmlns:a16="http://schemas.microsoft.com/office/drawing/2014/main" id="{7685EFA5-D7A6-4A58-AC5B-18C61308FB42}"/>
              </a:ext>
            </a:extLst>
          </p:cNvPr>
          <p:cNvSpPr txBox="1"/>
          <p:nvPr/>
        </p:nvSpPr>
        <p:spPr>
          <a:xfrm>
            <a:off x="2735796" y="3220194"/>
            <a:ext cx="4050450" cy="715581"/>
          </a:xfrm>
          <a:prstGeom prst="rect">
            <a:avLst/>
          </a:prstGeom>
          <a:noFill/>
        </p:spPr>
        <p:txBody>
          <a:bodyPr wrap="square" rtlCol="0">
            <a:spAutoFit/>
          </a:bodyPr>
          <a:lstStyle/>
          <a:p>
            <a:pPr defTabSz="342900">
              <a:buClrTx/>
            </a:pPr>
            <a:r>
              <a:rPr lang="en-GB" sz="1350" kern="1200" dirty="0">
                <a:solidFill>
                  <a:prstClr val="black"/>
                </a:solidFill>
                <a:latin typeface="Beat" pitchFamily="50" charset="0"/>
                <a:ea typeface="+mn-ea"/>
                <a:cs typeface="+mn-cs"/>
              </a:rPr>
              <a:t>One to One Web Chat</a:t>
            </a:r>
          </a:p>
          <a:p>
            <a:pPr defTabSz="342900">
              <a:buClrTx/>
            </a:pPr>
            <a:r>
              <a:rPr lang="en-GB" sz="1350" kern="1200" dirty="0">
                <a:solidFill>
                  <a:prstClr val="black"/>
                </a:solidFill>
                <a:latin typeface="Calibri" panose="020F0502020204030204"/>
                <a:ea typeface="+mn-ea"/>
                <a:cs typeface="+mn-cs"/>
              </a:rPr>
              <a:t>Talk one-to-one to one of our advisers using our secure instant messaging service</a:t>
            </a:r>
          </a:p>
        </p:txBody>
      </p:sp>
      <p:grpSp>
        <p:nvGrpSpPr>
          <p:cNvPr id="18" name="Group 2">
            <a:extLst>
              <a:ext uri="{FF2B5EF4-FFF2-40B4-BE49-F238E27FC236}">
                <a16:creationId xmlns:a16="http://schemas.microsoft.com/office/drawing/2014/main" id="{A3F28826-D4CA-4F7E-8F6B-9E176133F5DA}"/>
              </a:ext>
            </a:extLst>
          </p:cNvPr>
          <p:cNvGrpSpPr>
            <a:grpSpLocks/>
          </p:cNvGrpSpPr>
          <p:nvPr/>
        </p:nvGrpSpPr>
        <p:grpSpPr bwMode="auto">
          <a:xfrm>
            <a:off x="5232889" y="-344574"/>
            <a:ext cx="2957513" cy="2402679"/>
            <a:chOff x="107130766" y="105468322"/>
            <a:chExt cx="3942652" cy="3203389"/>
          </a:xfrm>
        </p:grpSpPr>
        <p:pic>
          <p:nvPicPr>
            <p:cNvPr id="19" name="Picture 3" descr="speack mark">
              <a:extLst>
                <a:ext uri="{FF2B5EF4-FFF2-40B4-BE49-F238E27FC236}">
                  <a16:creationId xmlns:a16="http://schemas.microsoft.com/office/drawing/2014/main" id="{E96F122B-1C63-4B85-999B-714D15F36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198" r="26056"/>
            <a:stretch>
              <a:fillRect/>
            </a:stretch>
          </p:blipFill>
          <p:spPr bwMode="auto">
            <a:xfrm rot="-225038">
              <a:off x="107130766" y="105691540"/>
              <a:ext cx="3597246" cy="28885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Text Box 4">
              <a:extLst>
                <a:ext uri="{FF2B5EF4-FFF2-40B4-BE49-F238E27FC236}">
                  <a16:creationId xmlns:a16="http://schemas.microsoft.com/office/drawing/2014/main" id="{91790EE5-039B-4668-8410-7873135B1918}"/>
                </a:ext>
              </a:extLst>
            </p:cNvPr>
            <p:cNvSpPr txBox="1">
              <a:spLocks noChangeArrowheads="1"/>
            </p:cNvSpPr>
            <p:nvPr/>
          </p:nvSpPr>
          <p:spPr bwMode="auto">
            <a:xfrm flipH="1">
              <a:off x="107304905" y="105468322"/>
              <a:ext cx="1249152" cy="16468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342900" eaLnBrk="0" fontAlgn="base" hangingPunct="0">
                <a:spcBef>
                  <a:spcPct val="0"/>
                </a:spcBef>
                <a:spcAft>
                  <a:spcPct val="0"/>
                </a:spcAft>
                <a:buClrTx/>
              </a:pPr>
              <a:r>
                <a:rPr lang="en-GB" altLang="en-US" sz="8250" b="1" i="1" kern="1200">
                  <a:solidFill>
                    <a:srgbClr val="441F53"/>
                  </a:solidFill>
                  <a:latin typeface="Beat" pitchFamily="50" charset="0"/>
                  <a:ea typeface="+mn-ea"/>
                  <a:cs typeface="+mn-cs"/>
                </a:rPr>
                <a:t>“</a:t>
              </a:r>
              <a:endParaRPr lang="en-US" altLang="en-US" sz="1350" kern="1200">
                <a:solidFill>
                  <a:prstClr val="black"/>
                </a:solidFill>
                <a:latin typeface="Arial" panose="020B0604020202020204" pitchFamily="34" charset="0"/>
                <a:ea typeface="+mn-ea"/>
                <a:cs typeface="+mn-cs"/>
              </a:endParaRPr>
            </a:p>
          </p:txBody>
        </p:sp>
        <p:sp>
          <p:nvSpPr>
            <p:cNvPr id="21" name="Text Box 5">
              <a:extLst>
                <a:ext uri="{FF2B5EF4-FFF2-40B4-BE49-F238E27FC236}">
                  <a16:creationId xmlns:a16="http://schemas.microsoft.com/office/drawing/2014/main" id="{7A49A64D-D71C-4B3B-93AC-CE89A5FA25A5}"/>
                </a:ext>
              </a:extLst>
            </p:cNvPr>
            <p:cNvSpPr txBox="1">
              <a:spLocks noChangeArrowheads="1"/>
            </p:cNvSpPr>
            <p:nvPr/>
          </p:nvSpPr>
          <p:spPr bwMode="auto">
            <a:xfrm>
              <a:off x="109942947" y="107007949"/>
              <a:ext cx="1130471" cy="1663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342900" eaLnBrk="0" fontAlgn="base" hangingPunct="0">
                <a:spcBef>
                  <a:spcPct val="0"/>
                </a:spcBef>
                <a:spcAft>
                  <a:spcPct val="0"/>
                </a:spcAft>
                <a:buClrTx/>
              </a:pPr>
              <a:r>
                <a:rPr lang="en-GB" altLang="en-US" sz="8250" b="1" kern="1200">
                  <a:solidFill>
                    <a:srgbClr val="441F53"/>
                  </a:solidFill>
                  <a:latin typeface="Beat" pitchFamily="50" charset="0"/>
                  <a:ea typeface="+mn-ea"/>
                  <a:cs typeface="+mn-cs"/>
                </a:rPr>
                <a:t>”</a:t>
              </a:r>
              <a:endParaRPr lang="en-US" altLang="en-US" sz="1350" kern="1200">
                <a:solidFill>
                  <a:prstClr val="black"/>
                </a:solidFill>
                <a:latin typeface="Arial" panose="020B0604020202020204" pitchFamily="34" charset="0"/>
                <a:ea typeface="+mn-ea"/>
                <a:cs typeface="+mn-cs"/>
              </a:endParaRPr>
            </a:p>
          </p:txBody>
        </p:sp>
        <p:sp>
          <p:nvSpPr>
            <p:cNvPr id="22" name="Text Box 6">
              <a:extLst>
                <a:ext uri="{FF2B5EF4-FFF2-40B4-BE49-F238E27FC236}">
                  <a16:creationId xmlns:a16="http://schemas.microsoft.com/office/drawing/2014/main" id="{62B3D2C9-3CC0-4107-A146-1786D3821EDF}"/>
                </a:ext>
              </a:extLst>
            </p:cNvPr>
            <p:cNvSpPr txBox="1">
              <a:spLocks noChangeArrowheads="1"/>
            </p:cNvSpPr>
            <p:nvPr/>
          </p:nvSpPr>
          <p:spPr bwMode="auto">
            <a:xfrm>
              <a:off x="107742418" y="106353964"/>
              <a:ext cx="2591604" cy="14400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342900" eaLnBrk="0" fontAlgn="base" hangingPunct="0">
                <a:spcBef>
                  <a:spcPct val="0"/>
                </a:spcBef>
                <a:spcAft>
                  <a:spcPct val="0"/>
                </a:spcAft>
                <a:buClrTx/>
              </a:pPr>
              <a:r>
                <a:rPr lang="en-GB" altLang="en-US" sz="1500" b="1" kern="1200" dirty="0">
                  <a:solidFill>
                    <a:srgbClr val="FFFFFF"/>
                  </a:solidFill>
                  <a:latin typeface="Poppins" panose="00000500000000000000" pitchFamily="2" charset="0"/>
                  <a:ea typeface="+mn-ea"/>
                  <a:cs typeface="+mn-cs"/>
                </a:rPr>
                <a:t>It's helpful to hear someone's voice and be able to hear the holes in my own arguments</a:t>
              </a:r>
              <a:endParaRPr lang="en-US" altLang="en-US" sz="1350" kern="1200" dirty="0">
                <a:solidFill>
                  <a:prstClr val="black"/>
                </a:solidFill>
                <a:latin typeface="Arial" panose="020B0604020202020204" pitchFamily="34" charset="0"/>
                <a:ea typeface="+mn-ea"/>
                <a:cs typeface="+mn-cs"/>
              </a:endParaRPr>
            </a:p>
          </p:txBody>
        </p:sp>
      </p:grpSp>
    </p:spTree>
    <p:extLst>
      <p:ext uri="{BB962C8B-B14F-4D97-AF65-F5344CB8AC3E}">
        <p14:creationId xmlns:p14="http://schemas.microsoft.com/office/powerpoint/2010/main" val="3113472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thly Meeting by Slidesgo">
  <a:themeElements>
    <a:clrScheme name="Simple Light">
      <a:dk1>
        <a:srgbClr val="000000"/>
      </a:dk1>
      <a:lt1>
        <a:srgbClr val="FFFFFF"/>
      </a:lt1>
      <a:dk2>
        <a:srgbClr val="0E4374"/>
      </a:dk2>
      <a:lt2>
        <a:srgbClr val="EFEFEF"/>
      </a:lt2>
      <a:accent1>
        <a:srgbClr val="66A2B9"/>
      </a:accent1>
      <a:accent2>
        <a:srgbClr val="97D5EA"/>
      </a:accent2>
      <a:accent3>
        <a:srgbClr val="3D6D7F"/>
      </a:accent3>
      <a:accent4>
        <a:srgbClr val="F3F3F3"/>
      </a:accent4>
      <a:accent5>
        <a:srgbClr val="FFFFFF"/>
      </a:accent5>
      <a:accent6>
        <a:srgbClr val="134F6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1825</Words>
  <Application>Microsoft Office PowerPoint</Application>
  <PresentationFormat>On-screen Show (16:9)</PresentationFormat>
  <Paragraphs>284</Paragraphs>
  <Slides>26</Slides>
  <Notes>26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ＭＳ Ｐゴシック</vt:lpstr>
      <vt:lpstr>Arial</vt:lpstr>
      <vt:lpstr>Arial Black</vt:lpstr>
      <vt:lpstr>Beat</vt:lpstr>
      <vt:lpstr>Calibri</vt:lpstr>
      <vt:lpstr>Calibri Light</vt:lpstr>
      <vt:lpstr>Fira Sans Extra Condensed Medium</vt:lpstr>
      <vt:lpstr>Gloria Hallelujah</vt:lpstr>
      <vt:lpstr>Lato</vt:lpstr>
      <vt:lpstr>Pacifico</vt:lpstr>
      <vt:lpstr>Poppins</vt:lpstr>
      <vt:lpstr>Poppins Bold</vt:lpstr>
      <vt:lpstr>Trebuchet MS</vt:lpstr>
      <vt:lpstr>Wingdings</vt:lpstr>
      <vt:lpstr>Monthly Meeting by Slidesgo</vt:lpstr>
      <vt:lpstr>Office Theme</vt:lpstr>
      <vt:lpstr>  Eating Problems and Eating Disorders  Information and Guidance for Young People, Families and Professionals</vt:lpstr>
      <vt:lpstr>Background</vt:lpstr>
      <vt:lpstr>* Insert Parent’s video here</vt:lpstr>
      <vt:lpstr>The UK's eating disorder charity Ending the pain and suffering caused by eating disorders</vt:lpstr>
      <vt:lpstr>Who are Beat?</vt:lpstr>
      <vt:lpstr>   Types of eating disorders </vt:lpstr>
      <vt:lpstr>PowerPoint Presentation</vt:lpstr>
      <vt:lpstr>More information: beateatingdisorders.org.uk/types</vt:lpstr>
      <vt:lpstr>What Beat do</vt:lpstr>
      <vt:lpstr>What Beat do</vt:lpstr>
      <vt:lpstr>What Beat do</vt:lpstr>
      <vt:lpstr>What Beat do</vt:lpstr>
      <vt:lpstr>What Beat do</vt:lpstr>
      <vt:lpstr>PowerPoint Presentation</vt:lpstr>
      <vt:lpstr>PowerPoint Presentation</vt:lpstr>
      <vt:lpstr>PowerPoint Presentation</vt:lpstr>
      <vt:lpstr>Key Aims through the Guidance: What can we all do? </vt:lpstr>
      <vt:lpstr>PowerPoint Presentation</vt:lpstr>
      <vt:lpstr>PowerPoint Presentation</vt:lpstr>
      <vt:lpstr>The challenge of talking about eating problems</vt:lpstr>
      <vt:lpstr>Practical Strategies</vt:lpstr>
      <vt:lpstr>Guide for Young People, Parents and Carers</vt:lpstr>
      <vt:lpstr>PowerPoint Presentation</vt:lpstr>
      <vt:lpstr>Conversation Starters</vt:lpstr>
      <vt:lpstr>Online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meeting</dc:title>
  <dc:creator>Lerpiniere, Jennifer</dc:creator>
  <cp:lastModifiedBy>McGoldrick, Ainsley2</cp:lastModifiedBy>
  <cp:revision>91</cp:revision>
  <dcterms:modified xsi:type="dcterms:W3CDTF">2021-09-08T14:04:33Z</dcterms:modified>
</cp:coreProperties>
</file>