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8" r:id="rId3"/>
    <p:sldId id="285" r:id="rId4"/>
    <p:sldId id="284" r:id="rId5"/>
    <p:sldId id="282" r:id="rId6"/>
    <p:sldId id="312" r:id="rId7"/>
    <p:sldId id="313" r:id="rId8"/>
    <p:sldId id="314" r:id="rId9"/>
    <p:sldId id="315" r:id="rId10"/>
    <p:sldId id="264" r:id="rId11"/>
    <p:sldId id="316" r:id="rId12"/>
    <p:sldId id="309" r:id="rId13"/>
    <p:sldId id="278" r:id="rId14"/>
    <p:sldId id="269" r:id="rId15"/>
    <p:sldId id="263" r:id="rId16"/>
    <p:sldId id="310" r:id="rId17"/>
    <p:sldId id="319" r:id="rId18"/>
    <p:sldId id="320" r:id="rId19"/>
    <p:sldId id="321" r:id="rId20"/>
    <p:sldId id="330" r:id="rId21"/>
    <p:sldId id="318" r:id="rId22"/>
    <p:sldId id="296" r:id="rId23"/>
    <p:sldId id="295" r:id="rId24"/>
    <p:sldId id="303" r:id="rId25"/>
    <p:sldId id="331" r:id="rId26"/>
    <p:sldId id="297" r:id="rId27"/>
    <p:sldId id="298" r:id="rId28"/>
    <p:sldId id="299" r:id="rId29"/>
    <p:sldId id="300" r:id="rId30"/>
    <p:sldId id="301" r:id="rId31"/>
    <p:sldId id="302" r:id="rId32"/>
    <p:sldId id="304" r:id="rId33"/>
    <p:sldId id="325" r:id="rId34"/>
    <p:sldId id="328" r:id="rId35"/>
    <p:sldId id="305" r:id="rId36"/>
    <p:sldId id="329" r:id="rId37"/>
    <p:sldId id="306" r:id="rId38"/>
    <p:sldId id="324" r:id="rId39"/>
    <p:sldId id="322" r:id="rId40"/>
    <p:sldId id="323" r:id="rId41"/>
    <p:sldId id="326" r:id="rId42"/>
    <p:sldId id="32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4FB529-29CA-FC5A-58DA-87D5E741564F}" v="48" dt="2021-08-23T12:45:01.394"/>
    <p1510:client id="{E094D919-2692-EB39-0F96-C3085617315D}" v="125" dt="2021-08-23T13:10:14.9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759" autoAdjust="0"/>
  </p:normalViewPr>
  <p:slideViewPr>
    <p:cSldViewPr snapToGrid="0">
      <p:cViewPr varScale="1">
        <p:scale>
          <a:sx n="93" d="100"/>
          <a:sy n="93" d="100"/>
        </p:scale>
        <p:origin x="660" y="84"/>
      </p:cViewPr>
      <p:guideLst/>
    </p:cSldViewPr>
  </p:slideViewPr>
  <p:notesTextViewPr>
    <p:cViewPr>
      <p:scale>
        <a:sx n="1" d="1"/>
        <a:sy n="1" d="1"/>
      </p:scale>
      <p:origin x="0" y="0"/>
    </p:cViewPr>
  </p:notesTextViewPr>
  <p:sorterViewPr>
    <p:cViewPr>
      <p:scale>
        <a:sx n="100" d="100"/>
        <a:sy n="100" d="100"/>
      </p:scale>
      <p:origin x="0" y="-20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diagrams/_rels/data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svg"/><Relationship Id="rId1" Type="http://schemas.openxmlformats.org/officeDocument/2006/relationships/image" Target="../media/image14.png"/><Relationship Id="rId6" Type="http://schemas.openxmlformats.org/officeDocument/2006/relationships/image" Target="../media/image18.svg"/><Relationship Id="rId5" Type="http://schemas.openxmlformats.org/officeDocument/2006/relationships/image" Target="../media/image16.png"/><Relationship Id="rId4" Type="http://schemas.openxmlformats.org/officeDocument/2006/relationships/image" Target="../media/image16.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svg"/><Relationship Id="rId1" Type="http://schemas.openxmlformats.org/officeDocument/2006/relationships/image" Target="../media/image14.png"/><Relationship Id="rId6" Type="http://schemas.openxmlformats.org/officeDocument/2006/relationships/image" Target="../media/image18.svg"/><Relationship Id="rId5" Type="http://schemas.openxmlformats.org/officeDocument/2006/relationships/image" Target="../media/image16.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05F5D-5562-4F55-A17B-5B13CE2787A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D205501-291C-4647-AA32-580FDCA6DF74}">
      <dgm:prSet/>
      <dgm:spPr/>
      <dgm:t>
        <a:bodyPr/>
        <a:lstStyle/>
        <a:p>
          <a:r>
            <a:rPr lang="en-GB"/>
            <a:t>Many of these are addressed by effective parenting strategies</a:t>
          </a:r>
          <a:endParaRPr lang="en-US"/>
        </a:p>
      </dgm:t>
    </dgm:pt>
    <dgm:pt modelId="{55875770-4910-4053-81DF-3A8137367C64}" type="parTrans" cxnId="{2C856519-BDE1-4D2B-9BFF-1D3A3F776CF0}">
      <dgm:prSet/>
      <dgm:spPr/>
      <dgm:t>
        <a:bodyPr/>
        <a:lstStyle/>
        <a:p>
          <a:endParaRPr lang="en-US"/>
        </a:p>
      </dgm:t>
    </dgm:pt>
    <dgm:pt modelId="{C712C8A9-4C04-4550-B935-1857450F9DEE}" type="sibTrans" cxnId="{2C856519-BDE1-4D2B-9BFF-1D3A3F776CF0}">
      <dgm:prSet/>
      <dgm:spPr/>
      <dgm:t>
        <a:bodyPr/>
        <a:lstStyle/>
        <a:p>
          <a:endParaRPr lang="en-US"/>
        </a:p>
      </dgm:t>
    </dgm:pt>
    <dgm:pt modelId="{20B98C78-F78D-412D-8D65-3957678287B3}">
      <dgm:prSet/>
      <dgm:spPr/>
      <dgm:t>
        <a:bodyPr/>
        <a:lstStyle/>
        <a:p>
          <a:r>
            <a:rPr lang="en-GB"/>
            <a:t>Some through collaboration, between parents / carers and school - effective monitoring and support procedures.  </a:t>
          </a:r>
          <a:endParaRPr lang="en-US"/>
        </a:p>
      </dgm:t>
    </dgm:pt>
    <dgm:pt modelId="{1B112663-B72F-47EC-8E2D-4F15B499A54F}" type="parTrans" cxnId="{2B2CFFE3-B1D3-4B9C-8396-8611CF3D5EF4}">
      <dgm:prSet/>
      <dgm:spPr/>
      <dgm:t>
        <a:bodyPr/>
        <a:lstStyle/>
        <a:p>
          <a:endParaRPr lang="en-US"/>
        </a:p>
      </dgm:t>
    </dgm:pt>
    <dgm:pt modelId="{0CA05A34-417F-4467-B5E5-9DCE266A057F}" type="sibTrans" cxnId="{2B2CFFE3-B1D3-4B9C-8396-8611CF3D5EF4}">
      <dgm:prSet/>
      <dgm:spPr/>
      <dgm:t>
        <a:bodyPr/>
        <a:lstStyle/>
        <a:p>
          <a:endParaRPr lang="en-US"/>
        </a:p>
      </dgm:t>
    </dgm:pt>
    <dgm:pt modelId="{41087E86-3541-4558-AF55-F3CFBE4ADAC0}">
      <dgm:prSet/>
      <dgm:spPr/>
      <dgm:t>
        <a:bodyPr/>
        <a:lstStyle/>
        <a:p>
          <a:r>
            <a:rPr lang="en-GB"/>
            <a:t>In some cases, these behaviours can develop into severe and prolonged periods of non-attendance that become deeply problematic.</a:t>
          </a:r>
          <a:endParaRPr lang="en-US"/>
        </a:p>
      </dgm:t>
    </dgm:pt>
    <dgm:pt modelId="{C65C2E52-A21E-4811-A8C7-C59CD123B5CD}" type="parTrans" cxnId="{C9355D85-100D-4EE4-B810-D2D4C683CAC4}">
      <dgm:prSet/>
      <dgm:spPr/>
      <dgm:t>
        <a:bodyPr/>
        <a:lstStyle/>
        <a:p>
          <a:endParaRPr lang="en-US"/>
        </a:p>
      </dgm:t>
    </dgm:pt>
    <dgm:pt modelId="{B22246FE-DD2C-4F79-96E6-DBB92F100D14}" type="sibTrans" cxnId="{C9355D85-100D-4EE4-B810-D2D4C683CAC4}">
      <dgm:prSet/>
      <dgm:spPr/>
      <dgm:t>
        <a:bodyPr/>
        <a:lstStyle/>
        <a:p>
          <a:endParaRPr lang="en-US"/>
        </a:p>
      </dgm:t>
    </dgm:pt>
    <dgm:pt modelId="{04D9A541-6C0B-4B26-9F0B-4B783FD24BD0}" type="pres">
      <dgm:prSet presAssocID="{6A005F5D-5562-4F55-A17B-5B13CE2787A2}" presName="linear" presStyleCnt="0">
        <dgm:presLayoutVars>
          <dgm:animLvl val="lvl"/>
          <dgm:resizeHandles val="exact"/>
        </dgm:presLayoutVars>
      </dgm:prSet>
      <dgm:spPr/>
      <dgm:t>
        <a:bodyPr/>
        <a:lstStyle/>
        <a:p>
          <a:endParaRPr lang="en-US"/>
        </a:p>
      </dgm:t>
    </dgm:pt>
    <dgm:pt modelId="{9520637D-047B-40EA-BAD7-95D7E9584D79}" type="pres">
      <dgm:prSet presAssocID="{9D205501-291C-4647-AA32-580FDCA6DF74}" presName="parentText" presStyleLbl="node1" presStyleIdx="0" presStyleCnt="3">
        <dgm:presLayoutVars>
          <dgm:chMax val="0"/>
          <dgm:bulletEnabled val="1"/>
        </dgm:presLayoutVars>
      </dgm:prSet>
      <dgm:spPr/>
      <dgm:t>
        <a:bodyPr/>
        <a:lstStyle/>
        <a:p>
          <a:endParaRPr lang="en-US"/>
        </a:p>
      </dgm:t>
    </dgm:pt>
    <dgm:pt modelId="{D76AA1C9-00CF-4A80-8177-1F5945BBBA0F}" type="pres">
      <dgm:prSet presAssocID="{C712C8A9-4C04-4550-B935-1857450F9DEE}" presName="spacer" presStyleCnt="0"/>
      <dgm:spPr/>
    </dgm:pt>
    <dgm:pt modelId="{4FBE7AB1-7CEB-41B6-A32D-3E84C5733D0A}" type="pres">
      <dgm:prSet presAssocID="{20B98C78-F78D-412D-8D65-3957678287B3}" presName="parentText" presStyleLbl="node1" presStyleIdx="1" presStyleCnt="3">
        <dgm:presLayoutVars>
          <dgm:chMax val="0"/>
          <dgm:bulletEnabled val="1"/>
        </dgm:presLayoutVars>
      </dgm:prSet>
      <dgm:spPr/>
      <dgm:t>
        <a:bodyPr/>
        <a:lstStyle/>
        <a:p>
          <a:endParaRPr lang="en-US"/>
        </a:p>
      </dgm:t>
    </dgm:pt>
    <dgm:pt modelId="{E01F8D6F-F679-43A7-AF11-AC45B1DA36E4}" type="pres">
      <dgm:prSet presAssocID="{0CA05A34-417F-4467-B5E5-9DCE266A057F}" presName="spacer" presStyleCnt="0"/>
      <dgm:spPr/>
    </dgm:pt>
    <dgm:pt modelId="{8B2E1E7E-7E58-455E-BDF8-4FC6D46C35E0}" type="pres">
      <dgm:prSet presAssocID="{41087E86-3541-4558-AF55-F3CFBE4ADAC0}" presName="parentText" presStyleLbl="node1" presStyleIdx="2" presStyleCnt="3">
        <dgm:presLayoutVars>
          <dgm:chMax val="0"/>
          <dgm:bulletEnabled val="1"/>
        </dgm:presLayoutVars>
      </dgm:prSet>
      <dgm:spPr/>
      <dgm:t>
        <a:bodyPr/>
        <a:lstStyle/>
        <a:p>
          <a:endParaRPr lang="en-US"/>
        </a:p>
      </dgm:t>
    </dgm:pt>
  </dgm:ptLst>
  <dgm:cxnLst>
    <dgm:cxn modelId="{C9355D85-100D-4EE4-B810-D2D4C683CAC4}" srcId="{6A005F5D-5562-4F55-A17B-5B13CE2787A2}" destId="{41087E86-3541-4558-AF55-F3CFBE4ADAC0}" srcOrd="2" destOrd="0" parTransId="{C65C2E52-A21E-4811-A8C7-C59CD123B5CD}" sibTransId="{B22246FE-DD2C-4F79-96E6-DBB92F100D14}"/>
    <dgm:cxn modelId="{E0C89A71-29D2-4F8A-9F51-2756BA6D082D}" type="presOf" srcId="{6A005F5D-5562-4F55-A17B-5B13CE2787A2}" destId="{04D9A541-6C0B-4B26-9F0B-4B783FD24BD0}" srcOrd="0" destOrd="0" presId="urn:microsoft.com/office/officeart/2005/8/layout/vList2"/>
    <dgm:cxn modelId="{2C856519-BDE1-4D2B-9BFF-1D3A3F776CF0}" srcId="{6A005F5D-5562-4F55-A17B-5B13CE2787A2}" destId="{9D205501-291C-4647-AA32-580FDCA6DF74}" srcOrd="0" destOrd="0" parTransId="{55875770-4910-4053-81DF-3A8137367C64}" sibTransId="{C712C8A9-4C04-4550-B935-1857450F9DEE}"/>
    <dgm:cxn modelId="{9221FCF0-EF0B-4343-86C2-D5F7D45D89AF}" type="presOf" srcId="{41087E86-3541-4558-AF55-F3CFBE4ADAC0}" destId="{8B2E1E7E-7E58-455E-BDF8-4FC6D46C35E0}" srcOrd="0" destOrd="0" presId="urn:microsoft.com/office/officeart/2005/8/layout/vList2"/>
    <dgm:cxn modelId="{5618F600-4413-4FF2-A24D-E8A1A82B7DC8}" type="presOf" srcId="{20B98C78-F78D-412D-8D65-3957678287B3}" destId="{4FBE7AB1-7CEB-41B6-A32D-3E84C5733D0A}" srcOrd="0" destOrd="0" presId="urn:microsoft.com/office/officeart/2005/8/layout/vList2"/>
    <dgm:cxn modelId="{B61CC931-1796-4DF1-9B7D-72F52ED2573D}" type="presOf" srcId="{9D205501-291C-4647-AA32-580FDCA6DF74}" destId="{9520637D-047B-40EA-BAD7-95D7E9584D79}" srcOrd="0" destOrd="0" presId="urn:microsoft.com/office/officeart/2005/8/layout/vList2"/>
    <dgm:cxn modelId="{2B2CFFE3-B1D3-4B9C-8396-8611CF3D5EF4}" srcId="{6A005F5D-5562-4F55-A17B-5B13CE2787A2}" destId="{20B98C78-F78D-412D-8D65-3957678287B3}" srcOrd="1" destOrd="0" parTransId="{1B112663-B72F-47EC-8E2D-4F15B499A54F}" sibTransId="{0CA05A34-417F-4467-B5E5-9DCE266A057F}"/>
    <dgm:cxn modelId="{B419CCAC-6BC8-4391-8C48-CC4DF48EB771}" type="presParOf" srcId="{04D9A541-6C0B-4B26-9F0B-4B783FD24BD0}" destId="{9520637D-047B-40EA-BAD7-95D7E9584D79}" srcOrd="0" destOrd="0" presId="urn:microsoft.com/office/officeart/2005/8/layout/vList2"/>
    <dgm:cxn modelId="{68E27758-4BD0-4A13-AAD9-CEF12DFA80A7}" type="presParOf" srcId="{04D9A541-6C0B-4B26-9F0B-4B783FD24BD0}" destId="{D76AA1C9-00CF-4A80-8177-1F5945BBBA0F}" srcOrd="1" destOrd="0" presId="urn:microsoft.com/office/officeart/2005/8/layout/vList2"/>
    <dgm:cxn modelId="{BF57E031-B287-4C07-ACD1-DF0E1D1F46DA}" type="presParOf" srcId="{04D9A541-6C0B-4B26-9F0B-4B783FD24BD0}" destId="{4FBE7AB1-7CEB-41B6-A32D-3E84C5733D0A}" srcOrd="2" destOrd="0" presId="urn:microsoft.com/office/officeart/2005/8/layout/vList2"/>
    <dgm:cxn modelId="{FFDEF1ED-5A57-4C1C-A3E1-2905E8842EBD}" type="presParOf" srcId="{04D9A541-6C0B-4B26-9F0B-4B783FD24BD0}" destId="{E01F8D6F-F679-43A7-AF11-AC45B1DA36E4}" srcOrd="3" destOrd="0" presId="urn:microsoft.com/office/officeart/2005/8/layout/vList2"/>
    <dgm:cxn modelId="{44943E32-63EB-4859-B464-BA85C2CD1BB8}" type="presParOf" srcId="{04D9A541-6C0B-4B26-9F0B-4B783FD24BD0}" destId="{8B2E1E7E-7E58-455E-BDF8-4FC6D46C35E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C74C9AD-3FFB-417E-8EE3-0326D7C654D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9131740-2BB0-45EA-BBF4-4A87A9707305}">
      <dgm:prSet/>
      <dgm:spPr/>
      <dgm:t>
        <a:bodyPr/>
        <a:lstStyle/>
        <a:p>
          <a:r>
            <a:rPr lang="en-GB"/>
            <a:t>Developmental – acquiring a good understanding of the young person’s growth and development e.g. their journey with their family, their friends, their experience of educational environments, and any additional support needs arising from developmental or neurodevelopmental differences that they may have (e.g. physical, sensory, social communication, learning differences etc.)</a:t>
          </a:r>
          <a:endParaRPr lang="en-US"/>
        </a:p>
      </dgm:t>
    </dgm:pt>
    <dgm:pt modelId="{B063998B-B6EE-4055-8C6A-A71F9F14AF0D}" type="parTrans" cxnId="{72B4EF48-53BF-42C6-A7E9-817D965010E5}">
      <dgm:prSet/>
      <dgm:spPr/>
      <dgm:t>
        <a:bodyPr/>
        <a:lstStyle/>
        <a:p>
          <a:endParaRPr lang="en-US"/>
        </a:p>
      </dgm:t>
    </dgm:pt>
    <dgm:pt modelId="{C1943554-0338-4F91-A09A-AC24127BACA7}" type="sibTrans" cxnId="{72B4EF48-53BF-42C6-A7E9-817D965010E5}">
      <dgm:prSet/>
      <dgm:spPr/>
      <dgm:t>
        <a:bodyPr/>
        <a:lstStyle/>
        <a:p>
          <a:endParaRPr lang="en-US"/>
        </a:p>
      </dgm:t>
    </dgm:pt>
    <dgm:pt modelId="{8479FBD2-E466-4AA9-853F-29BD72E93C19}">
      <dgm:prSet/>
      <dgm:spPr/>
      <dgm:t>
        <a:bodyPr/>
        <a:lstStyle/>
        <a:p>
          <a:r>
            <a:rPr lang="en-GB"/>
            <a:t>Relational – examining relationships the child / young person has with peers and adults at home and in the school, and also the relationship between parents /carers and key members of school staff</a:t>
          </a:r>
          <a:endParaRPr lang="en-US"/>
        </a:p>
      </dgm:t>
    </dgm:pt>
    <dgm:pt modelId="{5E2729EE-DE8F-4141-BBAE-E2C2E23D7D9F}" type="parTrans" cxnId="{F96F1DFE-93C5-4740-A6AD-9E17A37C627F}">
      <dgm:prSet/>
      <dgm:spPr/>
      <dgm:t>
        <a:bodyPr/>
        <a:lstStyle/>
        <a:p>
          <a:endParaRPr lang="en-US"/>
        </a:p>
      </dgm:t>
    </dgm:pt>
    <dgm:pt modelId="{70364585-7DB6-4248-B869-BCCD35261C61}" type="sibTrans" cxnId="{F96F1DFE-93C5-4740-A6AD-9E17A37C627F}">
      <dgm:prSet/>
      <dgm:spPr/>
      <dgm:t>
        <a:bodyPr/>
        <a:lstStyle/>
        <a:p>
          <a:endParaRPr lang="en-US"/>
        </a:p>
      </dgm:t>
    </dgm:pt>
    <dgm:pt modelId="{4DF72B73-AD4B-46FF-AAD8-CA74664E47D6}">
      <dgm:prSet/>
      <dgm:spPr/>
      <dgm:t>
        <a:bodyPr/>
        <a:lstStyle/>
        <a:p>
          <a:r>
            <a:rPr lang="en-GB"/>
            <a:t>Interactional – acknowledging that factors which can be considered within-child (e.g. anxiety, low mood, social communication differences) only become problematic as a result of the individuals experience of their environment and their interactions within that – e.g.  through people, subjects places and rules / expectations.  </a:t>
          </a:r>
          <a:endParaRPr lang="en-US"/>
        </a:p>
      </dgm:t>
    </dgm:pt>
    <dgm:pt modelId="{FE65C6C8-CAB4-40C8-82A6-AA43D89DFB52}" type="parTrans" cxnId="{0D54C624-1008-4454-BD6D-3F7158499ABB}">
      <dgm:prSet/>
      <dgm:spPr/>
      <dgm:t>
        <a:bodyPr/>
        <a:lstStyle/>
        <a:p>
          <a:endParaRPr lang="en-US"/>
        </a:p>
      </dgm:t>
    </dgm:pt>
    <dgm:pt modelId="{F2275984-99C5-4970-BAA2-BB109891AFDB}" type="sibTrans" cxnId="{0D54C624-1008-4454-BD6D-3F7158499ABB}">
      <dgm:prSet/>
      <dgm:spPr/>
      <dgm:t>
        <a:bodyPr/>
        <a:lstStyle/>
        <a:p>
          <a:endParaRPr lang="en-US"/>
        </a:p>
      </dgm:t>
    </dgm:pt>
    <dgm:pt modelId="{B432EEB7-6BDE-4BB1-A272-940EBFD70A56}">
      <dgm:prSet/>
      <dgm:spPr/>
      <dgm:t>
        <a:bodyPr/>
        <a:lstStyle/>
        <a:p>
          <a:r>
            <a:rPr lang="en-GB"/>
            <a:t>Functional – developing a more forensic understanding of what is strengthening the school avoidant behaviours and what is weakening the desire to attend school (the push and pull factors)</a:t>
          </a:r>
          <a:endParaRPr lang="en-US"/>
        </a:p>
      </dgm:t>
    </dgm:pt>
    <dgm:pt modelId="{DC00D026-DF67-4699-8218-8204675B27DE}" type="parTrans" cxnId="{859F0724-C0E4-43FD-97A2-B99F5AA1EA51}">
      <dgm:prSet/>
      <dgm:spPr/>
      <dgm:t>
        <a:bodyPr/>
        <a:lstStyle/>
        <a:p>
          <a:endParaRPr lang="en-US"/>
        </a:p>
      </dgm:t>
    </dgm:pt>
    <dgm:pt modelId="{52A4CC1F-8B01-4217-9E98-3AF0B08F384A}" type="sibTrans" cxnId="{859F0724-C0E4-43FD-97A2-B99F5AA1EA51}">
      <dgm:prSet/>
      <dgm:spPr/>
      <dgm:t>
        <a:bodyPr/>
        <a:lstStyle/>
        <a:p>
          <a:endParaRPr lang="en-US"/>
        </a:p>
      </dgm:t>
    </dgm:pt>
    <dgm:pt modelId="{FD265A9C-FDE7-4199-8013-9CF90DFA5563}">
      <dgm:prSet/>
      <dgm:spPr/>
      <dgm:t>
        <a:bodyPr/>
        <a:lstStyle/>
        <a:p>
          <a:r>
            <a:rPr lang="en-GB"/>
            <a:t>Targeted – Holistic wellbeing assessment that is ecological and contextual – taking account of home, school and community factors (a robust GIRFEC approach) – that leads to clearly identified plans that minimise risks and maximise opportunities to change the course of the child / young person’s journey.</a:t>
          </a:r>
          <a:endParaRPr lang="en-US"/>
        </a:p>
      </dgm:t>
    </dgm:pt>
    <dgm:pt modelId="{A2FCFC7C-FF1A-4E25-93A5-A7D74527052B}" type="parTrans" cxnId="{618F2304-B318-4A5E-BD39-4A0120E739B6}">
      <dgm:prSet/>
      <dgm:spPr/>
      <dgm:t>
        <a:bodyPr/>
        <a:lstStyle/>
        <a:p>
          <a:endParaRPr lang="en-US"/>
        </a:p>
      </dgm:t>
    </dgm:pt>
    <dgm:pt modelId="{5679CA87-DCBE-4E27-93B1-62D33328831A}" type="sibTrans" cxnId="{618F2304-B318-4A5E-BD39-4A0120E739B6}">
      <dgm:prSet/>
      <dgm:spPr/>
      <dgm:t>
        <a:bodyPr/>
        <a:lstStyle/>
        <a:p>
          <a:endParaRPr lang="en-US"/>
        </a:p>
      </dgm:t>
    </dgm:pt>
    <dgm:pt modelId="{E319FB31-80F2-4A4D-B70B-F900F8BCFD2D}" type="pres">
      <dgm:prSet presAssocID="{5C74C9AD-3FFB-417E-8EE3-0326D7C654D4}" presName="linear" presStyleCnt="0">
        <dgm:presLayoutVars>
          <dgm:animLvl val="lvl"/>
          <dgm:resizeHandles val="exact"/>
        </dgm:presLayoutVars>
      </dgm:prSet>
      <dgm:spPr/>
      <dgm:t>
        <a:bodyPr/>
        <a:lstStyle/>
        <a:p>
          <a:endParaRPr lang="en-US"/>
        </a:p>
      </dgm:t>
    </dgm:pt>
    <dgm:pt modelId="{2B0A2ECD-17AB-4493-A3FF-7F9FBEC8A092}" type="pres">
      <dgm:prSet presAssocID="{39131740-2BB0-45EA-BBF4-4A87A9707305}" presName="parentText" presStyleLbl="node1" presStyleIdx="0" presStyleCnt="5">
        <dgm:presLayoutVars>
          <dgm:chMax val="0"/>
          <dgm:bulletEnabled val="1"/>
        </dgm:presLayoutVars>
      </dgm:prSet>
      <dgm:spPr/>
      <dgm:t>
        <a:bodyPr/>
        <a:lstStyle/>
        <a:p>
          <a:endParaRPr lang="en-US"/>
        </a:p>
      </dgm:t>
    </dgm:pt>
    <dgm:pt modelId="{3AC35F91-6270-457E-B112-893F85033180}" type="pres">
      <dgm:prSet presAssocID="{C1943554-0338-4F91-A09A-AC24127BACA7}" presName="spacer" presStyleCnt="0"/>
      <dgm:spPr/>
    </dgm:pt>
    <dgm:pt modelId="{1C1B68D3-5122-4A5C-8B97-17CADB743623}" type="pres">
      <dgm:prSet presAssocID="{8479FBD2-E466-4AA9-853F-29BD72E93C19}" presName="parentText" presStyleLbl="node1" presStyleIdx="1" presStyleCnt="5">
        <dgm:presLayoutVars>
          <dgm:chMax val="0"/>
          <dgm:bulletEnabled val="1"/>
        </dgm:presLayoutVars>
      </dgm:prSet>
      <dgm:spPr/>
      <dgm:t>
        <a:bodyPr/>
        <a:lstStyle/>
        <a:p>
          <a:endParaRPr lang="en-US"/>
        </a:p>
      </dgm:t>
    </dgm:pt>
    <dgm:pt modelId="{DB5CD7E6-0078-4C8D-8F83-952F46A53CBF}" type="pres">
      <dgm:prSet presAssocID="{70364585-7DB6-4248-B869-BCCD35261C61}" presName="spacer" presStyleCnt="0"/>
      <dgm:spPr/>
    </dgm:pt>
    <dgm:pt modelId="{977ACCF5-BF32-48AD-9D4F-0D1C76B4DC02}" type="pres">
      <dgm:prSet presAssocID="{4DF72B73-AD4B-46FF-AAD8-CA74664E47D6}" presName="parentText" presStyleLbl="node1" presStyleIdx="2" presStyleCnt="5">
        <dgm:presLayoutVars>
          <dgm:chMax val="0"/>
          <dgm:bulletEnabled val="1"/>
        </dgm:presLayoutVars>
      </dgm:prSet>
      <dgm:spPr/>
      <dgm:t>
        <a:bodyPr/>
        <a:lstStyle/>
        <a:p>
          <a:endParaRPr lang="en-US"/>
        </a:p>
      </dgm:t>
    </dgm:pt>
    <dgm:pt modelId="{E1A71A02-802C-4202-B775-A095CF52FD35}" type="pres">
      <dgm:prSet presAssocID="{F2275984-99C5-4970-BAA2-BB109891AFDB}" presName="spacer" presStyleCnt="0"/>
      <dgm:spPr/>
    </dgm:pt>
    <dgm:pt modelId="{E7D7C63A-3DA5-41AF-8BF2-DAB0D2CD90DA}" type="pres">
      <dgm:prSet presAssocID="{B432EEB7-6BDE-4BB1-A272-940EBFD70A56}" presName="parentText" presStyleLbl="node1" presStyleIdx="3" presStyleCnt="5">
        <dgm:presLayoutVars>
          <dgm:chMax val="0"/>
          <dgm:bulletEnabled val="1"/>
        </dgm:presLayoutVars>
      </dgm:prSet>
      <dgm:spPr/>
      <dgm:t>
        <a:bodyPr/>
        <a:lstStyle/>
        <a:p>
          <a:endParaRPr lang="en-US"/>
        </a:p>
      </dgm:t>
    </dgm:pt>
    <dgm:pt modelId="{EFB1CE2E-F0BD-4A4F-8196-694DFD6FC75D}" type="pres">
      <dgm:prSet presAssocID="{52A4CC1F-8B01-4217-9E98-3AF0B08F384A}" presName="spacer" presStyleCnt="0"/>
      <dgm:spPr/>
    </dgm:pt>
    <dgm:pt modelId="{3A8D9F6F-AB9F-41D6-A744-C586406D56FB}" type="pres">
      <dgm:prSet presAssocID="{FD265A9C-FDE7-4199-8013-9CF90DFA5563}" presName="parentText" presStyleLbl="node1" presStyleIdx="4" presStyleCnt="5">
        <dgm:presLayoutVars>
          <dgm:chMax val="0"/>
          <dgm:bulletEnabled val="1"/>
        </dgm:presLayoutVars>
      </dgm:prSet>
      <dgm:spPr/>
      <dgm:t>
        <a:bodyPr/>
        <a:lstStyle/>
        <a:p>
          <a:endParaRPr lang="en-US"/>
        </a:p>
      </dgm:t>
    </dgm:pt>
  </dgm:ptLst>
  <dgm:cxnLst>
    <dgm:cxn modelId="{3F48A4C8-4F21-41E2-B1CB-4205AA1DD86B}" type="presOf" srcId="{8479FBD2-E466-4AA9-853F-29BD72E93C19}" destId="{1C1B68D3-5122-4A5C-8B97-17CADB743623}" srcOrd="0" destOrd="0" presId="urn:microsoft.com/office/officeart/2005/8/layout/vList2"/>
    <dgm:cxn modelId="{0D54C624-1008-4454-BD6D-3F7158499ABB}" srcId="{5C74C9AD-3FFB-417E-8EE3-0326D7C654D4}" destId="{4DF72B73-AD4B-46FF-AAD8-CA74664E47D6}" srcOrd="2" destOrd="0" parTransId="{FE65C6C8-CAB4-40C8-82A6-AA43D89DFB52}" sibTransId="{F2275984-99C5-4970-BAA2-BB109891AFDB}"/>
    <dgm:cxn modelId="{72B4EF48-53BF-42C6-A7E9-817D965010E5}" srcId="{5C74C9AD-3FFB-417E-8EE3-0326D7C654D4}" destId="{39131740-2BB0-45EA-BBF4-4A87A9707305}" srcOrd="0" destOrd="0" parTransId="{B063998B-B6EE-4055-8C6A-A71F9F14AF0D}" sibTransId="{C1943554-0338-4F91-A09A-AC24127BACA7}"/>
    <dgm:cxn modelId="{5F087E7D-5418-4DF0-AA6C-B83A4FBCA41C}" type="presOf" srcId="{5C74C9AD-3FFB-417E-8EE3-0326D7C654D4}" destId="{E319FB31-80F2-4A4D-B70B-F900F8BCFD2D}" srcOrd="0" destOrd="0" presId="urn:microsoft.com/office/officeart/2005/8/layout/vList2"/>
    <dgm:cxn modelId="{7C190B3B-BA20-44EE-AFD8-7818B201AF8F}" type="presOf" srcId="{B432EEB7-6BDE-4BB1-A272-940EBFD70A56}" destId="{E7D7C63A-3DA5-41AF-8BF2-DAB0D2CD90DA}" srcOrd="0" destOrd="0" presId="urn:microsoft.com/office/officeart/2005/8/layout/vList2"/>
    <dgm:cxn modelId="{F96F1DFE-93C5-4740-A6AD-9E17A37C627F}" srcId="{5C74C9AD-3FFB-417E-8EE3-0326D7C654D4}" destId="{8479FBD2-E466-4AA9-853F-29BD72E93C19}" srcOrd="1" destOrd="0" parTransId="{5E2729EE-DE8F-4141-BBAE-E2C2E23D7D9F}" sibTransId="{70364585-7DB6-4248-B869-BCCD35261C61}"/>
    <dgm:cxn modelId="{859F0724-C0E4-43FD-97A2-B99F5AA1EA51}" srcId="{5C74C9AD-3FFB-417E-8EE3-0326D7C654D4}" destId="{B432EEB7-6BDE-4BB1-A272-940EBFD70A56}" srcOrd="3" destOrd="0" parTransId="{DC00D026-DF67-4699-8218-8204675B27DE}" sibTransId="{52A4CC1F-8B01-4217-9E98-3AF0B08F384A}"/>
    <dgm:cxn modelId="{477F3EA9-8FB5-432C-A30E-A90DC149A925}" type="presOf" srcId="{4DF72B73-AD4B-46FF-AAD8-CA74664E47D6}" destId="{977ACCF5-BF32-48AD-9D4F-0D1C76B4DC02}" srcOrd="0" destOrd="0" presId="urn:microsoft.com/office/officeart/2005/8/layout/vList2"/>
    <dgm:cxn modelId="{618F2304-B318-4A5E-BD39-4A0120E739B6}" srcId="{5C74C9AD-3FFB-417E-8EE3-0326D7C654D4}" destId="{FD265A9C-FDE7-4199-8013-9CF90DFA5563}" srcOrd="4" destOrd="0" parTransId="{A2FCFC7C-FF1A-4E25-93A5-A7D74527052B}" sibTransId="{5679CA87-DCBE-4E27-93B1-62D33328831A}"/>
    <dgm:cxn modelId="{EAE0B0CA-5E70-4EB6-8CD3-07997C05FC41}" type="presOf" srcId="{39131740-2BB0-45EA-BBF4-4A87A9707305}" destId="{2B0A2ECD-17AB-4493-A3FF-7F9FBEC8A092}" srcOrd="0" destOrd="0" presId="urn:microsoft.com/office/officeart/2005/8/layout/vList2"/>
    <dgm:cxn modelId="{0BBBCA80-E060-45DD-A4EF-DC91F62B975A}" type="presOf" srcId="{FD265A9C-FDE7-4199-8013-9CF90DFA5563}" destId="{3A8D9F6F-AB9F-41D6-A744-C586406D56FB}" srcOrd="0" destOrd="0" presId="urn:microsoft.com/office/officeart/2005/8/layout/vList2"/>
    <dgm:cxn modelId="{D927D965-DC47-4650-970E-B5E8287ACF29}" type="presParOf" srcId="{E319FB31-80F2-4A4D-B70B-F900F8BCFD2D}" destId="{2B0A2ECD-17AB-4493-A3FF-7F9FBEC8A092}" srcOrd="0" destOrd="0" presId="urn:microsoft.com/office/officeart/2005/8/layout/vList2"/>
    <dgm:cxn modelId="{AA826A0D-291B-4042-9745-C42F1A9AD4FF}" type="presParOf" srcId="{E319FB31-80F2-4A4D-B70B-F900F8BCFD2D}" destId="{3AC35F91-6270-457E-B112-893F85033180}" srcOrd="1" destOrd="0" presId="urn:microsoft.com/office/officeart/2005/8/layout/vList2"/>
    <dgm:cxn modelId="{86AF9283-BC6F-410B-8CF9-D9F79D29E4D3}" type="presParOf" srcId="{E319FB31-80F2-4A4D-B70B-F900F8BCFD2D}" destId="{1C1B68D3-5122-4A5C-8B97-17CADB743623}" srcOrd="2" destOrd="0" presId="urn:microsoft.com/office/officeart/2005/8/layout/vList2"/>
    <dgm:cxn modelId="{9A2E8993-F30E-4A77-9A52-4971D23864E5}" type="presParOf" srcId="{E319FB31-80F2-4A4D-B70B-F900F8BCFD2D}" destId="{DB5CD7E6-0078-4C8D-8F83-952F46A53CBF}" srcOrd="3" destOrd="0" presId="urn:microsoft.com/office/officeart/2005/8/layout/vList2"/>
    <dgm:cxn modelId="{AC251449-962E-4F64-B078-D7766CB80338}" type="presParOf" srcId="{E319FB31-80F2-4A4D-B70B-F900F8BCFD2D}" destId="{977ACCF5-BF32-48AD-9D4F-0D1C76B4DC02}" srcOrd="4" destOrd="0" presId="urn:microsoft.com/office/officeart/2005/8/layout/vList2"/>
    <dgm:cxn modelId="{B9D082A8-50EC-4F5C-ADA1-AFE887CB60B6}" type="presParOf" srcId="{E319FB31-80F2-4A4D-B70B-F900F8BCFD2D}" destId="{E1A71A02-802C-4202-B775-A095CF52FD35}" srcOrd="5" destOrd="0" presId="urn:microsoft.com/office/officeart/2005/8/layout/vList2"/>
    <dgm:cxn modelId="{063CE1D2-2AB2-41BC-9F67-06487F1356F9}" type="presParOf" srcId="{E319FB31-80F2-4A4D-B70B-F900F8BCFD2D}" destId="{E7D7C63A-3DA5-41AF-8BF2-DAB0D2CD90DA}" srcOrd="6" destOrd="0" presId="urn:microsoft.com/office/officeart/2005/8/layout/vList2"/>
    <dgm:cxn modelId="{CEF732C2-E481-4A99-AE8F-123AE4006C40}" type="presParOf" srcId="{E319FB31-80F2-4A4D-B70B-F900F8BCFD2D}" destId="{EFB1CE2E-F0BD-4A4F-8196-694DFD6FC75D}" srcOrd="7" destOrd="0" presId="urn:microsoft.com/office/officeart/2005/8/layout/vList2"/>
    <dgm:cxn modelId="{760A2CC9-9A6D-42ED-A40E-51EEE7943580}" type="presParOf" srcId="{E319FB31-80F2-4A4D-B70B-F900F8BCFD2D}" destId="{3A8D9F6F-AB9F-41D6-A744-C586406D56F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1B85A2-2F71-4D2E-B39A-047B1F7643D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4F83EAC-4DD4-49D3-86F7-6A39B3966A41}">
      <dgm:prSet/>
      <dgm:spPr/>
      <dgm:t>
        <a:bodyPr/>
        <a:lstStyle/>
        <a:p>
          <a:r>
            <a:rPr lang="en-GB"/>
            <a:t>Anxiety (e.g. Spence)</a:t>
          </a:r>
          <a:endParaRPr lang="en-US"/>
        </a:p>
      </dgm:t>
    </dgm:pt>
    <dgm:pt modelId="{0AF13330-A860-4810-9D91-99F8EB3E082E}" type="parTrans" cxnId="{6CD66431-AEDB-454A-85B2-34A1B47338F4}">
      <dgm:prSet/>
      <dgm:spPr/>
      <dgm:t>
        <a:bodyPr/>
        <a:lstStyle/>
        <a:p>
          <a:endParaRPr lang="en-US"/>
        </a:p>
      </dgm:t>
    </dgm:pt>
    <dgm:pt modelId="{C1DB02AB-552D-447B-B33A-0C0CB261A9EE}" type="sibTrans" cxnId="{6CD66431-AEDB-454A-85B2-34A1B47338F4}">
      <dgm:prSet/>
      <dgm:spPr/>
      <dgm:t>
        <a:bodyPr/>
        <a:lstStyle/>
        <a:p>
          <a:endParaRPr lang="en-US"/>
        </a:p>
      </dgm:t>
    </dgm:pt>
    <dgm:pt modelId="{F73954F1-4079-41E7-9613-E67712D243D3}">
      <dgm:prSet/>
      <dgm:spPr/>
      <dgm:t>
        <a:bodyPr/>
        <a:lstStyle/>
        <a:p>
          <a:r>
            <a:rPr lang="en-GB"/>
            <a:t>Academic self concept (e.g. Reading self concept scale, Motivation for Reading Questionnaire)</a:t>
          </a:r>
          <a:endParaRPr lang="en-US"/>
        </a:p>
      </dgm:t>
    </dgm:pt>
    <dgm:pt modelId="{415D8204-08DE-441B-9D9A-BDB57D25C4B0}" type="parTrans" cxnId="{40E6594F-EC0C-43DA-BF71-347285D8921B}">
      <dgm:prSet/>
      <dgm:spPr/>
      <dgm:t>
        <a:bodyPr/>
        <a:lstStyle/>
        <a:p>
          <a:endParaRPr lang="en-US"/>
        </a:p>
      </dgm:t>
    </dgm:pt>
    <dgm:pt modelId="{C8396223-D55F-47BB-B3A8-4EC5035CD74C}" type="sibTrans" cxnId="{40E6594F-EC0C-43DA-BF71-347285D8921B}">
      <dgm:prSet/>
      <dgm:spPr/>
      <dgm:t>
        <a:bodyPr/>
        <a:lstStyle/>
        <a:p>
          <a:endParaRPr lang="en-US"/>
        </a:p>
      </dgm:t>
    </dgm:pt>
    <dgm:pt modelId="{83081C7E-BCAC-4787-B629-33FE89557C6E}">
      <dgm:prSet/>
      <dgm:spPr/>
      <dgm:t>
        <a:bodyPr/>
        <a:lstStyle/>
        <a:p>
          <a:r>
            <a:rPr lang="en-GB"/>
            <a:t>Educational assessment (e.g. WIAT)</a:t>
          </a:r>
          <a:endParaRPr lang="en-US"/>
        </a:p>
      </dgm:t>
    </dgm:pt>
    <dgm:pt modelId="{9146D9A4-1D21-4C41-A2B5-E4FE8605229B}" type="parTrans" cxnId="{BD41030A-2115-49BC-8254-FBCC80643802}">
      <dgm:prSet/>
      <dgm:spPr/>
      <dgm:t>
        <a:bodyPr/>
        <a:lstStyle/>
        <a:p>
          <a:endParaRPr lang="en-US"/>
        </a:p>
      </dgm:t>
    </dgm:pt>
    <dgm:pt modelId="{03C118E1-F8D8-4817-9FE0-44FC63FBD80D}" type="sibTrans" cxnId="{BD41030A-2115-49BC-8254-FBCC80643802}">
      <dgm:prSet/>
      <dgm:spPr/>
      <dgm:t>
        <a:bodyPr/>
        <a:lstStyle/>
        <a:p>
          <a:endParaRPr lang="en-US"/>
        </a:p>
      </dgm:t>
    </dgm:pt>
    <dgm:pt modelId="{1F768F93-295A-4CC9-8A67-ACA73BA253C0}">
      <dgm:prSet/>
      <dgm:spPr/>
      <dgm:t>
        <a:bodyPr/>
        <a:lstStyle/>
        <a:p>
          <a:r>
            <a:rPr lang="en-GB"/>
            <a:t>Resilience assessment (e.g. Resiliency Scales for Children and Adolescents)</a:t>
          </a:r>
          <a:endParaRPr lang="en-US"/>
        </a:p>
      </dgm:t>
    </dgm:pt>
    <dgm:pt modelId="{BEA2D750-EDED-4A95-B006-5C21C738D03F}" type="parTrans" cxnId="{FFB8BD91-F7AE-432A-B368-6FB25F04A557}">
      <dgm:prSet/>
      <dgm:spPr/>
      <dgm:t>
        <a:bodyPr/>
        <a:lstStyle/>
        <a:p>
          <a:endParaRPr lang="en-US"/>
        </a:p>
      </dgm:t>
    </dgm:pt>
    <dgm:pt modelId="{2B0D5D75-B108-4574-B609-BDDE7F7E022A}" type="sibTrans" cxnId="{FFB8BD91-F7AE-432A-B368-6FB25F04A557}">
      <dgm:prSet/>
      <dgm:spPr/>
      <dgm:t>
        <a:bodyPr/>
        <a:lstStyle/>
        <a:p>
          <a:endParaRPr lang="en-US"/>
        </a:p>
      </dgm:t>
    </dgm:pt>
    <dgm:pt modelId="{85F81C23-20EC-44AA-BD6B-646BA7DEB4ED}" type="pres">
      <dgm:prSet presAssocID="{6D1B85A2-2F71-4D2E-B39A-047B1F7643D5}" presName="linear" presStyleCnt="0">
        <dgm:presLayoutVars>
          <dgm:animLvl val="lvl"/>
          <dgm:resizeHandles val="exact"/>
        </dgm:presLayoutVars>
      </dgm:prSet>
      <dgm:spPr/>
      <dgm:t>
        <a:bodyPr/>
        <a:lstStyle/>
        <a:p>
          <a:endParaRPr lang="en-US"/>
        </a:p>
      </dgm:t>
    </dgm:pt>
    <dgm:pt modelId="{1B153988-EC68-406D-8932-E9CA07463E5A}" type="pres">
      <dgm:prSet presAssocID="{84F83EAC-4DD4-49D3-86F7-6A39B3966A41}" presName="parentText" presStyleLbl="node1" presStyleIdx="0" presStyleCnt="4">
        <dgm:presLayoutVars>
          <dgm:chMax val="0"/>
          <dgm:bulletEnabled val="1"/>
        </dgm:presLayoutVars>
      </dgm:prSet>
      <dgm:spPr/>
      <dgm:t>
        <a:bodyPr/>
        <a:lstStyle/>
        <a:p>
          <a:endParaRPr lang="en-US"/>
        </a:p>
      </dgm:t>
    </dgm:pt>
    <dgm:pt modelId="{0CA6318D-AD91-49A8-B024-E6EDF9DEF48D}" type="pres">
      <dgm:prSet presAssocID="{C1DB02AB-552D-447B-B33A-0C0CB261A9EE}" presName="spacer" presStyleCnt="0"/>
      <dgm:spPr/>
    </dgm:pt>
    <dgm:pt modelId="{8EF122BB-FC14-418D-8C4E-51A9884F8017}" type="pres">
      <dgm:prSet presAssocID="{F73954F1-4079-41E7-9613-E67712D243D3}" presName="parentText" presStyleLbl="node1" presStyleIdx="1" presStyleCnt="4">
        <dgm:presLayoutVars>
          <dgm:chMax val="0"/>
          <dgm:bulletEnabled val="1"/>
        </dgm:presLayoutVars>
      </dgm:prSet>
      <dgm:spPr/>
      <dgm:t>
        <a:bodyPr/>
        <a:lstStyle/>
        <a:p>
          <a:endParaRPr lang="en-US"/>
        </a:p>
      </dgm:t>
    </dgm:pt>
    <dgm:pt modelId="{51520518-AD7F-4E95-A753-2448D9D1DA5C}" type="pres">
      <dgm:prSet presAssocID="{C8396223-D55F-47BB-B3A8-4EC5035CD74C}" presName="spacer" presStyleCnt="0"/>
      <dgm:spPr/>
    </dgm:pt>
    <dgm:pt modelId="{DBED210B-6E3D-459E-A634-24F75DFBEFAD}" type="pres">
      <dgm:prSet presAssocID="{83081C7E-BCAC-4787-B629-33FE89557C6E}" presName="parentText" presStyleLbl="node1" presStyleIdx="2" presStyleCnt="4">
        <dgm:presLayoutVars>
          <dgm:chMax val="0"/>
          <dgm:bulletEnabled val="1"/>
        </dgm:presLayoutVars>
      </dgm:prSet>
      <dgm:spPr/>
      <dgm:t>
        <a:bodyPr/>
        <a:lstStyle/>
        <a:p>
          <a:endParaRPr lang="en-US"/>
        </a:p>
      </dgm:t>
    </dgm:pt>
    <dgm:pt modelId="{8293FDDD-225B-47BF-B7F7-6EFC93826822}" type="pres">
      <dgm:prSet presAssocID="{03C118E1-F8D8-4817-9FE0-44FC63FBD80D}" presName="spacer" presStyleCnt="0"/>
      <dgm:spPr/>
    </dgm:pt>
    <dgm:pt modelId="{660FB9CE-7336-44AF-B214-32AB31970C62}" type="pres">
      <dgm:prSet presAssocID="{1F768F93-295A-4CC9-8A67-ACA73BA253C0}" presName="parentText" presStyleLbl="node1" presStyleIdx="3" presStyleCnt="4">
        <dgm:presLayoutVars>
          <dgm:chMax val="0"/>
          <dgm:bulletEnabled val="1"/>
        </dgm:presLayoutVars>
      </dgm:prSet>
      <dgm:spPr/>
      <dgm:t>
        <a:bodyPr/>
        <a:lstStyle/>
        <a:p>
          <a:endParaRPr lang="en-US"/>
        </a:p>
      </dgm:t>
    </dgm:pt>
  </dgm:ptLst>
  <dgm:cxnLst>
    <dgm:cxn modelId="{2D6AC8B6-E08C-4F1B-9A26-1CB03C86E8F7}" type="presOf" srcId="{84F83EAC-4DD4-49D3-86F7-6A39B3966A41}" destId="{1B153988-EC68-406D-8932-E9CA07463E5A}" srcOrd="0" destOrd="0" presId="urn:microsoft.com/office/officeart/2005/8/layout/vList2"/>
    <dgm:cxn modelId="{BD41030A-2115-49BC-8254-FBCC80643802}" srcId="{6D1B85A2-2F71-4D2E-B39A-047B1F7643D5}" destId="{83081C7E-BCAC-4787-B629-33FE89557C6E}" srcOrd="2" destOrd="0" parTransId="{9146D9A4-1D21-4C41-A2B5-E4FE8605229B}" sibTransId="{03C118E1-F8D8-4817-9FE0-44FC63FBD80D}"/>
    <dgm:cxn modelId="{06EB1813-C852-4EB7-862A-57FEEF73E3A2}" type="presOf" srcId="{6D1B85A2-2F71-4D2E-B39A-047B1F7643D5}" destId="{85F81C23-20EC-44AA-BD6B-646BA7DEB4ED}" srcOrd="0" destOrd="0" presId="urn:microsoft.com/office/officeart/2005/8/layout/vList2"/>
    <dgm:cxn modelId="{6CD66431-AEDB-454A-85B2-34A1B47338F4}" srcId="{6D1B85A2-2F71-4D2E-B39A-047B1F7643D5}" destId="{84F83EAC-4DD4-49D3-86F7-6A39B3966A41}" srcOrd="0" destOrd="0" parTransId="{0AF13330-A860-4810-9D91-99F8EB3E082E}" sibTransId="{C1DB02AB-552D-447B-B33A-0C0CB261A9EE}"/>
    <dgm:cxn modelId="{C8CCCF29-203E-411F-9E7D-70E4AFEEB852}" type="presOf" srcId="{1F768F93-295A-4CC9-8A67-ACA73BA253C0}" destId="{660FB9CE-7336-44AF-B214-32AB31970C62}" srcOrd="0" destOrd="0" presId="urn:microsoft.com/office/officeart/2005/8/layout/vList2"/>
    <dgm:cxn modelId="{40E6594F-EC0C-43DA-BF71-347285D8921B}" srcId="{6D1B85A2-2F71-4D2E-B39A-047B1F7643D5}" destId="{F73954F1-4079-41E7-9613-E67712D243D3}" srcOrd="1" destOrd="0" parTransId="{415D8204-08DE-441B-9D9A-BDB57D25C4B0}" sibTransId="{C8396223-D55F-47BB-B3A8-4EC5035CD74C}"/>
    <dgm:cxn modelId="{0E56125D-0D19-46CA-BC71-CDBD01DEEE03}" type="presOf" srcId="{F73954F1-4079-41E7-9613-E67712D243D3}" destId="{8EF122BB-FC14-418D-8C4E-51A9884F8017}" srcOrd="0" destOrd="0" presId="urn:microsoft.com/office/officeart/2005/8/layout/vList2"/>
    <dgm:cxn modelId="{FFB8BD91-F7AE-432A-B368-6FB25F04A557}" srcId="{6D1B85A2-2F71-4D2E-B39A-047B1F7643D5}" destId="{1F768F93-295A-4CC9-8A67-ACA73BA253C0}" srcOrd="3" destOrd="0" parTransId="{BEA2D750-EDED-4A95-B006-5C21C738D03F}" sibTransId="{2B0D5D75-B108-4574-B609-BDDE7F7E022A}"/>
    <dgm:cxn modelId="{AA56D900-9195-460D-9DBC-341F9FC8C58D}" type="presOf" srcId="{83081C7E-BCAC-4787-B629-33FE89557C6E}" destId="{DBED210B-6E3D-459E-A634-24F75DFBEFAD}" srcOrd="0" destOrd="0" presId="urn:microsoft.com/office/officeart/2005/8/layout/vList2"/>
    <dgm:cxn modelId="{EF57F543-94C1-4BCF-B9E7-83EE392EAEC6}" type="presParOf" srcId="{85F81C23-20EC-44AA-BD6B-646BA7DEB4ED}" destId="{1B153988-EC68-406D-8932-E9CA07463E5A}" srcOrd="0" destOrd="0" presId="urn:microsoft.com/office/officeart/2005/8/layout/vList2"/>
    <dgm:cxn modelId="{AB9A12D9-58D9-4647-9A5C-2534D3168B52}" type="presParOf" srcId="{85F81C23-20EC-44AA-BD6B-646BA7DEB4ED}" destId="{0CA6318D-AD91-49A8-B024-E6EDF9DEF48D}" srcOrd="1" destOrd="0" presId="urn:microsoft.com/office/officeart/2005/8/layout/vList2"/>
    <dgm:cxn modelId="{5B11A52B-A106-43D0-9CA6-EA5D557D6107}" type="presParOf" srcId="{85F81C23-20EC-44AA-BD6B-646BA7DEB4ED}" destId="{8EF122BB-FC14-418D-8C4E-51A9884F8017}" srcOrd="2" destOrd="0" presId="urn:microsoft.com/office/officeart/2005/8/layout/vList2"/>
    <dgm:cxn modelId="{B7A4926A-8CB1-4476-9093-2553363EECC3}" type="presParOf" srcId="{85F81C23-20EC-44AA-BD6B-646BA7DEB4ED}" destId="{51520518-AD7F-4E95-A753-2448D9D1DA5C}" srcOrd="3" destOrd="0" presId="urn:microsoft.com/office/officeart/2005/8/layout/vList2"/>
    <dgm:cxn modelId="{C205C464-031C-45F4-B422-71BFAE7E9458}" type="presParOf" srcId="{85F81C23-20EC-44AA-BD6B-646BA7DEB4ED}" destId="{DBED210B-6E3D-459E-A634-24F75DFBEFAD}" srcOrd="4" destOrd="0" presId="urn:microsoft.com/office/officeart/2005/8/layout/vList2"/>
    <dgm:cxn modelId="{8BF60282-AAA8-4CBC-9AE1-DBEE408EC07C}" type="presParOf" srcId="{85F81C23-20EC-44AA-BD6B-646BA7DEB4ED}" destId="{8293FDDD-225B-47BF-B7F7-6EFC93826822}" srcOrd="5" destOrd="0" presId="urn:microsoft.com/office/officeart/2005/8/layout/vList2"/>
    <dgm:cxn modelId="{6C58F6F9-B5AA-4DAE-ADE9-C248CC613033}" type="presParOf" srcId="{85F81C23-20EC-44AA-BD6B-646BA7DEB4ED}" destId="{660FB9CE-7336-44AF-B214-32AB31970C6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90FDC0-7D1E-46E7-8A5F-D9828652A07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9C1C50A-A250-406E-BB5D-C5616C5E781A}">
      <dgm:prSet/>
      <dgm:spPr/>
      <dgm:t>
        <a:bodyPr/>
        <a:lstStyle/>
        <a:p>
          <a:pPr>
            <a:lnSpc>
              <a:spcPct val="100000"/>
            </a:lnSpc>
          </a:pPr>
          <a:r>
            <a:rPr lang="en-GB"/>
            <a:t>For plans of reintegration, target areas of the school day that the young person is most willing to attend, focussing on their strengths and areas of interests, their peer relationships, and their relationships with key staff members.  Create a clear plan and stick to it.</a:t>
          </a:r>
          <a:endParaRPr lang="en-US"/>
        </a:p>
      </dgm:t>
    </dgm:pt>
    <dgm:pt modelId="{931DF4D2-41DD-4212-80FE-CCD24C1ADDE3}" type="parTrans" cxnId="{B694EC25-79F9-4521-B5B2-5F2768727C09}">
      <dgm:prSet/>
      <dgm:spPr/>
      <dgm:t>
        <a:bodyPr/>
        <a:lstStyle/>
        <a:p>
          <a:endParaRPr lang="en-US"/>
        </a:p>
      </dgm:t>
    </dgm:pt>
    <dgm:pt modelId="{96F543CF-F16A-401D-9A81-9776F859BDE5}" type="sibTrans" cxnId="{B694EC25-79F9-4521-B5B2-5F2768727C09}">
      <dgm:prSet/>
      <dgm:spPr/>
      <dgm:t>
        <a:bodyPr/>
        <a:lstStyle/>
        <a:p>
          <a:pPr>
            <a:lnSpc>
              <a:spcPct val="100000"/>
            </a:lnSpc>
          </a:pPr>
          <a:endParaRPr lang="en-US"/>
        </a:p>
      </dgm:t>
    </dgm:pt>
    <dgm:pt modelId="{C05FC2B3-91B6-41C5-8D1B-5E90762F57A9}">
      <dgm:prSet/>
      <dgm:spPr/>
      <dgm:t>
        <a:bodyPr/>
        <a:lstStyle/>
        <a:p>
          <a:pPr>
            <a:lnSpc>
              <a:spcPct val="100000"/>
            </a:lnSpc>
          </a:pPr>
          <a:r>
            <a:rPr lang="en-GB"/>
            <a:t>Outline a clear strategy and timeline of graded exposure / reintegration</a:t>
          </a:r>
          <a:endParaRPr lang="en-US"/>
        </a:p>
      </dgm:t>
    </dgm:pt>
    <dgm:pt modelId="{9A177738-DD8F-42CD-BE18-C7D7E469FD7E}" type="parTrans" cxnId="{51F32744-B0B6-4CFE-97C8-94BC016682EC}">
      <dgm:prSet/>
      <dgm:spPr/>
      <dgm:t>
        <a:bodyPr/>
        <a:lstStyle/>
        <a:p>
          <a:endParaRPr lang="en-US"/>
        </a:p>
      </dgm:t>
    </dgm:pt>
    <dgm:pt modelId="{22ED670D-4551-419D-A43A-F212FB34712D}" type="sibTrans" cxnId="{51F32744-B0B6-4CFE-97C8-94BC016682EC}">
      <dgm:prSet/>
      <dgm:spPr/>
      <dgm:t>
        <a:bodyPr/>
        <a:lstStyle/>
        <a:p>
          <a:pPr>
            <a:lnSpc>
              <a:spcPct val="100000"/>
            </a:lnSpc>
          </a:pPr>
          <a:endParaRPr lang="en-US"/>
        </a:p>
      </dgm:t>
    </dgm:pt>
    <dgm:pt modelId="{D26B7E09-650C-436A-81F0-3920625EE774}">
      <dgm:prSet/>
      <dgm:spPr/>
      <dgm:t>
        <a:bodyPr/>
        <a:lstStyle/>
        <a:p>
          <a:pPr>
            <a:lnSpc>
              <a:spcPct val="100000"/>
            </a:lnSpc>
          </a:pPr>
          <a:r>
            <a:rPr lang="en-GB"/>
            <a:t>Praise and build on the success of small positive steps, make the next step only slightly more challenging</a:t>
          </a:r>
          <a:endParaRPr lang="en-US"/>
        </a:p>
      </dgm:t>
    </dgm:pt>
    <dgm:pt modelId="{BA36C7DF-19A5-48C5-8761-E93AC569A503}" type="parTrans" cxnId="{D2113D94-87DB-4EFF-964D-5AD8757EA1DB}">
      <dgm:prSet/>
      <dgm:spPr/>
      <dgm:t>
        <a:bodyPr/>
        <a:lstStyle/>
        <a:p>
          <a:endParaRPr lang="en-US"/>
        </a:p>
      </dgm:t>
    </dgm:pt>
    <dgm:pt modelId="{B6F327E5-DE65-4E2E-942B-9BFF2B806B16}" type="sibTrans" cxnId="{D2113D94-87DB-4EFF-964D-5AD8757EA1DB}">
      <dgm:prSet/>
      <dgm:spPr/>
      <dgm:t>
        <a:bodyPr/>
        <a:lstStyle/>
        <a:p>
          <a:pPr>
            <a:lnSpc>
              <a:spcPct val="100000"/>
            </a:lnSpc>
          </a:pPr>
          <a:endParaRPr lang="en-US"/>
        </a:p>
      </dgm:t>
    </dgm:pt>
    <dgm:pt modelId="{D83F82F0-145B-4560-9AA3-2F178866F667}">
      <dgm:prSet/>
      <dgm:spPr/>
      <dgm:t>
        <a:bodyPr/>
        <a:lstStyle/>
        <a:p>
          <a:pPr>
            <a:lnSpc>
              <a:spcPct val="100000"/>
            </a:lnSpc>
          </a:pPr>
          <a:r>
            <a:rPr lang="en-GB"/>
            <a:t>Support parents to encourage and make opportunities for in school attendance every single day, even if it is for the last few minutes of the day or in the building after school is finished.  Never minimise any successful step over the threshold of the school building.</a:t>
          </a:r>
          <a:endParaRPr lang="en-US"/>
        </a:p>
      </dgm:t>
    </dgm:pt>
    <dgm:pt modelId="{5A4AA768-25BE-4321-9FB3-078EDB3AF8E8}" type="parTrans" cxnId="{F5CA47AC-F2A9-4637-9DAE-B658706E15CA}">
      <dgm:prSet/>
      <dgm:spPr/>
      <dgm:t>
        <a:bodyPr/>
        <a:lstStyle/>
        <a:p>
          <a:endParaRPr lang="en-US"/>
        </a:p>
      </dgm:t>
    </dgm:pt>
    <dgm:pt modelId="{E3AE38E7-55B8-45B2-9D13-95B7307867D5}" type="sibTrans" cxnId="{F5CA47AC-F2A9-4637-9DAE-B658706E15CA}">
      <dgm:prSet/>
      <dgm:spPr/>
      <dgm:t>
        <a:bodyPr/>
        <a:lstStyle/>
        <a:p>
          <a:endParaRPr lang="en-US"/>
        </a:p>
      </dgm:t>
    </dgm:pt>
    <dgm:pt modelId="{8A7F1205-AE69-4A10-ABB1-E7D17E861237}" type="pres">
      <dgm:prSet presAssocID="{C990FDC0-7D1E-46E7-8A5F-D9828652A078}" presName="root" presStyleCnt="0">
        <dgm:presLayoutVars>
          <dgm:dir/>
          <dgm:resizeHandles val="exact"/>
        </dgm:presLayoutVars>
      </dgm:prSet>
      <dgm:spPr/>
      <dgm:t>
        <a:bodyPr/>
        <a:lstStyle/>
        <a:p>
          <a:endParaRPr lang="en-US"/>
        </a:p>
      </dgm:t>
    </dgm:pt>
    <dgm:pt modelId="{255AFDDE-9535-47F3-88B1-C8C05F85927B}" type="pres">
      <dgm:prSet presAssocID="{C990FDC0-7D1E-46E7-8A5F-D9828652A078}" presName="container" presStyleCnt="0">
        <dgm:presLayoutVars>
          <dgm:dir/>
          <dgm:resizeHandles val="exact"/>
        </dgm:presLayoutVars>
      </dgm:prSet>
      <dgm:spPr/>
    </dgm:pt>
    <dgm:pt modelId="{06318B0F-8E80-4982-9EDF-CDA596EDAF6F}" type="pres">
      <dgm:prSet presAssocID="{59C1C50A-A250-406E-BB5D-C5616C5E781A}" presName="compNode" presStyleCnt="0"/>
      <dgm:spPr/>
    </dgm:pt>
    <dgm:pt modelId="{CD898282-1A7A-42BB-AB06-21611B679C99}" type="pres">
      <dgm:prSet presAssocID="{59C1C50A-A250-406E-BB5D-C5616C5E781A}" presName="iconBgRect" presStyleLbl="bgShp" presStyleIdx="0" presStyleCnt="4"/>
      <dgm:spPr/>
    </dgm:pt>
    <dgm:pt modelId="{7AC2EBFD-1381-4019-B609-FA399764A7B7}" type="pres">
      <dgm:prSet presAssocID="{59C1C50A-A250-406E-BB5D-C5616C5E781A}"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Classroom"/>
        </a:ext>
      </dgm:extLst>
    </dgm:pt>
    <dgm:pt modelId="{CF043871-C985-4092-AC6B-21CAE4D1380E}" type="pres">
      <dgm:prSet presAssocID="{59C1C50A-A250-406E-BB5D-C5616C5E781A}" presName="spaceRect" presStyleCnt="0"/>
      <dgm:spPr/>
    </dgm:pt>
    <dgm:pt modelId="{C30F3D8C-20E8-47D2-813D-4EE13990FFA5}" type="pres">
      <dgm:prSet presAssocID="{59C1C50A-A250-406E-BB5D-C5616C5E781A}" presName="textRect" presStyleLbl="revTx" presStyleIdx="0" presStyleCnt="4">
        <dgm:presLayoutVars>
          <dgm:chMax val="1"/>
          <dgm:chPref val="1"/>
        </dgm:presLayoutVars>
      </dgm:prSet>
      <dgm:spPr/>
      <dgm:t>
        <a:bodyPr/>
        <a:lstStyle/>
        <a:p>
          <a:endParaRPr lang="en-US"/>
        </a:p>
      </dgm:t>
    </dgm:pt>
    <dgm:pt modelId="{ADFBFD18-07CF-4D0F-BDD8-7EE04CA4B8E0}" type="pres">
      <dgm:prSet presAssocID="{96F543CF-F16A-401D-9A81-9776F859BDE5}" presName="sibTrans" presStyleLbl="sibTrans2D1" presStyleIdx="0" presStyleCnt="0"/>
      <dgm:spPr/>
      <dgm:t>
        <a:bodyPr/>
        <a:lstStyle/>
        <a:p>
          <a:endParaRPr lang="en-US"/>
        </a:p>
      </dgm:t>
    </dgm:pt>
    <dgm:pt modelId="{11A5DFE0-7752-48E3-8366-75871841662C}" type="pres">
      <dgm:prSet presAssocID="{C05FC2B3-91B6-41C5-8D1B-5E90762F57A9}" presName="compNode" presStyleCnt="0"/>
      <dgm:spPr/>
    </dgm:pt>
    <dgm:pt modelId="{58FB7788-DE96-429E-A74D-7F5CBBCFBE63}" type="pres">
      <dgm:prSet presAssocID="{C05FC2B3-91B6-41C5-8D1B-5E90762F57A9}" presName="iconBgRect" presStyleLbl="bgShp" presStyleIdx="1" presStyleCnt="4"/>
      <dgm:spPr/>
    </dgm:pt>
    <dgm:pt modelId="{6CFEF88C-3D1E-4358-8C0A-2A070ECEA1A2}" type="pres">
      <dgm:prSet presAssocID="{C05FC2B3-91B6-41C5-8D1B-5E90762F57A9}"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Check List"/>
        </a:ext>
      </dgm:extLst>
    </dgm:pt>
    <dgm:pt modelId="{A1D3CE3D-AFAD-4E6E-A84E-0582DC9AD3BB}" type="pres">
      <dgm:prSet presAssocID="{C05FC2B3-91B6-41C5-8D1B-5E90762F57A9}" presName="spaceRect" presStyleCnt="0"/>
      <dgm:spPr/>
    </dgm:pt>
    <dgm:pt modelId="{089DF954-0F76-4753-8040-CEB5D8150F43}" type="pres">
      <dgm:prSet presAssocID="{C05FC2B3-91B6-41C5-8D1B-5E90762F57A9}" presName="textRect" presStyleLbl="revTx" presStyleIdx="1" presStyleCnt="4">
        <dgm:presLayoutVars>
          <dgm:chMax val="1"/>
          <dgm:chPref val="1"/>
        </dgm:presLayoutVars>
      </dgm:prSet>
      <dgm:spPr/>
      <dgm:t>
        <a:bodyPr/>
        <a:lstStyle/>
        <a:p>
          <a:endParaRPr lang="en-US"/>
        </a:p>
      </dgm:t>
    </dgm:pt>
    <dgm:pt modelId="{09B9502A-55BF-4F98-8D84-F56599E56543}" type="pres">
      <dgm:prSet presAssocID="{22ED670D-4551-419D-A43A-F212FB34712D}" presName="sibTrans" presStyleLbl="sibTrans2D1" presStyleIdx="0" presStyleCnt="0"/>
      <dgm:spPr/>
      <dgm:t>
        <a:bodyPr/>
        <a:lstStyle/>
        <a:p>
          <a:endParaRPr lang="en-US"/>
        </a:p>
      </dgm:t>
    </dgm:pt>
    <dgm:pt modelId="{25ED1D62-9F44-4823-AB62-BCE0C930DFC8}" type="pres">
      <dgm:prSet presAssocID="{D26B7E09-650C-436A-81F0-3920625EE774}" presName="compNode" presStyleCnt="0"/>
      <dgm:spPr/>
    </dgm:pt>
    <dgm:pt modelId="{2CD53D37-4B8D-4562-8E7C-0859A18CB803}" type="pres">
      <dgm:prSet presAssocID="{D26B7E09-650C-436A-81F0-3920625EE774}" presName="iconBgRect" presStyleLbl="bgShp" presStyleIdx="2" presStyleCnt="4"/>
      <dgm:spPr/>
    </dgm:pt>
    <dgm:pt modelId="{CC35F10B-6973-43CC-949D-A5DA608FED25}" type="pres">
      <dgm:prSet presAssocID="{D26B7E09-650C-436A-81F0-3920625EE77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Clapping Hands"/>
        </a:ext>
      </dgm:extLst>
    </dgm:pt>
    <dgm:pt modelId="{0E96F5BB-D7B8-43AB-B631-8C8FDF17684F}" type="pres">
      <dgm:prSet presAssocID="{D26B7E09-650C-436A-81F0-3920625EE774}" presName="spaceRect" presStyleCnt="0"/>
      <dgm:spPr/>
    </dgm:pt>
    <dgm:pt modelId="{8C25E328-2E68-47DD-AA41-E5BB6DEE3860}" type="pres">
      <dgm:prSet presAssocID="{D26B7E09-650C-436A-81F0-3920625EE774}" presName="textRect" presStyleLbl="revTx" presStyleIdx="2" presStyleCnt="4">
        <dgm:presLayoutVars>
          <dgm:chMax val="1"/>
          <dgm:chPref val="1"/>
        </dgm:presLayoutVars>
      </dgm:prSet>
      <dgm:spPr/>
      <dgm:t>
        <a:bodyPr/>
        <a:lstStyle/>
        <a:p>
          <a:endParaRPr lang="en-US"/>
        </a:p>
      </dgm:t>
    </dgm:pt>
    <dgm:pt modelId="{E43285D6-58B0-4506-A2EF-104A4095CAF1}" type="pres">
      <dgm:prSet presAssocID="{B6F327E5-DE65-4E2E-942B-9BFF2B806B16}" presName="sibTrans" presStyleLbl="sibTrans2D1" presStyleIdx="0" presStyleCnt="0"/>
      <dgm:spPr/>
      <dgm:t>
        <a:bodyPr/>
        <a:lstStyle/>
        <a:p>
          <a:endParaRPr lang="en-US"/>
        </a:p>
      </dgm:t>
    </dgm:pt>
    <dgm:pt modelId="{6E0055BE-FA7A-4C95-9D55-3D1184A2C65F}" type="pres">
      <dgm:prSet presAssocID="{D83F82F0-145B-4560-9AA3-2F178866F667}" presName="compNode" presStyleCnt="0"/>
      <dgm:spPr/>
    </dgm:pt>
    <dgm:pt modelId="{E762BBC7-37EC-4784-8BF3-4A498A8D048B}" type="pres">
      <dgm:prSet presAssocID="{D83F82F0-145B-4560-9AA3-2F178866F667}" presName="iconBgRect" presStyleLbl="bgShp" presStyleIdx="3" presStyleCnt="4"/>
      <dgm:spPr/>
    </dgm:pt>
    <dgm:pt modelId="{C4E6840A-25E6-40B8-AFCB-414C1747D6C1}" type="pres">
      <dgm:prSet presAssocID="{D83F82F0-145B-4560-9AA3-2F178866F667}"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Parent and Child"/>
        </a:ext>
      </dgm:extLst>
    </dgm:pt>
    <dgm:pt modelId="{25BE757B-2C3F-4035-B335-BAA4C3526870}" type="pres">
      <dgm:prSet presAssocID="{D83F82F0-145B-4560-9AA3-2F178866F667}" presName="spaceRect" presStyleCnt="0"/>
      <dgm:spPr/>
    </dgm:pt>
    <dgm:pt modelId="{D2363208-D77D-4E4B-9D36-86B2CEAE2CF4}" type="pres">
      <dgm:prSet presAssocID="{D83F82F0-145B-4560-9AA3-2F178866F667}" presName="textRect" presStyleLbl="revTx" presStyleIdx="3" presStyleCnt="4">
        <dgm:presLayoutVars>
          <dgm:chMax val="1"/>
          <dgm:chPref val="1"/>
        </dgm:presLayoutVars>
      </dgm:prSet>
      <dgm:spPr/>
      <dgm:t>
        <a:bodyPr/>
        <a:lstStyle/>
        <a:p>
          <a:endParaRPr lang="en-US"/>
        </a:p>
      </dgm:t>
    </dgm:pt>
  </dgm:ptLst>
  <dgm:cxnLst>
    <dgm:cxn modelId="{F5CA47AC-F2A9-4637-9DAE-B658706E15CA}" srcId="{C990FDC0-7D1E-46E7-8A5F-D9828652A078}" destId="{D83F82F0-145B-4560-9AA3-2F178866F667}" srcOrd="3" destOrd="0" parTransId="{5A4AA768-25BE-4321-9FB3-078EDB3AF8E8}" sibTransId="{E3AE38E7-55B8-45B2-9D13-95B7307867D5}"/>
    <dgm:cxn modelId="{9BC92FFF-D0F6-4A24-90E2-2E8DD8434C8A}" type="presOf" srcId="{96F543CF-F16A-401D-9A81-9776F859BDE5}" destId="{ADFBFD18-07CF-4D0F-BDD8-7EE04CA4B8E0}" srcOrd="0" destOrd="0" presId="urn:microsoft.com/office/officeart/2018/2/layout/IconCircleList"/>
    <dgm:cxn modelId="{BE93B626-C589-4B7E-983F-2496B65FCA15}" type="presOf" srcId="{B6F327E5-DE65-4E2E-942B-9BFF2B806B16}" destId="{E43285D6-58B0-4506-A2EF-104A4095CAF1}" srcOrd="0" destOrd="0" presId="urn:microsoft.com/office/officeart/2018/2/layout/IconCircleList"/>
    <dgm:cxn modelId="{79488114-C2FB-42FF-BCB1-4FCED6602BD0}" type="presOf" srcId="{D26B7E09-650C-436A-81F0-3920625EE774}" destId="{8C25E328-2E68-47DD-AA41-E5BB6DEE3860}" srcOrd="0" destOrd="0" presId="urn:microsoft.com/office/officeart/2018/2/layout/IconCircleList"/>
    <dgm:cxn modelId="{A0723033-FD32-4336-9064-A913DF7E58DE}" type="presOf" srcId="{C05FC2B3-91B6-41C5-8D1B-5E90762F57A9}" destId="{089DF954-0F76-4753-8040-CEB5D8150F43}" srcOrd="0" destOrd="0" presId="urn:microsoft.com/office/officeart/2018/2/layout/IconCircleList"/>
    <dgm:cxn modelId="{B694EC25-79F9-4521-B5B2-5F2768727C09}" srcId="{C990FDC0-7D1E-46E7-8A5F-D9828652A078}" destId="{59C1C50A-A250-406E-BB5D-C5616C5E781A}" srcOrd="0" destOrd="0" parTransId="{931DF4D2-41DD-4212-80FE-CCD24C1ADDE3}" sibTransId="{96F543CF-F16A-401D-9A81-9776F859BDE5}"/>
    <dgm:cxn modelId="{F2BDCF19-E589-416A-8F68-FD888E7D0910}" type="presOf" srcId="{C990FDC0-7D1E-46E7-8A5F-D9828652A078}" destId="{8A7F1205-AE69-4A10-ABB1-E7D17E861237}" srcOrd="0" destOrd="0" presId="urn:microsoft.com/office/officeart/2018/2/layout/IconCircleList"/>
    <dgm:cxn modelId="{EC3311F9-F532-4257-976D-0CBA79D47281}" type="presOf" srcId="{D83F82F0-145B-4560-9AA3-2F178866F667}" destId="{D2363208-D77D-4E4B-9D36-86B2CEAE2CF4}" srcOrd="0" destOrd="0" presId="urn:microsoft.com/office/officeart/2018/2/layout/IconCircleList"/>
    <dgm:cxn modelId="{36E718BD-3D89-4F61-A064-082469C15A1B}" type="presOf" srcId="{59C1C50A-A250-406E-BB5D-C5616C5E781A}" destId="{C30F3D8C-20E8-47D2-813D-4EE13990FFA5}" srcOrd="0" destOrd="0" presId="urn:microsoft.com/office/officeart/2018/2/layout/IconCircleList"/>
    <dgm:cxn modelId="{51F32744-B0B6-4CFE-97C8-94BC016682EC}" srcId="{C990FDC0-7D1E-46E7-8A5F-D9828652A078}" destId="{C05FC2B3-91B6-41C5-8D1B-5E90762F57A9}" srcOrd="1" destOrd="0" parTransId="{9A177738-DD8F-42CD-BE18-C7D7E469FD7E}" sibTransId="{22ED670D-4551-419D-A43A-F212FB34712D}"/>
    <dgm:cxn modelId="{9F63D13A-A1B9-4853-B6E7-121677648E08}" type="presOf" srcId="{22ED670D-4551-419D-A43A-F212FB34712D}" destId="{09B9502A-55BF-4F98-8D84-F56599E56543}" srcOrd="0" destOrd="0" presId="urn:microsoft.com/office/officeart/2018/2/layout/IconCircleList"/>
    <dgm:cxn modelId="{D2113D94-87DB-4EFF-964D-5AD8757EA1DB}" srcId="{C990FDC0-7D1E-46E7-8A5F-D9828652A078}" destId="{D26B7E09-650C-436A-81F0-3920625EE774}" srcOrd="2" destOrd="0" parTransId="{BA36C7DF-19A5-48C5-8761-E93AC569A503}" sibTransId="{B6F327E5-DE65-4E2E-942B-9BFF2B806B16}"/>
    <dgm:cxn modelId="{5DA7C400-987D-4084-8B41-E643C227815D}" type="presParOf" srcId="{8A7F1205-AE69-4A10-ABB1-E7D17E861237}" destId="{255AFDDE-9535-47F3-88B1-C8C05F85927B}" srcOrd="0" destOrd="0" presId="urn:microsoft.com/office/officeart/2018/2/layout/IconCircleList"/>
    <dgm:cxn modelId="{ADFE1DCE-F1C7-4CB7-9E3C-1058418B9564}" type="presParOf" srcId="{255AFDDE-9535-47F3-88B1-C8C05F85927B}" destId="{06318B0F-8E80-4982-9EDF-CDA596EDAF6F}" srcOrd="0" destOrd="0" presId="urn:microsoft.com/office/officeart/2018/2/layout/IconCircleList"/>
    <dgm:cxn modelId="{F3E1DB67-85A2-4865-94CE-69E8DC80C509}" type="presParOf" srcId="{06318B0F-8E80-4982-9EDF-CDA596EDAF6F}" destId="{CD898282-1A7A-42BB-AB06-21611B679C99}" srcOrd="0" destOrd="0" presId="urn:microsoft.com/office/officeart/2018/2/layout/IconCircleList"/>
    <dgm:cxn modelId="{D209855A-5DCB-4967-B81C-189FD811D74D}" type="presParOf" srcId="{06318B0F-8E80-4982-9EDF-CDA596EDAF6F}" destId="{7AC2EBFD-1381-4019-B609-FA399764A7B7}" srcOrd="1" destOrd="0" presId="urn:microsoft.com/office/officeart/2018/2/layout/IconCircleList"/>
    <dgm:cxn modelId="{653F0F8E-1F2B-4957-9BD3-41B0408E6399}" type="presParOf" srcId="{06318B0F-8E80-4982-9EDF-CDA596EDAF6F}" destId="{CF043871-C985-4092-AC6B-21CAE4D1380E}" srcOrd="2" destOrd="0" presId="urn:microsoft.com/office/officeart/2018/2/layout/IconCircleList"/>
    <dgm:cxn modelId="{D642A8B0-92F1-4C17-BA9C-41FF1333D9AC}" type="presParOf" srcId="{06318B0F-8E80-4982-9EDF-CDA596EDAF6F}" destId="{C30F3D8C-20E8-47D2-813D-4EE13990FFA5}" srcOrd="3" destOrd="0" presId="urn:microsoft.com/office/officeart/2018/2/layout/IconCircleList"/>
    <dgm:cxn modelId="{C15E1071-5D97-457F-8F6E-D31B7234C98D}" type="presParOf" srcId="{255AFDDE-9535-47F3-88B1-C8C05F85927B}" destId="{ADFBFD18-07CF-4D0F-BDD8-7EE04CA4B8E0}" srcOrd="1" destOrd="0" presId="urn:microsoft.com/office/officeart/2018/2/layout/IconCircleList"/>
    <dgm:cxn modelId="{736353C1-74DD-4497-AB62-FE4696029168}" type="presParOf" srcId="{255AFDDE-9535-47F3-88B1-C8C05F85927B}" destId="{11A5DFE0-7752-48E3-8366-75871841662C}" srcOrd="2" destOrd="0" presId="urn:microsoft.com/office/officeart/2018/2/layout/IconCircleList"/>
    <dgm:cxn modelId="{7316F176-EBD8-4468-83AB-A77298C0ED18}" type="presParOf" srcId="{11A5DFE0-7752-48E3-8366-75871841662C}" destId="{58FB7788-DE96-429E-A74D-7F5CBBCFBE63}" srcOrd="0" destOrd="0" presId="urn:microsoft.com/office/officeart/2018/2/layout/IconCircleList"/>
    <dgm:cxn modelId="{22F962F7-5528-42BB-BB74-C8498CB435C4}" type="presParOf" srcId="{11A5DFE0-7752-48E3-8366-75871841662C}" destId="{6CFEF88C-3D1E-4358-8C0A-2A070ECEA1A2}" srcOrd="1" destOrd="0" presId="urn:microsoft.com/office/officeart/2018/2/layout/IconCircleList"/>
    <dgm:cxn modelId="{B12777B0-61BB-4EBB-BFDE-FE2667DBDE2B}" type="presParOf" srcId="{11A5DFE0-7752-48E3-8366-75871841662C}" destId="{A1D3CE3D-AFAD-4E6E-A84E-0582DC9AD3BB}" srcOrd="2" destOrd="0" presId="urn:microsoft.com/office/officeart/2018/2/layout/IconCircleList"/>
    <dgm:cxn modelId="{C3E982EA-741D-4FA2-89E0-0F3079E69295}" type="presParOf" srcId="{11A5DFE0-7752-48E3-8366-75871841662C}" destId="{089DF954-0F76-4753-8040-CEB5D8150F43}" srcOrd="3" destOrd="0" presId="urn:microsoft.com/office/officeart/2018/2/layout/IconCircleList"/>
    <dgm:cxn modelId="{F02E239E-B3DC-4576-A3BC-AD35DADD25EA}" type="presParOf" srcId="{255AFDDE-9535-47F3-88B1-C8C05F85927B}" destId="{09B9502A-55BF-4F98-8D84-F56599E56543}" srcOrd="3" destOrd="0" presId="urn:microsoft.com/office/officeart/2018/2/layout/IconCircleList"/>
    <dgm:cxn modelId="{430EE1DA-32CE-474C-9190-33D891329295}" type="presParOf" srcId="{255AFDDE-9535-47F3-88B1-C8C05F85927B}" destId="{25ED1D62-9F44-4823-AB62-BCE0C930DFC8}" srcOrd="4" destOrd="0" presId="urn:microsoft.com/office/officeart/2018/2/layout/IconCircleList"/>
    <dgm:cxn modelId="{2A635450-AE19-4049-8BB5-BEDFD0BC7060}" type="presParOf" srcId="{25ED1D62-9F44-4823-AB62-BCE0C930DFC8}" destId="{2CD53D37-4B8D-4562-8E7C-0859A18CB803}" srcOrd="0" destOrd="0" presId="urn:microsoft.com/office/officeart/2018/2/layout/IconCircleList"/>
    <dgm:cxn modelId="{E974C945-0FBD-4F8F-A7E0-382DF7FB2FC8}" type="presParOf" srcId="{25ED1D62-9F44-4823-AB62-BCE0C930DFC8}" destId="{CC35F10B-6973-43CC-949D-A5DA608FED25}" srcOrd="1" destOrd="0" presId="urn:microsoft.com/office/officeart/2018/2/layout/IconCircleList"/>
    <dgm:cxn modelId="{7DAA8982-E756-4534-BF6A-886BD3429C8D}" type="presParOf" srcId="{25ED1D62-9F44-4823-AB62-BCE0C930DFC8}" destId="{0E96F5BB-D7B8-43AB-B631-8C8FDF17684F}" srcOrd="2" destOrd="0" presId="urn:microsoft.com/office/officeart/2018/2/layout/IconCircleList"/>
    <dgm:cxn modelId="{044E6DDC-57F1-42AC-8442-D96B694E9865}" type="presParOf" srcId="{25ED1D62-9F44-4823-AB62-BCE0C930DFC8}" destId="{8C25E328-2E68-47DD-AA41-E5BB6DEE3860}" srcOrd="3" destOrd="0" presId="urn:microsoft.com/office/officeart/2018/2/layout/IconCircleList"/>
    <dgm:cxn modelId="{FC495708-5308-4BCC-8B9A-4015D7EEA33F}" type="presParOf" srcId="{255AFDDE-9535-47F3-88B1-C8C05F85927B}" destId="{E43285D6-58B0-4506-A2EF-104A4095CAF1}" srcOrd="5" destOrd="0" presId="urn:microsoft.com/office/officeart/2018/2/layout/IconCircleList"/>
    <dgm:cxn modelId="{8957B31B-376B-4B92-91FE-68D00B0E04AC}" type="presParOf" srcId="{255AFDDE-9535-47F3-88B1-C8C05F85927B}" destId="{6E0055BE-FA7A-4C95-9D55-3D1184A2C65F}" srcOrd="6" destOrd="0" presId="urn:microsoft.com/office/officeart/2018/2/layout/IconCircleList"/>
    <dgm:cxn modelId="{D6046047-8579-4FA6-9264-1F073EEBD405}" type="presParOf" srcId="{6E0055BE-FA7A-4C95-9D55-3D1184A2C65F}" destId="{E762BBC7-37EC-4784-8BF3-4A498A8D048B}" srcOrd="0" destOrd="0" presId="urn:microsoft.com/office/officeart/2018/2/layout/IconCircleList"/>
    <dgm:cxn modelId="{5E532F35-7E59-4929-AD2E-66188F572C3D}" type="presParOf" srcId="{6E0055BE-FA7A-4C95-9D55-3D1184A2C65F}" destId="{C4E6840A-25E6-40B8-AFCB-414C1747D6C1}" srcOrd="1" destOrd="0" presId="urn:microsoft.com/office/officeart/2018/2/layout/IconCircleList"/>
    <dgm:cxn modelId="{BBB03748-9CBE-44DA-AC3B-2323F94B70DA}" type="presParOf" srcId="{6E0055BE-FA7A-4C95-9D55-3D1184A2C65F}" destId="{25BE757B-2C3F-4035-B335-BAA4C3526870}" srcOrd="2" destOrd="0" presId="urn:microsoft.com/office/officeart/2018/2/layout/IconCircleList"/>
    <dgm:cxn modelId="{5805BD97-0BD7-454C-B1A8-D860D9B59069}" type="presParOf" srcId="{6E0055BE-FA7A-4C95-9D55-3D1184A2C65F}" destId="{D2363208-D77D-4E4B-9D36-86B2CEAE2CF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2D8214-5D7B-4A36-960B-8F4014124F67}"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C7BA905D-9944-4AE7-8753-9B3A0EF4182A}">
      <dgm:prSet/>
      <dgm:spPr/>
      <dgm:t>
        <a:bodyPr/>
        <a:lstStyle/>
        <a:p>
          <a:r>
            <a:rPr lang="en-GB"/>
            <a:t>Agree clear, natural consequences for attendance and non attendance, making use of the young person’s interests as motivational tools</a:t>
          </a:r>
          <a:endParaRPr lang="en-US"/>
        </a:p>
      </dgm:t>
    </dgm:pt>
    <dgm:pt modelId="{4DD17AE9-7865-475B-B2CB-B7ECDFF7E544}" type="parTrans" cxnId="{975FB30D-83B0-4B3C-95EE-A1416EA76EC1}">
      <dgm:prSet/>
      <dgm:spPr/>
      <dgm:t>
        <a:bodyPr/>
        <a:lstStyle/>
        <a:p>
          <a:endParaRPr lang="en-US"/>
        </a:p>
      </dgm:t>
    </dgm:pt>
    <dgm:pt modelId="{BA7CB543-28F7-4B2C-AFA4-B74E5C81DF53}" type="sibTrans" cxnId="{975FB30D-83B0-4B3C-95EE-A1416EA76EC1}">
      <dgm:prSet/>
      <dgm:spPr/>
      <dgm:t>
        <a:bodyPr/>
        <a:lstStyle/>
        <a:p>
          <a:endParaRPr lang="en-US"/>
        </a:p>
      </dgm:t>
    </dgm:pt>
    <dgm:pt modelId="{2B5BBAF2-B3C7-4E6F-9379-CFA6A8FFE60C}">
      <dgm:prSet/>
      <dgm:spPr/>
      <dgm:t>
        <a:bodyPr/>
        <a:lstStyle/>
        <a:p>
          <a:r>
            <a:rPr lang="en-GB"/>
            <a:t>Encourage school attendance at every point of vulnerability – for example, if the young person is experiencing mild illness or headaches – these can be assessed in school (coming in and being sent home by school staff is better than potentially reinforcing this as a strategy for avoidance).  Be transparent with parents about why this should be a collaborative target.</a:t>
          </a:r>
          <a:endParaRPr lang="en-US"/>
        </a:p>
      </dgm:t>
    </dgm:pt>
    <dgm:pt modelId="{FCFDB5D3-132C-4A0F-A4B2-60DCA51EC599}" type="parTrans" cxnId="{89235B05-B171-493F-89EE-CFDF82C3A146}">
      <dgm:prSet/>
      <dgm:spPr/>
      <dgm:t>
        <a:bodyPr/>
        <a:lstStyle/>
        <a:p>
          <a:endParaRPr lang="en-US"/>
        </a:p>
      </dgm:t>
    </dgm:pt>
    <dgm:pt modelId="{2D9E7241-BFFE-4A79-A41A-957C6028CC5E}" type="sibTrans" cxnId="{89235B05-B171-493F-89EE-CFDF82C3A146}">
      <dgm:prSet/>
      <dgm:spPr/>
      <dgm:t>
        <a:bodyPr/>
        <a:lstStyle/>
        <a:p>
          <a:endParaRPr lang="en-US"/>
        </a:p>
      </dgm:t>
    </dgm:pt>
    <dgm:pt modelId="{B2419CF4-F211-4DC2-98DC-5B402C161C4B}">
      <dgm:prSet/>
      <dgm:spPr/>
      <dgm:t>
        <a:bodyPr/>
        <a:lstStyle/>
        <a:p>
          <a:r>
            <a:rPr lang="en-GB"/>
            <a:t>Maintain daily records of success and challenge within the school day when the young person makes it in.  Involve them in this as a way to talk over what they have achieved as well as what they need more support or adaptation with.  (This level of maintenance is crucial and often overlooked when a child comes in as that is ‘what’s expected’).</a:t>
          </a:r>
          <a:endParaRPr lang="en-US"/>
        </a:p>
      </dgm:t>
    </dgm:pt>
    <dgm:pt modelId="{44CB9C4B-6ABF-435F-B3B8-442A3E2FB999}" type="parTrans" cxnId="{0D6D654A-F565-4978-B65F-B546EDCDAB00}">
      <dgm:prSet/>
      <dgm:spPr/>
      <dgm:t>
        <a:bodyPr/>
        <a:lstStyle/>
        <a:p>
          <a:endParaRPr lang="en-US"/>
        </a:p>
      </dgm:t>
    </dgm:pt>
    <dgm:pt modelId="{27BA58A2-BC10-4B19-A41A-82C3EC09C0D0}" type="sibTrans" cxnId="{0D6D654A-F565-4978-B65F-B546EDCDAB00}">
      <dgm:prSet/>
      <dgm:spPr/>
      <dgm:t>
        <a:bodyPr/>
        <a:lstStyle/>
        <a:p>
          <a:endParaRPr lang="en-US"/>
        </a:p>
      </dgm:t>
    </dgm:pt>
    <dgm:pt modelId="{B026CF69-90DF-4412-8FE6-F352651E51DE}" type="pres">
      <dgm:prSet presAssocID="{D02D8214-5D7B-4A36-960B-8F4014124F67}" presName="Name0" presStyleCnt="0">
        <dgm:presLayoutVars>
          <dgm:dir/>
          <dgm:resizeHandles val="exact"/>
        </dgm:presLayoutVars>
      </dgm:prSet>
      <dgm:spPr/>
      <dgm:t>
        <a:bodyPr/>
        <a:lstStyle/>
        <a:p>
          <a:endParaRPr lang="en-US"/>
        </a:p>
      </dgm:t>
    </dgm:pt>
    <dgm:pt modelId="{6ADABCB6-53B3-4B5C-934C-A29BCE3D9AF2}" type="pres">
      <dgm:prSet presAssocID="{C7BA905D-9944-4AE7-8753-9B3A0EF4182A}" presName="node" presStyleLbl="node1" presStyleIdx="0" presStyleCnt="3">
        <dgm:presLayoutVars>
          <dgm:bulletEnabled val="1"/>
        </dgm:presLayoutVars>
      </dgm:prSet>
      <dgm:spPr/>
      <dgm:t>
        <a:bodyPr/>
        <a:lstStyle/>
        <a:p>
          <a:endParaRPr lang="en-US"/>
        </a:p>
      </dgm:t>
    </dgm:pt>
    <dgm:pt modelId="{5D8D5E93-CF3D-4022-AE00-78E3F8F84357}" type="pres">
      <dgm:prSet presAssocID="{BA7CB543-28F7-4B2C-AFA4-B74E5C81DF53}" presName="sibTrans" presStyleLbl="sibTrans2D1" presStyleIdx="0" presStyleCnt="2"/>
      <dgm:spPr/>
      <dgm:t>
        <a:bodyPr/>
        <a:lstStyle/>
        <a:p>
          <a:endParaRPr lang="en-US"/>
        </a:p>
      </dgm:t>
    </dgm:pt>
    <dgm:pt modelId="{FCA5AE33-E339-4241-B873-7370B03B2976}" type="pres">
      <dgm:prSet presAssocID="{BA7CB543-28F7-4B2C-AFA4-B74E5C81DF53}" presName="connectorText" presStyleLbl="sibTrans2D1" presStyleIdx="0" presStyleCnt="2"/>
      <dgm:spPr/>
      <dgm:t>
        <a:bodyPr/>
        <a:lstStyle/>
        <a:p>
          <a:endParaRPr lang="en-US"/>
        </a:p>
      </dgm:t>
    </dgm:pt>
    <dgm:pt modelId="{E2A60555-A2F5-48C8-8D0C-2A750C22E088}" type="pres">
      <dgm:prSet presAssocID="{2B5BBAF2-B3C7-4E6F-9379-CFA6A8FFE60C}" presName="node" presStyleLbl="node1" presStyleIdx="1" presStyleCnt="3">
        <dgm:presLayoutVars>
          <dgm:bulletEnabled val="1"/>
        </dgm:presLayoutVars>
      </dgm:prSet>
      <dgm:spPr/>
      <dgm:t>
        <a:bodyPr/>
        <a:lstStyle/>
        <a:p>
          <a:endParaRPr lang="en-US"/>
        </a:p>
      </dgm:t>
    </dgm:pt>
    <dgm:pt modelId="{9C5D3BDD-A74A-4044-ACC4-3272EE723875}" type="pres">
      <dgm:prSet presAssocID="{2D9E7241-BFFE-4A79-A41A-957C6028CC5E}" presName="sibTrans" presStyleLbl="sibTrans2D1" presStyleIdx="1" presStyleCnt="2"/>
      <dgm:spPr/>
      <dgm:t>
        <a:bodyPr/>
        <a:lstStyle/>
        <a:p>
          <a:endParaRPr lang="en-US"/>
        </a:p>
      </dgm:t>
    </dgm:pt>
    <dgm:pt modelId="{9324FCD9-2138-4E4C-A2CC-8E8BA0D0B78F}" type="pres">
      <dgm:prSet presAssocID="{2D9E7241-BFFE-4A79-A41A-957C6028CC5E}" presName="connectorText" presStyleLbl="sibTrans2D1" presStyleIdx="1" presStyleCnt="2"/>
      <dgm:spPr/>
      <dgm:t>
        <a:bodyPr/>
        <a:lstStyle/>
        <a:p>
          <a:endParaRPr lang="en-US"/>
        </a:p>
      </dgm:t>
    </dgm:pt>
    <dgm:pt modelId="{7C3D1637-E545-4688-B1C3-7332685E490E}" type="pres">
      <dgm:prSet presAssocID="{B2419CF4-F211-4DC2-98DC-5B402C161C4B}" presName="node" presStyleLbl="node1" presStyleIdx="2" presStyleCnt="3">
        <dgm:presLayoutVars>
          <dgm:bulletEnabled val="1"/>
        </dgm:presLayoutVars>
      </dgm:prSet>
      <dgm:spPr/>
      <dgm:t>
        <a:bodyPr/>
        <a:lstStyle/>
        <a:p>
          <a:endParaRPr lang="en-US"/>
        </a:p>
      </dgm:t>
    </dgm:pt>
  </dgm:ptLst>
  <dgm:cxnLst>
    <dgm:cxn modelId="{8A964EAF-1B68-4B37-B6B5-735641A27769}" type="presOf" srcId="{2D9E7241-BFFE-4A79-A41A-957C6028CC5E}" destId="{9324FCD9-2138-4E4C-A2CC-8E8BA0D0B78F}" srcOrd="1" destOrd="0" presId="urn:microsoft.com/office/officeart/2005/8/layout/process1"/>
    <dgm:cxn modelId="{0D6D654A-F565-4978-B65F-B546EDCDAB00}" srcId="{D02D8214-5D7B-4A36-960B-8F4014124F67}" destId="{B2419CF4-F211-4DC2-98DC-5B402C161C4B}" srcOrd="2" destOrd="0" parTransId="{44CB9C4B-6ABF-435F-B3B8-442A3E2FB999}" sibTransId="{27BA58A2-BC10-4B19-A41A-82C3EC09C0D0}"/>
    <dgm:cxn modelId="{89235B05-B171-493F-89EE-CFDF82C3A146}" srcId="{D02D8214-5D7B-4A36-960B-8F4014124F67}" destId="{2B5BBAF2-B3C7-4E6F-9379-CFA6A8FFE60C}" srcOrd="1" destOrd="0" parTransId="{FCFDB5D3-132C-4A0F-A4B2-60DCA51EC599}" sibTransId="{2D9E7241-BFFE-4A79-A41A-957C6028CC5E}"/>
    <dgm:cxn modelId="{46204AB2-FE77-459B-96D2-54DD6F2009EB}" type="presOf" srcId="{D02D8214-5D7B-4A36-960B-8F4014124F67}" destId="{B026CF69-90DF-4412-8FE6-F352651E51DE}" srcOrd="0" destOrd="0" presId="urn:microsoft.com/office/officeart/2005/8/layout/process1"/>
    <dgm:cxn modelId="{CCAF3368-79D5-410F-AB0D-A0D2AAFA5852}" type="presOf" srcId="{2B5BBAF2-B3C7-4E6F-9379-CFA6A8FFE60C}" destId="{E2A60555-A2F5-48C8-8D0C-2A750C22E088}" srcOrd="0" destOrd="0" presId="urn:microsoft.com/office/officeart/2005/8/layout/process1"/>
    <dgm:cxn modelId="{A582217D-00B0-4B46-818D-1E3E50161F12}" type="presOf" srcId="{2D9E7241-BFFE-4A79-A41A-957C6028CC5E}" destId="{9C5D3BDD-A74A-4044-ACC4-3272EE723875}" srcOrd="0" destOrd="0" presId="urn:microsoft.com/office/officeart/2005/8/layout/process1"/>
    <dgm:cxn modelId="{975FB30D-83B0-4B3C-95EE-A1416EA76EC1}" srcId="{D02D8214-5D7B-4A36-960B-8F4014124F67}" destId="{C7BA905D-9944-4AE7-8753-9B3A0EF4182A}" srcOrd="0" destOrd="0" parTransId="{4DD17AE9-7865-475B-B2CB-B7ECDFF7E544}" sibTransId="{BA7CB543-28F7-4B2C-AFA4-B74E5C81DF53}"/>
    <dgm:cxn modelId="{F427D5DC-AC3B-49D3-B5BE-D57B50E58EAF}" type="presOf" srcId="{BA7CB543-28F7-4B2C-AFA4-B74E5C81DF53}" destId="{FCA5AE33-E339-4241-B873-7370B03B2976}" srcOrd="1" destOrd="0" presId="urn:microsoft.com/office/officeart/2005/8/layout/process1"/>
    <dgm:cxn modelId="{FACF21DD-93D8-4080-9B3F-02E50426B2F2}" type="presOf" srcId="{B2419CF4-F211-4DC2-98DC-5B402C161C4B}" destId="{7C3D1637-E545-4688-B1C3-7332685E490E}" srcOrd="0" destOrd="0" presId="urn:microsoft.com/office/officeart/2005/8/layout/process1"/>
    <dgm:cxn modelId="{2DE7679F-1222-46B1-A8F9-37EDA4E1AAB5}" type="presOf" srcId="{C7BA905D-9944-4AE7-8753-9B3A0EF4182A}" destId="{6ADABCB6-53B3-4B5C-934C-A29BCE3D9AF2}" srcOrd="0" destOrd="0" presId="urn:microsoft.com/office/officeart/2005/8/layout/process1"/>
    <dgm:cxn modelId="{E618423A-8B00-4088-BE16-786AED2EF909}" type="presOf" srcId="{BA7CB543-28F7-4B2C-AFA4-B74E5C81DF53}" destId="{5D8D5E93-CF3D-4022-AE00-78E3F8F84357}" srcOrd="0" destOrd="0" presId="urn:microsoft.com/office/officeart/2005/8/layout/process1"/>
    <dgm:cxn modelId="{D1DBC194-26D5-4151-B922-6CDB3E93F5DE}" type="presParOf" srcId="{B026CF69-90DF-4412-8FE6-F352651E51DE}" destId="{6ADABCB6-53B3-4B5C-934C-A29BCE3D9AF2}" srcOrd="0" destOrd="0" presId="urn:microsoft.com/office/officeart/2005/8/layout/process1"/>
    <dgm:cxn modelId="{B4E16DE0-B1D2-400B-98E9-41AF80C28F6B}" type="presParOf" srcId="{B026CF69-90DF-4412-8FE6-F352651E51DE}" destId="{5D8D5E93-CF3D-4022-AE00-78E3F8F84357}" srcOrd="1" destOrd="0" presId="urn:microsoft.com/office/officeart/2005/8/layout/process1"/>
    <dgm:cxn modelId="{253304C4-69E5-4960-B8A4-3B54374999CE}" type="presParOf" srcId="{5D8D5E93-CF3D-4022-AE00-78E3F8F84357}" destId="{FCA5AE33-E339-4241-B873-7370B03B2976}" srcOrd="0" destOrd="0" presId="urn:microsoft.com/office/officeart/2005/8/layout/process1"/>
    <dgm:cxn modelId="{D00890BC-F6A7-403B-B95B-4CBCD724C21B}" type="presParOf" srcId="{B026CF69-90DF-4412-8FE6-F352651E51DE}" destId="{E2A60555-A2F5-48C8-8D0C-2A750C22E088}" srcOrd="2" destOrd="0" presId="urn:microsoft.com/office/officeart/2005/8/layout/process1"/>
    <dgm:cxn modelId="{C458589E-EDFA-4640-AA1F-31E5F0BBC063}" type="presParOf" srcId="{B026CF69-90DF-4412-8FE6-F352651E51DE}" destId="{9C5D3BDD-A74A-4044-ACC4-3272EE723875}" srcOrd="3" destOrd="0" presId="urn:microsoft.com/office/officeart/2005/8/layout/process1"/>
    <dgm:cxn modelId="{74B72765-0C32-48E4-A94C-2AC5C82CFD5C}" type="presParOf" srcId="{9C5D3BDD-A74A-4044-ACC4-3272EE723875}" destId="{9324FCD9-2138-4E4C-A2CC-8E8BA0D0B78F}" srcOrd="0" destOrd="0" presId="urn:microsoft.com/office/officeart/2005/8/layout/process1"/>
    <dgm:cxn modelId="{5E27AD13-A3C7-4147-AE4B-5064E4D28288}" type="presParOf" srcId="{B026CF69-90DF-4412-8FE6-F352651E51DE}" destId="{7C3D1637-E545-4688-B1C3-7332685E490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773113A-EC6A-4322-A56A-B84700666BDC}" type="doc">
      <dgm:prSet loTypeId="urn:microsoft.com/office/officeart/2005/8/layout/bProcess4" loCatId="process" qsTypeId="urn:microsoft.com/office/officeart/2005/8/quickstyle/simple1" qsCatId="simple" csTypeId="urn:microsoft.com/office/officeart/2005/8/colors/colorful2" csCatId="colorful"/>
      <dgm:spPr/>
      <dgm:t>
        <a:bodyPr/>
        <a:lstStyle/>
        <a:p>
          <a:endParaRPr lang="en-US"/>
        </a:p>
      </dgm:t>
    </dgm:pt>
    <dgm:pt modelId="{28A0456E-EACB-44F0-AB19-A67058C45B82}">
      <dgm:prSet/>
      <dgm:spPr/>
      <dgm:t>
        <a:bodyPr/>
        <a:lstStyle/>
        <a:p>
          <a:r>
            <a:rPr lang="en-GB"/>
            <a:t>Help the parent to identify their own network of support from family members and friends who may be able to help in different ways (e.g. multiple children getting to school, job related factors that make certain points more difficult, positive role models that the young person admires).</a:t>
          </a:r>
          <a:endParaRPr lang="en-US"/>
        </a:p>
      </dgm:t>
    </dgm:pt>
    <dgm:pt modelId="{D79C545B-7EBF-44BB-9CBD-38F9B060292B}" type="parTrans" cxnId="{86C6458E-5B36-4C0A-84BA-46D271FC9CC1}">
      <dgm:prSet/>
      <dgm:spPr/>
      <dgm:t>
        <a:bodyPr/>
        <a:lstStyle/>
        <a:p>
          <a:endParaRPr lang="en-US"/>
        </a:p>
      </dgm:t>
    </dgm:pt>
    <dgm:pt modelId="{223F301B-7790-4A1D-9704-CA9196F04B4E}" type="sibTrans" cxnId="{86C6458E-5B36-4C0A-84BA-46D271FC9CC1}">
      <dgm:prSet/>
      <dgm:spPr/>
      <dgm:t>
        <a:bodyPr/>
        <a:lstStyle/>
        <a:p>
          <a:endParaRPr lang="en-US"/>
        </a:p>
      </dgm:t>
    </dgm:pt>
    <dgm:pt modelId="{04B8496D-4397-40FC-BD17-4ED96845F3DF}">
      <dgm:prSet/>
      <dgm:spPr/>
      <dgm:t>
        <a:bodyPr/>
        <a:lstStyle/>
        <a:p>
          <a:r>
            <a:rPr lang="en-GB"/>
            <a:t>Offer psychoeducational self help resources to support better mental wellbeing (e.g. Healthier Minds)</a:t>
          </a:r>
          <a:endParaRPr lang="en-US"/>
        </a:p>
      </dgm:t>
    </dgm:pt>
    <dgm:pt modelId="{0B0D82B1-5921-4CC6-A557-A844ED7967EB}" type="parTrans" cxnId="{37B2D978-7507-42D2-922D-AB1CA083AC94}">
      <dgm:prSet/>
      <dgm:spPr/>
      <dgm:t>
        <a:bodyPr/>
        <a:lstStyle/>
        <a:p>
          <a:endParaRPr lang="en-US"/>
        </a:p>
      </dgm:t>
    </dgm:pt>
    <dgm:pt modelId="{815A767F-BAAE-4D86-90B3-0ABED6598AC8}" type="sibTrans" cxnId="{37B2D978-7507-42D2-922D-AB1CA083AC94}">
      <dgm:prSet/>
      <dgm:spPr/>
      <dgm:t>
        <a:bodyPr/>
        <a:lstStyle/>
        <a:p>
          <a:endParaRPr lang="en-US"/>
        </a:p>
      </dgm:t>
    </dgm:pt>
    <dgm:pt modelId="{A133BAF7-89B5-4426-B889-7CBFC0E54C37}">
      <dgm:prSet/>
      <dgm:spPr/>
      <dgm:t>
        <a:bodyPr/>
        <a:lstStyle/>
        <a:p>
          <a:r>
            <a:rPr lang="en-GB"/>
            <a:t>Develop parent and pupil resources to support what your school is trying to achieve so that they can see the approach is standard practice and evidence based – help people to feel less isolated and less judged through the language that is used.</a:t>
          </a:r>
          <a:endParaRPr lang="en-US"/>
        </a:p>
      </dgm:t>
    </dgm:pt>
    <dgm:pt modelId="{A7C9489A-E4C0-4EA5-B879-1E2E1643CCE4}" type="parTrans" cxnId="{4F977846-CC5E-4597-80A9-E03518A3F667}">
      <dgm:prSet/>
      <dgm:spPr/>
      <dgm:t>
        <a:bodyPr/>
        <a:lstStyle/>
        <a:p>
          <a:endParaRPr lang="en-US"/>
        </a:p>
      </dgm:t>
    </dgm:pt>
    <dgm:pt modelId="{0CB5E8C3-F9CA-47AE-99DB-3947BCE8F1B2}" type="sibTrans" cxnId="{4F977846-CC5E-4597-80A9-E03518A3F667}">
      <dgm:prSet/>
      <dgm:spPr/>
      <dgm:t>
        <a:bodyPr/>
        <a:lstStyle/>
        <a:p>
          <a:endParaRPr lang="en-US"/>
        </a:p>
      </dgm:t>
    </dgm:pt>
    <dgm:pt modelId="{DDCBACA2-43C4-4258-A48D-52418895782D}" type="pres">
      <dgm:prSet presAssocID="{F773113A-EC6A-4322-A56A-B84700666BDC}" presName="Name0" presStyleCnt="0">
        <dgm:presLayoutVars>
          <dgm:dir/>
          <dgm:resizeHandles/>
        </dgm:presLayoutVars>
      </dgm:prSet>
      <dgm:spPr/>
      <dgm:t>
        <a:bodyPr/>
        <a:lstStyle/>
        <a:p>
          <a:endParaRPr lang="en-US"/>
        </a:p>
      </dgm:t>
    </dgm:pt>
    <dgm:pt modelId="{819ECFB0-D570-4989-842F-EDD415BFF18E}" type="pres">
      <dgm:prSet presAssocID="{28A0456E-EACB-44F0-AB19-A67058C45B82}" presName="compNode" presStyleCnt="0"/>
      <dgm:spPr/>
    </dgm:pt>
    <dgm:pt modelId="{19B96F03-0010-423D-966A-D35AA50200B4}" type="pres">
      <dgm:prSet presAssocID="{28A0456E-EACB-44F0-AB19-A67058C45B82}" presName="dummyConnPt" presStyleCnt="0"/>
      <dgm:spPr/>
    </dgm:pt>
    <dgm:pt modelId="{E3B73FF2-DE41-43A0-8325-A1A4A8454868}" type="pres">
      <dgm:prSet presAssocID="{28A0456E-EACB-44F0-AB19-A67058C45B82}" presName="node" presStyleLbl="node1" presStyleIdx="0" presStyleCnt="3">
        <dgm:presLayoutVars>
          <dgm:bulletEnabled val="1"/>
        </dgm:presLayoutVars>
      </dgm:prSet>
      <dgm:spPr/>
      <dgm:t>
        <a:bodyPr/>
        <a:lstStyle/>
        <a:p>
          <a:endParaRPr lang="en-US"/>
        </a:p>
      </dgm:t>
    </dgm:pt>
    <dgm:pt modelId="{83846BA0-AB29-4507-B5E5-2333C637D12A}" type="pres">
      <dgm:prSet presAssocID="{223F301B-7790-4A1D-9704-CA9196F04B4E}" presName="sibTrans" presStyleLbl="bgSibTrans2D1" presStyleIdx="0" presStyleCnt="2"/>
      <dgm:spPr/>
      <dgm:t>
        <a:bodyPr/>
        <a:lstStyle/>
        <a:p>
          <a:endParaRPr lang="en-US"/>
        </a:p>
      </dgm:t>
    </dgm:pt>
    <dgm:pt modelId="{E3BC5D95-956C-4B58-91BA-EA9C3D794334}" type="pres">
      <dgm:prSet presAssocID="{04B8496D-4397-40FC-BD17-4ED96845F3DF}" presName="compNode" presStyleCnt="0"/>
      <dgm:spPr/>
    </dgm:pt>
    <dgm:pt modelId="{A3B1FFB8-0359-408E-9E4D-76FCE751E131}" type="pres">
      <dgm:prSet presAssocID="{04B8496D-4397-40FC-BD17-4ED96845F3DF}" presName="dummyConnPt" presStyleCnt="0"/>
      <dgm:spPr/>
    </dgm:pt>
    <dgm:pt modelId="{FAF09C22-4281-4E35-8684-782612D6A584}" type="pres">
      <dgm:prSet presAssocID="{04B8496D-4397-40FC-BD17-4ED96845F3DF}" presName="node" presStyleLbl="node1" presStyleIdx="1" presStyleCnt="3">
        <dgm:presLayoutVars>
          <dgm:bulletEnabled val="1"/>
        </dgm:presLayoutVars>
      </dgm:prSet>
      <dgm:spPr/>
      <dgm:t>
        <a:bodyPr/>
        <a:lstStyle/>
        <a:p>
          <a:endParaRPr lang="en-US"/>
        </a:p>
      </dgm:t>
    </dgm:pt>
    <dgm:pt modelId="{65201BA9-B251-4570-ABB9-3437C3181B59}" type="pres">
      <dgm:prSet presAssocID="{815A767F-BAAE-4D86-90B3-0ABED6598AC8}" presName="sibTrans" presStyleLbl="bgSibTrans2D1" presStyleIdx="1" presStyleCnt="2"/>
      <dgm:spPr/>
      <dgm:t>
        <a:bodyPr/>
        <a:lstStyle/>
        <a:p>
          <a:endParaRPr lang="en-US"/>
        </a:p>
      </dgm:t>
    </dgm:pt>
    <dgm:pt modelId="{0618EDAC-7A15-4454-B9C1-BCFB2237E24E}" type="pres">
      <dgm:prSet presAssocID="{A133BAF7-89B5-4426-B889-7CBFC0E54C37}" presName="compNode" presStyleCnt="0"/>
      <dgm:spPr/>
    </dgm:pt>
    <dgm:pt modelId="{92D09784-84B7-4C12-8178-631B58F606E5}" type="pres">
      <dgm:prSet presAssocID="{A133BAF7-89B5-4426-B889-7CBFC0E54C37}" presName="dummyConnPt" presStyleCnt="0"/>
      <dgm:spPr/>
    </dgm:pt>
    <dgm:pt modelId="{C73580DC-A401-4FBC-B88C-04A29E756154}" type="pres">
      <dgm:prSet presAssocID="{A133BAF7-89B5-4426-B889-7CBFC0E54C37}" presName="node" presStyleLbl="node1" presStyleIdx="2" presStyleCnt="3">
        <dgm:presLayoutVars>
          <dgm:bulletEnabled val="1"/>
        </dgm:presLayoutVars>
      </dgm:prSet>
      <dgm:spPr/>
      <dgm:t>
        <a:bodyPr/>
        <a:lstStyle/>
        <a:p>
          <a:endParaRPr lang="en-US"/>
        </a:p>
      </dgm:t>
    </dgm:pt>
  </dgm:ptLst>
  <dgm:cxnLst>
    <dgm:cxn modelId="{37B2D978-7507-42D2-922D-AB1CA083AC94}" srcId="{F773113A-EC6A-4322-A56A-B84700666BDC}" destId="{04B8496D-4397-40FC-BD17-4ED96845F3DF}" srcOrd="1" destOrd="0" parTransId="{0B0D82B1-5921-4CC6-A557-A844ED7967EB}" sibTransId="{815A767F-BAAE-4D86-90B3-0ABED6598AC8}"/>
    <dgm:cxn modelId="{81A328FE-8836-47E4-8504-06C8FACF08EC}" type="presOf" srcId="{815A767F-BAAE-4D86-90B3-0ABED6598AC8}" destId="{65201BA9-B251-4570-ABB9-3437C3181B59}" srcOrd="0" destOrd="0" presId="urn:microsoft.com/office/officeart/2005/8/layout/bProcess4"/>
    <dgm:cxn modelId="{4F977846-CC5E-4597-80A9-E03518A3F667}" srcId="{F773113A-EC6A-4322-A56A-B84700666BDC}" destId="{A133BAF7-89B5-4426-B889-7CBFC0E54C37}" srcOrd="2" destOrd="0" parTransId="{A7C9489A-E4C0-4EA5-B879-1E2E1643CCE4}" sibTransId="{0CB5E8C3-F9CA-47AE-99DB-3947BCE8F1B2}"/>
    <dgm:cxn modelId="{769BC7B4-79B5-4B55-8234-85D18A0F2204}" type="presOf" srcId="{F773113A-EC6A-4322-A56A-B84700666BDC}" destId="{DDCBACA2-43C4-4258-A48D-52418895782D}" srcOrd="0" destOrd="0" presId="urn:microsoft.com/office/officeart/2005/8/layout/bProcess4"/>
    <dgm:cxn modelId="{2F64DF60-D2ED-4415-A217-B1EC553BEB95}" type="presOf" srcId="{223F301B-7790-4A1D-9704-CA9196F04B4E}" destId="{83846BA0-AB29-4507-B5E5-2333C637D12A}" srcOrd="0" destOrd="0" presId="urn:microsoft.com/office/officeart/2005/8/layout/bProcess4"/>
    <dgm:cxn modelId="{86C6458E-5B36-4C0A-84BA-46D271FC9CC1}" srcId="{F773113A-EC6A-4322-A56A-B84700666BDC}" destId="{28A0456E-EACB-44F0-AB19-A67058C45B82}" srcOrd="0" destOrd="0" parTransId="{D79C545B-7EBF-44BB-9CBD-38F9B060292B}" sibTransId="{223F301B-7790-4A1D-9704-CA9196F04B4E}"/>
    <dgm:cxn modelId="{3EBB7A13-A0F3-421F-8BE4-1EDC90D187FC}" type="presOf" srcId="{28A0456E-EACB-44F0-AB19-A67058C45B82}" destId="{E3B73FF2-DE41-43A0-8325-A1A4A8454868}" srcOrd="0" destOrd="0" presId="urn:microsoft.com/office/officeart/2005/8/layout/bProcess4"/>
    <dgm:cxn modelId="{86FF61F2-DE37-44A0-A53C-61477F224B27}" type="presOf" srcId="{A133BAF7-89B5-4426-B889-7CBFC0E54C37}" destId="{C73580DC-A401-4FBC-B88C-04A29E756154}" srcOrd="0" destOrd="0" presId="urn:microsoft.com/office/officeart/2005/8/layout/bProcess4"/>
    <dgm:cxn modelId="{8925C632-7899-4B63-93B6-1549EEA90BCF}" type="presOf" srcId="{04B8496D-4397-40FC-BD17-4ED96845F3DF}" destId="{FAF09C22-4281-4E35-8684-782612D6A584}" srcOrd="0" destOrd="0" presId="urn:microsoft.com/office/officeart/2005/8/layout/bProcess4"/>
    <dgm:cxn modelId="{5E9E748B-C4A6-4BFE-8ED2-A1FF04AFE18C}" type="presParOf" srcId="{DDCBACA2-43C4-4258-A48D-52418895782D}" destId="{819ECFB0-D570-4989-842F-EDD415BFF18E}" srcOrd="0" destOrd="0" presId="urn:microsoft.com/office/officeart/2005/8/layout/bProcess4"/>
    <dgm:cxn modelId="{DE4BCB31-4CD8-421A-9950-1543B3740D35}" type="presParOf" srcId="{819ECFB0-D570-4989-842F-EDD415BFF18E}" destId="{19B96F03-0010-423D-966A-D35AA50200B4}" srcOrd="0" destOrd="0" presId="urn:microsoft.com/office/officeart/2005/8/layout/bProcess4"/>
    <dgm:cxn modelId="{C00AE846-223F-4853-B0F5-89BE15048199}" type="presParOf" srcId="{819ECFB0-D570-4989-842F-EDD415BFF18E}" destId="{E3B73FF2-DE41-43A0-8325-A1A4A8454868}" srcOrd="1" destOrd="0" presId="urn:microsoft.com/office/officeart/2005/8/layout/bProcess4"/>
    <dgm:cxn modelId="{9836C9F9-8126-4A24-A02A-80B1C68E27BF}" type="presParOf" srcId="{DDCBACA2-43C4-4258-A48D-52418895782D}" destId="{83846BA0-AB29-4507-B5E5-2333C637D12A}" srcOrd="1" destOrd="0" presId="urn:microsoft.com/office/officeart/2005/8/layout/bProcess4"/>
    <dgm:cxn modelId="{CF412BFB-3B72-4DD3-98BB-9D8D6EFA384A}" type="presParOf" srcId="{DDCBACA2-43C4-4258-A48D-52418895782D}" destId="{E3BC5D95-956C-4B58-91BA-EA9C3D794334}" srcOrd="2" destOrd="0" presId="urn:microsoft.com/office/officeart/2005/8/layout/bProcess4"/>
    <dgm:cxn modelId="{49D2D4C7-9204-482C-B79F-7AB2AE40506B}" type="presParOf" srcId="{E3BC5D95-956C-4B58-91BA-EA9C3D794334}" destId="{A3B1FFB8-0359-408E-9E4D-76FCE751E131}" srcOrd="0" destOrd="0" presId="urn:microsoft.com/office/officeart/2005/8/layout/bProcess4"/>
    <dgm:cxn modelId="{04D68F3B-F7A2-4386-BA37-AEBCA9493C69}" type="presParOf" srcId="{E3BC5D95-956C-4B58-91BA-EA9C3D794334}" destId="{FAF09C22-4281-4E35-8684-782612D6A584}" srcOrd="1" destOrd="0" presId="urn:microsoft.com/office/officeart/2005/8/layout/bProcess4"/>
    <dgm:cxn modelId="{B06A6B2E-DA34-43A0-9C53-BC834AE5F097}" type="presParOf" srcId="{DDCBACA2-43C4-4258-A48D-52418895782D}" destId="{65201BA9-B251-4570-ABB9-3437C3181B59}" srcOrd="3" destOrd="0" presId="urn:microsoft.com/office/officeart/2005/8/layout/bProcess4"/>
    <dgm:cxn modelId="{15D2CF1B-54BB-4601-85E1-67A68DD59848}" type="presParOf" srcId="{DDCBACA2-43C4-4258-A48D-52418895782D}" destId="{0618EDAC-7A15-4454-B9C1-BCFB2237E24E}" srcOrd="4" destOrd="0" presId="urn:microsoft.com/office/officeart/2005/8/layout/bProcess4"/>
    <dgm:cxn modelId="{32A4EB8A-0B69-40A3-935C-FD9AD4F31AA0}" type="presParOf" srcId="{0618EDAC-7A15-4454-B9C1-BCFB2237E24E}" destId="{92D09784-84B7-4C12-8178-631B58F606E5}" srcOrd="0" destOrd="0" presId="urn:microsoft.com/office/officeart/2005/8/layout/bProcess4"/>
    <dgm:cxn modelId="{466D71BD-123D-407B-B6CE-E336967348D0}" type="presParOf" srcId="{0618EDAC-7A15-4454-B9C1-BCFB2237E24E}" destId="{C73580DC-A401-4FBC-B88C-04A29E75615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5ADFB83-D78E-451A-A6A6-573E9CA7D4F0}" type="doc">
      <dgm:prSet loTypeId="urn:microsoft.com/office/officeart/2008/layout/LinedList" loCatId="list" qsTypeId="urn:microsoft.com/office/officeart/2005/8/quickstyle/simple4" qsCatId="simple" csTypeId="urn:microsoft.com/office/officeart/2005/8/colors/accent3_2" csCatId="accent3"/>
      <dgm:spPr/>
      <dgm:t>
        <a:bodyPr/>
        <a:lstStyle/>
        <a:p>
          <a:endParaRPr lang="en-US"/>
        </a:p>
      </dgm:t>
    </dgm:pt>
    <dgm:pt modelId="{347A475D-D5A0-43EB-804E-F237C8E02C0D}">
      <dgm:prSet/>
      <dgm:spPr/>
      <dgm:t>
        <a:bodyPr/>
        <a:lstStyle/>
        <a:p>
          <a:r>
            <a:rPr lang="en-GB" b="0" dirty="0">
              <a:solidFill>
                <a:srgbClr val="0070C0"/>
              </a:solidFill>
              <a:latin typeface="Calibri"/>
              <a:cs typeface="Calibri"/>
            </a:rPr>
            <a:t>Where possible, be solution focussed and try and reduce practical barriers (e.g. temporary transport issues, worries about taking a particular route to school) that present as further obstacles.</a:t>
          </a:r>
          <a:endParaRPr lang="en-US" b="0" dirty="0">
            <a:solidFill>
              <a:srgbClr val="0070C0"/>
            </a:solidFill>
            <a:latin typeface="Calibri"/>
            <a:cs typeface="Calibri"/>
          </a:endParaRPr>
        </a:p>
      </dgm:t>
    </dgm:pt>
    <dgm:pt modelId="{760C2955-B5CD-49F5-905E-D31C9BB3BAB6}" type="parTrans" cxnId="{C925BD51-6CD9-4F89-B704-1D6DE2236EDC}">
      <dgm:prSet/>
      <dgm:spPr/>
      <dgm:t>
        <a:bodyPr/>
        <a:lstStyle/>
        <a:p>
          <a:endParaRPr lang="en-US"/>
        </a:p>
      </dgm:t>
    </dgm:pt>
    <dgm:pt modelId="{9D7D7A50-0116-45BD-88C0-EE099423848F}" type="sibTrans" cxnId="{C925BD51-6CD9-4F89-B704-1D6DE2236EDC}">
      <dgm:prSet/>
      <dgm:spPr/>
      <dgm:t>
        <a:bodyPr/>
        <a:lstStyle/>
        <a:p>
          <a:endParaRPr lang="en-US"/>
        </a:p>
      </dgm:t>
    </dgm:pt>
    <dgm:pt modelId="{B42D0AA3-95D2-4F3D-9A1E-6815F289B9F5}">
      <dgm:prSet/>
      <dgm:spPr/>
      <dgm:t>
        <a:bodyPr/>
        <a:lstStyle/>
        <a:p>
          <a:r>
            <a:rPr lang="en-GB" b="0" dirty="0">
              <a:solidFill>
                <a:srgbClr val="00B050"/>
              </a:solidFill>
              <a:latin typeface="Calibri"/>
              <a:cs typeface="Calibri"/>
            </a:rPr>
            <a:t>Be sure to rule out actual school based threats as a cause of the behaviour (e.g. peer relationship threats or difficulties, social media).</a:t>
          </a:r>
          <a:endParaRPr lang="en-US" b="0" dirty="0">
            <a:solidFill>
              <a:srgbClr val="00B050"/>
            </a:solidFill>
            <a:latin typeface="Calibri"/>
            <a:cs typeface="Calibri"/>
          </a:endParaRPr>
        </a:p>
      </dgm:t>
    </dgm:pt>
    <dgm:pt modelId="{27B6CC2F-954B-4E88-994A-3791D34FCCF1}" type="parTrans" cxnId="{CE06EA06-547C-4192-91CB-5A2B8FEB3B71}">
      <dgm:prSet/>
      <dgm:spPr/>
      <dgm:t>
        <a:bodyPr/>
        <a:lstStyle/>
        <a:p>
          <a:endParaRPr lang="en-US"/>
        </a:p>
      </dgm:t>
    </dgm:pt>
    <dgm:pt modelId="{4B9A427A-0696-45B6-A594-EB12541566BA}" type="sibTrans" cxnId="{CE06EA06-547C-4192-91CB-5A2B8FEB3B71}">
      <dgm:prSet/>
      <dgm:spPr/>
      <dgm:t>
        <a:bodyPr/>
        <a:lstStyle/>
        <a:p>
          <a:endParaRPr lang="en-US"/>
        </a:p>
      </dgm:t>
    </dgm:pt>
    <dgm:pt modelId="{1D8573E4-CF83-44CB-BEA7-B644E7C97BFF}" type="pres">
      <dgm:prSet presAssocID="{65ADFB83-D78E-451A-A6A6-573E9CA7D4F0}" presName="vert0" presStyleCnt="0">
        <dgm:presLayoutVars>
          <dgm:dir/>
          <dgm:animOne val="branch"/>
          <dgm:animLvl val="lvl"/>
        </dgm:presLayoutVars>
      </dgm:prSet>
      <dgm:spPr/>
      <dgm:t>
        <a:bodyPr/>
        <a:lstStyle/>
        <a:p>
          <a:endParaRPr lang="en-US"/>
        </a:p>
      </dgm:t>
    </dgm:pt>
    <dgm:pt modelId="{41A1F65D-4A36-4000-973B-70A53890851F}" type="pres">
      <dgm:prSet presAssocID="{347A475D-D5A0-43EB-804E-F237C8E02C0D}" presName="thickLine" presStyleLbl="alignNode1" presStyleIdx="0" presStyleCnt="2"/>
      <dgm:spPr/>
    </dgm:pt>
    <dgm:pt modelId="{1174A31E-FE95-497B-A1DD-B361BEC6CD4A}" type="pres">
      <dgm:prSet presAssocID="{347A475D-D5A0-43EB-804E-F237C8E02C0D}" presName="horz1" presStyleCnt="0"/>
      <dgm:spPr/>
    </dgm:pt>
    <dgm:pt modelId="{707BBA64-AA7F-4D2E-90BC-1B5B499486A0}" type="pres">
      <dgm:prSet presAssocID="{347A475D-D5A0-43EB-804E-F237C8E02C0D}" presName="tx1" presStyleLbl="revTx" presStyleIdx="0" presStyleCnt="2"/>
      <dgm:spPr/>
      <dgm:t>
        <a:bodyPr/>
        <a:lstStyle/>
        <a:p>
          <a:endParaRPr lang="en-US"/>
        </a:p>
      </dgm:t>
    </dgm:pt>
    <dgm:pt modelId="{28F1594A-BF06-4BDD-8B8D-86FFD5EE399D}" type="pres">
      <dgm:prSet presAssocID="{347A475D-D5A0-43EB-804E-F237C8E02C0D}" presName="vert1" presStyleCnt="0"/>
      <dgm:spPr/>
    </dgm:pt>
    <dgm:pt modelId="{5652223B-4A25-4F37-83DB-B3F7428A921B}" type="pres">
      <dgm:prSet presAssocID="{B42D0AA3-95D2-4F3D-9A1E-6815F289B9F5}" presName="thickLine" presStyleLbl="alignNode1" presStyleIdx="1" presStyleCnt="2"/>
      <dgm:spPr/>
    </dgm:pt>
    <dgm:pt modelId="{DA2C7633-F0F6-4AE5-A14C-E0F625862D4D}" type="pres">
      <dgm:prSet presAssocID="{B42D0AA3-95D2-4F3D-9A1E-6815F289B9F5}" presName="horz1" presStyleCnt="0"/>
      <dgm:spPr/>
    </dgm:pt>
    <dgm:pt modelId="{2596D3BF-CC14-4F3D-BBA9-CCD19D4A4223}" type="pres">
      <dgm:prSet presAssocID="{B42D0AA3-95D2-4F3D-9A1E-6815F289B9F5}" presName="tx1" presStyleLbl="revTx" presStyleIdx="1" presStyleCnt="2"/>
      <dgm:spPr/>
      <dgm:t>
        <a:bodyPr/>
        <a:lstStyle/>
        <a:p>
          <a:endParaRPr lang="en-US"/>
        </a:p>
      </dgm:t>
    </dgm:pt>
    <dgm:pt modelId="{89600C1B-5010-43B5-AE0F-8B179BD77660}" type="pres">
      <dgm:prSet presAssocID="{B42D0AA3-95D2-4F3D-9A1E-6815F289B9F5}" presName="vert1" presStyleCnt="0"/>
      <dgm:spPr/>
    </dgm:pt>
  </dgm:ptLst>
  <dgm:cxnLst>
    <dgm:cxn modelId="{CE06EA06-547C-4192-91CB-5A2B8FEB3B71}" srcId="{65ADFB83-D78E-451A-A6A6-573E9CA7D4F0}" destId="{B42D0AA3-95D2-4F3D-9A1E-6815F289B9F5}" srcOrd="1" destOrd="0" parTransId="{27B6CC2F-954B-4E88-994A-3791D34FCCF1}" sibTransId="{4B9A427A-0696-45B6-A594-EB12541566BA}"/>
    <dgm:cxn modelId="{93EAA223-4CCF-4072-85D6-C4CDCD4CBC07}" type="presOf" srcId="{B42D0AA3-95D2-4F3D-9A1E-6815F289B9F5}" destId="{2596D3BF-CC14-4F3D-BBA9-CCD19D4A4223}" srcOrd="0" destOrd="0" presId="urn:microsoft.com/office/officeart/2008/layout/LinedList"/>
    <dgm:cxn modelId="{70E8A349-B5D7-438A-B4B3-0E1513DBB095}" type="presOf" srcId="{347A475D-D5A0-43EB-804E-F237C8E02C0D}" destId="{707BBA64-AA7F-4D2E-90BC-1B5B499486A0}" srcOrd="0" destOrd="0" presId="urn:microsoft.com/office/officeart/2008/layout/LinedList"/>
    <dgm:cxn modelId="{E0942DD7-AB89-4D00-92F5-91905896893A}" type="presOf" srcId="{65ADFB83-D78E-451A-A6A6-573E9CA7D4F0}" destId="{1D8573E4-CF83-44CB-BEA7-B644E7C97BFF}" srcOrd="0" destOrd="0" presId="urn:microsoft.com/office/officeart/2008/layout/LinedList"/>
    <dgm:cxn modelId="{C925BD51-6CD9-4F89-B704-1D6DE2236EDC}" srcId="{65ADFB83-D78E-451A-A6A6-573E9CA7D4F0}" destId="{347A475D-D5A0-43EB-804E-F237C8E02C0D}" srcOrd="0" destOrd="0" parTransId="{760C2955-B5CD-49F5-905E-D31C9BB3BAB6}" sibTransId="{9D7D7A50-0116-45BD-88C0-EE099423848F}"/>
    <dgm:cxn modelId="{CA204DCB-B337-4DD4-8C8C-D7C5339A4844}" type="presParOf" srcId="{1D8573E4-CF83-44CB-BEA7-B644E7C97BFF}" destId="{41A1F65D-4A36-4000-973B-70A53890851F}" srcOrd="0" destOrd="0" presId="urn:microsoft.com/office/officeart/2008/layout/LinedList"/>
    <dgm:cxn modelId="{57C9F322-127C-47D7-9194-4E6915E43B6C}" type="presParOf" srcId="{1D8573E4-CF83-44CB-BEA7-B644E7C97BFF}" destId="{1174A31E-FE95-497B-A1DD-B361BEC6CD4A}" srcOrd="1" destOrd="0" presId="urn:microsoft.com/office/officeart/2008/layout/LinedList"/>
    <dgm:cxn modelId="{4B955821-9610-4FEF-BC85-2DD80A99DA93}" type="presParOf" srcId="{1174A31E-FE95-497B-A1DD-B361BEC6CD4A}" destId="{707BBA64-AA7F-4D2E-90BC-1B5B499486A0}" srcOrd="0" destOrd="0" presId="urn:microsoft.com/office/officeart/2008/layout/LinedList"/>
    <dgm:cxn modelId="{6DC595A7-55E6-4CC9-AF03-166CB80953EB}" type="presParOf" srcId="{1174A31E-FE95-497B-A1DD-B361BEC6CD4A}" destId="{28F1594A-BF06-4BDD-8B8D-86FFD5EE399D}" srcOrd="1" destOrd="0" presId="urn:microsoft.com/office/officeart/2008/layout/LinedList"/>
    <dgm:cxn modelId="{EFA8CD40-0E0E-4806-ADB8-F5B3A673D719}" type="presParOf" srcId="{1D8573E4-CF83-44CB-BEA7-B644E7C97BFF}" destId="{5652223B-4A25-4F37-83DB-B3F7428A921B}" srcOrd="2" destOrd="0" presId="urn:microsoft.com/office/officeart/2008/layout/LinedList"/>
    <dgm:cxn modelId="{74B5A96D-1FBF-49B0-B3BF-6CB97CD67C46}" type="presParOf" srcId="{1D8573E4-CF83-44CB-BEA7-B644E7C97BFF}" destId="{DA2C7633-F0F6-4AE5-A14C-E0F625862D4D}" srcOrd="3" destOrd="0" presId="urn:microsoft.com/office/officeart/2008/layout/LinedList"/>
    <dgm:cxn modelId="{2C88F830-045B-4161-9E83-39EB8370152C}" type="presParOf" srcId="{DA2C7633-F0F6-4AE5-A14C-E0F625862D4D}" destId="{2596D3BF-CC14-4F3D-BBA9-CCD19D4A4223}" srcOrd="0" destOrd="0" presId="urn:microsoft.com/office/officeart/2008/layout/LinedList"/>
    <dgm:cxn modelId="{DF383B8E-4549-4182-A075-0C64D718F9FD}" type="presParOf" srcId="{DA2C7633-F0F6-4AE5-A14C-E0F625862D4D}" destId="{89600C1B-5010-43B5-AE0F-8B179BD7766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A61A3A0-5F39-45EB-817B-613373A9A5A3}"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0E8D514A-72CF-4A5E-87EB-D0376D1D4072}">
      <dgm:prSet/>
      <dgm:spPr/>
      <dgm:t>
        <a:bodyPr/>
        <a:lstStyle/>
        <a:p>
          <a:r>
            <a:rPr lang="en-GB"/>
            <a:t>Prolonged non attendance at school, where a young person has been absent for over 1 year, is </a:t>
          </a:r>
          <a:r>
            <a:rPr lang="en-GB" u="sng"/>
            <a:t>extremely difficult </a:t>
          </a:r>
          <a:r>
            <a:rPr lang="en-GB"/>
            <a:t>to unpick and change.</a:t>
          </a:r>
          <a:endParaRPr lang="en-US"/>
        </a:p>
      </dgm:t>
    </dgm:pt>
    <dgm:pt modelId="{EE51AB71-4121-4734-9BA0-A49F8BD4FD3B}" type="parTrans" cxnId="{C5B14D7D-A1F1-495D-AA8E-0C804F8D2F63}">
      <dgm:prSet/>
      <dgm:spPr/>
      <dgm:t>
        <a:bodyPr/>
        <a:lstStyle/>
        <a:p>
          <a:endParaRPr lang="en-US"/>
        </a:p>
      </dgm:t>
    </dgm:pt>
    <dgm:pt modelId="{A964B138-3C7C-4641-9DA9-BE245FC3BF0D}" type="sibTrans" cxnId="{C5B14D7D-A1F1-495D-AA8E-0C804F8D2F63}">
      <dgm:prSet/>
      <dgm:spPr/>
      <dgm:t>
        <a:bodyPr/>
        <a:lstStyle/>
        <a:p>
          <a:endParaRPr lang="en-US"/>
        </a:p>
      </dgm:t>
    </dgm:pt>
    <dgm:pt modelId="{852BCD88-422B-4EEB-A12C-F5748B601F7B}">
      <dgm:prSet/>
      <dgm:spPr/>
      <dgm:t>
        <a:bodyPr/>
        <a:lstStyle/>
        <a:p>
          <a:r>
            <a:rPr lang="en-GB"/>
            <a:t>Patterns of behaviour are entrenched</a:t>
          </a:r>
          <a:endParaRPr lang="en-US"/>
        </a:p>
      </dgm:t>
    </dgm:pt>
    <dgm:pt modelId="{AD74B49C-9EBA-40D7-AFFF-EED77BFDD6A3}" type="parTrans" cxnId="{278181F7-B69D-4605-88B2-C66260C91DF7}">
      <dgm:prSet/>
      <dgm:spPr/>
      <dgm:t>
        <a:bodyPr/>
        <a:lstStyle/>
        <a:p>
          <a:endParaRPr lang="en-US"/>
        </a:p>
      </dgm:t>
    </dgm:pt>
    <dgm:pt modelId="{BFD67573-1F67-4460-983E-957D2B332590}" type="sibTrans" cxnId="{278181F7-B69D-4605-88B2-C66260C91DF7}">
      <dgm:prSet/>
      <dgm:spPr/>
      <dgm:t>
        <a:bodyPr/>
        <a:lstStyle/>
        <a:p>
          <a:endParaRPr lang="en-US"/>
        </a:p>
      </dgm:t>
    </dgm:pt>
    <dgm:pt modelId="{7F606D2A-35FD-4398-9821-82A0E00DA33C}">
      <dgm:prSet/>
      <dgm:spPr/>
      <dgm:t>
        <a:bodyPr/>
        <a:lstStyle/>
        <a:p>
          <a:r>
            <a:rPr lang="en-GB"/>
            <a:t>Underlying emotional needs are more difficult to address and support in context</a:t>
          </a:r>
          <a:endParaRPr lang="en-US"/>
        </a:p>
      </dgm:t>
    </dgm:pt>
    <dgm:pt modelId="{EED2FCDE-A6E2-41CC-8948-74E7448FA61E}" type="parTrans" cxnId="{8C0D2351-09AE-4D3B-BB45-F2A03AD97754}">
      <dgm:prSet/>
      <dgm:spPr/>
      <dgm:t>
        <a:bodyPr/>
        <a:lstStyle/>
        <a:p>
          <a:endParaRPr lang="en-US"/>
        </a:p>
      </dgm:t>
    </dgm:pt>
    <dgm:pt modelId="{0AC13D4E-1708-4ADE-94B5-955AF09CAB10}" type="sibTrans" cxnId="{8C0D2351-09AE-4D3B-BB45-F2A03AD97754}">
      <dgm:prSet/>
      <dgm:spPr/>
      <dgm:t>
        <a:bodyPr/>
        <a:lstStyle/>
        <a:p>
          <a:endParaRPr lang="en-US"/>
        </a:p>
      </dgm:t>
    </dgm:pt>
    <dgm:pt modelId="{2D6AB2CC-3DC0-4A11-8B8F-E2B09E55D32C}">
      <dgm:prSet/>
      <dgm:spPr/>
      <dgm:t>
        <a:bodyPr/>
        <a:lstStyle/>
        <a:p>
          <a:r>
            <a:rPr lang="en-GB"/>
            <a:t>Often very low willingness or capacity to change the dynamics of critical relationship at home</a:t>
          </a:r>
          <a:endParaRPr lang="en-US"/>
        </a:p>
      </dgm:t>
    </dgm:pt>
    <dgm:pt modelId="{86ED3595-5383-49EA-A919-6C1A73617B9C}" type="parTrans" cxnId="{EBDF8C86-7808-4973-9B21-FF6EF321C2C5}">
      <dgm:prSet/>
      <dgm:spPr/>
      <dgm:t>
        <a:bodyPr/>
        <a:lstStyle/>
        <a:p>
          <a:endParaRPr lang="en-US"/>
        </a:p>
      </dgm:t>
    </dgm:pt>
    <dgm:pt modelId="{E2E888FF-3564-401A-9042-EFEA10F1CDFF}" type="sibTrans" cxnId="{EBDF8C86-7808-4973-9B21-FF6EF321C2C5}">
      <dgm:prSet/>
      <dgm:spPr/>
      <dgm:t>
        <a:bodyPr/>
        <a:lstStyle/>
        <a:p>
          <a:endParaRPr lang="en-US"/>
        </a:p>
      </dgm:t>
    </dgm:pt>
    <dgm:pt modelId="{4395EBDC-96EB-4AE9-AA6D-4C834FD539F9}">
      <dgm:prSet/>
      <dgm:spPr/>
      <dgm:t>
        <a:bodyPr/>
        <a:lstStyle/>
        <a:p>
          <a:r>
            <a:rPr lang="en-GB"/>
            <a:t>Again, this doesn’t mean we don’t try to support change in these areas</a:t>
          </a:r>
          <a:endParaRPr lang="en-US"/>
        </a:p>
      </dgm:t>
    </dgm:pt>
    <dgm:pt modelId="{64F0A5BE-7271-41C1-9773-6ADD1D812724}" type="parTrans" cxnId="{07D27CF0-70A4-4422-9A0A-389B088EFD47}">
      <dgm:prSet/>
      <dgm:spPr/>
      <dgm:t>
        <a:bodyPr/>
        <a:lstStyle/>
        <a:p>
          <a:endParaRPr lang="en-US"/>
        </a:p>
      </dgm:t>
    </dgm:pt>
    <dgm:pt modelId="{B0808C79-B3E4-4DF3-8618-41FC58855ED6}" type="sibTrans" cxnId="{07D27CF0-70A4-4422-9A0A-389B088EFD47}">
      <dgm:prSet/>
      <dgm:spPr/>
      <dgm:t>
        <a:bodyPr/>
        <a:lstStyle/>
        <a:p>
          <a:endParaRPr lang="en-US"/>
        </a:p>
      </dgm:t>
    </dgm:pt>
    <dgm:pt modelId="{0C392BBC-A957-4A83-BC77-D5247C6D5B2C}">
      <dgm:prSet/>
      <dgm:spPr/>
      <dgm:t>
        <a:bodyPr/>
        <a:lstStyle/>
        <a:p>
          <a:r>
            <a:rPr lang="en-GB"/>
            <a:t>However, by this stage more emphasis needs to be placed on supporting the young person to access their education to achieve and attain as best they can so that they are as ready, as is possible in the circumstances, to access further education, training or employment.</a:t>
          </a:r>
          <a:endParaRPr lang="en-US"/>
        </a:p>
      </dgm:t>
    </dgm:pt>
    <dgm:pt modelId="{8653A363-EC28-4421-871C-E8E2CD55F196}" type="parTrans" cxnId="{FC9E11F9-421A-4731-B910-D588F8416824}">
      <dgm:prSet/>
      <dgm:spPr/>
      <dgm:t>
        <a:bodyPr/>
        <a:lstStyle/>
        <a:p>
          <a:endParaRPr lang="en-US"/>
        </a:p>
      </dgm:t>
    </dgm:pt>
    <dgm:pt modelId="{3ECEDD67-69C6-4E6A-A6F5-B59DE476BBAF}" type="sibTrans" cxnId="{FC9E11F9-421A-4731-B910-D588F8416824}">
      <dgm:prSet/>
      <dgm:spPr/>
      <dgm:t>
        <a:bodyPr/>
        <a:lstStyle/>
        <a:p>
          <a:endParaRPr lang="en-US"/>
        </a:p>
      </dgm:t>
    </dgm:pt>
    <dgm:pt modelId="{0ABD3E1F-C6EF-4115-A045-25BD629613AA}" type="pres">
      <dgm:prSet presAssocID="{8A61A3A0-5F39-45EB-817B-613373A9A5A3}" presName="vert0" presStyleCnt="0">
        <dgm:presLayoutVars>
          <dgm:dir/>
          <dgm:animOne val="branch"/>
          <dgm:animLvl val="lvl"/>
        </dgm:presLayoutVars>
      </dgm:prSet>
      <dgm:spPr/>
      <dgm:t>
        <a:bodyPr/>
        <a:lstStyle/>
        <a:p>
          <a:endParaRPr lang="en-US"/>
        </a:p>
      </dgm:t>
    </dgm:pt>
    <dgm:pt modelId="{8B05831A-5333-4DF8-90C6-C30D8D1E6129}" type="pres">
      <dgm:prSet presAssocID="{0E8D514A-72CF-4A5E-87EB-D0376D1D4072}" presName="thickLine" presStyleLbl="alignNode1" presStyleIdx="0" presStyleCnt="6"/>
      <dgm:spPr/>
    </dgm:pt>
    <dgm:pt modelId="{63FA005D-39FA-409C-B919-52530F824522}" type="pres">
      <dgm:prSet presAssocID="{0E8D514A-72CF-4A5E-87EB-D0376D1D4072}" presName="horz1" presStyleCnt="0"/>
      <dgm:spPr/>
    </dgm:pt>
    <dgm:pt modelId="{4A3F2104-FD88-4129-86F4-5C0B55913C67}" type="pres">
      <dgm:prSet presAssocID="{0E8D514A-72CF-4A5E-87EB-D0376D1D4072}" presName="tx1" presStyleLbl="revTx" presStyleIdx="0" presStyleCnt="6"/>
      <dgm:spPr/>
      <dgm:t>
        <a:bodyPr/>
        <a:lstStyle/>
        <a:p>
          <a:endParaRPr lang="en-US"/>
        </a:p>
      </dgm:t>
    </dgm:pt>
    <dgm:pt modelId="{2BD7F23B-0A00-4870-9652-F528619D8AB3}" type="pres">
      <dgm:prSet presAssocID="{0E8D514A-72CF-4A5E-87EB-D0376D1D4072}" presName="vert1" presStyleCnt="0"/>
      <dgm:spPr/>
    </dgm:pt>
    <dgm:pt modelId="{F51A7854-DF75-4D33-B308-D1A9E9DAF979}" type="pres">
      <dgm:prSet presAssocID="{852BCD88-422B-4EEB-A12C-F5748B601F7B}" presName="thickLine" presStyleLbl="alignNode1" presStyleIdx="1" presStyleCnt="6"/>
      <dgm:spPr/>
    </dgm:pt>
    <dgm:pt modelId="{EBD5DE47-9EFC-4EB8-971E-1B7F20A2824A}" type="pres">
      <dgm:prSet presAssocID="{852BCD88-422B-4EEB-A12C-F5748B601F7B}" presName="horz1" presStyleCnt="0"/>
      <dgm:spPr/>
    </dgm:pt>
    <dgm:pt modelId="{CB040D5D-30FE-4405-AEF9-F02E56FF2AC3}" type="pres">
      <dgm:prSet presAssocID="{852BCD88-422B-4EEB-A12C-F5748B601F7B}" presName="tx1" presStyleLbl="revTx" presStyleIdx="1" presStyleCnt="6"/>
      <dgm:spPr/>
      <dgm:t>
        <a:bodyPr/>
        <a:lstStyle/>
        <a:p>
          <a:endParaRPr lang="en-US"/>
        </a:p>
      </dgm:t>
    </dgm:pt>
    <dgm:pt modelId="{69A8605D-4B4E-4C5C-9011-1CB6772F243A}" type="pres">
      <dgm:prSet presAssocID="{852BCD88-422B-4EEB-A12C-F5748B601F7B}" presName="vert1" presStyleCnt="0"/>
      <dgm:spPr/>
    </dgm:pt>
    <dgm:pt modelId="{F572C3BA-464C-4470-BA68-71783100259D}" type="pres">
      <dgm:prSet presAssocID="{7F606D2A-35FD-4398-9821-82A0E00DA33C}" presName="thickLine" presStyleLbl="alignNode1" presStyleIdx="2" presStyleCnt="6"/>
      <dgm:spPr/>
    </dgm:pt>
    <dgm:pt modelId="{051B36A9-E40F-4465-9473-D0643A247A82}" type="pres">
      <dgm:prSet presAssocID="{7F606D2A-35FD-4398-9821-82A0E00DA33C}" presName="horz1" presStyleCnt="0"/>
      <dgm:spPr/>
    </dgm:pt>
    <dgm:pt modelId="{8FDCF63F-0B15-4304-85F9-F638ED04EA9C}" type="pres">
      <dgm:prSet presAssocID="{7F606D2A-35FD-4398-9821-82A0E00DA33C}" presName="tx1" presStyleLbl="revTx" presStyleIdx="2" presStyleCnt="6"/>
      <dgm:spPr/>
      <dgm:t>
        <a:bodyPr/>
        <a:lstStyle/>
        <a:p>
          <a:endParaRPr lang="en-US"/>
        </a:p>
      </dgm:t>
    </dgm:pt>
    <dgm:pt modelId="{2AC85397-A1D1-4440-AE65-14C622CA66B7}" type="pres">
      <dgm:prSet presAssocID="{7F606D2A-35FD-4398-9821-82A0E00DA33C}" presName="vert1" presStyleCnt="0"/>
      <dgm:spPr/>
    </dgm:pt>
    <dgm:pt modelId="{C78C236A-2215-4355-9A8D-8EB8B1586C63}" type="pres">
      <dgm:prSet presAssocID="{2D6AB2CC-3DC0-4A11-8B8F-E2B09E55D32C}" presName="thickLine" presStyleLbl="alignNode1" presStyleIdx="3" presStyleCnt="6"/>
      <dgm:spPr/>
    </dgm:pt>
    <dgm:pt modelId="{02216DD5-3BC7-4AD4-A41F-F90AFA3186CA}" type="pres">
      <dgm:prSet presAssocID="{2D6AB2CC-3DC0-4A11-8B8F-E2B09E55D32C}" presName="horz1" presStyleCnt="0"/>
      <dgm:spPr/>
    </dgm:pt>
    <dgm:pt modelId="{2696DB0D-D6EC-4FFA-917A-631F48833F07}" type="pres">
      <dgm:prSet presAssocID="{2D6AB2CC-3DC0-4A11-8B8F-E2B09E55D32C}" presName="tx1" presStyleLbl="revTx" presStyleIdx="3" presStyleCnt="6"/>
      <dgm:spPr/>
      <dgm:t>
        <a:bodyPr/>
        <a:lstStyle/>
        <a:p>
          <a:endParaRPr lang="en-US"/>
        </a:p>
      </dgm:t>
    </dgm:pt>
    <dgm:pt modelId="{6D5E7B8B-9F55-4545-83D5-1C884DCB3D0A}" type="pres">
      <dgm:prSet presAssocID="{2D6AB2CC-3DC0-4A11-8B8F-E2B09E55D32C}" presName="vert1" presStyleCnt="0"/>
      <dgm:spPr/>
    </dgm:pt>
    <dgm:pt modelId="{B4C5995F-F929-49FE-B230-E0BCDE871D61}" type="pres">
      <dgm:prSet presAssocID="{4395EBDC-96EB-4AE9-AA6D-4C834FD539F9}" presName="thickLine" presStyleLbl="alignNode1" presStyleIdx="4" presStyleCnt="6"/>
      <dgm:spPr/>
    </dgm:pt>
    <dgm:pt modelId="{910180E7-CAE3-475A-ABC3-859345C2B45D}" type="pres">
      <dgm:prSet presAssocID="{4395EBDC-96EB-4AE9-AA6D-4C834FD539F9}" presName="horz1" presStyleCnt="0"/>
      <dgm:spPr/>
    </dgm:pt>
    <dgm:pt modelId="{6B1BF4F1-B839-4B9E-B4D0-C8ABF279B615}" type="pres">
      <dgm:prSet presAssocID="{4395EBDC-96EB-4AE9-AA6D-4C834FD539F9}" presName="tx1" presStyleLbl="revTx" presStyleIdx="4" presStyleCnt="6"/>
      <dgm:spPr/>
      <dgm:t>
        <a:bodyPr/>
        <a:lstStyle/>
        <a:p>
          <a:endParaRPr lang="en-US"/>
        </a:p>
      </dgm:t>
    </dgm:pt>
    <dgm:pt modelId="{E33ECD17-4B61-42FC-8A08-C416F59B7564}" type="pres">
      <dgm:prSet presAssocID="{4395EBDC-96EB-4AE9-AA6D-4C834FD539F9}" presName="vert1" presStyleCnt="0"/>
      <dgm:spPr/>
    </dgm:pt>
    <dgm:pt modelId="{20F0D840-7FCC-4624-BBFD-22DD1B9C4ECD}" type="pres">
      <dgm:prSet presAssocID="{0C392BBC-A957-4A83-BC77-D5247C6D5B2C}" presName="thickLine" presStyleLbl="alignNode1" presStyleIdx="5" presStyleCnt="6"/>
      <dgm:spPr/>
    </dgm:pt>
    <dgm:pt modelId="{325AAA0F-1E70-478C-953D-6A312C3C37AD}" type="pres">
      <dgm:prSet presAssocID="{0C392BBC-A957-4A83-BC77-D5247C6D5B2C}" presName="horz1" presStyleCnt="0"/>
      <dgm:spPr/>
    </dgm:pt>
    <dgm:pt modelId="{4D0E2775-645B-42EA-8553-8DE9DEF4ED77}" type="pres">
      <dgm:prSet presAssocID="{0C392BBC-A957-4A83-BC77-D5247C6D5B2C}" presName="tx1" presStyleLbl="revTx" presStyleIdx="5" presStyleCnt="6"/>
      <dgm:spPr/>
      <dgm:t>
        <a:bodyPr/>
        <a:lstStyle/>
        <a:p>
          <a:endParaRPr lang="en-US"/>
        </a:p>
      </dgm:t>
    </dgm:pt>
    <dgm:pt modelId="{A6257BA3-EF0B-4BCE-A524-9E76E079E81E}" type="pres">
      <dgm:prSet presAssocID="{0C392BBC-A957-4A83-BC77-D5247C6D5B2C}" presName="vert1" presStyleCnt="0"/>
      <dgm:spPr/>
    </dgm:pt>
  </dgm:ptLst>
  <dgm:cxnLst>
    <dgm:cxn modelId="{D353CFDE-9C6D-4A53-B285-138A1CE491AD}" type="presOf" srcId="{852BCD88-422B-4EEB-A12C-F5748B601F7B}" destId="{CB040D5D-30FE-4405-AEF9-F02E56FF2AC3}" srcOrd="0" destOrd="0" presId="urn:microsoft.com/office/officeart/2008/layout/LinedList"/>
    <dgm:cxn modelId="{07BCCCB9-D046-4F53-A8C7-0CA9A818CEBA}" type="presOf" srcId="{7F606D2A-35FD-4398-9821-82A0E00DA33C}" destId="{8FDCF63F-0B15-4304-85F9-F638ED04EA9C}" srcOrd="0" destOrd="0" presId="urn:microsoft.com/office/officeart/2008/layout/LinedList"/>
    <dgm:cxn modelId="{07D27CF0-70A4-4422-9A0A-389B088EFD47}" srcId="{8A61A3A0-5F39-45EB-817B-613373A9A5A3}" destId="{4395EBDC-96EB-4AE9-AA6D-4C834FD539F9}" srcOrd="4" destOrd="0" parTransId="{64F0A5BE-7271-41C1-9773-6ADD1D812724}" sibTransId="{B0808C79-B3E4-4DF3-8618-41FC58855ED6}"/>
    <dgm:cxn modelId="{C5B14D7D-A1F1-495D-AA8E-0C804F8D2F63}" srcId="{8A61A3A0-5F39-45EB-817B-613373A9A5A3}" destId="{0E8D514A-72CF-4A5E-87EB-D0376D1D4072}" srcOrd="0" destOrd="0" parTransId="{EE51AB71-4121-4734-9BA0-A49F8BD4FD3B}" sibTransId="{A964B138-3C7C-4641-9DA9-BE245FC3BF0D}"/>
    <dgm:cxn modelId="{5EF9AECF-CEE9-4DC8-8180-C9834EA49AFC}" type="presOf" srcId="{4395EBDC-96EB-4AE9-AA6D-4C834FD539F9}" destId="{6B1BF4F1-B839-4B9E-B4D0-C8ABF279B615}" srcOrd="0" destOrd="0" presId="urn:microsoft.com/office/officeart/2008/layout/LinedList"/>
    <dgm:cxn modelId="{8C0D2351-09AE-4D3B-BB45-F2A03AD97754}" srcId="{8A61A3A0-5F39-45EB-817B-613373A9A5A3}" destId="{7F606D2A-35FD-4398-9821-82A0E00DA33C}" srcOrd="2" destOrd="0" parTransId="{EED2FCDE-A6E2-41CC-8948-74E7448FA61E}" sibTransId="{0AC13D4E-1708-4ADE-94B5-955AF09CAB10}"/>
    <dgm:cxn modelId="{278181F7-B69D-4605-88B2-C66260C91DF7}" srcId="{8A61A3A0-5F39-45EB-817B-613373A9A5A3}" destId="{852BCD88-422B-4EEB-A12C-F5748B601F7B}" srcOrd="1" destOrd="0" parTransId="{AD74B49C-9EBA-40D7-AFFF-EED77BFDD6A3}" sibTransId="{BFD67573-1F67-4460-983E-957D2B332590}"/>
    <dgm:cxn modelId="{F01F97E9-1236-48DC-A147-DFFB1A16C100}" type="presOf" srcId="{0E8D514A-72CF-4A5E-87EB-D0376D1D4072}" destId="{4A3F2104-FD88-4129-86F4-5C0B55913C67}" srcOrd="0" destOrd="0" presId="urn:microsoft.com/office/officeart/2008/layout/LinedList"/>
    <dgm:cxn modelId="{EBDF8C86-7808-4973-9B21-FF6EF321C2C5}" srcId="{8A61A3A0-5F39-45EB-817B-613373A9A5A3}" destId="{2D6AB2CC-3DC0-4A11-8B8F-E2B09E55D32C}" srcOrd="3" destOrd="0" parTransId="{86ED3595-5383-49EA-A919-6C1A73617B9C}" sibTransId="{E2E888FF-3564-401A-9042-EFEA10F1CDFF}"/>
    <dgm:cxn modelId="{FC9E11F9-421A-4731-B910-D588F8416824}" srcId="{8A61A3A0-5F39-45EB-817B-613373A9A5A3}" destId="{0C392BBC-A957-4A83-BC77-D5247C6D5B2C}" srcOrd="5" destOrd="0" parTransId="{8653A363-EC28-4421-871C-E8E2CD55F196}" sibTransId="{3ECEDD67-69C6-4E6A-A6F5-B59DE476BBAF}"/>
    <dgm:cxn modelId="{BB04F6F8-56EB-46C5-B024-A520B8BC3C92}" type="presOf" srcId="{2D6AB2CC-3DC0-4A11-8B8F-E2B09E55D32C}" destId="{2696DB0D-D6EC-4FFA-917A-631F48833F07}" srcOrd="0" destOrd="0" presId="urn:microsoft.com/office/officeart/2008/layout/LinedList"/>
    <dgm:cxn modelId="{DFE9D775-2076-472E-BDB7-3B0E7E16AAAA}" type="presOf" srcId="{0C392BBC-A957-4A83-BC77-D5247C6D5B2C}" destId="{4D0E2775-645B-42EA-8553-8DE9DEF4ED77}" srcOrd="0" destOrd="0" presId="urn:microsoft.com/office/officeart/2008/layout/LinedList"/>
    <dgm:cxn modelId="{A465C35B-1F26-4FE4-BC25-161DA9B5D1F4}" type="presOf" srcId="{8A61A3A0-5F39-45EB-817B-613373A9A5A3}" destId="{0ABD3E1F-C6EF-4115-A045-25BD629613AA}" srcOrd="0" destOrd="0" presId="urn:microsoft.com/office/officeart/2008/layout/LinedList"/>
    <dgm:cxn modelId="{62483D06-54FA-46B3-8E70-8C1F77785698}" type="presParOf" srcId="{0ABD3E1F-C6EF-4115-A045-25BD629613AA}" destId="{8B05831A-5333-4DF8-90C6-C30D8D1E6129}" srcOrd="0" destOrd="0" presId="urn:microsoft.com/office/officeart/2008/layout/LinedList"/>
    <dgm:cxn modelId="{6C267732-719B-43E5-88FA-D80DBED71EF7}" type="presParOf" srcId="{0ABD3E1F-C6EF-4115-A045-25BD629613AA}" destId="{63FA005D-39FA-409C-B919-52530F824522}" srcOrd="1" destOrd="0" presId="urn:microsoft.com/office/officeart/2008/layout/LinedList"/>
    <dgm:cxn modelId="{C2940F96-57B0-4487-8FE2-063E0F59C95D}" type="presParOf" srcId="{63FA005D-39FA-409C-B919-52530F824522}" destId="{4A3F2104-FD88-4129-86F4-5C0B55913C67}" srcOrd="0" destOrd="0" presId="urn:microsoft.com/office/officeart/2008/layout/LinedList"/>
    <dgm:cxn modelId="{7885974F-0746-4554-B179-364624C3E94D}" type="presParOf" srcId="{63FA005D-39FA-409C-B919-52530F824522}" destId="{2BD7F23B-0A00-4870-9652-F528619D8AB3}" srcOrd="1" destOrd="0" presId="urn:microsoft.com/office/officeart/2008/layout/LinedList"/>
    <dgm:cxn modelId="{275CB285-3928-49D2-BAEA-766AD41B15AB}" type="presParOf" srcId="{0ABD3E1F-C6EF-4115-A045-25BD629613AA}" destId="{F51A7854-DF75-4D33-B308-D1A9E9DAF979}" srcOrd="2" destOrd="0" presId="urn:microsoft.com/office/officeart/2008/layout/LinedList"/>
    <dgm:cxn modelId="{A4F08D84-E34A-4EB0-BBD7-6377B7B0A048}" type="presParOf" srcId="{0ABD3E1F-C6EF-4115-A045-25BD629613AA}" destId="{EBD5DE47-9EFC-4EB8-971E-1B7F20A2824A}" srcOrd="3" destOrd="0" presId="urn:microsoft.com/office/officeart/2008/layout/LinedList"/>
    <dgm:cxn modelId="{DE8BECA0-B885-490A-B48D-625673FE4BB7}" type="presParOf" srcId="{EBD5DE47-9EFC-4EB8-971E-1B7F20A2824A}" destId="{CB040D5D-30FE-4405-AEF9-F02E56FF2AC3}" srcOrd="0" destOrd="0" presId="urn:microsoft.com/office/officeart/2008/layout/LinedList"/>
    <dgm:cxn modelId="{94739B99-2DA0-48AE-8E2E-675B7266A31B}" type="presParOf" srcId="{EBD5DE47-9EFC-4EB8-971E-1B7F20A2824A}" destId="{69A8605D-4B4E-4C5C-9011-1CB6772F243A}" srcOrd="1" destOrd="0" presId="urn:microsoft.com/office/officeart/2008/layout/LinedList"/>
    <dgm:cxn modelId="{FBD143A3-7744-427A-A6DB-D9BDA14B255E}" type="presParOf" srcId="{0ABD3E1F-C6EF-4115-A045-25BD629613AA}" destId="{F572C3BA-464C-4470-BA68-71783100259D}" srcOrd="4" destOrd="0" presId="urn:microsoft.com/office/officeart/2008/layout/LinedList"/>
    <dgm:cxn modelId="{22271FC9-FF6E-45EA-958B-722BF0295B7C}" type="presParOf" srcId="{0ABD3E1F-C6EF-4115-A045-25BD629613AA}" destId="{051B36A9-E40F-4465-9473-D0643A247A82}" srcOrd="5" destOrd="0" presId="urn:microsoft.com/office/officeart/2008/layout/LinedList"/>
    <dgm:cxn modelId="{A506EFDF-503B-41F8-B218-FD125C4C77EF}" type="presParOf" srcId="{051B36A9-E40F-4465-9473-D0643A247A82}" destId="{8FDCF63F-0B15-4304-85F9-F638ED04EA9C}" srcOrd="0" destOrd="0" presId="urn:microsoft.com/office/officeart/2008/layout/LinedList"/>
    <dgm:cxn modelId="{95844785-F014-4D61-A0B8-B37FD5669946}" type="presParOf" srcId="{051B36A9-E40F-4465-9473-D0643A247A82}" destId="{2AC85397-A1D1-4440-AE65-14C622CA66B7}" srcOrd="1" destOrd="0" presId="urn:microsoft.com/office/officeart/2008/layout/LinedList"/>
    <dgm:cxn modelId="{92D1C98E-6929-4C9A-877C-EED073702504}" type="presParOf" srcId="{0ABD3E1F-C6EF-4115-A045-25BD629613AA}" destId="{C78C236A-2215-4355-9A8D-8EB8B1586C63}" srcOrd="6" destOrd="0" presId="urn:microsoft.com/office/officeart/2008/layout/LinedList"/>
    <dgm:cxn modelId="{65CA3246-8C2A-4D18-A342-CF743F87D594}" type="presParOf" srcId="{0ABD3E1F-C6EF-4115-A045-25BD629613AA}" destId="{02216DD5-3BC7-4AD4-A41F-F90AFA3186CA}" srcOrd="7" destOrd="0" presId="urn:microsoft.com/office/officeart/2008/layout/LinedList"/>
    <dgm:cxn modelId="{9E6DB43A-B053-4C27-A999-C0FA0A3F3836}" type="presParOf" srcId="{02216DD5-3BC7-4AD4-A41F-F90AFA3186CA}" destId="{2696DB0D-D6EC-4FFA-917A-631F48833F07}" srcOrd="0" destOrd="0" presId="urn:microsoft.com/office/officeart/2008/layout/LinedList"/>
    <dgm:cxn modelId="{3B48DF21-858A-4236-8FC0-4626CF95DC67}" type="presParOf" srcId="{02216DD5-3BC7-4AD4-A41F-F90AFA3186CA}" destId="{6D5E7B8B-9F55-4545-83D5-1C884DCB3D0A}" srcOrd="1" destOrd="0" presId="urn:microsoft.com/office/officeart/2008/layout/LinedList"/>
    <dgm:cxn modelId="{FDECF483-5BA9-4D43-9530-FDB2D869A482}" type="presParOf" srcId="{0ABD3E1F-C6EF-4115-A045-25BD629613AA}" destId="{B4C5995F-F929-49FE-B230-E0BCDE871D61}" srcOrd="8" destOrd="0" presId="urn:microsoft.com/office/officeart/2008/layout/LinedList"/>
    <dgm:cxn modelId="{DC3A7886-C516-42CB-9450-CADFC82B842D}" type="presParOf" srcId="{0ABD3E1F-C6EF-4115-A045-25BD629613AA}" destId="{910180E7-CAE3-475A-ABC3-859345C2B45D}" srcOrd="9" destOrd="0" presId="urn:microsoft.com/office/officeart/2008/layout/LinedList"/>
    <dgm:cxn modelId="{724CB05F-A94E-437E-BD81-D2242D0F85D5}" type="presParOf" srcId="{910180E7-CAE3-475A-ABC3-859345C2B45D}" destId="{6B1BF4F1-B839-4B9E-B4D0-C8ABF279B615}" srcOrd="0" destOrd="0" presId="urn:microsoft.com/office/officeart/2008/layout/LinedList"/>
    <dgm:cxn modelId="{DA278908-B82F-49C2-BB4E-BCCAF81F6401}" type="presParOf" srcId="{910180E7-CAE3-475A-ABC3-859345C2B45D}" destId="{E33ECD17-4B61-42FC-8A08-C416F59B7564}" srcOrd="1" destOrd="0" presId="urn:microsoft.com/office/officeart/2008/layout/LinedList"/>
    <dgm:cxn modelId="{B5B3346D-A4D4-4D63-8F5C-45272917A66F}" type="presParOf" srcId="{0ABD3E1F-C6EF-4115-A045-25BD629613AA}" destId="{20F0D840-7FCC-4624-BBFD-22DD1B9C4ECD}" srcOrd="10" destOrd="0" presId="urn:microsoft.com/office/officeart/2008/layout/LinedList"/>
    <dgm:cxn modelId="{044AFDDB-818A-4D66-BE94-0397229A486B}" type="presParOf" srcId="{0ABD3E1F-C6EF-4115-A045-25BD629613AA}" destId="{325AAA0F-1E70-478C-953D-6A312C3C37AD}" srcOrd="11" destOrd="0" presId="urn:microsoft.com/office/officeart/2008/layout/LinedList"/>
    <dgm:cxn modelId="{44A8FA11-C4B2-4A63-BBFD-D99F6E4C1ED9}" type="presParOf" srcId="{325AAA0F-1E70-478C-953D-6A312C3C37AD}" destId="{4D0E2775-645B-42EA-8553-8DE9DEF4ED77}" srcOrd="0" destOrd="0" presId="urn:microsoft.com/office/officeart/2008/layout/LinedList"/>
    <dgm:cxn modelId="{D5DA82F5-12C0-4BFA-83F9-140CB98D9059}" type="presParOf" srcId="{325AAA0F-1E70-478C-953D-6A312C3C37AD}" destId="{A6257BA3-EF0B-4BCE-A524-9E76E079E81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C8BD72-4FA3-4E21-AB9A-D908EBE93731}" type="doc">
      <dgm:prSet loTypeId="urn:microsoft.com/office/officeart/2005/8/layout/radial3" loCatId="relationship" qsTypeId="urn:microsoft.com/office/officeart/2005/8/quickstyle/3d1" qsCatId="3D" csTypeId="urn:microsoft.com/office/officeart/2005/8/colors/colorful4" csCatId="colorful" phldr="1"/>
      <dgm:spPr/>
      <dgm:t>
        <a:bodyPr/>
        <a:lstStyle/>
        <a:p>
          <a:endParaRPr lang="en-US"/>
        </a:p>
      </dgm:t>
    </dgm:pt>
    <dgm:pt modelId="{FB566265-9B7F-43D5-9115-A8AFA7EE0662}">
      <dgm:prSet phldrT="[Text]" custT="1"/>
      <dgm:spPr/>
      <dgm:t>
        <a:bodyPr/>
        <a:lstStyle/>
        <a:p>
          <a:r>
            <a:rPr lang="en-US" sz="4000"/>
            <a:t>ESBA</a:t>
          </a:r>
        </a:p>
      </dgm:t>
    </dgm:pt>
    <dgm:pt modelId="{58B09D4F-F482-4EF1-A4C8-6402F53483C9}" type="parTrans" cxnId="{495A5BC5-886E-4261-A0F6-A563DBDCDD5F}">
      <dgm:prSet/>
      <dgm:spPr/>
      <dgm:t>
        <a:bodyPr/>
        <a:lstStyle/>
        <a:p>
          <a:endParaRPr lang="en-US"/>
        </a:p>
      </dgm:t>
    </dgm:pt>
    <dgm:pt modelId="{706DBE8B-F545-4D16-88DA-C65C23AA1C78}" type="sibTrans" cxnId="{495A5BC5-886E-4261-A0F6-A563DBDCDD5F}">
      <dgm:prSet/>
      <dgm:spPr/>
      <dgm:t>
        <a:bodyPr/>
        <a:lstStyle/>
        <a:p>
          <a:endParaRPr lang="en-US"/>
        </a:p>
      </dgm:t>
    </dgm:pt>
    <dgm:pt modelId="{129D7F22-81C6-4664-BD09-7E7935A2A547}">
      <dgm:prSet phldrT="[Text]"/>
      <dgm:spPr/>
      <dgm:t>
        <a:bodyPr/>
        <a:lstStyle/>
        <a:p>
          <a:r>
            <a:rPr lang="en-US" dirty="0"/>
            <a:t>Child-specific factors</a:t>
          </a:r>
        </a:p>
      </dgm:t>
    </dgm:pt>
    <dgm:pt modelId="{D432DD22-947E-40A1-8C11-2A01797FD062}" type="parTrans" cxnId="{9706F2F4-38A8-460D-B477-06443111190C}">
      <dgm:prSet/>
      <dgm:spPr/>
      <dgm:t>
        <a:bodyPr/>
        <a:lstStyle/>
        <a:p>
          <a:endParaRPr lang="en-US"/>
        </a:p>
      </dgm:t>
    </dgm:pt>
    <dgm:pt modelId="{7018AEFC-311C-4304-BCA8-F14009567645}" type="sibTrans" cxnId="{9706F2F4-38A8-460D-B477-06443111190C}">
      <dgm:prSet/>
      <dgm:spPr/>
      <dgm:t>
        <a:bodyPr/>
        <a:lstStyle/>
        <a:p>
          <a:endParaRPr lang="en-US"/>
        </a:p>
      </dgm:t>
    </dgm:pt>
    <dgm:pt modelId="{3B0DC745-629D-4425-BF50-F8821059D88C}">
      <dgm:prSet phldrT="[Text]"/>
      <dgm:spPr/>
      <dgm:t>
        <a:bodyPr/>
        <a:lstStyle/>
        <a:p>
          <a:r>
            <a:rPr lang="en-US" dirty="0"/>
            <a:t>Factors at home</a:t>
          </a:r>
        </a:p>
      </dgm:t>
    </dgm:pt>
    <dgm:pt modelId="{1E580988-02A1-4C9F-9CA3-4436DA968469}" type="parTrans" cxnId="{1BDBAD68-0A9F-4680-998A-0284904F336F}">
      <dgm:prSet/>
      <dgm:spPr/>
      <dgm:t>
        <a:bodyPr/>
        <a:lstStyle/>
        <a:p>
          <a:endParaRPr lang="en-US"/>
        </a:p>
      </dgm:t>
    </dgm:pt>
    <dgm:pt modelId="{EF316CD1-FC6B-43A9-879F-BEA4D1773F9C}" type="sibTrans" cxnId="{1BDBAD68-0A9F-4680-998A-0284904F336F}">
      <dgm:prSet/>
      <dgm:spPr/>
      <dgm:t>
        <a:bodyPr/>
        <a:lstStyle/>
        <a:p>
          <a:endParaRPr lang="en-US"/>
        </a:p>
      </dgm:t>
    </dgm:pt>
    <dgm:pt modelId="{4E3019A8-A1FF-4CC3-BC31-8395961EADD3}">
      <dgm:prSet phldrT="[Text]"/>
      <dgm:spPr/>
      <dgm:t>
        <a:bodyPr/>
        <a:lstStyle/>
        <a:p>
          <a:r>
            <a:rPr lang="en-US"/>
            <a:t>Systemic Factors</a:t>
          </a:r>
        </a:p>
      </dgm:t>
    </dgm:pt>
    <dgm:pt modelId="{BF90603F-1303-47D4-88AF-1685384AF9B4}" type="parTrans" cxnId="{2F0C6D7F-0FC4-4EF3-A1B8-F0996167AC1B}">
      <dgm:prSet/>
      <dgm:spPr/>
      <dgm:t>
        <a:bodyPr/>
        <a:lstStyle/>
        <a:p>
          <a:endParaRPr lang="en-US"/>
        </a:p>
      </dgm:t>
    </dgm:pt>
    <dgm:pt modelId="{C2E8DDC3-42FC-4E31-8575-BB417BD05E3B}" type="sibTrans" cxnId="{2F0C6D7F-0FC4-4EF3-A1B8-F0996167AC1B}">
      <dgm:prSet/>
      <dgm:spPr/>
      <dgm:t>
        <a:bodyPr/>
        <a:lstStyle/>
        <a:p>
          <a:endParaRPr lang="en-US"/>
        </a:p>
      </dgm:t>
    </dgm:pt>
    <dgm:pt modelId="{3E9F37C5-EAFD-457B-BB1B-A4F6700DC1BD}">
      <dgm:prSet phldrT="[Text]"/>
      <dgm:spPr/>
      <dgm:t>
        <a:bodyPr/>
        <a:lstStyle/>
        <a:p>
          <a:r>
            <a:rPr lang="en-US" dirty="0"/>
            <a:t>Factors at school</a:t>
          </a:r>
        </a:p>
      </dgm:t>
    </dgm:pt>
    <dgm:pt modelId="{6878F06D-DEF4-4D49-8699-F53862314082}" type="parTrans" cxnId="{B409A87A-3F46-45AD-879D-6B40D67AECF8}">
      <dgm:prSet/>
      <dgm:spPr/>
      <dgm:t>
        <a:bodyPr/>
        <a:lstStyle/>
        <a:p>
          <a:endParaRPr lang="en-US"/>
        </a:p>
      </dgm:t>
    </dgm:pt>
    <dgm:pt modelId="{B60F0359-AD4C-41C0-B3A2-0A1FCFCA0653}" type="sibTrans" cxnId="{B409A87A-3F46-45AD-879D-6B40D67AECF8}">
      <dgm:prSet/>
      <dgm:spPr/>
      <dgm:t>
        <a:bodyPr/>
        <a:lstStyle/>
        <a:p>
          <a:endParaRPr lang="en-US"/>
        </a:p>
      </dgm:t>
    </dgm:pt>
    <dgm:pt modelId="{60A400E3-4F22-458A-9C97-134F75BA78CB}" type="pres">
      <dgm:prSet presAssocID="{EAC8BD72-4FA3-4E21-AB9A-D908EBE93731}" presName="composite" presStyleCnt="0">
        <dgm:presLayoutVars>
          <dgm:chMax val="1"/>
          <dgm:dir/>
          <dgm:resizeHandles val="exact"/>
        </dgm:presLayoutVars>
      </dgm:prSet>
      <dgm:spPr/>
      <dgm:t>
        <a:bodyPr/>
        <a:lstStyle/>
        <a:p>
          <a:endParaRPr lang="en-US"/>
        </a:p>
      </dgm:t>
    </dgm:pt>
    <dgm:pt modelId="{5A50EA44-0AA3-4290-B9BD-FB6A2ADBF44C}" type="pres">
      <dgm:prSet presAssocID="{EAC8BD72-4FA3-4E21-AB9A-D908EBE93731}" presName="radial" presStyleCnt="0">
        <dgm:presLayoutVars>
          <dgm:animLvl val="ctr"/>
        </dgm:presLayoutVars>
      </dgm:prSet>
      <dgm:spPr/>
    </dgm:pt>
    <dgm:pt modelId="{1386D4D6-FEB6-42F6-B458-847BFACD4320}" type="pres">
      <dgm:prSet presAssocID="{FB566265-9B7F-43D5-9115-A8AFA7EE0662}" presName="centerShape" presStyleLbl="vennNode1" presStyleIdx="0" presStyleCnt="5"/>
      <dgm:spPr/>
      <dgm:t>
        <a:bodyPr/>
        <a:lstStyle/>
        <a:p>
          <a:endParaRPr lang="en-US"/>
        </a:p>
      </dgm:t>
    </dgm:pt>
    <dgm:pt modelId="{A6F6B0DA-FFC7-41FB-BA1D-F8D788AAEBD8}" type="pres">
      <dgm:prSet presAssocID="{129D7F22-81C6-4664-BD09-7E7935A2A547}" presName="node" presStyleLbl="vennNode1" presStyleIdx="1" presStyleCnt="5">
        <dgm:presLayoutVars>
          <dgm:bulletEnabled val="1"/>
        </dgm:presLayoutVars>
      </dgm:prSet>
      <dgm:spPr/>
      <dgm:t>
        <a:bodyPr/>
        <a:lstStyle/>
        <a:p>
          <a:endParaRPr lang="en-US"/>
        </a:p>
      </dgm:t>
    </dgm:pt>
    <dgm:pt modelId="{4BB26746-722A-4A4F-AEC5-EC6CF11A40D5}" type="pres">
      <dgm:prSet presAssocID="{3B0DC745-629D-4425-BF50-F8821059D88C}" presName="node" presStyleLbl="vennNode1" presStyleIdx="2" presStyleCnt="5">
        <dgm:presLayoutVars>
          <dgm:bulletEnabled val="1"/>
        </dgm:presLayoutVars>
      </dgm:prSet>
      <dgm:spPr/>
      <dgm:t>
        <a:bodyPr/>
        <a:lstStyle/>
        <a:p>
          <a:endParaRPr lang="en-US"/>
        </a:p>
      </dgm:t>
    </dgm:pt>
    <dgm:pt modelId="{80235E45-C0C3-431F-8265-32A52A231FDB}" type="pres">
      <dgm:prSet presAssocID="{4E3019A8-A1FF-4CC3-BC31-8395961EADD3}" presName="node" presStyleLbl="vennNode1" presStyleIdx="3" presStyleCnt="5">
        <dgm:presLayoutVars>
          <dgm:bulletEnabled val="1"/>
        </dgm:presLayoutVars>
      </dgm:prSet>
      <dgm:spPr/>
      <dgm:t>
        <a:bodyPr/>
        <a:lstStyle/>
        <a:p>
          <a:endParaRPr lang="en-US"/>
        </a:p>
      </dgm:t>
    </dgm:pt>
    <dgm:pt modelId="{E3287885-DC60-439E-9897-8BC7A3222022}" type="pres">
      <dgm:prSet presAssocID="{3E9F37C5-EAFD-457B-BB1B-A4F6700DC1BD}" presName="node" presStyleLbl="vennNode1" presStyleIdx="4" presStyleCnt="5">
        <dgm:presLayoutVars>
          <dgm:bulletEnabled val="1"/>
        </dgm:presLayoutVars>
      </dgm:prSet>
      <dgm:spPr/>
      <dgm:t>
        <a:bodyPr/>
        <a:lstStyle/>
        <a:p>
          <a:endParaRPr lang="en-US"/>
        </a:p>
      </dgm:t>
    </dgm:pt>
  </dgm:ptLst>
  <dgm:cxnLst>
    <dgm:cxn modelId="{9706F2F4-38A8-460D-B477-06443111190C}" srcId="{FB566265-9B7F-43D5-9115-A8AFA7EE0662}" destId="{129D7F22-81C6-4664-BD09-7E7935A2A547}" srcOrd="0" destOrd="0" parTransId="{D432DD22-947E-40A1-8C11-2A01797FD062}" sibTransId="{7018AEFC-311C-4304-BCA8-F14009567645}"/>
    <dgm:cxn modelId="{8FBD3D00-A961-4A36-92DB-426432696C0C}" type="presOf" srcId="{129D7F22-81C6-4664-BD09-7E7935A2A547}" destId="{A6F6B0DA-FFC7-41FB-BA1D-F8D788AAEBD8}" srcOrd="0" destOrd="0" presId="urn:microsoft.com/office/officeart/2005/8/layout/radial3"/>
    <dgm:cxn modelId="{495A5BC5-886E-4261-A0F6-A563DBDCDD5F}" srcId="{EAC8BD72-4FA3-4E21-AB9A-D908EBE93731}" destId="{FB566265-9B7F-43D5-9115-A8AFA7EE0662}" srcOrd="0" destOrd="0" parTransId="{58B09D4F-F482-4EF1-A4C8-6402F53483C9}" sibTransId="{706DBE8B-F545-4D16-88DA-C65C23AA1C78}"/>
    <dgm:cxn modelId="{A4F33447-3AA6-4626-8F0F-B8C88C0F9CD0}" type="presOf" srcId="{3B0DC745-629D-4425-BF50-F8821059D88C}" destId="{4BB26746-722A-4A4F-AEC5-EC6CF11A40D5}" srcOrd="0" destOrd="0" presId="urn:microsoft.com/office/officeart/2005/8/layout/radial3"/>
    <dgm:cxn modelId="{B409A87A-3F46-45AD-879D-6B40D67AECF8}" srcId="{FB566265-9B7F-43D5-9115-A8AFA7EE0662}" destId="{3E9F37C5-EAFD-457B-BB1B-A4F6700DC1BD}" srcOrd="3" destOrd="0" parTransId="{6878F06D-DEF4-4D49-8699-F53862314082}" sibTransId="{B60F0359-AD4C-41C0-B3A2-0A1FCFCA0653}"/>
    <dgm:cxn modelId="{1BDBAD68-0A9F-4680-998A-0284904F336F}" srcId="{FB566265-9B7F-43D5-9115-A8AFA7EE0662}" destId="{3B0DC745-629D-4425-BF50-F8821059D88C}" srcOrd="1" destOrd="0" parTransId="{1E580988-02A1-4C9F-9CA3-4436DA968469}" sibTransId="{EF316CD1-FC6B-43A9-879F-BEA4D1773F9C}"/>
    <dgm:cxn modelId="{20DBDDDB-7F5E-4609-AF59-315084EC0765}" type="presOf" srcId="{4E3019A8-A1FF-4CC3-BC31-8395961EADD3}" destId="{80235E45-C0C3-431F-8265-32A52A231FDB}" srcOrd="0" destOrd="0" presId="urn:microsoft.com/office/officeart/2005/8/layout/radial3"/>
    <dgm:cxn modelId="{2F0C6D7F-0FC4-4EF3-A1B8-F0996167AC1B}" srcId="{FB566265-9B7F-43D5-9115-A8AFA7EE0662}" destId="{4E3019A8-A1FF-4CC3-BC31-8395961EADD3}" srcOrd="2" destOrd="0" parTransId="{BF90603F-1303-47D4-88AF-1685384AF9B4}" sibTransId="{C2E8DDC3-42FC-4E31-8575-BB417BD05E3B}"/>
    <dgm:cxn modelId="{06615D4D-0FFA-442E-AAF5-F4C9F8CFF64A}" type="presOf" srcId="{3E9F37C5-EAFD-457B-BB1B-A4F6700DC1BD}" destId="{E3287885-DC60-439E-9897-8BC7A3222022}" srcOrd="0" destOrd="0" presId="urn:microsoft.com/office/officeart/2005/8/layout/radial3"/>
    <dgm:cxn modelId="{7B3D03FF-E52A-4ADB-A30D-F1A71EB2EF58}" type="presOf" srcId="{EAC8BD72-4FA3-4E21-AB9A-D908EBE93731}" destId="{60A400E3-4F22-458A-9C97-134F75BA78CB}" srcOrd="0" destOrd="0" presId="urn:microsoft.com/office/officeart/2005/8/layout/radial3"/>
    <dgm:cxn modelId="{D8560461-6896-4D9B-A21F-BB735EA9B22C}" type="presOf" srcId="{FB566265-9B7F-43D5-9115-A8AFA7EE0662}" destId="{1386D4D6-FEB6-42F6-B458-847BFACD4320}" srcOrd="0" destOrd="0" presId="urn:microsoft.com/office/officeart/2005/8/layout/radial3"/>
    <dgm:cxn modelId="{F511AA3E-5590-45F6-A688-9016278A39C6}" type="presParOf" srcId="{60A400E3-4F22-458A-9C97-134F75BA78CB}" destId="{5A50EA44-0AA3-4290-B9BD-FB6A2ADBF44C}" srcOrd="0" destOrd="0" presId="urn:microsoft.com/office/officeart/2005/8/layout/radial3"/>
    <dgm:cxn modelId="{8472E71E-0E29-4163-AC87-0D966AC51488}" type="presParOf" srcId="{5A50EA44-0AA3-4290-B9BD-FB6A2ADBF44C}" destId="{1386D4D6-FEB6-42F6-B458-847BFACD4320}" srcOrd="0" destOrd="0" presId="urn:microsoft.com/office/officeart/2005/8/layout/radial3"/>
    <dgm:cxn modelId="{C0A54EB0-DD5D-4231-9905-26F9C764EC39}" type="presParOf" srcId="{5A50EA44-0AA3-4290-B9BD-FB6A2ADBF44C}" destId="{A6F6B0DA-FFC7-41FB-BA1D-F8D788AAEBD8}" srcOrd="1" destOrd="0" presId="urn:microsoft.com/office/officeart/2005/8/layout/radial3"/>
    <dgm:cxn modelId="{4723C168-DE17-49DF-89BB-6F0C64F319F2}" type="presParOf" srcId="{5A50EA44-0AA3-4290-B9BD-FB6A2ADBF44C}" destId="{4BB26746-722A-4A4F-AEC5-EC6CF11A40D5}" srcOrd="2" destOrd="0" presId="urn:microsoft.com/office/officeart/2005/8/layout/radial3"/>
    <dgm:cxn modelId="{8ECC4A0B-B6B9-4B69-9808-8A4E5BAC626C}" type="presParOf" srcId="{5A50EA44-0AA3-4290-B9BD-FB6A2ADBF44C}" destId="{80235E45-C0C3-431F-8265-32A52A231FDB}" srcOrd="3" destOrd="0" presId="urn:microsoft.com/office/officeart/2005/8/layout/radial3"/>
    <dgm:cxn modelId="{C057C8AC-EDB3-469D-BF80-ADDFA2DA0A95}" type="presParOf" srcId="{5A50EA44-0AA3-4290-B9BD-FB6A2ADBF44C}" destId="{E3287885-DC60-439E-9897-8BC7A3222022}"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F21633-A4CD-4A9F-9AB6-9BED336389B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78C6109-D556-4D42-801C-DD3DED37DA2D}">
      <dgm:prSet/>
      <dgm:spPr/>
      <dgm:t>
        <a:bodyPr/>
        <a:lstStyle/>
        <a:p>
          <a:r>
            <a:rPr lang="en-GB"/>
            <a:t>There are some patterns which are worth considering where children and young people may be more vulnerable.  These include children and young people who have:</a:t>
          </a:r>
          <a:endParaRPr lang="en-US"/>
        </a:p>
      </dgm:t>
    </dgm:pt>
    <dgm:pt modelId="{DD13FF5B-970C-4F6B-A0F9-C0D88D141D9D}" type="parTrans" cxnId="{049D2206-E73B-450A-99F2-0E40AC141029}">
      <dgm:prSet/>
      <dgm:spPr/>
      <dgm:t>
        <a:bodyPr/>
        <a:lstStyle/>
        <a:p>
          <a:endParaRPr lang="en-US"/>
        </a:p>
      </dgm:t>
    </dgm:pt>
    <dgm:pt modelId="{21A58F60-2215-43C9-9311-208D913F8E88}" type="sibTrans" cxnId="{049D2206-E73B-450A-99F2-0E40AC141029}">
      <dgm:prSet/>
      <dgm:spPr/>
      <dgm:t>
        <a:bodyPr/>
        <a:lstStyle/>
        <a:p>
          <a:endParaRPr lang="en-US"/>
        </a:p>
      </dgm:t>
    </dgm:pt>
    <dgm:pt modelId="{870EDA73-86E6-446C-9F6C-187CB71A2B39}">
      <dgm:prSet/>
      <dgm:spPr/>
      <dgm:t>
        <a:bodyPr/>
        <a:lstStyle/>
        <a:p>
          <a:r>
            <a:rPr lang="en-GB"/>
            <a:t>anxiety</a:t>
          </a:r>
          <a:endParaRPr lang="en-US"/>
        </a:p>
      </dgm:t>
    </dgm:pt>
    <dgm:pt modelId="{EBC0C7EA-C349-4F74-9786-2FEEAC81496E}" type="parTrans" cxnId="{1D20E0FE-AF60-463C-B7F3-2ACDD7602D83}">
      <dgm:prSet/>
      <dgm:spPr/>
      <dgm:t>
        <a:bodyPr/>
        <a:lstStyle/>
        <a:p>
          <a:endParaRPr lang="en-US"/>
        </a:p>
      </dgm:t>
    </dgm:pt>
    <dgm:pt modelId="{C60801C2-61A8-4825-82B7-53C1A042552D}" type="sibTrans" cxnId="{1D20E0FE-AF60-463C-B7F3-2ACDD7602D83}">
      <dgm:prSet/>
      <dgm:spPr/>
      <dgm:t>
        <a:bodyPr/>
        <a:lstStyle/>
        <a:p>
          <a:endParaRPr lang="en-US"/>
        </a:p>
      </dgm:t>
    </dgm:pt>
    <dgm:pt modelId="{8566FEBE-DDEB-48D6-9F37-0FC05E365197}">
      <dgm:prSet/>
      <dgm:spPr/>
      <dgm:t>
        <a:bodyPr/>
        <a:lstStyle/>
        <a:p>
          <a:r>
            <a:rPr lang="en-GB"/>
            <a:t>low mood</a:t>
          </a:r>
          <a:endParaRPr lang="en-US"/>
        </a:p>
      </dgm:t>
    </dgm:pt>
    <dgm:pt modelId="{ACA65739-AE9F-44FB-A6D6-9B940761E241}" type="parTrans" cxnId="{410D31CF-4C67-4849-9493-8FC536778244}">
      <dgm:prSet/>
      <dgm:spPr/>
      <dgm:t>
        <a:bodyPr/>
        <a:lstStyle/>
        <a:p>
          <a:endParaRPr lang="en-US"/>
        </a:p>
      </dgm:t>
    </dgm:pt>
    <dgm:pt modelId="{37D86F56-A407-4232-BF35-596CEF54455E}" type="sibTrans" cxnId="{410D31CF-4C67-4849-9493-8FC536778244}">
      <dgm:prSet/>
      <dgm:spPr/>
      <dgm:t>
        <a:bodyPr/>
        <a:lstStyle/>
        <a:p>
          <a:endParaRPr lang="en-US"/>
        </a:p>
      </dgm:t>
    </dgm:pt>
    <dgm:pt modelId="{7E0C9102-A6D6-4861-98DF-C0774AFA1BAD}">
      <dgm:prSet/>
      <dgm:spPr/>
      <dgm:t>
        <a:bodyPr/>
        <a:lstStyle/>
        <a:p>
          <a:r>
            <a:rPr lang="en-GB"/>
            <a:t>emotional lability</a:t>
          </a:r>
          <a:endParaRPr lang="en-US"/>
        </a:p>
      </dgm:t>
    </dgm:pt>
    <dgm:pt modelId="{80939299-4178-473A-97B0-463F4F12BF62}" type="parTrans" cxnId="{3C15E54D-2C0D-4E85-A328-5E0F87F896A4}">
      <dgm:prSet/>
      <dgm:spPr/>
      <dgm:t>
        <a:bodyPr/>
        <a:lstStyle/>
        <a:p>
          <a:endParaRPr lang="en-US"/>
        </a:p>
      </dgm:t>
    </dgm:pt>
    <dgm:pt modelId="{631C96E8-752E-4F04-B7FD-A9B8B5BB52C8}" type="sibTrans" cxnId="{3C15E54D-2C0D-4E85-A328-5E0F87F896A4}">
      <dgm:prSet/>
      <dgm:spPr/>
      <dgm:t>
        <a:bodyPr/>
        <a:lstStyle/>
        <a:p>
          <a:endParaRPr lang="en-US"/>
        </a:p>
      </dgm:t>
    </dgm:pt>
    <dgm:pt modelId="{A991DC16-7897-4998-A111-742C6D2B74FA}">
      <dgm:prSet/>
      <dgm:spPr/>
      <dgm:t>
        <a:bodyPr/>
        <a:lstStyle/>
        <a:p>
          <a:r>
            <a:rPr lang="en-GB"/>
            <a:t>neurodevelopmental differences such as an autistic spectrum condition, dyslexia, or significant learning needs</a:t>
          </a:r>
          <a:endParaRPr lang="en-US"/>
        </a:p>
      </dgm:t>
    </dgm:pt>
    <dgm:pt modelId="{F7539B6E-2CAE-4020-A967-F2BC8E92ED13}" type="parTrans" cxnId="{54B936BA-40C2-4E1A-A6A9-8073D20EF349}">
      <dgm:prSet/>
      <dgm:spPr/>
      <dgm:t>
        <a:bodyPr/>
        <a:lstStyle/>
        <a:p>
          <a:endParaRPr lang="en-US"/>
        </a:p>
      </dgm:t>
    </dgm:pt>
    <dgm:pt modelId="{F8EC5110-84DA-4A02-8A59-019F3D239F8E}" type="sibTrans" cxnId="{54B936BA-40C2-4E1A-A6A9-8073D20EF349}">
      <dgm:prSet/>
      <dgm:spPr/>
      <dgm:t>
        <a:bodyPr/>
        <a:lstStyle/>
        <a:p>
          <a:endParaRPr lang="en-US"/>
        </a:p>
      </dgm:t>
    </dgm:pt>
    <dgm:pt modelId="{6CF5CA7A-9026-4AD8-A25A-3039AD3A234A}">
      <dgm:prSet/>
      <dgm:spPr/>
      <dgm:t>
        <a:bodyPr/>
        <a:lstStyle/>
        <a:p>
          <a:r>
            <a:rPr lang="en-GB"/>
            <a:t>experienced significant trauma</a:t>
          </a:r>
          <a:endParaRPr lang="en-US"/>
        </a:p>
      </dgm:t>
    </dgm:pt>
    <dgm:pt modelId="{E3171823-BABB-4679-B654-97DD96C14BDB}" type="parTrans" cxnId="{6428337F-7DBD-4C13-B7E5-89EE99812F61}">
      <dgm:prSet/>
      <dgm:spPr/>
      <dgm:t>
        <a:bodyPr/>
        <a:lstStyle/>
        <a:p>
          <a:endParaRPr lang="en-US"/>
        </a:p>
      </dgm:t>
    </dgm:pt>
    <dgm:pt modelId="{88E9C140-5FAB-4032-9FAB-3CEBAD2F91E5}" type="sibTrans" cxnId="{6428337F-7DBD-4C13-B7E5-89EE99812F61}">
      <dgm:prSet/>
      <dgm:spPr/>
      <dgm:t>
        <a:bodyPr/>
        <a:lstStyle/>
        <a:p>
          <a:endParaRPr lang="en-US"/>
        </a:p>
      </dgm:t>
    </dgm:pt>
    <dgm:pt modelId="{81FFFEFC-B6C1-4D8F-848B-5EDE1A437A6B}">
      <dgm:prSet/>
      <dgm:spPr/>
      <dgm:t>
        <a:bodyPr/>
        <a:lstStyle/>
        <a:p>
          <a:r>
            <a:rPr lang="en-GB"/>
            <a:t>responsibilities as young carers</a:t>
          </a:r>
          <a:endParaRPr lang="en-US"/>
        </a:p>
      </dgm:t>
    </dgm:pt>
    <dgm:pt modelId="{66B4BBB3-5116-4A18-9C22-A16900B61E4C}" type="parTrans" cxnId="{FF13C722-3246-4B33-85BA-42954150A4FB}">
      <dgm:prSet/>
      <dgm:spPr/>
      <dgm:t>
        <a:bodyPr/>
        <a:lstStyle/>
        <a:p>
          <a:endParaRPr lang="en-US"/>
        </a:p>
      </dgm:t>
    </dgm:pt>
    <dgm:pt modelId="{6D8C2AA3-53E6-4EED-B412-8A9B5EC4DAA1}" type="sibTrans" cxnId="{FF13C722-3246-4B33-85BA-42954150A4FB}">
      <dgm:prSet/>
      <dgm:spPr/>
      <dgm:t>
        <a:bodyPr/>
        <a:lstStyle/>
        <a:p>
          <a:endParaRPr lang="en-US"/>
        </a:p>
      </dgm:t>
    </dgm:pt>
    <dgm:pt modelId="{90728B6C-7D84-40FB-B01C-207B2298F144}">
      <dgm:prSet/>
      <dgm:spPr/>
      <dgm:t>
        <a:bodyPr/>
        <a:lstStyle/>
        <a:p>
          <a:r>
            <a:rPr lang="en-GB"/>
            <a:t>However, each case of school avoidance needs to be assessed in order to identify and address the unique factors that are contributing to the behaviour</a:t>
          </a:r>
          <a:endParaRPr lang="en-US"/>
        </a:p>
      </dgm:t>
    </dgm:pt>
    <dgm:pt modelId="{0718781F-74EC-4377-B692-A795C70BE0C1}" type="parTrans" cxnId="{01B776BB-F254-4D33-9521-CCE15D272367}">
      <dgm:prSet/>
      <dgm:spPr/>
      <dgm:t>
        <a:bodyPr/>
        <a:lstStyle/>
        <a:p>
          <a:endParaRPr lang="en-US"/>
        </a:p>
      </dgm:t>
    </dgm:pt>
    <dgm:pt modelId="{3E286919-DD88-40B7-9170-A48E4E1824B5}" type="sibTrans" cxnId="{01B776BB-F254-4D33-9521-CCE15D272367}">
      <dgm:prSet/>
      <dgm:spPr/>
      <dgm:t>
        <a:bodyPr/>
        <a:lstStyle/>
        <a:p>
          <a:endParaRPr lang="en-US"/>
        </a:p>
      </dgm:t>
    </dgm:pt>
    <dgm:pt modelId="{6AAEC925-D867-40DA-B282-6C061213F9C9}" type="pres">
      <dgm:prSet presAssocID="{10F21633-A4CD-4A9F-9AB6-9BED336389BB}" presName="linear" presStyleCnt="0">
        <dgm:presLayoutVars>
          <dgm:animLvl val="lvl"/>
          <dgm:resizeHandles val="exact"/>
        </dgm:presLayoutVars>
      </dgm:prSet>
      <dgm:spPr/>
      <dgm:t>
        <a:bodyPr/>
        <a:lstStyle/>
        <a:p>
          <a:endParaRPr lang="en-US"/>
        </a:p>
      </dgm:t>
    </dgm:pt>
    <dgm:pt modelId="{F05CCDEB-4FDB-49C4-B22E-29C2597010AB}" type="pres">
      <dgm:prSet presAssocID="{178C6109-D556-4D42-801C-DD3DED37DA2D}" presName="parentText" presStyleLbl="node1" presStyleIdx="0" presStyleCnt="2">
        <dgm:presLayoutVars>
          <dgm:chMax val="0"/>
          <dgm:bulletEnabled val="1"/>
        </dgm:presLayoutVars>
      </dgm:prSet>
      <dgm:spPr/>
      <dgm:t>
        <a:bodyPr/>
        <a:lstStyle/>
        <a:p>
          <a:endParaRPr lang="en-US"/>
        </a:p>
      </dgm:t>
    </dgm:pt>
    <dgm:pt modelId="{DD14CC99-FC71-4CB2-BBFE-E1F4B6F2B6A1}" type="pres">
      <dgm:prSet presAssocID="{178C6109-D556-4D42-801C-DD3DED37DA2D}" presName="childText" presStyleLbl="revTx" presStyleIdx="0" presStyleCnt="1">
        <dgm:presLayoutVars>
          <dgm:bulletEnabled val="1"/>
        </dgm:presLayoutVars>
      </dgm:prSet>
      <dgm:spPr/>
      <dgm:t>
        <a:bodyPr/>
        <a:lstStyle/>
        <a:p>
          <a:endParaRPr lang="en-US"/>
        </a:p>
      </dgm:t>
    </dgm:pt>
    <dgm:pt modelId="{BCC1C107-573E-46BB-B329-12174B492104}" type="pres">
      <dgm:prSet presAssocID="{90728B6C-7D84-40FB-B01C-207B2298F144}" presName="parentText" presStyleLbl="node1" presStyleIdx="1" presStyleCnt="2">
        <dgm:presLayoutVars>
          <dgm:chMax val="0"/>
          <dgm:bulletEnabled val="1"/>
        </dgm:presLayoutVars>
      </dgm:prSet>
      <dgm:spPr/>
      <dgm:t>
        <a:bodyPr/>
        <a:lstStyle/>
        <a:p>
          <a:endParaRPr lang="en-US"/>
        </a:p>
      </dgm:t>
    </dgm:pt>
  </dgm:ptLst>
  <dgm:cxnLst>
    <dgm:cxn modelId="{31F984B2-3989-4026-A584-2CCCACCE0684}" type="presOf" srcId="{90728B6C-7D84-40FB-B01C-207B2298F144}" destId="{BCC1C107-573E-46BB-B329-12174B492104}" srcOrd="0" destOrd="0" presId="urn:microsoft.com/office/officeart/2005/8/layout/vList2"/>
    <dgm:cxn modelId="{1D20E0FE-AF60-463C-B7F3-2ACDD7602D83}" srcId="{178C6109-D556-4D42-801C-DD3DED37DA2D}" destId="{870EDA73-86E6-446C-9F6C-187CB71A2B39}" srcOrd="0" destOrd="0" parTransId="{EBC0C7EA-C349-4F74-9786-2FEEAC81496E}" sibTransId="{C60801C2-61A8-4825-82B7-53C1A042552D}"/>
    <dgm:cxn modelId="{E1C603F4-B97B-48D6-8ACB-241DB22F2210}" type="presOf" srcId="{10F21633-A4CD-4A9F-9AB6-9BED336389BB}" destId="{6AAEC925-D867-40DA-B282-6C061213F9C9}" srcOrd="0" destOrd="0" presId="urn:microsoft.com/office/officeart/2005/8/layout/vList2"/>
    <dgm:cxn modelId="{1C2DD686-1AE5-4F4B-A4EC-78727C9308A8}" type="presOf" srcId="{6CF5CA7A-9026-4AD8-A25A-3039AD3A234A}" destId="{DD14CC99-FC71-4CB2-BBFE-E1F4B6F2B6A1}" srcOrd="0" destOrd="4" presId="urn:microsoft.com/office/officeart/2005/8/layout/vList2"/>
    <dgm:cxn modelId="{54B936BA-40C2-4E1A-A6A9-8073D20EF349}" srcId="{178C6109-D556-4D42-801C-DD3DED37DA2D}" destId="{A991DC16-7897-4998-A111-742C6D2B74FA}" srcOrd="3" destOrd="0" parTransId="{F7539B6E-2CAE-4020-A967-F2BC8E92ED13}" sibTransId="{F8EC5110-84DA-4A02-8A59-019F3D239F8E}"/>
    <dgm:cxn modelId="{049D2206-E73B-450A-99F2-0E40AC141029}" srcId="{10F21633-A4CD-4A9F-9AB6-9BED336389BB}" destId="{178C6109-D556-4D42-801C-DD3DED37DA2D}" srcOrd="0" destOrd="0" parTransId="{DD13FF5B-970C-4F6B-A0F9-C0D88D141D9D}" sibTransId="{21A58F60-2215-43C9-9311-208D913F8E88}"/>
    <dgm:cxn modelId="{F55073AF-A3A1-4BEA-BB71-D77D138DE0C4}" type="presOf" srcId="{8566FEBE-DDEB-48D6-9F37-0FC05E365197}" destId="{DD14CC99-FC71-4CB2-BBFE-E1F4B6F2B6A1}" srcOrd="0" destOrd="1" presId="urn:microsoft.com/office/officeart/2005/8/layout/vList2"/>
    <dgm:cxn modelId="{2493B354-0B92-4F51-9699-A592E7D67C81}" type="presOf" srcId="{7E0C9102-A6D6-4861-98DF-C0774AFA1BAD}" destId="{DD14CC99-FC71-4CB2-BBFE-E1F4B6F2B6A1}" srcOrd="0" destOrd="2" presId="urn:microsoft.com/office/officeart/2005/8/layout/vList2"/>
    <dgm:cxn modelId="{410D31CF-4C67-4849-9493-8FC536778244}" srcId="{178C6109-D556-4D42-801C-DD3DED37DA2D}" destId="{8566FEBE-DDEB-48D6-9F37-0FC05E365197}" srcOrd="1" destOrd="0" parTransId="{ACA65739-AE9F-44FB-A6D6-9B940761E241}" sibTransId="{37D86F56-A407-4232-BF35-596CEF54455E}"/>
    <dgm:cxn modelId="{6428337F-7DBD-4C13-B7E5-89EE99812F61}" srcId="{178C6109-D556-4D42-801C-DD3DED37DA2D}" destId="{6CF5CA7A-9026-4AD8-A25A-3039AD3A234A}" srcOrd="4" destOrd="0" parTransId="{E3171823-BABB-4679-B654-97DD96C14BDB}" sibTransId="{88E9C140-5FAB-4032-9FAB-3CEBAD2F91E5}"/>
    <dgm:cxn modelId="{01B776BB-F254-4D33-9521-CCE15D272367}" srcId="{10F21633-A4CD-4A9F-9AB6-9BED336389BB}" destId="{90728B6C-7D84-40FB-B01C-207B2298F144}" srcOrd="1" destOrd="0" parTransId="{0718781F-74EC-4377-B692-A795C70BE0C1}" sibTransId="{3E286919-DD88-40B7-9170-A48E4E1824B5}"/>
    <dgm:cxn modelId="{3BCC7811-816F-43AD-BA5B-7077765D9383}" type="presOf" srcId="{81FFFEFC-B6C1-4D8F-848B-5EDE1A437A6B}" destId="{DD14CC99-FC71-4CB2-BBFE-E1F4B6F2B6A1}" srcOrd="0" destOrd="5" presId="urn:microsoft.com/office/officeart/2005/8/layout/vList2"/>
    <dgm:cxn modelId="{BE6C1B3C-C8E2-43AA-9ED3-B0B3074E1DFC}" type="presOf" srcId="{178C6109-D556-4D42-801C-DD3DED37DA2D}" destId="{F05CCDEB-4FDB-49C4-B22E-29C2597010AB}" srcOrd="0" destOrd="0" presId="urn:microsoft.com/office/officeart/2005/8/layout/vList2"/>
    <dgm:cxn modelId="{FF13C722-3246-4B33-85BA-42954150A4FB}" srcId="{178C6109-D556-4D42-801C-DD3DED37DA2D}" destId="{81FFFEFC-B6C1-4D8F-848B-5EDE1A437A6B}" srcOrd="5" destOrd="0" parTransId="{66B4BBB3-5116-4A18-9C22-A16900B61E4C}" sibTransId="{6D8C2AA3-53E6-4EED-B412-8A9B5EC4DAA1}"/>
    <dgm:cxn modelId="{8AD41D5E-4CD4-4429-9004-872A44240E84}" type="presOf" srcId="{A991DC16-7897-4998-A111-742C6D2B74FA}" destId="{DD14CC99-FC71-4CB2-BBFE-E1F4B6F2B6A1}" srcOrd="0" destOrd="3" presId="urn:microsoft.com/office/officeart/2005/8/layout/vList2"/>
    <dgm:cxn modelId="{3C15E54D-2C0D-4E85-A328-5E0F87F896A4}" srcId="{178C6109-D556-4D42-801C-DD3DED37DA2D}" destId="{7E0C9102-A6D6-4861-98DF-C0774AFA1BAD}" srcOrd="2" destOrd="0" parTransId="{80939299-4178-473A-97B0-463F4F12BF62}" sibTransId="{631C96E8-752E-4F04-B7FD-A9B8B5BB52C8}"/>
    <dgm:cxn modelId="{E574121B-A6AE-4EDF-9161-FE19E71F974B}" type="presOf" srcId="{870EDA73-86E6-446C-9F6C-187CB71A2B39}" destId="{DD14CC99-FC71-4CB2-BBFE-E1F4B6F2B6A1}" srcOrd="0" destOrd="0" presId="urn:microsoft.com/office/officeart/2005/8/layout/vList2"/>
    <dgm:cxn modelId="{9FBE4CB0-FD20-4EA1-9AA2-29B672D9A372}" type="presParOf" srcId="{6AAEC925-D867-40DA-B282-6C061213F9C9}" destId="{F05CCDEB-4FDB-49C4-B22E-29C2597010AB}" srcOrd="0" destOrd="0" presId="urn:microsoft.com/office/officeart/2005/8/layout/vList2"/>
    <dgm:cxn modelId="{B1C0D47C-6F4B-4D4F-9FCA-341D86BAF21A}" type="presParOf" srcId="{6AAEC925-D867-40DA-B282-6C061213F9C9}" destId="{DD14CC99-FC71-4CB2-BBFE-E1F4B6F2B6A1}" srcOrd="1" destOrd="0" presId="urn:microsoft.com/office/officeart/2005/8/layout/vList2"/>
    <dgm:cxn modelId="{D8EB0738-A3F0-453A-9ED1-114600E69B4C}" type="presParOf" srcId="{6AAEC925-D867-40DA-B282-6C061213F9C9}" destId="{BCC1C107-573E-46BB-B329-12174B49210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A79559-3FEE-464A-8AAD-A1903CCAE77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5DDADBC-34F9-4C32-930C-A6E28BC1103E}">
      <dgm:prSet/>
      <dgm:spPr/>
      <dgm:t>
        <a:bodyPr/>
        <a:lstStyle/>
        <a:p>
          <a:r>
            <a:rPr lang="en-GB"/>
            <a:t>An inclusive, welcoming environment that nurtures and which celebrates diversity</a:t>
          </a:r>
          <a:endParaRPr lang="en-US"/>
        </a:p>
      </dgm:t>
    </dgm:pt>
    <dgm:pt modelId="{1437A7A6-5412-4F02-812B-1F3D1F13EE0E}" type="parTrans" cxnId="{289992D4-897A-46A9-B5D5-0EDE1ED6B9BF}">
      <dgm:prSet/>
      <dgm:spPr/>
      <dgm:t>
        <a:bodyPr/>
        <a:lstStyle/>
        <a:p>
          <a:endParaRPr lang="en-US"/>
        </a:p>
      </dgm:t>
    </dgm:pt>
    <dgm:pt modelId="{DB1255A2-72C0-4B65-8D83-08CE094DEAC3}" type="sibTrans" cxnId="{289992D4-897A-46A9-B5D5-0EDE1ED6B9BF}">
      <dgm:prSet/>
      <dgm:spPr/>
      <dgm:t>
        <a:bodyPr/>
        <a:lstStyle/>
        <a:p>
          <a:endParaRPr lang="en-US"/>
        </a:p>
      </dgm:t>
    </dgm:pt>
    <dgm:pt modelId="{D6F2D679-8642-4CD6-A680-08D61A5186D5}">
      <dgm:prSet/>
      <dgm:spPr/>
      <dgm:t>
        <a:bodyPr/>
        <a:lstStyle/>
        <a:p>
          <a:r>
            <a:rPr lang="en-GB"/>
            <a:t>Commitment to understanding, supporting and addressing the developmental, learning, environmental and psychological factors that contribute to emotionally based school avoidance</a:t>
          </a:r>
          <a:endParaRPr lang="en-US"/>
        </a:p>
      </dgm:t>
    </dgm:pt>
    <dgm:pt modelId="{AF418B5C-FE36-46FE-9640-B47C3698F024}" type="parTrans" cxnId="{989CC134-7602-46B1-A58D-5AAC900A1273}">
      <dgm:prSet/>
      <dgm:spPr/>
      <dgm:t>
        <a:bodyPr/>
        <a:lstStyle/>
        <a:p>
          <a:endParaRPr lang="en-US"/>
        </a:p>
      </dgm:t>
    </dgm:pt>
    <dgm:pt modelId="{BAEA1029-6E37-41D4-BAAB-21BEF5EE20F9}" type="sibTrans" cxnId="{989CC134-7602-46B1-A58D-5AAC900A1273}">
      <dgm:prSet/>
      <dgm:spPr/>
      <dgm:t>
        <a:bodyPr/>
        <a:lstStyle/>
        <a:p>
          <a:endParaRPr lang="en-US"/>
        </a:p>
      </dgm:t>
    </dgm:pt>
    <dgm:pt modelId="{9CB8AADC-0376-4374-992E-DB1D64EEAB81}">
      <dgm:prSet/>
      <dgm:spPr/>
      <dgm:t>
        <a:bodyPr/>
        <a:lstStyle/>
        <a:p>
          <a:r>
            <a:rPr lang="en-GB"/>
            <a:t>Positive, solution focussed interactions between all connected within the school that are characterised by respect, empathy, a non-judgemental stance, and a genuine commitment to both listen and help.</a:t>
          </a:r>
          <a:endParaRPr lang="en-US"/>
        </a:p>
      </dgm:t>
    </dgm:pt>
    <dgm:pt modelId="{51F7859A-7AB6-4D17-BA22-A3B6ED0BF416}" type="parTrans" cxnId="{ECBD8B9D-A64B-4E23-86DE-329DA918AB59}">
      <dgm:prSet/>
      <dgm:spPr/>
      <dgm:t>
        <a:bodyPr/>
        <a:lstStyle/>
        <a:p>
          <a:endParaRPr lang="en-US"/>
        </a:p>
      </dgm:t>
    </dgm:pt>
    <dgm:pt modelId="{AE5CCF46-BF31-4135-A490-E5DDB3AE477F}" type="sibTrans" cxnId="{ECBD8B9D-A64B-4E23-86DE-329DA918AB59}">
      <dgm:prSet/>
      <dgm:spPr/>
      <dgm:t>
        <a:bodyPr/>
        <a:lstStyle/>
        <a:p>
          <a:endParaRPr lang="en-US"/>
        </a:p>
      </dgm:t>
    </dgm:pt>
    <dgm:pt modelId="{B93AF9C7-4AB2-4E1F-B5E9-D7BDB0961358}" type="pres">
      <dgm:prSet presAssocID="{17A79559-3FEE-464A-8AAD-A1903CCAE775}" presName="linear" presStyleCnt="0">
        <dgm:presLayoutVars>
          <dgm:animLvl val="lvl"/>
          <dgm:resizeHandles val="exact"/>
        </dgm:presLayoutVars>
      </dgm:prSet>
      <dgm:spPr/>
      <dgm:t>
        <a:bodyPr/>
        <a:lstStyle/>
        <a:p>
          <a:endParaRPr lang="en-US"/>
        </a:p>
      </dgm:t>
    </dgm:pt>
    <dgm:pt modelId="{FAC75025-9EFB-48CF-A733-F05E0827B272}" type="pres">
      <dgm:prSet presAssocID="{85DDADBC-34F9-4C32-930C-A6E28BC1103E}" presName="parentText" presStyleLbl="node1" presStyleIdx="0" presStyleCnt="3">
        <dgm:presLayoutVars>
          <dgm:chMax val="0"/>
          <dgm:bulletEnabled val="1"/>
        </dgm:presLayoutVars>
      </dgm:prSet>
      <dgm:spPr/>
      <dgm:t>
        <a:bodyPr/>
        <a:lstStyle/>
        <a:p>
          <a:endParaRPr lang="en-US"/>
        </a:p>
      </dgm:t>
    </dgm:pt>
    <dgm:pt modelId="{6BE3CF6C-B2A5-4E3A-8285-196BB6F8B609}" type="pres">
      <dgm:prSet presAssocID="{DB1255A2-72C0-4B65-8D83-08CE094DEAC3}" presName="spacer" presStyleCnt="0"/>
      <dgm:spPr/>
    </dgm:pt>
    <dgm:pt modelId="{1F7AA7AC-8B5B-4750-81BF-3C2C92F6F1D3}" type="pres">
      <dgm:prSet presAssocID="{D6F2D679-8642-4CD6-A680-08D61A5186D5}" presName="parentText" presStyleLbl="node1" presStyleIdx="1" presStyleCnt="3">
        <dgm:presLayoutVars>
          <dgm:chMax val="0"/>
          <dgm:bulletEnabled val="1"/>
        </dgm:presLayoutVars>
      </dgm:prSet>
      <dgm:spPr/>
      <dgm:t>
        <a:bodyPr/>
        <a:lstStyle/>
        <a:p>
          <a:endParaRPr lang="en-US"/>
        </a:p>
      </dgm:t>
    </dgm:pt>
    <dgm:pt modelId="{4F2D44CA-7875-4C0F-86C6-AF81529EF142}" type="pres">
      <dgm:prSet presAssocID="{BAEA1029-6E37-41D4-BAAB-21BEF5EE20F9}" presName="spacer" presStyleCnt="0"/>
      <dgm:spPr/>
    </dgm:pt>
    <dgm:pt modelId="{5F440EF2-3BB5-4125-BDA7-24B7838E12EA}" type="pres">
      <dgm:prSet presAssocID="{9CB8AADC-0376-4374-992E-DB1D64EEAB81}" presName="parentText" presStyleLbl="node1" presStyleIdx="2" presStyleCnt="3">
        <dgm:presLayoutVars>
          <dgm:chMax val="0"/>
          <dgm:bulletEnabled val="1"/>
        </dgm:presLayoutVars>
      </dgm:prSet>
      <dgm:spPr/>
      <dgm:t>
        <a:bodyPr/>
        <a:lstStyle/>
        <a:p>
          <a:endParaRPr lang="en-US"/>
        </a:p>
      </dgm:t>
    </dgm:pt>
  </dgm:ptLst>
  <dgm:cxnLst>
    <dgm:cxn modelId="{7B6047C4-85DD-4B19-8B7D-3E2E6DAFE315}" type="presOf" srcId="{17A79559-3FEE-464A-8AAD-A1903CCAE775}" destId="{B93AF9C7-4AB2-4E1F-B5E9-D7BDB0961358}" srcOrd="0" destOrd="0" presId="urn:microsoft.com/office/officeart/2005/8/layout/vList2"/>
    <dgm:cxn modelId="{6AF97462-CEB0-4F66-A713-ECE04FB27E81}" type="presOf" srcId="{85DDADBC-34F9-4C32-930C-A6E28BC1103E}" destId="{FAC75025-9EFB-48CF-A733-F05E0827B272}" srcOrd="0" destOrd="0" presId="urn:microsoft.com/office/officeart/2005/8/layout/vList2"/>
    <dgm:cxn modelId="{ECBD8B9D-A64B-4E23-86DE-329DA918AB59}" srcId="{17A79559-3FEE-464A-8AAD-A1903CCAE775}" destId="{9CB8AADC-0376-4374-992E-DB1D64EEAB81}" srcOrd="2" destOrd="0" parTransId="{51F7859A-7AB6-4D17-BA22-A3B6ED0BF416}" sibTransId="{AE5CCF46-BF31-4135-A490-E5DDB3AE477F}"/>
    <dgm:cxn modelId="{4C70DAEB-74CB-4C53-A182-0251EC5AD10F}" type="presOf" srcId="{D6F2D679-8642-4CD6-A680-08D61A5186D5}" destId="{1F7AA7AC-8B5B-4750-81BF-3C2C92F6F1D3}" srcOrd="0" destOrd="0" presId="urn:microsoft.com/office/officeart/2005/8/layout/vList2"/>
    <dgm:cxn modelId="{289992D4-897A-46A9-B5D5-0EDE1ED6B9BF}" srcId="{17A79559-3FEE-464A-8AAD-A1903CCAE775}" destId="{85DDADBC-34F9-4C32-930C-A6E28BC1103E}" srcOrd="0" destOrd="0" parTransId="{1437A7A6-5412-4F02-812B-1F3D1F13EE0E}" sibTransId="{DB1255A2-72C0-4B65-8D83-08CE094DEAC3}"/>
    <dgm:cxn modelId="{989CC134-7602-46B1-A58D-5AAC900A1273}" srcId="{17A79559-3FEE-464A-8AAD-A1903CCAE775}" destId="{D6F2D679-8642-4CD6-A680-08D61A5186D5}" srcOrd="1" destOrd="0" parTransId="{AF418B5C-FE36-46FE-9640-B47C3698F024}" sibTransId="{BAEA1029-6E37-41D4-BAAB-21BEF5EE20F9}"/>
    <dgm:cxn modelId="{4AD4E155-C85A-4ACE-AAE6-53316CAFE8BC}" type="presOf" srcId="{9CB8AADC-0376-4374-992E-DB1D64EEAB81}" destId="{5F440EF2-3BB5-4125-BDA7-24B7838E12EA}" srcOrd="0" destOrd="0" presId="urn:microsoft.com/office/officeart/2005/8/layout/vList2"/>
    <dgm:cxn modelId="{A20E0842-5683-40A9-B444-0F9ED1AA6AA2}" type="presParOf" srcId="{B93AF9C7-4AB2-4E1F-B5E9-D7BDB0961358}" destId="{FAC75025-9EFB-48CF-A733-F05E0827B272}" srcOrd="0" destOrd="0" presId="urn:microsoft.com/office/officeart/2005/8/layout/vList2"/>
    <dgm:cxn modelId="{5CAD82F9-9D5F-41D0-9FDC-E18A7533951E}" type="presParOf" srcId="{B93AF9C7-4AB2-4E1F-B5E9-D7BDB0961358}" destId="{6BE3CF6C-B2A5-4E3A-8285-196BB6F8B609}" srcOrd="1" destOrd="0" presId="urn:microsoft.com/office/officeart/2005/8/layout/vList2"/>
    <dgm:cxn modelId="{31D53C6E-4748-44D7-A5CD-82C008E5E246}" type="presParOf" srcId="{B93AF9C7-4AB2-4E1F-B5E9-D7BDB0961358}" destId="{1F7AA7AC-8B5B-4750-81BF-3C2C92F6F1D3}" srcOrd="2" destOrd="0" presId="urn:microsoft.com/office/officeart/2005/8/layout/vList2"/>
    <dgm:cxn modelId="{EE16604A-7323-48DD-AD36-ACBE125D0EF1}" type="presParOf" srcId="{B93AF9C7-4AB2-4E1F-B5E9-D7BDB0961358}" destId="{4F2D44CA-7875-4C0F-86C6-AF81529EF142}" srcOrd="3" destOrd="0" presId="urn:microsoft.com/office/officeart/2005/8/layout/vList2"/>
    <dgm:cxn modelId="{8426BAB7-6208-4348-9A9E-480CB47450D8}" type="presParOf" srcId="{B93AF9C7-4AB2-4E1F-B5E9-D7BDB0961358}" destId="{5F440EF2-3BB5-4125-BDA7-24B7838E12E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990EBB-72DE-4105-9839-2C63A7CF222C}"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41D8D01-A02B-48E7-AC2B-9F563F86925A}">
      <dgm:prSet/>
      <dgm:spPr/>
      <dgm:t>
        <a:bodyPr/>
        <a:lstStyle/>
        <a:p>
          <a:r>
            <a:rPr lang="en-GB"/>
            <a:t>An environment where people model and talk about the skills that build resilience, including emotional regulation, impulse control, the ability to reach out when help is needed, to focus on activities that individuals are good at (self-efficacy), to have realistic optimism about the future, and good causal analysis over when things go wrong and how to resolve or recover from them.</a:t>
          </a:r>
          <a:endParaRPr lang="en-US"/>
        </a:p>
      </dgm:t>
    </dgm:pt>
    <dgm:pt modelId="{E57821F9-0237-4350-924B-21DDD29ED1DB}" type="parTrans" cxnId="{B4E05CA3-C409-4FFB-B6C8-FB671212538A}">
      <dgm:prSet/>
      <dgm:spPr/>
      <dgm:t>
        <a:bodyPr/>
        <a:lstStyle/>
        <a:p>
          <a:endParaRPr lang="en-US"/>
        </a:p>
      </dgm:t>
    </dgm:pt>
    <dgm:pt modelId="{20690A0F-5A95-4D26-B0C7-1B8C8F0E9888}" type="sibTrans" cxnId="{B4E05CA3-C409-4FFB-B6C8-FB671212538A}">
      <dgm:prSet/>
      <dgm:spPr/>
      <dgm:t>
        <a:bodyPr/>
        <a:lstStyle/>
        <a:p>
          <a:endParaRPr lang="en-US"/>
        </a:p>
      </dgm:t>
    </dgm:pt>
    <dgm:pt modelId="{92FBCE75-754C-4000-A095-71E8FE0D2B9F}">
      <dgm:prSet/>
      <dgm:spPr/>
      <dgm:t>
        <a:bodyPr/>
        <a:lstStyle/>
        <a:p>
          <a:r>
            <a:rPr lang="en-GB"/>
            <a:t>Universally high level of staff knowledge, skill and ownership in supporting children and young people with additional support needs</a:t>
          </a:r>
          <a:endParaRPr lang="en-US"/>
        </a:p>
      </dgm:t>
    </dgm:pt>
    <dgm:pt modelId="{5068687B-B489-43D3-86C6-BDF293E14BA4}" type="parTrans" cxnId="{F5D980DD-FDF6-46A1-BF08-1056CA206D36}">
      <dgm:prSet/>
      <dgm:spPr/>
      <dgm:t>
        <a:bodyPr/>
        <a:lstStyle/>
        <a:p>
          <a:endParaRPr lang="en-US"/>
        </a:p>
      </dgm:t>
    </dgm:pt>
    <dgm:pt modelId="{DCE89873-9AC6-4A7A-AEC5-6F5B3BC33CD7}" type="sibTrans" cxnId="{F5D980DD-FDF6-46A1-BF08-1056CA206D36}">
      <dgm:prSet/>
      <dgm:spPr/>
      <dgm:t>
        <a:bodyPr/>
        <a:lstStyle/>
        <a:p>
          <a:endParaRPr lang="en-US"/>
        </a:p>
      </dgm:t>
    </dgm:pt>
    <dgm:pt modelId="{4191FF17-C5B1-4B58-9754-33728E460887}">
      <dgm:prSet/>
      <dgm:spPr/>
      <dgm:t>
        <a:bodyPr/>
        <a:lstStyle/>
        <a:p>
          <a:r>
            <a:rPr lang="en-GB"/>
            <a:t>Emotional literacy, resilience and mental wellbeing featuring strongly within curricular experiences.</a:t>
          </a:r>
          <a:endParaRPr lang="en-US"/>
        </a:p>
      </dgm:t>
    </dgm:pt>
    <dgm:pt modelId="{6B01D25F-AEB8-41EA-BC39-5BC13274A30A}" type="parTrans" cxnId="{41238F8F-BA6A-4949-B215-B6362674FD2F}">
      <dgm:prSet/>
      <dgm:spPr/>
      <dgm:t>
        <a:bodyPr/>
        <a:lstStyle/>
        <a:p>
          <a:endParaRPr lang="en-US"/>
        </a:p>
      </dgm:t>
    </dgm:pt>
    <dgm:pt modelId="{B644F3EC-1A1C-47D6-A9D3-227511BC7522}" type="sibTrans" cxnId="{41238F8F-BA6A-4949-B215-B6362674FD2F}">
      <dgm:prSet/>
      <dgm:spPr/>
      <dgm:t>
        <a:bodyPr/>
        <a:lstStyle/>
        <a:p>
          <a:endParaRPr lang="en-US"/>
        </a:p>
      </dgm:t>
    </dgm:pt>
    <dgm:pt modelId="{7897424E-1DD1-471F-A983-D9087FA53E65}" type="pres">
      <dgm:prSet presAssocID="{B4990EBB-72DE-4105-9839-2C63A7CF222C}" presName="linear" presStyleCnt="0">
        <dgm:presLayoutVars>
          <dgm:animLvl val="lvl"/>
          <dgm:resizeHandles val="exact"/>
        </dgm:presLayoutVars>
      </dgm:prSet>
      <dgm:spPr/>
      <dgm:t>
        <a:bodyPr/>
        <a:lstStyle/>
        <a:p>
          <a:endParaRPr lang="en-US"/>
        </a:p>
      </dgm:t>
    </dgm:pt>
    <dgm:pt modelId="{F824B4D1-0E66-4D57-B293-E4DDFD35DA6C}" type="pres">
      <dgm:prSet presAssocID="{E41D8D01-A02B-48E7-AC2B-9F563F86925A}" presName="parentText" presStyleLbl="node1" presStyleIdx="0" presStyleCnt="3">
        <dgm:presLayoutVars>
          <dgm:chMax val="0"/>
          <dgm:bulletEnabled val="1"/>
        </dgm:presLayoutVars>
      </dgm:prSet>
      <dgm:spPr/>
      <dgm:t>
        <a:bodyPr/>
        <a:lstStyle/>
        <a:p>
          <a:endParaRPr lang="en-US"/>
        </a:p>
      </dgm:t>
    </dgm:pt>
    <dgm:pt modelId="{371F2473-1AE0-4053-A810-102BD6FE800C}" type="pres">
      <dgm:prSet presAssocID="{20690A0F-5A95-4D26-B0C7-1B8C8F0E9888}" presName="spacer" presStyleCnt="0"/>
      <dgm:spPr/>
    </dgm:pt>
    <dgm:pt modelId="{184C4957-0173-493A-ACD0-E11D6A9E762D}" type="pres">
      <dgm:prSet presAssocID="{92FBCE75-754C-4000-A095-71E8FE0D2B9F}" presName="parentText" presStyleLbl="node1" presStyleIdx="1" presStyleCnt="3">
        <dgm:presLayoutVars>
          <dgm:chMax val="0"/>
          <dgm:bulletEnabled val="1"/>
        </dgm:presLayoutVars>
      </dgm:prSet>
      <dgm:spPr/>
      <dgm:t>
        <a:bodyPr/>
        <a:lstStyle/>
        <a:p>
          <a:endParaRPr lang="en-US"/>
        </a:p>
      </dgm:t>
    </dgm:pt>
    <dgm:pt modelId="{8079D3B6-502E-4888-ACAB-67E693B4D959}" type="pres">
      <dgm:prSet presAssocID="{DCE89873-9AC6-4A7A-AEC5-6F5B3BC33CD7}" presName="spacer" presStyleCnt="0"/>
      <dgm:spPr/>
    </dgm:pt>
    <dgm:pt modelId="{84765A59-27BE-496F-A569-8B5112DD1FCE}" type="pres">
      <dgm:prSet presAssocID="{4191FF17-C5B1-4B58-9754-33728E460887}" presName="parentText" presStyleLbl="node1" presStyleIdx="2" presStyleCnt="3">
        <dgm:presLayoutVars>
          <dgm:chMax val="0"/>
          <dgm:bulletEnabled val="1"/>
        </dgm:presLayoutVars>
      </dgm:prSet>
      <dgm:spPr/>
      <dgm:t>
        <a:bodyPr/>
        <a:lstStyle/>
        <a:p>
          <a:endParaRPr lang="en-US"/>
        </a:p>
      </dgm:t>
    </dgm:pt>
  </dgm:ptLst>
  <dgm:cxnLst>
    <dgm:cxn modelId="{B4E05CA3-C409-4FFB-B6C8-FB671212538A}" srcId="{B4990EBB-72DE-4105-9839-2C63A7CF222C}" destId="{E41D8D01-A02B-48E7-AC2B-9F563F86925A}" srcOrd="0" destOrd="0" parTransId="{E57821F9-0237-4350-924B-21DDD29ED1DB}" sibTransId="{20690A0F-5A95-4D26-B0C7-1B8C8F0E9888}"/>
    <dgm:cxn modelId="{57DB1A8B-AC50-4465-B6CF-8BC5E521FCB2}" type="presOf" srcId="{E41D8D01-A02B-48E7-AC2B-9F563F86925A}" destId="{F824B4D1-0E66-4D57-B293-E4DDFD35DA6C}" srcOrd="0" destOrd="0" presId="urn:microsoft.com/office/officeart/2005/8/layout/vList2"/>
    <dgm:cxn modelId="{41238F8F-BA6A-4949-B215-B6362674FD2F}" srcId="{B4990EBB-72DE-4105-9839-2C63A7CF222C}" destId="{4191FF17-C5B1-4B58-9754-33728E460887}" srcOrd="2" destOrd="0" parTransId="{6B01D25F-AEB8-41EA-BC39-5BC13274A30A}" sibTransId="{B644F3EC-1A1C-47D6-A9D3-227511BC7522}"/>
    <dgm:cxn modelId="{F5D980DD-FDF6-46A1-BF08-1056CA206D36}" srcId="{B4990EBB-72DE-4105-9839-2C63A7CF222C}" destId="{92FBCE75-754C-4000-A095-71E8FE0D2B9F}" srcOrd="1" destOrd="0" parTransId="{5068687B-B489-43D3-86C6-BDF293E14BA4}" sibTransId="{DCE89873-9AC6-4A7A-AEC5-6F5B3BC33CD7}"/>
    <dgm:cxn modelId="{9CA26F6A-5738-4106-A621-49161D77652E}" type="presOf" srcId="{92FBCE75-754C-4000-A095-71E8FE0D2B9F}" destId="{184C4957-0173-493A-ACD0-E11D6A9E762D}" srcOrd="0" destOrd="0" presId="urn:microsoft.com/office/officeart/2005/8/layout/vList2"/>
    <dgm:cxn modelId="{C194A1E8-DD1D-44D8-B387-DDA71D3E00BE}" type="presOf" srcId="{B4990EBB-72DE-4105-9839-2C63A7CF222C}" destId="{7897424E-1DD1-471F-A983-D9087FA53E65}" srcOrd="0" destOrd="0" presId="urn:microsoft.com/office/officeart/2005/8/layout/vList2"/>
    <dgm:cxn modelId="{076BD83D-3FEC-4AEE-9806-EB10C61C8143}" type="presOf" srcId="{4191FF17-C5B1-4B58-9754-33728E460887}" destId="{84765A59-27BE-496F-A569-8B5112DD1FCE}" srcOrd="0" destOrd="0" presId="urn:microsoft.com/office/officeart/2005/8/layout/vList2"/>
    <dgm:cxn modelId="{B599DCEB-D7DB-4297-BD65-D0782BC56B21}" type="presParOf" srcId="{7897424E-1DD1-471F-A983-D9087FA53E65}" destId="{F824B4D1-0E66-4D57-B293-E4DDFD35DA6C}" srcOrd="0" destOrd="0" presId="urn:microsoft.com/office/officeart/2005/8/layout/vList2"/>
    <dgm:cxn modelId="{D010A0BC-3C86-4B1A-9CD2-1D1F52263C28}" type="presParOf" srcId="{7897424E-1DD1-471F-A983-D9087FA53E65}" destId="{371F2473-1AE0-4053-A810-102BD6FE800C}" srcOrd="1" destOrd="0" presId="urn:microsoft.com/office/officeart/2005/8/layout/vList2"/>
    <dgm:cxn modelId="{AC7E3443-7253-43FD-A044-4BF688A82F44}" type="presParOf" srcId="{7897424E-1DD1-471F-A983-D9087FA53E65}" destId="{184C4957-0173-493A-ACD0-E11D6A9E762D}" srcOrd="2" destOrd="0" presId="urn:microsoft.com/office/officeart/2005/8/layout/vList2"/>
    <dgm:cxn modelId="{7B343F01-9A78-4E56-8920-001ABB620D8F}" type="presParOf" srcId="{7897424E-1DD1-471F-A983-D9087FA53E65}" destId="{8079D3B6-502E-4888-ACAB-67E693B4D959}" srcOrd="3" destOrd="0" presId="urn:microsoft.com/office/officeart/2005/8/layout/vList2"/>
    <dgm:cxn modelId="{FE4E49D1-FDE0-40C1-9867-F5C39095846C}" type="presParOf" srcId="{7897424E-1DD1-471F-A983-D9087FA53E65}" destId="{84765A59-27BE-496F-A569-8B5112DD1FC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8D86F8-5835-4AF8-A66C-367FD6EA25A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41E8D3A-9F57-44EA-8465-8DCA7F1EC78B}">
      <dgm:prSet/>
      <dgm:spPr/>
      <dgm:t>
        <a:bodyPr/>
        <a:lstStyle/>
        <a:p>
          <a:r>
            <a:rPr lang="en-GB"/>
            <a:t>An expectation that class teachers take the lead in developing relationships with the most vulnerable children and young people – calls for support to include rather than withdraw children and young people from class</a:t>
          </a:r>
          <a:endParaRPr lang="en-US"/>
        </a:p>
      </dgm:t>
    </dgm:pt>
    <dgm:pt modelId="{6D7D3F6A-6646-40D5-81C3-FDC1E57460CB}" type="parTrans" cxnId="{984950A5-4C24-4EA5-A32D-9AFA651633BD}">
      <dgm:prSet/>
      <dgm:spPr/>
      <dgm:t>
        <a:bodyPr/>
        <a:lstStyle/>
        <a:p>
          <a:endParaRPr lang="en-US"/>
        </a:p>
      </dgm:t>
    </dgm:pt>
    <dgm:pt modelId="{E8B17150-B604-4FAA-861F-575139D18E68}" type="sibTrans" cxnId="{984950A5-4C24-4EA5-A32D-9AFA651633BD}">
      <dgm:prSet/>
      <dgm:spPr/>
      <dgm:t>
        <a:bodyPr/>
        <a:lstStyle/>
        <a:p>
          <a:endParaRPr lang="en-US"/>
        </a:p>
      </dgm:t>
    </dgm:pt>
    <dgm:pt modelId="{8CBABAF7-D322-423E-9554-13B7039A9F93}">
      <dgm:prSet/>
      <dgm:spPr/>
      <dgm:t>
        <a:bodyPr/>
        <a:lstStyle/>
        <a:p>
          <a:r>
            <a:rPr lang="en-GB"/>
            <a:t>Individual school departments each taking ownership for their inclusivity, the level of differentiation they can provide and attendance patterns within their subject, with appropriate support and challenge from the leadership team.</a:t>
          </a:r>
          <a:endParaRPr lang="en-US"/>
        </a:p>
      </dgm:t>
    </dgm:pt>
    <dgm:pt modelId="{BAD04EFE-C06D-43CF-BA43-FB6EBABE8B57}" type="parTrans" cxnId="{86443142-9194-478A-980F-BE3B7909F9C5}">
      <dgm:prSet/>
      <dgm:spPr/>
      <dgm:t>
        <a:bodyPr/>
        <a:lstStyle/>
        <a:p>
          <a:endParaRPr lang="en-US"/>
        </a:p>
      </dgm:t>
    </dgm:pt>
    <dgm:pt modelId="{56FAFD14-69B9-4E8F-A2D0-446BF11678AE}" type="sibTrans" cxnId="{86443142-9194-478A-980F-BE3B7909F9C5}">
      <dgm:prSet/>
      <dgm:spPr/>
      <dgm:t>
        <a:bodyPr/>
        <a:lstStyle/>
        <a:p>
          <a:endParaRPr lang="en-US"/>
        </a:p>
      </dgm:t>
    </dgm:pt>
    <dgm:pt modelId="{7EF04CF4-4DAD-4C8F-84D1-A5B275F9D477}" type="pres">
      <dgm:prSet presAssocID="{1E8D86F8-5835-4AF8-A66C-367FD6EA25A6}" presName="hierChild1" presStyleCnt="0">
        <dgm:presLayoutVars>
          <dgm:chPref val="1"/>
          <dgm:dir/>
          <dgm:animOne val="branch"/>
          <dgm:animLvl val="lvl"/>
          <dgm:resizeHandles/>
        </dgm:presLayoutVars>
      </dgm:prSet>
      <dgm:spPr/>
      <dgm:t>
        <a:bodyPr/>
        <a:lstStyle/>
        <a:p>
          <a:endParaRPr lang="en-US"/>
        </a:p>
      </dgm:t>
    </dgm:pt>
    <dgm:pt modelId="{A19190F5-4A6A-4523-A638-2699598DAA27}" type="pres">
      <dgm:prSet presAssocID="{C41E8D3A-9F57-44EA-8465-8DCA7F1EC78B}" presName="hierRoot1" presStyleCnt="0"/>
      <dgm:spPr/>
    </dgm:pt>
    <dgm:pt modelId="{7ED16908-76D5-45ED-90D2-A39F78B38B8D}" type="pres">
      <dgm:prSet presAssocID="{C41E8D3A-9F57-44EA-8465-8DCA7F1EC78B}" presName="composite" presStyleCnt="0"/>
      <dgm:spPr/>
    </dgm:pt>
    <dgm:pt modelId="{AAF5F240-20CC-4EE6-984A-45BAFFB81A85}" type="pres">
      <dgm:prSet presAssocID="{C41E8D3A-9F57-44EA-8465-8DCA7F1EC78B}" presName="background" presStyleLbl="node0" presStyleIdx="0" presStyleCnt="2"/>
      <dgm:spPr/>
    </dgm:pt>
    <dgm:pt modelId="{1B47A091-D837-4156-9AF5-80E70D897683}" type="pres">
      <dgm:prSet presAssocID="{C41E8D3A-9F57-44EA-8465-8DCA7F1EC78B}" presName="text" presStyleLbl="fgAcc0" presStyleIdx="0" presStyleCnt="2">
        <dgm:presLayoutVars>
          <dgm:chPref val="3"/>
        </dgm:presLayoutVars>
      </dgm:prSet>
      <dgm:spPr/>
      <dgm:t>
        <a:bodyPr/>
        <a:lstStyle/>
        <a:p>
          <a:endParaRPr lang="en-US"/>
        </a:p>
      </dgm:t>
    </dgm:pt>
    <dgm:pt modelId="{6193C9FC-A751-4412-AD43-78EFDA26C80E}" type="pres">
      <dgm:prSet presAssocID="{C41E8D3A-9F57-44EA-8465-8DCA7F1EC78B}" presName="hierChild2" presStyleCnt="0"/>
      <dgm:spPr/>
    </dgm:pt>
    <dgm:pt modelId="{B2768227-9FAB-4657-B42E-C8E7038E6533}" type="pres">
      <dgm:prSet presAssocID="{8CBABAF7-D322-423E-9554-13B7039A9F93}" presName="hierRoot1" presStyleCnt="0"/>
      <dgm:spPr/>
    </dgm:pt>
    <dgm:pt modelId="{CB1A6212-5AB9-4B07-AB09-63F2F563A4F2}" type="pres">
      <dgm:prSet presAssocID="{8CBABAF7-D322-423E-9554-13B7039A9F93}" presName="composite" presStyleCnt="0"/>
      <dgm:spPr/>
    </dgm:pt>
    <dgm:pt modelId="{D5E2C44B-F3B7-476E-BAD6-F832A4B8DBA5}" type="pres">
      <dgm:prSet presAssocID="{8CBABAF7-D322-423E-9554-13B7039A9F93}" presName="background" presStyleLbl="node0" presStyleIdx="1" presStyleCnt="2"/>
      <dgm:spPr/>
    </dgm:pt>
    <dgm:pt modelId="{FF732E6E-ECF5-439A-ABC1-1A10367739B9}" type="pres">
      <dgm:prSet presAssocID="{8CBABAF7-D322-423E-9554-13B7039A9F93}" presName="text" presStyleLbl="fgAcc0" presStyleIdx="1" presStyleCnt="2">
        <dgm:presLayoutVars>
          <dgm:chPref val="3"/>
        </dgm:presLayoutVars>
      </dgm:prSet>
      <dgm:spPr/>
      <dgm:t>
        <a:bodyPr/>
        <a:lstStyle/>
        <a:p>
          <a:endParaRPr lang="en-US"/>
        </a:p>
      </dgm:t>
    </dgm:pt>
    <dgm:pt modelId="{1D7D84D3-F75E-4B1B-AEFB-AF4EDC7C314B}" type="pres">
      <dgm:prSet presAssocID="{8CBABAF7-D322-423E-9554-13B7039A9F93}" presName="hierChild2" presStyleCnt="0"/>
      <dgm:spPr/>
    </dgm:pt>
  </dgm:ptLst>
  <dgm:cxnLst>
    <dgm:cxn modelId="{984950A5-4C24-4EA5-A32D-9AFA651633BD}" srcId="{1E8D86F8-5835-4AF8-A66C-367FD6EA25A6}" destId="{C41E8D3A-9F57-44EA-8465-8DCA7F1EC78B}" srcOrd="0" destOrd="0" parTransId="{6D7D3F6A-6646-40D5-81C3-FDC1E57460CB}" sibTransId="{E8B17150-B604-4FAA-861F-575139D18E68}"/>
    <dgm:cxn modelId="{A87C7C61-441F-4DF6-843D-8575516821FF}" type="presOf" srcId="{1E8D86F8-5835-4AF8-A66C-367FD6EA25A6}" destId="{7EF04CF4-4DAD-4C8F-84D1-A5B275F9D477}" srcOrd="0" destOrd="0" presId="urn:microsoft.com/office/officeart/2005/8/layout/hierarchy1"/>
    <dgm:cxn modelId="{DBEEE452-E1A4-4FAB-BB47-D5104340893C}" type="presOf" srcId="{8CBABAF7-D322-423E-9554-13B7039A9F93}" destId="{FF732E6E-ECF5-439A-ABC1-1A10367739B9}" srcOrd="0" destOrd="0" presId="urn:microsoft.com/office/officeart/2005/8/layout/hierarchy1"/>
    <dgm:cxn modelId="{64EAE138-0AB7-4F52-8312-180865EADEB4}" type="presOf" srcId="{C41E8D3A-9F57-44EA-8465-8DCA7F1EC78B}" destId="{1B47A091-D837-4156-9AF5-80E70D897683}" srcOrd="0" destOrd="0" presId="urn:microsoft.com/office/officeart/2005/8/layout/hierarchy1"/>
    <dgm:cxn modelId="{86443142-9194-478A-980F-BE3B7909F9C5}" srcId="{1E8D86F8-5835-4AF8-A66C-367FD6EA25A6}" destId="{8CBABAF7-D322-423E-9554-13B7039A9F93}" srcOrd="1" destOrd="0" parTransId="{BAD04EFE-C06D-43CF-BA43-FB6EBABE8B57}" sibTransId="{56FAFD14-69B9-4E8F-A2D0-446BF11678AE}"/>
    <dgm:cxn modelId="{7B6BA87F-7B32-41B5-8E7E-FA350D086FA4}" type="presParOf" srcId="{7EF04CF4-4DAD-4C8F-84D1-A5B275F9D477}" destId="{A19190F5-4A6A-4523-A638-2699598DAA27}" srcOrd="0" destOrd="0" presId="urn:microsoft.com/office/officeart/2005/8/layout/hierarchy1"/>
    <dgm:cxn modelId="{5BB89F27-FED4-4189-B1AA-27D1D9162A27}" type="presParOf" srcId="{A19190F5-4A6A-4523-A638-2699598DAA27}" destId="{7ED16908-76D5-45ED-90D2-A39F78B38B8D}" srcOrd="0" destOrd="0" presId="urn:microsoft.com/office/officeart/2005/8/layout/hierarchy1"/>
    <dgm:cxn modelId="{63DF7313-551C-4533-B1C5-3D6B856D3843}" type="presParOf" srcId="{7ED16908-76D5-45ED-90D2-A39F78B38B8D}" destId="{AAF5F240-20CC-4EE6-984A-45BAFFB81A85}" srcOrd="0" destOrd="0" presId="urn:microsoft.com/office/officeart/2005/8/layout/hierarchy1"/>
    <dgm:cxn modelId="{3F6008E0-1DBE-482E-8309-A666389DD58F}" type="presParOf" srcId="{7ED16908-76D5-45ED-90D2-A39F78B38B8D}" destId="{1B47A091-D837-4156-9AF5-80E70D897683}" srcOrd="1" destOrd="0" presId="urn:microsoft.com/office/officeart/2005/8/layout/hierarchy1"/>
    <dgm:cxn modelId="{664B9E88-93D1-4597-8919-1AAEFA4D1EA3}" type="presParOf" srcId="{A19190F5-4A6A-4523-A638-2699598DAA27}" destId="{6193C9FC-A751-4412-AD43-78EFDA26C80E}" srcOrd="1" destOrd="0" presId="urn:microsoft.com/office/officeart/2005/8/layout/hierarchy1"/>
    <dgm:cxn modelId="{E04502E7-8FE8-438F-A41C-7261F61BE7EC}" type="presParOf" srcId="{7EF04CF4-4DAD-4C8F-84D1-A5B275F9D477}" destId="{B2768227-9FAB-4657-B42E-C8E7038E6533}" srcOrd="1" destOrd="0" presId="urn:microsoft.com/office/officeart/2005/8/layout/hierarchy1"/>
    <dgm:cxn modelId="{EFB8CEFC-D816-41FC-8AFC-87D4EEC1C9BA}" type="presParOf" srcId="{B2768227-9FAB-4657-B42E-C8E7038E6533}" destId="{CB1A6212-5AB9-4B07-AB09-63F2F563A4F2}" srcOrd="0" destOrd="0" presId="urn:microsoft.com/office/officeart/2005/8/layout/hierarchy1"/>
    <dgm:cxn modelId="{994380BB-7329-4A8D-B148-467308F67C3F}" type="presParOf" srcId="{CB1A6212-5AB9-4B07-AB09-63F2F563A4F2}" destId="{D5E2C44B-F3B7-476E-BAD6-F832A4B8DBA5}" srcOrd="0" destOrd="0" presId="urn:microsoft.com/office/officeart/2005/8/layout/hierarchy1"/>
    <dgm:cxn modelId="{00B8DAD6-AB28-45FA-BFD5-C52A43DF13A3}" type="presParOf" srcId="{CB1A6212-5AB9-4B07-AB09-63F2F563A4F2}" destId="{FF732E6E-ECF5-439A-ABC1-1A10367739B9}" srcOrd="1" destOrd="0" presId="urn:microsoft.com/office/officeart/2005/8/layout/hierarchy1"/>
    <dgm:cxn modelId="{6CC035E5-AF08-4543-9380-9EA61C274672}" type="presParOf" srcId="{B2768227-9FAB-4657-B42E-C8E7038E6533}" destId="{1D7D84D3-F75E-4B1B-AEFB-AF4EDC7C314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AACFD5-1DE2-4BF7-BAE2-B52703FCB74D}" type="doc">
      <dgm:prSet loTypeId="urn:microsoft.com/office/officeart/2005/8/layout/bProcess4" loCatId="process" qsTypeId="urn:microsoft.com/office/officeart/2005/8/quickstyle/simple4" qsCatId="simple" csTypeId="urn:microsoft.com/office/officeart/2005/8/colors/accent6_2" csCatId="accent6"/>
      <dgm:spPr/>
      <dgm:t>
        <a:bodyPr/>
        <a:lstStyle/>
        <a:p>
          <a:endParaRPr lang="en-US"/>
        </a:p>
      </dgm:t>
    </dgm:pt>
    <dgm:pt modelId="{2E1F82C8-8690-4029-AEF7-1969C97E4D03}">
      <dgm:prSet/>
      <dgm:spPr/>
      <dgm:t>
        <a:bodyPr/>
        <a:lstStyle/>
        <a:p>
          <a:r>
            <a:rPr lang="en-GB"/>
            <a:t>Support parents and the child / young person to engage with all relevant appointments with school and multi-agency partners where appropriate</a:t>
          </a:r>
          <a:endParaRPr lang="en-US"/>
        </a:p>
      </dgm:t>
    </dgm:pt>
    <dgm:pt modelId="{4B31A9CF-9B2A-4E89-9459-E7D24EA74954}" type="parTrans" cxnId="{0B672B4B-A371-404A-AC6B-D1A3E03FCD5B}">
      <dgm:prSet/>
      <dgm:spPr/>
      <dgm:t>
        <a:bodyPr/>
        <a:lstStyle/>
        <a:p>
          <a:endParaRPr lang="en-US"/>
        </a:p>
      </dgm:t>
    </dgm:pt>
    <dgm:pt modelId="{BD4551A2-CD88-41B5-808D-70CC5C127AB4}" type="sibTrans" cxnId="{0B672B4B-A371-404A-AC6B-D1A3E03FCD5B}">
      <dgm:prSet/>
      <dgm:spPr/>
      <dgm:t>
        <a:bodyPr/>
        <a:lstStyle/>
        <a:p>
          <a:endParaRPr lang="en-US"/>
        </a:p>
      </dgm:t>
    </dgm:pt>
    <dgm:pt modelId="{0D51DF26-BA0E-4C65-A5EC-81453CA1D9F0}">
      <dgm:prSet/>
      <dgm:spPr/>
      <dgm:t>
        <a:bodyPr/>
        <a:lstStyle/>
        <a:p>
          <a:r>
            <a:rPr lang="en-GB"/>
            <a:t>Ensure academic work is made available for completion at home when the child / young person doesn’t make it into school</a:t>
          </a:r>
          <a:endParaRPr lang="en-US"/>
        </a:p>
      </dgm:t>
    </dgm:pt>
    <dgm:pt modelId="{B99A1209-EAAE-42E7-828B-EF22114F5C19}" type="parTrans" cxnId="{4FF3BCE5-9922-4DC0-9A3E-CBE1CE8B86D8}">
      <dgm:prSet/>
      <dgm:spPr/>
      <dgm:t>
        <a:bodyPr/>
        <a:lstStyle/>
        <a:p>
          <a:endParaRPr lang="en-US"/>
        </a:p>
      </dgm:t>
    </dgm:pt>
    <dgm:pt modelId="{64F7CFB2-5B37-4269-923B-37CB9B34EBD7}" type="sibTrans" cxnId="{4FF3BCE5-9922-4DC0-9A3E-CBE1CE8B86D8}">
      <dgm:prSet/>
      <dgm:spPr/>
      <dgm:t>
        <a:bodyPr/>
        <a:lstStyle/>
        <a:p>
          <a:endParaRPr lang="en-US"/>
        </a:p>
      </dgm:t>
    </dgm:pt>
    <dgm:pt modelId="{0A46B1C3-87F9-4094-8ABE-090BCCFE5754}">
      <dgm:prSet/>
      <dgm:spPr/>
      <dgm:t>
        <a:bodyPr/>
        <a:lstStyle/>
        <a:p>
          <a:r>
            <a:rPr lang="en-GB"/>
            <a:t>Support the parents to implement a ‘school day’ within the home (no access to phones / tv.  Boredom is an effective strategy in itself.  Encourage school preparatory behaviours include morning routines, breaks, lunch and wearing of school uniform, even when home.</a:t>
          </a:r>
          <a:endParaRPr lang="en-US"/>
        </a:p>
      </dgm:t>
    </dgm:pt>
    <dgm:pt modelId="{5F020DC6-F1F9-447C-8C1F-1A98D8DE4B14}" type="parTrans" cxnId="{C748C547-9114-455A-AA63-EA5EEEF96A6E}">
      <dgm:prSet/>
      <dgm:spPr/>
      <dgm:t>
        <a:bodyPr/>
        <a:lstStyle/>
        <a:p>
          <a:endParaRPr lang="en-US"/>
        </a:p>
      </dgm:t>
    </dgm:pt>
    <dgm:pt modelId="{E9B190A6-02FE-4853-B42A-6546DC4CCC55}" type="sibTrans" cxnId="{C748C547-9114-455A-AA63-EA5EEEF96A6E}">
      <dgm:prSet/>
      <dgm:spPr/>
      <dgm:t>
        <a:bodyPr/>
        <a:lstStyle/>
        <a:p>
          <a:endParaRPr lang="en-US"/>
        </a:p>
      </dgm:t>
    </dgm:pt>
    <dgm:pt modelId="{1FBE1F34-D931-4159-977C-C921ABD6DAF7}" type="pres">
      <dgm:prSet presAssocID="{85AACFD5-1DE2-4BF7-BAE2-B52703FCB74D}" presName="Name0" presStyleCnt="0">
        <dgm:presLayoutVars>
          <dgm:dir/>
          <dgm:resizeHandles/>
        </dgm:presLayoutVars>
      </dgm:prSet>
      <dgm:spPr/>
      <dgm:t>
        <a:bodyPr/>
        <a:lstStyle/>
        <a:p>
          <a:endParaRPr lang="en-US"/>
        </a:p>
      </dgm:t>
    </dgm:pt>
    <dgm:pt modelId="{F426EFF9-DF21-4095-A2E4-00BA917AAE9C}" type="pres">
      <dgm:prSet presAssocID="{2E1F82C8-8690-4029-AEF7-1969C97E4D03}" presName="compNode" presStyleCnt="0"/>
      <dgm:spPr/>
    </dgm:pt>
    <dgm:pt modelId="{A6AFBC8A-F6E5-4E2E-AD00-4CCF3297F978}" type="pres">
      <dgm:prSet presAssocID="{2E1F82C8-8690-4029-AEF7-1969C97E4D03}" presName="dummyConnPt" presStyleCnt="0"/>
      <dgm:spPr/>
    </dgm:pt>
    <dgm:pt modelId="{AA65F93B-47DA-457A-9C51-88438721C24F}" type="pres">
      <dgm:prSet presAssocID="{2E1F82C8-8690-4029-AEF7-1969C97E4D03}" presName="node" presStyleLbl="node1" presStyleIdx="0" presStyleCnt="3">
        <dgm:presLayoutVars>
          <dgm:bulletEnabled val="1"/>
        </dgm:presLayoutVars>
      </dgm:prSet>
      <dgm:spPr/>
      <dgm:t>
        <a:bodyPr/>
        <a:lstStyle/>
        <a:p>
          <a:endParaRPr lang="en-US"/>
        </a:p>
      </dgm:t>
    </dgm:pt>
    <dgm:pt modelId="{B8DA7164-C40C-4B04-AAFF-B359CEFC22F8}" type="pres">
      <dgm:prSet presAssocID="{BD4551A2-CD88-41B5-808D-70CC5C127AB4}" presName="sibTrans" presStyleLbl="bgSibTrans2D1" presStyleIdx="0" presStyleCnt="2"/>
      <dgm:spPr/>
      <dgm:t>
        <a:bodyPr/>
        <a:lstStyle/>
        <a:p>
          <a:endParaRPr lang="en-US"/>
        </a:p>
      </dgm:t>
    </dgm:pt>
    <dgm:pt modelId="{06669C7A-4CF4-479F-9697-F33E077FB930}" type="pres">
      <dgm:prSet presAssocID="{0D51DF26-BA0E-4C65-A5EC-81453CA1D9F0}" presName="compNode" presStyleCnt="0"/>
      <dgm:spPr/>
    </dgm:pt>
    <dgm:pt modelId="{7EF4E59B-DC32-4EEA-A538-1EA41B1EB636}" type="pres">
      <dgm:prSet presAssocID="{0D51DF26-BA0E-4C65-A5EC-81453CA1D9F0}" presName="dummyConnPt" presStyleCnt="0"/>
      <dgm:spPr/>
    </dgm:pt>
    <dgm:pt modelId="{BAA94C48-8EA6-4D21-B8AF-7071EC4C1DB2}" type="pres">
      <dgm:prSet presAssocID="{0D51DF26-BA0E-4C65-A5EC-81453CA1D9F0}" presName="node" presStyleLbl="node1" presStyleIdx="1" presStyleCnt="3">
        <dgm:presLayoutVars>
          <dgm:bulletEnabled val="1"/>
        </dgm:presLayoutVars>
      </dgm:prSet>
      <dgm:spPr/>
      <dgm:t>
        <a:bodyPr/>
        <a:lstStyle/>
        <a:p>
          <a:endParaRPr lang="en-US"/>
        </a:p>
      </dgm:t>
    </dgm:pt>
    <dgm:pt modelId="{3E2D52E7-3F74-45B5-876F-0ECE04F6B3B9}" type="pres">
      <dgm:prSet presAssocID="{64F7CFB2-5B37-4269-923B-37CB9B34EBD7}" presName="sibTrans" presStyleLbl="bgSibTrans2D1" presStyleIdx="1" presStyleCnt="2"/>
      <dgm:spPr/>
      <dgm:t>
        <a:bodyPr/>
        <a:lstStyle/>
        <a:p>
          <a:endParaRPr lang="en-US"/>
        </a:p>
      </dgm:t>
    </dgm:pt>
    <dgm:pt modelId="{337ACB20-6853-4699-AF17-87C815869649}" type="pres">
      <dgm:prSet presAssocID="{0A46B1C3-87F9-4094-8ABE-090BCCFE5754}" presName="compNode" presStyleCnt="0"/>
      <dgm:spPr/>
    </dgm:pt>
    <dgm:pt modelId="{7D636E21-33E1-4332-8E4F-4A2478B97444}" type="pres">
      <dgm:prSet presAssocID="{0A46B1C3-87F9-4094-8ABE-090BCCFE5754}" presName="dummyConnPt" presStyleCnt="0"/>
      <dgm:spPr/>
    </dgm:pt>
    <dgm:pt modelId="{5D2D2115-EF20-4D34-89A9-7976C223F9F4}" type="pres">
      <dgm:prSet presAssocID="{0A46B1C3-87F9-4094-8ABE-090BCCFE5754}" presName="node" presStyleLbl="node1" presStyleIdx="2" presStyleCnt="3">
        <dgm:presLayoutVars>
          <dgm:bulletEnabled val="1"/>
        </dgm:presLayoutVars>
      </dgm:prSet>
      <dgm:spPr/>
      <dgm:t>
        <a:bodyPr/>
        <a:lstStyle/>
        <a:p>
          <a:endParaRPr lang="en-US"/>
        </a:p>
      </dgm:t>
    </dgm:pt>
  </dgm:ptLst>
  <dgm:cxnLst>
    <dgm:cxn modelId="{4FF3BCE5-9922-4DC0-9A3E-CBE1CE8B86D8}" srcId="{85AACFD5-1DE2-4BF7-BAE2-B52703FCB74D}" destId="{0D51DF26-BA0E-4C65-A5EC-81453CA1D9F0}" srcOrd="1" destOrd="0" parTransId="{B99A1209-EAAE-42E7-828B-EF22114F5C19}" sibTransId="{64F7CFB2-5B37-4269-923B-37CB9B34EBD7}"/>
    <dgm:cxn modelId="{0B672B4B-A371-404A-AC6B-D1A3E03FCD5B}" srcId="{85AACFD5-1DE2-4BF7-BAE2-B52703FCB74D}" destId="{2E1F82C8-8690-4029-AEF7-1969C97E4D03}" srcOrd="0" destOrd="0" parTransId="{4B31A9CF-9B2A-4E89-9459-E7D24EA74954}" sibTransId="{BD4551A2-CD88-41B5-808D-70CC5C127AB4}"/>
    <dgm:cxn modelId="{97D1723E-7E57-44D4-A6DB-A16AA44485E3}" type="presOf" srcId="{64F7CFB2-5B37-4269-923B-37CB9B34EBD7}" destId="{3E2D52E7-3F74-45B5-876F-0ECE04F6B3B9}" srcOrd="0" destOrd="0" presId="urn:microsoft.com/office/officeart/2005/8/layout/bProcess4"/>
    <dgm:cxn modelId="{FC9EC033-78A0-4B47-A08E-94C41A85804D}" type="presOf" srcId="{2E1F82C8-8690-4029-AEF7-1969C97E4D03}" destId="{AA65F93B-47DA-457A-9C51-88438721C24F}" srcOrd="0" destOrd="0" presId="urn:microsoft.com/office/officeart/2005/8/layout/bProcess4"/>
    <dgm:cxn modelId="{C748C547-9114-455A-AA63-EA5EEEF96A6E}" srcId="{85AACFD5-1DE2-4BF7-BAE2-B52703FCB74D}" destId="{0A46B1C3-87F9-4094-8ABE-090BCCFE5754}" srcOrd="2" destOrd="0" parTransId="{5F020DC6-F1F9-447C-8C1F-1A98D8DE4B14}" sibTransId="{E9B190A6-02FE-4853-B42A-6546DC4CCC55}"/>
    <dgm:cxn modelId="{339285C8-F461-421C-B232-2DB6FCDD8505}" type="presOf" srcId="{0A46B1C3-87F9-4094-8ABE-090BCCFE5754}" destId="{5D2D2115-EF20-4D34-89A9-7976C223F9F4}" srcOrd="0" destOrd="0" presId="urn:microsoft.com/office/officeart/2005/8/layout/bProcess4"/>
    <dgm:cxn modelId="{4FEB1775-7A40-4029-BAE4-9FEC84C98D7C}" type="presOf" srcId="{BD4551A2-CD88-41B5-808D-70CC5C127AB4}" destId="{B8DA7164-C40C-4B04-AAFF-B359CEFC22F8}" srcOrd="0" destOrd="0" presId="urn:microsoft.com/office/officeart/2005/8/layout/bProcess4"/>
    <dgm:cxn modelId="{BAF9323E-4D1E-490A-9522-A4D78A59B72D}" type="presOf" srcId="{85AACFD5-1DE2-4BF7-BAE2-B52703FCB74D}" destId="{1FBE1F34-D931-4159-977C-C921ABD6DAF7}" srcOrd="0" destOrd="0" presId="urn:microsoft.com/office/officeart/2005/8/layout/bProcess4"/>
    <dgm:cxn modelId="{D7516942-2C8D-41BC-9483-2ABDF4859820}" type="presOf" srcId="{0D51DF26-BA0E-4C65-A5EC-81453CA1D9F0}" destId="{BAA94C48-8EA6-4D21-B8AF-7071EC4C1DB2}" srcOrd="0" destOrd="0" presId="urn:microsoft.com/office/officeart/2005/8/layout/bProcess4"/>
    <dgm:cxn modelId="{D1FA4AED-A085-4F0B-B1B7-90E4D6956F2E}" type="presParOf" srcId="{1FBE1F34-D931-4159-977C-C921ABD6DAF7}" destId="{F426EFF9-DF21-4095-A2E4-00BA917AAE9C}" srcOrd="0" destOrd="0" presId="urn:microsoft.com/office/officeart/2005/8/layout/bProcess4"/>
    <dgm:cxn modelId="{7C2909E3-3665-4D89-9B40-37EF768554D2}" type="presParOf" srcId="{F426EFF9-DF21-4095-A2E4-00BA917AAE9C}" destId="{A6AFBC8A-F6E5-4E2E-AD00-4CCF3297F978}" srcOrd="0" destOrd="0" presId="urn:microsoft.com/office/officeart/2005/8/layout/bProcess4"/>
    <dgm:cxn modelId="{75CB57F9-174F-4374-8E37-8D9394564EF5}" type="presParOf" srcId="{F426EFF9-DF21-4095-A2E4-00BA917AAE9C}" destId="{AA65F93B-47DA-457A-9C51-88438721C24F}" srcOrd="1" destOrd="0" presId="urn:microsoft.com/office/officeart/2005/8/layout/bProcess4"/>
    <dgm:cxn modelId="{E892840A-00E1-4343-8A72-D2A81460F519}" type="presParOf" srcId="{1FBE1F34-D931-4159-977C-C921ABD6DAF7}" destId="{B8DA7164-C40C-4B04-AAFF-B359CEFC22F8}" srcOrd="1" destOrd="0" presId="urn:microsoft.com/office/officeart/2005/8/layout/bProcess4"/>
    <dgm:cxn modelId="{9106D9B6-5187-4AC0-A16D-D83C219DDEC4}" type="presParOf" srcId="{1FBE1F34-D931-4159-977C-C921ABD6DAF7}" destId="{06669C7A-4CF4-479F-9697-F33E077FB930}" srcOrd="2" destOrd="0" presId="urn:microsoft.com/office/officeart/2005/8/layout/bProcess4"/>
    <dgm:cxn modelId="{9D9740A6-B350-4DFC-A5DA-371FFC179D30}" type="presParOf" srcId="{06669C7A-4CF4-479F-9697-F33E077FB930}" destId="{7EF4E59B-DC32-4EEA-A538-1EA41B1EB636}" srcOrd="0" destOrd="0" presId="urn:microsoft.com/office/officeart/2005/8/layout/bProcess4"/>
    <dgm:cxn modelId="{9432DC67-7D69-4321-9A68-AA19A86A4F3D}" type="presParOf" srcId="{06669C7A-4CF4-479F-9697-F33E077FB930}" destId="{BAA94C48-8EA6-4D21-B8AF-7071EC4C1DB2}" srcOrd="1" destOrd="0" presId="urn:microsoft.com/office/officeart/2005/8/layout/bProcess4"/>
    <dgm:cxn modelId="{60075709-22FE-4A93-BBDD-F70AC81466AF}" type="presParOf" srcId="{1FBE1F34-D931-4159-977C-C921ABD6DAF7}" destId="{3E2D52E7-3F74-45B5-876F-0ECE04F6B3B9}" srcOrd="3" destOrd="0" presId="urn:microsoft.com/office/officeart/2005/8/layout/bProcess4"/>
    <dgm:cxn modelId="{B6B864F1-F74D-4551-966B-69485FE8B26E}" type="presParOf" srcId="{1FBE1F34-D931-4159-977C-C921ABD6DAF7}" destId="{337ACB20-6853-4699-AF17-87C815869649}" srcOrd="4" destOrd="0" presId="urn:microsoft.com/office/officeart/2005/8/layout/bProcess4"/>
    <dgm:cxn modelId="{E16EE335-241B-4F28-BBB5-9032A17A812F}" type="presParOf" srcId="{337ACB20-6853-4699-AF17-87C815869649}" destId="{7D636E21-33E1-4332-8E4F-4A2478B97444}" srcOrd="0" destOrd="0" presId="urn:microsoft.com/office/officeart/2005/8/layout/bProcess4"/>
    <dgm:cxn modelId="{473939B2-3906-409A-A537-5B1B628DB1B0}" type="presParOf" srcId="{337ACB20-6853-4699-AF17-87C815869649}" destId="{5D2D2115-EF20-4D34-89A9-7976C223F9F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D21DDB-63E3-496C-9589-5C8107612A6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9575EDD-1FB8-4E7F-A6E5-51AA88771A0C}">
      <dgm:prSet/>
      <dgm:spPr/>
      <dgm:t>
        <a:bodyPr/>
        <a:lstStyle/>
        <a:p>
          <a:r>
            <a:rPr lang="en-GB"/>
            <a:t>Discourage peer contact out with school.  If peers are a motivator, making in school attendance the easiest way to feel included can be a strong influence and an effective strategy.</a:t>
          </a:r>
          <a:endParaRPr lang="en-US"/>
        </a:p>
      </dgm:t>
    </dgm:pt>
    <dgm:pt modelId="{CA9B8BA0-88FE-49CE-8F31-2ADF4CEFA3BE}" type="parTrans" cxnId="{0C8999E5-E104-4783-A61C-2E27E8AD1232}">
      <dgm:prSet/>
      <dgm:spPr/>
      <dgm:t>
        <a:bodyPr/>
        <a:lstStyle/>
        <a:p>
          <a:endParaRPr lang="en-US"/>
        </a:p>
      </dgm:t>
    </dgm:pt>
    <dgm:pt modelId="{978DF4B7-0F6A-46CF-95E7-64256CC9B893}" type="sibTrans" cxnId="{0C8999E5-E104-4783-A61C-2E27E8AD1232}">
      <dgm:prSet/>
      <dgm:spPr/>
      <dgm:t>
        <a:bodyPr/>
        <a:lstStyle/>
        <a:p>
          <a:endParaRPr lang="en-US"/>
        </a:p>
      </dgm:t>
    </dgm:pt>
    <dgm:pt modelId="{4CA72645-ECED-4347-86BB-16F8D4311B2D}">
      <dgm:prSet/>
      <dgm:spPr/>
      <dgm:t>
        <a:bodyPr/>
        <a:lstStyle/>
        <a:p>
          <a:r>
            <a:rPr lang="en-GB"/>
            <a:t>If the young person can link with their peers too easily when they are avoiding school, where is the motivation to attend? (In some circumstances this can lead to isolation if ESBA continues over a longer period of time and needs to be carefully considered e.g. social phobia cases that aren’t necessarily school specific).  </a:t>
          </a:r>
          <a:endParaRPr lang="en-US"/>
        </a:p>
      </dgm:t>
    </dgm:pt>
    <dgm:pt modelId="{9C085BCA-B22C-4943-976E-44748C36C688}" type="parTrans" cxnId="{44178993-DD1A-4A7C-9197-2C240B49F4A8}">
      <dgm:prSet/>
      <dgm:spPr/>
      <dgm:t>
        <a:bodyPr/>
        <a:lstStyle/>
        <a:p>
          <a:endParaRPr lang="en-US"/>
        </a:p>
      </dgm:t>
    </dgm:pt>
    <dgm:pt modelId="{8A74D1A5-676B-45E7-84F3-580404BD283B}" type="sibTrans" cxnId="{44178993-DD1A-4A7C-9197-2C240B49F4A8}">
      <dgm:prSet/>
      <dgm:spPr/>
      <dgm:t>
        <a:bodyPr/>
        <a:lstStyle/>
        <a:p>
          <a:endParaRPr lang="en-US"/>
        </a:p>
      </dgm:t>
    </dgm:pt>
    <dgm:pt modelId="{ABF70923-AC9D-492F-BDE4-879082CC0216}">
      <dgm:prSet/>
      <dgm:spPr/>
      <dgm:t>
        <a:bodyPr/>
        <a:lstStyle/>
        <a:p>
          <a:r>
            <a:rPr lang="en-GB"/>
            <a:t>Maintain accurate records and monitor attendance patterns, share these with parents, and look for patterns of success and failure in attendance.</a:t>
          </a:r>
          <a:endParaRPr lang="en-US"/>
        </a:p>
      </dgm:t>
    </dgm:pt>
    <dgm:pt modelId="{961D9628-11C2-40A2-9C13-BFCC73F2FE64}" type="parTrans" cxnId="{6F8293B8-3D31-4EC9-852B-023191EFA3D6}">
      <dgm:prSet/>
      <dgm:spPr/>
      <dgm:t>
        <a:bodyPr/>
        <a:lstStyle/>
        <a:p>
          <a:endParaRPr lang="en-US"/>
        </a:p>
      </dgm:t>
    </dgm:pt>
    <dgm:pt modelId="{29ADEA69-C2BE-451A-8B16-8BF8C5B05530}" type="sibTrans" cxnId="{6F8293B8-3D31-4EC9-852B-023191EFA3D6}">
      <dgm:prSet/>
      <dgm:spPr/>
      <dgm:t>
        <a:bodyPr/>
        <a:lstStyle/>
        <a:p>
          <a:endParaRPr lang="en-US"/>
        </a:p>
      </dgm:t>
    </dgm:pt>
    <dgm:pt modelId="{C6733E8A-8CBA-4170-90ED-DE620A461D7A}" type="pres">
      <dgm:prSet presAssocID="{A7D21DDB-63E3-496C-9589-5C8107612A65}" presName="linear" presStyleCnt="0">
        <dgm:presLayoutVars>
          <dgm:animLvl val="lvl"/>
          <dgm:resizeHandles val="exact"/>
        </dgm:presLayoutVars>
      </dgm:prSet>
      <dgm:spPr/>
      <dgm:t>
        <a:bodyPr/>
        <a:lstStyle/>
        <a:p>
          <a:endParaRPr lang="en-US"/>
        </a:p>
      </dgm:t>
    </dgm:pt>
    <dgm:pt modelId="{8C619A61-9F40-45AE-939B-33EA98F5B057}" type="pres">
      <dgm:prSet presAssocID="{19575EDD-1FB8-4E7F-A6E5-51AA88771A0C}" presName="parentText" presStyleLbl="node1" presStyleIdx="0" presStyleCnt="3">
        <dgm:presLayoutVars>
          <dgm:chMax val="0"/>
          <dgm:bulletEnabled val="1"/>
        </dgm:presLayoutVars>
      </dgm:prSet>
      <dgm:spPr/>
      <dgm:t>
        <a:bodyPr/>
        <a:lstStyle/>
        <a:p>
          <a:endParaRPr lang="en-US"/>
        </a:p>
      </dgm:t>
    </dgm:pt>
    <dgm:pt modelId="{2503ED5B-F94C-4254-AE6C-05245061E68F}" type="pres">
      <dgm:prSet presAssocID="{978DF4B7-0F6A-46CF-95E7-64256CC9B893}" presName="spacer" presStyleCnt="0"/>
      <dgm:spPr/>
    </dgm:pt>
    <dgm:pt modelId="{692416A8-0E3B-43BB-A769-BB5262D62AD6}" type="pres">
      <dgm:prSet presAssocID="{4CA72645-ECED-4347-86BB-16F8D4311B2D}" presName="parentText" presStyleLbl="node1" presStyleIdx="1" presStyleCnt="3">
        <dgm:presLayoutVars>
          <dgm:chMax val="0"/>
          <dgm:bulletEnabled val="1"/>
        </dgm:presLayoutVars>
      </dgm:prSet>
      <dgm:spPr/>
      <dgm:t>
        <a:bodyPr/>
        <a:lstStyle/>
        <a:p>
          <a:endParaRPr lang="en-US"/>
        </a:p>
      </dgm:t>
    </dgm:pt>
    <dgm:pt modelId="{2EB28E85-AF98-410F-AAF3-538E5217848C}" type="pres">
      <dgm:prSet presAssocID="{8A74D1A5-676B-45E7-84F3-580404BD283B}" presName="spacer" presStyleCnt="0"/>
      <dgm:spPr/>
    </dgm:pt>
    <dgm:pt modelId="{457FEA8D-3DB6-45AB-B302-5194FBB293A8}" type="pres">
      <dgm:prSet presAssocID="{ABF70923-AC9D-492F-BDE4-879082CC0216}" presName="parentText" presStyleLbl="node1" presStyleIdx="2" presStyleCnt="3">
        <dgm:presLayoutVars>
          <dgm:chMax val="0"/>
          <dgm:bulletEnabled val="1"/>
        </dgm:presLayoutVars>
      </dgm:prSet>
      <dgm:spPr/>
      <dgm:t>
        <a:bodyPr/>
        <a:lstStyle/>
        <a:p>
          <a:endParaRPr lang="en-US"/>
        </a:p>
      </dgm:t>
    </dgm:pt>
  </dgm:ptLst>
  <dgm:cxnLst>
    <dgm:cxn modelId="{C8A8B5F9-2F59-460E-8AC2-FB3E05A2063F}" type="presOf" srcId="{19575EDD-1FB8-4E7F-A6E5-51AA88771A0C}" destId="{8C619A61-9F40-45AE-939B-33EA98F5B057}" srcOrd="0" destOrd="0" presId="urn:microsoft.com/office/officeart/2005/8/layout/vList2"/>
    <dgm:cxn modelId="{44178993-DD1A-4A7C-9197-2C240B49F4A8}" srcId="{A7D21DDB-63E3-496C-9589-5C8107612A65}" destId="{4CA72645-ECED-4347-86BB-16F8D4311B2D}" srcOrd="1" destOrd="0" parTransId="{9C085BCA-B22C-4943-976E-44748C36C688}" sibTransId="{8A74D1A5-676B-45E7-84F3-580404BD283B}"/>
    <dgm:cxn modelId="{35A58E72-1AF7-4EF6-8842-124D1C8DA271}" type="presOf" srcId="{A7D21DDB-63E3-496C-9589-5C8107612A65}" destId="{C6733E8A-8CBA-4170-90ED-DE620A461D7A}" srcOrd="0" destOrd="0" presId="urn:microsoft.com/office/officeart/2005/8/layout/vList2"/>
    <dgm:cxn modelId="{F7F44C31-9129-4F67-8BEE-A14B29A8D263}" type="presOf" srcId="{4CA72645-ECED-4347-86BB-16F8D4311B2D}" destId="{692416A8-0E3B-43BB-A769-BB5262D62AD6}" srcOrd="0" destOrd="0" presId="urn:microsoft.com/office/officeart/2005/8/layout/vList2"/>
    <dgm:cxn modelId="{4AFEC1A9-8FC0-4BA0-970A-F867BC597F0E}" type="presOf" srcId="{ABF70923-AC9D-492F-BDE4-879082CC0216}" destId="{457FEA8D-3DB6-45AB-B302-5194FBB293A8}" srcOrd="0" destOrd="0" presId="urn:microsoft.com/office/officeart/2005/8/layout/vList2"/>
    <dgm:cxn modelId="{6F8293B8-3D31-4EC9-852B-023191EFA3D6}" srcId="{A7D21DDB-63E3-496C-9589-5C8107612A65}" destId="{ABF70923-AC9D-492F-BDE4-879082CC0216}" srcOrd="2" destOrd="0" parTransId="{961D9628-11C2-40A2-9C13-BFCC73F2FE64}" sibTransId="{29ADEA69-C2BE-451A-8B16-8BF8C5B05530}"/>
    <dgm:cxn modelId="{0C8999E5-E104-4783-A61C-2E27E8AD1232}" srcId="{A7D21DDB-63E3-496C-9589-5C8107612A65}" destId="{19575EDD-1FB8-4E7F-A6E5-51AA88771A0C}" srcOrd="0" destOrd="0" parTransId="{CA9B8BA0-88FE-49CE-8F31-2ADF4CEFA3BE}" sibTransId="{978DF4B7-0F6A-46CF-95E7-64256CC9B893}"/>
    <dgm:cxn modelId="{94895B90-8A84-4BC5-913D-39E9625ED41C}" type="presParOf" srcId="{C6733E8A-8CBA-4170-90ED-DE620A461D7A}" destId="{8C619A61-9F40-45AE-939B-33EA98F5B057}" srcOrd="0" destOrd="0" presId="urn:microsoft.com/office/officeart/2005/8/layout/vList2"/>
    <dgm:cxn modelId="{7F28BC76-6437-474C-AD7F-1438B52934D5}" type="presParOf" srcId="{C6733E8A-8CBA-4170-90ED-DE620A461D7A}" destId="{2503ED5B-F94C-4254-AE6C-05245061E68F}" srcOrd="1" destOrd="0" presId="urn:microsoft.com/office/officeart/2005/8/layout/vList2"/>
    <dgm:cxn modelId="{0211D07D-646D-4476-8785-DAB657C16350}" type="presParOf" srcId="{C6733E8A-8CBA-4170-90ED-DE620A461D7A}" destId="{692416A8-0E3B-43BB-A769-BB5262D62AD6}" srcOrd="2" destOrd="0" presId="urn:microsoft.com/office/officeart/2005/8/layout/vList2"/>
    <dgm:cxn modelId="{E7E6AB54-9020-4C1E-9734-668A2AF9A678}" type="presParOf" srcId="{C6733E8A-8CBA-4170-90ED-DE620A461D7A}" destId="{2EB28E85-AF98-410F-AAF3-538E5217848C}" srcOrd="3" destOrd="0" presId="urn:microsoft.com/office/officeart/2005/8/layout/vList2"/>
    <dgm:cxn modelId="{B0CCFD71-EAEB-4CC7-B927-BF8E12A95F73}" type="presParOf" srcId="{C6733E8A-8CBA-4170-90ED-DE620A461D7A}" destId="{457FEA8D-3DB6-45AB-B302-5194FBB293A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42D7AB-7C26-4C02-851E-7C69942FA73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8C9E296-FE8D-47CE-966F-8BF37920AEB3}">
      <dgm:prSet/>
      <dgm:spPr/>
      <dgm:t>
        <a:bodyPr/>
        <a:lstStyle/>
        <a:p>
          <a:r>
            <a:rPr lang="en-GB"/>
            <a:t>Don’t get trapped - too easy to point to ineffective parenting  - even where this is a valid factor, it is very difficult to influence and change, especially when things are entrenched (this doesn’t mean we don’t try to help and support change!)</a:t>
          </a:r>
          <a:endParaRPr lang="en-US"/>
        </a:p>
      </dgm:t>
    </dgm:pt>
    <dgm:pt modelId="{AB9113FD-E440-4F26-8F31-C338A77107E8}" type="parTrans" cxnId="{5A3BB175-A9AF-4A39-A185-1A1767DBB755}">
      <dgm:prSet/>
      <dgm:spPr/>
      <dgm:t>
        <a:bodyPr/>
        <a:lstStyle/>
        <a:p>
          <a:endParaRPr lang="en-US"/>
        </a:p>
      </dgm:t>
    </dgm:pt>
    <dgm:pt modelId="{34B27573-62CD-4E35-B545-5790316C6202}" type="sibTrans" cxnId="{5A3BB175-A9AF-4A39-A185-1A1767DBB755}">
      <dgm:prSet/>
      <dgm:spPr/>
      <dgm:t>
        <a:bodyPr/>
        <a:lstStyle/>
        <a:p>
          <a:endParaRPr lang="en-US"/>
        </a:p>
      </dgm:t>
    </dgm:pt>
    <dgm:pt modelId="{C8939EBC-7EB3-47E6-BDF5-7ACDDD375388}">
      <dgm:prSet/>
      <dgm:spPr/>
      <dgm:t>
        <a:bodyPr/>
        <a:lstStyle/>
        <a:p>
          <a:r>
            <a:rPr lang="en-GB"/>
            <a:t>What are the contributing factors?</a:t>
          </a:r>
          <a:endParaRPr lang="en-US"/>
        </a:p>
      </dgm:t>
    </dgm:pt>
    <dgm:pt modelId="{327F600F-F126-4B22-A0CB-5DA3A07D7BB2}" type="parTrans" cxnId="{157DF7E5-B85C-4336-A513-5F80FA3CC56D}">
      <dgm:prSet/>
      <dgm:spPr/>
      <dgm:t>
        <a:bodyPr/>
        <a:lstStyle/>
        <a:p>
          <a:endParaRPr lang="en-US"/>
        </a:p>
      </dgm:t>
    </dgm:pt>
    <dgm:pt modelId="{2453E496-C49B-47DA-A2C9-90B14F45E967}" type="sibTrans" cxnId="{157DF7E5-B85C-4336-A513-5F80FA3CC56D}">
      <dgm:prSet/>
      <dgm:spPr/>
      <dgm:t>
        <a:bodyPr/>
        <a:lstStyle/>
        <a:p>
          <a:endParaRPr lang="en-US"/>
        </a:p>
      </dgm:t>
    </dgm:pt>
    <dgm:pt modelId="{407D57F6-317F-4E37-927D-6AEFC14D355B}">
      <dgm:prSet/>
      <dgm:spPr/>
      <dgm:t>
        <a:bodyPr/>
        <a:lstStyle/>
        <a:p>
          <a:r>
            <a:rPr lang="en-GB"/>
            <a:t>What are the dominant factors?</a:t>
          </a:r>
          <a:endParaRPr lang="en-US"/>
        </a:p>
      </dgm:t>
    </dgm:pt>
    <dgm:pt modelId="{EE94C3D1-AECE-4447-A1AF-70B8E2F80046}" type="parTrans" cxnId="{2EDB3016-AFCB-47C8-98EF-B23A991F4B9A}">
      <dgm:prSet/>
      <dgm:spPr/>
      <dgm:t>
        <a:bodyPr/>
        <a:lstStyle/>
        <a:p>
          <a:endParaRPr lang="en-US"/>
        </a:p>
      </dgm:t>
    </dgm:pt>
    <dgm:pt modelId="{359FDDA6-8460-41BB-9985-60F599A68F28}" type="sibTrans" cxnId="{2EDB3016-AFCB-47C8-98EF-B23A991F4B9A}">
      <dgm:prSet/>
      <dgm:spPr/>
      <dgm:t>
        <a:bodyPr/>
        <a:lstStyle/>
        <a:p>
          <a:endParaRPr lang="en-US"/>
        </a:p>
      </dgm:t>
    </dgm:pt>
    <dgm:pt modelId="{4A92C70B-2136-4381-A94B-1780136F5822}" type="pres">
      <dgm:prSet presAssocID="{0142D7AB-7C26-4C02-851E-7C69942FA739}" presName="vert0" presStyleCnt="0">
        <dgm:presLayoutVars>
          <dgm:dir/>
          <dgm:animOne val="branch"/>
          <dgm:animLvl val="lvl"/>
        </dgm:presLayoutVars>
      </dgm:prSet>
      <dgm:spPr/>
      <dgm:t>
        <a:bodyPr/>
        <a:lstStyle/>
        <a:p>
          <a:endParaRPr lang="en-US"/>
        </a:p>
      </dgm:t>
    </dgm:pt>
    <dgm:pt modelId="{71792E76-6F5E-43FC-83FD-80DBE2216AFF}" type="pres">
      <dgm:prSet presAssocID="{E8C9E296-FE8D-47CE-966F-8BF37920AEB3}" presName="thickLine" presStyleLbl="alignNode1" presStyleIdx="0" presStyleCnt="3"/>
      <dgm:spPr/>
    </dgm:pt>
    <dgm:pt modelId="{2059D562-614F-469E-A097-DFAAB035C07E}" type="pres">
      <dgm:prSet presAssocID="{E8C9E296-FE8D-47CE-966F-8BF37920AEB3}" presName="horz1" presStyleCnt="0"/>
      <dgm:spPr/>
    </dgm:pt>
    <dgm:pt modelId="{76470215-A873-43A1-A7FD-C4EF522FABEE}" type="pres">
      <dgm:prSet presAssocID="{E8C9E296-FE8D-47CE-966F-8BF37920AEB3}" presName="tx1" presStyleLbl="revTx" presStyleIdx="0" presStyleCnt="3"/>
      <dgm:spPr/>
      <dgm:t>
        <a:bodyPr/>
        <a:lstStyle/>
        <a:p>
          <a:endParaRPr lang="en-US"/>
        </a:p>
      </dgm:t>
    </dgm:pt>
    <dgm:pt modelId="{0A514750-E932-4C9C-8DEB-1C123CE9CE94}" type="pres">
      <dgm:prSet presAssocID="{E8C9E296-FE8D-47CE-966F-8BF37920AEB3}" presName="vert1" presStyleCnt="0"/>
      <dgm:spPr/>
    </dgm:pt>
    <dgm:pt modelId="{5D94FE99-F229-4C99-AA9C-EBAFD00DAC14}" type="pres">
      <dgm:prSet presAssocID="{C8939EBC-7EB3-47E6-BDF5-7ACDDD375388}" presName="thickLine" presStyleLbl="alignNode1" presStyleIdx="1" presStyleCnt="3"/>
      <dgm:spPr/>
    </dgm:pt>
    <dgm:pt modelId="{FF4763E3-1368-4000-9CC6-64442616AF82}" type="pres">
      <dgm:prSet presAssocID="{C8939EBC-7EB3-47E6-BDF5-7ACDDD375388}" presName="horz1" presStyleCnt="0"/>
      <dgm:spPr/>
    </dgm:pt>
    <dgm:pt modelId="{47939F24-03AD-45A6-BA1B-5D97F1B6E504}" type="pres">
      <dgm:prSet presAssocID="{C8939EBC-7EB3-47E6-BDF5-7ACDDD375388}" presName="tx1" presStyleLbl="revTx" presStyleIdx="1" presStyleCnt="3"/>
      <dgm:spPr/>
      <dgm:t>
        <a:bodyPr/>
        <a:lstStyle/>
        <a:p>
          <a:endParaRPr lang="en-US"/>
        </a:p>
      </dgm:t>
    </dgm:pt>
    <dgm:pt modelId="{A0F73744-CABD-4A2B-81A3-A01EE63FAC1E}" type="pres">
      <dgm:prSet presAssocID="{C8939EBC-7EB3-47E6-BDF5-7ACDDD375388}" presName="vert1" presStyleCnt="0"/>
      <dgm:spPr/>
    </dgm:pt>
    <dgm:pt modelId="{4238F95B-988E-4E45-9CC1-75B456B6B508}" type="pres">
      <dgm:prSet presAssocID="{407D57F6-317F-4E37-927D-6AEFC14D355B}" presName="thickLine" presStyleLbl="alignNode1" presStyleIdx="2" presStyleCnt="3"/>
      <dgm:spPr/>
    </dgm:pt>
    <dgm:pt modelId="{25AEBC92-DD77-457F-B220-A34E35BC0F22}" type="pres">
      <dgm:prSet presAssocID="{407D57F6-317F-4E37-927D-6AEFC14D355B}" presName="horz1" presStyleCnt="0"/>
      <dgm:spPr/>
    </dgm:pt>
    <dgm:pt modelId="{D77B79A9-00FF-4808-8F3E-9E2F90664D3E}" type="pres">
      <dgm:prSet presAssocID="{407D57F6-317F-4E37-927D-6AEFC14D355B}" presName="tx1" presStyleLbl="revTx" presStyleIdx="2" presStyleCnt="3"/>
      <dgm:spPr/>
      <dgm:t>
        <a:bodyPr/>
        <a:lstStyle/>
        <a:p>
          <a:endParaRPr lang="en-US"/>
        </a:p>
      </dgm:t>
    </dgm:pt>
    <dgm:pt modelId="{E9DFF744-C9DF-4034-AA8D-217508F0573A}" type="pres">
      <dgm:prSet presAssocID="{407D57F6-317F-4E37-927D-6AEFC14D355B}" presName="vert1" presStyleCnt="0"/>
      <dgm:spPr/>
    </dgm:pt>
  </dgm:ptLst>
  <dgm:cxnLst>
    <dgm:cxn modelId="{2EDB3016-AFCB-47C8-98EF-B23A991F4B9A}" srcId="{0142D7AB-7C26-4C02-851E-7C69942FA739}" destId="{407D57F6-317F-4E37-927D-6AEFC14D355B}" srcOrd="2" destOrd="0" parTransId="{EE94C3D1-AECE-4447-A1AF-70B8E2F80046}" sibTransId="{359FDDA6-8460-41BB-9985-60F599A68F28}"/>
    <dgm:cxn modelId="{5A3BB175-A9AF-4A39-A185-1A1767DBB755}" srcId="{0142D7AB-7C26-4C02-851E-7C69942FA739}" destId="{E8C9E296-FE8D-47CE-966F-8BF37920AEB3}" srcOrd="0" destOrd="0" parTransId="{AB9113FD-E440-4F26-8F31-C338A77107E8}" sibTransId="{34B27573-62CD-4E35-B545-5790316C6202}"/>
    <dgm:cxn modelId="{25D919E0-7AF4-4C47-A4E9-36AD1F42B241}" type="presOf" srcId="{407D57F6-317F-4E37-927D-6AEFC14D355B}" destId="{D77B79A9-00FF-4808-8F3E-9E2F90664D3E}" srcOrd="0" destOrd="0" presId="urn:microsoft.com/office/officeart/2008/layout/LinedList"/>
    <dgm:cxn modelId="{157DF7E5-B85C-4336-A513-5F80FA3CC56D}" srcId="{0142D7AB-7C26-4C02-851E-7C69942FA739}" destId="{C8939EBC-7EB3-47E6-BDF5-7ACDDD375388}" srcOrd="1" destOrd="0" parTransId="{327F600F-F126-4B22-A0CB-5DA3A07D7BB2}" sibTransId="{2453E496-C49B-47DA-A2C9-90B14F45E967}"/>
    <dgm:cxn modelId="{295303CD-79B7-4AF5-AC9B-9EB110DDCF56}" type="presOf" srcId="{E8C9E296-FE8D-47CE-966F-8BF37920AEB3}" destId="{76470215-A873-43A1-A7FD-C4EF522FABEE}" srcOrd="0" destOrd="0" presId="urn:microsoft.com/office/officeart/2008/layout/LinedList"/>
    <dgm:cxn modelId="{95772A90-3AB1-470B-BC90-78D1D09B4174}" type="presOf" srcId="{C8939EBC-7EB3-47E6-BDF5-7ACDDD375388}" destId="{47939F24-03AD-45A6-BA1B-5D97F1B6E504}" srcOrd="0" destOrd="0" presId="urn:microsoft.com/office/officeart/2008/layout/LinedList"/>
    <dgm:cxn modelId="{C795BA9D-2EF3-4633-996E-43F823052732}" type="presOf" srcId="{0142D7AB-7C26-4C02-851E-7C69942FA739}" destId="{4A92C70B-2136-4381-A94B-1780136F5822}" srcOrd="0" destOrd="0" presId="urn:microsoft.com/office/officeart/2008/layout/LinedList"/>
    <dgm:cxn modelId="{6062ABE5-C8D3-4902-8C87-AC849967CA9C}" type="presParOf" srcId="{4A92C70B-2136-4381-A94B-1780136F5822}" destId="{71792E76-6F5E-43FC-83FD-80DBE2216AFF}" srcOrd="0" destOrd="0" presId="urn:microsoft.com/office/officeart/2008/layout/LinedList"/>
    <dgm:cxn modelId="{23309AD9-6144-4765-A647-0E46AB864CFF}" type="presParOf" srcId="{4A92C70B-2136-4381-A94B-1780136F5822}" destId="{2059D562-614F-469E-A097-DFAAB035C07E}" srcOrd="1" destOrd="0" presId="urn:microsoft.com/office/officeart/2008/layout/LinedList"/>
    <dgm:cxn modelId="{B0FC630A-3FAB-4AF9-85CE-799B634FD521}" type="presParOf" srcId="{2059D562-614F-469E-A097-DFAAB035C07E}" destId="{76470215-A873-43A1-A7FD-C4EF522FABEE}" srcOrd="0" destOrd="0" presId="urn:microsoft.com/office/officeart/2008/layout/LinedList"/>
    <dgm:cxn modelId="{5F371CE2-8C29-4B7D-BDC6-11AD660092AF}" type="presParOf" srcId="{2059D562-614F-469E-A097-DFAAB035C07E}" destId="{0A514750-E932-4C9C-8DEB-1C123CE9CE94}" srcOrd="1" destOrd="0" presId="urn:microsoft.com/office/officeart/2008/layout/LinedList"/>
    <dgm:cxn modelId="{A653C515-5646-4645-A593-BEE31B7A7B7F}" type="presParOf" srcId="{4A92C70B-2136-4381-A94B-1780136F5822}" destId="{5D94FE99-F229-4C99-AA9C-EBAFD00DAC14}" srcOrd="2" destOrd="0" presId="urn:microsoft.com/office/officeart/2008/layout/LinedList"/>
    <dgm:cxn modelId="{3C22E667-442E-4A46-B5D6-CEA4632FB995}" type="presParOf" srcId="{4A92C70B-2136-4381-A94B-1780136F5822}" destId="{FF4763E3-1368-4000-9CC6-64442616AF82}" srcOrd="3" destOrd="0" presId="urn:microsoft.com/office/officeart/2008/layout/LinedList"/>
    <dgm:cxn modelId="{8C1B9E78-CEDD-4CD2-892E-C675556E7AAB}" type="presParOf" srcId="{FF4763E3-1368-4000-9CC6-64442616AF82}" destId="{47939F24-03AD-45A6-BA1B-5D97F1B6E504}" srcOrd="0" destOrd="0" presId="urn:microsoft.com/office/officeart/2008/layout/LinedList"/>
    <dgm:cxn modelId="{2D0D6E6A-04F3-4E2E-8CE5-03CDDC41E29B}" type="presParOf" srcId="{FF4763E3-1368-4000-9CC6-64442616AF82}" destId="{A0F73744-CABD-4A2B-81A3-A01EE63FAC1E}" srcOrd="1" destOrd="0" presId="urn:microsoft.com/office/officeart/2008/layout/LinedList"/>
    <dgm:cxn modelId="{43A3B11A-774B-4299-90CC-42FD026D9EFA}" type="presParOf" srcId="{4A92C70B-2136-4381-A94B-1780136F5822}" destId="{4238F95B-988E-4E45-9CC1-75B456B6B508}" srcOrd="4" destOrd="0" presId="urn:microsoft.com/office/officeart/2008/layout/LinedList"/>
    <dgm:cxn modelId="{FD43B8B0-E023-4963-BA1D-3579C91DBBC1}" type="presParOf" srcId="{4A92C70B-2136-4381-A94B-1780136F5822}" destId="{25AEBC92-DD77-457F-B220-A34E35BC0F22}" srcOrd="5" destOrd="0" presId="urn:microsoft.com/office/officeart/2008/layout/LinedList"/>
    <dgm:cxn modelId="{1377B1A8-7657-4EF4-A439-21EBF209EDF6}" type="presParOf" srcId="{25AEBC92-DD77-457F-B220-A34E35BC0F22}" destId="{D77B79A9-00FF-4808-8F3E-9E2F90664D3E}" srcOrd="0" destOrd="0" presId="urn:microsoft.com/office/officeart/2008/layout/LinedList"/>
    <dgm:cxn modelId="{A561D4E2-D6B8-49E7-9159-B8737631EA1C}" type="presParOf" srcId="{25AEBC92-DD77-457F-B220-A34E35BC0F22}" destId="{E9DFF744-C9DF-4034-AA8D-217508F0573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0637D-047B-40EA-BAD7-95D7E9584D79}">
      <dsp:nvSpPr>
        <dsp:cNvPr id="0" name=""/>
        <dsp:cNvSpPr/>
      </dsp:nvSpPr>
      <dsp:spPr>
        <a:xfrm>
          <a:off x="0" y="447894"/>
          <a:ext cx="10905066" cy="11123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a:t>Many of these are addressed by effective parenting strategies</a:t>
          </a:r>
          <a:endParaRPr lang="en-US" sz="2800" kern="1200"/>
        </a:p>
      </dsp:txBody>
      <dsp:txXfrm>
        <a:off x="54298" y="502192"/>
        <a:ext cx="10796470" cy="1003708"/>
      </dsp:txXfrm>
    </dsp:sp>
    <dsp:sp modelId="{4FBE7AB1-7CEB-41B6-A32D-3E84C5733D0A}">
      <dsp:nvSpPr>
        <dsp:cNvPr id="0" name=""/>
        <dsp:cNvSpPr/>
      </dsp:nvSpPr>
      <dsp:spPr>
        <a:xfrm>
          <a:off x="0" y="1640838"/>
          <a:ext cx="10905066" cy="111230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a:t>Some through collaboration, between parents / carers and school - effective monitoring and support procedures.  </a:t>
          </a:r>
          <a:endParaRPr lang="en-US" sz="2800" kern="1200"/>
        </a:p>
      </dsp:txBody>
      <dsp:txXfrm>
        <a:off x="54298" y="1695136"/>
        <a:ext cx="10796470" cy="1003708"/>
      </dsp:txXfrm>
    </dsp:sp>
    <dsp:sp modelId="{8B2E1E7E-7E58-455E-BDF8-4FC6D46C35E0}">
      <dsp:nvSpPr>
        <dsp:cNvPr id="0" name=""/>
        <dsp:cNvSpPr/>
      </dsp:nvSpPr>
      <dsp:spPr>
        <a:xfrm>
          <a:off x="0" y="2833783"/>
          <a:ext cx="10905066" cy="111230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a:t>In some cases, these behaviours can develop into severe and prolonged periods of non-attendance that become deeply problematic.</a:t>
          </a:r>
          <a:endParaRPr lang="en-US" sz="2800" kern="1200"/>
        </a:p>
      </dsp:txBody>
      <dsp:txXfrm>
        <a:off x="54298" y="2888081"/>
        <a:ext cx="10796470" cy="10037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A2ECD-17AB-4493-A3FF-7F9FBEC8A092}">
      <dsp:nvSpPr>
        <dsp:cNvPr id="0" name=""/>
        <dsp:cNvSpPr/>
      </dsp:nvSpPr>
      <dsp:spPr>
        <a:xfrm>
          <a:off x="0" y="525710"/>
          <a:ext cx="8335326" cy="1141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t>Developmental – acquiring a good understanding of the young person’s growth and development e.g. their journey with their family, their friends, their experience of educational environments, and any additional support needs arising from developmental or neurodevelopmental differences that they may have (e.g. physical, sensory, social communication, learning differences etc.)</a:t>
          </a:r>
          <a:endParaRPr lang="en-US" sz="1600" kern="1200"/>
        </a:p>
      </dsp:txBody>
      <dsp:txXfrm>
        <a:off x="55744" y="581454"/>
        <a:ext cx="8223838" cy="1030432"/>
      </dsp:txXfrm>
    </dsp:sp>
    <dsp:sp modelId="{1C1B68D3-5122-4A5C-8B97-17CADB743623}">
      <dsp:nvSpPr>
        <dsp:cNvPr id="0" name=""/>
        <dsp:cNvSpPr/>
      </dsp:nvSpPr>
      <dsp:spPr>
        <a:xfrm>
          <a:off x="0" y="1713711"/>
          <a:ext cx="8335326" cy="114192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t>Relational – examining relationships the child / young person has with peers and adults at home and in the school, and also the relationship between parents /carers and key members of school staff</a:t>
          </a:r>
          <a:endParaRPr lang="en-US" sz="1600" kern="1200"/>
        </a:p>
      </dsp:txBody>
      <dsp:txXfrm>
        <a:off x="55744" y="1769455"/>
        <a:ext cx="8223838" cy="1030432"/>
      </dsp:txXfrm>
    </dsp:sp>
    <dsp:sp modelId="{977ACCF5-BF32-48AD-9D4F-0D1C76B4DC02}">
      <dsp:nvSpPr>
        <dsp:cNvPr id="0" name=""/>
        <dsp:cNvSpPr/>
      </dsp:nvSpPr>
      <dsp:spPr>
        <a:xfrm>
          <a:off x="0" y="2901711"/>
          <a:ext cx="8335326" cy="114192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t>Interactional – acknowledging that factors which can be considered within-child (e.g. anxiety, low mood, social communication differences) only become problematic as a result of the individuals experience of their environment and their interactions within that – e.g.  through people, subjects places and rules / expectations.  </a:t>
          </a:r>
          <a:endParaRPr lang="en-US" sz="1600" kern="1200"/>
        </a:p>
      </dsp:txBody>
      <dsp:txXfrm>
        <a:off x="55744" y="2957455"/>
        <a:ext cx="8223838" cy="1030432"/>
      </dsp:txXfrm>
    </dsp:sp>
    <dsp:sp modelId="{E7D7C63A-3DA5-41AF-8BF2-DAB0D2CD90DA}">
      <dsp:nvSpPr>
        <dsp:cNvPr id="0" name=""/>
        <dsp:cNvSpPr/>
      </dsp:nvSpPr>
      <dsp:spPr>
        <a:xfrm>
          <a:off x="0" y="4089711"/>
          <a:ext cx="8335326" cy="114192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t>Functional – developing a more forensic understanding of what is strengthening the school avoidant behaviours and what is weakening the desire to attend school (the push and pull factors)</a:t>
          </a:r>
          <a:endParaRPr lang="en-US" sz="1600" kern="1200"/>
        </a:p>
      </dsp:txBody>
      <dsp:txXfrm>
        <a:off x="55744" y="4145455"/>
        <a:ext cx="8223838" cy="1030432"/>
      </dsp:txXfrm>
    </dsp:sp>
    <dsp:sp modelId="{3A8D9F6F-AB9F-41D6-A744-C586406D56FB}">
      <dsp:nvSpPr>
        <dsp:cNvPr id="0" name=""/>
        <dsp:cNvSpPr/>
      </dsp:nvSpPr>
      <dsp:spPr>
        <a:xfrm>
          <a:off x="0" y="5277711"/>
          <a:ext cx="8335326" cy="114192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t>Targeted – Holistic wellbeing assessment that is ecological and contextual – taking account of home, school and community factors (a robust GIRFEC approach) – that leads to clearly identified plans that minimise risks and maximise opportunities to change the course of the child / young person’s journey.</a:t>
          </a:r>
          <a:endParaRPr lang="en-US" sz="1600" kern="1200"/>
        </a:p>
      </dsp:txBody>
      <dsp:txXfrm>
        <a:off x="55744" y="5333455"/>
        <a:ext cx="8223838" cy="10304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53988-EC68-406D-8932-E9CA07463E5A}">
      <dsp:nvSpPr>
        <dsp:cNvPr id="0" name=""/>
        <dsp:cNvSpPr/>
      </dsp:nvSpPr>
      <dsp:spPr>
        <a:xfrm>
          <a:off x="0" y="81411"/>
          <a:ext cx="10515600" cy="9931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Anxiety (e.g. Spence)</a:t>
          </a:r>
          <a:endParaRPr lang="en-US" sz="2500" kern="1200"/>
        </a:p>
      </dsp:txBody>
      <dsp:txXfrm>
        <a:off x="48481" y="129892"/>
        <a:ext cx="10418638" cy="896166"/>
      </dsp:txXfrm>
    </dsp:sp>
    <dsp:sp modelId="{8EF122BB-FC14-418D-8C4E-51A9884F8017}">
      <dsp:nvSpPr>
        <dsp:cNvPr id="0" name=""/>
        <dsp:cNvSpPr/>
      </dsp:nvSpPr>
      <dsp:spPr>
        <a:xfrm>
          <a:off x="0" y="1146540"/>
          <a:ext cx="10515600" cy="9931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Academic self concept (e.g. Reading self concept scale, Motivation for Reading Questionnaire)</a:t>
          </a:r>
          <a:endParaRPr lang="en-US" sz="2500" kern="1200"/>
        </a:p>
      </dsp:txBody>
      <dsp:txXfrm>
        <a:off x="48481" y="1195021"/>
        <a:ext cx="10418638" cy="896166"/>
      </dsp:txXfrm>
    </dsp:sp>
    <dsp:sp modelId="{DBED210B-6E3D-459E-A634-24F75DFBEFAD}">
      <dsp:nvSpPr>
        <dsp:cNvPr id="0" name=""/>
        <dsp:cNvSpPr/>
      </dsp:nvSpPr>
      <dsp:spPr>
        <a:xfrm>
          <a:off x="0" y="2211669"/>
          <a:ext cx="10515600" cy="9931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Educational assessment (e.g. WIAT)</a:t>
          </a:r>
          <a:endParaRPr lang="en-US" sz="2500" kern="1200"/>
        </a:p>
      </dsp:txBody>
      <dsp:txXfrm>
        <a:off x="48481" y="2260150"/>
        <a:ext cx="10418638" cy="896166"/>
      </dsp:txXfrm>
    </dsp:sp>
    <dsp:sp modelId="{660FB9CE-7336-44AF-B214-32AB31970C62}">
      <dsp:nvSpPr>
        <dsp:cNvPr id="0" name=""/>
        <dsp:cNvSpPr/>
      </dsp:nvSpPr>
      <dsp:spPr>
        <a:xfrm>
          <a:off x="0" y="3276797"/>
          <a:ext cx="10515600" cy="9931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Resilience assessment (e.g. Resiliency Scales for Children and Adolescents)</a:t>
          </a:r>
          <a:endParaRPr lang="en-US" sz="2500" kern="1200"/>
        </a:p>
      </dsp:txBody>
      <dsp:txXfrm>
        <a:off x="48481" y="3325278"/>
        <a:ext cx="10418638" cy="8961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98282-1A7A-42BB-AB06-21611B679C99}">
      <dsp:nvSpPr>
        <dsp:cNvPr id="0" name=""/>
        <dsp:cNvSpPr/>
      </dsp:nvSpPr>
      <dsp:spPr>
        <a:xfrm>
          <a:off x="150710" y="912557"/>
          <a:ext cx="1560295" cy="15602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C2EBFD-1381-4019-B609-FA399764A7B7}">
      <dsp:nvSpPr>
        <dsp:cNvPr id="0" name=""/>
        <dsp:cNvSpPr/>
      </dsp:nvSpPr>
      <dsp:spPr>
        <a:xfrm>
          <a:off x="478372" y="1240219"/>
          <a:ext cx="904971" cy="90497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0F3D8C-20E8-47D2-813D-4EE13990FFA5}">
      <dsp:nvSpPr>
        <dsp:cNvPr id="0" name=""/>
        <dsp:cNvSpPr/>
      </dsp:nvSpPr>
      <dsp:spPr>
        <a:xfrm>
          <a:off x="2045355" y="912557"/>
          <a:ext cx="3677838" cy="1560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100000"/>
            </a:lnSpc>
            <a:spcBef>
              <a:spcPct val="0"/>
            </a:spcBef>
            <a:spcAft>
              <a:spcPct val="35000"/>
            </a:spcAft>
          </a:pPr>
          <a:r>
            <a:rPr lang="en-GB" sz="1500" kern="1200"/>
            <a:t>For plans of reintegration, target areas of the school day that the young person is most willing to attend, focussing on their strengths and areas of interests, their peer relationships, and their relationships with key staff members.  Create a clear plan and stick to it.</a:t>
          </a:r>
          <a:endParaRPr lang="en-US" sz="1500" kern="1200"/>
        </a:p>
      </dsp:txBody>
      <dsp:txXfrm>
        <a:off x="2045355" y="912557"/>
        <a:ext cx="3677838" cy="1560295"/>
      </dsp:txXfrm>
    </dsp:sp>
    <dsp:sp modelId="{58FB7788-DE96-429E-A74D-7F5CBBCFBE63}">
      <dsp:nvSpPr>
        <dsp:cNvPr id="0" name=""/>
        <dsp:cNvSpPr/>
      </dsp:nvSpPr>
      <dsp:spPr>
        <a:xfrm>
          <a:off x="6364029" y="912557"/>
          <a:ext cx="1560295" cy="15602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FEF88C-3D1E-4358-8C0A-2A070ECEA1A2}">
      <dsp:nvSpPr>
        <dsp:cNvPr id="0" name=""/>
        <dsp:cNvSpPr/>
      </dsp:nvSpPr>
      <dsp:spPr>
        <a:xfrm>
          <a:off x="6691691" y="1240219"/>
          <a:ext cx="904971" cy="90497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DF954-0F76-4753-8040-CEB5D8150F43}">
      <dsp:nvSpPr>
        <dsp:cNvPr id="0" name=""/>
        <dsp:cNvSpPr/>
      </dsp:nvSpPr>
      <dsp:spPr>
        <a:xfrm>
          <a:off x="8258674" y="912557"/>
          <a:ext cx="3677838" cy="1560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100000"/>
            </a:lnSpc>
            <a:spcBef>
              <a:spcPct val="0"/>
            </a:spcBef>
            <a:spcAft>
              <a:spcPct val="35000"/>
            </a:spcAft>
          </a:pPr>
          <a:r>
            <a:rPr lang="en-GB" sz="1500" kern="1200"/>
            <a:t>Outline a clear strategy and timeline of graded exposure / reintegration</a:t>
          </a:r>
          <a:endParaRPr lang="en-US" sz="1500" kern="1200"/>
        </a:p>
      </dsp:txBody>
      <dsp:txXfrm>
        <a:off x="8258674" y="912557"/>
        <a:ext cx="3677838" cy="1560295"/>
      </dsp:txXfrm>
    </dsp:sp>
    <dsp:sp modelId="{2CD53D37-4B8D-4562-8E7C-0859A18CB803}">
      <dsp:nvSpPr>
        <dsp:cNvPr id="0" name=""/>
        <dsp:cNvSpPr/>
      </dsp:nvSpPr>
      <dsp:spPr>
        <a:xfrm>
          <a:off x="150710" y="3485828"/>
          <a:ext cx="1560295" cy="15602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35F10B-6973-43CC-949D-A5DA608FED25}">
      <dsp:nvSpPr>
        <dsp:cNvPr id="0" name=""/>
        <dsp:cNvSpPr/>
      </dsp:nvSpPr>
      <dsp:spPr>
        <a:xfrm>
          <a:off x="478372" y="3813490"/>
          <a:ext cx="904971" cy="9049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5E328-2E68-47DD-AA41-E5BB6DEE3860}">
      <dsp:nvSpPr>
        <dsp:cNvPr id="0" name=""/>
        <dsp:cNvSpPr/>
      </dsp:nvSpPr>
      <dsp:spPr>
        <a:xfrm>
          <a:off x="2045355" y="3485828"/>
          <a:ext cx="3677838" cy="1560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100000"/>
            </a:lnSpc>
            <a:spcBef>
              <a:spcPct val="0"/>
            </a:spcBef>
            <a:spcAft>
              <a:spcPct val="35000"/>
            </a:spcAft>
          </a:pPr>
          <a:r>
            <a:rPr lang="en-GB" sz="1500" kern="1200"/>
            <a:t>Praise and build on the success of small positive steps, make the next step only slightly more challenging</a:t>
          </a:r>
          <a:endParaRPr lang="en-US" sz="1500" kern="1200"/>
        </a:p>
      </dsp:txBody>
      <dsp:txXfrm>
        <a:off x="2045355" y="3485828"/>
        <a:ext cx="3677838" cy="1560295"/>
      </dsp:txXfrm>
    </dsp:sp>
    <dsp:sp modelId="{E762BBC7-37EC-4784-8BF3-4A498A8D048B}">
      <dsp:nvSpPr>
        <dsp:cNvPr id="0" name=""/>
        <dsp:cNvSpPr/>
      </dsp:nvSpPr>
      <dsp:spPr>
        <a:xfrm>
          <a:off x="6364029" y="3485828"/>
          <a:ext cx="1560295" cy="15602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6840A-25E6-40B8-AFCB-414C1747D6C1}">
      <dsp:nvSpPr>
        <dsp:cNvPr id="0" name=""/>
        <dsp:cNvSpPr/>
      </dsp:nvSpPr>
      <dsp:spPr>
        <a:xfrm>
          <a:off x="6691691" y="3813490"/>
          <a:ext cx="904971" cy="90497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363208-D77D-4E4B-9D36-86B2CEAE2CF4}">
      <dsp:nvSpPr>
        <dsp:cNvPr id="0" name=""/>
        <dsp:cNvSpPr/>
      </dsp:nvSpPr>
      <dsp:spPr>
        <a:xfrm>
          <a:off x="8258674" y="3485828"/>
          <a:ext cx="3677838" cy="1560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100000"/>
            </a:lnSpc>
            <a:spcBef>
              <a:spcPct val="0"/>
            </a:spcBef>
            <a:spcAft>
              <a:spcPct val="35000"/>
            </a:spcAft>
          </a:pPr>
          <a:r>
            <a:rPr lang="en-GB" sz="1500" kern="1200"/>
            <a:t>Support parents to encourage and make opportunities for in school attendance every single day, even if it is for the last few minutes of the day or in the building after school is finished.  Never minimise any successful step over the threshold of the school building.</a:t>
          </a:r>
          <a:endParaRPr lang="en-US" sz="1500" kern="1200"/>
        </a:p>
      </dsp:txBody>
      <dsp:txXfrm>
        <a:off x="8258674" y="3485828"/>
        <a:ext cx="3677838" cy="15602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ABCB6-53B3-4B5C-934C-A29BCE3D9AF2}">
      <dsp:nvSpPr>
        <dsp:cNvPr id="0" name=""/>
        <dsp:cNvSpPr/>
      </dsp:nvSpPr>
      <dsp:spPr>
        <a:xfrm>
          <a:off x="9242" y="220408"/>
          <a:ext cx="2762398" cy="39105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a:t>Agree clear, natural consequences for attendance and non attendance, making use of the young person’s interests as motivational tools</a:t>
          </a:r>
          <a:endParaRPr lang="en-US" sz="1700" kern="1200"/>
        </a:p>
      </dsp:txBody>
      <dsp:txXfrm>
        <a:off x="90150" y="301316"/>
        <a:ext cx="2600582" cy="3748704"/>
      </dsp:txXfrm>
    </dsp:sp>
    <dsp:sp modelId="{5D8D5E93-CF3D-4022-AE00-78E3F8F84357}">
      <dsp:nvSpPr>
        <dsp:cNvPr id="0" name=""/>
        <dsp:cNvSpPr/>
      </dsp:nvSpPr>
      <dsp:spPr>
        <a:xfrm>
          <a:off x="3047880" y="1833131"/>
          <a:ext cx="585628" cy="6850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047880" y="1970146"/>
        <a:ext cx="409940" cy="411044"/>
      </dsp:txXfrm>
    </dsp:sp>
    <dsp:sp modelId="{E2A60555-A2F5-48C8-8D0C-2A750C22E088}">
      <dsp:nvSpPr>
        <dsp:cNvPr id="0" name=""/>
        <dsp:cNvSpPr/>
      </dsp:nvSpPr>
      <dsp:spPr>
        <a:xfrm>
          <a:off x="3876600" y="220408"/>
          <a:ext cx="2762398" cy="391052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a:t>Encourage school attendance at every point of vulnerability – for example, if the young person is experiencing mild illness or headaches – these can be assessed in school (coming in and being sent home by school staff is better than potentially reinforcing this as a strategy for avoidance).  Be transparent with parents about why this should be a collaborative target.</a:t>
          </a:r>
          <a:endParaRPr lang="en-US" sz="1700" kern="1200"/>
        </a:p>
      </dsp:txBody>
      <dsp:txXfrm>
        <a:off x="3957508" y="301316"/>
        <a:ext cx="2600582" cy="3748704"/>
      </dsp:txXfrm>
    </dsp:sp>
    <dsp:sp modelId="{9C5D3BDD-A74A-4044-ACC4-3272EE723875}">
      <dsp:nvSpPr>
        <dsp:cNvPr id="0" name=""/>
        <dsp:cNvSpPr/>
      </dsp:nvSpPr>
      <dsp:spPr>
        <a:xfrm>
          <a:off x="6915239" y="1833131"/>
          <a:ext cx="585628" cy="68507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915239" y="1970146"/>
        <a:ext cx="409940" cy="411044"/>
      </dsp:txXfrm>
    </dsp:sp>
    <dsp:sp modelId="{7C3D1637-E545-4688-B1C3-7332685E490E}">
      <dsp:nvSpPr>
        <dsp:cNvPr id="0" name=""/>
        <dsp:cNvSpPr/>
      </dsp:nvSpPr>
      <dsp:spPr>
        <a:xfrm>
          <a:off x="7743958" y="220408"/>
          <a:ext cx="2762398" cy="39105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a:t>Maintain daily records of success and challenge within the school day when the young person makes it in.  Involve them in this as a way to talk over what they have achieved as well as what they need more support or adaptation with.  (This level of maintenance is crucial and often overlooked when a child comes in as that is ‘what’s expected’).</a:t>
          </a:r>
          <a:endParaRPr lang="en-US" sz="1700" kern="1200"/>
        </a:p>
      </dsp:txBody>
      <dsp:txXfrm>
        <a:off x="7824866" y="301316"/>
        <a:ext cx="2600582" cy="374870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46BA0-AB29-4507-B5E5-2333C637D12A}">
      <dsp:nvSpPr>
        <dsp:cNvPr id="0" name=""/>
        <dsp:cNvSpPr/>
      </dsp:nvSpPr>
      <dsp:spPr>
        <a:xfrm rot="5400000">
          <a:off x="965221" y="1875002"/>
          <a:ext cx="2936371" cy="35372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B73FF2-DE41-43A0-8325-A1A4A8454868}">
      <dsp:nvSpPr>
        <dsp:cNvPr id="0" name=""/>
        <dsp:cNvSpPr/>
      </dsp:nvSpPr>
      <dsp:spPr>
        <a:xfrm>
          <a:off x="1641655" y="2410"/>
          <a:ext cx="3930326" cy="23581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a:t>Help the parent to identify their own network of support from family members and friends who may be able to help in different ways (e.g. multiple children getting to school, job related factors that make certain points more difficult, positive role models that the young person admires).</a:t>
          </a:r>
          <a:endParaRPr lang="en-US" sz="1800" kern="1200"/>
        </a:p>
      </dsp:txBody>
      <dsp:txXfrm>
        <a:off x="1710724" y="71479"/>
        <a:ext cx="3792188" cy="2220057"/>
      </dsp:txXfrm>
    </dsp:sp>
    <dsp:sp modelId="{65201BA9-B251-4570-ABB9-3437C3181B59}">
      <dsp:nvSpPr>
        <dsp:cNvPr id="0" name=""/>
        <dsp:cNvSpPr/>
      </dsp:nvSpPr>
      <dsp:spPr>
        <a:xfrm>
          <a:off x="2439093" y="3348874"/>
          <a:ext cx="5215960" cy="353729"/>
        </a:xfrm>
        <a:prstGeom prst="rect">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F09C22-4281-4E35-8684-782612D6A584}">
      <dsp:nvSpPr>
        <dsp:cNvPr id="0" name=""/>
        <dsp:cNvSpPr/>
      </dsp:nvSpPr>
      <dsp:spPr>
        <a:xfrm>
          <a:off x="1641655" y="2950155"/>
          <a:ext cx="3930326" cy="2358195"/>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a:t>Offer psychoeducational self help resources to support better mental wellbeing (e.g. Healthier Minds)</a:t>
          </a:r>
          <a:endParaRPr lang="en-US" sz="1800" kern="1200"/>
        </a:p>
      </dsp:txBody>
      <dsp:txXfrm>
        <a:off x="1710724" y="3019224"/>
        <a:ext cx="3792188" cy="2220057"/>
      </dsp:txXfrm>
    </dsp:sp>
    <dsp:sp modelId="{C73580DC-A401-4FBC-B88C-04A29E756154}">
      <dsp:nvSpPr>
        <dsp:cNvPr id="0" name=""/>
        <dsp:cNvSpPr/>
      </dsp:nvSpPr>
      <dsp:spPr>
        <a:xfrm>
          <a:off x="6868989" y="2950155"/>
          <a:ext cx="3930326" cy="2358195"/>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a:t>Develop parent and pupil resources to support what your school is trying to achieve so that they can see the approach is standard practice and evidence based – help people to feel less isolated and less judged through the language that is used.</a:t>
          </a:r>
          <a:endParaRPr lang="en-US" sz="1800" kern="1200"/>
        </a:p>
      </dsp:txBody>
      <dsp:txXfrm>
        <a:off x="6938058" y="3019224"/>
        <a:ext cx="3792188" cy="222005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1F65D-4A36-4000-973B-70A53890851F}">
      <dsp:nvSpPr>
        <dsp:cNvPr id="0" name=""/>
        <dsp:cNvSpPr/>
      </dsp:nvSpPr>
      <dsp:spPr>
        <a:xfrm>
          <a:off x="0" y="0"/>
          <a:ext cx="807521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07BBA64-AA7F-4D2E-90BC-1B5B499486A0}">
      <dsp:nvSpPr>
        <dsp:cNvPr id="0" name=""/>
        <dsp:cNvSpPr/>
      </dsp:nvSpPr>
      <dsp:spPr>
        <a:xfrm>
          <a:off x="0" y="0"/>
          <a:ext cx="8075210" cy="2457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GB" sz="3100" b="0" kern="1200" dirty="0">
              <a:solidFill>
                <a:srgbClr val="0070C0"/>
              </a:solidFill>
              <a:latin typeface="Calibri"/>
              <a:cs typeface="Calibri"/>
            </a:rPr>
            <a:t>Where possible, be solution focussed and try and reduce practical barriers (e.g. temporary transport issues, worries about taking a particular route to school) that present as further obstacles.</a:t>
          </a:r>
          <a:endParaRPr lang="en-US" sz="3100" b="0" kern="1200" dirty="0">
            <a:solidFill>
              <a:srgbClr val="0070C0"/>
            </a:solidFill>
            <a:latin typeface="Calibri"/>
            <a:cs typeface="Calibri"/>
          </a:endParaRPr>
        </a:p>
      </dsp:txBody>
      <dsp:txXfrm>
        <a:off x="0" y="0"/>
        <a:ext cx="8075210" cy="2457540"/>
      </dsp:txXfrm>
    </dsp:sp>
    <dsp:sp modelId="{5652223B-4A25-4F37-83DB-B3F7428A921B}">
      <dsp:nvSpPr>
        <dsp:cNvPr id="0" name=""/>
        <dsp:cNvSpPr/>
      </dsp:nvSpPr>
      <dsp:spPr>
        <a:xfrm>
          <a:off x="0" y="2457540"/>
          <a:ext cx="807521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596D3BF-CC14-4F3D-BBA9-CCD19D4A4223}">
      <dsp:nvSpPr>
        <dsp:cNvPr id="0" name=""/>
        <dsp:cNvSpPr/>
      </dsp:nvSpPr>
      <dsp:spPr>
        <a:xfrm>
          <a:off x="0" y="2457540"/>
          <a:ext cx="8075210" cy="2457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GB" sz="3100" b="0" kern="1200" dirty="0">
              <a:solidFill>
                <a:srgbClr val="00B050"/>
              </a:solidFill>
              <a:latin typeface="Calibri"/>
              <a:cs typeface="Calibri"/>
            </a:rPr>
            <a:t>Be sure to rule out actual school based threats as a cause of the behaviour (e.g. peer relationship threats or difficulties, social media).</a:t>
          </a:r>
          <a:endParaRPr lang="en-US" sz="3100" b="0" kern="1200" dirty="0">
            <a:solidFill>
              <a:srgbClr val="00B050"/>
            </a:solidFill>
            <a:latin typeface="Calibri"/>
            <a:cs typeface="Calibri"/>
          </a:endParaRPr>
        </a:p>
      </dsp:txBody>
      <dsp:txXfrm>
        <a:off x="0" y="2457540"/>
        <a:ext cx="8075210" cy="24575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5831A-5333-4DF8-90C6-C30D8D1E6129}">
      <dsp:nvSpPr>
        <dsp:cNvPr id="0" name=""/>
        <dsp:cNvSpPr/>
      </dsp:nvSpPr>
      <dsp:spPr>
        <a:xfrm>
          <a:off x="0" y="2145"/>
          <a:ext cx="1090506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A3F2104-FD88-4129-86F4-5C0B55913C67}">
      <dsp:nvSpPr>
        <dsp:cNvPr id="0" name=""/>
        <dsp:cNvSpPr/>
      </dsp:nvSpPr>
      <dsp:spPr>
        <a:xfrm>
          <a:off x="0" y="2145"/>
          <a:ext cx="10905066" cy="73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a:t>Prolonged non attendance at school, where a young person has been absent for over 1 year, is </a:t>
          </a:r>
          <a:r>
            <a:rPr lang="en-GB" sz="1500" u="sng" kern="1200"/>
            <a:t>extremely difficult </a:t>
          </a:r>
          <a:r>
            <a:rPr lang="en-GB" sz="1500" kern="1200"/>
            <a:t>to unpick and change.</a:t>
          </a:r>
          <a:endParaRPr lang="en-US" sz="1500" kern="1200"/>
        </a:p>
      </dsp:txBody>
      <dsp:txXfrm>
        <a:off x="0" y="2145"/>
        <a:ext cx="10905066" cy="731615"/>
      </dsp:txXfrm>
    </dsp:sp>
    <dsp:sp modelId="{F51A7854-DF75-4D33-B308-D1A9E9DAF979}">
      <dsp:nvSpPr>
        <dsp:cNvPr id="0" name=""/>
        <dsp:cNvSpPr/>
      </dsp:nvSpPr>
      <dsp:spPr>
        <a:xfrm>
          <a:off x="0" y="733760"/>
          <a:ext cx="1090506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B040D5D-30FE-4405-AEF9-F02E56FF2AC3}">
      <dsp:nvSpPr>
        <dsp:cNvPr id="0" name=""/>
        <dsp:cNvSpPr/>
      </dsp:nvSpPr>
      <dsp:spPr>
        <a:xfrm>
          <a:off x="0" y="733760"/>
          <a:ext cx="10905066" cy="73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a:t>Patterns of behaviour are entrenched</a:t>
          </a:r>
          <a:endParaRPr lang="en-US" sz="1500" kern="1200"/>
        </a:p>
      </dsp:txBody>
      <dsp:txXfrm>
        <a:off x="0" y="733760"/>
        <a:ext cx="10905066" cy="731615"/>
      </dsp:txXfrm>
    </dsp:sp>
    <dsp:sp modelId="{F572C3BA-464C-4470-BA68-71783100259D}">
      <dsp:nvSpPr>
        <dsp:cNvPr id="0" name=""/>
        <dsp:cNvSpPr/>
      </dsp:nvSpPr>
      <dsp:spPr>
        <a:xfrm>
          <a:off x="0" y="1465375"/>
          <a:ext cx="10905066"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DCF63F-0B15-4304-85F9-F638ED04EA9C}">
      <dsp:nvSpPr>
        <dsp:cNvPr id="0" name=""/>
        <dsp:cNvSpPr/>
      </dsp:nvSpPr>
      <dsp:spPr>
        <a:xfrm>
          <a:off x="0" y="1465375"/>
          <a:ext cx="10905066" cy="73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a:t>Underlying emotional needs are more difficult to address and support in context</a:t>
          </a:r>
          <a:endParaRPr lang="en-US" sz="1500" kern="1200"/>
        </a:p>
      </dsp:txBody>
      <dsp:txXfrm>
        <a:off x="0" y="1465375"/>
        <a:ext cx="10905066" cy="731615"/>
      </dsp:txXfrm>
    </dsp:sp>
    <dsp:sp modelId="{C78C236A-2215-4355-9A8D-8EB8B1586C63}">
      <dsp:nvSpPr>
        <dsp:cNvPr id="0" name=""/>
        <dsp:cNvSpPr/>
      </dsp:nvSpPr>
      <dsp:spPr>
        <a:xfrm>
          <a:off x="0" y="2196990"/>
          <a:ext cx="10905066"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696DB0D-D6EC-4FFA-917A-631F48833F07}">
      <dsp:nvSpPr>
        <dsp:cNvPr id="0" name=""/>
        <dsp:cNvSpPr/>
      </dsp:nvSpPr>
      <dsp:spPr>
        <a:xfrm>
          <a:off x="0" y="2196990"/>
          <a:ext cx="10905066" cy="73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a:t>Often very low willingness or capacity to change the dynamics of critical relationship at home</a:t>
          </a:r>
          <a:endParaRPr lang="en-US" sz="1500" kern="1200"/>
        </a:p>
      </dsp:txBody>
      <dsp:txXfrm>
        <a:off x="0" y="2196990"/>
        <a:ext cx="10905066" cy="731615"/>
      </dsp:txXfrm>
    </dsp:sp>
    <dsp:sp modelId="{B4C5995F-F929-49FE-B230-E0BCDE871D61}">
      <dsp:nvSpPr>
        <dsp:cNvPr id="0" name=""/>
        <dsp:cNvSpPr/>
      </dsp:nvSpPr>
      <dsp:spPr>
        <a:xfrm>
          <a:off x="0" y="2928606"/>
          <a:ext cx="10905066"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B1BF4F1-B839-4B9E-B4D0-C8ABF279B615}">
      <dsp:nvSpPr>
        <dsp:cNvPr id="0" name=""/>
        <dsp:cNvSpPr/>
      </dsp:nvSpPr>
      <dsp:spPr>
        <a:xfrm>
          <a:off x="0" y="2928606"/>
          <a:ext cx="10905066" cy="73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a:t>Again, this doesn’t mean we don’t try to support change in these areas</a:t>
          </a:r>
          <a:endParaRPr lang="en-US" sz="1500" kern="1200"/>
        </a:p>
      </dsp:txBody>
      <dsp:txXfrm>
        <a:off x="0" y="2928606"/>
        <a:ext cx="10905066" cy="731615"/>
      </dsp:txXfrm>
    </dsp:sp>
    <dsp:sp modelId="{20F0D840-7FCC-4624-BBFD-22DD1B9C4ECD}">
      <dsp:nvSpPr>
        <dsp:cNvPr id="0" name=""/>
        <dsp:cNvSpPr/>
      </dsp:nvSpPr>
      <dsp:spPr>
        <a:xfrm>
          <a:off x="0" y="3660221"/>
          <a:ext cx="1090506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0E2775-645B-42EA-8553-8DE9DEF4ED77}">
      <dsp:nvSpPr>
        <dsp:cNvPr id="0" name=""/>
        <dsp:cNvSpPr/>
      </dsp:nvSpPr>
      <dsp:spPr>
        <a:xfrm>
          <a:off x="0" y="3660221"/>
          <a:ext cx="10905066" cy="73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a:t>However, by this stage more emphasis needs to be placed on supporting the young person to access their education to achieve and attain as best they can so that they are as ready, as is possible in the circumstances, to access further education, training or employment.</a:t>
          </a:r>
          <a:endParaRPr lang="en-US" sz="1500" kern="1200"/>
        </a:p>
      </dsp:txBody>
      <dsp:txXfrm>
        <a:off x="0" y="3660221"/>
        <a:ext cx="10905066" cy="731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6D4D6-FEB6-42F6-B458-847BFACD4320}">
      <dsp:nvSpPr>
        <dsp:cNvPr id="0" name=""/>
        <dsp:cNvSpPr/>
      </dsp:nvSpPr>
      <dsp:spPr>
        <a:xfrm>
          <a:off x="1920438" y="1193193"/>
          <a:ext cx="2972517" cy="2972517"/>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a:t>ESBA</a:t>
          </a:r>
        </a:p>
      </dsp:txBody>
      <dsp:txXfrm>
        <a:off x="2355753" y="1628508"/>
        <a:ext cx="2101887" cy="2101887"/>
      </dsp:txXfrm>
    </dsp:sp>
    <dsp:sp modelId="{A6F6B0DA-FFC7-41FB-BA1D-F8D788AAEBD8}">
      <dsp:nvSpPr>
        <dsp:cNvPr id="0" name=""/>
        <dsp:cNvSpPr/>
      </dsp:nvSpPr>
      <dsp:spPr>
        <a:xfrm>
          <a:off x="2663568" y="530"/>
          <a:ext cx="1486258" cy="1486258"/>
        </a:xfrm>
        <a:prstGeom prst="ellipse">
          <a:avLst/>
        </a:prstGeom>
        <a:solidFill>
          <a:schemeClr val="accent4">
            <a:alpha val="50000"/>
            <a:hueOff val="2598923"/>
            <a:satOff val="-11992"/>
            <a:lumOff val="441"/>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Child-specific factors</a:t>
          </a:r>
        </a:p>
      </dsp:txBody>
      <dsp:txXfrm>
        <a:off x="2881225" y="218187"/>
        <a:ext cx="1050944" cy="1050944"/>
      </dsp:txXfrm>
    </dsp:sp>
    <dsp:sp modelId="{4BB26746-722A-4A4F-AEC5-EC6CF11A40D5}">
      <dsp:nvSpPr>
        <dsp:cNvPr id="0" name=""/>
        <dsp:cNvSpPr/>
      </dsp:nvSpPr>
      <dsp:spPr>
        <a:xfrm>
          <a:off x="4599360" y="1936323"/>
          <a:ext cx="1486258" cy="1486258"/>
        </a:xfrm>
        <a:prstGeom prst="ellipse">
          <a:avLst/>
        </a:prstGeom>
        <a:solidFill>
          <a:schemeClr val="accent4">
            <a:alpha val="50000"/>
            <a:hueOff val="5197846"/>
            <a:satOff val="-23984"/>
            <a:lumOff val="883"/>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Factors at home</a:t>
          </a:r>
        </a:p>
      </dsp:txBody>
      <dsp:txXfrm>
        <a:off x="4817017" y="2153980"/>
        <a:ext cx="1050944" cy="1050944"/>
      </dsp:txXfrm>
    </dsp:sp>
    <dsp:sp modelId="{80235E45-C0C3-431F-8265-32A52A231FDB}">
      <dsp:nvSpPr>
        <dsp:cNvPr id="0" name=""/>
        <dsp:cNvSpPr/>
      </dsp:nvSpPr>
      <dsp:spPr>
        <a:xfrm>
          <a:off x="2663568" y="3872115"/>
          <a:ext cx="1486258" cy="1486258"/>
        </a:xfrm>
        <a:prstGeom prst="ellipse">
          <a:avLst/>
        </a:prstGeom>
        <a:solidFill>
          <a:schemeClr val="accent4">
            <a:alpha val="50000"/>
            <a:hueOff val="7796769"/>
            <a:satOff val="-35976"/>
            <a:lumOff val="1324"/>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a:t>Systemic Factors</a:t>
          </a:r>
        </a:p>
      </dsp:txBody>
      <dsp:txXfrm>
        <a:off x="2881225" y="4089772"/>
        <a:ext cx="1050944" cy="1050944"/>
      </dsp:txXfrm>
    </dsp:sp>
    <dsp:sp modelId="{E3287885-DC60-439E-9897-8BC7A3222022}">
      <dsp:nvSpPr>
        <dsp:cNvPr id="0" name=""/>
        <dsp:cNvSpPr/>
      </dsp:nvSpPr>
      <dsp:spPr>
        <a:xfrm>
          <a:off x="727775" y="1936323"/>
          <a:ext cx="1486258" cy="1486258"/>
        </a:xfrm>
        <a:prstGeom prst="ellipse">
          <a:avLst/>
        </a:prstGeom>
        <a:solidFill>
          <a:schemeClr val="accent4">
            <a:alpha val="50000"/>
            <a:hueOff val="10395692"/>
            <a:satOff val="-47968"/>
            <a:lumOff val="1765"/>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Factors at school</a:t>
          </a:r>
        </a:p>
      </dsp:txBody>
      <dsp:txXfrm>
        <a:off x="945432" y="2153980"/>
        <a:ext cx="1050944" cy="1050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CCDEB-4FDB-49C4-B22E-29C2597010AB}">
      <dsp:nvSpPr>
        <dsp:cNvPr id="0" name=""/>
        <dsp:cNvSpPr/>
      </dsp:nvSpPr>
      <dsp:spPr>
        <a:xfrm>
          <a:off x="0" y="189503"/>
          <a:ext cx="10515600" cy="9149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a:t>There are some patterns which are worth considering where children and young people may be more vulnerable.  These include children and young people who have:</a:t>
          </a:r>
          <a:endParaRPr lang="en-US" sz="2300" kern="1200"/>
        </a:p>
      </dsp:txBody>
      <dsp:txXfrm>
        <a:off x="44664" y="234167"/>
        <a:ext cx="10426272" cy="825612"/>
      </dsp:txXfrm>
    </dsp:sp>
    <dsp:sp modelId="{DD14CC99-FC71-4CB2-BBFE-E1F4B6F2B6A1}">
      <dsp:nvSpPr>
        <dsp:cNvPr id="0" name=""/>
        <dsp:cNvSpPr/>
      </dsp:nvSpPr>
      <dsp:spPr>
        <a:xfrm>
          <a:off x="0" y="1104444"/>
          <a:ext cx="10515600" cy="214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kern="1200"/>
            <a:t>anxiety</a:t>
          </a:r>
          <a:endParaRPr lang="en-US" sz="1800" kern="1200"/>
        </a:p>
        <a:p>
          <a:pPr marL="171450" lvl="1" indent="-171450" algn="l" defTabSz="800100">
            <a:lnSpc>
              <a:spcPct val="90000"/>
            </a:lnSpc>
            <a:spcBef>
              <a:spcPct val="0"/>
            </a:spcBef>
            <a:spcAft>
              <a:spcPct val="20000"/>
            </a:spcAft>
            <a:buChar char="••"/>
          </a:pPr>
          <a:r>
            <a:rPr lang="en-GB" sz="1800" kern="1200"/>
            <a:t>low mood</a:t>
          </a:r>
          <a:endParaRPr lang="en-US" sz="1800" kern="1200"/>
        </a:p>
        <a:p>
          <a:pPr marL="171450" lvl="1" indent="-171450" algn="l" defTabSz="800100">
            <a:lnSpc>
              <a:spcPct val="90000"/>
            </a:lnSpc>
            <a:spcBef>
              <a:spcPct val="0"/>
            </a:spcBef>
            <a:spcAft>
              <a:spcPct val="20000"/>
            </a:spcAft>
            <a:buChar char="••"/>
          </a:pPr>
          <a:r>
            <a:rPr lang="en-GB" sz="1800" kern="1200"/>
            <a:t>emotional lability</a:t>
          </a:r>
          <a:endParaRPr lang="en-US" sz="1800" kern="1200"/>
        </a:p>
        <a:p>
          <a:pPr marL="171450" lvl="1" indent="-171450" algn="l" defTabSz="800100">
            <a:lnSpc>
              <a:spcPct val="90000"/>
            </a:lnSpc>
            <a:spcBef>
              <a:spcPct val="0"/>
            </a:spcBef>
            <a:spcAft>
              <a:spcPct val="20000"/>
            </a:spcAft>
            <a:buChar char="••"/>
          </a:pPr>
          <a:r>
            <a:rPr lang="en-GB" sz="1800" kern="1200"/>
            <a:t>neurodevelopmental differences such as an autistic spectrum condition, dyslexia, or significant learning needs</a:t>
          </a:r>
          <a:endParaRPr lang="en-US" sz="1800" kern="1200"/>
        </a:p>
        <a:p>
          <a:pPr marL="171450" lvl="1" indent="-171450" algn="l" defTabSz="800100">
            <a:lnSpc>
              <a:spcPct val="90000"/>
            </a:lnSpc>
            <a:spcBef>
              <a:spcPct val="0"/>
            </a:spcBef>
            <a:spcAft>
              <a:spcPct val="20000"/>
            </a:spcAft>
            <a:buChar char="••"/>
          </a:pPr>
          <a:r>
            <a:rPr lang="en-GB" sz="1800" kern="1200"/>
            <a:t>experienced significant trauma</a:t>
          </a:r>
          <a:endParaRPr lang="en-US" sz="1800" kern="1200"/>
        </a:p>
        <a:p>
          <a:pPr marL="171450" lvl="1" indent="-171450" algn="l" defTabSz="800100">
            <a:lnSpc>
              <a:spcPct val="90000"/>
            </a:lnSpc>
            <a:spcBef>
              <a:spcPct val="0"/>
            </a:spcBef>
            <a:spcAft>
              <a:spcPct val="20000"/>
            </a:spcAft>
            <a:buChar char="••"/>
          </a:pPr>
          <a:r>
            <a:rPr lang="en-GB" sz="1800" kern="1200"/>
            <a:t>responsibilities as young carers</a:t>
          </a:r>
          <a:endParaRPr lang="en-US" sz="1800" kern="1200"/>
        </a:p>
      </dsp:txBody>
      <dsp:txXfrm>
        <a:off x="0" y="1104444"/>
        <a:ext cx="10515600" cy="2142450"/>
      </dsp:txXfrm>
    </dsp:sp>
    <dsp:sp modelId="{BCC1C107-573E-46BB-B329-12174B492104}">
      <dsp:nvSpPr>
        <dsp:cNvPr id="0" name=""/>
        <dsp:cNvSpPr/>
      </dsp:nvSpPr>
      <dsp:spPr>
        <a:xfrm>
          <a:off x="0" y="3246894"/>
          <a:ext cx="10515600" cy="91494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a:t>However, each case of school avoidance needs to be assessed in order to identify and address the unique factors that are contributing to the behaviour</a:t>
          </a:r>
          <a:endParaRPr lang="en-US" sz="2300" kern="1200"/>
        </a:p>
      </dsp:txBody>
      <dsp:txXfrm>
        <a:off x="44664" y="3291558"/>
        <a:ext cx="10426272" cy="8256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75025-9EFB-48CF-A733-F05E0827B272}">
      <dsp:nvSpPr>
        <dsp:cNvPr id="0" name=""/>
        <dsp:cNvSpPr/>
      </dsp:nvSpPr>
      <dsp:spPr>
        <a:xfrm>
          <a:off x="0" y="350665"/>
          <a:ext cx="6263640" cy="15588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a:t>An inclusive, welcoming environment that nurtures and which celebrates diversity</a:t>
          </a:r>
          <a:endParaRPr lang="en-US" sz="2200" kern="1200"/>
        </a:p>
      </dsp:txBody>
      <dsp:txXfrm>
        <a:off x="76098" y="426763"/>
        <a:ext cx="6111444" cy="1406682"/>
      </dsp:txXfrm>
    </dsp:sp>
    <dsp:sp modelId="{1F7AA7AC-8B5B-4750-81BF-3C2C92F6F1D3}">
      <dsp:nvSpPr>
        <dsp:cNvPr id="0" name=""/>
        <dsp:cNvSpPr/>
      </dsp:nvSpPr>
      <dsp:spPr>
        <a:xfrm>
          <a:off x="0" y="1972904"/>
          <a:ext cx="6263640" cy="1558878"/>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a:t>Commitment to understanding, supporting and addressing the developmental, learning, environmental and psychological factors that contribute to emotionally based school avoidance</a:t>
          </a:r>
          <a:endParaRPr lang="en-US" sz="2200" kern="1200"/>
        </a:p>
      </dsp:txBody>
      <dsp:txXfrm>
        <a:off x="76098" y="2049002"/>
        <a:ext cx="6111444" cy="1406682"/>
      </dsp:txXfrm>
    </dsp:sp>
    <dsp:sp modelId="{5F440EF2-3BB5-4125-BDA7-24B7838E12EA}">
      <dsp:nvSpPr>
        <dsp:cNvPr id="0" name=""/>
        <dsp:cNvSpPr/>
      </dsp:nvSpPr>
      <dsp:spPr>
        <a:xfrm>
          <a:off x="0" y="3595143"/>
          <a:ext cx="6263640" cy="155887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a:t>Positive, solution focussed interactions between all connected within the school that are characterised by respect, empathy, a non-judgemental stance, and a genuine commitment to both listen and help.</a:t>
          </a:r>
          <a:endParaRPr lang="en-US" sz="2200" kern="1200"/>
        </a:p>
      </dsp:txBody>
      <dsp:txXfrm>
        <a:off x="76098" y="3671241"/>
        <a:ext cx="6111444" cy="1406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4B4D1-0E66-4D57-B293-E4DDFD35DA6C}">
      <dsp:nvSpPr>
        <dsp:cNvPr id="0" name=""/>
        <dsp:cNvSpPr/>
      </dsp:nvSpPr>
      <dsp:spPr>
        <a:xfrm>
          <a:off x="0" y="54754"/>
          <a:ext cx="11241880" cy="15701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a:t>An environment where people model and talk about the skills that build resilience, including emotional regulation, impulse control, the ability to reach out when help is needed, to focus on activities that individuals are good at (self-efficacy), to have realistic optimism about the future, and good causal analysis over when things go wrong and how to resolve or recover from them.</a:t>
          </a:r>
          <a:endParaRPr lang="en-US" sz="2200" kern="1200"/>
        </a:p>
      </dsp:txBody>
      <dsp:txXfrm>
        <a:off x="76648" y="131402"/>
        <a:ext cx="11088584" cy="1416844"/>
      </dsp:txXfrm>
    </dsp:sp>
    <dsp:sp modelId="{184C4957-0173-493A-ACD0-E11D6A9E762D}">
      <dsp:nvSpPr>
        <dsp:cNvPr id="0" name=""/>
        <dsp:cNvSpPr/>
      </dsp:nvSpPr>
      <dsp:spPr>
        <a:xfrm>
          <a:off x="0" y="1688254"/>
          <a:ext cx="11241880" cy="1570140"/>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a:t>Universally high level of staff knowledge, skill and ownership in supporting children and young people with additional support needs</a:t>
          </a:r>
          <a:endParaRPr lang="en-US" sz="2200" kern="1200"/>
        </a:p>
      </dsp:txBody>
      <dsp:txXfrm>
        <a:off x="76648" y="1764902"/>
        <a:ext cx="11088584" cy="1416844"/>
      </dsp:txXfrm>
    </dsp:sp>
    <dsp:sp modelId="{84765A59-27BE-496F-A569-8B5112DD1FCE}">
      <dsp:nvSpPr>
        <dsp:cNvPr id="0" name=""/>
        <dsp:cNvSpPr/>
      </dsp:nvSpPr>
      <dsp:spPr>
        <a:xfrm>
          <a:off x="0" y="3321755"/>
          <a:ext cx="11241880" cy="157014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a:t>Emotional literacy, resilience and mental wellbeing featuring strongly within curricular experiences.</a:t>
          </a:r>
          <a:endParaRPr lang="en-US" sz="2200" kern="1200"/>
        </a:p>
      </dsp:txBody>
      <dsp:txXfrm>
        <a:off x="76648" y="3398403"/>
        <a:ext cx="11088584" cy="1416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5F240-20CC-4EE6-984A-45BAFFB81A85}">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47A091-D837-4156-9AF5-80E70D897683}">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An expectation that class teachers take the lead in developing relationships with the most vulnerable children and young people – calls for support to include rather than withdraw children and young people from class</a:t>
          </a:r>
          <a:endParaRPr lang="en-US" sz="2100" kern="1200"/>
        </a:p>
      </dsp:txBody>
      <dsp:txXfrm>
        <a:off x="696297" y="538547"/>
        <a:ext cx="4171627" cy="2590157"/>
      </dsp:txXfrm>
    </dsp:sp>
    <dsp:sp modelId="{D5E2C44B-F3B7-476E-BAD6-F832A4B8DBA5}">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732E6E-ECF5-439A-ABC1-1A10367739B9}">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Individual school departments each taking ownership for their inclusivity, the level of differentiation they can provide and attendance patterns within their subject, with appropriate support and challenge from the leadership team.</a:t>
          </a:r>
          <a:endParaRPr lang="en-US" sz="2100" kern="1200"/>
        </a:p>
      </dsp:txBody>
      <dsp:txXfrm>
        <a:off x="5991936" y="538547"/>
        <a:ext cx="4171627" cy="2590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A7164-C40C-4B04-AAFF-B359CEFC22F8}">
      <dsp:nvSpPr>
        <dsp:cNvPr id="0" name=""/>
        <dsp:cNvSpPr/>
      </dsp:nvSpPr>
      <dsp:spPr>
        <a:xfrm rot="5400000">
          <a:off x="2363962" y="1905984"/>
          <a:ext cx="2991789" cy="360134"/>
        </a:xfrm>
        <a:prstGeom prst="rect">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A65F93B-47DA-457A-9C51-88438721C24F}">
      <dsp:nvSpPr>
        <dsp:cNvPr id="0" name=""/>
        <dsp:cNvSpPr/>
      </dsp:nvSpPr>
      <dsp:spPr>
        <a:xfrm>
          <a:off x="3054890" y="606"/>
          <a:ext cx="4001497" cy="240089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a:t>Support parents and the child / young person to engage with all relevant appointments with school and multi-agency partners where appropriate</a:t>
          </a:r>
          <a:endParaRPr lang="en-US" sz="1800" kern="1200"/>
        </a:p>
      </dsp:txBody>
      <dsp:txXfrm>
        <a:off x="3125210" y="70926"/>
        <a:ext cx="3860857" cy="2260258"/>
      </dsp:txXfrm>
    </dsp:sp>
    <dsp:sp modelId="{3E2D52E7-3F74-45B5-876F-0ECE04F6B3B9}">
      <dsp:nvSpPr>
        <dsp:cNvPr id="0" name=""/>
        <dsp:cNvSpPr/>
      </dsp:nvSpPr>
      <dsp:spPr>
        <a:xfrm>
          <a:off x="3864524" y="3406546"/>
          <a:ext cx="5312657" cy="360134"/>
        </a:xfrm>
        <a:prstGeom prst="rect">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AA94C48-8EA6-4D21-B8AF-7071EC4C1DB2}">
      <dsp:nvSpPr>
        <dsp:cNvPr id="0" name=""/>
        <dsp:cNvSpPr/>
      </dsp:nvSpPr>
      <dsp:spPr>
        <a:xfrm>
          <a:off x="3054890" y="3001729"/>
          <a:ext cx="4001497" cy="240089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a:t>Ensure academic work is made available for completion at home when the child / young person doesn’t make it into school</a:t>
          </a:r>
          <a:endParaRPr lang="en-US" sz="1800" kern="1200"/>
        </a:p>
      </dsp:txBody>
      <dsp:txXfrm>
        <a:off x="3125210" y="3072049"/>
        <a:ext cx="3860857" cy="2260258"/>
      </dsp:txXfrm>
    </dsp:sp>
    <dsp:sp modelId="{5D2D2115-EF20-4D34-89A9-7976C223F9F4}">
      <dsp:nvSpPr>
        <dsp:cNvPr id="0" name=""/>
        <dsp:cNvSpPr/>
      </dsp:nvSpPr>
      <dsp:spPr>
        <a:xfrm>
          <a:off x="8376882" y="3001729"/>
          <a:ext cx="4001497" cy="240089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a:t>Support the parents to implement a ‘school day’ within the home (no access to phones / tv.  Boredom is an effective strategy in itself.  Encourage school preparatory behaviours include morning routines, breaks, lunch and wearing of school uniform, even when home.</a:t>
          </a:r>
          <a:endParaRPr lang="en-US" sz="1800" kern="1200"/>
        </a:p>
      </dsp:txBody>
      <dsp:txXfrm>
        <a:off x="8447202" y="3072049"/>
        <a:ext cx="3860857" cy="22602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19A61-9F40-45AE-939B-33EA98F5B057}">
      <dsp:nvSpPr>
        <dsp:cNvPr id="0" name=""/>
        <dsp:cNvSpPr/>
      </dsp:nvSpPr>
      <dsp:spPr>
        <a:xfrm>
          <a:off x="0" y="592543"/>
          <a:ext cx="7597138" cy="18043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a:t>Discourage peer contact out with school.  If peers are a motivator, making in school attendance the easiest way to feel included can be a strong influence and an effective strategy.</a:t>
          </a:r>
          <a:endParaRPr lang="en-US" sz="2100" kern="1200"/>
        </a:p>
      </dsp:txBody>
      <dsp:txXfrm>
        <a:off x="88082" y="680625"/>
        <a:ext cx="7420974" cy="1628195"/>
      </dsp:txXfrm>
    </dsp:sp>
    <dsp:sp modelId="{692416A8-0E3B-43BB-A769-BB5262D62AD6}">
      <dsp:nvSpPr>
        <dsp:cNvPr id="0" name=""/>
        <dsp:cNvSpPr/>
      </dsp:nvSpPr>
      <dsp:spPr>
        <a:xfrm>
          <a:off x="0" y="2457382"/>
          <a:ext cx="7597138" cy="1804359"/>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a:t>If the young person can link with their peers too easily when they are avoiding school, where is the motivation to attend? (In some circumstances this can lead to isolation if ESBA continues over a longer period of time and needs to be carefully considered e.g. social phobia cases that aren’t necessarily school specific).  </a:t>
          </a:r>
          <a:endParaRPr lang="en-US" sz="2100" kern="1200"/>
        </a:p>
      </dsp:txBody>
      <dsp:txXfrm>
        <a:off x="88082" y="2545464"/>
        <a:ext cx="7420974" cy="1628195"/>
      </dsp:txXfrm>
    </dsp:sp>
    <dsp:sp modelId="{457FEA8D-3DB6-45AB-B302-5194FBB293A8}">
      <dsp:nvSpPr>
        <dsp:cNvPr id="0" name=""/>
        <dsp:cNvSpPr/>
      </dsp:nvSpPr>
      <dsp:spPr>
        <a:xfrm>
          <a:off x="0" y="4322222"/>
          <a:ext cx="7597138" cy="180435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a:t>Maintain accurate records and monitor attendance patterns, share these with parents, and look for patterns of success and failure in attendance.</a:t>
          </a:r>
          <a:endParaRPr lang="en-US" sz="2100" kern="1200"/>
        </a:p>
      </dsp:txBody>
      <dsp:txXfrm>
        <a:off x="88082" y="4410304"/>
        <a:ext cx="7420974" cy="16281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92E76-6F5E-43FC-83FD-80DBE2216AFF}">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70215-A873-43A1-A7FD-C4EF522FABEE}">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a:t>Don’t get trapped - too easy to point to ineffective parenting  - even where this is a valid factor, it is very difficult to influence and change, especially when things are entrenched (this doesn’t mean we don’t try to help and support change!)</a:t>
          </a:r>
          <a:endParaRPr lang="en-US" sz="2400" kern="1200"/>
        </a:p>
      </dsp:txBody>
      <dsp:txXfrm>
        <a:off x="0" y="2124"/>
        <a:ext cx="10515600" cy="1449029"/>
      </dsp:txXfrm>
    </dsp:sp>
    <dsp:sp modelId="{5D94FE99-F229-4C99-AA9C-EBAFD00DAC14}">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39F24-03AD-45A6-BA1B-5D97F1B6E504}">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a:t>What are the contributing factors?</a:t>
          </a:r>
          <a:endParaRPr lang="en-US" sz="2400" kern="1200"/>
        </a:p>
      </dsp:txBody>
      <dsp:txXfrm>
        <a:off x="0" y="1451154"/>
        <a:ext cx="10515600" cy="1449029"/>
      </dsp:txXfrm>
    </dsp:sp>
    <dsp:sp modelId="{4238F95B-988E-4E45-9CC1-75B456B6B508}">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B79A9-00FF-4808-8F3E-9E2F90664D3E}">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a:t>What are the dominant factors?</a:t>
          </a:r>
          <a:endParaRPr lang="en-US" sz="2400" kern="1200"/>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CF00D-F155-488D-A2D8-7C364AC22F8D}" type="datetimeFigureOut">
              <a:rPr lang="en-GB" smtClean="0"/>
              <a:t>23/08/2021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DD86E-CC7C-4854-9B34-8D51A3131B3E}" type="slidenum">
              <a:rPr lang="en-GB" smtClean="0"/>
              <a:t>‹#›</a:t>
            </a:fld>
            <a:endParaRPr lang="en-GB"/>
          </a:p>
        </p:txBody>
      </p:sp>
    </p:spTree>
    <p:extLst>
      <p:ext uri="{BB962C8B-B14F-4D97-AF65-F5344CB8AC3E}">
        <p14:creationId xmlns:p14="http://schemas.microsoft.com/office/powerpoint/2010/main" val="202272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wide range of presenting school avoidant behaviours, coupled with the complex range of factors and conditions that can contribute to these, leads to a lack of consistency in how patterns of problematic non-attendance are defined within the literature and, consequently, how best to approach these from a robust evidence base as a practitioner.</a:t>
            </a:r>
          </a:p>
          <a:p>
            <a:endParaRPr lang="en-GB" dirty="0"/>
          </a:p>
        </p:txBody>
      </p:sp>
      <p:sp>
        <p:nvSpPr>
          <p:cNvPr id="4" name="Slide Number Placeholder 3"/>
          <p:cNvSpPr>
            <a:spLocks noGrp="1"/>
          </p:cNvSpPr>
          <p:nvPr>
            <p:ph type="sldNum" sz="quarter" idx="10"/>
          </p:nvPr>
        </p:nvSpPr>
        <p:spPr/>
        <p:txBody>
          <a:bodyPr/>
          <a:lstStyle/>
          <a:p>
            <a:fld id="{18ADD86E-CC7C-4854-9B34-8D51A3131B3E}" type="slidenum">
              <a:rPr lang="en-GB" smtClean="0"/>
              <a:t>8</a:t>
            </a:fld>
            <a:endParaRPr lang="en-GB"/>
          </a:p>
        </p:txBody>
      </p:sp>
    </p:spTree>
    <p:extLst>
      <p:ext uri="{BB962C8B-B14F-4D97-AF65-F5344CB8AC3E}">
        <p14:creationId xmlns:p14="http://schemas.microsoft.com/office/powerpoint/2010/main" val="171035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Despite this, there is widespread recognition that many patterns of problematic non-attendance are driven by a child or young person’s emotional state, giving rise to the terms </a:t>
            </a:r>
            <a:r>
              <a:rPr lang="en-GB" i="1" dirty="0"/>
              <a:t>Emotionally-Based School </a:t>
            </a:r>
            <a:r>
              <a:rPr lang="en-GB" i="1" dirty="0" smtClean="0"/>
              <a:t>Avoidance</a:t>
            </a:r>
            <a:r>
              <a:rPr lang="en-GB" dirty="0" smtClean="0"/>
              <a:t> </a:t>
            </a:r>
            <a:r>
              <a:rPr lang="en-GB" dirty="0"/>
              <a:t>(EBSA).</a:t>
            </a:r>
          </a:p>
          <a:p>
            <a:r>
              <a:rPr lang="en-GB" dirty="0" smtClean="0"/>
              <a:t>This</a:t>
            </a:r>
            <a:r>
              <a:rPr lang="en-GB" baseline="0" dirty="0" smtClean="0"/>
              <a:t> </a:t>
            </a:r>
            <a:r>
              <a:rPr lang="en-GB" dirty="0" smtClean="0"/>
              <a:t>terms </a:t>
            </a:r>
            <a:r>
              <a:rPr lang="en-GB" dirty="0"/>
              <a:t>point to the underlying </a:t>
            </a:r>
            <a:r>
              <a:rPr lang="en-GB" dirty="0" smtClean="0"/>
              <a:t>need, </a:t>
            </a:r>
            <a:r>
              <a:rPr lang="en-GB" dirty="0"/>
              <a:t>not the surface level behaviour.</a:t>
            </a:r>
          </a:p>
          <a:p>
            <a:r>
              <a:rPr lang="en-GB" dirty="0"/>
              <a:t>Within the construct of EBSA, it is possible to focus on effective prevention and responses.</a:t>
            </a:r>
          </a:p>
          <a:p>
            <a:r>
              <a:rPr lang="en-GB" dirty="0"/>
              <a:t>There are specific tools for assessment and intervention that can help practitioners in their management of this highly complex and challenging area of education</a:t>
            </a:r>
          </a:p>
        </p:txBody>
      </p:sp>
      <p:sp>
        <p:nvSpPr>
          <p:cNvPr id="4" name="Slide Number Placeholder 3"/>
          <p:cNvSpPr>
            <a:spLocks noGrp="1"/>
          </p:cNvSpPr>
          <p:nvPr>
            <p:ph type="sldNum" sz="quarter" idx="10"/>
          </p:nvPr>
        </p:nvSpPr>
        <p:spPr/>
        <p:txBody>
          <a:bodyPr/>
          <a:lstStyle/>
          <a:p>
            <a:fld id="{18ADD86E-CC7C-4854-9B34-8D51A3131B3E}" type="slidenum">
              <a:rPr lang="en-GB" smtClean="0"/>
              <a:t>10</a:t>
            </a:fld>
            <a:endParaRPr lang="en-GB"/>
          </a:p>
        </p:txBody>
      </p:sp>
    </p:spTree>
    <p:extLst>
      <p:ext uri="{BB962C8B-B14F-4D97-AF65-F5344CB8AC3E}">
        <p14:creationId xmlns:p14="http://schemas.microsoft.com/office/powerpoint/2010/main" val="171052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 Specific Factors (not controllable – but can be influenced)</a:t>
            </a:r>
          </a:p>
          <a:p>
            <a:r>
              <a:rPr lang="en-GB" dirty="0"/>
              <a:t>Factors at home (not controllable – but can be influenced)</a:t>
            </a:r>
          </a:p>
          <a:p>
            <a:endParaRPr lang="en-GB" dirty="0"/>
          </a:p>
          <a:p>
            <a:r>
              <a:rPr lang="en-GB" dirty="0"/>
              <a:t>Factors at school (more controllable)</a:t>
            </a:r>
          </a:p>
          <a:p>
            <a:r>
              <a:rPr lang="en-GB" dirty="0"/>
              <a:t>Systemic factors (more controllable)</a:t>
            </a:r>
          </a:p>
          <a:p>
            <a:endParaRPr lang="en-GB" dirty="0"/>
          </a:p>
        </p:txBody>
      </p:sp>
      <p:sp>
        <p:nvSpPr>
          <p:cNvPr id="4" name="Slide Number Placeholder 3"/>
          <p:cNvSpPr>
            <a:spLocks noGrp="1"/>
          </p:cNvSpPr>
          <p:nvPr>
            <p:ph type="sldNum" sz="quarter" idx="10"/>
          </p:nvPr>
        </p:nvSpPr>
        <p:spPr/>
        <p:txBody>
          <a:bodyPr/>
          <a:lstStyle/>
          <a:p>
            <a:fld id="{18ADD86E-CC7C-4854-9B34-8D51A3131B3E}" type="slidenum">
              <a:rPr lang="en-GB" smtClean="0"/>
              <a:t>13</a:t>
            </a:fld>
            <a:endParaRPr lang="en-GB"/>
          </a:p>
        </p:txBody>
      </p:sp>
    </p:spTree>
    <p:extLst>
      <p:ext uri="{BB962C8B-B14F-4D97-AF65-F5344CB8AC3E}">
        <p14:creationId xmlns:p14="http://schemas.microsoft.com/office/powerpoint/2010/main" val="1606474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school will have children and young people with needs arising from these factors.  </a:t>
            </a:r>
          </a:p>
          <a:p>
            <a:r>
              <a:rPr lang="en-GB" dirty="0"/>
              <a:t>For this reason, the first way to address school avoidant behaviour is by developing an inclusive, relationships-based ethos within the school that staff members and pupils uphold and contribute to.</a:t>
            </a:r>
          </a:p>
          <a:p>
            <a:r>
              <a:rPr lang="en-GB" dirty="0"/>
              <a:t>Where this exists, the school-related risk factors that contribute to school avoidance will be minimised.</a:t>
            </a:r>
          </a:p>
          <a:p>
            <a:endParaRPr lang="en-GB" dirty="0"/>
          </a:p>
        </p:txBody>
      </p:sp>
      <p:sp>
        <p:nvSpPr>
          <p:cNvPr id="4" name="Slide Number Placeholder 3"/>
          <p:cNvSpPr>
            <a:spLocks noGrp="1"/>
          </p:cNvSpPr>
          <p:nvPr>
            <p:ph type="sldNum" sz="quarter" idx="10"/>
          </p:nvPr>
        </p:nvSpPr>
        <p:spPr/>
        <p:txBody>
          <a:bodyPr/>
          <a:lstStyle/>
          <a:p>
            <a:fld id="{18ADD86E-CC7C-4854-9B34-8D51A3131B3E}" type="slidenum">
              <a:rPr lang="en-GB" smtClean="0"/>
              <a:t>16</a:t>
            </a:fld>
            <a:endParaRPr lang="en-GB"/>
          </a:p>
        </p:txBody>
      </p:sp>
    </p:spTree>
    <p:extLst>
      <p:ext uri="{BB962C8B-B14F-4D97-AF65-F5344CB8AC3E}">
        <p14:creationId xmlns:p14="http://schemas.microsoft.com/office/powerpoint/2010/main" val="262120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Child-related variables such as psychopathy and learning problems</a:t>
            </a:r>
          </a:p>
          <a:p>
            <a:r>
              <a:rPr lang="en-GB" dirty="0"/>
              <a:t>Parent-related variables such as poor involvement and supervision</a:t>
            </a:r>
          </a:p>
          <a:p>
            <a:r>
              <a:rPr lang="en-GB" dirty="0"/>
              <a:t>Family-related variables such as conflict or homelessness</a:t>
            </a:r>
          </a:p>
          <a:p>
            <a:r>
              <a:rPr lang="en-GB" dirty="0"/>
              <a:t>Peer-related variables such as bullying or association with deviant peers</a:t>
            </a:r>
          </a:p>
          <a:p>
            <a:r>
              <a:rPr lang="en-GB" dirty="0"/>
              <a:t>School-related variables such as poor school climate or sporadic attendance monitoring</a:t>
            </a:r>
          </a:p>
          <a:p>
            <a:r>
              <a:rPr lang="en-GB" dirty="0"/>
              <a:t>Community-related variables such as disorganised neighbourhoods or economic pull factors</a:t>
            </a:r>
          </a:p>
          <a:p>
            <a:endParaRPr lang="en-GB" dirty="0"/>
          </a:p>
        </p:txBody>
      </p:sp>
      <p:sp>
        <p:nvSpPr>
          <p:cNvPr id="4" name="Slide Number Placeholder 3"/>
          <p:cNvSpPr>
            <a:spLocks noGrp="1"/>
          </p:cNvSpPr>
          <p:nvPr>
            <p:ph type="sldNum" sz="quarter" idx="10"/>
          </p:nvPr>
        </p:nvSpPr>
        <p:spPr/>
        <p:txBody>
          <a:bodyPr/>
          <a:lstStyle/>
          <a:p>
            <a:fld id="{0BFA455C-D8C2-49F2-808A-9F8E8A849071}" type="slidenum">
              <a:rPr lang="en-GB" smtClean="0"/>
              <a:t>28</a:t>
            </a:fld>
            <a:endParaRPr lang="en-GB"/>
          </a:p>
        </p:txBody>
      </p:sp>
    </p:spTree>
    <p:extLst>
      <p:ext uri="{BB962C8B-B14F-4D97-AF65-F5344CB8AC3E}">
        <p14:creationId xmlns:p14="http://schemas.microsoft.com/office/powerpoint/2010/main" val="328026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D4AFA3-8A5E-45DD-B35F-E2F9EBE7A3EF}" type="datetimeFigureOut">
              <a:rPr lang="en-GB" smtClean="0"/>
              <a:t>23/08/2021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5AE768-1D89-4992-A4B9-D41F686A45D5}" type="slidenum">
              <a:rPr lang="en-GB" smtClean="0"/>
              <a:t>‹#›</a:t>
            </a:fld>
            <a:endParaRPr lang="en-GB"/>
          </a:p>
        </p:txBody>
      </p:sp>
    </p:spTree>
    <p:extLst>
      <p:ext uri="{BB962C8B-B14F-4D97-AF65-F5344CB8AC3E}">
        <p14:creationId xmlns:p14="http://schemas.microsoft.com/office/powerpoint/2010/main" val="1106827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D4AFA3-8A5E-45DD-B35F-E2F9EBE7A3EF}" type="datetimeFigureOut">
              <a:rPr lang="en-GB" smtClean="0"/>
              <a:t>23/08/2021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5AE768-1D89-4992-A4B9-D41F686A45D5}" type="slidenum">
              <a:rPr lang="en-GB" smtClean="0"/>
              <a:t>‹#›</a:t>
            </a:fld>
            <a:endParaRPr lang="en-GB"/>
          </a:p>
        </p:txBody>
      </p:sp>
    </p:spTree>
    <p:extLst>
      <p:ext uri="{BB962C8B-B14F-4D97-AF65-F5344CB8AC3E}">
        <p14:creationId xmlns:p14="http://schemas.microsoft.com/office/powerpoint/2010/main" val="121293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D4AFA3-8A5E-45DD-B35F-E2F9EBE7A3EF}" type="datetimeFigureOut">
              <a:rPr lang="en-GB" smtClean="0"/>
              <a:t>23/08/2021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5AE768-1D89-4992-A4B9-D41F686A45D5}" type="slidenum">
              <a:rPr lang="en-GB" smtClean="0"/>
              <a:t>‹#›</a:t>
            </a:fld>
            <a:endParaRPr lang="en-GB"/>
          </a:p>
        </p:txBody>
      </p:sp>
    </p:spTree>
    <p:extLst>
      <p:ext uri="{BB962C8B-B14F-4D97-AF65-F5344CB8AC3E}">
        <p14:creationId xmlns:p14="http://schemas.microsoft.com/office/powerpoint/2010/main" val="320972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D4AFA3-8A5E-45DD-B35F-E2F9EBE7A3EF}" type="datetimeFigureOut">
              <a:rPr lang="en-GB" smtClean="0"/>
              <a:t>23/08/2021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5AE768-1D89-4992-A4B9-D41F686A45D5}" type="slidenum">
              <a:rPr lang="en-GB" smtClean="0"/>
              <a:t>‹#›</a:t>
            </a:fld>
            <a:endParaRPr lang="en-GB"/>
          </a:p>
        </p:txBody>
      </p:sp>
    </p:spTree>
    <p:extLst>
      <p:ext uri="{BB962C8B-B14F-4D97-AF65-F5344CB8AC3E}">
        <p14:creationId xmlns:p14="http://schemas.microsoft.com/office/powerpoint/2010/main" val="3725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D4AFA3-8A5E-45DD-B35F-E2F9EBE7A3EF}" type="datetimeFigureOut">
              <a:rPr lang="en-GB" smtClean="0"/>
              <a:t>23/08/2021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5AE768-1D89-4992-A4B9-D41F686A45D5}" type="slidenum">
              <a:rPr lang="en-GB" smtClean="0"/>
              <a:t>‹#›</a:t>
            </a:fld>
            <a:endParaRPr lang="en-GB"/>
          </a:p>
        </p:txBody>
      </p:sp>
    </p:spTree>
    <p:extLst>
      <p:ext uri="{BB962C8B-B14F-4D97-AF65-F5344CB8AC3E}">
        <p14:creationId xmlns:p14="http://schemas.microsoft.com/office/powerpoint/2010/main" val="296504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6D4AFA3-8A5E-45DD-B35F-E2F9EBE7A3EF}" type="datetimeFigureOut">
              <a:rPr lang="en-GB" smtClean="0"/>
              <a:t>23/08/2021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5AE768-1D89-4992-A4B9-D41F686A45D5}" type="slidenum">
              <a:rPr lang="en-GB" smtClean="0"/>
              <a:t>‹#›</a:t>
            </a:fld>
            <a:endParaRPr lang="en-GB"/>
          </a:p>
        </p:txBody>
      </p:sp>
    </p:spTree>
    <p:extLst>
      <p:ext uri="{BB962C8B-B14F-4D97-AF65-F5344CB8AC3E}">
        <p14:creationId xmlns:p14="http://schemas.microsoft.com/office/powerpoint/2010/main" val="2234132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6D4AFA3-8A5E-45DD-B35F-E2F9EBE7A3EF}" type="datetimeFigureOut">
              <a:rPr lang="en-GB" smtClean="0"/>
              <a:t>23/08/2021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5AE768-1D89-4992-A4B9-D41F686A45D5}" type="slidenum">
              <a:rPr lang="en-GB" smtClean="0"/>
              <a:t>‹#›</a:t>
            </a:fld>
            <a:endParaRPr lang="en-GB"/>
          </a:p>
        </p:txBody>
      </p:sp>
    </p:spTree>
    <p:extLst>
      <p:ext uri="{BB962C8B-B14F-4D97-AF65-F5344CB8AC3E}">
        <p14:creationId xmlns:p14="http://schemas.microsoft.com/office/powerpoint/2010/main" val="201114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D4AFA3-8A5E-45DD-B35F-E2F9EBE7A3EF}" type="datetimeFigureOut">
              <a:rPr lang="en-GB" smtClean="0"/>
              <a:t>23/08/2021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5AE768-1D89-4992-A4B9-D41F686A45D5}" type="slidenum">
              <a:rPr lang="en-GB" smtClean="0"/>
              <a:t>‹#›</a:t>
            </a:fld>
            <a:endParaRPr lang="en-GB"/>
          </a:p>
        </p:txBody>
      </p:sp>
    </p:spTree>
    <p:extLst>
      <p:ext uri="{BB962C8B-B14F-4D97-AF65-F5344CB8AC3E}">
        <p14:creationId xmlns:p14="http://schemas.microsoft.com/office/powerpoint/2010/main" val="100120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4AFA3-8A5E-45DD-B35F-E2F9EBE7A3EF}" type="datetimeFigureOut">
              <a:rPr lang="en-GB" smtClean="0"/>
              <a:t>23/08/2021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5AE768-1D89-4992-A4B9-D41F686A45D5}" type="slidenum">
              <a:rPr lang="en-GB" smtClean="0"/>
              <a:t>‹#›</a:t>
            </a:fld>
            <a:endParaRPr lang="en-GB"/>
          </a:p>
        </p:txBody>
      </p:sp>
    </p:spTree>
    <p:extLst>
      <p:ext uri="{BB962C8B-B14F-4D97-AF65-F5344CB8AC3E}">
        <p14:creationId xmlns:p14="http://schemas.microsoft.com/office/powerpoint/2010/main" val="106892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D4AFA3-8A5E-45DD-B35F-E2F9EBE7A3EF}" type="datetimeFigureOut">
              <a:rPr lang="en-GB" smtClean="0"/>
              <a:t>23/08/2021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5AE768-1D89-4992-A4B9-D41F686A45D5}" type="slidenum">
              <a:rPr lang="en-GB" smtClean="0"/>
              <a:t>‹#›</a:t>
            </a:fld>
            <a:endParaRPr lang="en-GB"/>
          </a:p>
        </p:txBody>
      </p:sp>
    </p:spTree>
    <p:extLst>
      <p:ext uri="{BB962C8B-B14F-4D97-AF65-F5344CB8AC3E}">
        <p14:creationId xmlns:p14="http://schemas.microsoft.com/office/powerpoint/2010/main" val="418173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D4AFA3-8A5E-45DD-B35F-E2F9EBE7A3EF}" type="datetimeFigureOut">
              <a:rPr lang="en-GB" smtClean="0"/>
              <a:t>23/08/2021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5AE768-1D89-4992-A4B9-D41F686A45D5}" type="slidenum">
              <a:rPr lang="en-GB" smtClean="0"/>
              <a:t>‹#›</a:t>
            </a:fld>
            <a:endParaRPr lang="en-GB"/>
          </a:p>
        </p:txBody>
      </p:sp>
    </p:spTree>
    <p:extLst>
      <p:ext uri="{BB962C8B-B14F-4D97-AF65-F5344CB8AC3E}">
        <p14:creationId xmlns:p14="http://schemas.microsoft.com/office/powerpoint/2010/main" val="192128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4AFA3-8A5E-45DD-B35F-E2F9EBE7A3EF}" type="datetimeFigureOut">
              <a:rPr lang="en-GB" smtClean="0"/>
              <a:t>23/08/2021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AE768-1D89-4992-A4B9-D41F686A45D5}" type="slidenum">
              <a:rPr lang="en-GB" smtClean="0"/>
              <a:t>‹#›</a:t>
            </a:fld>
            <a:endParaRPr lang="en-GB"/>
          </a:p>
        </p:txBody>
      </p:sp>
    </p:spTree>
    <p:extLst>
      <p:ext uri="{BB962C8B-B14F-4D97-AF65-F5344CB8AC3E}">
        <p14:creationId xmlns:p14="http://schemas.microsoft.com/office/powerpoint/2010/main" val="1760778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2.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2.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2.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2.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hyperlink" Target="mailto:Chris.Atherton@eastrenfrewshire.gov.uk"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youtu.be/1s8UxUxga78" TargetMode="External"/><Relationship Id="rId5" Type="http://schemas.openxmlformats.org/officeDocument/2006/relationships/hyperlink" Target="https://blogs.glowscotland.org.uk/er/PsychologicalService/school-staff/building-resilience/healthier-minds/" TargetMode="External"/><Relationship Id="rId4" Type="http://schemas.openxmlformats.org/officeDocument/2006/relationships/hyperlink" Target="mailto:Angela.Merrylees@eastrenfrewshire.gov.u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opped-Healthier-Minds-mast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968" y="11847"/>
            <a:ext cx="8037815" cy="203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1484875" y="2042319"/>
            <a:ext cx="9144000" cy="2387600"/>
          </a:xfrm>
        </p:spPr>
        <p:txBody>
          <a:bodyPr/>
          <a:lstStyle/>
          <a:p>
            <a:r>
              <a:rPr lang="en-GB" dirty="0">
                <a:solidFill>
                  <a:srgbClr val="0070C0"/>
                </a:solidFill>
              </a:rPr>
              <a:t>Emotionally Based School Avoidance</a:t>
            </a:r>
          </a:p>
        </p:txBody>
      </p:sp>
      <p:sp>
        <p:nvSpPr>
          <p:cNvPr id="6" name="Subtitle 5"/>
          <p:cNvSpPr>
            <a:spLocks noGrp="1"/>
          </p:cNvSpPr>
          <p:nvPr>
            <p:ph type="subTitle" idx="1"/>
          </p:nvPr>
        </p:nvSpPr>
        <p:spPr>
          <a:xfrm>
            <a:off x="1484875" y="4804629"/>
            <a:ext cx="9144000" cy="1655762"/>
          </a:xfrm>
        </p:spPr>
        <p:txBody>
          <a:bodyPr/>
          <a:lstStyle/>
          <a:p>
            <a:r>
              <a:rPr lang="en-GB" dirty="0"/>
              <a:t>Chris Atherton</a:t>
            </a:r>
          </a:p>
          <a:p>
            <a:r>
              <a:rPr lang="en-GB" dirty="0"/>
              <a:t>Angela Merrylees</a:t>
            </a:r>
          </a:p>
          <a:p>
            <a:r>
              <a:rPr lang="en-GB" dirty="0"/>
              <a:t>Monday 23</a:t>
            </a:r>
            <a:r>
              <a:rPr lang="en-GB" baseline="30000" dirty="0"/>
              <a:t>rd</a:t>
            </a:r>
            <a:r>
              <a:rPr lang="en-GB" dirty="0"/>
              <a:t> August </a:t>
            </a:r>
          </a:p>
          <a:p>
            <a:endParaRPr lang="en-GB" dirty="0"/>
          </a:p>
          <a:p>
            <a:endParaRPr lang="en-GB" dirty="0"/>
          </a:p>
        </p:txBody>
      </p:sp>
      <p:sp>
        <p:nvSpPr>
          <p:cNvPr id="2" name="TextBox 1"/>
          <p:cNvSpPr txBox="1"/>
          <p:nvPr/>
        </p:nvSpPr>
        <p:spPr>
          <a:xfrm>
            <a:off x="11128916" y="6275725"/>
            <a:ext cx="485815" cy="369332"/>
          </a:xfrm>
          <a:prstGeom prst="rect">
            <a:avLst/>
          </a:prstGeom>
          <a:noFill/>
        </p:spPr>
        <p:txBody>
          <a:bodyPr wrap="square" rtlCol="0">
            <a:spAutoFit/>
          </a:bodyPr>
          <a:lstStyle/>
          <a:p>
            <a:r>
              <a:rPr lang="en-GB" dirty="0"/>
              <a:t>A</a:t>
            </a:r>
          </a:p>
        </p:txBody>
      </p:sp>
    </p:spTree>
    <p:extLst>
      <p:ext uri="{BB962C8B-B14F-4D97-AF65-F5344CB8AC3E}">
        <p14:creationId xmlns:p14="http://schemas.microsoft.com/office/powerpoint/2010/main" val="4256967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accent5"/>
                </a:solidFill>
              </a:rPr>
              <a:t>ESBA: Also known as…</a:t>
            </a:r>
          </a:p>
        </p:txBody>
      </p:sp>
      <p:sp>
        <p:nvSpPr>
          <p:cNvPr id="3" name="Content Placeholder 2"/>
          <p:cNvSpPr>
            <a:spLocks noGrp="1"/>
          </p:cNvSpPr>
          <p:nvPr>
            <p:ph idx="1"/>
          </p:nvPr>
        </p:nvSpPr>
        <p:spPr/>
        <p:txBody>
          <a:bodyPr/>
          <a:lstStyle/>
          <a:p>
            <a:pPr marL="0" indent="0">
              <a:buNone/>
            </a:pPr>
            <a:endParaRPr lang="en-GB" dirty="0"/>
          </a:p>
          <a:p>
            <a:endParaRPr lang="en-GB" dirty="0"/>
          </a:p>
          <a:p>
            <a:endParaRPr lang="en-GB" dirty="0"/>
          </a:p>
          <a:p>
            <a:endParaRPr lang="en-GB" dirty="0"/>
          </a:p>
        </p:txBody>
      </p:sp>
      <p:pic>
        <p:nvPicPr>
          <p:cNvPr id="6"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3378820" y="2061428"/>
            <a:ext cx="5084763" cy="4398963"/>
          </a:xfrm>
        </p:spPr>
      </p:pic>
      <p:pic>
        <p:nvPicPr>
          <p:cNvPr id="7" name="Picture 2" descr="cropped-Healthier-Minds-masthe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128916" y="6275725"/>
            <a:ext cx="485815" cy="369332"/>
          </a:xfrm>
          <a:prstGeom prst="rect">
            <a:avLst/>
          </a:prstGeom>
          <a:noFill/>
        </p:spPr>
        <p:txBody>
          <a:bodyPr wrap="square" rtlCol="0">
            <a:spAutoFit/>
          </a:bodyPr>
          <a:lstStyle/>
          <a:p>
            <a:r>
              <a:rPr lang="en-GB" dirty="0"/>
              <a:t>A</a:t>
            </a:r>
          </a:p>
        </p:txBody>
      </p:sp>
    </p:spTree>
    <p:extLst>
      <p:ext uri="{BB962C8B-B14F-4D97-AF65-F5344CB8AC3E}">
        <p14:creationId xmlns:p14="http://schemas.microsoft.com/office/powerpoint/2010/main" val="99614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3316" y="1610031"/>
            <a:ext cx="10515600" cy="1325563"/>
          </a:xfrm>
        </p:spPr>
        <p:txBody>
          <a:bodyPr>
            <a:normAutofit fontScale="90000"/>
          </a:bodyPr>
          <a:lstStyle/>
          <a:p>
            <a:pPr algn="ctr"/>
            <a:r>
              <a:rPr lang="en-GB" sz="3100" dirty="0"/>
              <a:t>Attendance Matters: A Practitioner’s Guide for Responding to School Avoidant Behaviours in East Renfrewshire (in Draft)</a:t>
            </a:r>
            <a:r>
              <a:rPr lang="en-GB" dirty="0"/>
              <a:t/>
            </a:r>
            <a:br>
              <a:rPr lang="en-GB" dirty="0"/>
            </a:br>
            <a:endParaRPr lang="en-GB" dirty="0"/>
          </a:p>
        </p:txBody>
      </p:sp>
      <p:sp>
        <p:nvSpPr>
          <p:cNvPr id="3" name="Content Placeholder 2"/>
          <p:cNvSpPr>
            <a:spLocks noGrp="1"/>
          </p:cNvSpPr>
          <p:nvPr>
            <p:ph idx="1"/>
          </p:nvPr>
        </p:nvSpPr>
        <p:spPr>
          <a:xfrm>
            <a:off x="133815" y="2832410"/>
            <a:ext cx="11219985" cy="3088888"/>
          </a:xfrm>
        </p:spPr>
        <p:txBody>
          <a:bodyPr>
            <a:normAutofit/>
          </a:bodyPr>
          <a:lstStyle/>
          <a:p>
            <a:pPr marL="0" indent="0" algn="ctr">
              <a:buNone/>
            </a:pPr>
            <a:r>
              <a:rPr lang="en-GB" dirty="0">
                <a:solidFill>
                  <a:srgbClr val="0070C0"/>
                </a:solidFill>
              </a:rPr>
              <a:t>Emotionally Based School Avoidance (EBSA)</a:t>
            </a:r>
          </a:p>
          <a:p>
            <a:pPr marL="0" indent="0" algn="ctr">
              <a:buNone/>
            </a:pPr>
            <a:r>
              <a:rPr lang="en-GB" dirty="0"/>
              <a:t>“A pattern of school avoidant behaviours indicating that a child or young person is not attending school due to underlying emotional reasons. These reasons can be due to factors within and out-with the school environment.”</a:t>
            </a:r>
          </a:p>
          <a:p>
            <a:pPr marL="0" indent="0">
              <a:buNone/>
            </a:pPr>
            <a:endParaRPr lang="en-GB" dirty="0"/>
          </a:p>
        </p:txBody>
      </p:sp>
      <p:pic>
        <p:nvPicPr>
          <p:cNvPr id="8" name="Picture 2"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128916" y="6275725"/>
            <a:ext cx="485815" cy="369332"/>
          </a:xfrm>
          <a:prstGeom prst="rect">
            <a:avLst/>
          </a:prstGeom>
          <a:noFill/>
        </p:spPr>
        <p:txBody>
          <a:bodyPr wrap="square" rtlCol="0">
            <a:spAutoFit/>
          </a:bodyPr>
          <a:lstStyle/>
          <a:p>
            <a:r>
              <a:rPr lang="en-GB" dirty="0"/>
              <a:t>C</a:t>
            </a:r>
          </a:p>
        </p:txBody>
      </p:sp>
    </p:spTree>
    <p:extLst>
      <p:ext uri="{BB962C8B-B14F-4D97-AF65-F5344CB8AC3E}">
        <p14:creationId xmlns:p14="http://schemas.microsoft.com/office/powerpoint/2010/main" val="163060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Risks</a:t>
            </a:r>
          </a:p>
        </p:txBody>
      </p:sp>
      <p:sp>
        <p:nvSpPr>
          <p:cNvPr id="3" name="Content Placeholder 2"/>
          <p:cNvSpPr>
            <a:spLocks noGrp="1"/>
          </p:cNvSpPr>
          <p:nvPr>
            <p:ph idx="1"/>
          </p:nvPr>
        </p:nvSpPr>
        <p:spPr/>
        <p:txBody>
          <a:bodyPr>
            <a:normAutofit fontScale="92500" lnSpcReduction="20000"/>
          </a:bodyPr>
          <a:lstStyle/>
          <a:p>
            <a:r>
              <a:rPr lang="en-GB" dirty="0">
                <a:solidFill>
                  <a:schemeClr val="accent5"/>
                </a:solidFill>
              </a:rPr>
              <a:t>Where sustained over a long period of time, EBSA can have a significant and detrimental impact on the child or young person’s:</a:t>
            </a:r>
          </a:p>
          <a:p>
            <a:pPr lvl="1"/>
            <a:r>
              <a:rPr lang="en-GB" dirty="0">
                <a:solidFill>
                  <a:schemeClr val="accent5"/>
                </a:solidFill>
              </a:rPr>
              <a:t>Learning</a:t>
            </a:r>
          </a:p>
          <a:p>
            <a:pPr lvl="1"/>
            <a:r>
              <a:rPr lang="en-GB" dirty="0">
                <a:solidFill>
                  <a:schemeClr val="accent5"/>
                </a:solidFill>
              </a:rPr>
              <a:t>Social development</a:t>
            </a:r>
          </a:p>
          <a:p>
            <a:pPr lvl="1"/>
            <a:r>
              <a:rPr lang="en-GB" dirty="0">
                <a:solidFill>
                  <a:schemeClr val="accent5"/>
                </a:solidFill>
              </a:rPr>
              <a:t>Emotional regulation</a:t>
            </a:r>
          </a:p>
          <a:p>
            <a:r>
              <a:rPr lang="en-GB" dirty="0">
                <a:solidFill>
                  <a:schemeClr val="accent5"/>
                </a:solidFill>
              </a:rPr>
              <a:t>EBSA is closely associated with poorer short and long term outcomes, including:</a:t>
            </a:r>
          </a:p>
          <a:p>
            <a:pPr lvl="1"/>
            <a:r>
              <a:rPr lang="en-GB" dirty="0">
                <a:solidFill>
                  <a:schemeClr val="accent5"/>
                </a:solidFill>
              </a:rPr>
              <a:t>Relationship difficulty</a:t>
            </a:r>
          </a:p>
          <a:p>
            <a:pPr lvl="1"/>
            <a:r>
              <a:rPr lang="en-GB" dirty="0">
                <a:solidFill>
                  <a:schemeClr val="accent5"/>
                </a:solidFill>
              </a:rPr>
              <a:t>Difficulty mastering emotions in challenging situations</a:t>
            </a:r>
          </a:p>
          <a:p>
            <a:pPr lvl="1"/>
            <a:r>
              <a:rPr lang="en-GB" dirty="0">
                <a:solidFill>
                  <a:schemeClr val="accent5"/>
                </a:solidFill>
              </a:rPr>
              <a:t>Difficulty sustaining positive destinations such as further education, employment or training</a:t>
            </a:r>
          </a:p>
          <a:p>
            <a:pPr lvl="1"/>
            <a:r>
              <a:rPr lang="en-GB" dirty="0">
                <a:solidFill>
                  <a:schemeClr val="accent5"/>
                </a:solidFill>
              </a:rPr>
              <a:t>Increased likelihood of poor mental wellbeing</a:t>
            </a:r>
          </a:p>
          <a:p>
            <a:pPr marL="457200" lvl="1" indent="0" algn="r">
              <a:buNone/>
            </a:pPr>
            <a:r>
              <a:rPr lang="en-GB" dirty="0">
                <a:solidFill>
                  <a:schemeClr val="accent5"/>
                </a:solidFill>
              </a:rPr>
              <a:t>(Kearney and Albano, 2018)</a:t>
            </a:r>
          </a:p>
          <a:p>
            <a:endParaRPr lang="en-GB" dirty="0"/>
          </a:p>
        </p:txBody>
      </p:sp>
      <p:pic>
        <p:nvPicPr>
          <p:cNvPr id="4" name="Picture 2"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47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059" y="498464"/>
            <a:ext cx="10515600" cy="1325563"/>
          </a:xfrm>
        </p:spPr>
        <p:txBody>
          <a:bodyPr/>
          <a:lstStyle/>
          <a:p>
            <a:pPr algn="ctr"/>
            <a:r>
              <a:rPr lang="en-GB" dirty="0"/>
              <a:t>Contributing Factors/Motivating Conditions</a:t>
            </a:r>
          </a:p>
        </p:txBody>
      </p:sp>
      <p:sp>
        <p:nvSpPr>
          <p:cNvPr id="3" name="Content Placeholder 2"/>
          <p:cNvSpPr>
            <a:spLocks noGrp="1"/>
          </p:cNvSpPr>
          <p:nvPr>
            <p:ph idx="1"/>
          </p:nvPr>
        </p:nvSpPr>
        <p:spPr>
          <a:xfrm>
            <a:off x="960863" y="2109053"/>
            <a:ext cx="10515600" cy="4351338"/>
          </a:xfrm>
        </p:spPr>
        <p:txBody>
          <a:bodyPr/>
          <a:lstStyle/>
          <a:p>
            <a:pPr marL="0" indent="0">
              <a:buNone/>
            </a:pPr>
            <a:endParaRPr lang="en-GB" dirty="0"/>
          </a:p>
          <a:p>
            <a:endParaRPr lang="en-GB" dirty="0"/>
          </a:p>
        </p:txBody>
      </p:sp>
      <p:pic>
        <p:nvPicPr>
          <p:cNvPr id="5" name="Picture 2" descr="cropped-Healthier-Minds-mast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3601" y="37951"/>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128916" y="6275725"/>
            <a:ext cx="485815" cy="369332"/>
          </a:xfrm>
          <a:prstGeom prst="rect">
            <a:avLst/>
          </a:prstGeom>
          <a:noFill/>
        </p:spPr>
        <p:txBody>
          <a:bodyPr wrap="square" rtlCol="0">
            <a:spAutoFit/>
          </a:bodyPr>
          <a:lstStyle/>
          <a:p>
            <a:r>
              <a:rPr lang="en-GB" dirty="0"/>
              <a:t>C</a:t>
            </a:r>
          </a:p>
        </p:txBody>
      </p:sp>
      <p:graphicFrame>
        <p:nvGraphicFramePr>
          <p:cNvPr id="6" name="Diagram 5"/>
          <p:cNvGraphicFramePr/>
          <p:nvPr>
            <p:extLst>
              <p:ext uri="{D42A27DB-BD31-4B8C-83A1-F6EECF244321}">
                <p14:modId xmlns:p14="http://schemas.microsoft.com/office/powerpoint/2010/main" val="2965878622"/>
              </p:ext>
            </p:extLst>
          </p:nvPr>
        </p:nvGraphicFramePr>
        <p:xfrm>
          <a:off x="2921620" y="1386512"/>
          <a:ext cx="6813395" cy="53589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7237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opped-Healthier-Minds-mast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968" y="11847"/>
            <a:ext cx="8037815" cy="203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endParaRPr lang="en-GB" dirty="0"/>
          </a:p>
          <a:p>
            <a:pPr marL="0" indent="0" algn="ctr">
              <a:buNone/>
            </a:pPr>
            <a:r>
              <a:rPr lang="en-GB" sz="3600" dirty="0"/>
              <a:t>What is currently working well in your establishment to support children and young people with EBSA?</a:t>
            </a:r>
          </a:p>
          <a:p>
            <a:endParaRPr lang="en-GB" dirty="0"/>
          </a:p>
          <a:p>
            <a:r>
              <a:rPr lang="en-GB" dirty="0"/>
              <a:t>Break Out rooms</a:t>
            </a:r>
          </a:p>
          <a:p>
            <a:r>
              <a:rPr lang="en-GB" dirty="0"/>
              <a:t>Professional Dialogue</a:t>
            </a:r>
          </a:p>
          <a:p>
            <a:r>
              <a:rPr lang="en-GB" dirty="0"/>
              <a:t>Share your thoughts, ideas and questions</a:t>
            </a:r>
          </a:p>
          <a:p>
            <a:endParaRPr lang="en-GB" dirty="0"/>
          </a:p>
          <a:p>
            <a:pPr marL="457200" lvl="1" indent="0">
              <a:buNone/>
            </a:pPr>
            <a:endParaRPr lang="en-GB" dirty="0"/>
          </a:p>
        </p:txBody>
      </p:sp>
      <p:sp>
        <p:nvSpPr>
          <p:cNvPr id="5" name="TextBox 4"/>
          <p:cNvSpPr txBox="1"/>
          <p:nvPr/>
        </p:nvSpPr>
        <p:spPr>
          <a:xfrm>
            <a:off x="11128916" y="6275725"/>
            <a:ext cx="485815" cy="369332"/>
          </a:xfrm>
          <a:prstGeom prst="rect">
            <a:avLst/>
          </a:prstGeom>
          <a:noFill/>
        </p:spPr>
        <p:txBody>
          <a:bodyPr wrap="square" rtlCol="0">
            <a:spAutoFit/>
          </a:bodyPr>
          <a:lstStyle/>
          <a:p>
            <a:r>
              <a:rPr lang="en-GB" dirty="0"/>
              <a:t>C</a:t>
            </a:r>
          </a:p>
        </p:txBody>
      </p:sp>
    </p:spTree>
    <p:extLst>
      <p:ext uri="{BB962C8B-B14F-4D97-AF65-F5344CB8AC3E}">
        <p14:creationId xmlns:p14="http://schemas.microsoft.com/office/powerpoint/2010/main" val="94224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Break out room discussion points</a:t>
            </a:r>
          </a:p>
        </p:txBody>
      </p:sp>
      <p:sp>
        <p:nvSpPr>
          <p:cNvPr id="8" name="Content Placeholder 7"/>
          <p:cNvSpPr>
            <a:spLocks noGrp="1"/>
          </p:cNvSpPr>
          <p:nvPr>
            <p:ph idx="1"/>
          </p:nvPr>
        </p:nvSpPr>
        <p:spPr/>
        <p:txBody>
          <a:bodyPr/>
          <a:lstStyle/>
          <a:p>
            <a:r>
              <a:rPr lang="en-GB" dirty="0"/>
              <a:t>What are the motivating conditions in your school/setting/context?</a:t>
            </a:r>
          </a:p>
          <a:p>
            <a:endParaRPr lang="en-GB" dirty="0"/>
          </a:p>
          <a:p>
            <a:r>
              <a:rPr lang="en-GB" dirty="0"/>
              <a:t>What are the challenges in relation to ESBA?</a:t>
            </a:r>
          </a:p>
          <a:p>
            <a:endParaRPr lang="en-GB" dirty="0"/>
          </a:p>
          <a:p>
            <a:r>
              <a:rPr lang="en-GB" dirty="0"/>
              <a:t>What works well: what strategies, supports or approaches do you feel have had an impact? </a:t>
            </a:r>
          </a:p>
        </p:txBody>
      </p:sp>
      <p:pic>
        <p:nvPicPr>
          <p:cNvPr id="6" name="Picture 2"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76501"/>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128916" y="6275725"/>
            <a:ext cx="485815" cy="369332"/>
          </a:xfrm>
          <a:prstGeom prst="rect">
            <a:avLst/>
          </a:prstGeom>
          <a:noFill/>
        </p:spPr>
        <p:txBody>
          <a:bodyPr wrap="square" rtlCol="0">
            <a:spAutoFit/>
          </a:bodyPr>
          <a:lstStyle/>
          <a:p>
            <a:r>
              <a:rPr lang="en-GB" dirty="0"/>
              <a:t>C</a:t>
            </a:r>
          </a:p>
        </p:txBody>
      </p:sp>
    </p:spTree>
    <p:extLst>
      <p:ext uri="{BB962C8B-B14F-4D97-AF65-F5344CB8AC3E}">
        <p14:creationId xmlns:p14="http://schemas.microsoft.com/office/powerpoint/2010/main" val="1800257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6995"/>
            <a:ext cx="10515600" cy="1133693"/>
          </a:xfrm>
        </p:spPr>
        <p:txBody>
          <a:bodyPr>
            <a:normAutofit/>
          </a:bodyPr>
          <a:lstStyle/>
          <a:p>
            <a:r>
              <a:rPr lang="en-GB" sz="5200"/>
              <a:t>Motivating Conditions</a:t>
            </a:r>
          </a:p>
        </p:txBody>
      </p:sp>
      <p:graphicFrame>
        <p:nvGraphicFramePr>
          <p:cNvPr id="5" name="Content Placeholder 2">
            <a:extLst>
              <a:ext uri="{FF2B5EF4-FFF2-40B4-BE49-F238E27FC236}">
                <a16:creationId xmlns:a16="http://schemas.microsoft.com/office/drawing/2014/main" id="{BD32F006-6AB5-4CD3-ADC3-2ABBE9892E77}"/>
              </a:ext>
            </a:extLst>
          </p:cNvPr>
          <p:cNvGraphicFramePr>
            <a:graphicFrameLocks noGrp="1"/>
          </p:cNvGraphicFramePr>
          <p:nvPr>
            <p:ph idx="1"/>
            <p:extLst>
              <p:ext uri="{D42A27DB-BD31-4B8C-83A1-F6EECF244321}">
                <p14:modId xmlns:p14="http://schemas.microsoft.com/office/powerpoint/2010/main" val="37909634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2" descr="A picture containing calendar&#10;&#10;Description automatically generated">
            <a:extLst>
              <a:ext uri="{FF2B5EF4-FFF2-40B4-BE49-F238E27FC236}">
                <a16:creationId xmlns:a16="http://schemas.microsoft.com/office/drawing/2014/main" id="{55F7ABE1-7B17-4938-B660-73E7ACE36187}"/>
              </a:ext>
            </a:extLst>
          </p:cNvPr>
          <p:cNvPicPr>
            <a:picLocks noChangeAspect="1"/>
          </p:cNvPicPr>
          <p:nvPr/>
        </p:nvPicPr>
        <p:blipFill>
          <a:blip r:embed="rId8"/>
          <a:stretch>
            <a:fillRect/>
          </a:stretch>
        </p:blipFill>
        <p:spPr>
          <a:xfrm>
            <a:off x="9224962" y="319087"/>
            <a:ext cx="2743200" cy="695325"/>
          </a:xfrm>
          <a:prstGeom prst="rect">
            <a:avLst/>
          </a:prstGeom>
        </p:spPr>
      </p:pic>
    </p:spTree>
    <p:extLst>
      <p:ext uri="{BB962C8B-B14F-4D97-AF65-F5344CB8AC3E}">
        <p14:creationId xmlns:p14="http://schemas.microsoft.com/office/powerpoint/2010/main" val="130110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4700">
                <a:solidFill>
                  <a:schemeClr val="bg1"/>
                </a:solidFill>
              </a:rPr>
              <a:t>Proactive Whole School Characteristics</a:t>
            </a:r>
          </a:p>
        </p:txBody>
      </p:sp>
      <p:graphicFrame>
        <p:nvGraphicFramePr>
          <p:cNvPr id="5" name="Content Placeholder 2">
            <a:extLst>
              <a:ext uri="{FF2B5EF4-FFF2-40B4-BE49-F238E27FC236}">
                <a16:creationId xmlns:a16="http://schemas.microsoft.com/office/drawing/2014/main" id="{229A1029-B18F-460D-BF56-3E1EF2F0C68F}"/>
              </a:ext>
            </a:extLst>
          </p:cNvPr>
          <p:cNvGraphicFramePr>
            <a:graphicFrameLocks noGrp="1"/>
          </p:cNvGraphicFramePr>
          <p:nvPr>
            <p:ph idx="1"/>
            <p:extLst>
              <p:ext uri="{D42A27DB-BD31-4B8C-83A1-F6EECF244321}">
                <p14:modId xmlns:p14="http://schemas.microsoft.com/office/powerpoint/2010/main" val="2494143256"/>
              </p:ext>
            </p:extLst>
          </p:nvPr>
        </p:nvGraphicFramePr>
        <p:xfrm>
          <a:off x="5468389" y="1251423"/>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5" descr="Calendar&#10;&#10;Description automatically generated">
            <a:extLst>
              <a:ext uri="{FF2B5EF4-FFF2-40B4-BE49-F238E27FC236}">
                <a16:creationId xmlns:a16="http://schemas.microsoft.com/office/drawing/2014/main" id="{72DB4DCE-9A5D-4599-9520-A8CA7CA30BAB}"/>
              </a:ext>
            </a:extLst>
          </p:cNvPr>
          <p:cNvPicPr>
            <a:picLocks noChangeAspect="1"/>
          </p:cNvPicPr>
          <p:nvPr/>
        </p:nvPicPr>
        <p:blipFill>
          <a:blip r:embed="rId7"/>
          <a:stretch>
            <a:fillRect/>
          </a:stretch>
        </p:blipFill>
        <p:spPr>
          <a:xfrm>
            <a:off x="9153525" y="271748"/>
            <a:ext cx="2743200" cy="694753"/>
          </a:xfrm>
          <a:prstGeom prst="rect">
            <a:avLst/>
          </a:prstGeom>
        </p:spPr>
      </p:pic>
    </p:spTree>
    <p:extLst>
      <p:ext uri="{BB962C8B-B14F-4D97-AF65-F5344CB8AC3E}">
        <p14:creationId xmlns:p14="http://schemas.microsoft.com/office/powerpoint/2010/main" val="4220289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3749" y="460375"/>
            <a:ext cx="9440332" cy="1325563"/>
          </a:xfrm>
        </p:spPr>
        <p:txBody>
          <a:bodyPr>
            <a:normAutofit/>
          </a:bodyPr>
          <a:lstStyle/>
          <a:p>
            <a:r>
              <a:rPr lang="en-GB" sz="4600"/>
              <a:t>Proactive Whole School Characteristics</a:t>
            </a:r>
          </a:p>
        </p:txBody>
      </p:sp>
      <p:sp>
        <p:nvSpPr>
          <p:cNvPr id="20" name="Rectangle 19">
            <a:extLst>
              <a:ext uri="{FF2B5EF4-FFF2-40B4-BE49-F238E27FC236}">
                <a16:creationId xmlns:a16="http://schemas.microsoft.com/office/drawing/2014/main" id="{FF0330B1-AAAC-427D-8A95-40380162B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69013E20-F08F-439A-93BA-DDD330E48A8D}"/>
              </a:ext>
            </a:extLst>
          </p:cNvPr>
          <p:cNvGraphicFramePr>
            <a:graphicFrameLocks noGrp="1"/>
          </p:cNvGraphicFramePr>
          <p:nvPr>
            <p:ph idx="1"/>
            <p:extLst>
              <p:ext uri="{D42A27DB-BD31-4B8C-83A1-F6EECF244321}">
                <p14:modId xmlns:p14="http://schemas.microsoft.com/office/powerpoint/2010/main" val="3505417860"/>
              </p:ext>
            </p:extLst>
          </p:nvPr>
        </p:nvGraphicFramePr>
        <p:xfrm>
          <a:off x="469107" y="1635125"/>
          <a:ext cx="11241880" cy="4946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21" descr="Calendar&#10;&#10;Description automatically generated">
            <a:extLst>
              <a:ext uri="{FF2B5EF4-FFF2-40B4-BE49-F238E27FC236}">
                <a16:creationId xmlns:a16="http://schemas.microsoft.com/office/drawing/2014/main" id="{4D40A1C4-9037-46F4-B9A6-A1BB8AD338EE}"/>
              </a:ext>
            </a:extLst>
          </p:cNvPr>
          <p:cNvPicPr>
            <a:picLocks noChangeAspect="1"/>
          </p:cNvPicPr>
          <p:nvPr/>
        </p:nvPicPr>
        <p:blipFill>
          <a:blip r:embed="rId7"/>
          <a:stretch>
            <a:fillRect/>
          </a:stretch>
        </p:blipFill>
        <p:spPr>
          <a:xfrm>
            <a:off x="9224962" y="271748"/>
            <a:ext cx="2743200" cy="694753"/>
          </a:xfrm>
          <a:prstGeom prst="rect">
            <a:avLst/>
          </a:prstGeom>
        </p:spPr>
      </p:pic>
    </p:spTree>
    <p:extLst>
      <p:ext uri="{BB962C8B-B14F-4D97-AF65-F5344CB8AC3E}">
        <p14:creationId xmlns:p14="http://schemas.microsoft.com/office/powerpoint/2010/main" val="3121734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sz="3700">
                <a:solidFill>
                  <a:srgbClr val="FFFFFF"/>
                </a:solidFill>
              </a:rPr>
              <a:t>Proactive Whole School Characteristics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877094"/>
            <a:ext cx="6906491" cy="5585619"/>
          </a:xfrm>
        </p:spPr>
        <p:txBody>
          <a:bodyPr anchor="ctr">
            <a:normAutofit/>
          </a:bodyPr>
          <a:lstStyle/>
          <a:p>
            <a:pPr lvl="0"/>
            <a:r>
              <a:rPr lang="en-GB" sz="2600">
                <a:solidFill>
                  <a:schemeClr val="accent1">
                    <a:lumMod val="75000"/>
                  </a:schemeClr>
                </a:solidFill>
              </a:rPr>
              <a:t>Ensuring that every child and young person has at least one key adult in their school life who demonstrates unconditional positive regard for them even when they are struggling.</a:t>
            </a:r>
            <a:endParaRPr lang="en-GB" sz="2600">
              <a:solidFill>
                <a:schemeClr val="accent1">
                  <a:lumMod val="75000"/>
                </a:schemeClr>
              </a:solidFill>
              <a:cs typeface="Calibri"/>
            </a:endParaRPr>
          </a:p>
          <a:p>
            <a:r>
              <a:rPr lang="en-GB" sz="2600">
                <a:solidFill>
                  <a:srgbClr val="00B050"/>
                </a:solidFill>
              </a:rPr>
              <a:t>High expectations and standards of behaviour, with measured and respectful approaches to supporting those with behaviours that challenge and those who have experienced trauma</a:t>
            </a:r>
            <a:endParaRPr lang="en-GB" sz="2600">
              <a:solidFill>
                <a:srgbClr val="00B050"/>
              </a:solidFill>
              <a:cs typeface="Calibri"/>
            </a:endParaRPr>
          </a:p>
          <a:p>
            <a:pPr lvl="0"/>
            <a:r>
              <a:rPr lang="en-GB" sz="2600">
                <a:solidFill>
                  <a:schemeClr val="accent6">
                    <a:lumMod val="75000"/>
                  </a:schemeClr>
                </a:solidFill>
              </a:rPr>
              <a:t>Disciplinary management that is relationship driven and characterised by restorative approaches and natural consequences, avoiding punishment and shaming, such as making public examples of young people and egregious demonstration of power and control</a:t>
            </a:r>
            <a:endParaRPr lang="en-GB" sz="2600">
              <a:solidFill>
                <a:schemeClr val="accent6">
                  <a:lumMod val="75000"/>
                </a:schemeClr>
              </a:solidFill>
              <a:cs typeface="Calibri"/>
            </a:endParaRPr>
          </a:p>
        </p:txBody>
      </p:sp>
      <p:pic>
        <p:nvPicPr>
          <p:cNvPr id="5" name="Picture 5" descr="Calendar&#10;&#10;Description automatically generated">
            <a:extLst>
              <a:ext uri="{FF2B5EF4-FFF2-40B4-BE49-F238E27FC236}">
                <a16:creationId xmlns:a16="http://schemas.microsoft.com/office/drawing/2014/main" id="{5E50245E-124A-444E-BF30-F39198356ADE}"/>
              </a:ext>
            </a:extLst>
          </p:cNvPr>
          <p:cNvPicPr>
            <a:picLocks noChangeAspect="1"/>
          </p:cNvPicPr>
          <p:nvPr/>
        </p:nvPicPr>
        <p:blipFill>
          <a:blip r:embed="rId2"/>
          <a:stretch>
            <a:fillRect/>
          </a:stretch>
        </p:blipFill>
        <p:spPr>
          <a:xfrm>
            <a:off x="9284494" y="105061"/>
            <a:ext cx="2743200" cy="694753"/>
          </a:xfrm>
          <a:prstGeom prst="rect">
            <a:avLst/>
          </a:prstGeom>
        </p:spPr>
      </p:pic>
    </p:spTree>
    <p:extLst>
      <p:ext uri="{BB962C8B-B14F-4D97-AF65-F5344CB8AC3E}">
        <p14:creationId xmlns:p14="http://schemas.microsoft.com/office/powerpoint/2010/main" val="44677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8200" y="535260"/>
            <a:ext cx="5181600" cy="6050268"/>
          </a:xfrm>
        </p:spPr>
        <p:txBody>
          <a:bodyPr>
            <a:normAutofit/>
          </a:bodyPr>
          <a:lstStyle/>
          <a:p>
            <a:endParaRPr lang="en-GB" dirty="0"/>
          </a:p>
          <a:p>
            <a:r>
              <a:rPr lang="en-GB" dirty="0">
                <a:solidFill>
                  <a:srgbClr val="0070C0"/>
                </a:solidFill>
              </a:rPr>
              <a:t>In the next hour we hope to…</a:t>
            </a:r>
          </a:p>
          <a:p>
            <a:r>
              <a:rPr lang="en-GB" dirty="0">
                <a:solidFill>
                  <a:srgbClr val="0070C0"/>
                </a:solidFill>
              </a:rPr>
              <a:t>Give an overview of Emotionally Based School Avoidance and it’s many other names</a:t>
            </a:r>
          </a:p>
          <a:p>
            <a:r>
              <a:rPr lang="en-GB" dirty="0">
                <a:solidFill>
                  <a:srgbClr val="0070C0"/>
                </a:solidFill>
              </a:rPr>
              <a:t>Gather your views on what is happening in your establishment: what works and what is challenging?</a:t>
            </a:r>
          </a:p>
          <a:p>
            <a:r>
              <a:rPr lang="en-GB" dirty="0">
                <a:solidFill>
                  <a:srgbClr val="0070C0"/>
                </a:solidFill>
              </a:rPr>
              <a:t>Share strategies and support approaches across the group </a:t>
            </a:r>
          </a:p>
          <a:p>
            <a:endParaRPr lang="en-GB" dirty="0"/>
          </a:p>
          <a:p>
            <a:pPr lvl="1"/>
            <a:endParaRPr lang="en-GB" dirty="0"/>
          </a:p>
          <a:p>
            <a:pPr lvl="1"/>
            <a:endParaRPr lang="en-GB" dirty="0"/>
          </a:p>
        </p:txBody>
      </p:sp>
      <p:pic>
        <p:nvPicPr>
          <p:cNvPr id="11" name="Picture 5" descr="http://s3.amazonaws.com/pix.iemoji.com/images/emoji/apple/ios-12/256/crossed-fingers.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43799" y="1929162"/>
            <a:ext cx="3562816" cy="356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ropped-Healthier-Minds-mast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3962" y="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128916" y="6275725"/>
            <a:ext cx="485815" cy="369332"/>
          </a:xfrm>
          <a:prstGeom prst="rect">
            <a:avLst/>
          </a:prstGeom>
          <a:noFill/>
        </p:spPr>
        <p:txBody>
          <a:bodyPr wrap="square" rtlCol="0">
            <a:spAutoFit/>
          </a:bodyPr>
          <a:lstStyle/>
          <a:p>
            <a:r>
              <a:rPr lang="en-GB" dirty="0"/>
              <a:t>A</a:t>
            </a:r>
          </a:p>
        </p:txBody>
      </p:sp>
    </p:spTree>
    <p:extLst>
      <p:ext uri="{BB962C8B-B14F-4D97-AF65-F5344CB8AC3E}">
        <p14:creationId xmlns:p14="http://schemas.microsoft.com/office/powerpoint/2010/main" val="3298554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10173010" cy="1554480"/>
          </a:xfrm>
        </p:spPr>
        <p:txBody>
          <a:bodyPr anchor="ctr">
            <a:normAutofit/>
          </a:bodyPr>
          <a:lstStyle/>
          <a:p>
            <a:r>
              <a:rPr lang="en-GB" sz="4800"/>
              <a:t>Proactive Whole School Characteristics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06820020-51DB-4261-8EA0-ED24CF5888DB}"/>
              </a:ext>
            </a:extLst>
          </p:cNvPr>
          <p:cNvGraphicFramePr>
            <a:graphicFrameLocks noGrp="1"/>
          </p:cNvGraphicFramePr>
          <p:nvPr>
            <p:ph idx="1"/>
            <p:extLst>
              <p:ext uri="{D42A27DB-BD31-4B8C-83A1-F6EECF244321}">
                <p14:modId xmlns:p14="http://schemas.microsoft.com/office/powerpoint/2010/main" val="86414250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 name="Picture 22" descr="Calendar&#10;&#10;Description automatically generated">
            <a:extLst>
              <a:ext uri="{FF2B5EF4-FFF2-40B4-BE49-F238E27FC236}">
                <a16:creationId xmlns:a16="http://schemas.microsoft.com/office/drawing/2014/main" id="{5AC0C981-F6F4-485D-9FD1-71B55887CD61}"/>
              </a:ext>
            </a:extLst>
          </p:cNvPr>
          <p:cNvPicPr>
            <a:picLocks noChangeAspect="1"/>
          </p:cNvPicPr>
          <p:nvPr/>
        </p:nvPicPr>
        <p:blipFill>
          <a:blip r:embed="rId7"/>
          <a:stretch>
            <a:fillRect/>
          </a:stretch>
        </p:blipFill>
        <p:spPr>
          <a:xfrm>
            <a:off x="9213056" y="116967"/>
            <a:ext cx="2743200" cy="694753"/>
          </a:xfrm>
          <a:prstGeom prst="rect">
            <a:avLst/>
          </a:prstGeom>
        </p:spPr>
      </p:pic>
    </p:spTree>
    <p:extLst>
      <p:ext uri="{BB962C8B-B14F-4D97-AF65-F5344CB8AC3E}">
        <p14:creationId xmlns:p14="http://schemas.microsoft.com/office/powerpoint/2010/main" val="4014378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Identification, Assessment and Intervention</a:t>
            </a:r>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608731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 Related Patterns</a:t>
            </a:r>
          </a:p>
        </p:txBody>
      </p:sp>
      <p:sp>
        <p:nvSpPr>
          <p:cNvPr id="3" name="Content Placeholder 2"/>
          <p:cNvSpPr>
            <a:spLocks noGrp="1"/>
          </p:cNvSpPr>
          <p:nvPr>
            <p:ph idx="1"/>
          </p:nvPr>
        </p:nvSpPr>
        <p:spPr/>
        <p:txBody>
          <a:bodyPr/>
          <a:lstStyle/>
          <a:p>
            <a:r>
              <a:rPr lang="en-GB" dirty="0">
                <a:solidFill>
                  <a:schemeClr val="accent5"/>
                </a:solidFill>
              </a:rPr>
              <a:t>Ages 5 – 11</a:t>
            </a:r>
          </a:p>
          <a:p>
            <a:r>
              <a:rPr lang="en-GB" dirty="0">
                <a:solidFill>
                  <a:schemeClr val="accent5"/>
                </a:solidFill>
              </a:rPr>
              <a:t>Children will tend to refuse school due to negative affectivity or for attention</a:t>
            </a:r>
          </a:p>
          <a:p>
            <a:endParaRPr lang="en-GB" dirty="0">
              <a:solidFill>
                <a:schemeClr val="accent5"/>
              </a:solidFill>
            </a:endParaRPr>
          </a:p>
          <a:p>
            <a:r>
              <a:rPr lang="en-GB" dirty="0">
                <a:solidFill>
                  <a:schemeClr val="accent5"/>
                </a:solidFill>
              </a:rPr>
              <a:t>Ages 12-17</a:t>
            </a:r>
          </a:p>
          <a:p>
            <a:r>
              <a:rPr lang="en-GB" dirty="0">
                <a:solidFill>
                  <a:schemeClr val="accent5"/>
                </a:solidFill>
              </a:rPr>
              <a:t>Young people will tend to refuse school to escape social or evaluative situations and or obtain tangible rewards outside of school</a:t>
            </a:r>
          </a:p>
          <a:p>
            <a:endParaRPr lang="en-GB" dirty="0">
              <a:solidFill>
                <a:schemeClr val="accent5"/>
              </a:solidFill>
            </a:endParaRPr>
          </a:p>
          <a:p>
            <a:pPr marL="0" indent="0" algn="r">
              <a:buNone/>
            </a:pPr>
            <a:r>
              <a:rPr lang="en-GB" dirty="0">
                <a:solidFill>
                  <a:schemeClr val="accent5"/>
                </a:solidFill>
              </a:rPr>
              <a:t>Kearney and Albano (2018)</a:t>
            </a:r>
          </a:p>
        </p:txBody>
      </p:sp>
      <p:pic>
        <p:nvPicPr>
          <p:cNvPr id="4" name="Picture 2"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3601" y="37951"/>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144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a:solidFill>
                  <a:srgbClr val="FFFFFF"/>
                </a:solidFill>
              </a:rPr>
              <a:t>Early Identification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1091406"/>
            <a:ext cx="6906491" cy="5454650"/>
          </a:xfrm>
        </p:spPr>
        <p:txBody>
          <a:bodyPr anchor="ctr">
            <a:normAutofit/>
          </a:bodyPr>
          <a:lstStyle/>
          <a:p>
            <a:r>
              <a:rPr lang="en-GB" sz="2000" dirty="0">
                <a:solidFill>
                  <a:schemeClr val="accent2">
                    <a:lumMod val="50000"/>
                  </a:schemeClr>
                </a:solidFill>
              </a:rPr>
              <a:t>Early identification, assessment and response is key.</a:t>
            </a:r>
            <a:endParaRPr lang="en-GB" sz="2000" dirty="0">
              <a:solidFill>
                <a:schemeClr val="accent2">
                  <a:lumMod val="50000"/>
                </a:schemeClr>
              </a:solidFill>
              <a:cs typeface="Calibri"/>
            </a:endParaRPr>
          </a:p>
          <a:p>
            <a:r>
              <a:rPr lang="en-GB" sz="2000" dirty="0">
                <a:solidFill>
                  <a:schemeClr val="accent5">
                    <a:lumMod val="75000"/>
                  </a:schemeClr>
                </a:solidFill>
              </a:rPr>
              <a:t>Initial threshold for concern is two weeks</a:t>
            </a:r>
            <a:endParaRPr lang="en-GB" sz="2000" dirty="0">
              <a:solidFill>
                <a:schemeClr val="accent5">
                  <a:lumMod val="75000"/>
                </a:schemeClr>
              </a:solidFill>
              <a:cs typeface="Calibri"/>
            </a:endParaRPr>
          </a:p>
          <a:p>
            <a:r>
              <a:rPr lang="en-GB" sz="2000" dirty="0">
                <a:solidFill>
                  <a:srgbClr val="00B050"/>
                </a:solidFill>
              </a:rPr>
              <a:t>Monitoring and checking in with parents is often best through the very early stages – parental empowerment to address the situation is very important, however adaptations should still be considered early on by the school to alleviate stressors that will undermine the parents' efforts (e.g. being challenged for timekeeping, attending to smaller details like uniform policy compliance, deadlines for homework, upcoming assessments etc.)</a:t>
            </a:r>
            <a:endParaRPr lang="en-GB" sz="2000" dirty="0">
              <a:solidFill>
                <a:srgbClr val="00B050"/>
              </a:solidFill>
              <a:cs typeface="Calibri"/>
            </a:endParaRPr>
          </a:p>
          <a:p>
            <a:r>
              <a:rPr lang="en-GB" sz="2000" dirty="0">
                <a:solidFill>
                  <a:srgbClr val="0070C0"/>
                </a:solidFill>
              </a:rPr>
              <a:t>Initiating contact and developing a relationship with the parents is critical.  Creating an alliance base on honest, empathy and respect will help in times ahead if things get particularly stressful.  If the parent is struggling and or feeling judged / blamed, the possibility of ‘splitting’ between home and school is strengthened (parents blame the school, school blame the parents – the stalemate in which everyone loses, especially the young person).</a:t>
            </a:r>
            <a:endParaRPr lang="en-GB" sz="2000" dirty="0">
              <a:solidFill>
                <a:srgbClr val="0070C0"/>
              </a:solidFill>
              <a:cs typeface="Calibri"/>
            </a:endParaRPr>
          </a:p>
        </p:txBody>
      </p:sp>
      <p:pic>
        <p:nvPicPr>
          <p:cNvPr id="14" name="Picture 14" descr="Calendar&#10;&#10;Description automatically generated">
            <a:extLst>
              <a:ext uri="{FF2B5EF4-FFF2-40B4-BE49-F238E27FC236}">
                <a16:creationId xmlns:a16="http://schemas.microsoft.com/office/drawing/2014/main" id="{E49B5F98-707F-4A76-B3E7-02A494025BAA}"/>
              </a:ext>
            </a:extLst>
          </p:cNvPr>
          <p:cNvPicPr>
            <a:picLocks noChangeAspect="1"/>
          </p:cNvPicPr>
          <p:nvPr/>
        </p:nvPicPr>
        <p:blipFill>
          <a:blip r:embed="rId2"/>
          <a:stretch>
            <a:fillRect/>
          </a:stretch>
        </p:blipFill>
        <p:spPr>
          <a:xfrm>
            <a:off x="9153525" y="315792"/>
            <a:ext cx="2743200" cy="701915"/>
          </a:xfrm>
          <a:prstGeom prst="rect">
            <a:avLst/>
          </a:prstGeom>
        </p:spPr>
      </p:pic>
    </p:spTree>
    <p:extLst>
      <p:ext uri="{BB962C8B-B14F-4D97-AF65-F5344CB8AC3E}">
        <p14:creationId xmlns:p14="http://schemas.microsoft.com/office/powerpoint/2010/main" val="3858248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60" y="187033"/>
            <a:ext cx="9426796" cy="1325563"/>
          </a:xfrm>
        </p:spPr>
        <p:txBody>
          <a:bodyPr>
            <a:normAutofit/>
          </a:bodyPr>
          <a:lstStyle/>
          <a:p>
            <a:r>
              <a:rPr lang="en-GB"/>
              <a:t>Early Intervention – Guiding principles</a:t>
            </a:r>
          </a:p>
        </p:txBody>
      </p:sp>
      <p:sp>
        <p:nvSpPr>
          <p:cNvPr id="61" name="Rectangle 60">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76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67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6" descr="Calendar&#10;&#10;Description automatically generated">
            <a:extLst>
              <a:ext uri="{FF2B5EF4-FFF2-40B4-BE49-F238E27FC236}">
                <a16:creationId xmlns:a16="http://schemas.microsoft.com/office/drawing/2014/main" id="{7FD9FE88-AFC2-4D50-9A30-7DEB59D489CD}"/>
              </a:ext>
            </a:extLst>
          </p:cNvPr>
          <p:cNvPicPr>
            <a:picLocks noChangeAspect="1"/>
          </p:cNvPicPr>
          <p:nvPr/>
        </p:nvPicPr>
        <p:blipFill>
          <a:blip r:embed="rId2"/>
          <a:stretch>
            <a:fillRect/>
          </a:stretch>
        </p:blipFill>
        <p:spPr>
          <a:xfrm>
            <a:off x="9254442" y="3242655"/>
            <a:ext cx="1462088" cy="372689"/>
          </a:xfrm>
          <a:prstGeom prst="rect">
            <a:avLst/>
          </a:prstGeom>
        </p:spPr>
      </p:pic>
      <p:graphicFrame>
        <p:nvGraphicFramePr>
          <p:cNvPr id="5" name="Content Placeholder 2">
            <a:extLst>
              <a:ext uri="{FF2B5EF4-FFF2-40B4-BE49-F238E27FC236}">
                <a16:creationId xmlns:a16="http://schemas.microsoft.com/office/drawing/2014/main" id="{2C50A388-685C-40A6-8EC2-0A8A0464D215}"/>
              </a:ext>
            </a:extLst>
          </p:cNvPr>
          <p:cNvGraphicFramePr>
            <a:graphicFrameLocks noGrp="1"/>
          </p:cNvGraphicFramePr>
          <p:nvPr>
            <p:ph idx="1"/>
            <p:extLst>
              <p:ext uri="{D42A27DB-BD31-4B8C-83A1-F6EECF244321}">
                <p14:modId xmlns:p14="http://schemas.microsoft.com/office/powerpoint/2010/main" val="651911474"/>
              </p:ext>
            </p:extLst>
          </p:nvPr>
        </p:nvGraphicFramePr>
        <p:xfrm>
          <a:off x="-2685478" y="1266145"/>
          <a:ext cx="15433271" cy="5403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9323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741" y="620392"/>
            <a:ext cx="3808268" cy="5504688"/>
          </a:xfrm>
        </p:spPr>
        <p:txBody>
          <a:bodyPr>
            <a:normAutofit/>
          </a:bodyPr>
          <a:lstStyle/>
          <a:p>
            <a:r>
              <a:rPr lang="en-GB" sz="5600">
                <a:solidFill>
                  <a:schemeClr val="accent5"/>
                </a:solidFill>
              </a:rPr>
              <a:t>Early Intervention – Guiding Principles</a:t>
            </a:r>
          </a:p>
        </p:txBody>
      </p:sp>
      <p:graphicFrame>
        <p:nvGraphicFramePr>
          <p:cNvPr id="5" name="Content Placeholder 2">
            <a:extLst>
              <a:ext uri="{FF2B5EF4-FFF2-40B4-BE49-F238E27FC236}">
                <a16:creationId xmlns:a16="http://schemas.microsoft.com/office/drawing/2014/main" id="{5179C459-CD4D-4E83-BE9C-9E4185DB4BB5}"/>
              </a:ext>
            </a:extLst>
          </p:cNvPr>
          <p:cNvGraphicFramePr>
            <a:graphicFrameLocks noGrp="1"/>
          </p:cNvGraphicFramePr>
          <p:nvPr>
            <p:ph idx="1"/>
            <p:extLst>
              <p:ext uri="{D42A27DB-BD31-4B8C-83A1-F6EECF244321}">
                <p14:modId xmlns:p14="http://schemas.microsoft.com/office/powerpoint/2010/main" val="782595844"/>
              </p:ext>
            </p:extLst>
          </p:nvPr>
        </p:nvGraphicFramePr>
        <p:xfrm>
          <a:off x="4188334" y="370361"/>
          <a:ext cx="7597138" cy="671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21" descr="Calendar&#10;&#10;Description automatically generated">
            <a:extLst>
              <a:ext uri="{FF2B5EF4-FFF2-40B4-BE49-F238E27FC236}">
                <a16:creationId xmlns:a16="http://schemas.microsoft.com/office/drawing/2014/main" id="{B26CF0C7-E1A1-4AF4-935B-C2D9172C5316}"/>
              </a:ext>
            </a:extLst>
          </p:cNvPr>
          <p:cNvPicPr>
            <a:picLocks noChangeAspect="1"/>
          </p:cNvPicPr>
          <p:nvPr/>
        </p:nvPicPr>
        <p:blipFill>
          <a:blip r:embed="rId7"/>
          <a:stretch>
            <a:fillRect/>
          </a:stretch>
        </p:blipFill>
        <p:spPr>
          <a:xfrm>
            <a:off x="9260681" y="172917"/>
            <a:ext cx="2743200" cy="701915"/>
          </a:xfrm>
          <a:prstGeom prst="rect">
            <a:avLst/>
          </a:prstGeom>
        </p:spPr>
      </p:pic>
    </p:spTree>
    <p:extLst>
      <p:ext uri="{BB962C8B-B14F-4D97-AF65-F5344CB8AC3E}">
        <p14:creationId xmlns:p14="http://schemas.microsoft.com/office/powerpoint/2010/main" val="2094404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8094"/>
            <a:ext cx="10515600" cy="1012594"/>
          </a:xfrm>
        </p:spPr>
        <p:txBody>
          <a:bodyPr/>
          <a:lstStyle/>
          <a:p>
            <a:r>
              <a:rPr lang="en-GB" dirty="0"/>
              <a:t>Examining the impact of contributing factors</a:t>
            </a:r>
          </a:p>
        </p:txBody>
      </p:sp>
      <p:graphicFrame>
        <p:nvGraphicFramePr>
          <p:cNvPr id="6" name="Content Placeholder 2">
            <a:extLst>
              <a:ext uri="{FF2B5EF4-FFF2-40B4-BE49-F238E27FC236}">
                <a16:creationId xmlns:a16="http://schemas.microsoft.com/office/drawing/2014/main" id="{FE345219-40FA-44E9-84BC-E922F165AE4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ropped-Healthier-Minds-masthea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3601" y="37951"/>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509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5">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Effective Assessment and Intervention</a:t>
            </a:r>
          </a:p>
        </p:txBody>
      </p:sp>
      <p:graphicFrame>
        <p:nvGraphicFramePr>
          <p:cNvPr id="5" name="Content Placeholder 2">
            <a:extLst>
              <a:ext uri="{FF2B5EF4-FFF2-40B4-BE49-F238E27FC236}">
                <a16:creationId xmlns:a16="http://schemas.microsoft.com/office/drawing/2014/main" id="{5DE804B6-15FB-48DB-ABB9-4FF6965CD6A4}"/>
              </a:ext>
            </a:extLst>
          </p:cNvPr>
          <p:cNvGraphicFramePr>
            <a:graphicFrameLocks noGrp="1"/>
          </p:cNvGraphicFramePr>
          <p:nvPr>
            <p:ph idx="1"/>
            <p:extLst>
              <p:ext uri="{D42A27DB-BD31-4B8C-83A1-F6EECF244321}">
                <p14:modId xmlns:p14="http://schemas.microsoft.com/office/powerpoint/2010/main" val="2336603986"/>
              </p:ext>
            </p:extLst>
          </p:nvPr>
        </p:nvGraphicFramePr>
        <p:xfrm>
          <a:off x="3527671" y="251300"/>
          <a:ext cx="8335326" cy="6945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 name="Picture 51" descr="Calendar&#10;&#10;Description automatically generated">
            <a:extLst>
              <a:ext uri="{FF2B5EF4-FFF2-40B4-BE49-F238E27FC236}">
                <a16:creationId xmlns:a16="http://schemas.microsoft.com/office/drawing/2014/main" id="{849B5190-0AE5-443A-93A2-B776D52AEABF}"/>
              </a:ext>
            </a:extLst>
          </p:cNvPr>
          <p:cNvPicPr>
            <a:picLocks noChangeAspect="1"/>
          </p:cNvPicPr>
          <p:nvPr/>
        </p:nvPicPr>
        <p:blipFill>
          <a:blip r:embed="rId7"/>
          <a:stretch>
            <a:fillRect/>
          </a:stretch>
        </p:blipFill>
        <p:spPr>
          <a:xfrm>
            <a:off x="9320212" y="-5677"/>
            <a:ext cx="2743200" cy="701915"/>
          </a:xfrm>
          <a:prstGeom prst="rect">
            <a:avLst/>
          </a:prstGeom>
        </p:spPr>
      </p:pic>
    </p:spTree>
    <p:extLst>
      <p:ext uri="{BB962C8B-B14F-4D97-AF65-F5344CB8AC3E}">
        <p14:creationId xmlns:p14="http://schemas.microsoft.com/office/powerpoint/2010/main" val="570883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Contextual Factors</a:t>
            </a:r>
          </a:p>
        </p:txBody>
      </p:sp>
      <p:sp>
        <p:nvSpPr>
          <p:cNvPr id="3" name="Content Placeholder 2"/>
          <p:cNvSpPr>
            <a:spLocks noGrp="1"/>
          </p:cNvSpPr>
          <p:nvPr>
            <p:ph idx="1"/>
          </p:nvPr>
        </p:nvSpPr>
        <p:spPr/>
        <p:txBody>
          <a:bodyPr>
            <a:normAutofit lnSpcReduction="10000"/>
          </a:bodyPr>
          <a:lstStyle/>
          <a:p>
            <a:pPr marL="0" indent="0">
              <a:buNone/>
            </a:pPr>
            <a:r>
              <a:rPr lang="en-GB" dirty="0">
                <a:solidFill>
                  <a:srgbClr val="0070C0"/>
                </a:solidFill>
              </a:rPr>
              <a:t>Contextual information guides the scope, pace and length of the intervention</a:t>
            </a:r>
          </a:p>
          <a:p>
            <a:r>
              <a:rPr lang="en-GB" dirty="0">
                <a:solidFill>
                  <a:srgbClr val="0070C0"/>
                </a:solidFill>
              </a:rPr>
              <a:t>Child-related</a:t>
            </a:r>
          </a:p>
          <a:p>
            <a:r>
              <a:rPr lang="en-GB" dirty="0">
                <a:solidFill>
                  <a:srgbClr val="0070C0"/>
                </a:solidFill>
              </a:rPr>
              <a:t>Parent-related</a:t>
            </a:r>
          </a:p>
          <a:p>
            <a:r>
              <a:rPr lang="en-GB" dirty="0">
                <a:solidFill>
                  <a:srgbClr val="0070C0"/>
                </a:solidFill>
              </a:rPr>
              <a:t>Family-related</a:t>
            </a:r>
          </a:p>
          <a:p>
            <a:r>
              <a:rPr lang="en-GB" dirty="0">
                <a:solidFill>
                  <a:srgbClr val="0070C0"/>
                </a:solidFill>
              </a:rPr>
              <a:t>Peer-related</a:t>
            </a:r>
          </a:p>
          <a:p>
            <a:r>
              <a:rPr lang="en-GB" dirty="0">
                <a:solidFill>
                  <a:srgbClr val="0070C0"/>
                </a:solidFill>
              </a:rPr>
              <a:t>School-related</a:t>
            </a:r>
          </a:p>
          <a:p>
            <a:r>
              <a:rPr lang="en-GB" dirty="0">
                <a:solidFill>
                  <a:srgbClr val="0070C0"/>
                </a:solidFill>
              </a:rPr>
              <a:t>Community-related</a:t>
            </a:r>
          </a:p>
          <a:p>
            <a:pPr marL="0" indent="0" algn="r">
              <a:buNone/>
            </a:pPr>
            <a:r>
              <a:rPr lang="en-GB" dirty="0">
                <a:solidFill>
                  <a:srgbClr val="0070C0"/>
                </a:solidFill>
              </a:rPr>
              <a:t>Kearney and Albano (2018)</a:t>
            </a:r>
          </a:p>
        </p:txBody>
      </p:sp>
      <p:pic>
        <p:nvPicPr>
          <p:cNvPr id="4" name="Picture 2" descr="cropped-Healthier-Minds-mast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3601" y="37951"/>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506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Functional Analysis</a:t>
            </a:r>
          </a:p>
        </p:txBody>
      </p:sp>
      <p:sp>
        <p:nvSpPr>
          <p:cNvPr id="3" name="Content Placeholder 2"/>
          <p:cNvSpPr>
            <a:spLocks noGrp="1"/>
          </p:cNvSpPr>
          <p:nvPr>
            <p:ph idx="1"/>
          </p:nvPr>
        </p:nvSpPr>
        <p:spPr/>
        <p:txBody>
          <a:bodyPr>
            <a:normAutofit fontScale="70000" lnSpcReduction="20000"/>
          </a:bodyPr>
          <a:lstStyle/>
          <a:p>
            <a:r>
              <a:rPr lang="en-GB" dirty="0">
                <a:solidFill>
                  <a:srgbClr val="0070C0"/>
                </a:solidFill>
              </a:rPr>
              <a:t>What is the problematic behaviour?</a:t>
            </a:r>
          </a:p>
          <a:p>
            <a:r>
              <a:rPr lang="en-GB" dirty="0">
                <a:solidFill>
                  <a:srgbClr val="0070C0"/>
                </a:solidFill>
              </a:rPr>
              <a:t>What is maintaining the behaviour?</a:t>
            </a:r>
          </a:p>
          <a:p>
            <a:r>
              <a:rPr lang="en-GB" dirty="0">
                <a:solidFill>
                  <a:srgbClr val="0070C0"/>
                </a:solidFill>
              </a:rPr>
              <a:t>What is the behaviour trying to achieve?</a:t>
            </a:r>
          </a:p>
          <a:p>
            <a:endParaRPr lang="en-GB" dirty="0">
              <a:solidFill>
                <a:srgbClr val="0070C0"/>
              </a:solidFill>
            </a:endParaRPr>
          </a:p>
          <a:p>
            <a:r>
              <a:rPr lang="en-GB" dirty="0">
                <a:solidFill>
                  <a:srgbClr val="0070C0"/>
                </a:solidFill>
              </a:rPr>
              <a:t>Effective monitoring of attendance and late coming will give insight:</a:t>
            </a:r>
          </a:p>
          <a:p>
            <a:pPr lvl="1"/>
            <a:r>
              <a:rPr lang="en-GB" dirty="0">
                <a:solidFill>
                  <a:srgbClr val="0070C0"/>
                </a:solidFill>
              </a:rPr>
              <a:t>Examine total absences from school, whether authorised and explained or not</a:t>
            </a:r>
          </a:p>
          <a:p>
            <a:r>
              <a:rPr lang="en-GB" dirty="0">
                <a:solidFill>
                  <a:srgbClr val="0070C0"/>
                </a:solidFill>
              </a:rPr>
              <a:t>Look for patterns – </a:t>
            </a:r>
          </a:p>
          <a:p>
            <a:pPr lvl="1"/>
            <a:r>
              <a:rPr lang="en-GB" dirty="0">
                <a:solidFill>
                  <a:srgbClr val="0070C0"/>
                </a:solidFill>
              </a:rPr>
              <a:t>Parental acquiescence</a:t>
            </a:r>
          </a:p>
          <a:p>
            <a:pPr lvl="1"/>
            <a:r>
              <a:rPr lang="en-GB" dirty="0">
                <a:solidFill>
                  <a:srgbClr val="0070C0"/>
                </a:solidFill>
              </a:rPr>
              <a:t>Family transitions</a:t>
            </a:r>
          </a:p>
          <a:p>
            <a:pPr lvl="1"/>
            <a:r>
              <a:rPr lang="en-GB" dirty="0">
                <a:solidFill>
                  <a:srgbClr val="0070C0"/>
                </a:solidFill>
              </a:rPr>
              <a:t>School based threats</a:t>
            </a:r>
          </a:p>
          <a:p>
            <a:pPr lvl="1"/>
            <a:r>
              <a:rPr lang="en-GB" dirty="0">
                <a:solidFill>
                  <a:srgbClr val="0070C0"/>
                </a:solidFill>
              </a:rPr>
              <a:t>Social isolation</a:t>
            </a:r>
          </a:p>
          <a:p>
            <a:pPr lvl="1"/>
            <a:r>
              <a:rPr lang="en-GB" dirty="0">
                <a:solidFill>
                  <a:srgbClr val="0070C0"/>
                </a:solidFill>
              </a:rPr>
              <a:t>Difficulties with academic work</a:t>
            </a:r>
          </a:p>
          <a:p>
            <a:pPr marL="0" indent="0">
              <a:buNone/>
            </a:pPr>
            <a:endParaRPr lang="en-GB" dirty="0">
              <a:solidFill>
                <a:srgbClr val="0070C0"/>
              </a:solidFill>
            </a:endParaRPr>
          </a:p>
          <a:p>
            <a:pPr marL="0" indent="0" algn="r">
              <a:buNone/>
            </a:pPr>
            <a:r>
              <a:rPr lang="en-GB" dirty="0">
                <a:solidFill>
                  <a:srgbClr val="0070C0"/>
                </a:solidFill>
              </a:rPr>
              <a:t>Kearney and Albano (2018)</a:t>
            </a:r>
          </a:p>
          <a:p>
            <a:endParaRPr lang="en-GB" dirty="0"/>
          </a:p>
          <a:p>
            <a:endParaRPr lang="en-GB" dirty="0"/>
          </a:p>
        </p:txBody>
      </p:sp>
      <p:pic>
        <p:nvPicPr>
          <p:cNvPr id="4" name="Picture 2"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3601" y="37951"/>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613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008" y="1409816"/>
            <a:ext cx="11642281" cy="5135950"/>
          </a:xfrm>
          <a:prstGeom prst="rect">
            <a:avLst/>
          </a:prstGeom>
        </p:spPr>
      </p:pic>
      <p:pic>
        <p:nvPicPr>
          <p:cNvPr id="3" name="Picture 2" descr="cropped-Healthier-Minds-mast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6693" y="10688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843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F2E2428-58BA-458D-AA54-05502E63F3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065597" y="2381"/>
            <a:ext cx="6881026" cy="929981"/>
          </a:xfrm>
        </p:spPr>
        <p:txBody>
          <a:bodyPr>
            <a:normAutofit/>
          </a:bodyPr>
          <a:lstStyle/>
          <a:p>
            <a:r>
              <a:rPr lang="en-GB" dirty="0"/>
              <a:t>Direct Functional Assessment</a:t>
            </a:r>
          </a:p>
        </p:txBody>
      </p:sp>
      <p:sp>
        <p:nvSpPr>
          <p:cNvPr id="3" name="Content Placeholder 2"/>
          <p:cNvSpPr>
            <a:spLocks noGrp="1"/>
          </p:cNvSpPr>
          <p:nvPr>
            <p:ph idx="1"/>
          </p:nvPr>
        </p:nvSpPr>
        <p:spPr>
          <a:xfrm>
            <a:off x="5941" y="932041"/>
            <a:ext cx="8359887" cy="4742020"/>
          </a:xfrm>
        </p:spPr>
        <p:txBody>
          <a:bodyPr vert="horz" lIns="91440" tIns="45720" rIns="91440" bIns="45720" rtlCol="0" anchor="t">
            <a:noAutofit/>
          </a:bodyPr>
          <a:lstStyle/>
          <a:p>
            <a:pPr marL="0" indent="0">
              <a:buNone/>
            </a:pPr>
            <a:r>
              <a:rPr lang="en-GB" sz="2400" dirty="0"/>
              <a:t>The School Refusal Assessment Scale (Revised) by Kearney and Albano (2018) supports practitioners to identify which of these four common functions is most dominant:</a:t>
            </a:r>
            <a:endParaRPr lang="en-GB" dirty="0">
              <a:cs typeface="Calibri" panose="020F0502020204030204"/>
            </a:endParaRPr>
          </a:p>
          <a:p>
            <a:pPr marL="0" indent="0">
              <a:buNone/>
            </a:pPr>
            <a:endParaRPr lang="en-GB" sz="2400" dirty="0">
              <a:solidFill>
                <a:srgbClr val="000000"/>
              </a:solidFill>
            </a:endParaRPr>
          </a:p>
          <a:p>
            <a:pPr lvl="1"/>
            <a:r>
              <a:rPr lang="en-GB" sz="2800" dirty="0">
                <a:solidFill>
                  <a:srgbClr val="7030A0"/>
                </a:solidFill>
              </a:rPr>
              <a:t>To avoid school-related objects and situations (stimuli) that provoke negative affectivity (symptoms of dread, anxiety, depression, and somatic complaints)</a:t>
            </a:r>
            <a:endParaRPr lang="en-GB" sz="2800">
              <a:solidFill>
                <a:srgbClr val="7030A0"/>
              </a:solidFill>
              <a:cs typeface="Calibri"/>
            </a:endParaRPr>
          </a:p>
          <a:p>
            <a:pPr lvl="1"/>
            <a:r>
              <a:rPr lang="en-GB" sz="2800" dirty="0">
                <a:solidFill>
                  <a:srgbClr val="FF33CC"/>
                </a:solidFill>
              </a:rPr>
              <a:t>To escape aversive social and or evaluative situations at school</a:t>
            </a:r>
            <a:endParaRPr lang="en-GB" sz="2800">
              <a:solidFill>
                <a:srgbClr val="FF33CC"/>
              </a:solidFill>
              <a:cs typeface="Calibri"/>
            </a:endParaRPr>
          </a:p>
          <a:p>
            <a:pPr lvl="1"/>
            <a:r>
              <a:rPr lang="en-GB" sz="2800" dirty="0">
                <a:solidFill>
                  <a:srgbClr val="0070C0"/>
                </a:solidFill>
              </a:rPr>
              <a:t>To receive or pursue attention from significant others outside of school</a:t>
            </a:r>
            <a:endParaRPr lang="en-GB" sz="2800">
              <a:solidFill>
                <a:srgbClr val="0070C0"/>
              </a:solidFill>
              <a:cs typeface="Calibri"/>
            </a:endParaRPr>
          </a:p>
          <a:p>
            <a:pPr lvl="1"/>
            <a:r>
              <a:rPr lang="en-GB" sz="2800" dirty="0">
                <a:solidFill>
                  <a:srgbClr val="00B050"/>
                </a:solidFill>
              </a:rPr>
              <a:t>To pursue tangible rewards outside of school</a:t>
            </a:r>
            <a:endParaRPr lang="en-GB" sz="2800" dirty="0">
              <a:solidFill>
                <a:srgbClr val="00B050"/>
              </a:solidFill>
              <a:cs typeface="Calibri"/>
            </a:endParaRPr>
          </a:p>
          <a:p>
            <a:endParaRPr lang="en-GB" sz="2000"/>
          </a:p>
        </p:txBody>
      </p:sp>
      <p:pic>
        <p:nvPicPr>
          <p:cNvPr id="4" name="Picture 2"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795981" y="3076710"/>
            <a:ext cx="2906973" cy="7340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287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3173"/>
            <a:ext cx="10515600" cy="447515"/>
          </a:xfrm>
        </p:spPr>
        <p:txBody>
          <a:bodyPr>
            <a:normAutofit fontScale="90000"/>
          </a:bodyPr>
          <a:lstStyle/>
          <a:p>
            <a:r>
              <a:rPr lang="en-GB" dirty="0"/>
              <a:t>Other Examples of Direct Assessment</a:t>
            </a:r>
          </a:p>
        </p:txBody>
      </p:sp>
      <p:graphicFrame>
        <p:nvGraphicFramePr>
          <p:cNvPr id="6" name="Content Placeholder 2">
            <a:extLst>
              <a:ext uri="{FF2B5EF4-FFF2-40B4-BE49-F238E27FC236}">
                <a16:creationId xmlns:a16="http://schemas.microsoft.com/office/drawing/2014/main" id="{7B961D6E-6A25-4BAD-97B7-D88C99EDD5E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ropped-Healthier-Minds-masthea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3601" y="37951"/>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34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Intervention – Guiding Principles</a:t>
            </a:r>
          </a:p>
        </p:txBody>
      </p:sp>
      <p:graphicFrame>
        <p:nvGraphicFramePr>
          <p:cNvPr id="6" name="Content Placeholder 2">
            <a:extLst>
              <a:ext uri="{FF2B5EF4-FFF2-40B4-BE49-F238E27FC236}">
                <a16:creationId xmlns:a16="http://schemas.microsoft.com/office/drawing/2014/main" id="{4AB9D02E-09A9-474D-9BC2-2E5CF665E4E9}"/>
              </a:ext>
            </a:extLst>
          </p:cNvPr>
          <p:cNvGraphicFramePr>
            <a:graphicFrameLocks noGrp="1"/>
          </p:cNvGraphicFramePr>
          <p:nvPr>
            <p:ph idx="1"/>
            <p:extLst>
              <p:ext uri="{D42A27DB-BD31-4B8C-83A1-F6EECF244321}">
                <p14:modId xmlns:p14="http://schemas.microsoft.com/office/powerpoint/2010/main" val="1031283418"/>
              </p:ext>
            </p:extLst>
          </p:nvPr>
        </p:nvGraphicFramePr>
        <p:xfrm>
          <a:off x="4763" y="861219"/>
          <a:ext cx="12087224" cy="5958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ropped-Healthier-Minds-masthea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3601" y="37951"/>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277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7010400" y="1825625"/>
            <a:ext cx="5181600" cy="4351338"/>
          </a:xfrm>
        </p:spPr>
        <p:txBody>
          <a:bodyPr/>
          <a:lstStyle/>
          <a:p>
            <a:endParaRPr lang="en-GB" dirty="0"/>
          </a:p>
          <a:p>
            <a:endParaRPr lang="en-GB" dirty="0"/>
          </a:p>
        </p:txBody>
      </p:sp>
      <p:sp>
        <p:nvSpPr>
          <p:cNvPr id="3" name="Content Placeholder 2"/>
          <p:cNvSpPr>
            <a:spLocks noGrp="1"/>
          </p:cNvSpPr>
          <p:nvPr>
            <p:ph sz="half" idx="4294967295"/>
          </p:nvPr>
        </p:nvSpPr>
        <p:spPr>
          <a:xfrm>
            <a:off x="0" y="1825625"/>
            <a:ext cx="5181600" cy="4351338"/>
          </a:xfrm>
        </p:spPr>
        <p:txBody>
          <a:bodyPr/>
          <a:lstStyle/>
          <a:p>
            <a:endParaRPr lang="en-GB" dirty="0"/>
          </a:p>
          <a:p>
            <a:endParaRPr lang="en-GB" dirty="0"/>
          </a:p>
        </p:txBody>
      </p:sp>
      <p:sp>
        <p:nvSpPr>
          <p:cNvPr id="8" name="TextBox 7"/>
          <p:cNvSpPr txBox="1"/>
          <p:nvPr/>
        </p:nvSpPr>
        <p:spPr>
          <a:xfrm>
            <a:off x="11128916" y="6275725"/>
            <a:ext cx="485815" cy="369332"/>
          </a:xfrm>
          <a:prstGeom prst="rect">
            <a:avLst/>
          </a:prstGeom>
          <a:noFill/>
        </p:spPr>
        <p:txBody>
          <a:bodyPr wrap="square" rtlCol="0">
            <a:spAutoFit/>
          </a:bodyPr>
          <a:lstStyle/>
          <a:p>
            <a:r>
              <a:rPr lang="en-GB" dirty="0"/>
              <a:t>A</a:t>
            </a:r>
          </a:p>
        </p:txBody>
      </p:sp>
      <p:graphicFrame>
        <p:nvGraphicFramePr>
          <p:cNvPr id="13" name="Table 12"/>
          <p:cNvGraphicFramePr>
            <a:graphicFrameLocks noGrp="1"/>
          </p:cNvGraphicFramePr>
          <p:nvPr/>
        </p:nvGraphicFramePr>
        <p:xfrm>
          <a:off x="2241395" y="19127"/>
          <a:ext cx="6835698" cy="6969878"/>
        </p:xfrm>
        <a:graphic>
          <a:graphicData uri="http://schemas.openxmlformats.org/drawingml/2006/table">
            <a:tbl>
              <a:tblPr firstRow="1" firstCol="1" bandRow="1">
                <a:tableStyleId>{5C22544A-7EE6-4342-B048-85BDC9FD1C3A}</a:tableStyleId>
              </a:tblPr>
              <a:tblGrid>
                <a:gridCol w="748958">
                  <a:extLst>
                    <a:ext uri="{9D8B030D-6E8A-4147-A177-3AD203B41FA5}">
                      <a16:colId xmlns:a16="http://schemas.microsoft.com/office/drawing/2014/main" val="1066253225"/>
                    </a:ext>
                  </a:extLst>
                </a:gridCol>
                <a:gridCol w="1289631">
                  <a:extLst>
                    <a:ext uri="{9D8B030D-6E8A-4147-A177-3AD203B41FA5}">
                      <a16:colId xmlns:a16="http://schemas.microsoft.com/office/drawing/2014/main" val="553698586"/>
                    </a:ext>
                  </a:extLst>
                </a:gridCol>
                <a:gridCol w="4299254">
                  <a:extLst>
                    <a:ext uri="{9D8B030D-6E8A-4147-A177-3AD203B41FA5}">
                      <a16:colId xmlns:a16="http://schemas.microsoft.com/office/drawing/2014/main" val="3912354911"/>
                    </a:ext>
                  </a:extLst>
                </a:gridCol>
                <a:gridCol w="497855">
                  <a:extLst>
                    <a:ext uri="{9D8B030D-6E8A-4147-A177-3AD203B41FA5}">
                      <a16:colId xmlns:a16="http://schemas.microsoft.com/office/drawing/2014/main" val="3135229992"/>
                    </a:ext>
                  </a:extLst>
                </a:gridCol>
              </a:tblGrid>
              <a:tr h="222624">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400" baseline="0">
                          <a:effectLst/>
                        </a:rPr>
                        <a:t>Targets: </a:t>
                      </a:r>
                      <a:endParaRPr lang="en-GB"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400" baseline="0" dirty="0">
                          <a:effectLst/>
                        </a:rPr>
                        <a:t>Tick</a:t>
                      </a:r>
                      <a:endParaRPr lang="en-GB"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701078989"/>
                  </a:ext>
                </a:extLst>
              </a:tr>
              <a:tr h="222624">
                <a:tc>
                  <a:txBody>
                    <a:bodyPr/>
                    <a:lstStyle/>
                    <a:p>
                      <a:pPr>
                        <a:lnSpc>
                          <a:spcPct val="107000"/>
                        </a:lnSpc>
                        <a:spcAft>
                          <a:spcPts val="0"/>
                        </a:spcAft>
                      </a:pPr>
                      <a:r>
                        <a:rPr lang="en-GB" sz="1200">
                          <a:effectLst/>
                        </a:rPr>
                        <a:t>Week 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8</a:t>
                      </a:r>
                      <a:r>
                        <a:rPr lang="en-GB" sz="1200" baseline="30000">
                          <a:effectLst/>
                        </a:rPr>
                        <a:t>th</a:t>
                      </a:r>
                      <a:r>
                        <a:rPr lang="en-GB" sz="1200">
                          <a:effectLst/>
                        </a:rPr>
                        <a:t>-11</a:t>
                      </a:r>
                      <a:r>
                        <a:rPr lang="en-GB" sz="1200" baseline="30000">
                          <a:effectLst/>
                        </a:rPr>
                        <a:t>th</a:t>
                      </a:r>
                      <a:r>
                        <a:rPr lang="en-GB" sz="1200">
                          <a:effectLst/>
                        </a:rPr>
                        <a:t> June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400" baseline="0">
                          <a:effectLst/>
                        </a:rPr>
                        <a:t>Get up and ready for school by 9am each morning. </a:t>
                      </a:r>
                      <a:endParaRPr lang="en-GB"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400" baseline="0" dirty="0">
                          <a:effectLst/>
                        </a:rPr>
                        <a:t> </a:t>
                      </a:r>
                      <a:endParaRPr lang="en-GB"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047816247"/>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Drive to school with family members then come back home if you want to.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2120420303"/>
                  </a:ext>
                </a:extLst>
              </a:tr>
              <a:tr h="338966">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Log on to Google Classroom and check work for 1 subject per day.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3278811644"/>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Any other achievements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604898033"/>
                  </a:ext>
                </a:extLst>
              </a:tr>
              <a:tr h="192469">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657631151"/>
                  </a:ext>
                </a:extLst>
              </a:tr>
              <a:tr h="192469">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3825708908"/>
                  </a:ext>
                </a:extLst>
              </a:tr>
              <a:tr h="338966">
                <a:tc>
                  <a:txBody>
                    <a:bodyPr/>
                    <a:lstStyle/>
                    <a:p>
                      <a:pPr>
                        <a:lnSpc>
                          <a:spcPct val="107000"/>
                        </a:lnSpc>
                        <a:spcAft>
                          <a:spcPts val="0"/>
                        </a:spcAft>
                      </a:pPr>
                      <a:r>
                        <a:rPr lang="en-GB" sz="1200">
                          <a:effectLst/>
                        </a:rPr>
                        <a:t>Week 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14</a:t>
                      </a:r>
                      <a:r>
                        <a:rPr lang="en-GB" sz="1200" baseline="30000">
                          <a:effectLst/>
                        </a:rPr>
                        <a:t>th</a:t>
                      </a:r>
                      <a:r>
                        <a:rPr lang="en-GB" sz="1200">
                          <a:effectLst/>
                        </a:rPr>
                        <a:t> – 18</a:t>
                      </a:r>
                      <a:r>
                        <a:rPr lang="en-GB" sz="1200" baseline="30000">
                          <a:effectLst/>
                        </a:rPr>
                        <a:t>th</a:t>
                      </a:r>
                      <a:r>
                        <a:rPr lang="en-GB" sz="1200">
                          <a:effectLst/>
                        </a:rPr>
                        <a:t> June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Continue to get up and ready for school by 9am each morning.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3890114427"/>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Continue to drive to school with family members then come back home if you want to.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2375527586"/>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If at home, continue to Google Classroom and check work for 1 subject per day.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3430306755"/>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Travel in the car to the school on one day to collect some work from Mr Smith, from the car park.</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2842563175"/>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Any other achievements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757310964"/>
                  </a:ext>
                </a:extLst>
              </a:tr>
              <a:tr h="192469">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070542161"/>
                  </a:ext>
                </a:extLst>
              </a:tr>
              <a:tr h="192469">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432390438"/>
                  </a:ext>
                </a:extLst>
              </a:tr>
              <a:tr h="338966">
                <a:tc>
                  <a:txBody>
                    <a:bodyPr/>
                    <a:lstStyle/>
                    <a:p>
                      <a:pPr>
                        <a:lnSpc>
                          <a:spcPct val="107000"/>
                        </a:lnSpc>
                        <a:spcAft>
                          <a:spcPts val="0"/>
                        </a:spcAft>
                      </a:pPr>
                      <a:r>
                        <a:rPr lang="en-GB" sz="1200">
                          <a:effectLst/>
                        </a:rPr>
                        <a:t>Week 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dirty="0">
                          <a:effectLst/>
                        </a:rPr>
                        <a:t>21</a:t>
                      </a:r>
                      <a:r>
                        <a:rPr lang="en-GB" sz="1200" baseline="30000" dirty="0">
                          <a:effectLst/>
                        </a:rPr>
                        <a:t>st</a:t>
                      </a:r>
                      <a:r>
                        <a:rPr lang="en-GB" sz="1200" dirty="0">
                          <a:effectLst/>
                        </a:rPr>
                        <a:t>  - 25</a:t>
                      </a:r>
                      <a:r>
                        <a:rPr lang="en-GB" sz="1200" baseline="30000" dirty="0">
                          <a:effectLst/>
                        </a:rPr>
                        <a:t>th</a:t>
                      </a:r>
                      <a:r>
                        <a:rPr lang="en-GB" sz="1200" dirty="0">
                          <a:effectLst/>
                        </a:rPr>
                        <a:t> June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Continue to get up and ready for school by 9am each morning.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113101971"/>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dirty="0">
                          <a:effectLst/>
                        </a:rPr>
                        <a:t>Continue to drive to school with family members then come back home if you want to.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2831412171"/>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If at home, continue to Google Classroom and check work for 1 subject per day.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4061937138"/>
                  </a:ext>
                </a:extLst>
              </a:tr>
              <a:tr h="381711">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Travel in the car to the school on one day to collect some work from Mr Smith, from the car park.</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2381997145"/>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Write a list of school achievements over the past year and email it to Mr Smith.</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4029953665"/>
                  </a:ext>
                </a:extLst>
              </a:tr>
              <a:tr h="381711">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a:effectLst/>
                        </a:rPr>
                        <a:t>Any other achievements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581609908"/>
                  </a:ext>
                </a:extLst>
              </a:tr>
              <a:tr h="204016">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890639488"/>
                  </a:ext>
                </a:extLst>
              </a:tr>
              <a:tr h="204016">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3271046488"/>
                  </a:ext>
                </a:extLst>
              </a:tr>
            </a:tbl>
          </a:graphicData>
        </a:graphic>
      </p:graphicFrame>
    </p:spTree>
    <p:extLst>
      <p:ext uri="{BB962C8B-B14F-4D97-AF65-F5344CB8AC3E}">
        <p14:creationId xmlns:p14="http://schemas.microsoft.com/office/powerpoint/2010/main" val="3348071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GB" sz="3600"/>
              <a:t>Intervention – Guiding Principles</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7EED54C-862B-4D9F-8EC5-49F30B864CE2}"/>
              </a:ext>
            </a:extLst>
          </p:cNvPr>
          <p:cNvGraphicFramePr>
            <a:graphicFrameLocks noGrp="1"/>
          </p:cNvGraphicFramePr>
          <p:nvPr>
            <p:ph idx="1"/>
            <p:extLst>
              <p:ext uri="{D42A27DB-BD31-4B8C-83A1-F6EECF244321}">
                <p14:modId xmlns:p14="http://schemas.microsoft.com/office/powerpoint/2010/main" val="6087505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7" descr="Calendar&#10;&#10;Description automatically generated">
            <a:extLst>
              <a:ext uri="{FF2B5EF4-FFF2-40B4-BE49-F238E27FC236}">
                <a16:creationId xmlns:a16="http://schemas.microsoft.com/office/drawing/2014/main" id="{881449C7-8BBE-4C58-ABF6-E3F33A0D4A66}"/>
              </a:ext>
            </a:extLst>
          </p:cNvPr>
          <p:cNvPicPr>
            <a:picLocks noChangeAspect="1"/>
          </p:cNvPicPr>
          <p:nvPr/>
        </p:nvPicPr>
        <p:blipFill>
          <a:blip r:embed="rId7"/>
          <a:stretch>
            <a:fillRect/>
          </a:stretch>
        </p:blipFill>
        <p:spPr>
          <a:xfrm>
            <a:off x="9332119" y="232448"/>
            <a:ext cx="2743200" cy="701915"/>
          </a:xfrm>
          <a:prstGeom prst="rect">
            <a:avLst/>
          </a:prstGeom>
        </p:spPr>
      </p:pic>
    </p:spTree>
    <p:extLst>
      <p:ext uri="{BB962C8B-B14F-4D97-AF65-F5344CB8AC3E}">
        <p14:creationId xmlns:p14="http://schemas.microsoft.com/office/powerpoint/2010/main" val="1168819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GB" sz="3600"/>
              <a:t>Intervention – Guiding Principles</a:t>
            </a:r>
          </a:p>
        </p:txBody>
      </p:sp>
      <p:sp>
        <p:nvSpPr>
          <p:cNvPr id="18" name="Rectangle 17">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A1BBD68-EE03-4903-9FC5-97BD906A5A1C}"/>
              </a:ext>
            </a:extLst>
          </p:cNvPr>
          <p:cNvGraphicFramePr>
            <a:graphicFrameLocks noGrp="1"/>
          </p:cNvGraphicFramePr>
          <p:nvPr>
            <p:ph idx="1"/>
            <p:extLst>
              <p:ext uri="{D42A27DB-BD31-4B8C-83A1-F6EECF244321}">
                <p14:modId xmlns:p14="http://schemas.microsoft.com/office/powerpoint/2010/main" val="1155730689"/>
              </p:ext>
            </p:extLst>
          </p:nvPr>
        </p:nvGraphicFramePr>
        <p:xfrm>
          <a:off x="-713845" y="1318638"/>
          <a:ext cx="12440971" cy="5310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 name="Picture 41" descr="Calendar&#10;&#10;Description automatically generated">
            <a:extLst>
              <a:ext uri="{FF2B5EF4-FFF2-40B4-BE49-F238E27FC236}">
                <a16:creationId xmlns:a16="http://schemas.microsoft.com/office/drawing/2014/main" id="{159ACEE5-3FCA-47A6-BF81-7FDC451B7023}"/>
              </a:ext>
            </a:extLst>
          </p:cNvPr>
          <p:cNvPicPr>
            <a:picLocks noChangeAspect="1"/>
          </p:cNvPicPr>
          <p:nvPr/>
        </p:nvPicPr>
        <p:blipFill>
          <a:blip r:embed="rId7"/>
          <a:stretch>
            <a:fillRect/>
          </a:stretch>
        </p:blipFill>
        <p:spPr>
          <a:xfrm>
            <a:off x="9153525" y="422948"/>
            <a:ext cx="2743200" cy="701915"/>
          </a:xfrm>
          <a:prstGeom prst="rect">
            <a:avLst/>
          </a:prstGeom>
        </p:spPr>
      </p:pic>
    </p:spTree>
    <p:extLst>
      <p:ext uri="{BB962C8B-B14F-4D97-AF65-F5344CB8AC3E}">
        <p14:creationId xmlns:p14="http://schemas.microsoft.com/office/powerpoint/2010/main" val="2809560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GB" dirty="0"/>
              <a:t>Intervention – Guiding Principles</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D4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BAF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254442" y="3244411"/>
            <a:ext cx="1462088" cy="3691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2">
            <a:extLst>
              <a:ext uri="{FF2B5EF4-FFF2-40B4-BE49-F238E27FC236}">
                <a16:creationId xmlns:a16="http://schemas.microsoft.com/office/drawing/2014/main" id="{0CD5CBAE-62EF-4A25-A5AA-750CE14D51B8}"/>
              </a:ext>
            </a:extLst>
          </p:cNvPr>
          <p:cNvGraphicFramePr>
            <a:graphicFrameLocks noGrp="1"/>
          </p:cNvGraphicFramePr>
          <p:nvPr>
            <p:ph idx="1"/>
            <p:extLst>
              <p:ext uri="{D42A27DB-BD31-4B8C-83A1-F6EECF244321}">
                <p14:modId xmlns:p14="http://schemas.microsoft.com/office/powerpoint/2010/main" val="1983725295"/>
              </p:ext>
            </p:extLst>
          </p:nvPr>
        </p:nvGraphicFramePr>
        <p:xfrm>
          <a:off x="838773" y="1944800"/>
          <a:ext cx="8075210" cy="4915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1465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6AC925E-2E43-454A-ABF0-A7EAF52A35E9}"/>
              </a:ext>
            </a:extLst>
          </p:cNvPr>
          <p:cNvPicPr>
            <a:picLocks noChangeAspect="1"/>
          </p:cNvPicPr>
          <p:nvPr/>
        </p:nvPicPr>
        <p:blipFill rotWithShape="1">
          <a:blip r:embed="rId2">
            <a:alphaModFix amt="35000"/>
          </a:blip>
          <a:srcRect t="15760" r="1" b="1"/>
          <a:stretch/>
        </p:blipFill>
        <p:spPr>
          <a:xfrm>
            <a:off x="-4243" y="10"/>
            <a:ext cx="12196243" cy="6857990"/>
          </a:xfrm>
          <a:prstGeom prst="rect">
            <a:avLst/>
          </a:prstGeom>
        </p:spPr>
      </p:pic>
      <p:sp>
        <p:nvSpPr>
          <p:cNvPr id="2" name="Title 1"/>
          <p:cNvSpPr>
            <a:spLocks noGrp="1"/>
          </p:cNvSpPr>
          <p:nvPr>
            <p:ph type="title"/>
          </p:nvPr>
        </p:nvSpPr>
        <p:spPr>
          <a:xfrm>
            <a:off x="643467" y="321734"/>
            <a:ext cx="10905066" cy="1135737"/>
          </a:xfrm>
        </p:spPr>
        <p:txBody>
          <a:bodyPr>
            <a:normAutofit/>
          </a:bodyPr>
          <a:lstStyle/>
          <a:p>
            <a:r>
              <a:rPr lang="en-GB" sz="3600"/>
              <a:t>Severe cases</a:t>
            </a:r>
          </a:p>
        </p:txBody>
      </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8331C0E-DF41-4B92-8AB7-8D8E04E06EDA}"/>
              </a:ext>
            </a:extLst>
          </p:cNvPr>
          <p:cNvGraphicFramePr>
            <a:graphicFrameLocks noGrp="1"/>
          </p:cNvGraphicFramePr>
          <p:nvPr>
            <p:ph idx="1"/>
            <p:extLst>
              <p:ext uri="{D42A27DB-BD31-4B8C-83A1-F6EECF244321}">
                <p14:modId xmlns:p14="http://schemas.microsoft.com/office/powerpoint/2010/main" val="3918199974"/>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6" name="Picture 126">
            <a:extLst>
              <a:ext uri="{FF2B5EF4-FFF2-40B4-BE49-F238E27FC236}">
                <a16:creationId xmlns:a16="http://schemas.microsoft.com/office/drawing/2014/main" id="{1725521B-8D9F-4232-BAD8-57BE4C1C5D4F}"/>
              </a:ext>
            </a:extLst>
          </p:cNvPr>
          <p:cNvPicPr>
            <a:picLocks noChangeAspect="1"/>
          </p:cNvPicPr>
          <p:nvPr/>
        </p:nvPicPr>
        <p:blipFill>
          <a:blip r:embed="rId8"/>
          <a:stretch>
            <a:fillRect/>
          </a:stretch>
        </p:blipFill>
        <p:spPr>
          <a:xfrm>
            <a:off x="9213056" y="244354"/>
            <a:ext cx="2743200" cy="701915"/>
          </a:xfrm>
          <a:prstGeom prst="rect">
            <a:avLst/>
          </a:prstGeom>
        </p:spPr>
      </p:pic>
    </p:spTree>
    <p:extLst>
      <p:ext uri="{BB962C8B-B14F-4D97-AF65-F5344CB8AC3E}">
        <p14:creationId xmlns:p14="http://schemas.microsoft.com/office/powerpoint/2010/main" val="4011446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351" y="1862613"/>
            <a:ext cx="11225048" cy="1077218"/>
          </a:xfrm>
          <a:prstGeom prst="rect">
            <a:avLst/>
          </a:prstGeom>
          <a:noFill/>
        </p:spPr>
        <p:txBody>
          <a:bodyPr wrap="square" rtlCol="0">
            <a:spAutoFit/>
          </a:bodyPr>
          <a:lstStyle/>
          <a:p>
            <a:pPr algn="ctr"/>
            <a:endParaRPr lang="en-GB" sz="3200" dirty="0"/>
          </a:p>
          <a:p>
            <a:pPr algn="ctr"/>
            <a:endParaRPr lang="en-GB" sz="3200" dirty="0"/>
          </a:p>
        </p:txBody>
      </p:sp>
      <p:sp>
        <p:nvSpPr>
          <p:cNvPr id="6" name="TextBox 5"/>
          <p:cNvSpPr txBox="1"/>
          <p:nvPr/>
        </p:nvSpPr>
        <p:spPr>
          <a:xfrm>
            <a:off x="11128916" y="6275725"/>
            <a:ext cx="485815" cy="369332"/>
          </a:xfrm>
          <a:prstGeom prst="rect">
            <a:avLst/>
          </a:prstGeom>
          <a:noFill/>
        </p:spPr>
        <p:txBody>
          <a:bodyPr wrap="square" rtlCol="0">
            <a:spAutoFit/>
          </a:bodyPr>
          <a:lstStyle/>
          <a:p>
            <a:r>
              <a:rPr lang="en-GB" dirty="0"/>
              <a:t>C</a:t>
            </a:r>
          </a:p>
        </p:txBody>
      </p:sp>
      <p:pic>
        <p:nvPicPr>
          <p:cNvPr id="2" name="Picture 1"/>
          <p:cNvPicPr>
            <a:picLocks noChangeAspect="1"/>
          </p:cNvPicPr>
          <p:nvPr/>
        </p:nvPicPr>
        <p:blipFill>
          <a:blip r:embed="rId2"/>
          <a:stretch>
            <a:fillRect/>
          </a:stretch>
        </p:blipFill>
        <p:spPr>
          <a:xfrm>
            <a:off x="1694986" y="100362"/>
            <a:ext cx="9106480" cy="6676094"/>
          </a:xfrm>
          <a:prstGeom prst="rect">
            <a:avLst/>
          </a:prstGeom>
        </p:spPr>
      </p:pic>
    </p:spTree>
    <p:extLst>
      <p:ext uri="{BB962C8B-B14F-4D97-AF65-F5344CB8AC3E}">
        <p14:creationId xmlns:p14="http://schemas.microsoft.com/office/powerpoint/2010/main" val="3302674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9520"/>
            <a:ext cx="10515600" cy="1325563"/>
          </a:xfrm>
        </p:spPr>
        <p:txBody>
          <a:bodyPr/>
          <a:lstStyle/>
          <a:p>
            <a:r>
              <a:rPr lang="en-GB" dirty="0"/>
              <a:t>In Summary</a:t>
            </a:r>
          </a:p>
        </p:txBody>
      </p:sp>
      <p:sp>
        <p:nvSpPr>
          <p:cNvPr id="3" name="Content Placeholder 2"/>
          <p:cNvSpPr>
            <a:spLocks noGrp="1"/>
          </p:cNvSpPr>
          <p:nvPr>
            <p:ph idx="1"/>
          </p:nvPr>
        </p:nvSpPr>
        <p:spPr/>
        <p:txBody>
          <a:bodyPr>
            <a:normAutofit/>
          </a:bodyPr>
          <a:lstStyle/>
          <a:p>
            <a:r>
              <a:rPr lang="en-GB" dirty="0">
                <a:solidFill>
                  <a:srgbClr val="0070C0"/>
                </a:solidFill>
              </a:rPr>
              <a:t>Early Intervention</a:t>
            </a:r>
          </a:p>
          <a:p>
            <a:r>
              <a:rPr lang="en-GB" dirty="0">
                <a:solidFill>
                  <a:srgbClr val="0070C0"/>
                </a:solidFill>
              </a:rPr>
              <a:t>Planning – with the child/young person, their family, school staff and partners</a:t>
            </a:r>
          </a:p>
          <a:p>
            <a:r>
              <a:rPr lang="en-GB" dirty="0">
                <a:solidFill>
                  <a:srgbClr val="0070C0"/>
                </a:solidFill>
              </a:rPr>
              <a:t>Individualised assessment and intervention</a:t>
            </a:r>
          </a:p>
          <a:p>
            <a:r>
              <a:rPr lang="en-GB" dirty="0">
                <a:solidFill>
                  <a:srgbClr val="0070C0"/>
                </a:solidFill>
              </a:rPr>
              <a:t>Smart Outcomes: Universal, Targeted or Individual</a:t>
            </a:r>
          </a:p>
          <a:p>
            <a:r>
              <a:rPr lang="en-GB" dirty="0">
                <a:solidFill>
                  <a:srgbClr val="0070C0"/>
                </a:solidFill>
              </a:rPr>
              <a:t>Connectedness and Relationships</a:t>
            </a:r>
          </a:p>
          <a:p>
            <a:r>
              <a:rPr lang="en-GB" dirty="0">
                <a:solidFill>
                  <a:srgbClr val="0070C0"/>
                </a:solidFill>
              </a:rPr>
              <a:t>Small Steps (sometimes tiny)  E.g. Gradual Exposure: treat each success as a win to be developed and progressed.</a:t>
            </a:r>
          </a:p>
          <a:p>
            <a:r>
              <a:rPr lang="en-GB" dirty="0">
                <a:solidFill>
                  <a:srgbClr val="0070C0"/>
                </a:solidFill>
              </a:rPr>
              <a:t>Flexibility</a:t>
            </a:r>
          </a:p>
          <a:p>
            <a:endParaRPr lang="en-GB" dirty="0"/>
          </a:p>
        </p:txBody>
      </p:sp>
      <p:sp>
        <p:nvSpPr>
          <p:cNvPr id="5" name="TextBox 4"/>
          <p:cNvSpPr txBox="1"/>
          <p:nvPr/>
        </p:nvSpPr>
        <p:spPr>
          <a:xfrm>
            <a:off x="11128916" y="6275725"/>
            <a:ext cx="485815" cy="369332"/>
          </a:xfrm>
          <a:prstGeom prst="rect">
            <a:avLst/>
          </a:prstGeom>
          <a:noFill/>
        </p:spPr>
        <p:txBody>
          <a:bodyPr wrap="square" rtlCol="0">
            <a:spAutoFit/>
          </a:bodyPr>
          <a:lstStyle/>
          <a:p>
            <a:r>
              <a:rPr lang="en-GB" dirty="0"/>
              <a:t>A</a:t>
            </a:r>
          </a:p>
        </p:txBody>
      </p:sp>
      <p:pic>
        <p:nvPicPr>
          <p:cNvPr id="6" name="Picture 2"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3601" y="37951"/>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196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437" y="209550"/>
            <a:ext cx="12049125" cy="6438900"/>
          </a:xfrm>
          <a:prstGeom prst="rect">
            <a:avLst/>
          </a:prstGeom>
        </p:spPr>
      </p:pic>
    </p:spTree>
    <p:extLst>
      <p:ext uri="{BB962C8B-B14F-4D97-AF65-F5344CB8AC3E}">
        <p14:creationId xmlns:p14="http://schemas.microsoft.com/office/powerpoint/2010/main" val="2330715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801" y="1062849"/>
            <a:ext cx="4042592" cy="5081471"/>
          </a:xfrm>
          <a:prstGeom prst="rect">
            <a:avLst/>
          </a:prstGeom>
        </p:spPr>
      </p:pic>
      <p:pic>
        <p:nvPicPr>
          <p:cNvPr id="3" name="Picture 2" descr="cropped-Healthier-Minds-mast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3601" y="37951"/>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128916" y="6275725"/>
            <a:ext cx="485815" cy="369332"/>
          </a:xfrm>
          <a:prstGeom prst="rect">
            <a:avLst/>
          </a:prstGeom>
          <a:noFill/>
        </p:spPr>
        <p:txBody>
          <a:bodyPr wrap="square" rtlCol="0">
            <a:spAutoFit/>
          </a:bodyPr>
          <a:lstStyle/>
          <a:p>
            <a:r>
              <a:rPr lang="en-GB" dirty="0"/>
              <a:t>A</a:t>
            </a:r>
          </a:p>
        </p:txBody>
      </p:sp>
    </p:spTree>
    <p:extLst>
      <p:ext uri="{BB962C8B-B14F-4D97-AF65-F5344CB8AC3E}">
        <p14:creationId xmlns:p14="http://schemas.microsoft.com/office/powerpoint/2010/main" val="2500382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25625"/>
            <a:ext cx="10515600" cy="4351338"/>
          </a:xfrm>
        </p:spPr>
        <p:txBody>
          <a:bodyPr/>
          <a:lstStyle/>
          <a:p>
            <a:endParaRPr lang="en-GB" dirty="0"/>
          </a:p>
          <a:p>
            <a:pPr marL="457200" lvl="1" indent="0">
              <a:buNone/>
            </a:pP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4128" y="2091732"/>
            <a:ext cx="3010829" cy="42537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49" y="182170"/>
            <a:ext cx="2548634" cy="38191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6262" y="182170"/>
            <a:ext cx="2838568" cy="42621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5909" y="2128043"/>
            <a:ext cx="2932627" cy="4181088"/>
          </a:xfrm>
          <a:prstGeom prst="rect">
            <a:avLst/>
          </a:prstGeom>
        </p:spPr>
      </p:pic>
      <p:sp>
        <p:nvSpPr>
          <p:cNvPr id="8" name="TextBox 7"/>
          <p:cNvSpPr txBox="1"/>
          <p:nvPr/>
        </p:nvSpPr>
        <p:spPr>
          <a:xfrm>
            <a:off x="11240428" y="6426883"/>
            <a:ext cx="485815" cy="369332"/>
          </a:xfrm>
          <a:prstGeom prst="rect">
            <a:avLst/>
          </a:prstGeom>
          <a:noFill/>
        </p:spPr>
        <p:txBody>
          <a:bodyPr wrap="square" rtlCol="0">
            <a:spAutoFit/>
          </a:bodyPr>
          <a:lstStyle/>
          <a:p>
            <a:r>
              <a:rPr lang="en-GB" dirty="0"/>
              <a:t>A</a:t>
            </a:r>
          </a:p>
        </p:txBody>
      </p:sp>
    </p:spTree>
    <p:extLst>
      <p:ext uri="{BB962C8B-B14F-4D97-AF65-F5344CB8AC3E}">
        <p14:creationId xmlns:p14="http://schemas.microsoft.com/office/powerpoint/2010/main" val="3206364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opped-Healthier-Minds-mast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968" y="11847"/>
            <a:ext cx="8037815" cy="203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99075" y="2042319"/>
            <a:ext cx="10515600" cy="4351338"/>
          </a:xfrm>
        </p:spPr>
        <p:txBody>
          <a:bodyPr>
            <a:normAutofit/>
          </a:bodyPr>
          <a:lstStyle/>
          <a:p>
            <a:r>
              <a:rPr lang="en-GB" dirty="0">
                <a:hlinkClick r:id="rId3"/>
              </a:rPr>
              <a:t>Chris.Atherton@eastrenfrewshire.gov.uk</a:t>
            </a:r>
            <a:endParaRPr lang="en-GB" dirty="0"/>
          </a:p>
          <a:p>
            <a:pPr marL="0" indent="0">
              <a:buNone/>
            </a:pPr>
            <a:endParaRPr lang="en-GB" dirty="0"/>
          </a:p>
          <a:p>
            <a:r>
              <a:rPr lang="en-GB" dirty="0">
                <a:hlinkClick r:id="rId4"/>
              </a:rPr>
              <a:t>Angela.Merrylees@eastrenfrewshire.gov.uk</a:t>
            </a:r>
            <a:endParaRPr lang="en-GB" dirty="0"/>
          </a:p>
          <a:p>
            <a:pPr marL="0" indent="0">
              <a:buNone/>
            </a:pPr>
            <a:endParaRPr lang="en-GB" dirty="0"/>
          </a:p>
          <a:p>
            <a:r>
              <a:rPr lang="en-GB" u="sng" dirty="0">
                <a:hlinkClick r:id="rId5"/>
              </a:rPr>
              <a:t>https://blogs.glowscotland.org.uk/er/PsychologicalService/school-staff/building-resilience/healthier-minds/</a:t>
            </a:r>
            <a:endParaRPr lang="en-GB" u="sng" dirty="0"/>
          </a:p>
          <a:p>
            <a:endParaRPr lang="en-GB" u="sng" dirty="0"/>
          </a:p>
          <a:p>
            <a:r>
              <a:rPr lang="en-GB" dirty="0">
                <a:hlinkClick r:id="rId6"/>
              </a:rPr>
              <a:t>https://youtu.be/1s8UxUxga78</a:t>
            </a:r>
            <a:endParaRPr lang="en-GB" dirty="0"/>
          </a:p>
          <a:p>
            <a:endParaRPr lang="en-GB" dirty="0"/>
          </a:p>
          <a:p>
            <a:endParaRPr lang="en-GB" u="sng" dirty="0"/>
          </a:p>
          <a:p>
            <a:endParaRPr lang="en-GB" dirty="0"/>
          </a:p>
          <a:p>
            <a:pPr marL="0" indent="0">
              <a:buNone/>
            </a:pPr>
            <a:endParaRPr lang="en-GB" dirty="0"/>
          </a:p>
          <a:p>
            <a:endParaRPr lang="en-GB" dirty="0"/>
          </a:p>
        </p:txBody>
      </p:sp>
      <p:sp>
        <p:nvSpPr>
          <p:cNvPr id="4" name="TextBox 3"/>
          <p:cNvSpPr txBox="1"/>
          <p:nvPr/>
        </p:nvSpPr>
        <p:spPr>
          <a:xfrm>
            <a:off x="11128916" y="6275725"/>
            <a:ext cx="485815" cy="369332"/>
          </a:xfrm>
          <a:prstGeom prst="rect">
            <a:avLst/>
          </a:prstGeom>
          <a:noFill/>
        </p:spPr>
        <p:txBody>
          <a:bodyPr wrap="square" rtlCol="0">
            <a:spAutoFit/>
          </a:bodyPr>
          <a:lstStyle/>
          <a:p>
            <a:r>
              <a:rPr lang="en-GB" dirty="0"/>
              <a:t>A</a:t>
            </a:r>
          </a:p>
        </p:txBody>
      </p:sp>
    </p:spTree>
    <p:extLst>
      <p:ext uri="{BB962C8B-B14F-4D97-AF65-F5344CB8AC3E}">
        <p14:creationId xmlns:p14="http://schemas.microsoft.com/office/powerpoint/2010/main" val="2789734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Healthier Minds Data so far</a:t>
            </a:r>
          </a:p>
        </p:txBody>
      </p:sp>
      <p:sp>
        <p:nvSpPr>
          <p:cNvPr id="3" name="Content Placeholder 2"/>
          <p:cNvSpPr>
            <a:spLocks noGrp="1"/>
          </p:cNvSpPr>
          <p:nvPr>
            <p:ph idx="1"/>
          </p:nvPr>
        </p:nvSpPr>
        <p:spPr/>
        <p:txBody>
          <a:bodyPr/>
          <a:lstStyle/>
          <a:p>
            <a:pPr marL="0" lvl="0" indent="0">
              <a:buNone/>
            </a:pPr>
            <a:r>
              <a:rPr lang="en-GB" dirty="0">
                <a:solidFill>
                  <a:srgbClr val="0070C0"/>
                </a:solidFill>
              </a:rPr>
              <a:t>76 (27%) referrals for YP who have school attendance issues/concerns.</a:t>
            </a:r>
          </a:p>
          <a:p>
            <a:pPr marL="0" lvl="0" indent="0">
              <a:buNone/>
            </a:pPr>
            <a:r>
              <a:rPr lang="en-GB" dirty="0">
                <a:solidFill>
                  <a:srgbClr val="0070C0"/>
                </a:solidFill>
              </a:rPr>
              <a:t> </a:t>
            </a:r>
          </a:p>
          <a:p>
            <a:pPr lvl="1"/>
            <a:r>
              <a:rPr lang="en-GB" dirty="0">
                <a:solidFill>
                  <a:srgbClr val="0070C0"/>
                </a:solidFill>
              </a:rPr>
              <a:t>37% are 15 y/o</a:t>
            </a:r>
          </a:p>
          <a:p>
            <a:pPr lvl="1"/>
            <a:endParaRPr lang="en-GB" dirty="0">
              <a:solidFill>
                <a:srgbClr val="0070C0"/>
              </a:solidFill>
            </a:endParaRPr>
          </a:p>
          <a:p>
            <a:pPr lvl="1"/>
            <a:r>
              <a:rPr lang="en-GB" dirty="0">
                <a:solidFill>
                  <a:srgbClr val="0070C0"/>
                </a:solidFill>
              </a:rPr>
              <a:t>33% have an ASN</a:t>
            </a:r>
          </a:p>
          <a:p>
            <a:pPr lvl="1"/>
            <a:endParaRPr lang="en-GB" dirty="0">
              <a:solidFill>
                <a:srgbClr val="0070C0"/>
              </a:solidFill>
            </a:endParaRPr>
          </a:p>
          <a:p>
            <a:pPr lvl="1"/>
            <a:r>
              <a:rPr lang="en-GB" dirty="0">
                <a:solidFill>
                  <a:srgbClr val="0070C0"/>
                </a:solidFill>
              </a:rPr>
              <a:t>38% main reason (code) is anxiety/stress, 17% for low mood (including general, depression and suicide ideation)</a:t>
            </a:r>
          </a:p>
          <a:p>
            <a:endParaRPr lang="en-GB" dirty="0"/>
          </a:p>
        </p:txBody>
      </p:sp>
      <p:pic>
        <p:nvPicPr>
          <p:cNvPr id="4" name="Picture 2"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6693" y="106880"/>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031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GB" sz="5400"/>
              <a:t>School Avoidant Behaviours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vert="horz" lIns="91440" tIns="45720" rIns="91440" bIns="45720" rtlCol="0" anchor="t">
            <a:normAutofit/>
          </a:bodyPr>
          <a:lstStyle/>
          <a:p>
            <a:r>
              <a:rPr lang="en-GB" sz="2200" dirty="0"/>
              <a:t>School avoidant behaviours are very common in children and young people</a:t>
            </a:r>
          </a:p>
          <a:p>
            <a:r>
              <a:rPr lang="en-GB" sz="2200" dirty="0"/>
              <a:t>Diverse in their presentation</a:t>
            </a:r>
            <a:endParaRPr lang="en-GB" sz="2200" dirty="0">
              <a:cs typeface="Calibri"/>
            </a:endParaRPr>
          </a:p>
          <a:p>
            <a:r>
              <a:rPr lang="en-GB" sz="2200" b="1" dirty="0"/>
              <a:t>Visible and familiar:</a:t>
            </a:r>
            <a:endParaRPr lang="en-GB" sz="2200" b="1" dirty="0">
              <a:cs typeface="Calibri"/>
            </a:endParaRPr>
          </a:p>
          <a:p>
            <a:pPr lvl="1"/>
            <a:r>
              <a:rPr lang="en-GB" sz="2200" dirty="0"/>
              <a:t>demonstrative behaviours – e.g. separation anxiety</a:t>
            </a:r>
            <a:endParaRPr lang="en-GB" sz="2200" dirty="0">
              <a:cs typeface="Calibri"/>
            </a:endParaRPr>
          </a:p>
          <a:p>
            <a:pPr lvl="1"/>
            <a:r>
              <a:rPr lang="en-GB" sz="2200" dirty="0"/>
              <a:t>persistent late-coming</a:t>
            </a:r>
            <a:endParaRPr lang="en-GB" sz="2200" dirty="0">
              <a:cs typeface="Calibri"/>
            </a:endParaRPr>
          </a:p>
          <a:p>
            <a:pPr lvl="1"/>
            <a:r>
              <a:rPr lang="en-GB" sz="2200" dirty="0"/>
              <a:t>leaving the school building</a:t>
            </a:r>
            <a:endParaRPr lang="en-GB" sz="2200" dirty="0">
              <a:cs typeface="Calibri"/>
            </a:endParaRPr>
          </a:p>
          <a:p>
            <a:pPr lvl="1"/>
            <a:r>
              <a:rPr lang="en-GB" sz="2200" dirty="0"/>
              <a:t>patterns of absence around trigger points (e.g. transitions, specific classes)</a:t>
            </a:r>
            <a:endParaRPr lang="en-GB" sz="2200" dirty="0">
              <a:cs typeface="Calibri"/>
            </a:endParaRPr>
          </a:p>
          <a:p>
            <a:r>
              <a:rPr lang="en-GB" sz="2200" b="1" dirty="0"/>
              <a:t>Subtle:</a:t>
            </a:r>
            <a:endParaRPr lang="en-GB" sz="2200" b="1" dirty="0">
              <a:cs typeface="Calibri"/>
            </a:endParaRPr>
          </a:p>
          <a:p>
            <a:pPr lvl="1"/>
            <a:r>
              <a:rPr lang="en-GB" sz="2200" dirty="0"/>
              <a:t>regular periods of self-certified absence</a:t>
            </a:r>
            <a:endParaRPr lang="en-GB" sz="2200" dirty="0">
              <a:cs typeface="Calibri"/>
            </a:endParaRPr>
          </a:p>
          <a:p>
            <a:pPr lvl="1"/>
            <a:r>
              <a:rPr lang="en-GB" sz="2200" dirty="0"/>
              <a:t>any others?</a:t>
            </a:r>
            <a:endParaRPr lang="en-GB" sz="2200" dirty="0">
              <a:cs typeface="Calibri"/>
            </a:endParaRPr>
          </a:p>
        </p:txBody>
      </p:sp>
      <p:pic>
        <p:nvPicPr>
          <p:cNvPr id="5" name="Picture 5" descr="Calendar&#10;&#10;Description automatically generated">
            <a:extLst>
              <a:ext uri="{FF2B5EF4-FFF2-40B4-BE49-F238E27FC236}">
                <a16:creationId xmlns:a16="http://schemas.microsoft.com/office/drawing/2014/main" id="{47839B13-F005-4007-9457-67F061D7B248}"/>
              </a:ext>
            </a:extLst>
          </p:cNvPr>
          <p:cNvPicPr>
            <a:picLocks noChangeAspect="1"/>
          </p:cNvPicPr>
          <p:nvPr/>
        </p:nvPicPr>
        <p:blipFill>
          <a:blip r:embed="rId2"/>
          <a:stretch>
            <a:fillRect/>
          </a:stretch>
        </p:blipFill>
        <p:spPr>
          <a:xfrm>
            <a:off x="9260681" y="152685"/>
            <a:ext cx="2743200" cy="694753"/>
          </a:xfrm>
          <a:prstGeom prst="rect">
            <a:avLst/>
          </a:prstGeom>
        </p:spPr>
      </p:pic>
    </p:spTree>
    <p:extLst>
      <p:ext uri="{BB962C8B-B14F-4D97-AF65-F5344CB8AC3E}">
        <p14:creationId xmlns:p14="http://schemas.microsoft.com/office/powerpoint/2010/main" val="250451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2E5F066-B163-4121-BB23-A8EAC98ADBFF}"/>
              </a:ext>
            </a:extLst>
          </p:cNvPr>
          <p:cNvPicPr>
            <a:picLocks noChangeAspect="1"/>
          </p:cNvPicPr>
          <p:nvPr/>
        </p:nvPicPr>
        <p:blipFill rotWithShape="1">
          <a:blip r:embed="rId2">
            <a:alphaModFix amt="35000"/>
          </a:blip>
          <a:srcRect r="-3" b="15631"/>
          <a:stretch/>
        </p:blipFill>
        <p:spPr>
          <a:xfrm>
            <a:off x="-4243" y="10"/>
            <a:ext cx="12196243" cy="6857990"/>
          </a:xfrm>
          <a:prstGeom prst="rect">
            <a:avLst/>
          </a:prstGeom>
        </p:spPr>
      </p:pic>
      <p:sp>
        <p:nvSpPr>
          <p:cNvPr id="2" name="Title 1"/>
          <p:cNvSpPr>
            <a:spLocks noGrp="1"/>
          </p:cNvSpPr>
          <p:nvPr>
            <p:ph type="title"/>
          </p:nvPr>
        </p:nvSpPr>
        <p:spPr>
          <a:xfrm>
            <a:off x="643467" y="321734"/>
            <a:ext cx="10905066" cy="1135737"/>
          </a:xfrm>
        </p:spPr>
        <p:txBody>
          <a:bodyPr>
            <a:normAutofit/>
          </a:bodyPr>
          <a:lstStyle/>
          <a:p>
            <a:r>
              <a:rPr lang="en-GB" sz="3600"/>
              <a:t>School Avoidant Behaviours</a:t>
            </a: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C0166D0-2BFF-4D7C-9552-BE63EBD786BD}"/>
              </a:ext>
            </a:extLst>
          </p:cNvPr>
          <p:cNvGraphicFramePr>
            <a:graphicFrameLocks noGrp="1"/>
          </p:cNvGraphicFramePr>
          <p:nvPr>
            <p:ph idx="1"/>
            <p:extLst>
              <p:ext uri="{D42A27DB-BD31-4B8C-83A1-F6EECF244321}">
                <p14:modId xmlns:p14="http://schemas.microsoft.com/office/powerpoint/2010/main" val="3462154858"/>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4" descr="Calendar&#10;&#10;Description automatically generated">
            <a:extLst>
              <a:ext uri="{FF2B5EF4-FFF2-40B4-BE49-F238E27FC236}">
                <a16:creationId xmlns:a16="http://schemas.microsoft.com/office/drawing/2014/main" id="{888DF4D4-81C9-4BA5-B39D-8344BC3186BB}"/>
              </a:ext>
            </a:extLst>
          </p:cNvPr>
          <p:cNvPicPr>
            <a:picLocks noChangeAspect="1"/>
          </p:cNvPicPr>
          <p:nvPr/>
        </p:nvPicPr>
        <p:blipFill>
          <a:blip r:embed="rId8"/>
          <a:stretch>
            <a:fillRect/>
          </a:stretch>
        </p:blipFill>
        <p:spPr>
          <a:xfrm>
            <a:off x="9153525" y="319373"/>
            <a:ext cx="2743200" cy="694753"/>
          </a:xfrm>
          <a:prstGeom prst="rect">
            <a:avLst/>
          </a:prstGeom>
        </p:spPr>
      </p:pic>
    </p:spTree>
    <p:extLst>
      <p:ext uri="{BB962C8B-B14F-4D97-AF65-F5344CB8AC3E}">
        <p14:creationId xmlns:p14="http://schemas.microsoft.com/office/powerpoint/2010/main" val="4026693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16" y="957991"/>
            <a:ext cx="10515600" cy="1325563"/>
          </a:xfrm>
        </p:spPr>
        <p:txBody>
          <a:bodyPr>
            <a:normAutofit/>
          </a:bodyPr>
          <a:lstStyle/>
          <a:p>
            <a:r>
              <a:rPr lang="en-GB" dirty="0"/>
              <a:t/>
            </a:r>
            <a:br>
              <a:rPr lang="en-GB" dirty="0"/>
            </a:br>
            <a:endParaRPr lang="en-GB" dirty="0"/>
          </a:p>
        </p:txBody>
      </p:sp>
      <p:sp>
        <p:nvSpPr>
          <p:cNvPr id="3" name="Content Placeholder 2"/>
          <p:cNvSpPr>
            <a:spLocks noGrp="1"/>
          </p:cNvSpPr>
          <p:nvPr>
            <p:ph idx="1"/>
          </p:nvPr>
        </p:nvSpPr>
        <p:spPr>
          <a:xfrm>
            <a:off x="613316" y="724829"/>
            <a:ext cx="10515600" cy="5920228"/>
          </a:xfrm>
        </p:spPr>
        <p:txBody>
          <a:bodyPr>
            <a:normAutofit/>
          </a:bodyPr>
          <a:lstStyle/>
          <a:p>
            <a:pPr marL="0" indent="0">
              <a:buNone/>
            </a:pPr>
            <a:endParaRPr lang="en-GB" sz="3200" dirty="0"/>
          </a:p>
          <a:p>
            <a:r>
              <a:rPr lang="en-GB" sz="3200" dirty="0">
                <a:solidFill>
                  <a:srgbClr val="FF0000"/>
                </a:solidFill>
              </a:rPr>
              <a:t>Anxiety Based School Avoidance </a:t>
            </a:r>
          </a:p>
          <a:p>
            <a:r>
              <a:rPr lang="en-GB" sz="3200" dirty="0">
                <a:solidFill>
                  <a:srgbClr val="FF0000"/>
                </a:solidFill>
              </a:rPr>
              <a:t>Chronic School Absence </a:t>
            </a:r>
          </a:p>
          <a:p>
            <a:r>
              <a:rPr lang="en-GB" sz="3200" dirty="0">
                <a:solidFill>
                  <a:srgbClr val="FF0000"/>
                </a:solidFill>
              </a:rPr>
              <a:t>Persistent School Absence </a:t>
            </a:r>
          </a:p>
          <a:p>
            <a:r>
              <a:rPr lang="en-GB" sz="3200" dirty="0">
                <a:solidFill>
                  <a:srgbClr val="FF0000"/>
                </a:solidFill>
              </a:rPr>
              <a:t>School Disengagement </a:t>
            </a:r>
          </a:p>
          <a:p>
            <a:r>
              <a:rPr lang="en-GB" sz="3200" dirty="0">
                <a:solidFill>
                  <a:srgbClr val="FF0000"/>
                </a:solidFill>
              </a:rPr>
              <a:t>School Refusal </a:t>
            </a:r>
          </a:p>
          <a:p>
            <a:r>
              <a:rPr lang="en-GB" sz="3200" dirty="0">
                <a:solidFill>
                  <a:srgbClr val="FF0000"/>
                </a:solidFill>
              </a:rPr>
              <a:t>School Refusal Behaviour </a:t>
            </a:r>
          </a:p>
          <a:p>
            <a:r>
              <a:rPr lang="en-GB" sz="3200" dirty="0">
                <a:solidFill>
                  <a:srgbClr val="FF0000"/>
                </a:solidFill>
              </a:rPr>
              <a:t>School Phobia </a:t>
            </a:r>
          </a:p>
          <a:p>
            <a:r>
              <a:rPr lang="en-GB" sz="3200" dirty="0">
                <a:solidFill>
                  <a:srgbClr val="FF0000"/>
                </a:solidFill>
              </a:rPr>
              <a:t>School Attendance Problems </a:t>
            </a:r>
          </a:p>
          <a:p>
            <a:r>
              <a:rPr lang="en-GB" sz="3200" dirty="0">
                <a:solidFill>
                  <a:srgbClr val="FF0000"/>
                </a:solidFill>
              </a:rPr>
              <a:t>Truancy</a:t>
            </a:r>
          </a:p>
        </p:txBody>
      </p:sp>
      <p:pic>
        <p:nvPicPr>
          <p:cNvPr id="5" name="Picture 2" descr="cropped-Healthier-Minds-mast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3962" y="76501"/>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128916" y="6275725"/>
            <a:ext cx="485815" cy="369332"/>
          </a:xfrm>
          <a:prstGeom prst="rect">
            <a:avLst/>
          </a:prstGeom>
          <a:noFill/>
        </p:spPr>
        <p:txBody>
          <a:bodyPr wrap="square" rtlCol="0">
            <a:spAutoFit/>
          </a:bodyPr>
          <a:lstStyle/>
          <a:p>
            <a:r>
              <a:rPr lang="en-GB" dirty="0"/>
              <a:t>C</a:t>
            </a:r>
          </a:p>
        </p:txBody>
      </p:sp>
    </p:spTree>
    <p:extLst>
      <p:ext uri="{BB962C8B-B14F-4D97-AF65-F5344CB8AC3E}">
        <p14:creationId xmlns:p14="http://schemas.microsoft.com/office/powerpoint/2010/main" val="1898257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opped-Healthier-Minds-mast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2" y="76501"/>
            <a:ext cx="3638038" cy="9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normAutofit/>
          </a:bodyPr>
          <a:lstStyle/>
          <a:p>
            <a:endParaRPr lang="en-GB" sz="2200" dirty="0"/>
          </a:p>
          <a:p>
            <a:endParaRPr lang="en-GB" sz="2200" dirty="0"/>
          </a:p>
        </p:txBody>
      </p:sp>
      <p:sp>
        <p:nvSpPr>
          <p:cNvPr id="6" name="Content Placeholder 5"/>
          <p:cNvSpPr>
            <a:spLocks noGrp="1"/>
          </p:cNvSpPr>
          <p:nvPr>
            <p:ph sz="half" idx="2"/>
          </p:nvPr>
        </p:nvSpPr>
        <p:spPr/>
        <p:txBody>
          <a:bodyPr/>
          <a:lstStyle/>
          <a:p>
            <a:pPr marL="0" indent="0" algn="ctr">
              <a:buNone/>
            </a:pPr>
            <a:endParaRPr lang="en-GB" sz="3600" dirty="0"/>
          </a:p>
          <a:p>
            <a:pPr marL="0" indent="0" algn="ctr">
              <a:buNone/>
            </a:pPr>
            <a:endParaRPr lang="en-GB" sz="3600" dirty="0"/>
          </a:p>
          <a:p>
            <a:pPr marL="0" indent="0" algn="ctr">
              <a:buNone/>
            </a:pPr>
            <a:r>
              <a:rPr lang="en-GB" sz="3600" dirty="0">
                <a:solidFill>
                  <a:schemeClr val="accent5"/>
                </a:solidFill>
              </a:rPr>
              <a:t>If the list is endless, how do you decide? </a:t>
            </a:r>
          </a:p>
          <a:p>
            <a:endParaRPr lang="en-GB" dirty="0"/>
          </a:p>
          <a:p>
            <a:endParaRPr lang="en-GB" dirty="0"/>
          </a:p>
          <a:p>
            <a:endParaRPr lang="en-GB" dirty="0"/>
          </a:p>
          <a:p>
            <a:endParaRPr lang="en-GB" dirty="0"/>
          </a:p>
        </p:txBody>
      </p:sp>
      <p:sp>
        <p:nvSpPr>
          <p:cNvPr id="4" name="TextBox 3"/>
          <p:cNvSpPr txBox="1"/>
          <p:nvPr/>
        </p:nvSpPr>
        <p:spPr>
          <a:xfrm>
            <a:off x="11128916" y="6275725"/>
            <a:ext cx="485815" cy="369332"/>
          </a:xfrm>
          <a:prstGeom prst="rect">
            <a:avLst/>
          </a:prstGeom>
          <a:noFill/>
        </p:spPr>
        <p:txBody>
          <a:bodyPr wrap="square" rtlCol="0">
            <a:spAutoFit/>
          </a:bodyPr>
          <a:lstStyle/>
          <a:p>
            <a:r>
              <a:rPr lang="en-GB" dirty="0"/>
              <a:t>C</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73" y="2118435"/>
            <a:ext cx="5053849" cy="3370917"/>
          </a:xfrm>
          <a:prstGeom prst="rect">
            <a:avLst/>
          </a:prstGeom>
        </p:spPr>
      </p:pic>
    </p:spTree>
    <p:extLst>
      <p:ext uri="{BB962C8B-B14F-4D97-AF65-F5344CB8AC3E}">
        <p14:creationId xmlns:p14="http://schemas.microsoft.com/office/powerpoint/2010/main" val="1111898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TotalTime>
  <Words>3160</Words>
  <Application>Microsoft Office PowerPoint</Application>
  <PresentationFormat>Widescreen</PresentationFormat>
  <Paragraphs>344</Paragraphs>
  <Slides>42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Times New Roman</vt:lpstr>
      <vt:lpstr>Office Theme</vt:lpstr>
      <vt:lpstr>Emotionally Based School Avoidance</vt:lpstr>
      <vt:lpstr>PowerPoint Presentation</vt:lpstr>
      <vt:lpstr>PowerPoint Presentation</vt:lpstr>
      <vt:lpstr>PowerPoint Presentation</vt:lpstr>
      <vt:lpstr>Healthier Minds Data so far</vt:lpstr>
      <vt:lpstr>School Avoidant Behaviours</vt:lpstr>
      <vt:lpstr>School Avoidant Behaviours</vt:lpstr>
      <vt:lpstr> </vt:lpstr>
      <vt:lpstr>PowerPoint Presentation</vt:lpstr>
      <vt:lpstr>ESBA: Also known as…</vt:lpstr>
      <vt:lpstr>Attendance Matters: A Practitioner’s Guide for Responding to School Avoidant Behaviours in East Renfrewshire (in Draft) </vt:lpstr>
      <vt:lpstr>Risks</vt:lpstr>
      <vt:lpstr>Contributing Factors/Motivating Conditions</vt:lpstr>
      <vt:lpstr>PowerPoint Presentation</vt:lpstr>
      <vt:lpstr>Break out room discussion points</vt:lpstr>
      <vt:lpstr>Motivating Conditions</vt:lpstr>
      <vt:lpstr>Proactive Whole School Characteristics</vt:lpstr>
      <vt:lpstr>Proactive Whole School Characteristics</vt:lpstr>
      <vt:lpstr>Proactive Whole School Characteristics</vt:lpstr>
      <vt:lpstr>Proactive Whole School Characteristics</vt:lpstr>
      <vt:lpstr>Identification, Assessment and Intervention</vt:lpstr>
      <vt:lpstr>Age Related Patterns</vt:lpstr>
      <vt:lpstr>Early Identification</vt:lpstr>
      <vt:lpstr>Early Intervention – Guiding principles</vt:lpstr>
      <vt:lpstr>Early Intervention – Guiding Principles</vt:lpstr>
      <vt:lpstr>Examining the impact of contributing factors</vt:lpstr>
      <vt:lpstr>Effective Assessment and Intervention</vt:lpstr>
      <vt:lpstr>Contextual Factors</vt:lpstr>
      <vt:lpstr>Functional Analysis</vt:lpstr>
      <vt:lpstr>Direct Functional Assessment</vt:lpstr>
      <vt:lpstr>Other Examples of Direct Assessment</vt:lpstr>
      <vt:lpstr>Intervention – Guiding Principles</vt:lpstr>
      <vt:lpstr>PowerPoint Presentation</vt:lpstr>
      <vt:lpstr>Intervention – Guiding Principles</vt:lpstr>
      <vt:lpstr>Intervention – Guiding Principles</vt:lpstr>
      <vt:lpstr>Intervention – Guiding Principles</vt:lpstr>
      <vt:lpstr>Severe cases</vt:lpstr>
      <vt:lpstr>PowerPoint Presentation</vt:lpstr>
      <vt:lpstr>In Summary</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Merrylees</dc:creator>
  <cp:lastModifiedBy>Atherton, Chris</cp:lastModifiedBy>
  <cp:revision>279</cp:revision>
  <dcterms:created xsi:type="dcterms:W3CDTF">2021-03-23T13:18:57Z</dcterms:created>
  <dcterms:modified xsi:type="dcterms:W3CDTF">2021-08-23T14:30:39Z</dcterms:modified>
</cp:coreProperties>
</file>