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6" r:id="rId2"/>
    <p:sldId id="268" r:id="rId3"/>
    <p:sldId id="262" r:id="rId4"/>
    <p:sldId id="265" r:id="rId5"/>
    <p:sldId id="270" r:id="rId6"/>
    <p:sldId id="271" r:id="rId7"/>
    <p:sldId id="274" r:id="rId8"/>
    <p:sldId id="257" r:id="rId9"/>
    <p:sldId id="25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32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842B8A-32DD-4ADC-B309-34B497EEC139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08D53-2C6E-49B8-93F5-F23C3E7E16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6106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ADD86E-CC7C-4854-9B34-8D51A3131B3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366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0F32-F82C-4440-ACCE-B5CC0D0CF191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15BC-EBFD-4FE9-8C86-DA429134C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7355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0F32-F82C-4440-ACCE-B5CC0D0CF191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15BC-EBFD-4FE9-8C86-DA429134C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370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0F32-F82C-4440-ACCE-B5CC0D0CF191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15BC-EBFD-4FE9-8C86-DA429134C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763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017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0F32-F82C-4440-ACCE-B5CC0D0CF191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15BC-EBFD-4FE9-8C86-DA429134C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70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0F32-F82C-4440-ACCE-B5CC0D0CF191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15BC-EBFD-4FE9-8C86-DA429134C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35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0F32-F82C-4440-ACCE-B5CC0D0CF191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15BC-EBFD-4FE9-8C86-DA429134C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08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0F32-F82C-4440-ACCE-B5CC0D0CF191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15BC-EBFD-4FE9-8C86-DA429134C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9213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0F32-F82C-4440-ACCE-B5CC0D0CF191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15BC-EBFD-4FE9-8C86-DA429134C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527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0F32-F82C-4440-ACCE-B5CC0D0CF191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15BC-EBFD-4FE9-8C86-DA429134C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977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0F32-F82C-4440-ACCE-B5CC0D0CF191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15BC-EBFD-4FE9-8C86-DA429134C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361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A0F32-F82C-4440-ACCE-B5CC0D0CF191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615BC-EBFD-4FE9-8C86-DA429134C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9232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A0F32-F82C-4440-ACCE-B5CC0D0CF191}" type="datetimeFigureOut">
              <a:rPr lang="en-GB" smtClean="0"/>
              <a:t>24/01/2025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615BC-EBFD-4FE9-8C86-DA429134C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790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utism.org.uk/advice-and-guidance/what-is-autism/the-history-of-autism" TargetMode="External"/><Relationship Id="rId3" Type="http://schemas.openxmlformats.org/officeDocument/2006/relationships/hyperlink" Target="https://www.autism.org.uk/advice-and-guidance/what-is-autism" TargetMode="External"/><Relationship Id="rId7" Type="http://schemas.openxmlformats.org/officeDocument/2006/relationships/hyperlink" Target="https://www.proautismawareness.co.uk/training/video/triad-of-impairment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otAcbF-fESI" TargetMode="External"/><Relationship Id="rId5" Type="http://schemas.openxmlformats.org/officeDocument/2006/relationships/hyperlink" Target="https://www.autism.org.uk/advice-and-guidance/what-is-autism?gad_source=1&amp;gclid=EAIaIQobChMI2IasyIaahwMVrpNQBh1yhwybEAAYASAAEgLI4fD_BwE" TargetMode="External"/><Relationship Id="rId4" Type="http://schemas.openxmlformats.org/officeDocument/2006/relationships/hyperlink" Target="https://www.youtube.com/watch?v=SCVoWB8lCK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utism.org.uk/advice-and-guidance/topics/sensory-differences/sensory-differences/all-audiences" TargetMode="External"/><Relationship Id="rId3" Type="http://schemas.openxmlformats.org/officeDocument/2006/relationships/hyperlink" Target="https://pathways.org/what-is-the-vestibular-sense/" TargetMode="External"/><Relationship Id="rId7" Type="http://schemas.openxmlformats.org/officeDocument/2006/relationships/hyperlink" Target="https://www.youtube.com/watch?v=aPknwW8mPAM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meo.com/52193530" TargetMode="External"/><Relationship Id="rId5" Type="http://schemas.openxmlformats.org/officeDocument/2006/relationships/hyperlink" Target="https://www.youtube.com/watch?v=ycCN3qTYVyo" TargetMode="External"/><Relationship Id="rId4" Type="http://schemas.openxmlformats.org/officeDocument/2006/relationships/hyperlink" Target="https://pathways.org/what-is-the-proprioception-sense/#:~:text=Proprioception%20is%20the%20body%20awareness,%2C%20pulling%2C%20or%20lifting%20objects" TargetMode="External"/><Relationship Id="rId9" Type="http://schemas.openxmlformats.org/officeDocument/2006/relationships/hyperlink" Target="https://westsussex-local-offer.s3.amazonaws.com/public/system/attachments/1116/original/NEW_Sensory_Toolkit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tism.org.uk/advice-and-guidance/topics/diagnosis/before-diagnosis/signs-that-a-child-or-adult-may-be-autistic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BO7go7ZK4wM" TargetMode="External"/><Relationship Id="rId5" Type="http://schemas.openxmlformats.org/officeDocument/2006/relationships/hyperlink" Target="https://www.youtube.com/watch?v=qUFDAevkd3E" TargetMode="External"/><Relationship Id="rId4" Type="http://schemas.openxmlformats.org/officeDocument/2006/relationships/hyperlink" Target="https://www.youtube.com/watch?v=2LhI23QPoi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utism.org.uk/advice-and-guidance/topics/diagnosis/before-diagnosis/signs-that-a-child-or-adult-may-be-autistic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BO7go7ZK4wM" TargetMode="External"/><Relationship Id="rId5" Type="http://schemas.openxmlformats.org/officeDocument/2006/relationships/hyperlink" Target="https://www.youtube.com/watch?v=qUFDAevkd3E" TargetMode="External"/><Relationship Id="rId4" Type="http://schemas.openxmlformats.org/officeDocument/2006/relationships/hyperlink" Target="https://www.youtube.com/watch?v=2LhI23QPoi8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gCZA59aqEZc" TargetMode="External"/><Relationship Id="rId3" Type="http://schemas.openxmlformats.org/officeDocument/2006/relationships/hyperlink" Target="https://www.nest.scot/video/understanding-anxiety-and-distressed-behaviour---part-1" TargetMode="External"/><Relationship Id="rId7" Type="http://schemas.openxmlformats.org/officeDocument/2006/relationships/hyperlink" Target="https://www.ne-as.org.uk/emotionally-based-school-avoidance-eliza-fricker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ENZb4hzHyAA" TargetMode="External"/><Relationship Id="rId5" Type="http://schemas.openxmlformats.org/officeDocument/2006/relationships/hyperlink" Target="https://www.youtube.com/watch?v=q6T2UBtANS0" TargetMode="External"/><Relationship Id="rId4" Type="http://schemas.openxmlformats.org/officeDocument/2006/relationships/hyperlink" Target="https://www.nest.scot/video/understanding-anxiety-and-distressed-behaviour---part-2" TargetMode="External"/><Relationship Id="rId9" Type="http://schemas.openxmlformats.org/officeDocument/2006/relationships/hyperlink" Target="https://www.autism.org.uk/advice-andguidance/topics/behaviou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st.scot/video/understanding-anxiety-and-distressed-behaviour---part-1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pdasociety.org.uk/what-is-pda-menu/what-is-demand-avoidance/" TargetMode="External"/><Relationship Id="rId4" Type="http://schemas.openxmlformats.org/officeDocument/2006/relationships/hyperlink" Target="https://www.autism.org.uk/advice-and-guidance/topics/behaviour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ottishautism.org/" TargetMode="External"/><Relationship Id="rId13" Type="http://schemas.openxmlformats.org/officeDocument/2006/relationships/image" Target="../media/image5.emf"/><Relationship Id="rId3" Type="http://schemas.openxmlformats.org/officeDocument/2006/relationships/hyperlink" Target="https://www.autism.org.uk/advice-and-guidance/professional-practice/online-support" TargetMode="External"/><Relationship Id="rId7" Type="http://schemas.openxmlformats.org/officeDocument/2006/relationships/hyperlink" Target="https://www.autism.org.uk/" TargetMode="External"/><Relationship Id="rId12" Type="http://schemas.openxmlformats.org/officeDocument/2006/relationships/hyperlink" Target="https://www.youngminds.org.uk/professional/resources/supporting-young-autistic-people-with-their-mental-health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wanscotland.org/" TargetMode="External"/><Relationship Id="rId11" Type="http://schemas.openxmlformats.org/officeDocument/2006/relationships/hyperlink" Target="https://www.bing.com/videos/search?q=autism+girls+and+mental+health+impact&amp;adlt=strict&amp;view=detail&amp;mid=9EBF73D4CB818EDFACD99EBF73D4CB818EDFACD9&amp;&amp;FORM=VRDGAR&amp;ru=%2Fvideos%2Fsearch%3Fq%3Dautism%2Bgirls%2Band%2Bmental%2Bhealth%2Bimpact%26FORM%3DHDRSC4%26adlt%3Dstrict" TargetMode="External"/><Relationship Id="rId5" Type="http://schemas.openxmlformats.org/officeDocument/2006/relationships/hyperlink" Target="https://www.youtube.com/watch?v=Z58RTjh3nmc" TargetMode="External"/><Relationship Id="rId10" Type="http://schemas.openxmlformats.org/officeDocument/2006/relationships/hyperlink" Target="https://nasen.org.uk/resources/girls-and-autism-flying-under-radar" TargetMode="External"/><Relationship Id="rId4" Type="http://schemas.openxmlformats.org/officeDocument/2006/relationships/hyperlink" Target="https://www.youtube.com/watch?v=wfOHnt4PMFo" TargetMode="External"/><Relationship Id="rId9" Type="http://schemas.openxmlformats.org/officeDocument/2006/relationships/hyperlink" Target="https://autisticgirlsnetwork.org/keeping-it-all-insid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1484875" y="4710258"/>
            <a:ext cx="9144000" cy="1655762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4CEB8C2E-594E-CC4A-BDA7-1D427810106C}"/>
              </a:ext>
            </a:extLst>
          </p:cNvPr>
          <p:cNvSpPr txBox="1">
            <a:spLocks/>
          </p:cNvSpPr>
          <p:nvPr/>
        </p:nvSpPr>
        <p:spPr>
          <a:xfrm>
            <a:off x="1507067" y="4050833"/>
            <a:ext cx="7766936" cy="109689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  <a:p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3FAF7B-32CC-8B4B-B45F-BCFCF9547D80}"/>
              </a:ext>
            </a:extLst>
          </p:cNvPr>
          <p:cNvSpPr/>
          <p:nvPr/>
        </p:nvSpPr>
        <p:spPr>
          <a:xfrm rot="16200000">
            <a:off x="2680581" y="-2639719"/>
            <a:ext cx="6858001" cy="12192000"/>
          </a:xfrm>
          <a:prstGeom prst="rect">
            <a:avLst/>
          </a:prstGeom>
          <a:gradFill>
            <a:gsLst>
              <a:gs pos="85000">
                <a:srgbClr val="B26BAE"/>
              </a:gs>
              <a:gs pos="54000">
                <a:srgbClr val="787BBB"/>
              </a:gs>
              <a:gs pos="100000">
                <a:srgbClr val="EF5BA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BA31B312-75A7-7E45-8BFE-DC4515C6C4F9}"/>
              </a:ext>
            </a:extLst>
          </p:cNvPr>
          <p:cNvSpPr txBox="1">
            <a:spLocks/>
          </p:cNvSpPr>
          <p:nvPr/>
        </p:nvSpPr>
        <p:spPr>
          <a:xfrm>
            <a:off x="1507067" y="4050833"/>
            <a:ext cx="7766936" cy="109689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  <a:p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B2DEBB-617D-3645-8216-E3FB713BCBC1}"/>
              </a:ext>
            </a:extLst>
          </p:cNvPr>
          <p:cNvSpPr/>
          <p:nvPr/>
        </p:nvSpPr>
        <p:spPr>
          <a:xfrm rot="21439914">
            <a:off x="143005" y="64988"/>
            <a:ext cx="11933154" cy="6768902"/>
          </a:xfrm>
          <a:prstGeom prst="rect">
            <a:avLst/>
          </a:prstGeom>
          <a:noFill/>
          <a:ln w="25400">
            <a:solidFill>
              <a:schemeClr val="bg1">
                <a:alpha val="1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FC2623-723F-C443-8159-9CCFDF3F28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656" y="2030079"/>
            <a:ext cx="1836984" cy="10273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76C338D-61AC-9A4E-95B5-94B6FF932A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567" y="2106217"/>
            <a:ext cx="5360213" cy="9591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38C249-36DE-5A4F-9672-476302CC38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195" y="4619962"/>
            <a:ext cx="6658668" cy="226532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/>
        </p:nvSpPr>
        <p:spPr>
          <a:xfrm>
            <a:off x="1126395" y="3418299"/>
            <a:ext cx="10304969" cy="10834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Support and Signposting from Empowering Parents &amp; Carers: </a:t>
            </a:r>
            <a:r>
              <a:rPr lang="en-GB" sz="4000" b="1" dirty="0">
                <a:solidFill>
                  <a:schemeClr val="bg1"/>
                </a:solidFill>
                <a:cs typeface="Arial" panose="020B0604020202020204" pitchFamily="34" charset="0"/>
              </a:rPr>
              <a:t>Autism</a:t>
            </a:r>
            <a:endParaRPr lang="en-GB" sz="4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933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D62CA5-EC52-E442-8221-0DDFD1442E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480" y="100520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support and </a:t>
            </a:r>
            <a:r>
              <a:rPr lang="en-GB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information:  Session One</a:t>
            </a:r>
            <a:endPara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629" y="2594609"/>
            <a:ext cx="888386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 smtClean="0"/>
              <a:t>What </a:t>
            </a:r>
            <a:r>
              <a:rPr lang="en-GB" sz="1600" b="1" dirty="0"/>
              <a:t>is Autism: The Autistic Gardener (NAS, 2019): https://www.youtube.com/watch?v=Lk4qs8jGN4U OR </a:t>
            </a:r>
            <a:r>
              <a:rPr lang="en-GB" sz="1600" b="1" dirty="0">
                <a:hlinkClick r:id="rId3"/>
              </a:rPr>
              <a:t>https://</a:t>
            </a:r>
            <a:r>
              <a:rPr lang="en-GB" sz="1600" b="1" dirty="0" smtClean="0">
                <a:hlinkClick r:id="rId3"/>
              </a:rPr>
              <a:t>www.autism.org.uk/advice-and-guidance/what-is-autism</a:t>
            </a:r>
            <a:endParaRPr lang="en-GB" sz="1600" b="1" dirty="0" smtClean="0"/>
          </a:p>
          <a:p>
            <a:pPr marL="0" indent="0">
              <a:buNone/>
            </a:pPr>
            <a:r>
              <a:rPr lang="en-GB" sz="1600" dirty="0"/>
              <a:t>Christine McGuiness on Lorraine: </a:t>
            </a:r>
            <a:r>
              <a:rPr lang="en-GB" sz="1600" dirty="0">
                <a:hlinkClick r:id="rId4"/>
              </a:rPr>
              <a:t>https://</a:t>
            </a:r>
            <a:r>
              <a:rPr lang="en-GB" sz="1600" dirty="0" smtClean="0">
                <a:hlinkClick r:id="rId4"/>
              </a:rPr>
              <a:t>www.youtube.com/watch?v=SCVoWB8lCKg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/>
              <a:t>NAS: </a:t>
            </a:r>
            <a:r>
              <a:rPr lang="en-GB" sz="1600" dirty="0">
                <a:hlinkClick r:id="rId5"/>
              </a:rPr>
              <a:t>https://</a:t>
            </a:r>
            <a:r>
              <a:rPr lang="en-GB" sz="1600" dirty="0" smtClean="0">
                <a:hlinkClick r:id="rId5"/>
              </a:rPr>
              <a:t>www.autism.org.uk/advice-and-guidance/what-is-autism?gad_source=1&amp;gclid=EAIaIQobChMI2IasyIaahwMVrpNQBh1yhwybEAAYASAAEgLI4fD_BwE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b="1" dirty="0" smtClean="0"/>
              <a:t>There’s </a:t>
            </a:r>
            <a:r>
              <a:rPr lang="en-GB" sz="1600" b="1" dirty="0"/>
              <a:t>no one way to be Autistic: </a:t>
            </a:r>
            <a:r>
              <a:rPr lang="en-GB" sz="1600" b="1" dirty="0">
                <a:hlinkClick r:id="rId6"/>
              </a:rPr>
              <a:t>https://</a:t>
            </a:r>
            <a:r>
              <a:rPr lang="en-GB" sz="1600" b="1" dirty="0" smtClean="0">
                <a:hlinkClick r:id="rId6"/>
              </a:rPr>
              <a:t>www.youtube.com/watch?v=otAcbF-fESI</a:t>
            </a:r>
            <a:endParaRPr lang="en-GB" sz="1600" b="1" dirty="0" smtClean="0"/>
          </a:p>
          <a:p>
            <a:pPr marL="0" indent="0">
              <a:buNone/>
            </a:pPr>
            <a:r>
              <a:rPr lang="en-GB" sz="1600" b="1" u="sng" dirty="0">
                <a:latin typeface="Comic Sans MS" panose="030F0702030302020204" pitchFamily="66" charset="0"/>
                <a:hlinkClick r:id="rId7"/>
              </a:rPr>
              <a:t>https://</a:t>
            </a:r>
            <a:r>
              <a:rPr lang="en-GB" sz="1600" b="1" u="sng" dirty="0" smtClean="0">
                <a:latin typeface="Comic Sans MS" panose="030F0702030302020204" pitchFamily="66" charset="0"/>
                <a:hlinkClick r:id="rId7"/>
              </a:rPr>
              <a:t>www.proautismawareness.co.uk/training/video/triad-of-impairment</a:t>
            </a:r>
            <a:endParaRPr lang="en-GB" sz="1600" b="1" u="sng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1600" dirty="0">
                <a:hlinkClick r:id="rId8"/>
              </a:rPr>
              <a:t>https://</a:t>
            </a:r>
            <a:r>
              <a:rPr lang="en-GB" sz="1600" dirty="0" smtClean="0">
                <a:hlinkClick r:id="rId8"/>
              </a:rPr>
              <a:t>www.autism.org.uk/advice-and-guidance/what-is-autism/the-history-of-autism</a:t>
            </a: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b="1" u="sng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1600" b="1" dirty="0" smtClean="0"/>
          </a:p>
          <a:p>
            <a:pPr marL="0" indent="0">
              <a:buNone/>
            </a:pPr>
            <a:endParaRPr lang="en-GB" sz="1600" b="1" dirty="0" smtClean="0"/>
          </a:p>
          <a:p>
            <a:pPr marL="0" indent="0">
              <a:buNone/>
            </a:pPr>
            <a:r>
              <a:rPr lang="en-GB" sz="1600" dirty="0" smtClean="0"/>
              <a:t> </a:t>
            </a:r>
            <a:endParaRPr lang="en-GB" sz="1600" dirty="0"/>
          </a:p>
          <a:p>
            <a:pPr marL="0" indent="0">
              <a:buNone/>
            </a:pPr>
            <a:endParaRPr lang="en-GB" sz="1600" b="1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9408B607-67C7-9C4E-BE06-29A29A7F1833}"/>
              </a:ext>
            </a:extLst>
          </p:cNvPr>
          <p:cNvSpPr/>
          <p:nvPr/>
        </p:nvSpPr>
        <p:spPr>
          <a:xfrm rot="5400000">
            <a:off x="1080257" y="2677233"/>
            <a:ext cx="300600" cy="248533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5B8F7360-5527-834A-A687-FBFCAD8E5725}"/>
              </a:ext>
            </a:extLst>
          </p:cNvPr>
          <p:cNvSpPr/>
          <p:nvPr/>
        </p:nvSpPr>
        <p:spPr>
          <a:xfrm rot="5400000">
            <a:off x="1080256" y="3586473"/>
            <a:ext cx="300600" cy="248533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88181F97-A014-3F4E-A51E-C4B06EBF3243}"/>
              </a:ext>
            </a:extLst>
          </p:cNvPr>
          <p:cNvSpPr/>
          <p:nvPr/>
        </p:nvSpPr>
        <p:spPr>
          <a:xfrm rot="5400000">
            <a:off x="1080256" y="4495712"/>
            <a:ext cx="300600" cy="248533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29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D62CA5-EC52-E442-8221-0DDFD1442E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480" y="100520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support and </a:t>
            </a:r>
            <a:r>
              <a:rPr lang="en-GB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information:  Session Two</a:t>
            </a:r>
            <a:endPara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629" y="2594609"/>
            <a:ext cx="8883868" cy="4351338"/>
          </a:xfrm>
        </p:spPr>
        <p:txBody>
          <a:bodyPr>
            <a:normAutofit/>
          </a:bodyPr>
          <a:lstStyle/>
          <a:p>
            <a:r>
              <a:rPr lang="en-GB" sz="1600" dirty="0" smtClean="0"/>
              <a:t>Shopping: consider specific times and places. Smell, noise, crowds</a:t>
            </a:r>
          </a:p>
          <a:p>
            <a:r>
              <a:rPr lang="en-GB" sz="1600" dirty="0" smtClean="0"/>
              <a:t>Music during mealtimes (ear pods) to support busy mealtimes</a:t>
            </a:r>
          </a:p>
          <a:p>
            <a:r>
              <a:rPr lang="en-GB" sz="1600" dirty="0" smtClean="0"/>
              <a:t>Seeing the menu in a restaurant – visual understanding of the food is helpful (buffet restaurants)</a:t>
            </a:r>
          </a:p>
          <a:p>
            <a:r>
              <a:rPr lang="en-GB" sz="1600" dirty="0" smtClean="0"/>
              <a:t>Wash new clothing a few times to soften it</a:t>
            </a:r>
          </a:p>
          <a:p>
            <a:r>
              <a:rPr lang="en-GB" sz="1600" dirty="0" smtClean="0"/>
              <a:t>Buy multiple copies of the same trousers, jumpers, shoes etc.</a:t>
            </a:r>
          </a:p>
          <a:p>
            <a:r>
              <a:rPr lang="en-GB" sz="1600" dirty="0" smtClean="0"/>
              <a:t>Chewing gum to cope with anxiety-provoking situations (e.g. busy environments, when there is a need to concentrate)</a:t>
            </a:r>
          </a:p>
          <a:p>
            <a:r>
              <a:rPr lang="en-GB" sz="1600" dirty="0" smtClean="0"/>
              <a:t>Extra time for key tasks – e.g. </a:t>
            </a:r>
            <a:r>
              <a:rPr lang="en-GB" sz="1600" dirty="0" err="1" smtClean="0"/>
              <a:t>toothbrushing</a:t>
            </a:r>
            <a:r>
              <a:rPr lang="en-GB" sz="1600" dirty="0" smtClean="0"/>
              <a:t> (feeling and texture of the toothpaste, bristles on the brush </a:t>
            </a:r>
          </a:p>
          <a:p>
            <a:r>
              <a:rPr lang="en-GB" sz="1600" dirty="0" smtClean="0"/>
              <a:t>Communicate with school to make sure they have an understanding of your child’s sensory profile</a:t>
            </a:r>
          </a:p>
          <a:p>
            <a:endParaRPr lang="en-GB" sz="1600" dirty="0"/>
          </a:p>
          <a:p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9408B607-67C7-9C4E-BE06-29A29A7F1833}"/>
              </a:ext>
            </a:extLst>
          </p:cNvPr>
          <p:cNvSpPr/>
          <p:nvPr/>
        </p:nvSpPr>
        <p:spPr>
          <a:xfrm rot="5400000">
            <a:off x="1080257" y="2677233"/>
            <a:ext cx="300600" cy="248533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5B8F7360-5527-834A-A687-FBFCAD8E5725}"/>
              </a:ext>
            </a:extLst>
          </p:cNvPr>
          <p:cNvSpPr/>
          <p:nvPr/>
        </p:nvSpPr>
        <p:spPr>
          <a:xfrm rot="5400000">
            <a:off x="1080256" y="3586473"/>
            <a:ext cx="300600" cy="248533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88181F97-A014-3F4E-A51E-C4B06EBF3243}"/>
              </a:ext>
            </a:extLst>
          </p:cNvPr>
          <p:cNvSpPr/>
          <p:nvPr/>
        </p:nvSpPr>
        <p:spPr>
          <a:xfrm rot="5400000">
            <a:off x="1080256" y="4495712"/>
            <a:ext cx="300600" cy="248533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463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D62CA5-EC52-E442-8221-0DDFD1442E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589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63478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support and </a:t>
            </a:r>
            <a:r>
              <a:rPr lang="en-GB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information:  Session Two</a:t>
            </a:r>
            <a:endPara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823" y="2007495"/>
            <a:ext cx="8883868" cy="4351338"/>
          </a:xfrm>
        </p:spPr>
        <p:txBody>
          <a:bodyPr>
            <a:normAutofit lnSpcReduction="10000"/>
          </a:bodyPr>
          <a:lstStyle/>
          <a:p>
            <a:r>
              <a:rPr lang="en-GB" sz="1600" dirty="0" smtClean="0"/>
              <a:t>Preparation for change wherever possible</a:t>
            </a:r>
          </a:p>
          <a:p>
            <a:r>
              <a:rPr lang="en-GB" sz="1600" dirty="0" smtClean="0"/>
              <a:t>Desensitisation for change: gradual exposure to change – e.g. Christmas tree in the room for a few weeks, then eventually decorated</a:t>
            </a:r>
          </a:p>
          <a:p>
            <a:pPr marL="0" indent="0">
              <a:buNone/>
            </a:pPr>
            <a:r>
              <a:rPr lang="en-GB" sz="1600" dirty="0" smtClean="0"/>
              <a:t>Resources/ websites</a:t>
            </a:r>
          </a:p>
          <a:p>
            <a:pPr marL="0" indent="0">
              <a:buNone/>
            </a:pPr>
            <a:r>
              <a:rPr lang="en-GB" sz="1600" dirty="0">
                <a:hlinkClick r:id="rId3"/>
              </a:rPr>
              <a:t>https://pathways.org/what-is-the-vestibular-sense</a:t>
            </a:r>
            <a:r>
              <a:rPr lang="en-GB" sz="1600" dirty="0" smtClean="0">
                <a:hlinkClick r:id="rId3"/>
              </a:rPr>
              <a:t>/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>
                <a:hlinkClick r:id="rId4"/>
              </a:rPr>
              <a:t>https://pathways.org/what-is-the-proprioception-sense/#:~:text=Proprioception%20is%20the%20body%20awareness,%</a:t>
            </a:r>
            <a:r>
              <a:rPr lang="en-GB" sz="1600" dirty="0" smtClean="0">
                <a:hlinkClick r:id="rId4"/>
              </a:rPr>
              <a:t>2C%20pulling%2C%20or%20lifting%20objects</a:t>
            </a:r>
            <a:endParaRPr lang="en-GB" sz="1600" dirty="0"/>
          </a:p>
          <a:p>
            <a:pPr marL="0" indent="0">
              <a:buNone/>
            </a:pPr>
            <a:r>
              <a:rPr lang="en-GB" sz="1600" dirty="0" smtClean="0">
                <a:hlinkClick r:id="rId5"/>
              </a:rPr>
              <a:t>Autism </a:t>
            </a:r>
            <a:r>
              <a:rPr lang="en-GB" sz="1600" dirty="0">
                <a:hlinkClick r:id="rId5"/>
              </a:rPr>
              <a:t>and sensory sensitivity (youtube.com)</a:t>
            </a:r>
            <a:r>
              <a:rPr lang="en-GB" sz="1600" dirty="0" smtClean="0"/>
              <a:t> </a:t>
            </a:r>
          </a:p>
          <a:p>
            <a:pPr marL="0" indent="0">
              <a:buNone/>
            </a:pPr>
            <a:r>
              <a:rPr lang="en-GB" sz="1600" dirty="0">
                <a:hlinkClick r:id="rId6"/>
              </a:rPr>
              <a:t>Sensory Overload (Interacting with Autism Project) on </a:t>
            </a:r>
            <a:r>
              <a:rPr lang="en-GB" sz="1600" dirty="0" smtClean="0">
                <a:hlinkClick r:id="rId6"/>
              </a:rPr>
              <a:t>Vimeo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>
                <a:hlinkClick r:id="rId7"/>
              </a:rPr>
              <a:t>Can you make it to the end? (</a:t>
            </a:r>
            <a:r>
              <a:rPr lang="en-GB" sz="1600" dirty="0" smtClean="0">
                <a:hlinkClick r:id="rId7"/>
              </a:rPr>
              <a:t>youtube.com</a:t>
            </a:r>
            <a:r>
              <a:rPr lang="en-GB" sz="1600" dirty="0" smtClean="0"/>
              <a:t>)</a:t>
            </a:r>
            <a:endParaRPr lang="en-GB" sz="1600" b="1" u="sng" dirty="0" smtClean="0"/>
          </a:p>
          <a:p>
            <a:pPr marL="0" indent="0">
              <a:buNone/>
            </a:pPr>
            <a:r>
              <a:rPr lang="en-GB" sz="1600" b="1" u="sng" dirty="0" smtClean="0">
                <a:hlinkClick r:id="rId8"/>
              </a:rPr>
              <a:t>https</a:t>
            </a:r>
            <a:r>
              <a:rPr lang="en-GB" sz="1600" b="1" u="sng" dirty="0">
                <a:hlinkClick r:id="rId8"/>
              </a:rPr>
              <a:t>://</a:t>
            </a:r>
            <a:r>
              <a:rPr lang="en-GB" sz="1600" b="1" u="sng" dirty="0" smtClean="0">
                <a:hlinkClick r:id="rId8"/>
              </a:rPr>
              <a:t>www.autism.org.uk/advice-and-guidance/topics/sensory-differences/sensory-differences/all-audiences</a:t>
            </a:r>
            <a:endParaRPr lang="en-GB" sz="1600" b="1" u="sng" dirty="0" smtClean="0"/>
          </a:p>
          <a:p>
            <a:pPr marL="0" indent="0">
              <a:buNone/>
            </a:pPr>
            <a:r>
              <a:rPr lang="en-GB" sz="1600" dirty="0">
                <a:hlinkClick r:id="rId9"/>
              </a:rPr>
              <a:t>https://</a:t>
            </a:r>
            <a:r>
              <a:rPr lang="en-GB" sz="1600" dirty="0" smtClean="0">
                <a:hlinkClick r:id="rId9"/>
              </a:rPr>
              <a:t>westsussex-local-offer.s3.amazonaws.com/public/system/attachments/1116/original/NEW_Sensory_Toolkit.pdf</a:t>
            </a: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b="1" u="sng" dirty="0" smtClean="0"/>
          </a:p>
          <a:p>
            <a:pPr marL="0" indent="0">
              <a:buNone/>
            </a:pPr>
            <a:endParaRPr lang="en-GB" sz="1600" b="1" u="sng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9408B607-67C7-9C4E-BE06-29A29A7F1833}"/>
              </a:ext>
            </a:extLst>
          </p:cNvPr>
          <p:cNvSpPr/>
          <p:nvPr/>
        </p:nvSpPr>
        <p:spPr>
          <a:xfrm rot="5400000">
            <a:off x="1080257" y="2677233"/>
            <a:ext cx="300600" cy="248533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5B8F7360-5527-834A-A687-FBFCAD8E5725}"/>
              </a:ext>
            </a:extLst>
          </p:cNvPr>
          <p:cNvSpPr/>
          <p:nvPr/>
        </p:nvSpPr>
        <p:spPr>
          <a:xfrm rot="5400000">
            <a:off x="1080256" y="3586473"/>
            <a:ext cx="300600" cy="248533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88181F97-A014-3F4E-A51E-C4B06EBF3243}"/>
              </a:ext>
            </a:extLst>
          </p:cNvPr>
          <p:cNvSpPr/>
          <p:nvPr/>
        </p:nvSpPr>
        <p:spPr>
          <a:xfrm rot="5400000">
            <a:off x="1080256" y="4495712"/>
            <a:ext cx="300600" cy="248533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877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D62CA5-EC52-E442-8221-0DDFD1442E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480" y="100520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support and </a:t>
            </a:r>
            <a:r>
              <a:rPr lang="en-GB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information:  Session Three</a:t>
            </a:r>
            <a:endPara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629" y="2594609"/>
            <a:ext cx="8883868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1600" dirty="0">
                <a:hlinkClick r:id="rId3"/>
              </a:rPr>
              <a:t>https://</a:t>
            </a:r>
            <a:r>
              <a:rPr lang="en-GB" sz="1600" dirty="0" smtClean="0">
                <a:hlinkClick r:id="rId3"/>
              </a:rPr>
              <a:t>www.autism.org.uk/advice-and-guidance/topics/diagnosis/before-diagnosis/signs-that-a-child-or-adult-may-be-autistic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4"/>
              </a:rPr>
              <a:t>https</a:t>
            </a:r>
            <a:r>
              <a:rPr lang="en-GB" sz="1600" dirty="0">
                <a:hlinkClick r:id="rId4"/>
              </a:rPr>
              <a:t>://</a:t>
            </a:r>
            <a:r>
              <a:rPr lang="en-GB" sz="1600" dirty="0" smtClean="0">
                <a:hlinkClick r:id="rId4"/>
              </a:rPr>
              <a:t>www.youtube.com/watch?v=2LhI23QPoi8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The Autistic Advocate &amp; </a:t>
            </a:r>
            <a:r>
              <a:rPr lang="en-GB" sz="1600" dirty="0" err="1" smtClean="0"/>
              <a:t>Monotropism</a:t>
            </a:r>
            <a:r>
              <a:rPr lang="en-GB" sz="1600" dirty="0" smtClean="0"/>
              <a:t>: </a:t>
            </a:r>
            <a:r>
              <a:rPr lang="en-GB" sz="1600" b="1" dirty="0">
                <a:hlinkClick r:id="rId5"/>
              </a:rPr>
              <a:t>https://</a:t>
            </a:r>
            <a:r>
              <a:rPr lang="en-GB" sz="1600" b="1" dirty="0" smtClean="0">
                <a:hlinkClick r:id="rId5"/>
              </a:rPr>
              <a:t>www.youtube.com/watch?v=qUFDAevkd3E</a:t>
            </a:r>
            <a:endParaRPr lang="en-GB" sz="1600" b="1" dirty="0" smtClean="0"/>
          </a:p>
          <a:p>
            <a:pPr marL="0" indent="0">
              <a:buNone/>
            </a:pPr>
            <a:r>
              <a:rPr lang="en-GB" sz="1600" dirty="0"/>
              <a:t>“Autism Friendly Morning </a:t>
            </a:r>
            <a:r>
              <a:rPr lang="en-GB" sz="1600" dirty="0" smtClean="0"/>
              <a:t>Routine” </a:t>
            </a:r>
            <a:r>
              <a:rPr lang="en-GB" sz="1600" dirty="0" smtClean="0">
                <a:hlinkClick r:id="rId6"/>
              </a:rPr>
              <a:t>https</a:t>
            </a:r>
            <a:r>
              <a:rPr lang="en-GB" sz="1600" dirty="0">
                <a:hlinkClick r:id="rId6"/>
              </a:rPr>
              <a:t>://</a:t>
            </a:r>
            <a:r>
              <a:rPr lang="en-GB" sz="1600" dirty="0" smtClean="0">
                <a:hlinkClick r:id="rId6"/>
              </a:rPr>
              <a:t>www.youtube.com/watch?v=BO7go7ZK4wM</a:t>
            </a:r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 </a:t>
            </a:r>
            <a:endParaRPr lang="en-GB" sz="1600" b="1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9408B607-67C7-9C4E-BE06-29A29A7F1833}"/>
              </a:ext>
            </a:extLst>
          </p:cNvPr>
          <p:cNvSpPr/>
          <p:nvPr/>
        </p:nvSpPr>
        <p:spPr>
          <a:xfrm rot="5400000">
            <a:off x="1080257" y="2677233"/>
            <a:ext cx="300600" cy="248533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5B8F7360-5527-834A-A687-FBFCAD8E5725}"/>
              </a:ext>
            </a:extLst>
          </p:cNvPr>
          <p:cNvSpPr/>
          <p:nvPr/>
        </p:nvSpPr>
        <p:spPr>
          <a:xfrm rot="5400000">
            <a:off x="1080256" y="3586473"/>
            <a:ext cx="300600" cy="248533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88181F97-A014-3F4E-A51E-C4B06EBF3243}"/>
              </a:ext>
            </a:extLst>
          </p:cNvPr>
          <p:cNvSpPr/>
          <p:nvPr/>
        </p:nvSpPr>
        <p:spPr>
          <a:xfrm rot="5400000">
            <a:off x="1080256" y="4495712"/>
            <a:ext cx="300600" cy="248533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526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D62CA5-EC52-E442-8221-0DDFD1442E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480" y="100520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support and </a:t>
            </a:r>
            <a:r>
              <a:rPr lang="en-GB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information:  Session Four</a:t>
            </a:r>
            <a:endPara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629" y="2594609"/>
            <a:ext cx="8883868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sz="1600" dirty="0">
                <a:hlinkClick r:id="rId3"/>
              </a:rPr>
              <a:t>https://</a:t>
            </a:r>
            <a:r>
              <a:rPr lang="en-GB" sz="1600" dirty="0" smtClean="0">
                <a:hlinkClick r:id="rId3"/>
              </a:rPr>
              <a:t>www.autism.org.uk/advice-and-guidance/topics/diagnosis/before-diagnosis/signs-that-a-child-or-adult-may-be-autistic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4"/>
              </a:rPr>
              <a:t>https</a:t>
            </a:r>
            <a:r>
              <a:rPr lang="en-GB" sz="1600" dirty="0">
                <a:hlinkClick r:id="rId4"/>
              </a:rPr>
              <a:t>://</a:t>
            </a:r>
            <a:r>
              <a:rPr lang="en-GB" sz="1600" dirty="0" smtClean="0">
                <a:hlinkClick r:id="rId4"/>
              </a:rPr>
              <a:t>www.youtube.com/watch?v=2LhI23QPoi8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The Autistic Advocate &amp; </a:t>
            </a:r>
            <a:r>
              <a:rPr lang="en-GB" sz="1600" dirty="0" err="1" smtClean="0"/>
              <a:t>Monotropism</a:t>
            </a:r>
            <a:r>
              <a:rPr lang="en-GB" sz="1600" dirty="0" smtClean="0"/>
              <a:t>: </a:t>
            </a:r>
            <a:r>
              <a:rPr lang="en-GB" sz="1600" b="1" dirty="0">
                <a:hlinkClick r:id="rId5"/>
              </a:rPr>
              <a:t>https://</a:t>
            </a:r>
            <a:r>
              <a:rPr lang="en-GB" sz="1600" b="1" dirty="0" smtClean="0">
                <a:hlinkClick r:id="rId5"/>
              </a:rPr>
              <a:t>www.youtube.com/watch?v=qUFDAevkd3E</a:t>
            </a:r>
            <a:endParaRPr lang="en-GB" sz="1600" b="1" dirty="0" smtClean="0"/>
          </a:p>
          <a:p>
            <a:pPr marL="0" indent="0">
              <a:buNone/>
            </a:pPr>
            <a:r>
              <a:rPr lang="en-GB" sz="1600" dirty="0"/>
              <a:t>“Autism Friendly Morning </a:t>
            </a:r>
            <a:r>
              <a:rPr lang="en-GB" sz="1600" dirty="0" smtClean="0"/>
              <a:t>Routine” </a:t>
            </a:r>
            <a:r>
              <a:rPr lang="en-GB" sz="1600" dirty="0" smtClean="0">
                <a:hlinkClick r:id="rId6"/>
              </a:rPr>
              <a:t>https</a:t>
            </a:r>
            <a:r>
              <a:rPr lang="en-GB" sz="1600" dirty="0">
                <a:hlinkClick r:id="rId6"/>
              </a:rPr>
              <a:t>://</a:t>
            </a:r>
            <a:r>
              <a:rPr lang="en-GB" sz="1600" dirty="0" smtClean="0">
                <a:hlinkClick r:id="rId6"/>
              </a:rPr>
              <a:t>www.youtube.com/watch?v=BO7go7ZK4wM</a:t>
            </a:r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 </a:t>
            </a:r>
            <a:endParaRPr lang="en-GB" sz="1600" b="1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9408B607-67C7-9C4E-BE06-29A29A7F1833}"/>
              </a:ext>
            </a:extLst>
          </p:cNvPr>
          <p:cNvSpPr/>
          <p:nvPr/>
        </p:nvSpPr>
        <p:spPr>
          <a:xfrm rot="5400000">
            <a:off x="1080257" y="2677233"/>
            <a:ext cx="300600" cy="248533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5B8F7360-5527-834A-A687-FBFCAD8E5725}"/>
              </a:ext>
            </a:extLst>
          </p:cNvPr>
          <p:cNvSpPr/>
          <p:nvPr/>
        </p:nvSpPr>
        <p:spPr>
          <a:xfrm rot="5400000">
            <a:off x="1080256" y="3586473"/>
            <a:ext cx="300600" cy="248533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88181F97-A014-3F4E-A51E-C4B06EBF3243}"/>
              </a:ext>
            </a:extLst>
          </p:cNvPr>
          <p:cNvSpPr/>
          <p:nvPr/>
        </p:nvSpPr>
        <p:spPr>
          <a:xfrm rot="5400000">
            <a:off x="1080256" y="4495712"/>
            <a:ext cx="300600" cy="248533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686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D62CA5-EC52-E442-8221-0DDFD1442E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480" y="100520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support and </a:t>
            </a:r>
            <a:r>
              <a:rPr lang="en-GB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information:  Session Five</a:t>
            </a:r>
            <a:endPara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629" y="2594609"/>
            <a:ext cx="888386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600" u="sng" dirty="0" smtClean="0">
              <a:hlinkClick r:id="rId3"/>
            </a:endParaRPr>
          </a:p>
          <a:p>
            <a:pPr marL="0" indent="0">
              <a:buNone/>
            </a:pPr>
            <a:r>
              <a:rPr lang="en-GB" sz="1600" dirty="0" smtClean="0">
                <a:hlinkClick r:id="rId3"/>
              </a:rPr>
              <a:t>https</a:t>
            </a:r>
            <a:r>
              <a:rPr lang="en-GB" sz="1600" dirty="0">
                <a:hlinkClick r:id="rId3"/>
              </a:rPr>
              <a:t>://</a:t>
            </a:r>
            <a:r>
              <a:rPr lang="en-GB" sz="1600" dirty="0" smtClean="0">
                <a:hlinkClick r:id="rId3"/>
              </a:rPr>
              <a:t>www.nest.scot/video/understanding-anxiety-and-distressed-behaviour-</a:t>
            </a:r>
            <a:r>
              <a:rPr lang="en-GB" sz="1600" dirty="0">
                <a:hlinkClick r:id="rId3"/>
              </a:rPr>
              <a:t>--part-1</a:t>
            </a:r>
            <a:endParaRPr lang="en-GB" sz="1600" dirty="0"/>
          </a:p>
          <a:p>
            <a:pPr marL="0" indent="0">
              <a:buNone/>
            </a:pPr>
            <a:r>
              <a:rPr lang="en-GB" sz="1600" dirty="0" smtClean="0">
                <a:hlinkClick r:id="rId4"/>
              </a:rPr>
              <a:t>https</a:t>
            </a:r>
            <a:r>
              <a:rPr lang="en-GB" sz="1600" dirty="0">
                <a:hlinkClick r:id="rId4"/>
              </a:rPr>
              <a:t>://www.nest.scot/video/understanding-anxiety-and-distressed-behaviour---</a:t>
            </a:r>
            <a:r>
              <a:rPr lang="en-GB" sz="1600" dirty="0" smtClean="0">
                <a:hlinkClick r:id="rId4"/>
              </a:rPr>
              <a:t>part-2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/>
              <a:t>The Rumbling Stage 1 </a:t>
            </a:r>
            <a:r>
              <a:rPr lang="en-GB" sz="1600" dirty="0">
                <a:hlinkClick r:id="rId5"/>
              </a:rPr>
              <a:t>https://www.youtube.com/watch?v=q6T2UBtANS0</a:t>
            </a:r>
            <a:endParaRPr lang="en-GB" sz="1600" dirty="0"/>
          </a:p>
          <a:p>
            <a:pPr marL="0" indent="0">
              <a:buNone/>
            </a:pPr>
            <a:r>
              <a:rPr lang="en-GB" sz="1600" dirty="0"/>
              <a:t>The Rumbling Stage 2: </a:t>
            </a:r>
            <a:r>
              <a:rPr lang="en-GB" sz="1600" dirty="0">
                <a:hlinkClick r:id="rId6"/>
              </a:rPr>
              <a:t>https://www.youtube.com/watch?v=ENZb4hzHyAA</a:t>
            </a:r>
            <a:endParaRPr lang="en-GB" sz="1600" dirty="0"/>
          </a:p>
          <a:p>
            <a:pPr marL="0" indent="0">
              <a:buNone/>
            </a:pPr>
            <a:r>
              <a:rPr lang="en-GB" sz="1600" dirty="0">
                <a:hlinkClick r:id="rId7"/>
              </a:rPr>
              <a:t>https://</a:t>
            </a:r>
            <a:r>
              <a:rPr lang="en-GB" sz="1600" dirty="0" smtClean="0">
                <a:hlinkClick r:id="rId7"/>
              </a:rPr>
              <a:t>www.ne-as.org.uk/emotionally-based-school-avoidance-eliza-fricker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/>
              <a:t>Sensory strategies for regulation: </a:t>
            </a:r>
            <a:r>
              <a:rPr lang="en-GB" sz="1600" dirty="0">
                <a:hlinkClick r:id="rId8"/>
              </a:rPr>
              <a:t>https://</a:t>
            </a:r>
            <a:r>
              <a:rPr lang="en-GB" sz="1600" dirty="0" smtClean="0">
                <a:hlinkClick r:id="rId8"/>
              </a:rPr>
              <a:t>www.youtube.com/watch?v=gCZA59aqEZc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>
                <a:hlinkClick r:id="rId9"/>
              </a:rPr>
              <a:t>https://</a:t>
            </a:r>
            <a:r>
              <a:rPr lang="en-GB" sz="1600" dirty="0" smtClean="0">
                <a:hlinkClick r:id="rId9"/>
              </a:rPr>
              <a:t>www.autism.org.uk/advice-andguidance/topics/behaviour</a:t>
            </a: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/>
              <a:t> </a:t>
            </a:r>
            <a:endParaRPr lang="en-GB" sz="1600" b="1" dirty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9408B607-67C7-9C4E-BE06-29A29A7F1833}"/>
              </a:ext>
            </a:extLst>
          </p:cNvPr>
          <p:cNvSpPr/>
          <p:nvPr/>
        </p:nvSpPr>
        <p:spPr>
          <a:xfrm rot="5400000">
            <a:off x="1080257" y="2677233"/>
            <a:ext cx="300600" cy="248533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5B8F7360-5527-834A-A687-FBFCAD8E5725}"/>
              </a:ext>
            </a:extLst>
          </p:cNvPr>
          <p:cNvSpPr/>
          <p:nvPr/>
        </p:nvSpPr>
        <p:spPr>
          <a:xfrm rot="5400000">
            <a:off x="1080256" y="3586473"/>
            <a:ext cx="300600" cy="248533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88181F97-A014-3F4E-A51E-C4B06EBF3243}"/>
              </a:ext>
            </a:extLst>
          </p:cNvPr>
          <p:cNvSpPr/>
          <p:nvPr/>
        </p:nvSpPr>
        <p:spPr>
          <a:xfrm rot="5400000">
            <a:off x="1080256" y="4495712"/>
            <a:ext cx="300600" cy="248533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404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D62CA5-EC52-E442-8221-0DDFD1442E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9480" y="1005205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support and </a:t>
            </a:r>
            <a:r>
              <a:rPr lang="en-GB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information:  Session Six</a:t>
            </a:r>
            <a:endParaRPr lang="en-GB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629" y="2594609"/>
            <a:ext cx="888386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NEST: </a:t>
            </a:r>
            <a:r>
              <a:rPr lang="en-GB" dirty="0">
                <a:hlinkClick r:id="rId3"/>
              </a:rPr>
              <a:t>https://www.nest.scot/video/understanding-anxiety-and-distressed-behaviour---part-1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NAS: </a:t>
            </a:r>
            <a:r>
              <a:rPr lang="en-GB" dirty="0">
                <a:hlinkClick r:id="rId4"/>
              </a:rPr>
              <a:t>https://www.autism.org.uk/advice-and-guidance/topics/behaviour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PDA Society: </a:t>
            </a:r>
            <a:r>
              <a:rPr lang="en-GB" dirty="0">
                <a:hlinkClick r:id="rId5"/>
              </a:rPr>
              <a:t>https://www.pdasociety.org.uk/what-is-pda-menu/what-is-demand-avoidance/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Triangle 5">
            <a:extLst>
              <a:ext uri="{FF2B5EF4-FFF2-40B4-BE49-F238E27FC236}">
                <a16:creationId xmlns:a16="http://schemas.microsoft.com/office/drawing/2014/main" id="{9408B607-67C7-9C4E-BE06-29A29A7F1833}"/>
              </a:ext>
            </a:extLst>
          </p:cNvPr>
          <p:cNvSpPr/>
          <p:nvPr/>
        </p:nvSpPr>
        <p:spPr>
          <a:xfrm rot="5400000">
            <a:off x="1080257" y="2677233"/>
            <a:ext cx="300600" cy="248533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5B8F7360-5527-834A-A687-FBFCAD8E5725}"/>
              </a:ext>
            </a:extLst>
          </p:cNvPr>
          <p:cNvSpPr/>
          <p:nvPr/>
        </p:nvSpPr>
        <p:spPr>
          <a:xfrm rot="5400000">
            <a:off x="1080256" y="3586473"/>
            <a:ext cx="300600" cy="248533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88181F97-A014-3F4E-A51E-C4B06EBF3243}"/>
              </a:ext>
            </a:extLst>
          </p:cNvPr>
          <p:cNvSpPr/>
          <p:nvPr/>
        </p:nvSpPr>
        <p:spPr>
          <a:xfrm rot="5400000">
            <a:off x="1080256" y="4495712"/>
            <a:ext cx="300600" cy="248533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47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46E199-DB35-DE42-9DCC-0032B59E53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239" y="1272745"/>
            <a:ext cx="10542373" cy="6141309"/>
          </a:xfrm>
        </p:spPr>
        <p:txBody>
          <a:bodyPr>
            <a:normAutofit/>
          </a:bodyPr>
          <a:lstStyle/>
          <a:p>
            <a:r>
              <a:rPr lang="en-GB" sz="2000" u="sng" dirty="0">
                <a:hlinkClick r:id="rId3"/>
              </a:rPr>
              <a:t>https://www.autism.org.uk/advice-and-guidance/professional-practice/online-support</a:t>
            </a:r>
            <a:endParaRPr lang="en-GB" sz="2000" dirty="0"/>
          </a:p>
          <a:p>
            <a:r>
              <a:rPr lang="en-GB" sz="2000" dirty="0">
                <a:hlinkClick r:id="rId4"/>
              </a:rPr>
              <a:t>Tony Attwood - </a:t>
            </a:r>
            <a:r>
              <a:rPr lang="en-GB" sz="2000" dirty="0" err="1">
                <a:hlinkClick r:id="rId4"/>
              </a:rPr>
              <a:t>Aspergers</a:t>
            </a:r>
            <a:r>
              <a:rPr lang="en-GB" sz="2000" dirty="0">
                <a:hlinkClick r:id="rId4"/>
              </a:rPr>
              <a:t> in Girls (Asperger Syndrome) - YouTube</a:t>
            </a:r>
            <a:endParaRPr lang="en-GB" sz="2000" dirty="0">
              <a:hlinkClick r:id=""/>
            </a:endParaRPr>
          </a:p>
          <a:p>
            <a:r>
              <a:rPr lang="en-GB" sz="2000" dirty="0">
                <a:hlinkClick r:id=""/>
              </a:rPr>
              <a:t>Carrie Grant Urges Parents to Look Out for Signs of Autism | Lorraine - Bing video</a:t>
            </a:r>
            <a:endParaRPr lang="en-GB" sz="2000" dirty="0"/>
          </a:p>
          <a:p>
            <a:r>
              <a:rPr lang="en-GB" sz="2000" dirty="0">
                <a:hlinkClick r:id="rId5"/>
              </a:rPr>
              <a:t>ADHD/AUTISM | Fidgets for the Classroom with Lyra – YouTube</a:t>
            </a:r>
            <a:endParaRPr lang="en-GB" sz="2000" dirty="0"/>
          </a:p>
          <a:p>
            <a:r>
              <a:rPr lang="en-GB" sz="2000" dirty="0">
                <a:hlinkClick r:id="rId6"/>
              </a:rPr>
              <a:t>Home - Scottish Women's Autism Network (swanscotland.org)</a:t>
            </a:r>
            <a:endParaRPr lang="en-GB" sz="2000" dirty="0"/>
          </a:p>
          <a:p>
            <a:r>
              <a:rPr lang="en-GB" sz="2000" dirty="0">
                <a:hlinkClick r:id="rId7"/>
              </a:rPr>
              <a:t>National Autistic Society (autism.org.uk)</a:t>
            </a:r>
            <a:endParaRPr lang="en-GB" sz="2000" dirty="0"/>
          </a:p>
          <a:p>
            <a:r>
              <a:rPr lang="en-GB" sz="2000" dirty="0">
                <a:hlinkClick r:id="rId8"/>
              </a:rPr>
              <a:t>Scottish Autism - Autism Awareness Charity &amp; Services for Children &amp; Adults in Scotland</a:t>
            </a:r>
            <a:endParaRPr lang="en-GB" sz="2000" dirty="0"/>
          </a:p>
          <a:p>
            <a:r>
              <a:rPr lang="en-GB" sz="2000" dirty="0">
                <a:hlinkClick r:id="rId9"/>
              </a:rPr>
              <a:t>Keeping it all inside - Autistic Girls Network</a:t>
            </a:r>
            <a:endParaRPr lang="en-GB" sz="2000" dirty="0"/>
          </a:p>
          <a:p>
            <a:r>
              <a:rPr lang="en-GB" sz="2000" dirty="0">
                <a:hlinkClick r:id="rId10"/>
              </a:rPr>
              <a:t>https://nasen.org.uk/resources/girls-and-autism-flying-under-radar</a:t>
            </a:r>
            <a:endParaRPr lang="en-GB" sz="2000" dirty="0"/>
          </a:p>
          <a:p>
            <a:r>
              <a:rPr lang="en-GB" sz="2000" dirty="0">
                <a:hlinkClick r:id="rId11"/>
              </a:rPr>
              <a:t>Behind the Mask: Autism for Women and Girls | Kate </a:t>
            </a:r>
            <a:r>
              <a:rPr lang="en-GB" sz="2000" dirty="0" err="1">
                <a:hlinkClick r:id="rId11"/>
              </a:rPr>
              <a:t>Kahle</a:t>
            </a:r>
            <a:r>
              <a:rPr lang="en-GB" sz="2000" dirty="0">
                <a:hlinkClick r:id="rId11"/>
              </a:rPr>
              <a:t> | </a:t>
            </a:r>
            <a:r>
              <a:rPr lang="en-GB" sz="2000" dirty="0" err="1">
                <a:hlinkClick r:id="rId11"/>
              </a:rPr>
              <a:t>TEDxAustinCollege</a:t>
            </a:r>
            <a:r>
              <a:rPr lang="en-GB" sz="2000" dirty="0">
                <a:hlinkClick r:id="rId11"/>
              </a:rPr>
              <a:t> - Bing video</a:t>
            </a:r>
            <a:r>
              <a:rPr lang="en-GB" sz="2000" dirty="0"/>
              <a:t> </a:t>
            </a:r>
          </a:p>
          <a:p>
            <a:r>
              <a:rPr lang="en-GB" sz="2000" dirty="0">
                <a:hlinkClick r:id="rId12"/>
              </a:rPr>
              <a:t>Supporting young autistic people with mental health | </a:t>
            </a:r>
            <a:r>
              <a:rPr lang="en-GB" sz="2000" dirty="0" err="1">
                <a:hlinkClick r:id="rId12"/>
              </a:rPr>
              <a:t>YoungMinds</a:t>
            </a:r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  <a:p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232EF3-D1D2-F74E-BB4E-BB57D19C0E5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01753" y="235981"/>
            <a:ext cx="1848762" cy="26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049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524</Words>
  <Application>Microsoft Office PowerPoint</Application>
  <PresentationFormat>Widescreen</PresentationFormat>
  <Paragraphs>125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Wingdings 3</vt:lpstr>
      <vt:lpstr>Office Theme</vt:lpstr>
      <vt:lpstr>PowerPoint Presentation</vt:lpstr>
      <vt:lpstr>Additional support and information:  Session One</vt:lpstr>
      <vt:lpstr>Additional support and information:  Session Two</vt:lpstr>
      <vt:lpstr>Additional support and information:  Session Two</vt:lpstr>
      <vt:lpstr>Additional support and information:  Session Three</vt:lpstr>
      <vt:lpstr>Additional support and information:  Session Four</vt:lpstr>
      <vt:lpstr>Additional support and information:  Session Five</vt:lpstr>
      <vt:lpstr>Additional support and information:  Session Six</vt:lpstr>
      <vt:lpstr>PowerPoint Presentation</vt:lpstr>
    </vt:vector>
  </TitlesOfParts>
  <Company>East Renfrewshire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and Signposting for Empowering Parents Group</dc:title>
  <dc:creator>Merrylees, Angela</dc:creator>
  <cp:lastModifiedBy>Paterson, Lauren2</cp:lastModifiedBy>
  <cp:revision>15</cp:revision>
  <dcterms:created xsi:type="dcterms:W3CDTF">2024-12-10T10:55:41Z</dcterms:created>
  <dcterms:modified xsi:type="dcterms:W3CDTF">2025-01-24T15:47:12Z</dcterms:modified>
</cp:coreProperties>
</file>