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1" r:id="rId6"/>
    <p:sldId id="268" r:id="rId7"/>
    <p:sldId id="266" r:id="rId8"/>
    <p:sldId id="267" r:id="rId9"/>
    <p:sldId id="26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20" Type="http://schemas.microsoft.com/office/2015/10/relationships/revisionInfo" Target="NUL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EDAFC-0DE1-4B70-B716-0DC4634D4A4D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96FCD-B302-4CCE-9E0A-1AE2F43C0F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628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 – some need outdoors more than other.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96FCD-B302-4CCE-9E0A-1AE2F43C0FF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30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6D36C8-6792-4853-93C0-B865B1693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792" y="1460938"/>
            <a:ext cx="7766936" cy="1646302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Cart Mill Family Centre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F15FEF-8F26-4F11-AFF7-BB6503E56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3902" y="3927046"/>
            <a:ext cx="7766936" cy="1096899"/>
          </a:xfrm>
        </p:spPr>
        <p:txBody>
          <a:bodyPr>
            <a:normAutofit/>
          </a:bodyPr>
          <a:lstStyle/>
          <a:p>
            <a:r>
              <a:rPr lang="en-GB" sz="6000" dirty="0">
                <a:latin typeface="Comic Sans MS" panose="030F0702030302020204" pitchFamily="66" charset="0"/>
              </a:rPr>
              <a:t>Forest </a:t>
            </a:r>
            <a:r>
              <a:rPr lang="en-GB" sz="6000" dirty="0" smtClean="0">
                <a:latin typeface="Comic Sans MS" panose="030F0702030302020204" pitchFamily="66" charset="0"/>
              </a:rPr>
              <a:t>School</a:t>
            </a:r>
            <a:endParaRPr lang="en-GB" sz="6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9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04FBD-F870-41D7-B5C8-9BF0E119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0317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What is Forest </a:t>
            </a:r>
            <a:r>
              <a:rPr lang="en-GB" dirty="0" smtClean="0">
                <a:latin typeface="Comic Sans MS" panose="030F0702030302020204" pitchFamily="66" charset="0"/>
              </a:rPr>
              <a:t>School </a:t>
            </a:r>
            <a:r>
              <a:rPr lang="en-GB" dirty="0">
                <a:latin typeface="Comic Sans MS" panose="030F0702030302020204" pitchFamily="66" charset="0"/>
              </a:rPr>
              <a:t>?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91BD9-EE4E-4AE1-8A74-1B788F45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981" y="1488613"/>
            <a:ext cx="6371167" cy="3880773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Forest </a:t>
            </a:r>
            <a:r>
              <a:rPr lang="en-GB" dirty="0" smtClean="0">
                <a:latin typeface="Comic Sans MS" panose="030F0702030302020204" pitchFamily="66" charset="0"/>
              </a:rPr>
              <a:t>school </a:t>
            </a:r>
            <a:r>
              <a:rPr lang="en-GB" dirty="0">
                <a:latin typeface="Comic Sans MS" panose="030F0702030302020204" pitchFamily="66" charset="0"/>
              </a:rPr>
              <a:t>is a </a:t>
            </a:r>
            <a:r>
              <a:rPr lang="en-GB" dirty="0" smtClean="0">
                <a:latin typeface="Comic Sans MS" panose="030F0702030302020204" pitchFamily="66" charset="0"/>
              </a:rPr>
              <a:t>classroom </a:t>
            </a:r>
            <a:r>
              <a:rPr lang="en-GB" dirty="0">
                <a:latin typeface="Comic Sans MS" panose="030F0702030302020204" pitchFamily="66" charset="0"/>
              </a:rPr>
              <a:t>without walls, it is a </a:t>
            </a:r>
            <a:r>
              <a:rPr lang="en-GB" dirty="0" smtClean="0">
                <a:latin typeface="Comic Sans MS" panose="030F0702030302020204" pitchFamily="66" charset="0"/>
              </a:rPr>
              <a:t>learning </a:t>
            </a:r>
            <a:r>
              <a:rPr lang="en-GB" dirty="0">
                <a:latin typeface="Comic Sans MS" panose="030F0702030302020204" pitchFamily="66" charset="0"/>
              </a:rPr>
              <a:t>environment with no limits. Forest school is where children can rightfully play and use nature and themselves as their educator, with staff being the assistant in the background.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Forest </a:t>
            </a:r>
            <a:r>
              <a:rPr lang="en-GB" dirty="0" smtClean="0">
                <a:latin typeface="Comic Sans MS" panose="030F0702030302020204" pitchFamily="66" charset="0"/>
              </a:rPr>
              <a:t>school </a:t>
            </a:r>
            <a:r>
              <a:rPr lang="en-GB" dirty="0">
                <a:latin typeface="Comic Sans MS" panose="030F0702030302020204" pitchFamily="66" charset="0"/>
              </a:rPr>
              <a:t>is NOT a treat, it is an outdoor learning environment which provides the stimulating environment that is key to children’s development. </a:t>
            </a:r>
            <a:endParaRPr lang="en-GB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9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BE3AE-B57D-410B-9412-73BA0C09E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0" y="735724"/>
            <a:ext cx="5072555" cy="1320800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Why do we do Forest </a:t>
            </a:r>
            <a:r>
              <a:rPr lang="en-GB" dirty="0" smtClean="0">
                <a:latin typeface="Comic Sans MS" panose="030F0702030302020204" pitchFamily="66" charset="0"/>
              </a:rPr>
              <a:t>School </a:t>
            </a:r>
            <a:r>
              <a:rPr lang="en-GB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A201F-97C1-4F8B-8180-5149F9B6D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3130" y="1930400"/>
            <a:ext cx="5206499" cy="4110962"/>
          </a:xfrm>
        </p:spPr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To respond to individual children’s needs.</a:t>
            </a:r>
          </a:p>
          <a:p>
            <a:r>
              <a:rPr lang="en-GB" dirty="0">
                <a:latin typeface="Comic Sans MS" panose="030F0702030302020204" pitchFamily="66" charset="0"/>
              </a:rPr>
              <a:t>To nurture </a:t>
            </a:r>
            <a:r>
              <a:rPr lang="en-GB" dirty="0" smtClean="0">
                <a:latin typeface="Comic Sans MS" panose="030F0702030302020204" pitchFamily="66" charset="0"/>
              </a:rPr>
              <a:t>individuals </a:t>
            </a:r>
            <a:r>
              <a:rPr lang="en-GB" dirty="0">
                <a:latin typeface="Comic Sans MS" panose="030F0702030302020204" pitchFamily="66" charset="0"/>
              </a:rPr>
              <a:t>self-esteem.</a:t>
            </a:r>
          </a:p>
          <a:p>
            <a:r>
              <a:rPr lang="en-GB" dirty="0">
                <a:latin typeface="Comic Sans MS" panose="030F0702030302020204" pitchFamily="66" charset="0"/>
              </a:rPr>
              <a:t>To promote healthy lifestyles.</a:t>
            </a:r>
          </a:p>
          <a:p>
            <a:r>
              <a:rPr lang="en-GB" dirty="0">
                <a:latin typeface="Comic Sans MS" panose="030F0702030302020204" pitchFamily="66" charset="0"/>
              </a:rPr>
              <a:t>To encourage independence.</a:t>
            </a:r>
          </a:p>
          <a:p>
            <a:r>
              <a:rPr lang="en-GB" dirty="0">
                <a:latin typeface="Comic Sans MS" panose="030F0702030302020204" pitchFamily="66" charset="0"/>
              </a:rPr>
              <a:t>To improve confidence, communication and social skills.</a:t>
            </a:r>
          </a:p>
          <a:p>
            <a:r>
              <a:rPr lang="en-GB" dirty="0">
                <a:latin typeface="Comic Sans MS" panose="030F0702030302020204" pitchFamily="66" charset="0"/>
              </a:rPr>
              <a:t>To encourage children to problem solve and take appropriate risks.</a:t>
            </a:r>
          </a:p>
          <a:p>
            <a:r>
              <a:rPr lang="en-GB" dirty="0">
                <a:latin typeface="Comic Sans MS" panose="030F0702030302020204" pitchFamily="66" charset="0"/>
              </a:rPr>
              <a:t>To develop an appreciation and respect for the natural environment.</a:t>
            </a:r>
          </a:p>
          <a:p>
            <a:r>
              <a:rPr lang="en-GB" dirty="0">
                <a:latin typeface="Comic Sans MS" panose="030F0702030302020204" pitchFamily="66" charset="0"/>
              </a:rPr>
              <a:t>To create memories.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8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4175F-5FC3-41F8-979B-AC0A8BA2E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92" y="274320"/>
            <a:ext cx="8596668" cy="1320800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How do we achieve this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94899-9CFC-482D-900F-9FE855FBA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92" y="934720"/>
            <a:ext cx="7156269" cy="558487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Through </a:t>
            </a:r>
            <a:r>
              <a:rPr lang="en-GB" dirty="0">
                <a:latin typeface="Comic Sans MS" panose="030F0702030302020204" pitchFamily="66" charset="0"/>
              </a:rPr>
              <a:t>small achievable goals we ensure a child achieves something every time they are at the Forest. </a:t>
            </a:r>
          </a:p>
          <a:p>
            <a:r>
              <a:rPr lang="en-GB" dirty="0">
                <a:latin typeface="Comic Sans MS" panose="030F0702030302020204" pitchFamily="66" charset="0"/>
              </a:rPr>
              <a:t>Through encouraging fun and excitement children </a:t>
            </a:r>
            <a:r>
              <a:rPr lang="en-GB" dirty="0" smtClean="0">
                <a:latin typeface="Comic Sans MS" panose="030F0702030302020204" pitchFamily="66" charset="0"/>
              </a:rPr>
              <a:t>begin to enjoy </a:t>
            </a:r>
            <a:r>
              <a:rPr lang="en-GB" dirty="0">
                <a:latin typeface="Comic Sans MS" panose="030F0702030302020204" pitchFamily="66" charset="0"/>
              </a:rPr>
              <a:t>a more active </a:t>
            </a:r>
            <a:r>
              <a:rPr lang="en-GB" dirty="0" smtClean="0">
                <a:latin typeface="Comic Sans MS" panose="030F0702030302020204" pitchFamily="66" charset="0"/>
              </a:rPr>
              <a:t>and natural way </a:t>
            </a:r>
            <a:r>
              <a:rPr lang="en-GB" dirty="0">
                <a:latin typeface="Comic Sans MS" panose="030F0702030302020204" pitchFamily="66" charset="0"/>
              </a:rPr>
              <a:t>of learning.</a:t>
            </a:r>
          </a:p>
          <a:p>
            <a:r>
              <a:rPr lang="en-GB" dirty="0">
                <a:latin typeface="Comic Sans MS" panose="030F0702030302020204" pitchFamily="66" charset="0"/>
              </a:rPr>
              <a:t>Through encouraging children to try and do most things by themselves, i.e. Allowing them time to get dressed into their appropriate equipment.</a:t>
            </a:r>
          </a:p>
          <a:p>
            <a:r>
              <a:rPr lang="en-GB" dirty="0">
                <a:latin typeface="Comic Sans MS" panose="030F0702030302020204" pitchFamily="66" charset="0"/>
              </a:rPr>
              <a:t>Through small groups &amp; small ratios children become more confident.</a:t>
            </a:r>
          </a:p>
          <a:p>
            <a:r>
              <a:rPr lang="en-GB" dirty="0">
                <a:latin typeface="Comic Sans MS" panose="030F0702030302020204" pitchFamily="66" charset="0"/>
              </a:rPr>
              <a:t>By practitioners stepping </a:t>
            </a:r>
            <a:r>
              <a:rPr lang="en-GB" dirty="0" smtClean="0">
                <a:latin typeface="Comic Sans MS" panose="030F0702030302020204" pitchFamily="66" charset="0"/>
              </a:rPr>
              <a:t>back, </a:t>
            </a:r>
            <a:r>
              <a:rPr lang="en-GB" dirty="0">
                <a:latin typeface="Comic Sans MS" panose="030F0702030302020204" pitchFamily="66" charset="0"/>
              </a:rPr>
              <a:t>children are encouraged to communicate with each </a:t>
            </a:r>
            <a:r>
              <a:rPr lang="en-GB" dirty="0" smtClean="0">
                <a:latin typeface="Comic Sans MS" panose="030F0702030302020204" pitchFamily="66" charset="0"/>
              </a:rPr>
              <a:t>other, </a:t>
            </a:r>
            <a:r>
              <a:rPr lang="en-GB" dirty="0">
                <a:latin typeface="Comic Sans MS" panose="030F0702030302020204" pitchFamily="66" charset="0"/>
              </a:rPr>
              <a:t>building new relationships and social skills.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Through </a:t>
            </a:r>
            <a:r>
              <a:rPr lang="en-GB" dirty="0">
                <a:latin typeface="Comic Sans MS" panose="030F0702030302020204" pitchFamily="66" charset="0"/>
              </a:rPr>
              <a:t>risk assessing and allowing children to try to achieve anything as long as we have agreed it is safe.</a:t>
            </a:r>
          </a:p>
          <a:p>
            <a:r>
              <a:rPr lang="en-GB" dirty="0">
                <a:latin typeface="Comic Sans MS" panose="030F0702030302020204" pitchFamily="66" charset="0"/>
              </a:rPr>
              <a:t>Respecting the area we </a:t>
            </a:r>
            <a:r>
              <a:rPr lang="en-GB" dirty="0" smtClean="0">
                <a:latin typeface="Comic Sans MS" panose="030F0702030302020204" pitchFamily="66" charset="0"/>
              </a:rPr>
              <a:t>use.  </a:t>
            </a:r>
            <a:r>
              <a:rPr lang="en-GB" dirty="0">
                <a:latin typeface="Comic Sans MS" panose="030F0702030302020204" pitchFamily="66" charset="0"/>
              </a:rPr>
              <a:t>C</a:t>
            </a:r>
            <a:r>
              <a:rPr lang="en-GB" dirty="0" smtClean="0">
                <a:latin typeface="Comic Sans MS" panose="030F0702030302020204" pitchFamily="66" charset="0"/>
              </a:rPr>
              <a:t>hildren </a:t>
            </a:r>
            <a:r>
              <a:rPr lang="en-GB" dirty="0">
                <a:latin typeface="Comic Sans MS" panose="030F0702030302020204" pitchFamily="66" charset="0"/>
              </a:rPr>
              <a:t>don’t want to see it damaged we discuss how to respect the environment.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32333" y="1098332"/>
            <a:ext cx="6894784" cy="462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9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EEAA7-658B-44D9-B4EA-9E22582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762" y="683172"/>
            <a:ext cx="4693452" cy="1320800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Staff involvement.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2082B-8823-4D09-9735-A91037B47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8325" y="2003971"/>
            <a:ext cx="5506104" cy="3967337"/>
          </a:xfrm>
        </p:spPr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We </a:t>
            </a:r>
            <a:r>
              <a:rPr lang="en-GB" dirty="0" smtClean="0">
                <a:latin typeface="Comic Sans MS" panose="030F0702030302020204" pitchFamily="66" charset="0"/>
              </a:rPr>
              <a:t>make </a:t>
            </a:r>
            <a:r>
              <a:rPr lang="en-GB" dirty="0">
                <a:latin typeface="Comic Sans MS" panose="030F0702030302020204" pitchFamily="66" charset="0"/>
              </a:rPr>
              <a:t>a </a:t>
            </a:r>
            <a:r>
              <a:rPr lang="en-GB" dirty="0" smtClean="0">
                <a:latin typeface="Comic Sans MS" panose="030F0702030302020204" pitchFamily="66" charset="0"/>
              </a:rPr>
              <a:t>plan together.</a:t>
            </a:r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Take equipment and resources that follow on from </a:t>
            </a:r>
            <a:r>
              <a:rPr lang="en-GB" dirty="0" smtClean="0">
                <a:latin typeface="Comic Sans MS" panose="030F0702030302020204" pitchFamily="66" charset="0"/>
              </a:rPr>
              <a:t>the evaluation </a:t>
            </a:r>
            <a:r>
              <a:rPr lang="en-GB" dirty="0">
                <a:latin typeface="Comic Sans MS" panose="030F0702030302020204" pitchFamily="66" charset="0"/>
              </a:rPr>
              <a:t>from the </a:t>
            </a:r>
            <a:r>
              <a:rPr lang="en-GB" dirty="0" smtClean="0">
                <a:latin typeface="Comic Sans MS" panose="030F0702030302020204" pitchFamily="66" charset="0"/>
              </a:rPr>
              <a:t>previous week.</a:t>
            </a:r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O</a:t>
            </a:r>
            <a:r>
              <a:rPr lang="en-GB" dirty="0" smtClean="0">
                <a:latin typeface="Comic Sans MS" panose="030F0702030302020204" pitchFamily="66" charset="0"/>
              </a:rPr>
              <a:t>bserve </a:t>
            </a:r>
            <a:r>
              <a:rPr lang="en-GB" dirty="0">
                <a:latin typeface="Comic Sans MS" panose="030F0702030302020204" pitchFamily="66" charset="0"/>
              </a:rPr>
              <a:t>and listen to the conversations the children are having.</a:t>
            </a:r>
          </a:p>
          <a:p>
            <a:r>
              <a:rPr lang="en-GB" dirty="0">
                <a:latin typeface="Comic Sans MS" panose="030F0702030302020204" pitchFamily="66" charset="0"/>
              </a:rPr>
              <a:t>A</a:t>
            </a:r>
            <a:r>
              <a:rPr lang="en-GB" dirty="0" smtClean="0">
                <a:latin typeface="Comic Sans MS" panose="030F0702030302020204" pitchFamily="66" charset="0"/>
              </a:rPr>
              <a:t>ssess </a:t>
            </a:r>
            <a:r>
              <a:rPr lang="en-GB" dirty="0">
                <a:latin typeface="Comic Sans MS" panose="030F0702030302020204" pitchFamily="66" charset="0"/>
              </a:rPr>
              <a:t>the </a:t>
            </a:r>
            <a:r>
              <a:rPr lang="en-GB" dirty="0" smtClean="0">
                <a:latin typeface="Comic Sans MS" panose="030F0702030302020204" pitchFamily="66" charset="0"/>
              </a:rPr>
              <a:t>safety of the site </a:t>
            </a:r>
            <a:r>
              <a:rPr lang="en-GB" dirty="0" smtClean="0">
                <a:latin typeface="Comic Sans MS" panose="030F0702030302020204" pitchFamily="66" charset="0"/>
              </a:rPr>
              <a:t>prior to and during our visits, looking </a:t>
            </a:r>
            <a:r>
              <a:rPr lang="en-GB" dirty="0" smtClean="0">
                <a:latin typeface="Comic Sans MS" panose="030F0702030302020204" pitchFamily="66" charset="0"/>
              </a:rPr>
              <a:t>at hazards and risks.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Currently we have two </a:t>
            </a:r>
            <a:r>
              <a:rPr lang="en-GB" dirty="0" smtClean="0">
                <a:latin typeface="Comic Sans MS" panose="030F0702030302020204" pitchFamily="66" charset="0"/>
              </a:rPr>
              <a:t>staff, holding level 6 Forest and Outdoor learning award. </a:t>
            </a:r>
            <a:r>
              <a:rPr lang="en-GB" dirty="0" smtClean="0">
                <a:latin typeface="Comic Sans MS" panose="030F0702030302020204" pitchFamily="66" charset="0"/>
              </a:rPr>
              <a:t>Namely Val MacLean and Fiona Hannah. Both are qualified first aiders and also holds an emergency outdoors first aid qualification.</a:t>
            </a: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48053" y="921625"/>
            <a:ext cx="6784430" cy="50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8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996735" cy="1320800"/>
          </a:xfrm>
        </p:spPr>
        <p:txBody>
          <a:bodyPr/>
          <a:lstStyle/>
          <a:p>
            <a:r>
              <a:rPr lang="en-GB" dirty="0" smtClean="0"/>
              <a:t>What happens during a Forest School Session?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1"/>
            <a:ext cx="3873645" cy="4110962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Week 1: - Children are introduced to the forest, we discuss as a group what is expected of each other.</a:t>
            </a:r>
          </a:p>
          <a:p>
            <a:r>
              <a:rPr lang="en-GB" dirty="0" smtClean="0"/>
              <a:t>Week 2: - Children revisit the rules and are then given time to explore.</a:t>
            </a:r>
          </a:p>
          <a:p>
            <a:r>
              <a:rPr lang="en-GB" dirty="0" smtClean="0"/>
              <a:t>Week 3: - Children are introduced to ropes. </a:t>
            </a:r>
          </a:p>
          <a:p>
            <a:r>
              <a:rPr lang="en-GB" dirty="0" smtClean="0"/>
              <a:t>Week 4: - Children are given the opportunity to explore the use of fires in a forest setting.</a:t>
            </a:r>
          </a:p>
          <a:p>
            <a:r>
              <a:rPr lang="en-GB" dirty="0" smtClean="0"/>
              <a:t>Week 5: - Children combine all their skills to have an open play and a cook out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3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3640" y="651641"/>
            <a:ext cx="5828569" cy="1320800"/>
          </a:xfrm>
        </p:spPr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What can you do as a parent ?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3640" y="1807779"/>
            <a:ext cx="4897822" cy="4687613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Clothing – please dress your child in layers i.e. : joggers or leggings, vest, t-shirt, fleece, thick socks and gloves. Please make sure they have well fitting wellies for the walk!  We provide waterproof dungarees and a water and windproof jacket. 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Ask your child questions about what they have learned, ask them to risk assess, or visit our blog to see what we have been learning in the forest.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If you are looking for something to do with your child which is free and fun, take them to the forest and allow your child to explore.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1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8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Cancellation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Weather Conditions may stop Forest School – </a:t>
            </a:r>
            <a:r>
              <a:rPr lang="en-GB" dirty="0">
                <a:latin typeface="Comic Sans MS" panose="030F0702030302020204" pitchFamily="66" charset="0"/>
              </a:rPr>
              <a:t>e</a:t>
            </a:r>
            <a:r>
              <a:rPr lang="en-GB" dirty="0" smtClean="0">
                <a:latin typeface="Comic Sans MS" panose="030F0702030302020204" pitchFamily="66" charset="0"/>
              </a:rPr>
              <a:t>xtremely cold, high winds and ice.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Staffing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 descr="What Is the Difference Between Ice and Snow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103" y="2856998"/>
            <a:ext cx="5342153" cy="35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80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70" y="1797538"/>
            <a:ext cx="5213870" cy="3881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our </a:t>
            </a:r>
            <a:r>
              <a:rPr lang="en-GB" smtClean="0"/>
              <a:t>children achieve!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9" y="1578598"/>
            <a:ext cx="3795347" cy="506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9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619</Words>
  <Application>Microsoft Office PowerPoint</Application>
  <PresentationFormat>Widescreen</PresentationFormat>
  <Paragraphs>45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Comic Sans MS</vt:lpstr>
      <vt:lpstr>Trebuchet MS</vt:lpstr>
      <vt:lpstr>Wingdings 3</vt:lpstr>
      <vt:lpstr>Facet</vt:lpstr>
      <vt:lpstr>Cart Mill Family Centre </vt:lpstr>
      <vt:lpstr>What is Forest School ? </vt:lpstr>
      <vt:lpstr>Why do we do Forest School ?</vt:lpstr>
      <vt:lpstr>How do we achieve this ?</vt:lpstr>
      <vt:lpstr>Staff involvement.</vt:lpstr>
      <vt:lpstr>What happens during a Forest School Session?</vt:lpstr>
      <vt:lpstr>What can you do as a parent ?</vt:lpstr>
      <vt:lpstr>Cancellation</vt:lpstr>
      <vt:lpstr>What our children achieve!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 Mill Family Centre</dc:title>
  <dc:creator>Val MacLean</dc:creator>
  <cp:lastModifiedBy>Valerie MacLean</cp:lastModifiedBy>
  <cp:revision>18</cp:revision>
  <dcterms:modified xsi:type="dcterms:W3CDTF">2023-12-12T14:42:26Z</dcterms:modified>
</cp:coreProperties>
</file>