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3" r:id="rId3"/>
    <p:sldId id="257" r:id="rId4"/>
    <p:sldId id="259" r:id="rId5"/>
    <p:sldId id="260" r:id="rId6"/>
    <p:sldId id="261" r:id="rId7"/>
    <p:sldId id="262" r:id="rId8"/>
    <p:sldId id="265" r:id="rId9"/>
    <p:sldId id="266" r:id="rId10"/>
    <p:sldId id="263" r:id="rId11"/>
    <p:sldId id="264"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0FFB10-1249-47F8-9E90-2E4A110D6359}">
          <p14:sldIdLst>
            <p14:sldId id="256"/>
            <p14:sldId id="283"/>
            <p14:sldId id="257"/>
            <p14:sldId id="259"/>
            <p14:sldId id="260"/>
            <p14:sldId id="261"/>
            <p14:sldId id="262"/>
            <p14:sldId id="265"/>
            <p14:sldId id="266"/>
            <p14:sldId id="263"/>
            <p14:sldId id="264"/>
            <p14:sldId id="267"/>
            <p14:sldId id="268"/>
            <p14:sldId id="269"/>
            <p14:sldId id="270"/>
            <p14:sldId id="271"/>
            <p14:sldId id="272"/>
            <p14:sldId id="273"/>
            <p14:sldId id="274"/>
            <p14:sldId id="275"/>
            <p14:sldId id="277"/>
            <p14:sldId id="278"/>
            <p14:sldId id="279"/>
          </p14:sldIdLst>
        </p14:section>
        <p14:section name="Untitled Section" id="{7DFE35F4-4E16-4EA8-AA7F-F50AD1F01144}">
          <p14:sldIdLst>
            <p14:sldId id="280"/>
            <p14:sldId id="281"/>
            <p14:sldId id="282"/>
            <p14:sldId id="27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500"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4A17A-9A79-44E8-9CD0-CFB72D906723}" type="datetimeFigureOut">
              <a:rPr lang="en-GB" smtClean="0"/>
              <a:pPr/>
              <a:t>20/03/2018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0D31A-BA42-4802-BDF4-E3094C95A11D}" type="slidenum">
              <a:rPr lang="en-GB" smtClean="0"/>
              <a:pPr/>
              <a:t>‹#›</a:t>
            </a:fld>
            <a:endParaRPr lang="en-GB"/>
          </a:p>
        </p:txBody>
      </p:sp>
    </p:spTree>
    <p:extLst>
      <p:ext uri="{BB962C8B-B14F-4D97-AF65-F5344CB8AC3E}">
        <p14:creationId xmlns:p14="http://schemas.microsoft.com/office/powerpoint/2010/main" val="412179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a:t>
            </a:r>
            <a:r>
              <a:rPr lang="en-GB" baseline="0" dirty="0"/>
              <a:t> strategy – </a:t>
            </a:r>
            <a:r>
              <a:rPr lang="en-GB" i="1" baseline="0" dirty="0"/>
              <a:t>The answer is… what is the question? </a:t>
            </a:r>
            <a:endParaRPr lang="en-GB" i="1" dirty="0"/>
          </a:p>
        </p:txBody>
      </p:sp>
      <p:sp>
        <p:nvSpPr>
          <p:cNvPr id="4" name="Slide Number Placeholder 3"/>
          <p:cNvSpPr>
            <a:spLocks noGrp="1"/>
          </p:cNvSpPr>
          <p:nvPr>
            <p:ph type="sldNum" sz="quarter" idx="10"/>
          </p:nvPr>
        </p:nvSpPr>
        <p:spPr/>
        <p:txBody>
          <a:bodyPr/>
          <a:lstStyle/>
          <a:p>
            <a:fld id="{CF90D31A-BA42-4802-BDF4-E3094C95A11D}"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can</a:t>
            </a:r>
            <a:r>
              <a:rPr lang="en-GB" baseline="0" dirty="0"/>
              <a:t> be played as cycle cards or one player can lay eggs out in the correct order. (no pun intended) The question on the last egg – will be the number at the top of the first egg.</a:t>
            </a:r>
            <a:endParaRPr lang="en-GB" dirty="0"/>
          </a:p>
        </p:txBody>
      </p:sp>
      <p:sp>
        <p:nvSpPr>
          <p:cNvPr id="4" name="Slide Number Placeholder 3"/>
          <p:cNvSpPr>
            <a:spLocks noGrp="1"/>
          </p:cNvSpPr>
          <p:nvPr>
            <p:ph type="sldNum" sz="quarter" idx="10"/>
          </p:nvPr>
        </p:nvSpPr>
        <p:spPr/>
        <p:txBody>
          <a:bodyPr/>
          <a:lstStyle/>
          <a:p>
            <a:fld id="{CF90D31A-BA42-4802-BDF4-E3094C95A11D}" type="slidenum">
              <a:rPr lang="en-GB" smtClean="0"/>
              <a:pPr/>
              <a:t>17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Similar to the game show ‘Play Your Cards Right’ – this is an extra (</a:t>
            </a:r>
            <a:r>
              <a:rPr lang="en-GB" dirty="0" err="1"/>
              <a:t>eggstra</a:t>
            </a:r>
            <a:r>
              <a:rPr lang="en-GB" dirty="0"/>
              <a:t>) and not in the challenges.</a:t>
            </a:r>
          </a:p>
        </p:txBody>
      </p:sp>
      <p:sp>
        <p:nvSpPr>
          <p:cNvPr id="4" name="Slide Number Placeholder 3"/>
          <p:cNvSpPr>
            <a:spLocks noGrp="1"/>
          </p:cNvSpPr>
          <p:nvPr>
            <p:ph type="sldNum" sz="quarter" idx="10"/>
          </p:nvPr>
        </p:nvSpPr>
        <p:spPr/>
        <p:txBody>
          <a:bodyPr/>
          <a:lstStyle/>
          <a:p>
            <a:fld id="{CF90D31A-BA42-4802-BDF4-E3094C95A11D}" type="slidenum">
              <a:rPr lang="en-GB" smtClean="0"/>
              <a:pPr/>
              <a:t>21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Possible</a:t>
            </a:r>
            <a:r>
              <a:rPr lang="en-GB" baseline="0" dirty="0"/>
              <a:t> straight forward dialogue.</a:t>
            </a:r>
            <a:endParaRPr lang="en-GB" dirty="0"/>
          </a:p>
        </p:txBody>
      </p:sp>
      <p:sp>
        <p:nvSpPr>
          <p:cNvPr id="4" name="Slide Number Placeholder 3"/>
          <p:cNvSpPr>
            <a:spLocks noGrp="1"/>
          </p:cNvSpPr>
          <p:nvPr>
            <p:ph type="sldNum" sz="quarter" idx="10"/>
          </p:nvPr>
        </p:nvSpPr>
        <p:spPr/>
        <p:txBody>
          <a:bodyPr/>
          <a:lstStyle/>
          <a:p>
            <a:fld id="{CF90D31A-BA42-4802-BDF4-E3094C95A11D}" type="slidenum">
              <a:rPr lang="en-GB" smtClean="0"/>
              <a:pPr/>
              <a:t>22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More complex reasoning.</a:t>
            </a:r>
          </a:p>
        </p:txBody>
      </p:sp>
      <p:sp>
        <p:nvSpPr>
          <p:cNvPr id="4" name="Slide Number Placeholder 3"/>
          <p:cNvSpPr>
            <a:spLocks noGrp="1"/>
          </p:cNvSpPr>
          <p:nvPr>
            <p:ph type="sldNum" sz="quarter" idx="10"/>
          </p:nvPr>
        </p:nvSpPr>
        <p:spPr/>
        <p:txBody>
          <a:bodyPr/>
          <a:lstStyle/>
          <a:p>
            <a:fld id="{CF90D31A-BA42-4802-BDF4-E3094C95A11D}"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97387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A0DE0C-6614-43ED-B766-BF200BB1328E}" type="datetimeFigureOut">
              <a:rPr lang="" smtClean="0"/>
              <a:pPr/>
              <a:t>03/20/2018</a:t>
            </a:fld>
            <a:endParaRPr lang=""/>
          </a:p>
        </p:txBody>
      </p:sp>
      <p:sp>
        <p:nvSpPr>
          <p:cNvPr id="6" name="Footer Placeholder 5"/>
          <p:cNvSpPr>
            <a:spLocks noGrp="1"/>
          </p:cNvSpPr>
          <p:nvPr>
            <p:ph type="ftr" sz="quarter" idx="11"/>
          </p:nvPr>
        </p:nvSpPr>
        <p:spPr/>
        <p:txBody>
          <a:bodyPr/>
          <a:lstStyle/>
          <a:p>
            <a:endParaRPr la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160442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70887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155979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16692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A0DE0C-6614-43ED-B766-BF200BB1328E}" type="datetimeFigureOut">
              <a:rPr lang="" smtClean="0"/>
              <a:pPr/>
              <a:t>03/20/2018</a:t>
            </a:fld>
            <a:endParaRPr lang=""/>
          </a:p>
        </p:txBody>
      </p:sp>
      <p:sp>
        <p:nvSpPr>
          <p:cNvPr id="8" name="Footer Placeholder 7"/>
          <p:cNvSpPr>
            <a:spLocks noGrp="1"/>
          </p:cNvSpPr>
          <p:nvPr>
            <p:ph type="ftr" sz="quarter" idx="11"/>
          </p:nvPr>
        </p:nvSpPr>
        <p:spPr/>
        <p:txBody>
          <a:bodyPr/>
          <a:lstStyle/>
          <a:p>
            <a:endParaRPr lang=""/>
          </a:p>
        </p:txBody>
      </p:sp>
      <p:sp>
        <p:nvSpPr>
          <p:cNvPr id="9" name="Slide Number Placeholder 8"/>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192231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A0DE0C-6614-43ED-B766-BF200BB1328E}" type="datetimeFigureOut">
              <a:rPr lang="" smtClean="0"/>
              <a:pPr/>
              <a:t>03/20/2018</a:t>
            </a:fld>
            <a:endParaRPr lang=""/>
          </a:p>
        </p:txBody>
      </p:sp>
      <p:sp>
        <p:nvSpPr>
          <p:cNvPr id="8" name="Footer Placeholder 7"/>
          <p:cNvSpPr>
            <a:spLocks noGrp="1"/>
          </p:cNvSpPr>
          <p:nvPr>
            <p:ph type="ftr" sz="quarter" idx="11"/>
          </p:nvPr>
        </p:nvSpPr>
        <p:spPr>
          <a:xfrm>
            <a:off x="561111" y="6391838"/>
            <a:ext cx="3644282" cy="304801"/>
          </a:xfrm>
        </p:spPr>
        <p:txBody>
          <a:bodyPr/>
          <a:lstStyle/>
          <a:p>
            <a:endParaRPr lang=""/>
          </a:p>
        </p:txBody>
      </p:sp>
      <p:sp>
        <p:nvSpPr>
          <p:cNvPr id="9" name="Slide Number Placeholder 8"/>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106119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138561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309394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419958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A0DE0C-6614-43ED-B766-BF200BB1328E}" type="datetimeFigureOut">
              <a:rPr lang="" smtClean="0"/>
              <a:pPr/>
              <a:t>03/20/2018</a:t>
            </a:fld>
            <a:endParaRPr lang=""/>
          </a:p>
        </p:txBody>
      </p:sp>
      <p:sp>
        <p:nvSpPr>
          <p:cNvPr id="5" name="Footer Placeholder 4"/>
          <p:cNvSpPr>
            <a:spLocks noGrp="1"/>
          </p:cNvSpPr>
          <p:nvPr>
            <p:ph type="ftr" sz="quarter" idx="11"/>
          </p:nvPr>
        </p:nvSpPr>
        <p:spPr/>
        <p:txBody>
          <a:bodyPr/>
          <a:lstStyle/>
          <a:p>
            <a:endParaRPr la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53609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A0DE0C-6614-43ED-B766-BF200BB1328E}" type="datetimeFigureOut">
              <a:rPr lang="" smtClean="0"/>
              <a:pPr/>
              <a:t>03/20/2018</a:t>
            </a:fld>
            <a:endParaRPr lang=""/>
          </a:p>
        </p:txBody>
      </p:sp>
      <p:sp>
        <p:nvSpPr>
          <p:cNvPr id="6" name="Footer Placeholder 5"/>
          <p:cNvSpPr>
            <a:spLocks noGrp="1"/>
          </p:cNvSpPr>
          <p:nvPr>
            <p:ph type="ftr" sz="quarter" idx="11"/>
          </p:nvPr>
        </p:nvSpPr>
        <p:spPr/>
        <p:txBody>
          <a:bodyPr/>
          <a:lstStyle/>
          <a:p>
            <a:endParaRPr lang=""/>
          </a:p>
        </p:txBody>
      </p:sp>
      <p:sp>
        <p:nvSpPr>
          <p:cNvPr id="7" name="Slide Number Placeholder 6"/>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358501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A0DE0C-6614-43ED-B766-BF200BB1328E}" type="datetimeFigureOut">
              <a:rPr lang="" smtClean="0"/>
              <a:pPr/>
              <a:t>03/20/2018</a:t>
            </a:fld>
            <a:endParaRPr lang=""/>
          </a:p>
        </p:txBody>
      </p:sp>
      <p:sp>
        <p:nvSpPr>
          <p:cNvPr id="8" name="Footer Placeholder 7"/>
          <p:cNvSpPr>
            <a:spLocks noGrp="1"/>
          </p:cNvSpPr>
          <p:nvPr>
            <p:ph type="ftr" sz="quarter" idx="11"/>
          </p:nvPr>
        </p:nvSpPr>
        <p:spPr/>
        <p:txBody>
          <a:bodyPr/>
          <a:lstStyle/>
          <a:p>
            <a:endParaRPr lang=""/>
          </a:p>
        </p:txBody>
      </p:sp>
      <p:sp>
        <p:nvSpPr>
          <p:cNvPr id="9" name="Slide Number Placeholder 8"/>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6965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A0DE0C-6614-43ED-B766-BF200BB1328E}" type="datetimeFigureOut">
              <a:rPr lang="" smtClean="0"/>
              <a:pPr/>
              <a:t>03/20/2018</a:t>
            </a:fld>
            <a:endParaRPr lang=""/>
          </a:p>
        </p:txBody>
      </p:sp>
      <p:sp>
        <p:nvSpPr>
          <p:cNvPr id="4" name="Footer Placeholder 3"/>
          <p:cNvSpPr>
            <a:spLocks noGrp="1"/>
          </p:cNvSpPr>
          <p:nvPr>
            <p:ph type="ftr" sz="quarter" idx="11"/>
          </p:nvPr>
        </p:nvSpPr>
        <p:spPr/>
        <p:txBody>
          <a:bodyPr/>
          <a:lstStyle/>
          <a:p>
            <a:endParaRPr lang=""/>
          </a:p>
        </p:txBody>
      </p:sp>
      <p:sp>
        <p:nvSpPr>
          <p:cNvPr id="5" name="Slide Number Placeholder 4"/>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4350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0DE0C-6614-43ED-B766-BF200BB1328E}" type="datetimeFigureOut">
              <a:rPr lang="" smtClean="0"/>
              <a:pPr/>
              <a:t>03/20/2018</a:t>
            </a:fld>
            <a:endParaRPr lang=""/>
          </a:p>
        </p:txBody>
      </p:sp>
      <p:sp>
        <p:nvSpPr>
          <p:cNvPr id="3" name="Footer Placeholder 2"/>
          <p:cNvSpPr>
            <a:spLocks noGrp="1"/>
          </p:cNvSpPr>
          <p:nvPr>
            <p:ph type="ftr" sz="quarter" idx="11"/>
          </p:nvPr>
        </p:nvSpPr>
        <p:spPr/>
        <p:txBody>
          <a:bodyPr/>
          <a:lstStyle/>
          <a:p>
            <a:endParaRPr lang=""/>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5839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A0DE0C-6614-43ED-B766-BF200BB1328E}" type="datetimeFigureOut">
              <a:rPr lang="" smtClean="0"/>
              <a:pPr/>
              <a:t>03/20/2018</a:t>
            </a:fld>
            <a:endParaRPr lang=""/>
          </a:p>
        </p:txBody>
      </p:sp>
      <p:sp>
        <p:nvSpPr>
          <p:cNvPr id="6" name="Footer Placeholder 5"/>
          <p:cNvSpPr>
            <a:spLocks noGrp="1"/>
          </p:cNvSpPr>
          <p:nvPr>
            <p:ph type="ftr" sz="quarter" idx="11"/>
          </p:nvPr>
        </p:nvSpPr>
        <p:spPr/>
        <p:txBody>
          <a:bodyPr/>
          <a:lstStyle/>
          <a:p>
            <a:endParaRPr la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202187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A0DE0C-6614-43ED-B766-BF200BB1328E}" type="datetimeFigureOut">
              <a:rPr lang="" smtClean="0"/>
              <a:pPr/>
              <a:t>03/20/2018</a:t>
            </a:fld>
            <a:endParaRPr lang=""/>
          </a:p>
        </p:txBody>
      </p:sp>
      <p:sp>
        <p:nvSpPr>
          <p:cNvPr id="6" name="Footer Placeholder 5"/>
          <p:cNvSpPr>
            <a:spLocks noGrp="1"/>
          </p:cNvSpPr>
          <p:nvPr>
            <p:ph type="ftr" sz="quarter" idx="11"/>
          </p:nvPr>
        </p:nvSpPr>
        <p:spPr/>
        <p:txBody>
          <a:bodyPr/>
          <a:lstStyle/>
          <a:p>
            <a:endParaRPr la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37D4F7-DAD7-4562-94A3-8904AFBC1E34}" type="slidenum">
              <a:rPr lang="" smtClean="0"/>
              <a:pPr/>
              <a:t>‹#›</a:t>
            </a:fld>
            <a:endParaRPr lang=""/>
          </a:p>
        </p:txBody>
      </p:sp>
    </p:spTree>
    <p:extLst>
      <p:ext uri="{BB962C8B-B14F-4D97-AF65-F5344CB8AC3E}">
        <p14:creationId xmlns:p14="http://schemas.microsoft.com/office/powerpoint/2010/main" val="75916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FA0DE0C-6614-43ED-B766-BF200BB1328E}" type="datetimeFigureOut">
              <a:rPr lang="" smtClean="0"/>
              <a:pPr/>
              <a:t>03/20/2018</a:t>
            </a:fld>
            <a:endParaRPr lang=""/>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937D4F7-DAD7-4562-94A3-8904AFBC1E34}" type="slidenum">
              <a:rPr lang="" smtClean="0"/>
              <a:pPr/>
              <a:t>‹#›</a:t>
            </a:fld>
            <a:endParaRPr lang=""/>
          </a:p>
        </p:txBody>
      </p:sp>
    </p:spTree>
    <p:extLst>
      <p:ext uri="{BB962C8B-B14F-4D97-AF65-F5344CB8AC3E}">
        <p14:creationId xmlns:p14="http://schemas.microsoft.com/office/powerpoint/2010/main" val="187204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roula33.deviantart.com/art/Egg8-365035384" TargetMode="External"/><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3.0/" TargetMode="External"/><Relationship Id="rId4" Type="http://schemas.openxmlformats.org/officeDocument/2006/relationships/hyperlink" Target="http://roula33.deviantart.com/art/Egg8-36503538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twelvemakesadozen.blogspot.com/2011/04/easter-circa-1970.html" TargetMode="External"/><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www.flickr.com/photos/39747297@N05/5230326264/" TargetMode="External"/><Relationship Id="rId4" Type="http://schemas.openxmlformats.org/officeDocument/2006/relationships/image" Target="../media/image14.jpeg"/><Relationship Id="rId9"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twelvemakesadozen.blogspot.com/2011/04/easter-circa-1970.html" TargetMode="External"/><Relationship Id="rId3" Type="http://schemas.openxmlformats.org/officeDocument/2006/relationships/image" Target="../media/image1.jpeg"/><Relationship Id="rId7" Type="http://schemas.openxmlformats.org/officeDocument/2006/relationships/image" Target="../media/image1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11" Type="http://schemas.openxmlformats.org/officeDocument/2006/relationships/hyperlink" Target="http://roula33.deviantart.com/art/Egg8-365035384" TargetMode="External"/><Relationship Id="rId5" Type="http://schemas.openxmlformats.org/officeDocument/2006/relationships/hyperlink" Target="http://www.flickr.com/photos/39747297@N05/5230326264/" TargetMode="External"/><Relationship Id="rId10"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twelvemakesadozen.blogspot.com/2011/04/easter-circa-1970.html" TargetMode="External"/><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5.jpe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11" Type="http://schemas.openxmlformats.org/officeDocument/2006/relationships/hyperlink" Target="http://roula33.deviantart.com/art/Egg8-365035384" TargetMode="External"/><Relationship Id="rId5" Type="http://schemas.openxmlformats.org/officeDocument/2006/relationships/hyperlink" Target="http://www.flickr.com/photos/39747297@N05/5230326264/" TargetMode="External"/><Relationship Id="rId10"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roula33.deviantart.com/art/Egg8-365035384" TargetMode="External"/><Relationship Id="rId3" Type="http://schemas.openxmlformats.org/officeDocument/2006/relationships/hyperlink" Target="http://www.flickr.com/photos/39747297@N05/5230326264/" TargetMode="External"/><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twelvemakesadozen.blogspot.com/2011/04/easter-circa-1970.html" TargetMode="External"/><Relationship Id="rId4" Type="http://schemas.openxmlformats.org/officeDocument/2006/relationships/hyperlink" Target="https://creativecommons.org/licenses/by/2.0/" TargetMode="External"/><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hyperlink" Target="http://roula33.deviantart.com/art/Egg8-365035384" TargetMode="External"/><Relationship Id="rId3" Type="http://schemas.openxmlformats.org/officeDocument/2006/relationships/hyperlink" Target="http://www.flickr.com/photos/39747297@N05/5230326264/" TargetMode="External"/><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11" Type="http://schemas.openxmlformats.org/officeDocument/2006/relationships/hyperlink" Target="http://yobutakei.deviantart.com/art/Thinking-Melly-246896518" TargetMode="External"/><Relationship Id="rId5" Type="http://schemas.openxmlformats.org/officeDocument/2006/relationships/hyperlink" Target="http://twelvemakesadozen.blogspot.com/2011/04/easter-circa-1970.html" TargetMode="External"/><Relationship Id="rId10" Type="http://schemas.openxmlformats.org/officeDocument/2006/relationships/image" Target="../media/image18.png"/><Relationship Id="rId4" Type="http://schemas.openxmlformats.org/officeDocument/2006/relationships/hyperlink" Target="https://creativecommons.org/licenses/by/2.0/" TargetMode="Externa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roula33.deviantart.com/art/Egg8-365035384" TargetMode="External"/><Relationship Id="rId3" Type="http://schemas.openxmlformats.org/officeDocument/2006/relationships/hyperlink" Target="http://www.flickr.com/photos/39747297@N05/5230326264/" TargetMode="External"/><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11" Type="http://schemas.openxmlformats.org/officeDocument/2006/relationships/hyperlink" Target="http://yobutakei.deviantart.com/art/Thinking-Melly-246896518" TargetMode="External"/><Relationship Id="rId5" Type="http://schemas.openxmlformats.org/officeDocument/2006/relationships/hyperlink" Target="http://twelvemakesadozen.blogspot.com/2011/04/easter-circa-1970.html" TargetMode="External"/><Relationship Id="rId10" Type="http://schemas.openxmlformats.org/officeDocument/2006/relationships/image" Target="../media/image18.png"/><Relationship Id="rId4" Type="http://schemas.openxmlformats.org/officeDocument/2006/relationships/hyperlink" Target="https://creativecommons.org/licenses/by/2.0/" TargetMode="Externa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EFAC5-1D2A-483D-A45A-A28FD167FAAA}"/>
              </a:ext>
            </a:extLst>
          </p:cNvPr>
          <p:cNvSpPr>
            <a:spLocks noGrp="1"/>
          </p:cNvSpPr>
          <p:nvPr>
            <p:ph type="ctrTitle"/>
          </p:nvPr>
        </p:nvSpPr>
        <p:spPr/>
        <p:txBody>
          <a:bodyPr/>
          <a:lstStyle/>
          <a:p>
            <a:r>
              <a:rPr lang="" dirty="0" smtClean="0"/>
              <a:t>Easter Holiday Maths Challenge</a:t>
            </a:r>
            <a:endParaRPr lang="" dirty="0"/>
          </a:p>
        </p:txBody>
      </p:sp>
      <p:sp>
        <p:nvSpPr>
          <p:cNvPr id="3" name="Subtitle 2">
            <a:extLst>
              <a:ext uri="{FF2B5EF4-FFF2-40B4-BE49-F238E27FC236}">
                <a16:creationId xmlns:a16="http://schemas.microsoft.com/office/drawing/2014/main" xmlns="" id="{982C625C-F6A9-42A1-8EFA-C4DD0C8187D6}"/>
              </a:ext>
            </a:extLst>
          </p:cNvPr>
          <p:cNvSpPr>
            <a:spLocks noGrp="1"/>
          </p:cNvSpPr>
          <p:nvPr>
            <p:ph type="subTitle" idx="1"/>
          </p:nvPr>
        </p:nvSpPr>
        <p:spPr/>
        <p:txBody>
          <a:bodyPr/>
          <a:lstStyle/>
          <a:p>
            <a:r>
              <a:rPr lang="en-GB" dirty="0" smtClean="0"/>
              <a:t>G</a:t>
            </a:r>
            <a:r>
              <a:rPr lang="" dirty="0" smtClean="0"/>
              <a:t>uide for practitioners</a:t>
            </a:r>
            <a:endParaRPr lang="" dirty="0"/>
          </a:p>
        </p:txBody>
      </p:sp>
    </p:spTree>
    <p:extLst>
      <p:ext uri="{BB962C8B-B14F-4D97-AF65-F5344CB8AC3E}">
        <p14:creationId xmlns:p14="http://schemas.microsoft.com/office/powerpoint/2010/main" val="229147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25971" y="-527539"/>
            <a:ext cx="8825658" cy="3389217"/>
          </a:xfrm>
        </p:spPr>
        <p:txBody>
          <a:bodyPr vert="horz" lIns="91440" tIns="45720" rIns="91440" bIns="45720" rtlCol="0" anchor="ctr">
            <a:normAutofit fontScale="90000"/>
          </a:bodyPr>
          <a:lstStyle/>
          <a:p>
            <a:pPr algn="ctr"/>
            <a:r>
              <a:rPr lang="en-US" sz="12000" b="1" dirty="0">
                <a:solidFill>
                  <a:schemeClr val="accent6">
                    <a:lumMod val="60000"/>
                    <a:lumOff val="40000"/>
                  </a:schemeClr>
                </a:solidFill>
              </a:rPr>
              <a:t>  </a:t>
            </a:r>
            <a:r>
              <a:rPr lang="en-US" sz="12000" b="1" dirty="0" err="1">
                <a:solidFill>
                  <a:schemeClr val="accent6">
                    <a:lumMod val="60000"/>
                    <a:lumOff val="40000"/>
                  </a:schemeClr>
                </a:solidFill>
              </a:rPr>
              <a:t>dd</a:t>
            </a:r>
            <a:r>
              <a:rPr lang="en-US" sz="12000" b="1" dirty="0">
                <a:solidFill>
                  <a:schemeClr val="accent6">
                    <a:lumMod val="60000"/>
                    <a:lumOff val="40000"/>
                  </a:schemeClr>
                </a:solidFill>
              </a:rPr>
              <a:t>    ne    </a:t>
            </a:r>
            <a:r>
              <a:rPr lang="en-US" sz="12000" b="1" dirty="0" err="1">
                <a:solidFill>
                  <a:schemeClr val="accent6">
                    <a:lumMod val="60000"/>
                    <a:lumOff val="40000"/>
                  </a:schemeClr>
                </a:solidFill>
              </a:rPr>
              <a:t>ut</a:t>
            </a:r>
            <a:endParaRPr lang="en-US" sz="12000" b="1" dirty="0">
              <a:solidFill>
                <a:schemeClr val="accent6">
                  <a:lumMod val="60000"/>
                  <a:lumOff val="40000"/>
                </a:schemeClr>
              </a:solidFill>
            </a:endParaRP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726146" y="2094526"/>
            <a:ext cx="9191157" cy="4278094"/>
          </a:xfrm>
          <a:prstGeom prst="rect">
            <a:avLst/>
          </a:prstGeom>
          <a:noFill/>
        </p:spPr>
        <p:txBody>
          <a:bodyPr wrap="square" rtlCol="0">
            <a:spAutoFit/>
          </a:bodyPr>
          <a:lstStyle/>
          <a:p>
            <a:pPr algn="just"/>
            <a:r>
              <a:rPr lang="en-GB" sz="3400" b="1" dirty="0"/>
              <a:t>The main challenge is the game </a:t>
            </a:r>
            <a:r>
              <a:rPr lang="en-GB" sz="3400" b="1" i="1" dirty="0"/>
              <a:t>Odd One Out</a:t>
            </a:r>
            <a:r>
              <a:rPr lang="en-GB" sz="3400" b="1" dirty="0"/>
              <a:t>. </a:t>
            </a:r>
            <a:r>
              <a:rPr lang="en-GB" sz="3400" b="1" dirty="0" smtClean="0"/>
              <a:t>The </a:t>
            </a:r>
            <a:r>
              <a:rPr lang="en-GB" sz="3400" b="1" dirty="0"/>
              <a:t>eggs can be placed on a table or hidden for players to </a:t>
            </a:r>
            <a:r>
              <a:rPr lang="en-GB" sz="3400" b="1" dirty="0" smtClean="0"/>
              <a:t>find.  Collect </a:t>
            </a:r>
            <a:r>
              <a:rPr lang="en-GB" sz="3400" b="1" dirty="0"/>
              <a:t>5 eggs. </a:t>
            </a:r>
          </a:p>
          <a:p>
            <a:pPr algn="just"/>
            <a:r>
              <a:rPr lang="en-GB" sz="3400" b="1" dirty="0"/>
              <a:t>Each player, or team, has to see if it is possible to explain how one egg is the Odd One Out. </a:t>
            </a:r>
            <a:r>
              <a:rPr lang="en-GB" sz="3400" b="1" dirty="0" smtClean="0"/>
              <a:t>If </a:t>
            </a:r>
            <a:r>
              <a:rPr lang="en-GB" sz="3400" b="1" dirty="0"/>
              <a:t>this is possible then 1 point is given. </a:t>
            </a:r>
            <a:r>
              <a:rPr lang="en-GB" sz="3400" b="1" dirty="0" smtClean="0"/>
              <a:t>Put </a:t>
            </a:r>
            <a:r>
              <a:rPr lang="en-GB" sz="3400" b="1" dirty="0"/>
              <a:t>the eggs back and play again. </a:t>
            </a:r>
            <a:r>
              <a:rPr lang="en-GB" sz="3400" b="1" dirty="0" smtClean="0"/>
              <a:t>The </a:t>
            </a:r>
            <a:r>
              <a:rPr lang="en-GB" sz="3400" b="1" dirty="0"/>
              <a:t>first to 5 is the winner.</a:t>
            </a:r>
          </a:p>
        </p:txBody>
      </p:sp>
      <p:pic>
        <p:nvPicPr>
          <p:cNvPr id="6" name="Picture 5" descr="A picture containing sitting, black&#10;&#10;Description generated with high confidence">
            <a:extLst>
              <a:ext uri="{FF2B5EF4-FFF2-40B4-BE49-F238E27FC236}">
                <a16:creationId xmlns:a16="http://schemas.microsoft.com/office/drawing/2014/main" xmlns="" id="{383C3AFE-EB8B-4C76-B6F6-90037D7CE80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18859" y="498397"/>
            <a:ext cx="1539900" cy="1365571"/>
          </a:xfrm>
          <a:prstGeom prst="rect">
            <a:avLst/>
          </a:prstGeom>
        </p:spPr>
      </p:pic>
      <p:sp>
        <p:nvSpPr>
          <p:cNvPr id="7" name="TextBox 6">
            <a:extLst>
              <a:ext uri="{FF2B5EF4-FFF2-40B4-BE49-F238E27FC236}">
                <a16:creationId xmlns:a16="http://schemas.microsoft.com/office/drawing/2014/main" xmlns="" id="{F556A209-8DD4-42F5-B0A9-6BE531E8254A}"/>
              </a:ext>
            </a:extLst>
          </p:cNvPr>
          <p:cNvSpPr txBox="1"/>
          <p:nvPr/>
        </p:nvSpPr>
        <p:spPr>
          <a:xfrm>
            <a:off x="-2219376" y="5720692"/>
            <a:ext cx="1925406" cy="369332"/>
          </a:xfrm>
          <a:prstGeom prst="rect">
            <a:avLst/>
          </a:prstGeom>
          <a:noFill/>
        </p:spPr>
        <p:txBody>
          <a:bodyPr wrap="square" rtlCol="0">
            <a:spAutoFit/>
          </a:bodyPr>
          <a:lstStyle/>
          <a:p>
            <a:r>
              <a:rPr lang="en-GB" sz="900" dirty="0">
                <a:hlinkClick r:id="rId6" tooltip="http://roula33.deviantart.com/art/Egg8-365035384"/>
              </a:rPr>
              <a:t>This Photo</a:t>
            </a:r>
            <a:r>
              <a:rPr lang="en-GB" sz="900" dirty="0"/>
              <a:t> by Unknown Author is licensed under </a:t>
            </a:r>
            <a:r>
              <a:rPr lang="en-GB" sz="900" dirty="0">
                <a:hlinkClick r:id="rId7" tooltip="https://creativecommons.org/licenses/by/3.0/"/>
              </a:rPr>
              <a:t>CC BY</a:t>
            </a:r>
            <a:endParaRPr lang="en-GB" sz="900" dirty="0"/>
          </a:p>
        </p:txBody>
      </p:sp>
      <p:pic>
        <p:nvPicPr>
          <p:cNvPr id="15" name="Picture 14" descr="A picture containing sitting, black&#10;&#10;Description generated with high confidence">
            <a:extLst>
              <a:ext uri="{FF2B5EF4-FFF2-40B4-BE49-F238E27FC236}">
                <a16:creationId xmlns:a16="http://schemas.microsoft.com/office/drawing/2014/main" xmlns="" id="{C046B789-E3B0-4B33-9795-D7B78DDE68D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442400" y="474948"/>
            <a:ext cx="1539900" cy="1365571"/>
          </a:xfrm>
          <a:prstGeom prst="rect">
            <a:avLst/>
          </a:prstGeom>
        </p:spPr>
      </p:pic>
      <p:pic>
        <p:nvPicPr>
          <p:cNvPr id="17" name="Picture 16" descr="A picture containing sitting, black&#10;&#10;Description generated with high confidence">
            <a:extLst>
              <a:ext uri="{FF2B5EF4-FFF2-40B4-BE49-F238E27FC236}">
                <a16:creationId xmlns:a16="http://schemas.microsoft.com/office/drawing/2014/main" xmlns="" id="{6AAB445B-617E-43D4-9CAC-97B19990D14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218551" y="486669"/>
            <a:ext cx="1539900" cy="1365571"/>
          </a:xfrm>
          <a:prstGeom prst="rect">
            <a:avLst/>
          </a:prstGeom>
        </p:spPr>
      </p:pic>
    </p:spTree>
    <p:extLst>
      <p:ext uri="{BB962C8B-B14F-4D97-AF65-F5344CB8AC3E}">
        <p14:creationId xmlns:p14="http://schemas.microsoft.com/office/powerpoint/2010/main" val="41672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25971" y="-527539"/>
            <a:ext cx="8825658" cy="3389217"/>
          </a:xfrm>
        </p:spPr>
        <p:txBody>
          <a:bodyPr vert="horz" lIns="91440" tIns="45720" rIns="91440" bIns="45720" rtlCol="0" anchor="ctr">
            <a:normAutofit fontScale="90000"/>
          </a:bodyPr>
          <a:lstStyle/>
          <a:p>
            <a:pPr algn="ctr"/>
            <a:r>
              <a:rPr lang="en-US" sz="12000" b="1" dirty="0">
                <a:solidFill>
                  <a:schemeClr val="accent6">
                    <a:lumMod val="60000"/>
                    <a:lumOff val="40000"/>
                  </a:schemeClr>
                </a:solidFill>
              </a:rPr>
              <a:t>  </a:t>
            </a:r>
            <a:r>
              <a:rPr lang="en-US" sz="12000" b="1" dirty="0" err="1">
                <a:solidFill>
                  <a:schemeClr val="accent6">
                    <a:lumMod val="60000"/>
                    <a:lumOff val="40000"/>
                  </a:schemeClr>
                </a:solidFill>
              </a:rPr>
              <a:t>dd</a:t>
            </a:r>
            <a:r>
              <a:rPr lang="en-US" sz="12000" b="1" dirty="0">
                <a:solidFill>
                  <a:schemeClr val="accent6">
                    <a:lumMod val="60000"/>
                    <a:lumOff val="40000"/>
                  </a:schemeClr>
                </a:solidFill>
              </a:rPr>
              <a:t>    ne    </a:t>
            </a:r>
            <a:r>
              <a:rPr lang="en-US" sz="12000" b="1" dirty="0" err="1">
                <a:solidFill>
                  <a:schemeClr val="accent6">
                    <a:lumMod val="60000"/>
                    <a:lumOff val="40000"/>
                  </a:schemeClr>
                </a:solidFill>
              </a:rPr>
              <a:t>ut</a:t>
            </a:r>
            <a:endParaRPr lang="en-US" sz="12000" b="1" dirty="0">
              <a:solidFill>
                <a:schemeClr val="accent6">
                  <a:lumMod val="60000"/>
                  <a:lumOff val="40000"/>
                </a:schemeClr>
              </a:solidFill>
            </a:endParaRPr>
          </a:p>
        </p:txBody>
      </p:sp>
      <p:sp>
        <p:nvSpPr>
          <p:cNvPr id="5" name="TextBox 4">
            <a:extLst>
              <a:ext uri="{FF2B5EF4-FFF2-40B4-BE49-F238E27FC236}">
                <a16:creationId xmlns:a16="http://schemas.microsoft.com/office/drawing/2014/main" xmlns="" id="{252568B4-A3DE-4E72-80C5-6035AA8E57A4}"/>
              </a:ext>
            </a:extLst>
          </p:cNvPr>
          <p:cNvSpPr txBox="1"/>
          <p:nvPr/>
        </p:nvSpPr>
        <p:spPr>
          <a:xfrm>
            <a:off x="4022933" y="1911651"/>
            <a:ext cx="7005288" cy="1138773"/>
          </a:xfrm>
          <a:prstGeom prst="rect">
            <a:avLst/>
          </a:prstGeom>
          <a:noFill/>
        </p:spPr>
        <p:txBody>
          <a:bodyPr wrap="square" rtlCol="0">
            <a:spAutoFit/>
          </a:bodyPr>
          <a:lstStyle/>
          <a:p>
            <a:pPr algn="just"/>
            <a:r>
              <a:rPr lang="en-GB" sz="3400" b="1" dirty="0">
                <a:solidFill>
                  <a:schemeClr val="accent6">
                    <a:lumMod val="20000"/>
                    <a:lumOff val="80000"/>
                  </a:schemeClr>
                </a:solidFill>
              </a:rPr>
              <a:t>You can decide if you will use the patterns or the numbers.</a:t>
            </a:r>
          </a:p>
        </p:txBody>
      </p:sp>
      <p:pic>
        <p:nvPicPr>
          <p:cNvPr id="6" name="Picture 5" descr="A picture containing sitting, black&#10;&#10;Description generated with high confidence">
            <a:extLst>
              <a:ext uri="{FF2B5EF4-FFF2-40B4-BE49-F238E27FC236}">
                <a16:creationId xmlns:a16="http://schemas.microsoft.com/office/drawing/2014/main" xmlns="" id="{383C3AFE-EB8B-4C76-B6F6-90037D7CE80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18859" y="498397"/>
            <a:ext cx="1539900" cy="1365571"/>
          </a:xfrm>
          <a:prstGeom prst="rect">
            <a:avLst/>
          </a:prstGeom>
        </p:spPr>
      </p:pic>
      <p:sp>
        <p:nvSpPr>
          <p:cNvPr id="7" name="TextBox 6">
            <a:extLst>
              <a:ext uri="{FF2B5EF4-FFF2-40B4-BE49-F238E27FC236}">
                <a16:creationId xmlns:a16="http://schemas.microsoft.com/office/drawing/2014/main" xmlns="" id="{F556A209-8DD4-42F5-B0A9-6BE531E8254A}"/>
              </a:ext>
            </a:extLst>
          </p:cNvPr>
          <p:cNvSpPr txBox="1"/>
          <p:nvPr/>
        </p:nvSpPr>
        <p:spPr>
          <a:xfrm>
            <a:off x="-1978240" y="3180692"/>
            <a:ext cx="1925406" cy="369332"/>
          </a:xfrm>
          <a:prstGeom prst="rect">
            <a:avLst/>
          </a:prstGeom>
          <a:noFill/>
        </p:spPr>
        <p:txBody>
          <a:bodyPr wrap="square" rtlCol="0">
            <a:spAutoFit/>
          </a:bodyPr>
          <a:lstStyle/>
          <a:p>
            <a:r>
              <a:rPr lang="en-GB" sz="900">
                <a:hlinkClick r:id="rId4" tooltip="http://roula33.deviantart.com/art/Egg8-365035384"/>
              </a:rPr>
              <a:t>This Photo</a:t>
            </a:r>
            <a:r>
              <a:rPr lang="en-GB" sz="900"/>
              <a:t> by Unknown Author is licensed under </a:t>
            </a:r>
            <a:r>
              <a:rPr lang="en-GB" sz="900">
                <a:hlinkClick r:id="rId5" tooltip="https://creativecommons.org/licenses/by/3.0/"/>
              </a:rPr>
              <a:t>CC BY</a:t>
            </a:r>
            <a:endParaRPr lang="en-GB" sz="900"/>
          </a:p>
        </p:txBody>
      </p:sp>
      <p:pic>
        <p:nvPicPr>
          <p:cNvPr id="15" name="Picture 14" descr="A picture containing sitting, black&#10;&#10;Description generated with high confidence">
            <a:extLst>
              <a:ext uri="{FF2B5EF4-FFF2-40B4-BE49-F238E27FC236}">
                <a16:creationId xmlns:a16="http://schemas.microsoft.com/office/drawing/2014/main" xmlns="" id="{C046B789-E3B0-4B33-9795-D7B78DDE68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442400" y="474948"/>
            <a:ext cx="1539900" cy="1365571"/>
          </a:xfrm>
          <a:prstGeom prst="rect">
            <a:avLst/>
          </a:prstGeom>
        </p:spPr>
      </p:pic>
      <p:pic>
        <p:nvPicPr>
          <p:cNvPr id="17" name="Picture 16" descr="A picture containing sitting, black&#10;&#10;Description generated with high confidence">
            <a:extLst>
              <a:ext uri="{FF2B5EF4-FFF2-40B4-BE49-F238E27FC236}">
                <a16:creationId xmlns:a16="http://schemas.microsoft.com/office/drawing/2014/main" xmlns="" id="{6AAB445B-617E-43D4-9CAC-97B19990D14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218551" y="486669"/>
            <a:ext cx="1539900" cy="1365571"/>
          </a:xfrm>
          <a:prstGeom prst="rect">
            <a:avLst/>
          </a:prstGeom>
        </p:spPr>
      </p:pic>
      <p:pic>
        <p:nvPicPr>
          <p:cNvPr id="24" name="Picture 23"/>
          <p:cNvPicPr>
            <a:picLocks noChangeAspect="1"/>
          </p:cNvPicPr>
          <p:nvPr/>
        </p:nvPicPr>
        <p:blipFill rotWithShape="1">
          <a:blip r:embed="rId6" cstate="print"/>
          <a:srcRect l="3359" t="18019" r="35646" b="6479"/>
          <a:stretch/>
        </p:blipFill>
        <p:spPr>
          <a:xfrm>
            <a:off x="2783865" y="3046738"/>
            <a:ext cx="9165316" cy="3416320"/>
          </a:xfrm>
          <a:prstGeom prst="rect">
            <a:avLst/>
          </a:prstGeom>
        </p:spPr>
      </p:pic>
      <p:sp>
        <p:nvSpPr>
          <p:cNvPr id="25" name="Rectangle 24"/>
          <p:cNvSpPr/>
          <p:nvPr/>
        </p:nvSpPr>
        <p:spPr>
          <a:xfrm>
            <a:off x="2809301" y="3547431"/>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811048" y="4646260"/>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811047" y="5777514"/>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749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6454"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Boxes</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688835" y="2003842"/>
            <a:ext cx="9191157" cy="4401205"/>
          </a:xfrm>
          <a:prstGeom prst="rect">
            <a:avLst/>
          </a:prstGeom>
          <a:noFill/>
        </p:spPr>
        <p:txBody>
          <a:bodyPr wrap="square" rtlCol="0">
            <a:spAutoFit/>
          </a:bodyPr>
          <a:lstStyle/>
          <a:p>
            <a:pPr algn="just"/>
            <a:r>
              <a:rPr lang="en-GB" sz="4200" b="1" dirty="0"/>
              <a:t>Using the 24 </a:t>
            </a:r>
            <a:r>
              <a:rPr lang="en-GB" sz="4200" b="1" dirty="0" smtClean="0"/>
              <a:t>eggs, </a:t>
            </a:r>
            <a:r>
              <a:rPr lang="en-GB" sz="4200" b="1" dirty="0"/>
              <a:t>group them in sets through a common link – they can be ‘egg boxed’ together. </a:t>
            </a:r>
          </a:p>
          <a:p>
            <a:pPr algn="just"/>
            <a:r>
              <a:rPr lang="en-GB" sz="4200" b="1" dirty="0"/>
              <a:t>How many different boxes do you need to put all of the eggs in a box?</a:t>
            </a:r>
          </a:p>
          <a:p>
            <a:pPr algn="just"/>
            <a:r>
              <a:rPr lang="en-GB" sz="2800" b="1" dirty="0"/>
              <a:t>An example of one box is on the next slide.</a:t>
            </a:r>
          </a:p>
        </p:txBody>
      </p:sp>
    </p:spTree>
    <p:extLst>
      <p:ext uri="{BB962C8B-B14F-4D97-AF65-F5344CB8AC3E}">
        <p14:creationId xmlns:p14="http://schemas.microsoft.com/office/powerpoint/2010/main" val="18146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6454"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Boxes</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srcRect l="9711" t="19301" r="8798" b="8869"/>
          <a:stretch/>
        </p:blipFill>
        <p:spPr>
          <a:xfrm>
            <a:off x="2726146" y="2094526"/>
            <a:ext cx="9015841" cy="4468027"/>
          </a:xfrm>
          <a:prstGeom prst="rect">
            <a:avLst/>
          </a:prstGeom>
        </p:spPr>
      </p:pic>
      <p:sp>
        <p:nvSpPr>
          <p:cNvPr id="3" name="Oval 2">
            <a:extLst>
              <a:ext uri="{FF2B5EF4-FFF2-40B4-BE49-F238E27FC236}">
                <a16:creationId xmlns:a16="http://schemas.microsoft.com/office/drawing/2014/main" xmlns="" id="{86D125A0-D538-484A-AE24-1CF3CCBC3D96}"/>
              </a:ext>
            </a:extLst>
          </p:cNvPr>
          <p:cNvSpPr/>
          <p:nvPr/>
        </p:nvSpPr>
        <p:spPr>
          <a:xfrm>
            <a:off x="8312727" y="3429000"/>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0C7F8EA5-1099-456E-8DC7-BA14503CBA2B}"/>
              </a:ext>
            </a:extLst>
          </p:cNvPr>
          <p:cNvSpPr/>
          <p:nvPr/>
        </p:nvSpPr>
        <p:spPr>
          <a:xfrm>
            <a:off x="4922688" y="3429000"/>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7BD5A93B-BAE1-43EF-999F-C5AAD4C9E29E}"/>
              </a:ext>
            </a:extLst>
          </p:cNvPr>
          <p:cNvSpPr/>
          <p:nvPr/>
        </p:nvSpPr>
        <p:spPr>
          <a:xfrm>
            <a:off x="10527633" y="1923888"/>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C7CCA46D-8CE2-41B6-BFD4-39A56E0E9BB1}"/>
              </a:ext>
            </a:extLst>
          </p:cNvPr>
          <p:cNvSpPr/>
          <p:nvPr/>
        </p:nvSpPr>
        <p:spPr>
          <a:xfrm>
            <a:off x="7282054" y="2123144"/>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xmlns="" id="{62ABFA18-C141-42B8-902C-9B198380CC54}"/>
              </a:ext>
            </a:extLst>
          </p:cNvPr>
          <p:cNvSpPr/>
          <p:nvPr/>
        </p:nvSpPr>
        <p:spPr>
          <a:xfrm>
            <a:off x="9420180" y="4968477"/>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xmlns="" id="{6555A043-AB2E-496D-B913-57CC386FEF7D}"/>
              </a:ext>
            </a:extLst>
          </p:cNvPr>
          <p:cNvSpPr/>
          <p:nvPr/>
        </p:nvSpPr>
        <p:spPr>
          <a:xfrm>
            <a:off x="3781969" y="3494407"/>
            <a:ext cx="1153127" cy="17248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9A1BC40D-CF03-4942-A919-57D9B545D54B}"/>
              </a:ext>
            </a:extLst>
          </p:cNvPr>
          <p:cNvSpPr txBox="1"/>
          <p:nvPr/>
        </p:nvSpPr>
        <p:spPr>
          <a:xfrm>
            <a:off x="511240" y="2094526"/>
            <a:ext cx="2130010" cy="2246769"/>
          </a:xfrm>
          <a:prstGeom prst="rect">
            <a:avLst/>
          </a:prstGeom>
          <a:noFill/>
        </p:spPr>
        <p:txBody>
          <a:bodyPr wrap="square" rtlCol="0">
            <a:spAutoFit/>
          </a:bodyPr>
          <a:lstStyle/>
          <a:p>
            <a:r>
              <a:rPr lang="en-GB" sz="2800" dirty="0">
                <a:solidFill>
                  <a:schemeClr val="accent6">
                    <a:lumMod val="20000"/>
                    <a:lumOff val="80000"/>
                  </a:schemeClr>
                </a:solidFill>
              </a:rPr>
              <a:t>These eggs all have a right angle in the shape.</a:t>
            </a:r>
          </a:p>
        </p:txBody>
      </p:sp>
      <p:pic>
        <p:nvPicPr>
          <p:cNvPr id="11" name="Picture 10" descr="A close up of a box&#10;&#10;Description generated with high confidence">
            <a:extLst>
              <a:ext uri="{FF2B5EF4-FFF2-40B4-BE49-F238E27FC236}">
                <a16:creationId xmlns:a16="http://schemas.microsoft.com/office/drawing/2014/main" xmlns="" id="{6BC358AA-A843-421D-BFD0-D38696FA9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39" y="4861060"/>
            <a:ext cx="2579451" cy="1939724"/>
          </a:xfrm>
          <a:prstGeom prst="rect">
            <a:avLst/>
          </a:prstGeom>
        </p:spPr>
      </p:pic>
      <p:cxnSp>
        <p:nvCxnSpPr>
          <p:cNvPr id="23" name="Straight Arrow Connector 22">
            <a:extLst>
              <a:ext uri="{FF2B5EF4-FFF2-40B4-BE49-F238E27FC236}">
                <a16:creationId xmlns:a16="http://schemas.microsoft.com/office/drawing/2014/main" xmlns="" id="{24BB109E-9FCF-4C18-BED9-B9E2C5542E4E}"/>
              </a:ext>
            </a:extLst>
          </p:cNvPr>
          <p:cNvCxnSpPr/>
          <p:nvPr/>
        </p:nvCxnSpPr>
        <p:spPr>
          <a:xfrm flipH="1">
            <a:off x="731520" y="4617367"/>
            <a:ext cx="3050449" cy="103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982F151-6194-4F5C-9BCE-305440D79298}"/>
              </a:ext>
            </a:extLst>
          </p:cNvPr>
          <p:cNvCxnSpPr>
            <a:cxnSpLocks/>
          </p:cNvCxnSpPr>
          <p:nvPr/>
        </p:nvCxnSpPr>
        <p:spPr>
          <a:xfrm flipH="1">
            <a:off x="1197945" y="5136342"/>
            <a:ext cx="4046425" cy="802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94985F92-30C9-487D-8D16-45A243F3E91C}"/>
              </a:ext>
            </a:extLst>
          </p:cNvPr>
          <p:cNvCxnSpPr>
            <a:cxnSpLocks/>
          </p:cNvCxnSpPr>
          <p:nvPr/>
        </p:nvCxnSpPr>
        <p:spPr>
          <a:xfrm flipH="1">
            <a:off x="1350346" y="4817955"/>
            <a:ext cx="6962381" cy="1273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DD1676FB-D92E-42EC-943F-EBE30D4291BD}"/>
              </a:ext>
            </a:extLst>
          </p:cNvPr>
          <p:cNvCxnSpPr>
            <a:cxnSpLocks/>
          </p:cNvCxnSpPr>
          <p:nvPr/>
        </p:nvCxnSpPr>
        <p:spPr>
          <a:xfrm flipH="1">
            <a:off x="1502747" y="5874545"/>
            <a:ext cx="7896116" cy="369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F1FA9047-882C-4B73-A6E8-CBBB73ACE074}"/>
              </a:ext>
            </a:extLst>
          </p:cNvPr>
          <p:cNvCxnSpPr>
            <a:cxnSpLocks/>
          </p:cNvCxnSpPr>
          <p:nvPr/>
        </p:nvCxnSpPr>
        <p:spPr>
          <a:xfrm flipH="1">
            <a:off x="1369427" y="2916734"/>
            <a:ext cx="9405236" cy="3144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33C397AC-A399-4241-8ECF-3076BCD09BD6}"/>
              </a:ext>
            </a:extLst>
          </p:cNvPr>
          <p:cNvCxnSpPr>
            <a:cxnSpLocks/>
          </p:cNvCxnSpPr>
          <p:nvPr/>
        </p:nvCxnSpPr>
        <p:spPr>
          <a:xfrm flipH="1">
            <a:off x="670293" y="3138094"/>
            <a:ext cx="6624696" cy="251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11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6454"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Boxes</a:t>
            </a:r>
          </a:p>
        </p:txBody>
      </p:sp>
      <p:sp>
        <p:nvSpPr>
          <p:cNvPr id="6" name="TextBox 5">
            <a:extLst>
              <a:ext uri="{FF2B5EF4-FFF2-40B4-BE49-F238E27FC236}">
                <a16:creationId xmlns:a16="http://schemas.microsoft.com/office/drawing/2014/main" xmlns="" id="{9A1BC40D-CF03-4942-A919-57D9B545D54B}"/>
              </a:ext>
            </a:extLst>
          </p:cNvPr>
          <p:cNvSpPr txBox="1"/>
          <p:nvPr/>
        </p:nvSpPr>
        <p:spPr>
          <a:xfrm>
            <a:off x="511240" y="2094526"/>
            <a:ext cx="2130010" cy="523220"/>
          </a:xfrm>
          <a:prstGeom prst="rect">
            <a:avLst/>
          </a:prstGeom>
          <a:noFill/>
        </p:spPr>
        <p:txBody>
          <a:bodyPr wrap="square" rtlCol="0">
            <a:spAutoFit/>
          </a:bodyPr>
          <a:lstStyle/>
          <a:p>
            <a:r>
              <a:rPr lang="en-GB" sz="2800" dirty="0">
                <a:solidFill>
                  <a:schemeClr val="accent6">
                    <a:lumMod val="20000"/>
                    <a:lumOff val="80000"/>
                  </a:schemeClr>
                </a:solidFill>
              </a:rPr>
              <a:t>Have a go.</a:t>
            </a:r>
          </a:p>
        </p:txBody>
      </p:sp>
      <p:pic>
        <p:nvPicPr>
          <p:cNvPr id="11" name="Picture 10" descr="A close up of a box&#10;&#10;Description generated with high confidence">
            <a:extLst>
              <a:ext uri="{FF2B5EF4-FFF2-40B4-BE49-F238E27FC236}">
                <a16:creationId xmlns:a16="http://schemas.microsoft.com/office/drawing/2014/main" xmlns="" id="{6BC358AA-A843-421D-BFD0-D38696FA9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9" y="4861060"/>
            <a:ext cx="2579451" cy="1939724"/>
          </a:xfrm>
          <a:prstGeom prst="rect">
            <a:avLst/>
          </a:prstGeom>
        </p:spPr>
      </p:pic>
      <p:pic>
        <p:nvPicPr>
          <p:cNvPr id="3" name="Picture 2"/>
          <p:cNvPicPr>
            <a:picLocks noChangeAspect="1"/>
          </p:cNvPicPr>
          <p:nvPr/>
        </p:nvPicPr>
        <p:blipFill rotWithShape="1">
          <a:blip r:embed="rId4" cstate="print"/>
          <a:srcRect l="19984" t="15770" r="18208" b="8568"/>
          <a:stretch/>
        </p:blipFill>
        <p:spPr>
          <a:xfrm>
            <a:off x="4307595" y="1908478"/>
            <a:ext cx="7083848" cy="4877914"/>
          </a:xfrm>
          <a:prstGeom prst="rect">
            <a:avLst/>
          </a:prstGeom>
        </p:spPr>
      </p:pic>
    </p:spTree>
    <p:extLst>
      <p:ext uri="{BB962C8B-B14F-4D97-AF65-F5344CB8AC3E}">
        <p14:creationId xmlns:p14="http://schemas.microsoft.com/office/powerpoint/2010/main" val="338739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6454"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Boxes</a:t>
            </a:r>
          </a:p>
        </p:txBody>
      </p:sp>
      <p:sp>
        <p:nvSpPr>
          <p:cNvPr id="6" name="TextBox 5">
            <a:extLst>
              <a:ext uri="{FF2B5EF4-FFF2-40B4-BE49-F238E27FC236}">
                <a16:creationId xmlns:a16="http://schemas.microsoft.com/office/drawing/2014/main" xmlns="" id="{9A1BC40D-CF03-4942-A919-57D9B545D54B}"/>
              </a:ext>
            </a:extLst>
          </p:cNvPr>
          <p:cNvSpPr txBox="1"/>
          <p:nvPr/>
        </p:nvSpPr>
        <p:spPr>
          <a:xfrm>
            <a:off x="495301" y="2066926"/>
            <a:ext cx="2495550" cy="1692771"/>
          </a:xfrm>
          <a:prstGeom prst="rect">
            <a:avLst/>
          </a:prstGeom>
          <a:noFill/>
        </p:spPr>
        <p:txBody>
          <a:bodyPr wrap="square" rtlCol="0">
            <a:spAutoFit/>
          </a:bodyPr>
          <a:lstStyle/>
          <a:p>
            <a:r>
              <a:rPr lang="en-GB" sz="2600" dirty="0">
                <a:solidFill>
                  <a:schemeClr val="accent6">
                    <a:lumMod val="20000"/>
                    <a:lumOff val="80000"/>
                  </a:schemeClr>
                </a:solidFill>
              </a:rPr>
              <a:t>Multiples of 3. These eggs would go in the ‘egg box’</a:t>
            </a:r>
          </a:p>
        </p:txBody>
      </p:sp>
      <p:pic>
        <p:nvPicPr>
          <p:cNvPr id="11" name="Picture 10" descr="A close up of a box&#10;&#10;Description generated with high confidence">
            <a:extLst>
              <a:ext uri="{FF2B5EF4-FFF2-40B4-BE49-F238E27FC236}">
                <a16:creationId xmlns:a16="http://schemas.microsoft.com/office/drawing/2014/main" xmlns="" id="{6BC358AA-A843-421D-BFD0-D38696FA9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9" y="4861060"/>
            <a:ext cx="2579451" cy="1939724"/>
          </a:xfrm>
          <a:prstGeom prst="rect">
            <a:avLst/>
          </a:prstGeom>
        </p:spPr>
      </p:pic>
      <p:grpSp>
        <p:nvGrpSpPr>
          <p:cNvPr id="13" name="Group 12">
            <a:extLst>
              <a:ext uri="{FF2B5EF4-FFF2-40B4-BE49-F238E27FC236}">
                <a16:creationId xmlns:a16="http://schemas.microsoft.com/office/drawing/2014/main" xmlns="" id="{7D8BB217-D4B3-45BF-ADFC-21C5F3936210}"/>
              </a:ext>
            </a:extLst>
          </p:cNvPr>
          <p:cNvGrpSpPr/>
          <p:nvPr/>
        </p:nvGrpSpPr>
        <p:grpSpPr>
          <a:xfrm>
            <a:off x="2721240" y="2617746"/>
            <a:ext cx="9213948" cy="4055495"/>
            <a:chOff x="2721240" y="3034532"/>
            <a:chExt cx="9213948" cy="3638709"/>
          </a:xfrm>
        </p:grpSpPr>
        <p:pic>
          <p:nvPicPr>
            <p:cNvPr id="15" name="Picture 14">
              <a:extLst>
                <a:ext uri="{FF2B5EF4-FFF2-40B4-BE49-F238E27FC236}">
                  <a16:creationId xmlns:a16="http://schemas.microsoft.com/office/drawing/2014/main" xmlns="" id="{87092CC5-BDE1-471F-90C5-CBA380A651D6}"/>
                </a:ext>
              </a:extLst>
            </p:cNvPr>
            <p:cNvPicPr>
              <a:picLocks noChangeAspect="1"/>
            </p:cNvPicPr>
            <p:nvPr/>
          </p:nvPicPr>
          <p:blipFill rotWithShape="1">
            <a:blip r:embed="rId4" cstate="print"/>
            <a:srcRect l="24856" t="50948" r="24613" b="37490"/>
            <a:stretch/>
          </p:blipFill>
          <p:spPr>
            <a:xfrm>
              <a:off x="2721240" y="5490905"/>
              <a:ext cx="9191157" cy="1182336"/>
            </a:xfrm>
            <a:prstGeom prst="rect">
              <a:avLst/>
            </a:prstGeom>
          </p:spPr>
        </p:pic>
        <p:pic>
          <p:nvPicPr>
            <p:cNvPr id="17" name="Picture 16">
              <a:extLst>
                <a:ext uri="{FF2B5EF4-FFF2-40B4-BE49-F238E27FC236}">
                  <a16:creationId xmlns:a16="http://schemas.microsoft.com/office/drawing/2014/main" xmlns="" id="{67463853-13FB-4A8C-ACF8-64ED895BE629}"/>
                </a:ext>
              </a:extLst>
            </p:cNvPr>
            <p:cNvPicPr>
              <a:picLocks noChangeAspect="1"/>
            </p:cNvPicPr>
            <p:nvPr/>
          </p:nvPicPr>
          <p:blipFill rotWithShape="1">
            <a:blip r:embed="rId4" cstate="print"/>
            <a:srcRect l="25143" t="20071" r="24613" b="68309"/>
            <a:stretch/>
          </p:blipFill>
          <p:spPr>
            <a:xfrm>
              <a:off x="2778367" y="3034532"/>
              <a:ext cx="9138935" cy="1188303"/>
            </a:xfrm>
            <a:prstGeom prst="rect">
              <a:avLst/>
            </a:prstGeom>
          </p:spPr>
        </p:pic>
        <p:pic>
          <p:nvPicPr>
            <p:cNvPr id="19" name="Picture 18">
              <a:extLst>
                <a:ext uri="{FF2B5EF4-FFF2-40B4-BE49-F238E27FC236}">
                  <a16:creationId xmlns:a16="http://schemas.microsoft.com/office/drawing/2014/main" xmlns="" id="{A7BC5C48-757D-450E-AA3D-85C9B7CA8387}"/>
                </a:ext>
              </a:extLst>
            </p:cNvPr>
            <p:cNvPicPr>
              <a:picLocks noChangeAspect="1"/>
            </p:cNvPicPr>
            <p:nvPr/>
          </p:nvPicPr>
          <p:blipFill rotWithShape="1">
            <a:blip r:embed="rId5" cstate="print"/>
            <a:srcRect l="24856" t="41362" r="24613" b="43800"/>
            <a:stretch/>
          </p:blipFill>
          <p:spPr>
            <a:xfrm>
              <a:off x="2778367" y="4141981"/>
              <a:ext cx="9156821" cy="1511627"/>
            </a:xfrm>
            <a:prstGeom prst="rect">
              <a:avLst/>
            </a:prstGeom>
          </p:spPr>
        </p:pic>
      </p:grpSp>
      <p:sp>
        <p:nvSpPr>
          <p:cNvPr id="20" name="Oval 19">
            <a:extLst>
              <a:ext uri="{FF2B5EF4-FFF2-40B4-BE49-F238E27FC236}">
                <a16:creationId xmlns:a16="http://schemas.microsoft.com/office/drawing/2014/main" xmlns="" id="{CB956D8E-E12B-4C73-9E0F-6BDBB4E4BE2A}"/>
              </a:ext>
            </a:extLst>
          </p:cNvPr>
          <p:cNvSpPr/>
          <p:nvPr/>
        </p:nvSpPr>
        <p:spPr>
          <a:xfrm>
            <a:off x="5272719" y="2810015"/>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xmlns="" id="{8E7CC5AC-6B33-484D-9D6F-005AA2E59B27}"/>
              </a:ext>
            </a:extLst>
          </p:cNvPr>
          <p:cNvSpPr/>
          <p:nvPr/>
        </p:nvSpPr>
        <p:spPr>
          <a:xfrm>
            <a:off x="5275491" y="4076322"/>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xmlns="" id="{D73437F1-A7A8-42C7-978A-EDE7A923823C}"/>
              </a:ext>
            </a:extLst>
          </p:cNvPr>
          <p:cNvSpPr/>
          <p:nvPr/>
        </p:nvSpPr>
        <p:spPr>
          <a:xfrm>
            <a:off x="4164358" y="5608637"/>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xmlns="" id="{10FE9934-42E6-4B75-8794-3C046A99BE9B}"/>
              </a:ext>
            </a:extLst>
          </p:cNvPr>
          <p:cNvSpPr/>
          <p:nvPr/>
        </p:nvSpPr>
        <p:spPr>
          <a:xfrm>
            <a:off x="3086481" y="5544911"/>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8B981BD8-791C-4B6B-AF78-1A23C66A3BA6}"/>
              </a:ext>
            </a:extLst>
          </p:cNvPr>
          <p:cNvSpPr/>
          <p:nvPr/>
        </p:nvSpPr>
        <p:spPr>
          <a:xfrm>
            <a:off x="8575665" y="4034767"/>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xmlns="" id="{123940B2-F843-4A03-95EC-978CB0034980}"/>
              </a:ext>
            </a:extLst>
          </p:cNvPr>
          <p:cNvSpPr/>
          <p:nvPr/>
        </p:nvSpPr>
        <p:spPr>
          <a:xfrm>
            <a:off x="9708970" y="4054167"/>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019F4192-31B9-4903-ADE0-646634734E25}"/>
              </a:ext>
            </a:extLst>
          </p:cNvPr>
          <p:cNvSpPr/>
          <p:nvPr/>
        </p:nvSpPr>
        <p:spPr>
          <a:xfrm>
            <a:off x="9725593" y="5533820"/>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65C87158-EE9E-4B3C-8B1A-36AB55793B91}"/>
              </a:ext>
            </a:extLst>
          </p:cNvPr>
          <p:cNvSpPr/>
          <p:nvPr/>
        </p:nvSpPr>
        <p:spPr>
          <a:xfrm>
            <a:off x="10842261" y="5553219"/>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9CB9A68E-2FAD-4FEF-AAE0-05956837BF6C}"/>
              </a:ext>
            </a:extLst>
          </p:cNvPr>
          <p:cNvSpPr/>
          <p:nvPr/>
        </p:nvSpPr>
        <p:spPr>
          <a:xfrm>
            <a:off x="7470052" y="5572619"/>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664FBE1D-054B-4EC9-8823-05A2ACB50522}"/>
              </a:ext>
            </a:extLst>
          </p:cNvPr>
          <p:cNvSpPr/>
          <p:nvPr/>
        </p:nvSpPr>
        <p:spPr>
          <a:xfrm>
            <a:off x="7506077" y="3995971"/>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905C2BF0-D10E-4114-8ABF-6BBCADB5A34F}"/>
              </a:ext>
            </a:extLst>
          </p:cNvPr>
          <p:cNvSpPr/>
          <p:nvPr/>
        </p:nvSpPr>
        <p:spPr>
          <a:xfrm>
            <a:off x="8622751" y="2818343"/>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179E1D8F-2ADF-41A5-89F6-A8287BCC9194}"/>
              </a:ext>
            </a:extLst>
          </p:cNvPr>
          <p:cNvSpPr/>
          <p:nvPr/>
        </p:nvSpPr>
        <p:spPr>
          <a:xfrm>
            <a:off x="10786829" y="2821118"/>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5AC86464-9A8E-4DCC-9189-B8B39585D03C}"/>
              </a:ext>
            </a:extLst>
          </p:cNvPr>
          <p:cNvSpPr/>
          <p:nvPr/>
        </p:nvSpPr>
        <p:spPr>
          <a:xfrm>
            <a:off x="10839479" y="4070801"/>
            <a:ext cx="790032" cy="9256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543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26454"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Boxes</a:t>
            </a:r>
          </a:p>
        </p:txBody>
      </p:sp>
      <p:sp>
        <p:nvSpPr>
          <p:cNvPr id="6" name="TextBox 5">
            <a:extLst>
              <a:ext uri="{FF2B5EF4-FFF2-40B4-BE49-F238E27FC236}">
                <a16:creationId xmlns:a16="http://schemas.microsoft.com/office/drawing/2014/main" xmlns="" id="{9A1BC40D-CF03-4942-A919-57D9B545D54B}"/>
              </a:ext>
            </a:extLst>
          </p:cNvPr>
          <p:cNvSpPr txBox="1"/>
          <p:nvPr/>
        </p:nvSpPr>
        <p:spPr>
          <a:xfrm>
            <a:off x="511239" y="2094526"/>
            <a:ext cx="11230748" cy="523220"/>
          </a:xfrm>
          <a:prstGeom prst="rect">
            <a:avLst/>
          </a:prstGeom>
          <a:noFill/>
        </p:spPr>
        <p:txBody>
          <a:bodyPr wrap="square" rtlCol="0">
            <a:spAutoFit/>
          </a:bodyPr>
          <a:lstStyle/>
          <a:p>
            <a:r>
              <a:rPr lang="en-GB" sz="2800" b="1" dirty="0">
                <a:solidFill>
                  <a:schemeClr val="accent6">
                    <a:lumMod val="20000"/>
                    <a:lumOff val="80000"/>
                  </a:schemeClr>
                </a:solidFill>
              </a:rPr>
              <a:t>Square </a:t>
            </a:r>
            <a:r>
              <a:rPr lang="en-GB" sz="2800" b="1" dirty="0" smtClean="0">
                <a:solidFill>
                  <a:schemeClr val="accent6">
                    <a:lumMod val="20000"/>
                    <a:lumOff val="80000"/>
                  </a:schemeClr>
                </a:solidFill>
              </a:rPr>
              <a:t>numbers</a:t>
            </a:r>
            <a:r>
              <a:rPr lang="en-GB" sz="2800" dirty="0" smtClean="0">
                <a:solidFill>
                  <a:schemeClr val="accent6">
                    <a:lumMod val="20000"/>
                    <a:lumOff val="80000"/>
                  </a:schemeClr>
                </a:solidFill>
              </a:rPr>
              <a:t> </a:t>
            </a:r>
            <a:r>
              <a:rPr lang="en-GB" sz="2400" dirty="0">
                <a:solidFill>
                  <a:schemeClr val="accent6">
                    <a:lumMod val="20000"/>
                    <a:lumOff val="80000"/>
                  </a:schemeClr>
                </a:solidFill>
              </a:rPr>
              <a:t>(the answer to a smaller number multiplied by itself</a:t>
            </a:r>
            <a:r>
              <a:rPr lang="en-GB" sz="2800" dirty="0">
                <a:solidFill>
                  <a:schemeClr val="accent6">
                    <a:lumMod val="20000"/>
                    <a:lumOff val="80000"/>
                  </a:schemeClr>
                </a:solidFill>
              </a:rPr>
              <a:t>)</a:t>
            </a:r>
          </a:p>
        </p:txBody>
      </p:sp>
      <p:pic>
        <p:nvPicPr>
          <p:cNvPr id="11" name="Picture 10" descr="A close up of a box&#10;&#10;Description generated with high confidence">
            <a:extLst>
              <a:ext uri="{FF2B5EF4-FFF2-40B4-BE49-F238E27FC236}">
                <a16:creationId xmlns:a16="http://schemas.microsoft.com/office/drawing/2014/main" xmlns="" id="{6BC358AA-A843-421D-BFD0-D38696FA9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9" y="4861060"/>
            <a:ext cx="2579451" cy="1939724"/>
          </a:xfrm>
          <a:prstGeom prst="rect">
            <a:avLst/>
          </a:prstGeom>
        </p:spPr>
      </p:pic>
      <p:grpSp>
        <p:nvGrpSpPr>
          <p:cNvPr id="13" name="Group 12">
            <a:extLst>
              <a:ext uri="{FF2B5EF4-FFF2-40B4-BE49-F238E27FC236}">
                <a16:creationId xmlns:a16="http://schemas.microsoft.com/office/drawing/2014/main" xmlns="" id="{7D8BB217-D4B3-45BF-ADFC-21C5F3936210}"/>
              </a:ext>
            </a:extLst>
          </p:cNvPr>
          <p:cNvGrpSpPr/>
          <p:nvPr/>
        </p:nvGrpSpPr>
        <p:grpSpPr>
          <a:xfrm>
            <a:off x="2721240" y="2617746"/>
            <a:ext cx="9213948" cy="4055495"/>
            <a:chOff x="2721240" y="3034532"/>
            <a:chExt cx="9213948" cy="3638709"/>
          </a:xfrm>
        </p:grpSpPr>
        <p:pic>
          <p:nvPicPr>
            <p:cNvPr id="15" name="Picture 14">
              <a:extLst>
                <a:ext uri="{FF2B5EF4-FFF2-40B4-BE49-F238E27FC236}">
                  <a16:creationId xmlns:a16="http://schemas.microsoft.com/office/drawing/2014/main" xmlns="" id="{87092CC5-BDE1-471F-90C5-CBA380A651D6}"/>
                </a:ext>
              </a:extLst>
            </p:cNvPr>
            <p:cNvPicPr>
              <a:picLocks noChangeAspect="1"/>
            </p:cNvPicPr>
            <p:nvPr/>
          </p:nvPicPr>
          <p:blipFill rotWithShape="1">
            <a:blip r:embed="rId4" cstate="print"/>
            <a:srcRect l="24856" t="50948" r="24613" b="37490"/>
            <a:stretch/>
          </p:blipFill>
          <p:spPr>
            <a:xfrm>
              <a:off x="2721240" y="5490905"/>
              <a:ext cx="9191157" cy="1182336"/>
            </a:xfrm>
            <a:prstGeom prst="rect">
              <a:avLst/>
            </a:prstGeom>
          </p:spPr>
        </p:pic>
        <p:pic>
          <p:nvPicPr>
            <p:cNvPr id="17" name="Picture 16">
              <a:extLst>
                <a:ext uri="{FF2B5EF4-FFF2-40B4-BE49-F238E27FC236}">
                  <a16:creationId xmlns:a16="http://schemas.microsoft.com/office/drawing/2014/main" xmlns="" id="{67463853-13FB-4A8C-ACF8-64ED895BE629}"/>
                </a:ext>
              </a:extLst>
            </p:cNvPr>
            <p:cNvPicPr>
              <a:picLocks noChangeAspect="1"/>
            </p:cNvPicPr>
            <p:nvPr/>
          </p:nvPicPr>
          <p:blipFill rotWithShape="1">
            <a:blip r:embed="rId4" cstate="print"/>
            <a:srcRect l="25143" t="20071" r="24613" b="68309"/>
            <a:stretch/>
          </p:blipFill>
          <p:spPr>
            <a:xfrm>
              <a:off x="2778367" y="3034532"/>
              <a:ext cx="9138935" cy="1188303"/>
            </a:xfrm>
            <a:prstGeom prst="rect">
              <a:avLst/>
            </a:prstGeom>
          </p:spPr>
        </p:pic>
        <p:pic>
          <p:nvPicPr>
            <p:cNvPr id="19" name="Picture 18">
              <a:extLst>
                <a:ext uri="{FF2B5EF4-FFF2-40B4-BE49-F238E27FC236}">
                  <a16:creationId xmlns:a16="http://schemas.microsoft.com/office/drawing/2014/main" xmlns="" id="{A7BC5C48-757D-450E-AA3D-85C9B7CA8387}"/>
                </a:ext>
              </a:extLst>
            </p:cNvPr>
            <p:cNvPicPr>
              <a:picLocks noChangeAspect="1"/>
            </p:cNvPicPr>
            <p:nvPr/>
          </p:nvPicPr>
          <p:blipFill rotWithShape="1">
            <a:blip r:embed="rId5" cstate="print"/>
            <a:srcRect l="24856" t="41362" r="24613" b="43800"/>
            <a:stretch/>
          </p:blipFill>
          <p:spPr>
            <a:xfrm>
              <a:off x="2778367" y="4141981"/>
              <a:ext cx="9156821" cy="1511627"/>
            </a:xfrm>
            <a:prstGeom prst="rect">
              <a:avLst/>
            </a:prstGeom>
          </p:spPr>
        </p:pic>
      </p:grpSp>
      <p:sp>
        <p:nvSpPr>
          <p:cNvPr id="20" name="Oval 19">
            <a:extLst>
              <a:ext uri="{FF2B5EF4-FFF2-40B4-BE49-F238E27FC236}">
                <a16:creationId xmlns:a16="http://schemas.microsoft.com/office/drawing/2014/main" xmlns="" id="{CB956D8E-E12B-4C73-9E0F-6BDBB4E4BE2A}"/>
              </a:ext>
            </a:extLst>
          </p:cNvPr>
          <p:cNvSpPr/>
          <p:nvPr/>
        </p:nvSpPr>
        <p:spPr>
          <a:xfrm>
            <a:off x="5272719" y="2810015"/>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xmlns="" id="{8E7CC5AC-6B33-484D-9D6F-005AA2E59B27}"/>
              </a:ext>
            </a:extLst>
          </p:cNvPr>
          <p:cNvSpPr/>
          <p:nvPr/>
        </p:nvSpPr>
        <p:spPr>
          <a:xfrm>
            <a:off x="5275491" y="4076322"/>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xmlns="" id="{D73437F1-A7A8-42C7-978A-EDE7A923823C}"/>
              </a:ext>
            </a:extLst>
          </p:cNvPr>
          <p:cNvSpPr/>
          <p:nvPr/>
        </p:nvSpPr>
        <p:spPr>
          <a:xfrm>
            <a:off x="4164358" y="5608637"/>
            <a:ext cx="790032" cy="925654"/>
          </a:xfrm>
          <a:prstGeom prst="ellipse">
            <a:avLst/>
          </a:prstGeom>
          <a:solidFill>
            <a:schemeClr val="accent6">
              <a:lumMod val="20000"/>
              <a:lumOff val="8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xmlns="" id="{10FE9934-42E6-4B75-8794-3C046A99BE9B}"/>
              </a:ext>
            </a:extLst>
          </p:cNvPr>
          <p:cNvSpPr/>
          <p:nvPr/>
        </p:nvSpPr>
        <p:spPr>
          <a:xfrm>
            <a:off x="3086481" y="5544911"/>
            <a:ext cx="790032" cy="925654"/>
          </a:xfrm>
          <a:prstGeom prst="ellipse">
            <a:avLst/>
          </a:prstGeom>
          <a:solidFill>
            <a:schemeClr val="accent6">
              <a:lumMod val="20000"/>
              <a:lumOff val="8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8B981BD8-791C-4B6B-AF78-1A23C66A3BA6}"/>
              </a:ext>
            </a:extLst>
          </p:cNvPr>
          <p:cNvSpPr/>
          <p:nvPr/>
        </p:nvSpPr>
        <p:spPr>
          <a:xfrm>
            <a:off x="8575665" y="4034767"/>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xmlns="" id="{123940B2-F843-4A03-95EC-978CB0034980}"/>
              </a:ext>
            </a:extLst>
          </p:cNvPr>
          <p:cNvSpPr/>
          <p:nvPr/>
        </p:nvSpPr>
        <p:spPr>
          <a:xfrm>
            <a:off x="9708970" y="4054167"/>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019F4192-31B9-4903-ADE0-646634734E25}"/>
              </a:ext>
            </a:extLst>
          </p:cNvPr>
          <p:cNvSpPr/>
          <p:nvPr/>
        </p:nvSpPr>
        <p:spPr>
          <a:xfrm>
            <a:off x="9725593" y="5533820"/>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65C87158-EE9E-4B3C-8B1A-36AB55793B91}"/>
              </a:ext>
            </a:extLst>
          </p:cNvPr>
          <p:cNvSpPr/>
          <p:nvPr/>
        </p:nvSpPr>
        <p:spPr>
          <a:xfrm>
            <a:off x="10842261" y="5553219"/>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9CB9A68E-2FAD-4FEF-AAE0-05956837BF6C}"/>
              </a:ext>
            </a:extLst>
          </p:cNvPr>
          <p:cNvSpPr/>
          <p:nvPr/>
        </p:nvSpPr>
        <p:spPr>
          <a:xfrm>
            <a:off x="7470052" y="5572619"/>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664FBE1D-054B-4EC9-8823-05A2ACB50522}"/>
              </a:ext>
            </a:extLst>
          </p:cNvPr>
          <p:cNvSpPr/>
          <p:nvPr/>
        </p:nvSpPr>
        <p:spPr>
          <a:xfrm>
            <a:off x="7506077" y="3995971"/>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905C2BF0-D10E-4114-8ABF-6BBCADB5A34F}"/>
              </a:ext>
            </a:extLst>
          </p:cNvPr>
          <p:cNvSpPr/>
          <p:nvPr/>
        </p:nvSpPr>
        <p:spPr>
          <a:xfrm>
            <a:off x="8622751" y="2818343"/>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179E1D8F-2ADF-41A5-89F6-A8287BCC9194}"/>
              </a:ext>
            </a:extLst>
          </p:cNvPr>
          <p:cNvSpPr/>
          <p:nvPr/>
        </p:nvSpPr>
        <p:spPr>
          <a:xfrm>
            <a:off x="10786829" y="2821118"/>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5AC86464-9A8E-4DCC-9189-B8B39585D03C}"/>
              </a:ext>
            </a:extLst>
          </p:cNvPr>
          <p:cNvSpPr/>
          <p:nvPr/>
        </p:nvSpPr>
        <p:spPr>
          <a:xfrm>
            <a:off x="10839479" y="4070801"/>
            <a:ext cx="790032" cy="925654"/>
          </a:xfrm>
          <a:prstGeom prst="ellipse">
            <a:avLst/>
          </a:prstGeom>
          <a:solidFill>
            <a:schemeClr val="accent6">
              <a:lumMod val="40000"/>
              <a:lumOff val="60000"/>
              <a:alpha val="7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83161317-D5AA-4E9F-A2B4-E58C50840456}"/>
              </a:ext>
            </a:extLst>
          </p:cNvPr>
          <p:cNvSpPr/>
          <p:nvPr/>
        </p:nvSpPr>
        <p:spPr>
          <a:xfrm>
            <a:off x="3003356" y="2713922"/>
            <a:ext cx="790032" cy="925654"/>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57AFB57D-CD15-40F3-B1F0-2A15E7016EEC}"/>
              </a:ext>
            </a:extLst>
          </p:cNvPr>
          <p:cNvSpPr/>
          <p:nvPr/>
        </p:nvSpPr>
        <p:spPr>
          <a:xfrm>
            <a:off x="6447601" y="2733320"/>
            <a:ext cx="790032" cy="925654"/>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7081C2FC-792C-4BC2-96F8-C95C73C4C6CE}"/>
              </a:ext>
            </a:extLst>
          </p:cNvPr>
          <p:cNvSpPr/>
          <p:nvPr/>
        </p:nvSpPr>
        <p:spPr>
          <a:xfrm>
            <a:off x="6383873" y="3983003"/>
            <a:ext cx="790032" cy="925654"/>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B3274DC0-8CD4-470C-8534-FDAD0E3E94A5}"/>
              </a:ext>
            </a:extLst>
          </p:cNvPr>
          <p:cNvSpPr/>
          <p:nvPr/>
        </p:nvSpPr>
        <p:spPr>
          <a:xfrm>
            <a:off x="5272740" y="5548568"/>
            <a:ext cx="790032" cy="925654"/>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C7452C1B-D503-40FC-9423-0385A747C546}"/>
              </a:ext>
            </a:extLst>
          </p:cNvPr>
          <p:cNvSpPr/>
          <p:nvPr/>
        </p:nvSpPr>
        <p:spPr>
          <a:xfrm>
            <a:off x="8583970" y="5551339"/>
            <a:ext cx="790032" cy="925654"/>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xmlns="" id="{2DFE1BBF-F275-4702-B2F5-26C0A9EF5883}"/>
              </a:ext>
            </a:extLst>
          </p:cNvPr>
          <p:cNvSpPr txBox="1"/>
          <p:nvPr/>
        </p:nvSpPr>
        <p:spPr>
          <a:xfrm>
            <a:off x="497381" y="2812188"/>
            <a:ext cx="2162697" cy="1815882"/>
          </a:xfrm>
          <a:prstGeom prst="rect">
            <a:avLst/>
          </a:prstGeom>
          <a:noFill/>
        </p:spPr>
        <p:txBody>
          <a:bodyPr wrap="square" rtlCol="0">
            <a:spAutoFit/>
          </a:bodyPr>
          <a:lstStyle/>
          <a:p>
            <a:r>
              <a:rPr lang="en-GB" sz="2800" dirty="0">
                <a:solidFill>
                  <a:schemeClr val="accent6">
                    <a:lumMod val="20000"/>
                    <a:lumOff val="80000"/>
                  </a:schemeClr>
                </a:solidFill>
              </a:rPr>
              <a:t>They would go in another ‘egg box’.</a:t>
            </a:r>
          </a:p>
        </p:txBody>
      </p:sp>
    </p:spTree>
    <p:extLst>
      <p:ext uri="{BB962C8B-B14F-4D97-AF65-F5344CB8AC3E}">
        <p14:creationId xmlns:p14="http://schemas.microsoft.com/office/powerpoint/2010/main" val="98876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0" y="-196620"/>
            <a:ext cx="10597082" cy="2357679"/>
          </a:xfrm>
        </p:spPr>
        <p:txBody>
          <a:bodyPr vert="horz" lIns="91440" tIns="45720" rIns="91440" bIns="45720" rtlCol="0" anchor="ctr">
            <a:normAutofit/>
          </a:bodyPr>
          <a:lstStyle/>
          <a:p>
            <a:pPr algn="ctr"/>
            <a:r>
              <a:rPr lang="en-US" sz="8000" b="1" dirty="0">
                <a:solidFill>
                  <a:schemeClr val="accent6">
                    <a:lumMod val="60000"/>
                    <a:lumOff val="40000"/>
                  </a:schemeClr>
                </a:solidFill>
              </a:rPr>
              <a:t>Unscrambled Eggs</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1014153" y="1453653"/>
            <a:ext cx="10014068" cy="2185214"/>
          </a:xfrm>
          <a:prstGeom prst="rect">
            <a:avLst/>
          </a:prstGeom>
          <a:noFill/>
        </p:spPr>
        <p:txBody>
          <a:bodyPr wrap="square" rtlCol="0">
            <a:spAutoFit/>
          </a:bodyPr>
          <a:lstStyle/>
          <a:p>
            <a:pPr algn="just"/>
            <a:r>
              <a:rPr lang="en-GB" sz="3400" b="1" dirty="0">
                <a:solidFill>
                  <a:schemeClr val="accent6">
                    <a:lumMod val="20000"/>
                    <a:lumOff val="80000"/>
                  </a:schemeClr>
                </a:solidFill>
              </a:rPr>
              <a:t>There are 24 numbers on the eggs. Under each number is a clue to get the next egg you have to find. This can be done in class like cycle cards. Here are some examples.</a:t>
            </a:r>
          </a:p>
        </p:txBody>
      </p:sp>
      <p:pic>
        <p:nvPicPr>
          <p:cNvPr id="13" name="Picture 12"/>
          <p:cNvPicPr>
            <a:picLocks noChangeAspect="1"/>
          </p:cNvPicPr>
          <p:nvPr/>
        </p:nvPicPr>
        <p:blipFill rotWithShape="1">
          <a:blip r:embed="rId4" cstate="print"/>
          <a:srcRect l="3359" t="18019" r="35758" b="55507"/>
          <a:stretch/>
        </p:blipFill>
        <p:spPr>
          <a:xfrm>
            <a:off x="1014153" y="3613125"/>
            <a:ext cx="10371071" cy="2578355"/>
          </a:xfrm>
          <a:prstGeom prst="rect">
            <a:avLst/>
          </a:prstGeom>
        </p:spPr>
      </p:pic>
    </p:spTree>
    <p:extLst>
      <p:ext uri="{BB962C8B-B14F-4D97-AF65-F5344CB8AC3E}">
        <p14:creationId xmlns:p14="http://schemas.microsoft.com/office/powerpoint/2010/main" val="16019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0" y="-196620"/>
            <a:ext cx="10597082" cy="2357679"/>
          </a:xfrm>
        </p:spPr>
        <p:txBody>
          <a:bodyPr vert="horz" lIns="91440" tIns="45720" rIns="91440" bIns="45720" rtlCol="0" anchor="ctr">
            <a:normAutofit/>
          </a:bodyPr>
          <a:lstStyle/>
          <a:p>
            <a:pPr algn="ctr"/>
            <a:r>
              <a:rPr lang="en-US" sz="8000" b="1" dirty="0">
                <a:solidFill>
                  <a:schemeClr val="accent6">
                    <a:lumMod val="60000"/>
                    <a:lumOff val="40000"/>
                  </a:schemeClr>
                </a:solidFill>
              </a:rPr>
              <a:t>Unscrambled Eggs</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1014153" y="1453653"/>
            <a:ext cx="10014068" cy="3046988"/>
          </a:xfrm>
          <a:prstGeom prst="rect">
            <a:avLst/>
          </a:prstGeom>
          <a:noFill/>
        </p:spPr>
        <p:txBody>
          <a:bodyPr wrap="square" rtlCol="0">
            <a:spAutoFit/>
          </a:bodyPr>
          <a:lstStyle/>
          <a:p>
            <a:pPr algn="just"/>
            <a:r>
              <a:rPr lang="en-GB" sz="3200" b="1" dirty="0">
                <a:solidFill>
                  <a:schemeClr val="accent6">
                    <a:lumMod val="20000"/>
                    <a:lumOff val="80000"/>
                  </a:schemeClr>
                </a:solidFill>
              </a:rPr>
              <a:t>With cycle cards, the question at the bottom leads to the number at the top of the next egg. Then the next clue is read for the egg that will be next; and so on. </a:t>
            </a:r>
          </a:p>
          <a:p>
            <a:pPr algn="just"/>
            <a:r>
              <a:rPr lang="en-GB" sz="3200" b="1" dirty="0">
                <a:solidFill>
                  <a:schemeClr val="accent6">
                    <a:lumMod val="20000"/>
                    <a:lumOff val="80000"/>
                  </a:schemeClr>
                </a:solidFill>
              </a:rPr>
              <a:t>The clue at the bottom of the last egg should be the number at the top of the first egg.</a:t>
            </a:r>
          </a:p>
        </p:txBody>
      </p:sp>
      <p:pic>
        <p:nvPicPr>
          <p:cNvPr id="20" name="Picture 19">
            <a:extLst>
              <a:ext uri="{FF2B5EF4-FFF2-40B4-BE49-F238E27FC236}">
                <a16:creationId xmlns:a16="http://schemas.microsoft.com/office/drawing/2014/main" xmlns="" id="{0F5288BD-3A4C-419B-980F-F93CF1C66E24}"/>
              </a:ext>
            </a:extLst>
          </p:cNvPr>
          <p:cNvPicPr>
            <a:picLocks noChangeAspect="1"/>
          </p:cNvPicPr>
          <p:nvPr/>
        </p:nvPicPr>
        <p:blipFill rotWithShape="1">
          <a:blip r:embed="rId3" cstate="print"/>
          <a:srcRect l="24856" t="50947" r="24613" b="19028"/>
          <a:stretch/>
        </p:blipFill>
        <p:spPr>
          <a:xfrm>
            <a:off x="4460488" y="4419440"/>
            <a:ext cx="7228888" cy="2414833"/>
          </a:xfrm>
          <a:prstGeom prst="rect">
            <a:avLst/>
          </a:prstGeom>
        </p:spPr>
      </p:pic>
    </p:spTree>
    <p:extLst>
      <p:ext uri="{BB962C8B-B14F-4D97-AF65-F5344CB8AC3E}">
        <p14:creationId xmlns:p14="http://schemas.microsoft.com/office/powerpoint/2010/main" val="6836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0" y="-196620"/>
            <a:ext cx="10597082" cy="2357679"/>
          </a:xfrm>
        </p:spPr>
        <p:txBody>
          <a:bodyPr vert="horz" lIns="91440" tIns="45720" rIns="91440" bIns="45720" rtlCol="0" anchor="ctr">
            <a:normAutofit/>
          </a:bodyPr>
          <a:lstStyle/>
          <a:p>
            <a:pPr algn="ctr"/>
            <a:r>
              <a:rPr lang="en-US" sz="8000" b="1" dirty="0">
                <a:solidFill>
                  <a:schemeClr val="accent6">
                    <a:lumMod val="60000"/>
                    <a:lumOff val="40000"/>
                  </a:schemeClr>
                </a:solidFill>
              </a:rPr>
              <a:t>Unscrambled Eggs</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790576" y="1453653"/>
            <a:ext cx="10237646" cy="3108543"/>
          </a:xfrm>
          <a:prstGeom prst="rect">
            <a:avLst/>
          </a:prstGeom>
          <a:noFill/>
        </p:spPr>
        <p:txBody>
          <a:bodyPr wrap="square" rtlCol="0">
            <a:spAutoFit/>
          </a:bodyPr>
          <a:lstStyle/>
          <a:p>
            <a:pPr algn="just"/>
            <a:r>
              <a:rPr lang="en-GB" sz="2800" b="1" dirty="0">
                <a:solidFill>
                  <a:schemeClr val="accent6">
                    <a:lumMod val="20000"/>
                    <a:lumOff val="80000"/>
                  </a:schemeClr>
                </a:solidFill>
              </a:rPr>
              <a:t>To play differently, at home, or </a:t>
            </a:r>
            <a:r>
              <a:rPr lang="en-GB" sz="2800" b="1" dirty="0" smtClean="0">
                <a:solidFill>
                  <a:schemeClr val="accent6">
                    <a:lumMod val="20000"/>
                    <a:lumOff val="80000"/>
                  </a:schemeClr>
                </a:solidFill>
              </a:rPr>
              <a:t>school, the </a:t>
            </a:r>
            <a:r>
              <a:rPr lang="en-GB" sz="2800" b="1" dirty="0">
                <a:solidFill>
                  <a:schemeClr val="accent6">
                    <a:lumMod val="20000"/>
                    <a:lumOff val="80000"/>
                  </a:schemeClr>
                </a:solidFill>
              </a:rPr>
              <a:t>eggs can be hidden and you ‘hunt’ for the next answer. If you are working together as a group then the task is to get to the end. If you are playing against each other – then 1 point is awarded for each correct egg that is placed next to the previous egg. Remember, to gather everyone together to hear the next clue.</a:t>
            </a:r>
          </a:p>
        </p:txBody>
      </p:sp>
      <p:pic>
        <p:nvPicPr>
          <p:cNvPr id="3" name="Picture 2">
            <a:extLst>
              <a:ext uri="{FF2B5EF4-FFF2-40B4-BE49-F238E27FC236}">
                <a16:creationId xmlns:a16="http://schemas.microsoft.com/office/drawing/2014/main" xmlns="" id="{B3A47E93-FE11-4ECA-B0A4-0A49D4883517}"/>
              </a:ext>
            </a:extLst>
          </p:cNvPr>
          <p:cNvPicPr>
            <a:picLocks noChangeAspect="1"/>
          </p:cNvPicPr>
          <p:nvPr/>
        </p:nvPicPr>
        <p:blipFill rotWithShape="1">
          <a:blip r:embed="rId3" cstate="print"/>
          <a:srcRect l="48750" t="38748" r="3202" b="32823"/>
          <a:stretch/>
        </p:blipFill>
        <p:spPr>
          <a:xfrm>
            <a:off x="6096000" y="4204444"/>
            <a:ext cx="5858107" cy="1948709"/>
          </a:xfrm>
          <a:prstGeom prst="rect">
            <a:avLst/>
          </a:prstGeom>
        </p:spPr>
      </p:pic>
    </p:spTree>
    <p:extLst>
      <p:ext uri="{BB962C8B-B14F-4D97-AF65-F5344CB8AC3E}">
        <p14:creationId xmlns:p14="http://schemas.microsoft.com/office/powerpoint/2010/main" val="26445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13615" cy="706964"/>
          </a:xfrm>
        </p:spPr>
        <p:txBody>
          <a:bodyPr/>
          <a:lstStyle/>
          <a:p>
            <a:r>
              <a:rPr lang="en-GB" dirty="0"/>
              <a:t>Deputy First Minister’s Maths Challenge</a:t>
            </a:r>
          </a:p>
        </p:txBody>
      </p:sp>
      <p:sp>
        <p:nvSpPr>
          <p:cNvPr id="3" name="Content Placeholder 2"/>
          <p:cNvSpPr>
            <a:spLocks noGrp="1"/>
          </p:cNvSpPr>
          <p:nvPr>
            <p:ph idx="1"/>
          </p:nvPr>
        </p:nvSpPr>
        <p:spPr/>
        <p:txBody>
          <a:bodyPr/>
          <a:lstStyle/>
          <a:p>
            <a:pPr marL="0" indent="0">
              <a:buNone/>
            </a:pPr>
            <a:r>
              <a:rPr lang="en-GB" sz="2400" dirty="0"/>
              <a:t>The purpose of this PowerPoint is to provide some activities which link to the Deputy First Minister’s Maths Challenge, involve mathematics and, hopefully, are fun to play.</a:t>
            </a:r>
          </a:p>
          <a:p>
            <a:pPr marL="0" indent="0">
              <a:buNone/>
            </a:pPr>
            <a:r>
              <a:rPr lang="en-GB" sz="2400" dirty="0"/>
              <a:t>They are designed to be used more than once, therefore, it would be beneficial if Primary 6 pupils could have the opportunity  to familiarise themselves with some of the challenges before they take their booklet home</a:t>
            </a:r>
            <a:r>
              <a:rPr lang="en-GB" dirty="0"/>
              <a:t>.</a:t>
            </a:r>
          </a:p>
          <a:p>
            <a:pPr marL="0" indent="0">
              <a:buNone/>
            </a:pPr>
            <a:endParaRPr lang="en-GB" dirty="0"/>
          </a:p>
        </p:txBody>
      </p:sp>
    </p:spTree>
    <p:extLst>
      <p:ext uri="{BB962C8B-B14F-4D97-AF65-F5344CB8AC3E}">
        <p14:creationId xmlns:p14="http://schemas.microsoft.com/office/powerpoint/2010/main" val="7914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0" y="-196620"/>
            <a:ext cx="10597082" cy="2357679"/>
          </a:xfrm>
        </p:spPr>
        <p:txBody>
          <a:bodyPr vert="horz" lIns="91440" tIns="45720" rIns="91440" bIns="45720" rtlCol="0" anchor="ctr">
            <a:normAutofit/>
          </a:bodyPr>
          <a:lstStyle/>
          <a:p>
            <a:pPr algn="ctr"/>
            <a:r>
              <a:rPr lang="en-US" sz="8000" b="1" dirty="0">
                <a:solidFill>
                  <a:schemeClr val="accent6">
                    <a:lumMod val="60000"/>
                    <a:lumOff val="40000"/>
                  </a:schemeClr>
                </a:solidFill>
              </a:rPr>
              <a:t>Unscrambled Eggs</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1014153" y="1453653"/>
            <a:ext cx="10014068" cy="1384995"/>
          </a:xfrm>
          <a:prstGeom prst="rect">
            <a:avLst/>
          </a:prstGeom>
          <a:noFill/>
        </p:spPr>
        <p:txBody>
          <a:bodyPr wrap="square" rtlCol="0">
            <a:spAutoFit/>
          </a:bodyPr>
          <a:lstStyle/>
          <a:p>
            <a:pPr algn="just"/>
            <a:r>
              <a:rPr lang="en-GB" sz="2800" b="1" dirty="0">
                <a:solidFill>
                  <a:schemeClr val="accent6">
                    <a:lumMod val="20000"/>
                    <a:lumOff val="80000"/>
                  </a:schemeClr>
                </a:solidFill>
              </a:rPr>
              <a:t>If you’ve managed </a:t>
            </a:r>
            <a:r>
              <a:rPr lang="en-GB" sz="2800" b="1" dirty="0" smtClean="0">
                <a:solidFill>
                  <a:schemeClr val="accent6">
                    <a:lumMod val="20000"/>
                    <a:lumOff val="80000"/>
                  </a:schemeClr>
                </a:solidFill>
              </a:rPr>
              <a:t>this, how </a:t>
            </a:r>
            <a:r>
              <a:rPr lang="en-GB" sz="2800" b="1" dirty="0">
                <a:solidFill>
                  <a:schemeClr val="accent6">
                    <a:lumMod val="20000"/>
                    <a:lumOff val="80000"/>
                  </a:schemeClr>
                </a:solidFill>
              </a:rPr>
              <a:t>about playing it against the clock? How much faster can you finish each time you play? What is your fastest time?</a:t>
            </a:r>
          </a:p>
        </p:txBody>
      </p:sp>
      <p:pic>
        <p:nvPicPr>
          <p:cNvPr id="3" name="Picture 2">
            <a:extLst>
              <a:ext uri="{FF2B5EF4-FFF2-40B4-BE49-F238E27FC236}">
                <a16:creationId xmlns:a16="http://schemas.microsoft.com/office/drawing/2014/main" xmlns="" id="{B3A47E93-FE11-4ECA-B0A4-0A49D4883517}"/>
              </a:ext>
            </a:extLst>
          </p:cNvPr>
          <p:cNvPicPr>
            <a:picLocks noChangeAspect="1"/>
          </p:cNvPicPr>
          <p:nvPr/>
        </p:nvPicPr>
        <p:blipFill rotWithShape="1">
          <a:blip r:embed="rId3" cstate="print"/>
          <a:srcRect l="48750" t="38748" r="3202" b="32823"/>
          <a:stretch/>
        </p:blipFill>
        <p:spPr>
          <a:xfrm>
            <a:off x="6096000" y="4204444"/>
            <a:ext cx="5858107" cy="1948709"/>
          </a:xfrm>
          <a:prstGeom prst="rect">
            <a:avLst/>
          </a:prstGeom>
        </p:spPr>
      </p:pic>
      <p:pic>
        <p:nvPicPr>
          <p:cNvPr id="6" name="Picture 5" descr="A picture containing object&#10;&#10;Description generated with high confidence">
            <a:extLst>
              <a:ext uri="{FF2B5EF4-FFF2-40B4-BE49-F238E27FC236}">
                <a16:creationId xmlns:a16="http://schemas.microsoft.com/office/drawing/2014/main" xmlns="" id="{B4CE1B93-A273-43A3-BCAE-B1AF4D4FC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93" y="2953161"/>
            <a:ext cx="3278243" cy="3858648"/>
          </a:xfrm>
          <a:prstGeom prst="rect">
            <a:avLst/>
          </a:prstGeom>
        </p:spPr>
      </p:pic>
    </p:spTree>
    <p:extLst>
      <p:ext uri="{BB962C8B-B14F-4D97-AF65-F5344CB8AC3E}">
        <p14:creationId xmlns:p14="http://schemas.microsoft.com/office/powerpoint/2010/main" val="9511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Crack up – Roll down</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535260" y="1231205"/>
            <a:ext cx="10950495" cy="3416320"/>
          </a:xfrm>
          <a:prstGeom prst="rect">
            <a:avLst/>
          </a:prstGeom>
          <a:noFill/>
        </p:spPr>
        <p:txBody>
          <a:bodyPr wrap="square" rtlCol="0">
            <a:spAutoFit/>
          </a:bodyPr>
          <a:lstStyle/>
          <a:p>
            <a:pPr algn="just"/>
            <a:r>
              <a:rPr lang="en-GB" sz="2400" b="1" dirty="0">
                <a:solidFill>
                  <a:schemeClr val="accent6">
                    <a:lumMod val="20000"/>
                    <a:lumOff val="80000"/>
                  </a:schemeClr>
                </a:solidFill>
              </a:rPr>
              <a:t>This game can be played alone or can have people competing against each other. If there is more </a:t>
            </a:r>
            <a:r>
              <a:rPr lang="en-GB" sz="2400" b="1" dirty="0" smtClean="0">
                <a:solidFill>
                  <a:schemeClr val="accent6">
                    <a:lumMod val="20000"/>
                    <a:lumOff val="80000"/>
                  </a:schemeClr>
                </a:solidFill>
              </a:rPr>
              <a:t>than </a:t>
            </a:r>
            <a:r>
              <a:rPr lang="en-GB" sz="2400" b="1" dirty="0">
                <a:solidFill>
                  <a:schemeClr val="accent6">
                    <a:lumMod val="20000"/>
                    <a:lumOff val="80000"/>
                  </a:schemeClr>
                </a:solidFill>
              </a:rPr>
              <a:t>one person playing, one person can be the game leader – a little like a game show host. Using a set of the eggs, get the eggs in a pile. Select the egg from the top and display the number. The person whose turn it is has to predict if the next card will be bigger ‘crack up’ or lower ‘roll down’. If the person gets it </a:t>
            </a:r>
            <a:r>
              <a:rPr lang="en-GB" sz="2400" b="1" dirty="0" smtClean="0">
                <a:solidFill>
                  <a:schemeClr val="accent6">
                    <a:lumMod val="20000"/>
                    <a:lumOff val="80000"/>
                  </a:schemeClr>
                </a:solidFill>
              </a:rPr>
              <a:t>right, they </a:t>
            </a:r>
            <a:r>
              <a:rPr lang="en-GB" sz="2400" b="1" dirty="0">
                <a:solidFill>
                  <a:schemeClr val="accent6">
                    <a:lumMod val="20000"/>
                    <a:lumOff val="80000"/>
                  </a:schemeClr>
                </a:solidFill>
              </a:rPr>
              <a:t>get to continue. The winner of each round is the person who gets the greatest number of eggs predicted correctly.  A bonus point is given for doubles and halves if the player calls out ‘scramble’.</a:t>
            </a:r>
          </a:p>
        </p:txBody>
      </p:sp>
      <p:pic>
        <p:nvPicPr>
          <p:cNvPr id="13" name="Picture 12" descr="A white egg on a plate&#10;&#10;Description generated with high confidence">
            <a:extLst>
              <a:ext uri="{FF2B5EF4-FFF2-40B4-BE49-F238E27FC236}">
                <a16:creationId xmlns:a16="http://schemas.microsoft.com/office/drawing/2014/main" xmlns="" id="{D3A4BF7B-DA4F-4931-A5B6-00D1F049E14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50013" y="4647524"/>
            <a:ext cx="1435828" cy="2010963"/>
          </a:xfrm>
          <a:prstGeom prst="rect">
            <a:avLst/>
          </a:prstGeom>
        </p:spPr>
      </p:pic>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5" tooltip="http://www.flickr.com/photos/39747297@N05/5230326264/"/>
              </a:rPr>
              <a:t>This Photo</a:t>
            </a:r>
            <a:r>
              <a:rPr lang="en-GB" sz="900"/>
              <a:t> by Unknown Author is licensed under </a:t>
            </a:r>
            <a:r>
              <a:rPr lang="en-GB" sz="900">
                <a:hlinkClick r:id="rId6" tooltip="https://creativecommons.org/licenses/by/2.0/"/>
              </a:rPr>
              <a:t>CC BY</a:t>
            </a:r>
            <a:endParaRPr lang="en-GB" sz="900"/>
          </a:p>
        </p:txBody>
      </p:sp>
      <p:pic>
        <p:nvPicPr>
          <p:cNvPr id="23" name="Picture 22" descr="A picture containing room, gambling house, scene&#10;&#10;Description generated with high confidence">
            <a:extLst>
              <a:ext uri="{FF2B5EF4-FFF2-40B4-BE49-F238E27FC236}">
                <a16:creationId xmlns:a16="http://schemas.microsoft.com/office/drawing/2014/main" xmlns="" id="{0ECAA4EE-D4D2-4211-90ED-EB97EE645870}"/>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r="39969" b="-3535"/>
          <a:stretch/>
        </p:blipFill>
        <p:spPr>
          <a:xfrm>
            <a:off x="9566653" y="4159341"/>
            <a:ext cx="2625347" cy="2694120"/>
          </a:xfrm>
          <a:prstGeom prst="rect">
            <a:avLst/>
          </a:prstGeom>
        </p:spPr>
      </p:pic>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8" tooltip="http://twelvemakesadozen.blogspot.com/2011/04/easter-circa-1970.html"/>
              </a:rPr>
              <a:t>This Photo</a:t>
            </a:r>
            <a:r>
              <a:rPr lang="en-GB" sz="900" dirty="0"/>
              <a:t> by Unknown Author is licensed under </a:t>
            </a:r>
            <a:r>
              <a:rPr lang="en-GB" sz="900" dirty="0">
                <a:hlinkClick r:id="rId9" tooltip="https://creativecommons.org/licenses/by-nc-nd/3.0/"/>
              </a:rPr>
              <a:t>CC BY-NC-ND</a:t>
            </a:r>
            <a:endParaRPr lang="en-GB" sz="900" dirty="0"/>
          </a:p>
        </p:txBody>
      </p:sp>
    </p:spTree>
    <p:extLst>
      <p:ext uri="{BB962C8B-B14F-4D97-AF65-F5344CB8AC3E}">
        <p14:creationId xmlns:p14="http://schemas.microsoft.com/office/powerpoint/2010/main" val="32229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Crack up – Roll down</a:t>
            </a:r>
          </a:p>
        </p:txBody>
      </p:sp>
      <p:pic>
        <p:nvPicPr>
          <p:cNvPr id="13" name="Picture 12" descr="A white egg on a plate&#10;&#10;Description generated with high confidence">
            <a:extLst>
              <a:ext uri="{FF2B5EF4-FFF2-40B4-BE49-F238E27FC236}">
                <a16:creationId xmlns:a16="http://schemas.microsoft.com/office/drawing/2014/main" xmlns="" id="{D3A4BF7B-DA4F-4931-A5B6-00D1F049E14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50013" y="4399740"/>
            <a:ext cx="1612746" cy="2258748"/>
          </a:xfrm>
          <a:prstGeom prst="rect">
            <a:avLst/>
          </a:prstGeom>
        </p:spPr>
      </p:pic>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5" tooltip="http://www.flickr.com/photos/39747297@N05/5230326264/"/>
              </a:rPr>
              <a:t>This Photo</a:t>
            </a:r>
            <a:r>
              <a:rPr lang="en-GB" sz="900"/>
              <a:t> by Unknown Author is licensed under </a:t>
            </a:r>
            <a:r>
              <a:rPr lang="en-GB" sz="900">
                <a:hlinkClick r:id="rId6" tooltip="https://creativecommons.org/licenses/by/2.0/"/>
              </a:rPr>
              <a:t>CC BY</a:t>
            </a:r>
            <a:endParaRPr lang="en-GB" sz="900"/>
          </a:p>
        </p:txBody>
      </p:sp>
      <p:pic>
        <p:nvPicPr>
          <p:cNvPr id="23" name="Picture 22" descr="A picture containing room, gambling house, scene&#10;&#10;Description generated with high confidence">
            <a:extLst>
              <a:ext uri="{FF2B5EF4-FFF2-40B4-BE49-F238E27FC236}">
                <a16:creationId xmlns:a16="http://schemas.microsoft.com/office/drawing/2014/main" xmlns="" id="{0ECAA4EE-D4D2-4211-90ED-EB97EE645870}"/>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r="39969" b="-3535"/>
          <a:stretch/>
        </p:blipFill>
        <p:spPr>
          <a:xfrm>
            <a:off x="9566653" y="4159341"/>
            <a:ext cx="2625347" cy="2694120"/>
          </a:xfrm>
          <a:prstGeom prst="rect">
            <a:avLst/>
          </a:prstGeom>
        </p:spPr>
      </p:pic>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8" tooltip="http://twelvemakesadozen.blogspot.com/2011/04/easter-circa-1970.html"/>
              </a:rPr>
              <a:t>This Photo</a:t>
            </a:r>
            <a:r>
              <a:rPr lang="en-GB" sz="900" dirty="0"/>
              <a:t> by Unknown Author is licensed under </a:t>
            </a:r>
            <a:r>
              <a:rPr lang="en-GB" sz="900" dirty="0">
                <a:hlinkClick r:id="rId9" tooltip="https://creativecommons.org/licenses/by-nc-nd/3.0/"/>
              </a:rPr>
              <a:t>CC BY-NC-ND</a:t>
            </a:r>
            <a:endParaRPr lang="en-GB" sz="900" dirty="0"/>
          </a:p>
        </p:txBody>
      </p:sp>
      <p:pic>
        <p:nvPicPr>
          <p:cNvPr id="17" name="Picture 16" descr="A picture containing sitting, black&#10;&#10;Description generated with high confidence">
            <a:extLst>
              <a:ext uri="{FF2B5EF4-FFF2-40B4-BE49-F238E27FC236}">
                <a16:creationId xmlns:a16="http://schemas.microsoft.com/office/drawing/2014/main" xmlns="" id="{A519BF04-1EFB-4718-A34E-671FF7E2F99D}"/>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1419922" y="1548893"/>
            <a:ext cx="3214785" cy="2850846"/>
          </a:xfrm>
          <a:prstGeom prst="rect">
            <a:avLst/>
          </a:prstGeom>
        </p:spPr>
      </p:pic>
      <p:pic>
        <p:nvPicPr>
          <p:cNvPr id="19" name="Picture 18">
            <a:extLst>
              <a:ext uri="{FF2B5EF4-FFF2-40B4-BE49-F238E27FC236}">
                <a16:creationId xmlns:a16="http://schemas.microsoft.com/office/drawing/2014/main" xmlns="" id="{A3E4F022-FDF3-400E-8FF1-0FB72A4F5E4E}"/>
              </a:ext>
            </a:extLst>
          </p:cNvPr>
          <p:cNvPicPr>
            <a:picLocks noChangeAspect="1"/>
          </p:cNvPicPr>
          <p:nvPr/>
        </p:nvPicPr>
        <p:blipFill rotWithShape="1">
          <a:blip r:embed="rId12" cstate="print"/>
          <a:srcRect l="43641" t="52876" r="50123" b="26604"/>
          <a:stretch/>
        </p:blipFill>
        <p:spPr>
          <a:xfrm>
            <a:off x="2581265" y="2184816"/>
            <a:ext cx="892097" cy="1650382"/>
          </a:xfrm>
          <a:prstGeom prst="rect">
            <a:avLst/>
          </a:prstGeom>
        </p:spPr>
      </p:pic>
      <p:sp>
        <p:nvSpPr>
          <p:cNvPr id="6" name="Speech Bubble: Rectangle 5">
            <a:extLst>
              <a:ext uri="{FF2B5EF4-FFF2-40B4-BE49-F238E27FC236}">
                <a16:creationId xmlns:a16="http://schemas.microsoft.com/office/drawing/2014/main" xmlns="" id="{94C3FD6C-16BE-4DCA-A684-A4E385DB1E5B}"/>
              </a:ext>
            </a:extLst>
          </p:cNvPr>
          <p:cNvSpPr/>
          <p:nvPr/>
        </p:nvSpPr>
        <p:spPr>
          <a:xfrm>
            <a:off x="4453709" y="1251955"/>
            <a:ext cx="7028330" cy="1537795"/>
          </a:xfrm>
          <a:prstGeom prst="wedgeRectCallout">
            <a:avLst>
              <a:gd name="adj1" fmla="val 58759"/>
              <a:gd name="adj2" fmla="val 91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308EB678-6C96-46D2-9A9D-1CD5CF3E667F}"/>
              </a:ext>
            </a:extLst>
          </p:cNvPr>
          <p:cNvSpPr/>
          <p:nvPr/>
        </p:nvSpPr>
        <p:spPr>
          <a:xfrm>
            <a:off x="2581265" y="2131922"/>
            <a:ext cx="892097" cy="790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CEBA095-B924-4086-97E9-CC6A42DE5882}"/>
              </a:ext>
            </a:extLst>
          </p:cNvPr>
          <p:cNvSpPr/>
          <p:nvPr/>
        </p:nvSpPr>
        <p:spPr>
          <a:xfrm>
            <a:off x="2581265" y="2929663"/>
            <a:ext cx="892097" cy="905535"/>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252568B4-A3DE-4E72-80C5-6035AA8E57A4}"/>
              </a:ext>
            </a:extLst>
          </p:cNvPr>
          <p:cNvSpPr txBox="1"/>
          <p:nvPr/>
        </p:nvSpPr>
        <p:spPr>
          <a:xfrm>
            <a:off x="4769218" y="1320850"/>
            <a:ext cx="6343512" cy="1384995"/>
          </a:xfrm>
          <a:prstGeom prst="rect">
            <a:avLst/>
          </a:prstGeom>
          <a:noFill/>
        </p:spPr>
        <p:txBody>
          <a:bodyPr wrap="square" rtlCol="0">
            <a:spAutoFit/>
          </a:bodyPr>
          <a:lstStyle/>
          <a:p>
            <a:pPr algn="just"/>
            <a:r>
              <a:rPr lang="en-GB" sz="2800" b="1" dirty="0">
                <a:solidFill>
                  <a:schemeClr val="accent6">
                    <a:lumMod val="20000"/>
                    <a:lumOff val="80000"/>
                  </a:schemeClr>
                </a:solidFill>
              </a:rPr>
              <a:t>“17 is quite a low </a:t>
            </a:r>
            <a:r>
              <a:rPr lang="en-GB" sz="2800" b="1" dirty="0" smtClean="0">
                <a:solidFill>
                  <a:schemeClr val="accent6">
                    <a:lumMod val="20000"/>
                    <a:lumOff val="80000"/>
                  </a:schemeClr>
                </a:solidFill>
              </a:rPr>
              <a:t>number, </a:t>
            </a:r>
            <a:r>
              <a:rPr lang="en-GB" sz="2800" b="1" dirty="0">
                <a:solidFill>
                  <a:schemeClr val="accent6">
                    <a:lumMod val="20000"/>
                    <a:lumOff val="80000"/>
                  </a:schemeClr>
                </a:solidFill>
              </a:rPr>
              <a:t>a higher number is likely so I’ll say ‘crack up’.” </a:t>
            </a:r>
          </a:p>
        </p:txBody>
      </p:sp>
    </p:spTree>
    <p:extLst>
      <p:ext uri="{BB962C8B-B14F-4D97-AF65-F5344CB8AC3E}">
        <p14:creationId xmlns:p14="http://schemas.microsoft.com/office/powerpoint/2010/main" val="19635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Crack up – Roll down</a:t>
            </a:r>
          </a:p>
        </p:txBody>
      </p:sp>
      <p:pic>
        <p:nvPicPr>
          <p:cNvPr id="13" name="Picture 12" descr="A white egg on a plate&#10;&#10;Description generated with high confidence">
            <a:extLst>
              <a:ext uri="{FF2B5EF4-FFF2-40B4-BE49-F238E27FC236}">
                <a16:creationId xmlns:a16="http://schemas.microsoft.com/office/drawing/2014/main" xmlns="" id="{D3A4BF7B-DA4F-4931-A5B6-00D1F049E14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50013" y="4399740"/>
            <a:ext cx="1612746" cy="2258748"/>
          </a:xfrm>
          <a:prstGeom prst="rect">
            <a:avLst/>
          </a:prstGeom>
        </p:spPr>
      </p:pic>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5" tooltip="http://www.flickr.com/photos/39747297@N05/5230326264/"/>
              </a:rPr>
              <a:t>This Photo</a:t>
            </a:r>
            <a:r>
              <a:rPr lang="en-GB" sz="900"/>
              <a:t> by Unknown Author is licensed under </a:t>
            </a:r>
            <a:r>
              <a:rPr lang="en-GB" sz="900">
                <a:hlinkClick r:id="rId6" tooltip="https://creativecommons.org/licenses/by/2.0/"/>
              </a:rPr>
              <a:t>CC BY</a:t>
            </a:r>
            <a:endParaRPr lang="en-GB" sz="900"/>
          </a:p>
        </p:txBody>
      </p:sp>
      <p:pic>
        <p:nvPicPr>
          <p:cNvPr id="23" name="Picture 22" descr="A picture containing room, gambling house, scene&#10;&#10;Description generated with high confidence">
            <a:extLst>
              <a:ext uri="{FF2B5EF4-FFF2-40B4-BE49-F238E27FC236}">
                <a16:creationId xmlns:a16="http://schemas.microsoft.com/office/drawing/2014/main" xmlns="" id="{0ECAA4EE-D4D2-4211-90ED-EB97EE645870}"/>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r="39969" b="-3535"/>
          <a:stretch/>
        </p:blipFill>
        <p:spPr>
          <a:xfrm>
            <a:off x="9566653" y="4159341"/>
            <a:ext cx="2625347" cy="2694120"/>
          </a:xfrm>
          <a:prstGeom prst="rect">
            <a:avLst/>
          </a:prstGeom>
        </p:spPr>
      </p:pic>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8" tooltip="http://twelvemakesadozen.blogspot.com/2011/04/easter-circa-1970.html"/>
              </a:rPr>
              <a:t>This Photo</a:t>
            </a:r>
            <a:r>
              <a:rPr lang="en-GB" sz="900" dirty="0"/>
              <a:t> by Unknown Author is licensed under </a:t>
            </a:r>
            <a:r>
              <a:rPr lang="en-GB" sz="900" dirty="0">
                <a:hlinkClick r:id="rId9" tooltip="https://creativecommons.org/licenses/by-nc-nd/3.0/"/>
              </a:rPr>
              <a:t>CC BY-NC-ND</a:t>
            </a:r>
            <a:endParaRPr lang="en-GB" sz="900" dirty="0"/>
          </a:p>
        </p:txBody>
      </p:sp>
      <p:pic>
        <p:nvPicPr>
          <p:cNvPr id="17" name="Picture 16" descr="A picture containing sitting, black&#10;&#10;Description generated with high confidence">
            <a:extLst>
              <a:ext uri="{FF2B5EF4-FFF2-40B4-BE49-F238E27FC236}">
                <a16:creationId xmlns:a16="http://schemas.microsoft.com/office/drawing/2014/main" xmlns="" id="{A519BF04-1EFB-4718-A34E-671FF7E2F99D}"/>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1419922" y="1548893"/>
            <a:ext cx="3214785" cy="2850846"/>
          </a:xfrm>
          <a:prstGeom prst="rect">
            <a:avLst/>
          </a:prstGeom>
        </p:spPr>
      </p:pic>
      <p:pic>
        <p:nvPicPr>
          <p:cNvPr id="19" name="Picture 18">
            <a:extLst>
              <a:ext uri="{FF2B5EF4-FFF2-40B4-BE49-F238E27FC236}">
                <a16:creationId xmlns:a16="http://schemas.microsoft.com/office/drawing/2014/main" xmlns="" id="{A3E4F022-FDF3-400E-8FF1-0FB72A4F5E4E}"/>
              </a:ext>
            </a:extLst>
          </p:cNvPr>
          <p:cNvPicPr>
            <a:picLocks noChangeAspect="1"/>
          </p:cNvPicPr>
          <p:nvPr/>
        </p:nvPicPr>
        <p:blipFill rotWithShape="1">
          <a:blip r:embed="rId12" cstate="print"/>
          <a:srcRect l="62821" t="52876" r="31790" b="26604"/>
          <a:stretch/>
        </p:blipFill>
        <p:spPr>
          <a:xfrm>
            <a:off x="2653565" y="2184816"/>
            <a:ext cx="770965" cy="1650382"/>
          </a:xfrm>
          <a:prstGeom prst="rect">
            <a:avLst/>
          </a:prstGeom>
        </p:spPr>
      </p:pic>
      <p:sp>
        <p:nvSpPr>
          <p:cNvPr id="6" name="Speech Bubble: Rectangle 5">
            <a:extLst>
              <a:ext uri="{FF2B5EF4-FFF2-40B4-BE49-F238E27FC236}">
                <a16:creationId xmlns:a16="http://schemas.microsoft.com/office/drawing/2014/main" xmlns="" id="{94C3FD6C-16BE-4DCA-A684-A4E385DB1E5B}"/>
              </a:ext>
            </a:extLst>
          </p:cNvPr>
          <p:cNvSpPr/>
          <p:nvPr/>
        </p:nvSpPr>
        <p:spPr>
          <a:xfrm>
            <a:off x="4453709" y="1251955"/>
            <a:ext cx="7028330" cy="2007887"/>
          </a:xfrm>
          <a:prstGeom prst="wedgeRectCallout">
            <a:avLst>
              <a:gd name="adj1" fmla="val 58759"/>
              <a:gd name="adj2" fmla="val 91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308EB678-6C96-46D2-9A9D-1CD5CF3E667F}"/>
              </a:ext>
            </a:extLst>
          </p:cNvPr>
          <p:cNvSpPr/>
          <p:nvPr/>
        </p:nvSpPr>
        <p:spPr>
          <a:xfrm>
            <a:off x="2581265" y="2131922"/>
            <a:ext cx="892097" cy="790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CEBA095-B924-4086-97E9-CC6A42DE5882}"/>
              </a:ext>
            </a:extLst>
          </p:cNvPr>
          <p:cNvSpPr/>
          <p:nvPr/>
        </p:nvSpPr>
        <p:spPr>
          <a:xfrm>
            <a:off x="2581265" y="2929663"/>
            <a:ext cx="892097" cy="905535"/>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252568B4-A3DE-4E72-80C5-6035AA8E57A4}"/>
              </a:ext>
            </a:extLst>
          </p:cNvPr>
          <p:cNvSpPr txBox="1"/>
          <p:nvPr/>
        </p:nvSpPr>
        <p:spPr>
          <a:xfrm>
            <a:off x="4538585" y="1320850"/>
            <a:ext cx="6943453" cy="1938992"/>
          </a:xfrm>
          <a:prstGeom prst="rect">
            <a:avLst/>
          </a:prstGeom>
          <a:noFill/>
        </p:spPr>
        <p:txBody>
          <a:bodyPr wrap="square" rtlCol="0">
            <a:spAutoFit/>
          </a:bodyPr>
          <a:lstStyle/>
          <a:p>
            <a:pPr algn="just"/>
            <a:r>
              <a:rPr lang="en-GB" sz="2400" b="1" dirty="0">
                <a:solidFill>
                  <a:schemeClr val="accent6">
                    <a:lumMod val="20000"/>
                    <a:lumOff val="80000"/>
                  </a:schemeClr>
                </a:solidFill>
              </a:rPr>
              <a:t>“15 of the 24 numbers on the eggs were smaller than 27 so 15/24 eggs are smaller, which simplifies to 5/8 of the eggs. That is more than half so I am going to predict it will be smaller. So I am going to say ‘Roll down’.” </a:t>
            </a:r>
          </a:p>
        </p:txBody>
      </p:sp>
      <p:grpSp>
        <p:nvGrpSpPr>
          <p:cNvPr id="20" name="Group 19">
            <a:extLst>
              <a:ext uri="{FF2B5EF4-FFF2-40B4-BE49-F238E27FC236}">
                <a16:creationId xmlns:a16="http://schemas.microsoft.com/office/drawing/2014/main" xmlns="" id="{F1F51166-65BB-4079-B76F-114BFD39E0B2}"/>
              </a:ext>
            </a:extLst>
          </p:cNvPr>
          <p:cNvGrpSpPr/>
          <p:nvPr/>
        </p:nvGrpSpPr>
        <p:grpSpPr>
          <a:xfrm>
            <a:off x="2721239" y="4406914"/>
            <a:ext cx="6709199" cy="2266327"/>
            <a:chOff x="2721240" y="3034532"/>
            <a:chExt cx="9213948" cy="3638709"/>
          </a:xfrm>
        </p:grpSpPr>
        <p:pic>
          <p:nvPicPr>
            <p:cNvPr id="21" name="Picture 20">
              <a:extLst>
                <a:ext uri="{FF2B5EF4-FFF2-40B4-BE49-F238E27FC236}">
                  <a16:creationId xmlns:a16="http://schemas.microsoft.com/office/drawing/2014/main" xmlns="" id="{BF87AFC6-C62E-45BF-89B4-1DE1FBC680DA}"/>
                </a:ext>
              </a:extLst>
            </p:cNvPr>
            <p:cNvPicPr>
              <a:picLocks noChangeAspect="1"/>
            </p:cNvPicPr>
            <p:nvPr/>
          </p:nvPicPr>
          <p:blipFill rotWithShape="1">
            <a:blip r:embed="rId12" cstate="print"/>
            <a:srcRect l="24856" t="50948" r="24613" b="37490"/>
            <a:stretch/>
          </p:blipFill>
          <p:spPr>
            <a:xfrm>
              <a:off x="2721240" y="5490905"/>
              <a:ext cx="9191157" cy="1182336"/>
            </a:xfrm>
            <a:prstGeom prst="rect">
              <a:avLst/>
            </a:prstGeom>
          </p:spPr>
        </p:pic>
        <p:pic>
          <p:nvPicPr>
            <p:cNvPr id="22" name="Picture 21">
              <a:extLst>
                <a:ext uri="{FF2B5EF4-FFF2-40B4-BE49-F238E27FC236}">
                  <a16:creationId xmlns:a16="http://schemas.microsoft.com/office/drawing/2014/main" xmlns="" id="{5797C57E-4037-49C8-8A7B-888624813D51}"/>
                </a:ext>
              </a:extLst>
            </p:cNvPr>
            <p:cNvPicPr>
              <a:picLocks noChangeAspect="1"/>
            </p:cNvPicPr>
            <p:nvPr/>
          </p:nvPicPr>
          <p:blipFill rotWithShape="1">
            <a:blip r:embed="rId12" cstate="print"/>
            <a:srcRect l="25143" t="20071" r="24613" b="68309"/>
            <a:stretch/>
          </p:blipFill>
          <p:spPr>
            <a:xfrm>
              <a:off x="2778367" y="3034532"/>
              <a:ext cx="9138935" cy="1188303"/>
            </a:xfrm>
            <a:prstGeom prst="rect">
              <a:avLst/>
            </a:prstGeom>
          </p:spPr>
        </p:pic>
        <p:pic>
          <p:nvPicPr>
            <p:cNvPr id="25" name="Picture 24">
              <a:extLst>
                <a:ext uri="{FF2B5EF4-FFF2-40B4-BE49-F238E27FC236}">
                  <a16:creationId xmlns:a16="http://schemas.microsoft.com/office/drawing/2014/main" xmlns="" id="{482BA2E4-E728-4EDF-8443-B4E2CE1F910A}"/>
                </a:ext>
              </a:extLst>
            </p:cNvPr>
            <p:cNvPicPr>
              <a:picLocks noChangeAspect="1"/>
            </p:cNvPicPr>
            <p:nvPr/>
          </p:nvPicPr>
          <p:blipFill rotWithShape="1">
            <a:blip r:embed="rId13" cstate="print"/>
            <a:srcRect l="24856" t="41362" r="24613" b="43800"/>
            <a:stretch/>
          </p:blipFill>
          <p:spPr>
            <a:xfrm>
              <a:off x="2778367" y="4141981"/>
              <a:ext cx="9156821" cy="1511627"/>
            </a:xfrm>
            <a:prstGeom prst="rect">
              <a:avLst/>
            </a:prstGeom>
          </p:spPr>
        </p:pic>
      </p:grpSp>
    </p:spTree>
    <p:extLst>
      <p:ext uri="{BB962C8B-B14F-4D97-AF65-F5344CB8AC3E}">
        <p14:creationId xmlns:p14="http://schemas.microsoft.com/office/powerpoint/2010/main" val="35158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The Great Egg Scape</a:t>
            </a:r>
          </a:p>
        </p:txBody>
      </p:sp>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3" tooltip="http://www.flickr.com/photos/39747297@N05/5230326264/"/>
              </a:rPr>
              <a:t>This Photo</a:t>
            </a:r>
            <a:r>
              <a:rPr lang="en-GB" sz="900"/>
              <a:t> by Unknown Author is licensed under </a:t>
            </a:r>
            <a:r>
              <a:rPr lang="en-GB" sz="900">
                <a:hlinkClick r:id="rId4" tooltip="https://creativecommons.org/licenses/by/2.0/"/>
              </a:rPr>
              <a:t>CC BY</a:t>
            </a:r>
            <a:endParaRPr lang="en-GB" sz="900"/>
          </a:p>
        </p:txBody>
      </p:sp>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5" tooltip="http://twelvemakesadozen.blogspot.com/2011/04/easter-circa-1970.html"/>
              </a:rPr>
              <a:t>This Photo</a:t>
            </a:r>
            <a:r>
              <a:rPr lang="en-GB" sz="900" dirty="0"/>
              <a:t> by Unknown Author is licensed under </a:t>
            </a:r>
            <a:r>
              <a:rPr lang="en-GB" sz="900" dirty="0">
                <a:hlinkClick r:id="rId6" tooltip="https://creativecommons.org/licenses/by-nc-nd/3.0/"/>
              </a:rPr>
              <a:t>CC BY-NC-ND</a:t>
            </a:r>
            <a:endParaRPr lang="en-GB" sz="900" dirty="0"/>
          </a:p>
        </p:txBody>
      </p:sp>
      <p:pic>
        <p:nvPicPr>
          <p:cNvPr id="17" name="Picture 16" descr="A picture containing sitting, black&#10;&#10;Description generated with high confidence">
            <a:extLst>
              <a:ext uri="{FF2B5EF4-FFF2-40B4-BE49-F238E27FC236}">
                <a16:creationId xmlns:a16="http://schemas.microsoft.com/office/drawing/2014/main" xmlns="" id="{A519BF04-1EFB-4718-A34E-671FF7E2F99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419922" y="4561031"/>
            <a:ext cx="3214785" cy="2850846"/>
          </a:xfrm>
          <a:prstGeom prst="rect">
            <a:avLst/>
          </a:prstGeom>
        </p:spPr>
      </p:pic>
      <p:pic>
        <p:nvPicPr>
          <p:cNvPr id="19" name="Picture 18">
            <a:extLst>
              <a:ext uri="{FF2B5EF4-FFF2-40B4-BE49-F238E27FC236}">
                <a16:creationId xmlns:a16="http://schemas.microsoft.com/office/drawing/2014/main" xmlns="" id="{A3E4F022-FDF3-400E-8FF1-0FB72A4F5E4E}"/>
              </a:ext>
            </a:extLst>
          </p:cNvPr>
          <p:cNvPicPr>
            <a:picLocks noChangeAspect="1"/>
          </p:cNvPicPr>
          <p:nvPr/>
        </p:nvPicPr>
        <p:blipFill rotWithShape="1">
          <a:blip r:embed="rId9" cstate="print"/>
          <a:srcRect l="43641" t="52876" r="50123" b="26604"/>
          <a:stretch/>
        </p:blipFill>
        <p:spPr>
          <a:xfrm>
            <a:off x="2581265" y="5196954"/>
            <a:ext cx="892097" cy="1650382"/>
          </a:xfrm>
          <a:prstGeom prst="rect">
            <a:avLst/>
          </a:prstGeom>
        </p:spPr>
      </p:pic>
      <p:sp>
        <p:nvSpPr>
          <p:cNvPr id="3" name="Oval 2">
            <a:extLst>
              <a:ext uri="{FF2B5EF4-FFF2-40B4-BE49-F238E27FC236}">
                <a16:creationId xmlns:a16="http://schemas.microsoft.com/office/drawing/2014/main" xmlns="" id="{308EB678-6C96-46D2-9A9D-1CD5CF3E667F}"/>
              </a:ext>
            </a:extLst>
          </p:cNvPr>
          <p:cNvSpPr/>
          <p:nvPr/>
        </p:nvSpPr>
        <p:spPr>
          <a:xfrm>
            <a:off x="2581265" y="5144060"/>
            <a:ext cx="892097" cy="790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CEBA095-B924-4086-97E9-CC6A42DE5882}"/>
              </a:ext>
            </a:extLst>
          </p:cNvPr>
          <p:cNvSpPr/>
          <p:nvPr/>
        </p:nvSpPr>
        <p:spPr>
          <a:xfrm>
            <a:off x="2581265" y="5941801"/>
            <a:ext cx="892097" cy="905535"/>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252568B4-A3DE-4E72-80C5-6035AA8E57A4}"/>
              </a:ext>
            </a:extLst>
          </p:cNvPr>
          <p:cNvSpPr txBox="1"/>
          <p:nvPr/>
        </p:nvSpPr>
        <p:spPr>
          <a:xfrm>
            <a:off x="495300" y="1273225"/>
            <a:ext cx="11249025" cy="3308598"/>
          </a:xfrm>
          <a:prstGeom prst="rect">
            <a:avLst/>
          </a:prstGeom>
          <a:noFill/>
        </p:spPr>
        <p:txBody>
          <a:bodyPr wrap="square" rtlCol="0">
            <a:spAutoFit/>
          </a:bodyPr>
          <a:lstStyle/>
          <a:p>
            <a:pPr algn="just"/>
            <a:r>
              <a:rPr lang="en-GB" sz="1900" b="1" dirty="0">
                <a:solidFill>
                  <a:schemeClr val="accent6">
                    <a:lumMod val="20000"/>
                    <a:lumOff val="80000"/>
                  </a:schemeClr>
                </a:solidFill>
              </a:rPr>
              <a:t>The aim is to have collected, and kept, the most eggs by the end of the game.</a:t>
            </a:r>
          </a:p>
          <a:p>
            <a:pPr algn="just"/>
            <a:r>
              <a:rPr lang="en-GB" sz="1900" b="1" dirty="0">
                <a:solidFill>
                  <a:schemeClr val="accent6">
                    <a:lumMod val="20000"/>
                    <a:lumOff val="80000"/>
                  </a:schemeClr>
                </a:solidFill>
              </a:rPr>
              <a:t>After a treasure hunt each player gathers with the eggs they have collected.</a:t>
            </a:r>
          </a:p>
          <a:p>
            <a:pPr algn="just"/>
            <a:r>
              <a:rPr lang="en-GB" sz="1900" b="1" dirty="0">
                <a:solidFill>
                  <a:schemeClr val="accent6">
                    <a:lumMod val="20000"/>
                    <a:lumOff val="80000"/>
                  </a:schemeClr>
                </a:solidFill>
              </a:rPr>
              <a:t>Each player should not show the number on the egg to the other players (or the pattern as this may help the other player).</a:t>
            </a:r>
          </a:p>
          <a:p>
            <a:pPr algn="just"/>
            <a:r>
              <a:rPr lang="en-GB" sz="1900" b="1" dirty="0">
                <a:solidFill>
                  <a:schemeClr val="accent6">
                    <a:lumMod val="20000"/>
                    <a:lumOff val="80000"/>
                  </a:schemeClr>
                </a:solidFill>
              </a:rPr>
              <a:t>In turns, each player must choose one of their eggs. They then choose a player to challenge. </a:t>
            </a:r>
          </a:p>
          <a:p>
            <a:pPr algn="just"/>
            <a:r>
              <a:rPr lang="en-GB" sz="1900" b="1" dirty="0">
                <a:solidFill>
                  <a:schemeClr val="accent6">
                    <a:lumMod val="20000"/>
                    <a:lumOff val="80000"/>
                  </a:schemeClr>
                </a:solidFill>
              </a:rPr>
              <a:t>The task is to come up with a question – the answer to which must match the number on the egg. </a:t>
            </a:r>
          </a:p>
          <a:p>
            <a:pPr algn="just"/>
            <a:r>
              <a:rPr lang="en-GB" sz="1900" b="1" dirty="0">
                <a:solidFill>
                  <a:schemeClr val="accent6">
                    <a:lumMod val="20000"/>
                    <a:lumOff val="80000"/>
                  </a:schemeClr>
                </a:solidFill>
              </a:rPr>
              <a:t>If the player chosen answers correctly they win that egg. If they answer incorrectly the egg does not get to ‘Egg Scape’. </a:t>
            </a:r>
          </a:p>
          <a:p>
            <a:pPr algn="just"/>
            <a:r>
              <a:rPr lang="en-GB" sz="1900" b="1" dirty="0">
                <a:solidFill>
                  <a:schemeClr val="accent6">
                    <a:lumMod val="20000"/>
                    <a:lumOff val="80000"/>
                  </a:schemeClr>
                </a:solidFill>
              </a:rPr>
              <a:t>Each egg can only be used once in each game. The game is over when all eggs have had the chance to Egg </a:t>
            </a:r>
            <a:r>
              <a:rPr lang="en-GB" sz="1900" b="1" dirty="0" err="1">
                <a:solidFill>
                  <a:schemeClr val="accent6">
                    <a:lumMod val="20000"/>
                    <a:lumOff val="80000"/>
                  </a:schemeClr>
                </a:solidFill>
              </a:rPr>
              <a:t>Scape</a:t>
            </a:r>
            <a:r>
              <a:rPr lang="en-GB" sz="1900" b="1" dirty="0">
                <a:solidFill>
                  <a:schemeClr val="accent6">
                    <a:lumMod val="20000"/>
                    <a:lumOff val="80000"/>
                  </a:schemeClr>
                </a:solidFill>
              </a:rPr>
              <a:t>.</a:t>
            </a:r>
          </a:p>
        </p:txBody>
      </p:sp>
    </p:spTree>
    <p:extLst>
      <p:ext uri="{BB962C8B-B14F-4D97-AF65-F5344CB8AC3E}">
        <p14:creationId xmlns:p14="http://schemas.microsoft.com/office/powerpoint/2010/main" val="27365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The Great Egg Scape</a:t>
            </a:r>
          </a:p>
        </p:txBody>
      </p:sp>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3" tooltip="http://www.flickr.com/photos/39747297@N05/5230326264/"/>
              </a:rPr>
              <a:t>This Photo</a:t>
            </a:r>
            <a:r>
              <a:rPr lang="en-GB" sz="900"/>
              <a:t> by Unknown Author is licensed under </a:t>
            </a:r>
            <a:r>
              <a:rPr lang="en-GB" sz="900">
                <a:hlinkClick r:id="rId4" tooltip="https://creativecommons.org/licenses/by/2.0/"/>
              </a:rPr>
              <a:t>CC BY</a:t>
            </a:r>
            <a:endParaRPr lang="en-GB" sz="900"/>
          </a:p>
        </p:txBody>
      </p:sp>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5" tooltip="http://twelvemakesadozen.blogspot.com/2011/04/easter-circa-1970.html"/>
              </a:rPr>
              <a:t>This Photo</a:t>
            </a:r>
            <a:r>
              <a:rPr lang="en-GB" sz="900" dirty="0"/>
              <a:t> by Unknown Author is licensed under </a:t>
            </a:r>
            <a:r>
              <a:rPr lang="en-GB" sz="900" dirty="0">
                <a:hlinkClick r:id="rId6" tooltip="https://creativecommons.org/licenses/by-nc-nd/3.0/"/>
              </a:rPr>
              <a:t>CC BY-NC-ND</a:t>
            </a:r>
            <a:endParaRPr lang="en-GB" sz="900" dirty="0"/>
          </a:p>
        </p:txBody>
      </p:sp>
      <p:pic>
        <p:nvPicPr>
          <p:cNvPr id="17" name="Picture 16" descr="A picture containing sitting, black&#10;&#10;Description generated with high confidence">
            <a:extLst>
              <a:ext uri="{FF2B5EF4-FFF2-40B4-BE49-F238E27FC236}">
                <a16:creationId xmlns:a16="http://schemas.microsoft.com/office/drawing/2014/main" xmlns="" id="{A519BF04-1EFB-4718-A34E-671FF7E2F99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469671" y="1817832"/>
            <a:ext cx="3214785" cy="2850846"/>
          </a:xfrm>
          <a:prstGeom prst="rect">
            <a:avLst/>
          </a:prstGeom>
        </p:spPr>
      </p:pic>
      <p:pic>
        <p:nvPicPr>
          <p:cNvPr id="19" name="Picture 18">
            <a:extLst>
              <a:ext uri="{FF2B5EF4-FFF2-40B4-BE49-F238E27FC236}">
                <a16:creationId xmlns:a16="http://schemas.microsoft.com/office/drawing/2014/main" xmlns="" id="{A3E4F022-FDF3-400E-8FF1-0FB72A4F5E4E}"/>
              </a:ext>
            </a:extLst>
          </p:cNvPr>
          <p:cNvPicPr>
            <a:picLocks noChangeAspect="1"/>
          </p:cNvPicPr>
          <p:nvPr/>
        </p:nvPicPr>
        <p:blipFill rotWithShape="1">
          <a:blip r:embed="rId9" cstate="print"/>
          <a:srcRect l="50110" t="52072" r="43654" b="27408"/>
          <a:stretch/>
        </p:blipFill>
        <p:spPr>
          <a:xfrm>
            <a:off x="1648940" y="2453755"/>
            <a:ext cx="892097" cy="1650382"/>
          </a:xfrm>
          <a:prstGeom prst="rect">
            <a:avLst/>
          </a:prstGeom>
        </p:spPr>
      </p:pic>
      <p:sp>
        <p:nvSpPr>
          <p:cNvPr id="3" name="Oval 2">
            <a:extLst>
              <a:ext uri="{FF2B5EF4-FFF2-40B4-BE49-F238E27FC236}">
                <a16:creationId xmlns:a16="http://schemas.microsoft.com/office/drawing/2014/main" xmlns="" id="{308EB678-6C96-46D2-9A9D-1CD5CF3E667F}"/>
              </a:ext>
            </a:extLst>
          </p:cNvPr>
          <p:cNvSpPr/>
          <p:nvPr/>
        </p:nvSpPr>
        <p:spPr>
          <a:xfrm>
            <a:off x="1648943" y="2400861"/>
            <a:ext cx="892097" cy="790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CEBA095-B924-4086-97E9-CC6A42DE5882}"/>
              </a:ext>
            </a:extLst>
          </p:cNvPr>
          <p:cNvSpPr/>
          <p:nvPr/>
        </p:nvSpPr>
        <p:spPr>
          <a:xfrm>
            <a:off x="1648943" y="3198602"/>
            <a:ext cx="892097" cy="905535"/>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252568B4-A3DE-4E72-80C5-6035AA8E57A4}"/>
              </a:ext>
            </a:extLst>
          </p:cNvPr>
          <p:cNvSpPr txBox="1"/>
          <p:nvPr/>
        </p:nvSpPr>
        <p:spPr>
          <a:xfrm>
            <a:off x="645459" y="1320850"/>
            <a:ext cx="10467271" cy="769441"/>
          </a:xfrm>
          <a:prstGeom prst="rect">
            <a:avLst/>
          </a:prstGeom>
          <a:noFill/>
        </p:spPr>
        <p:txBody>
          <a:bodyPr wrap="square" rtlCol="0">
            <a:spAutoFit/>
          </a:bodyPr>
          <a:lstStyle/>
          <a:p>
            <a:pPr algn="just"/>
            <a:r>
              <a:rPr lang="en-GB" sz="2200" b="1" dirty="0">
                <a:solidFill>
                  <a:schemeClr val="accent6">
                    <a:lumMod val="20000"/>
                    <a:lumOff val="80000"/>
                  </a:schemeClr>
                </a:solidFill>
              </a:rPr>
              <a:t>For ‘Egg Sample’:</a:t>
            </a:r>
          </a:p>
          <a:p>
            <a:pPr algn="just"/>
            <a:endParaRPr lang="en-GB" sz="2200" b="1" dirty="0">
              <a:solidFill>
                <a:schemeClr val="accent6">
                  <a:lumMod val="20000"/>
                  <a:lumOff val="80000"/>
                </a:schemeClr>
              </a:solidFill>
            </a:endParaRPr>
          </a:p>
        </p:txBody>
      </p:sp>
      <p:pic>
        <p:nvPicPr>
          <p:cNvPr id="7" name="Picture 6" descr="A close up of a logo&#10;&#10;Description generated with very high confidence">
            <a:extLst>
              <a:ext uri="{FF2B5EF4-FFF2-40B4-BE49-F238E27FC236}">
                <a16:creationId xmlns:a16="http://schemas.microsoft.com/office/drawing/2014/main" xmlns="" id="{1A9FE653-7B27-4410-A657-8C15FFE7B9D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8478039" y="1510771"/>
            <a:ext cx="2743206" cy="2764542"/>
          </a:xfrm>
          <a:prstGeom prst="rect">
            <a:avLst/>
          </a:prstGeom>
        </p:spPr>
      </p:pic>
      <p:sp>
        <p:nvSpPr>
          <p:cNvPr id="11" name="TextBox 10">
            <a:extLst>
              <a:ext uri="{FF2B5EF4-FFF2-40B4-BE49-F238E27FC236}">
                <a16:creationId xmlns:a16="http://schemas.microsoft.com/office/drawing/2014/main" xmlns="" id="{EB2923AB-0A1F-459F-98BC-8734C560FEE9}"/>
              </a:ext>
            </a:extLst>
          </p:cNvPr>
          <p:cNvSpPr txBox="1"/>
          <p:nvPr/>
        </p:nvSpPr>
        <p:spPr>
          <a:xfrm>
            <a:off x="12167826" y="4299346"/>
            <a:ext cx="2743206" cy="369332"/>
          </a:xfrm>
          <a:prstGeom prst="rect">
            <a:avLst/>
          </a:prstGeom>
          <a:noFill/>
        </p:spPr>
        <p:txBody>
          <a:bodyPr wrap="square" rtlCol="0">
            <a:spAutoFit/>
          </a:bodyPr>
          <a:lstStyle/>
          <a:p>
            <a:r>
              <a:rPr lang="en-GB" sz="900">
                <a:hlinkClick r:id="rId11" tooltip="http://yobutakei.deviantart.com/art/Thinking-Melly-246896518"/>
              </a:rPr>
              <a:t>This Photo</a:t>
            </a:r>
            <a:r>
              <a:rPr lang="en-GB" sz="900"/>
              <a:t> by Unknown Author is licensed under </a:t>
            </a:r>
            <a:r>
              <a:rPr lang="en-GB" sz="900">
                <a:hlinkClick r:id="rId6" tooltip="https://creativecommons.org/licenses/by-nc-nd/3.0/"/>
              </a:rPr>
              <a:t>CC BY-NC-ND</a:t>
            </a:r>
            <a:endParaRPr lang="en-GB" sz="900"/>
          </a:p>
        </p:txBody>
      </p:sp>
      <p:sp>
        <p:nvSpPr>
          <p:cNvPr id="21" name="Speech Bubble: Rectangle 20">
            <a:extLst>
              <a:ext uri="{FF2B5EF4-FFF2-40B4-BE49-F238E27FC236}">
                <a16:creationId xmlns:a16="http://schemas.microsoft.com/office/drawing/2014/main" xmlns="" id="{2990CE73-1444-4F38-AD09-A84D64B7026B}"/>
              </a:ext>
            </a:extLst>
          </p:cNvPr>
          <p:cNvSpPr/>
          <p:nvPr/>
        </p:nvSpPr>
        <p:spPr>
          <a:xfrm>
            <a:off x="3162789" y="2309788"/>
            <a:ext cx="2590775" cy="881639"/>
          </a:xfrm>
          <a:prstGeom prst="wedgeRectCallout">
            <a:avLst>
              <a:gd name="adj1" fmla="val -171809"/>
              <a:gd name="adj2" fmla="val 430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xmlns="" id="{26B0E9B8-17E7-4E2B-9190-C1CA44934CC2}"/>
              </a:ext>
            </a:extLst>
          </p:cNvPr>
          <p:cNvSpPr txBox="1"/>
          <p:nvPr/>
        </p:nvSpPr>
        <p:spPr>
          <a:xfrm>
            <a:off x="3247666" y="2378683"/>
            <a:ext cx="2505898" cy="461665"/>
          </a:xfrm>
          <a:prstGeom prst="rect">
            <a:avLst/>
          </a:prstGeom>
          <a:noFill/>
        </p:spPr>
        <p:txBody>
          <a:bodyPr wrap="square" rtlCol="0">
            <a:spAutoFit/>
          </a:bodyPr>
          <a:lstStyle/>
          <a:p>
            <a:pPr algn="just"/>
            <a:r>
              <a:rPr lang="en-GB" sz="2400" b="1" dirty="0">
                <a:solidFill>
                  <a:schemeClr val="accent6">
                    <a:lumMod val="20000"/>
                    <a:lumOff val="80000"/>
                  </a:schemeClr>
                </a:solidFill>
              </a:rPr>
              <a:t>27 take away 3</a:t>
            </a:r>
          </a:p>
        </p:txBody>
      </p:sp>
      <p:sp>
        <p:nvSpPr>
          <p:cNvPr id="13" name="Speech Bubble: Rectangle with Corners Rounded 12">
            <a:extLst>
              <a:ext uri="{FF2B5EF4-FFF2-40B4-BE49-F238E27FC236}">
                <a16:creationId xmlns:a16="http://schemas.microsoft.com/office/drawing/2014/main" xmlns="" id="{167D1BEB-CA44-43D1-BC34-372B38859D8B}"/>
              </a:ext>
            </a:extLst>
          </p:cNvPr>
          <p:cNvSpPr/>
          <p:nvPr/>
        </p:nvSpPr>
        <p:spPr>
          <a:xfrm>
            <a:off x="7279341" y="2453755"/>
            <a:ext cx="1198698" cy="897743"/>
          </a:xfrm>
          <a:prstGeom prst="wedgeRoundRectCallout">
            <a:avLst>
              <a:gd name="adj1" fmla="val 92843"/>
              <a:gd name="adj2" fmla="val 1656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939CB493-6A03-4A1F-84EA-B4FDC653E7BD}"/>
              </a:ext>
            </a:extLst>
          </p:cNvPr>
          <p:cNvSpPr txBox="1"/>
          <p:nvPr/>
        </p:nvSpPr>
        <p:spPr>
          <a:xfrm>
            <a:off x="7548281" y="2602799"/>
            <a:ext cx="806824" cy="584775"/>
          </a:xfrm>
          <a:prstGeom prst="rect">
            <a:avLst/>
          </a:prstGeom>
          <a:noFill/>
        </p:spPr>
        <p:txBody>
          <a:bodyPr wrap="square" rtlCol="0">
            <a:spAutoFit/>
          </a:bodyPr>
          <a:lstStyle/>
          <a:p>
            <a:pPr algn="just"/>
            <a:r>
              <a:rPr lang="en-GB" sz="3200" b="1" dirty="0">
                <a:solidFill>
                  <a:schemeClr val="accent1">
                    <a:lumMod val="50000"/>
                  </a:schemeClr>
                </a:solidFill>
              </a:rPr>
              <a:t>24</a:t>
            </a:r>
          </a:p>
        </p:txBody>
      </p:sp>
      <p:sp>
        <p:nvSpPr>
          <p:cNvPr id="26" name="TextBox 25">
            <a:extLst>
              <a:ext uri="{FF2B5EF4-FFF2-40B4-BE49-F238E27FC236}">
                <a16:creationId xmlns:a16="http://schemas.microsoft.com/office/drawing/2014/main" xmlns="" id="{780A11F1-72FB-44AD-83AB-75C5BC0D66A8}"/>
              </a:ext>
            </a:extLst>
          </p:cNvPr>
          <p:cNvSpPr txBox="1"/>
          <p:nvPr/>
        </p:nvSpPr>
        <p:spPr>
          <a:xfrm>
            <a:off x="4154127" y="3359487"/>
            <a:ext cx="4631285" cy="1107996"/>
          </a:xfrm>
          <a:prstGeom prst="rect">
            <a:avLst/>
          </a:prstGeom>
          <a:noFill/>
        </p:spPr>
        <p:txBody>
          <a:bodyPr wrap="square" rtlCol="0">
            <a:spAutoFit/>
          </a:bodyPr>
          <a:lstStyle/>
          <a:p>
            <a:pPr algn="just"/>
            <a:r>
              <a:rPr lang="en-GB" sz="2200" b="1" dirty="0">
                <a:solidFill>
                  <a:schemeClr val="accent6">
                    <a:lumMod val="20000"/>
                    <a:lumOff val="80000"/>
                  </a:schemeClr>
                </a:solidFill>
              </a:rPr>
              <a:t>The answer is correct so the egg gets handed over and</a:t>
            </a:r>
          </a:p>
          <a:p>
            <a:pPr algn="just"/>
            <a:r>
              <a:rPr lang="en-GB" sz="2200" b="1" dirty="0">
                <a:solidFill>
                  <a:schemeClr val="accent6">
                    <a:lumMod val="20000"/>
                    <a:lumOff val="80000"/>
                  </a:schemeClr>
                </a:solidFill>
              </a:rPr>
              <a:t>‘Egg </a:t>
            </a:r>
            <a:r>
              <a:rPr lang="en-GB" sz="2200" b="1" dirty="0" err="1">
                <a:solidFill>
                  <a:schemeClr val="accent6">
                    <a:lumMod val="20000"/>
                    <a:lumOff val="80000"/>
                  </a:schemeClr>
                </a:solidFill>
              </a:rPr>
              <a:t>Scapes</a:t>
            </a:r>
            <a:r>
              <a:rPr lang="en-GB" sz="2200" b="1" dirty="0">
                <a:solidFill>
                  <a:schemeClr val="accent6">
                    <a:lumMod val="20000"/>
                    <a:lumOff val="80000"/>
                  </a:schemeClr>
                </a:solidFill>
              </a:rPr>
              <a:t>’.</a:t>
            </a:r>
          </a:p>
        </p:txBody>
      </p:sp>
      <p:sp>
        <p:nvSpPr>
          <p:cNvPr id="23" name="Thought Bubble: Cloud 22">
            <a:extLst>
              <a:ext uri="{FF2B5EF4-FFF2-40B4-BE49-F238E27FC236}">
                <a16:creationId xmlns:a16="http://schemas.microsoft.com/office/drawing/2014/main" xmlns="" id="{6A8F1976-CF33-4A27-A6CB-935C2272C07A}"/>
              </a:ext>
            </a:extLst>
          </p:cNvPr>
          <p:cNvSpPr/>
          <p:nvPr/>
        </p:nvSpPr>
        <p:spPr>
          <a:xfrm>
            <a:off x="7812466" y="4892834"/>
            <a:ext cx="3929521" cy="1496633"/>
          </a:xfrm>
          <a:prstGeom prst="cloudCallout">
            <a:avLst>
              <a:gd name="adj1" fmla="val 54868"/>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AF6646D7-ED65-4382-8F4A-E98E88B84D5D}"/>
              </a:ext>
            </a:extLst>
          </p:cNvPr>
          <p:cNvSpPr txBox="1"/>
          <p:nvPr/>
        </p:nvSpPr>
        <p:spPr>
          <a:xfrm>
            <a:off x="8191510" y="5064858"/>
            <a:ext cx="3408816" cy="1107996"/>
          </a:xfrm>
          <a:prstGeom prst="rect">
            <a:avLst/>
          </a:prstGeom>
          <a:noFill/>
        </p:spPr>
        <p:txBody>
          <a:bodyPr wrap="square" rtlCol="0">
            <a:spAutoFit/>
          </a:bodyPr>
          <a:lstStyle/>
          <a:p>
            <a:pPr algn="just"/>
            <a:r>
              <a:rPr lang="en-GB" sz="2200" b="1" dirty="0">
                <a:solidFill>
                  <a:schemeClr val="accent6">
                    <a:lumMod val="20000"/>
                    <a:lumOff val="80000"/>
                  </a:schemeClr>
                </a:solidFill>
              </a:rPr>
              <a:t>How could we make sure the eggs cannot get away?</a:t>
            </a:r>
          </a:p>
        </p:txBody>
      </p:sp>
    </p:spTree>
    <p:extLst>
      <p:ext uri="{BB962C8B-B14F-4D97-AF65-F5344CB8AC3E}">
        <p14:creationId xmlns:p14="http://schemas.microsoft.com/office/powerpoint/2010/main" val="37722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0"/>
                                        <p:tgtEl>
                                          <p:spTgt spid="22"/>
                                        </p:tgtEl>
                                        <p:attrNameLst>
                                          <p:attrName>ppt_y</p:attrName>
                                        </p:attrNameLst>
                                      </p:cBhvr>
                                      <p:tavLst>
                                        <p:tav tm="0">
                                          <p:val>
                                            <p:strVal val="ppt_y"/>
                                          </p:val>
                                        </p:tav>
                                        <p:tav tm="100000">
                                          <p:val>
                                            <p:strVal val="ppt_y+.1"/>
                                          </p:val>
                                        </p:tav>
                                      </p:tavLst>
                                    </p:anim>
                                    <p:set>
                                      <p:cBhvr>
                                        <p:cTn id="16" dur="1" fill="hold">
                                          <p:stCondLst>
                                            <p:cond delay="9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5"/>
                                        </p:tgtEl>
                                      </p:cBhvr>
                                    </p:animEffect>
                                    <p:anim calcmode="lin" valueType="num">
                                      <p:cBhvr>
                                        <p:cTn id="21" dur="1000"/>
                                        <p:tgtEl>
                                          <p:spTgt spid="25"/>
                                        </p:tgtEl>
                                        <p:attrNameLst>
                                          <p:attrName>ppt_x</p:attrName>
                                        </p:attrNameLst>
                                      </p:cBhvr>
                                      <p:tavLst>
                                        <p:tav tm="0">
                                          <p:val>
                                            <p:strVal val="ppt_x"/>
                                          </p:val>
                                        </p:tav>
                                        <p:tav tm="100000">
                                          <p:val>
                                            <p:strVal val="ppt_x"/>
                                          </p:val>
                                        </p:tav>
                                      </p:tavLst>
                                    </p:anim>
                                    <p:anim calcmode="lin" valueType="num">
                                      <p:cBhvr>
                                        <p:cTn id="22" dur="1000"/>
                                        <p:tgtEl>
                                          <p:spTgt spid="25"/>
                                        </p:tgtEl>
                                        <p:attrNameLst>
                                          <p:attrName>ppt_y</p:attrName>
                                        </p:attrNameLst>
                                      </p:cBhvr>
                                      <p:tavLst>
                                        <p:tav tm="0">
                                          <p:val>
                                            <p:strVal val="ppt_y"/>
                                          </p:val>
                                        </p:tav>
                                        <p:tav tm="100000">
                                          <p:val>
                                            <p:strVal val="ppt_y+.1"/>
                                          </p:val>
                                        </p:tav>
                                      </p:tavLst>
                                    </p:anim>
                                    <p:set>
                                      <p:cBhvr>
                                        <p:cTn id="23" dur="1" fill="hold">
                                          <p:stCondLst>
                                            <p:cond delay="9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6"/>
                                        </p:tgtEl>
                                      </p:cBhvr>
                                    </p:animEffect>
                                    <p:anim calcmode="lin" valueType="num">
                                      <p:cBhvr>
                                        <p:cTn id="28" dur="1000"/>
                                        <p:tgtEl>
                                          <p:spTgt spid="26"/>
                                        </p:tgtEl>
                                        <p:attrNameLst>
                                          <p:attrName>ppt_x</p:attrName>
                                        </p:attrNameLst>
                                      </p:cBhvr>
                                      <p:tavLst>
                                        <p:tav tm="0">
                                          <p:val>
                                            <p:strVal val="ppt_x"/>
                                          </p:val>
                                        </p:tav>
                                        <p:tav tm="100000">
                                          <p:val>
                                            <p:strVal val="ppt_x"/>
                                          </p:val>
                                        </p:tav>
                                      </p:tavLst>
                                    </p:anim>
                                    <p:anim calcmode="lin" valueType="num">
                                      <p:cBhvr>
                                        <p:cTn id="29" dur="1000"/>
                                        <p:tgtEl>
                                          <p:spTgt spid="26"/>
                                        </p:tgtEl>
                                        <p:attrNameLst>
                                          <p:attrName>ppt_y</p:attrName>
                                        </p:attrNameLst>
                                      </p:cBhvr>
                                      <p:tavLst>
                                        <p:tav tm="0">
                                          <p:val>
                                            <p:strVal val="ppt_y"/>
                                          </p:val>
                                        </p:tav>
                                        <p:tav tm="100000">
                                          <p:val>
                                            <p:strVal val="ppt_y+.1"/>
                                          </p:val>
                                        </p:tav>
                                      </p:tavLst>
                                    </p:anim>
                                    <p:set>
                                      <p:cBhvr>
                                        <p:cTn id="30" dur="1" fill="hold">
                                          <p:stCondLst>
                                            <p:cond delay="999"/>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7"/>
                                        </p:tgtEl>
                                      </p:cBhvr>
                                    </p:animEffect>
                                    <p:anim calcmode="lin" valueType="num">
                                      <p:cBhvr>
                                        <p:cTn id="35" dur="1000"/>
                                        <p:tgtEl>
                                          <p:spTgt spid="27"/>
                                        </p:tgtEl>
                                        <p:attrNameLst>
                                          <p:attrName>ppt_x</p:attrName>
                                        </p:attrNameLst>
                                      </p:cBhvr>
                                      <p:tavLst>
                                        <p:tav tm="0">
                                          <p:val>
                                            <p:strVal val="ppt_x"/>
                                          </p:val>
                                        </p:tav>
                                        <p:tav tm="100000">
                                          <p:val>
                                            <p:strVal val="ppt_x"/>
                                          </p:val>
                                        </p:tav>
                                      </p:tavLst>
                                    </p:anim>
                                    <p:anim calcmode="lin" valueType="num">
                                      <p:cBhvr>
                                        <p:cTn id="36" dur="1000"/>
                                        <p:tgtEl>
                                          <p:spTgt spid="27"/>
                                        </p:tgtEl>
                                        <p:attrNameLst>
                                          <p:attrName>ppt_y</p:attrName>
                                        </p:attrNameLst>
                                      </p:cBhvr>
                                      <p:tavLst>
                                        <p:tav tm="0">
                                          <p:val>
                                            <p:strVal val="ppt_y"/>
                                          </p:val>
                                        </p:tav>
                                        <p:tav tm="100000">
                                          <p:val>
                                            <p:strVal val="ppt_y+.1"/>
                                          </p:val>
                                        </p:tav>
                                      </p:tavLst>
                                    </p:anim>
                                    <p:set>
                                      <p:cBhvr>
                                        <p:cTn id="3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146574" y="-457263"/>
            <a:ext cx="10625503" cy="2589185"/>
          </a:xfrm>
        </p:spPr>
        <p:txBody>
          <a:bodyPr vert="horz" lIns="91440" tIns="45720" rIns="91440" bIns="45720" rtlCol="0" anchor="ctr">
            <a:normAutofit/>
          </a:bodyPr>
          <a:lstStyle/>
          <a:p>
            <a:pPr algn="ctr"/>
            <a:r>
              <a:rPr lang="en-US" sz="7600" b="1" dirty="0">
                <a:solidFill>
                  <a:schemeClr val="accent6">
                    <a:lumMod val="60000"/>
                    <a:lumOff val="40000"/>
                  </a:schemeClr>
                </a:solidFill>
              </a:rPr>
              <a:t>The Great Egg Scape</a:t>
            </a:r>
          </a:p>
        </p:txBody>
      </p:sp>
      <p:sp>
        <p:nvSpPr>
          <p:cNvPr id="15" name="TextBox 14">
            <a:extLst>
              <a:ext uri="{FF2B5EF4-FFF2-40B4-BE49-F238E27FC236}">
                <a16:creationId xmlns:a16="http://schemas.microsoft.com/office/drawing/2014/main" xmlns="" id="{26FACE20-7774-4887-8740-9014E2B1631E}"/>
              </a:ext>
            </a:extLst>
          </p:cNvPr>
          <p:cNvSpPr txBox="1"/>
          <p:nvPr/>
        </p:nvSpPr>
        <p:spPr>
          <a:xfrm>
            <a:off x="1219664" y="8481922"/>
            <a:ext cx="4533900" cy="230832"/>
          </a:xfrm>
          <a:prstGeom prst="rect">
            <a:avLst/>
          </a:prstGeom>
          <a:noFill/>
        </p:spPr>
        <p:txBody>
          <a:bodyPr wrap="square" rtlCol="0">
            <a:spAutoFit/>
          </a:bodyPr>
          <a:lstStyle/>
          <a:p>
            <a:r>
              <a:rPr lang="en-GB" sz="900">
                <a:hlinkClick r:id="rId3" tooltip="http://www.flickr.com/photos/39747297@N05/5230326264/"/>
              </a:rPr>
              <a:t>This Photo</a:t>
            </a:r>
            <a:r>
              <a:rPr lang="en-GB" sz="900"/>
              <a:t> by Unknown Author is licensed under </a:t>
            </a:r>
            <a:r>
              <a:rPr lang="en-GB" sz="900">
                <a:hlinkClick r:id="rId4" tooltip="https://creativecommons.org/licenses/by/2.0/"/>
              </a:rPr>
              <a:t>CC BY</a:t>
            </a:r>
            <a:endParaRPr lang="en-GB" sz="900"/>
          </a:p>
        </p:txBody>
      </p:sp>
      <p:sp>
        <p:nvSpPr>
          <p:cNvPr id="24" name="TextBox 23">
            <a:extLst>
              <a:ext uri="{FF2B5EF4-FFF2-40B4-BE49-F238E27FC236}">
                <a16:creationId xmlns:a16="http://schemas.microsoft.com/office/drawing/2014/main" xmlns="" id="{82F5ED29-E5ED-4542-B9A8-AACA2FF9A426}"/>
              </a:ext>
            </a:extLst>
          </p:cNvPr>
          <p:cNvSpPr txBox="1"/>
          <p:nvPr/>
        </p:nvSpPr>
        <p:spPr>
          <a:xfrm>
            <a:off x="7812466" y="8059389"/>
            <a:ext cx="2625346" cy="369332"/>
          </a:xfrm>
          <a:prstGeom prst="rect">
            <a:avLst/>
          </a:prstGeom>
          <a:noFill/>
        </p:spPr>
        <p:txBody>
          <a:bodyPr wrap="square" rtlCol="0">
            <a:spAutoFit/>
          </a:bodyPr>
          <a:lstStyle/>
          <a:p>
            <a:r>
              <a:rPr lang="en-GB" sz="900" dirty="0">
                <a:hlinkClick r:id="rId5" tooltip="http://twelvemakesadozen.blogspot.com/2011/04/easter-circa-1970.html"/>
              </a:rPr>
              <a:t>This Photo</a:t>
            </a:r>
            <a:r>
              <a:rPr lang="en-GB" sz="900" dirty="0"/>
              <a:t> by Unknown Author is licensed under </a:t>
            </a:r>
            <a:r>
              <a:rPr lang="en-GB" sz="900" dirty="0">
                <a:hlinkClick r:id="rId6" tooltip="https://creativecommons.org/licenses/by-nc-nd/3.0/"/>
              </a:rPr>
              <a:t>CC BY-NC-ND</a:t>
            </a:r>
            <a:endParaRPr lang="en-GB" sz="900" dirty="0"/>
          </a:p>
        </p:txBody>
      </p:sp>
      <p:pic>
        <p:nvPicPr>
          <p:cNvPr id="17" name="Picture 16" descr="A picture containing sitting, black&#10;&#10;Description generated with high confidence">
            <a:extLst>
              <a:ext uri="{FF2B5EF4-FFF2-40B4-BE49-F238E27FC236}">
                <a16:creationId xmlns:a16="http://schemas.microsoft.com/office/drawing/2014/main" xmlns="" id="{A519BF04-1EFB-4718-A34E-671FF7E2F99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469671" y="1817832"/>
            <a:ext cx="3214785" cy="2850846"/>
          </a:xfrm>
          <a:prstGeom prst="rect">
            <a:avLst/>
          </a:prstGeom>
        </p:spPr>
      </p:pic>
      <p:pic>
        <p:nvPicPr>
          <p:cNvPr id="19" name="Picture 18">
            <a:extLst>
              <a:ext uri="{FF2B5EF4-FFF2-40B4-BE49-F238E27FC236}">
                <a16:creationId xmlns:a16="http://schemas.microsoft.com/office/drawing/2014/main" xmlns="" id="{A3E4F022-FDF3-400E-8FF1-0FB72A4F5E4E}"/>
              </a:ext>
            </a:extLst>
          </p:cNvPr>
          <p:cNvPicPr>
            <a:picLocks noChangeAspect="1"/>
          </p:cNvPicPr>
          <p:nvPr/>
        </p:nvPicPr>
        <p:blipFill rotWithShape="1">
          <a:blip r:embed="rId9" cstate="print"/>
          <a:srcRect l="50110" t="52072" r="43654" b="27408"/>
          <a:stretch/>
        </p:blipFill>
        <p:spPr>
          <a:xfrm>
            <a:off x="1648940" y="2453755"/>
            <a:ext cx="892097" cy="1650382"/>
          </a:xfrm>
          <a:prstGeom prst="rect">
            <a:avLst/>
          </a:prstGeom>
        </p:spPr>
      </p:pic>
      <p:sp>
        <p:nvSpPr>
          <p:cNvPr id="3" name="Oval 2">
            <a:extLst>
              <a:ext uri="{FF2B5EF4-FFF2-40B4-BE49-F238E27FC236}">
                <a16:creationId xmlns:a16="http://schemas.microsoft.com/office/drawing/2014/main" xmlns="" id="{308EB678-6C96-46D2-9A9D-1CD5CF3E667F}"/>
              </a:ext>
            </a:extLst>
          </p:cNvPr>
          <p:cNvSpPr/>
          <p:nvPr/>
        </p:nvSpPr>
        <p:spPr>
          <a:xfrm>
            <a:off x="1648943" y="2400861"/>
            <a:ext cx="892097" cy="790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CEBA095-B924-4086-97E9-CC6A42DE5882}"/>
              </a:ext>
            </a:extLst>
          </p:cNvPr>
          <p:cNvSpPr/>
          <p:nvPr/>
        </p:nvSpPr>
        <p:spPr>
          <a:xfrm>
            <a:off x="1648943" y="3198602"/>
            <a:ext cx="892097" cy="905535"/>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252568B4-A3DE-4E72-80C5-6035AA8E57A4}"/>
              </a:ext>
            </a:extLst>
          </p:cNvPr>
          <p:cNvSpPr txBox="1"/>
          <p:nvPr/>
        </p:nvSpPr>
        <p:spPr>
          <a:xfrm>
            <a:off x="645459" y="1320850"/>
            <a:ext cx="10467271" cy="769441"/>
          </a:xfrm>
          <a:prstGeom prst="rect">
            <a:avLst/>
          </a:prstGeom>
          <a:noFill/>
        </p:spPr>
        <p:txBody>
          <a:bodyPr wrap="square" rtlCol="0">
            <a:spAutoFit/>
          </a:bodyPr>
          <a:lstStyle/>
          <a:p>
            <a:pPr algn="just"/>
            <a:r>
              <a:rPr lang="en-GB" sz="2200" b="1" dirty="0">
                <a:solidFill>
                  <a:schemeClr val="accent6">
                    <a:lumMod val="20000"/>
                    <a:lumOff val="80000"/>
                  </a:schemeClr>
                </a:solidFill>
              </a:rPr>
              <a:t>For ‘Egg Sample’:</a:t>
            </a:r>
          </a:p>
          <a:p>
            <a:pPr algn="just"/>
            <a:endParaRPr lang="en-GB" sz="2200" b="1" dirty="0">
              <a:solidFill>
                <a:schemeClr val="accent6">
                  <a:lumMod val="20000"/>
                  <a:lumOff val="80000"/>
                </a:schemeClr>
              </a:solidFill>
            </a:endParaRPr>
          </a:p>
        </p:txBody>
      </p:sp>
      <p:pic>
        <p:nvPicPr>
          <p:cNvPr id="7" name="Picture 6" descr="A close up of a logo&#10;&#10;Description generated with very high confidence">
            <a:extLst>
              <a:ext uri="{FF2B5EF4-FFF2-40B4-BE49-F238E27FC236}">
                <a16:creationId xmlns:a16="http://schemas.microsoft.com/office/drawing/2014/main" xmlns="" id="{1A9FE653-7B27-4410-A657-8C15FFE7B9D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8478039" y="1510771"/>
            <a:ext cx="2743206" cy="2764542"/>
          </a:xfrm>
          <a:prstGeom prst="rect">
            <a:avLst/>
          </a:prstGeom>
        </p:spPr>
      </p:pic>
      <p:sp>
        <p:nvSpPr>
          <p:cNvPr id="11" name="TextBox 10">
            <a:extLst>
              <a:ext uri="{FF2B5EF4-FFF2-40B4-BE49-F238E27FC236}">
                <a16:creationId xmlns:a16="http://schemas.microsoft.com/office/drawing/2014/main" xmlns="" id="{EB2923AB-0A1F-459F-98BC-8734C560FEE9}"/>
              </a:ext>
            </a:extLst>
          </p:cNvPr>
          <p:cNvSpPr txBox="1"/>
          <p:nvPr/>
        </p:nvSpPr>
        <p:spPr>
          <a:xfrm>
            <a:off x="12211658" y="4243973"/>
            <a:ext cx="2743206" cy="369332"/>
          </a:xfrm>
          <a:prstGeom prst="rect">
            <a:avLst/>
          </a:prstGeom>
          <a:noFill/>
        </p:spPr>
        <p:txBody>
          <a:bodyPr wrap="square" rtlCol="0">
            <a:spAutoFit/>
          </a:bodyPr>
          <a:lstStyle/>
          <a:p>
            <a:r>
              <a:rPr lang="en-GB" sz="900" dirty="0">
                <a:hlinkClick r:id="rId11" tooltip="http://yobutakei.deviantart.com/art/Thinking-Melly-246896518"/>
              </a:rPr>
              <a:t>This Photo</a:t>
            </a:r>
            <a:r>
              <a:rPr lang="en-GB" sz="900" dirty="0"/>
              <a:t> by Unknown Author is licensed under </a:t>
            </a:r>
            <a:r>
              <a:rPr lang="en-GB" sz="900" dirty="0">
                <a:hlinkClick r:id="rId6" tooltip="https://creativecommons.org/licenses/by-nc-nd/3.0/"/>
              </a:rPr>
              <a:t>CC BY-NC-ND</a:t>
            </a:r>
            <a:endParaRPr lang="en-GB" sz="900" dirty="0"/>
          </a:p>
        </p:txBody>
      </p:sp>
      <p:sp>
        <p:nvSpPr>
          <p:cNvPr id="21" name="Speech Bubble: Rectangle 20">
            <a:extLst>
              <a:ext uri="{FF2B5EF4-FFF2-40B4-BE49-F238E27FC236}">
                <a16:creationId xmlns:a16="http://schemas.microsoft.com/office/drawing/2014/main" xmlns="" id="{2990CE73-1444-4F38-AD09-A84D64B7026B}"/>
              </a:ext>
            </a:extLst>
          </p:cNvPr>
          <p:cNvSpPr/>
          <p:nvPr/>
        </p:nvSpPr>
        <p:spPr>
          <a:xfrm>
            <a:off x="3162789" y="2309788"/>
            <a:ext cx="2590775" cy="881639"/>
          </a:xfrm>
          <a:prstGeom prst="wedgeRectCallout">
            <a:avLst>
              <a:gd name="adj1" fmla="val -171809"/>
              <a:gd name="adj2" fmla="val 430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xmlns="" id="{26B0E9B8-17E7-4E2B-9190-C1CA44934CC2}"/>
              </a:ext>
            </a:extLst>
          </p:cNvPr>
          <p:cNvSpPr txBox="1"/>
          <p:nvPr/>
        </p:nvSpPr>
        <p:spPr>
          <a:xfrm>
            <a:off x="3247666" y="2378683"/>
            <a:ext cx="2505898" cy="830997"/>
          </a:xfrm>
          <a:prstGeom prst="rect">
            <a:avLst/>
          </a:prstGeom>
          <a:noFill/>
        </p:spPr>
        <p:txBody>
          <a:bodyPr wrap="square" rtlCol="0">
            <a:spAutoFit/>
          </a:bodyPr>
          <a:lstStyle/>
          <a:p>
            <a:pPr algn="just"/>
            <a:r>
              <a:rPr lang="en-GB" sz="2400" b="1" dirty="0">
                <a:solidFill>
                  <a:schemeClr val="accent6">
                    <a:lumMod val="20000"/>
                    <a:lumOff val="80000"/>
                  </a:schemeClr>
                </a:solidFill>
              </a:rPr>
              <a:t>Find a quarter of 96.</a:t>
            </a:r>
          </a:p>
        </p:txBody>
      </p:sp>
      <p:sp>
        <p:nvSpPr>
          <p:cNvPr id="13" name="Speech Bubble: Rectangle with Corners Rounded 12">
            <a:extLst>
              <a:ext uri="{FF2B5EF4-FFF2-40B4-BE49-F238E27FC236}">
                <a16:creationId xmlns:a16="http://schemas.microsoft.com/office/drawing/2014/main" xmlns="" id="{167D1BEB-CA44-43D1-BC34-372B38859D8B}"/>
              </a:ext>
            </a:extLst>
          </p:cNvPr>
          <p:cNvSpPr/>
          <p:nvPr/>
        </p:nvSpPr>
        <p:spPr>
          <a:xfrm>
            <a:off x="7279341" y="2453755"/>
            <a:ext cx="1198698" cy="897743"/>
          </a:xfrm>
          <a:prstGeom prst="wedgeRoundRectCallout">
            <a:avLst>
              <a:gd name="adj1" fmla="val 92843"/>
              <a:gd name="adj2" fmla="val 1656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939CB493-6A03-4A1F-84EA-B4FDC653E7BD}"/>
              </a:ext>
            </a:extLst>
          </p:cNvPr>
          <p:cNvSpPr txBox="1"/>
          <p:nvPr/>
        </p:nvSpPr>
        <p:spPr>
          <a:xfrm>
            <a:off x="7404848" y="2602799"/>
            <a:ext cx="1237131" cy="461665"/>
          </a:xfrm>
          <a:prstGeom prst="rect">
            <a:avLst/>
          </a:prstGeom>
          <a:noFill/>
        </p:spPr>
        <p:txBody>
          <a:bodyPr wrap="square" rtlCol="0">
            <a:spAutoFit/>
          </a:bodyPr>
          <a:lstStyle/>
          <a:p>
            <a:pPr algn="just"/>
            <a:r>
              <a:rPr lang="en-GB" sz="2400" b="1" dirty="0" err="1">
                <a:solidFill>
                  <a:schemeClr val="accent1">
                    <a:lumMod val="50000"/>
                  </a:schemeClr>
                </a:solidFill>
              </a:rPr>
              <a:t>Mmm</a:t>
            </a:r>
            <a:endParaRPr lang="en-GB" sz="2400" b="1" dirty="0">
              <a:solidFill>
                <a:schemeClr val="accent1">
                  <a:lumMod val="50000"/>
                </a:schemeClr>
              </a:solidFill>
            </a:endParaRPr>
          </a:p>
        </p:txBody>
      </p:sp>
      <p:sp>
        <p:nvSpPr>
          <p:cNvPr id="26" name="TextBox 25">
            <a:extLst>
              <a:ext uri="{FF2B5EF4-FFF2-40B4-BE49-F238E27FC236}">
                <a16:creationId xmlns:a16="http://schemas.microsoft.com/office/drawing/2014/main" xmlns="" id="{780A11F1-72FB-44AD-83AB-75C5BC0D66A8}"/>
              </a:ext>
            </a:extLst>
          </p:cNvPr>
          <p:cNvSpPr txBox="1"/>
          <p:nvPr/>
        </p:nvSpPr>
        <p:spPr>
          <a:xfrm>
            <a:off x="4154127" y="3359487"/>
            <a:ext cx="4631285" cy="1107996"/>
          </a:xfrm>
          <a:prstGeom prst="rect">
            <a:avLst/>
          </a:prstGeom>
          <a:noFill/>
        </p:spPr>
        <p:txBody>
          <a:bodyPr wrap="square" rtlCol="0">
            <a:spAutoFit/>
          </a:bodyPr>
          <a:lstStyle/>
          <a:p>
            <a:pPr algn="just"/>
            <a:r>
              <a:rPr lang="en-GB" sz="2200" b="1" dirty="0">
                <a:solidFill>
                  <a:schemeClr val="accent6">
                    <a:lumMod val="20000"/>
                    <a:lumOff val="80000"/>
                  </a:schemeClr>
                </a:solidFill>
              </a:rPr>
              <a:t>If the correct answer cannot be given then the egg cannot ‘Egg Scape’ and you get to keep it.</a:t>
            </a:r>
          </a:p>
        </p:txBody>
      </p:sp>
      <p:sp>
        <p:nvSpPr>
          <p:cNvPr id="23" name="Thought Bubble: Cloud 22">
            <a:extLst>
              <a:ext uri="{FF2B5EF4-FFF2-40B4-BE49-F238E27FC236}">
                <a16:creationId xmlns:a16="http://schemas.microsoft.com/office/drawing/2014/main" xmlns="" id="{6A8F1976-CF33-4A27-A6CB-935C2272C07A}"/>
              </a:ext>
            </a:extLst>
          </p:cNvPr>
          <p:cNvSpPr/>
          <p:nvPr/>
        </p:nvSpPr>
        <p:spPr>
          <a:xfrm>
            <a:off x="6723530" y="4892834"/>
            <a:ext cx="5018458" cy="1703191"/>
          </a:xfrm>
          <a:prstGeom prst="cloudCallout">
            <a:avLst>
              <a:gd name="adj1" fmla="val 54868"/>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AF6646D7-ED65-4382-8F4A-E98E88B84D5D}"/>
              </a:ext>
            </a:extLst>
          </p:cNvPr>
          <p:cNvSpPr txBox="1"/>
          <p:nvPr/>
        </p:nvSpPr>
        <p:spPr>
          <a:xfrm>
            <a:off x="7456411" y="5046929"/>
            <a:ext cx="3764833" cy="1446550"/>
          </a:xfrm>
          <a:prstGeom prst="rect">
            <a:avLst/>
          </a:prstGeom>
          <a:noFill/>
        </p:spPr>
        <p:txBody>
          <a:bodyPr wrap="square" rtlCol="0">
            <a:spAutoFit/>
          </a:bodyPr>
          <a:lstStyle/>
          <a:p>
            <a:pPr algn="just"/>
            <a:r>
              <a:rPr lang="en-GB" sz="2200" b="1" dirty="0">
                <a:solidFill>
                  <a:schemeClr val="accent6">
                    <a:lumMod val="20000"/>
                    <a:lumOff val="80000"/>
                  </a:schemeClr>
                </a:solidFill>
              </a:rPr>
              <a:t>The harder the question you can come up with – the better. Just make sure the answer is correct.</a:t>
            </a:r>
          </a:p>
        </p:txBody>
      </p:sp>
    </p:spTree>
    <p:extLst>
      <p:ext uri="{BB962C8B-B14F-4D97-AF65-F5344CB8AC3E}">
        <p14:creationId xmlns:p14="http://schemas.microsoft.com/office/powerpoint/2010/main" val="22749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0"/>
                                        <p:tgtEl>
                                          <p:spTgt spid="22"/>
                                        </p:tgtEl>
                                        <p:attrNameLst>
                                          <p:attrName>ppt_y</p:attrName>
                                        </p:attrNameLst>
                                      </p:cBhvr>
                                      <p:tavLst>
                                        <p:tav tm="0">
                                          <p:val>
                                            <p:strVal val="ppt_y"/>
                                          </p:val>
                                        </p:tav>
                                        <p:tav tm="100000">
                                          <p:val>
                                            <p:strVal val="ppt_y+.1"/>
                                          </p:val>
                                        </p:tav>
                                      </p:tavLst>
                                    </p:anim>
                                    <p:set>
                                      <p:cBhvr>
                                        <p:cTn id="16" dur="1" fill="hold">
                                          <p:stCondLst>
                                            <p:cond delay="9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5"/>
                                        </p:tgtEl>
                                      </p:cBhvr>
                                    </p:animEffect>
                                    <p:anim calcmode="lin" valueType="num">
                                      <p:cBhvr>
                                        <p:cTn id="21" dur="1000"/>
                                        <p:tgtEl>
                                          <p:spTgt spid="25"/>
                                        </p:tgtEl>
                                        <p:attrNameLst>
                                          <p:attrName>ppt_x</p:attrName>
                                        </p:attrNameLst>
                                      </p:cBhvr>
                                      <p:tavLst>
                                        <p:tav tm="0">
                                          <p:val>
                                            <p:strVal val="ppt_x"/>
                                          </p:val>
                                        </p:tav>
                                        <p:tav tm="100000">
                                          <p:val>
                                            <p:strVal val="ppt_x"/>
                                          </p:val>
                                        </p:tav>
                                      </p:tavLst>
                                    </p:anim>
                                    <p:anim calcmode="lin" valueType="num">
                                      <p:cBhvr>
                                        <p:cTn id="22" dur="1000"/>
                                        <p:tgtEl>
                                          <p:spTgt spid="25"/>
                                        </p:tgtEl>
                                        <p:attrNameLst>
                                          <p:attrName>ppt_y</p:attrName>
                                        </p:attrNameLst>
                                      </p:cBhvr>
                                      <p:tavLst>
                                        <p:tav tm="0">
                                          <p:val>
                                            <p:strVal val="ppt_y"/>
                                          </p:val>
                                        </p:tav>
                                        <p:tav tm="100000">
                                          <p:val>
                                            <p:strVal val="ppt_y+.1"/>
                                          </p:val>
                                        </p:tav>
                                      </p:tavLst>
                                    </p:anim>
                                    <p:set>
                                      <p:cBhvr>
                                        <p:cTn id="23" dur="1" fill="hold">
                                          <p:stCondLst>
                                            <p:cond delay="9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6"/>
                                        </p:tgtEl>
                                      </p:cBhvr>
                                    </p:animEffect>
                                    <p:anim calcmode="lin" valueType="num">
                                      <p:cBhvr>
                                        <p:cTn id="28" dur="1000"/>
                                        <p:tgtEl>
                                          <p:spTgt spid="26"/>
                                        </p:tgtEl>
                                        <p:attrNameLst>
                                          <p:attrName>ppt_x</p:attrName>
                                        </p:attrNameLst>
                                      </p:cBhvr>
                                      <p:tavLst>
                                        <p:tav tm="0">
                                          <p:val>
                                            <p:strVal val="ppt_x"/>
                                          </p:val>
                                        </p:tav>
                                        <p:tav tm="100000">
                                          <p:val>
                                            <p:strVal val="ppt_x"/>
                                          </p:val>
                                        </p:tav>
                                      </p:tavLst>
                                    </p:anim>
                                    <p:anim calcmode="lin" valueType="num">
                                      <p:cBhvr>
                                        <p:cTn id="29" dur="1000"/>
                                        <p:tgtEl>
                                          <p:spTgt spid="26"/>
                                        </p:tgtEl>
                                        <p:attrNameLst>
                                          <p:attrName>ppt_y</p:attrName>
                                        </p:attrNameLst>
                                      </p:cBhvr>
                                      <p:tavLst>
                                        <p:tav tm="0">
                                          <p:val>
                                            <p:strVal val="ppt_y"/>
                                          </p:val>
                                        </p:tav>
                                        <p:tav tm="100000">
                                          <p:val>
                                            <p:strVal val="ppt_y+.1"/>
                                          </p:val>
                                        </p:tav>
                                      </p:tavLst>
                                    </p:anim>
                                    <p:set>
                                      <p:cBhvr>
                                        <p:cTn id="30" dur="1" fill="hold">
                                          <p:stCondLst>
                                            <p:cond delay="999"/>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7"/>
                                        </p:tgtEl>
                                      </p:cBhvr>
                                    </p:animEffect>
                                    <p:anim calcmode="lin" valueType="num">
                                      <p:cBhvr>
                                        <p:cTn id="35" dur="1000"/>
                                        <p:tgtEl>
                                          <p:spTgt spid="27"/>
                                        </p:tgtEl>
                                        <p:attrNameLst>
                                          <p:attrName>ppt_x</p:attrName>
                                        </p:attrNameLst>
                                      </p:cBhvr>
                                      <p:tavLst>
                                        <p:tav tm="0">
                                          <p:val>
                                            <p:strVal val="ppt_x"/>
                                          </p:val>
                                        </p:tav>
                                        <p:tav tm="100000">
                                          <p:val>
                                            <p:strVal val="ppt_x"/>
                                          </p:val>
                                        </p:tav>
                                      </p:tavLst>
                                    </p:anim>
                                    <p:anim calcmode="lin" valueType="num">
                                      <p:cBhvr>
                                        <p:cTn id="36" dur="1000"/>
                                        <p:tgtEl>
                                          <p:spTgt spid="27"/>
                                        </p:tgtEl>
                                        <p:attrNameLst>
                                          <p:attrName>ppt_y</p:attrName>
                                        </p:attrNameLst>
                                      </p:cBhvr>
                                      <p:tavLst>
                                        <p:tav tm="0">
                                          <p:val>
                                            <p:strVal val="ppt_y"/>
                                          </p:val>
                                        </p:tav>
                                        <p:tav tm="100000">
                                          <p:val>
                                            <p:strVal val="ppt_y+.1"/>
                                          </p:val>
                                        </p:tav>
                                      </p:tavLst>
                                    </p:anim>
                                    <p:set>
                                      <p:cBhvr>
                                        <p:cTn id="3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0" y="-352488"/>
            <a:ext cx="10625503" cy="2589185"/>
          </a:xfrm>
        </p:spPr>
        <p:txBody>
          <a:bodyPr vert="horz" lIns="91440" tIns="45720" rIns="91440" bIns="45720" rtlCol="0" anchor="ctr">
            <a:normAutofit/>
          </a:bodyPr>
          <a:lstStyle/>
          <a:p>
            <a:pPr algn="ctr"/>
            <a:r>
              <a:rPr lang="en-US" sz="7800" b="1" dirty="0">
                <a:solidFill>
                  <a:schemeClr val="accent6">
                    <a:lumMod val="60000"/>
                    <a:lumOff val="40000"/>
                  </a:schemeClr>
                </a:solidFill>
              </a:rPr>
              <a:t>The rest is up to you</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780585" y="1766463"/>
            <a:ext cx="10247636" cy="1661993"/>
          </a:xfrm>
          <a:prstGeom prst="rect">
            <a:avLst/>
          </a:prstGeom>
          <a:noFill/>
        </p:spPr>
        <p:txBody>
          <a:bodyPr wrap="square" rtlCol="0">
            <a:spAutoFit/>
          </a:bodyPr>
          <a:lstStyle/>
          <a:p>
            <a:pPr algn="just"/>
            <a:r>
              <a:rPr lang="en-GB" sz="3400" b="1" dirty="0">
                <a:solidFill>
                  <a:schemeClr val="accent6">
                    <a:lumMod val="20000"/>
                    <a:lumOff val="80000"/>
                  </a:schemeClr>
                </a:solidFill>
              </a:rPr>
              <a:t>As children, you are the creative minds of the future – you will, no doubt, be able to create </a:t>
            </a:r>
            <a:r>
              <a:rPr lang="en-GB" sz="3400" b="1">
                <a:solidFill>
                  <a:schemeClr val="accent6">
                    <a:lumMod val="20000"/>
                    <a:lumOff val="80000"/>
                  </a:schemeClr>
                </a:solidFill>
              </a:rPr>
              <a:t>other fun activities </a:t>
            </a:r>
            <a:r>
              <a:rPr lang="en-GB" sz="3400" b="1" dirty="0">
                <a:solidFill>
                  <a:schemeClr val="accent6">
                    <a:lumMod val="20000"/>
                    <a:lumOff val="80000"/>
                  </a:schemeClr>
                </a:solidFill>
              </a:rPr>
              <a:t>and games.</a:t>
            </a:r>
          </a:p>
        </p:txBody>
      </p:sp>
    </p:spTree>
    <p:extLst>
      <p:ext uri="{BB962C8B-B14F-4D97-AF65-F5344CB8AC3E}">
        <p14:creationId xmlns:p14="http://schemas.microsoft.com/office/powerpoint/2010/main" val="373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43535" y="230358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743535" y="2276824"/>
            <a:ext cx="8699987" cy="5262979"/>
          </a:xfrm>
          <a:prstGeom prst="rect">
            <a:avLst/>
          </a:prstGeom>
          <a:noFill/>
        </p:spPr>
        <p:txBody>
          <a:bodyPr wrap="square" rtlCol="0">
            <a:spAutoFit/>
          </a:bodyPr>
          <a:lstStyle/>
          <a:p>
            <a:pPr algn="just"/>
            <a:r>
              <a:rPr lang="en-GB" sz="4200" b="1" dirty="0"/>
              <a:t>The </a:t>
            </a:r>
            <a:r>
              <a:rPr lang="en-GB" sz="4200" b="1" i="1" dirty="0"/>
              <a:t>Egg Hunt </a:t>
            </a:r>
            <a:r>
              <a:rPr lang="en-GB" sz="4200" b="1" dirty="0"/>
              <a:t>is designed to be played indoors or outdoors and is  able to be played  as often as you </a:t>
            </a:r>
            <a:r>
              <a:rPr lang="en-GB" sz="4200" b="1" dirty="0" smtClean="0"/>
              <a:t>wish. It </a:t>
            </a:r>
            <a:r>
              <a:rPr lang="en-GB" sz="4200" b="1" dirty="0"/>
              <a:t>is essential that you have </a:t>
            </a:r>
            <a:r>
              <a:rPr lang="en-GB" sz="4200" b="1" dirty="0" smtClean="0"/>
              <a:t>permission </a:t>
            </a:r>
            <a:r>
              <a:rPr lang="en-GB" sz="4200" b="1" dirty="0"/>
              <a:t>from an adult </a:t>
            </a:r>
            <a:r>
              <a:rPr lang="en-GB" sz="4200" b="1" dirty="0" smtClean="0"/>
              <a:t>that you </a:t>
            </a:r>
            <a:r>
              <a:rPr lang="en-GB" sz="4200" b="1" dirty="0"/>
              <a:t>live </a:t>
            </a:r>
            <a:r>
              <a:rPr lang="en-GB" sz="4200" b="1" dirty="0" smtClean="0"/>
              <a:t>with </a:t>
            </a:r>
            <a:r>
              <a:rPr lang="en-GB" sz="4200" b="1" dirty="0"/>
              <a:t>to try these activities outdoors</a:t>
            </a:r>
            <a:r>
              <a:rPr lang="en-GB" sz="4200" b="1" dirty="0" smtClean="0"/>
              <a:t>.</a:t>
            </a:r>
          </a:p>
          <a:p>
            <a:pPr algn="just"/>
            <a:endParaRPr lang="en-GB" sz="4200" b="1" dirty="0"/>
          </a:p>
        </p:txBody>
      </p:sp>
    </p:spTree>
    <p:extLst>
      <p:ext uri="{BB962C8B-B14F-4D97-AF65-F5344CB8AC3E}">
        <p14:creationId xmlns:p14="http://schemas.microsoft.com/office/powerpoint/2010/main" val="3459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8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901462" y="2303585"/>
            <a:ext cx="9015841" cy="3323987"/>
          </a:xfrm>
          <a:prstGeom prst="rect">
            <a:avLst/>
          </a:prstGeom>
          <a:noFill/>
        </p:spPr>
        <p:txBody>
          <a:bodyPr wrap="square" rtlCol="0">
            <a:spAutoFit/>
          </a:bodyPr>
          <a:lstStyle/>
          <a:p>
            <a:pPr algn="just"/>
            <a:r>
              <a:rPr lang="en-GB" sz="4200" b="1" dirty="0"/>
              <a:t>There </a:t>
            </a:r>
            <a:r>
              <a:rPr lang="en-GB" sz="4200" b="1" dirty="0" smtClean="0"/>
              <a:t>are</a:t>
            </a:r>
            <a:r>
              <a:rPr lang="en-GB" sz="4200" b="1" dirty="0" smtClean="0"/>
              <a:t> </a:t>
            </a:r>
            <a:r>
              <a:rPr lang="en-GB" sz="4200" b="1" dirty="0"/>
              <a:t>a range of activities you can try with the eggs.</a:t>
            </a:r>
          </a:p>
          <a:p>
            <a:pPr algn="just"/>
            <a:endParaRPr lang="en-GB" sz="4200" b="1" dirty="0"/>
          </a:p>
          <a:p>
            <a:pPr algn="just"/>
            <a:r>
              <a:rPr lang="en-GB" sz="4200" b="1" dirty="0"/>
              <a:t>Now, before we begin, let us look at the eggs.</a:t>
            </a:r>
          </a:p>
        </p:txBody>
      </p:sp>
    </p:spTree>
    <p:extLst>
      <p:ext uri="{BB962C8B-B14F-4D97-AF65-F5344CB8AC3E}">
        <p14:creationId xmlns:p14="http://schemas.microsoft.com/office/powerpoint/2010/main" val="23039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901462" y="2303585"/>
            <a:ext cx="9015841" cy="4616648"/>
          </a:xfrm>
          <a:prstGeom prst="rect">
            <a:avLst/>
          </a:prstGeom>
          <a:noFill/>
        </p:spPr>
        <p:txBody>
          <a:bodyPr wrap="square" rtlCol="0">
            <a:spAutoFit/>
          </a:bodyPr>
          <a:lstStyle/>
          <a:p>
            <a:pPr algn="just"/>
            <a:r>
              <a:rPr lang="en-GB" sz="4200" b="1" dirty="0"/>
              <a:t>No two eggs </a:t>
            </a:r>
            <a:r>
              <a:rPr lang="en-GB" sz="4200" b="1" dirty="0" smtClean="0"/>
              <a:t>are exactly the </a:t>
            </a:r>
            <a:r>
              <a:rPr lang="en-GB" sz="4200" b="1" dirty="0"/>
              <a:t>same but have different characteristics which may be similar.</a:t>
            </a:r>
          </a:p>
          <a:p>
            <a:pPr algn="just"/>
            <a:r>
              <a:rPr lang="en-GB" sz="4200" b="1" dirty="0"/>
              <a:t>To try: Choose two eggs and think of how they are the same and how they are different.</a:t>
            </a:r>
          </a:p>
        </p:txBody>
      </p:sp>
    </p:spTree>
    <p:extLst>
      <p:ext uri="{BB962C8B-B14F-4D97-AF65-F5344CB8AC3E}">
        <p14:creationId xmlns:p14="http://schemas.microsoft.com/office/powerpoint/2010/main" val="5977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xEl>
                                              <p:pRg st="0" end="0"/>
                                            </p:txEl>
                                          </p:spTgt>
                                        </p:tgtEl>
                                      </p:cBhvr>
                                    </p:animEffect>
                                    <p:anim calcmode="lin" valueType="num">
                                      <p:cBhvr>
                                        <p:cTn id="7"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5">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5">
                                            <p:txEl>
                                              <p:pRg st="1" end="1"/>
                                            </p:txEl>
                                          </p:spTgt>
                                        </p:tgtEl>
                                      </p:cBhvr>
                                    </p:animEffect>
                                    <p:anim calcmode="lin" valueType="num">
                                      <p:cBhvr>
                                        <p:cTn id="12"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5">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901462" y="2303585"/>
            <a:ext cx="9015841" cy="4616648"/>
          </a:xfrm>
          <a:prstGeom prst="rect">
            <a:avLst/>
          </a:prstGeom>
          <a:noFill/>
        </p:spPr>
        <p:txBody>
          <a:bodyPr wrap="square" rtlCol="0">
            <a:spAutoFit/>
          </a:bodyPr>
          <a:lstStyle/>
          <a:p>
            <a:pPr algn="just"/>
            <a:r>
              <a:rPr lang="en-GB" sz="4200" b="1" dirty="0"/>
              <a:t>Now choose 3 eggs.</a:t>
            </a:r>
          </a:p>
          <a:p>
            <a:pPr algn="just"/>
            <a:r>
              <a:rPr lang="en-GB" sz="4200" b="1" dirty="0"/>
              <a:t>Decide how two of the eggs are similar and what is different on the 3</a:t>
            </a:r>
            <a:r>
              <a:rPr lang="en-GB" sz="4200" b="1" baseline="30000" dirty="0"/>
              <a:t>rd</a:t>
            </a:r>
            <a:r>
              <a:rPr lang="en-GB" sz="4200" b="1" dirty="0"/>
              <a:t> egg.</a:t>
            </a:r>
          </a:p>
          <a:p>
            <a:pPr algn="just"/>
            <a:r>
              <a:rPr lang="en-GB" sz="4200" b="1" dirty="0" smtClean="0"/>
              <a:t>(</a:t>
            </a:r>
            <a:r>
              <a:rPr lang="en-GB" sz="4200" b="1" dirty="0"/>
              <a:t>Perhaps as a game this could give some group points within the </a:t>
            </a:r>
            <a:r>
              <a:rPr lang="en-GB" sz="4200" b="1" dirty="0" smtClean="0"/>
              <a:t>class).</a:t>
            </a:r>
            <a:endParaRPr lang="en-GB" sz="4200" b="1" dirty="0"/>
          </a:p>
        </p:txBody>
      </p:sp>
    </p:spTree>
    <p:extLst>
      <p:ext uri="{BB962C8B-B14F-4D97-AF65-F5344CB8AC3E}">
        <p14:creationId xmlns:p14="http://schemas.microsoft.com/office/powerpoint/2010/main" val="35206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xEl>
                                              <p:pRg st="0" end="0"/>
                                            </p:txEl>
                                          </p:spTgt>
                                        </p:tgtEl>
                                      </p:cBhvr>
                                    </p:animEffect>
                                    <p:anim calcmode="lin" valueType="num">
                                      <p:cBhvr>
                                        <p:cTn id="7"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5">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xEl>
                                              <p:pRg st="1" end="1"/>
                                            </p:txEl>
                                          </p:spTgt>
                                        </p:tgtEl>
                                      </p:cBhvr>
                                    </p:animEffect>
                                    <p:anim calcmode="lin" valueType="num">
                                      <p:cBhvr>
                                        <p:cTn id="14"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5">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
                                            <p:txEl>
                                              <p:pRg st="2" end="2"/>
                                            </p:txEl>
                                          </p:spTgt>
                                        </p:tgtEl>
                                      </p:cBhvr>
                                    </p:animEffect>
                                    <p:anim calcmode="lin" valueType="num">
                                      <p:cBhvr>
                                        <p:cTn id="21" dur="1000"/>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p:tgtEl>
                                          <p:spTgt spid="5">
                                            <p:txEl>
                                              <p:pRg st="2" end="2"/>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pic>
        <p:nvPicPr>
          <p:cNvPr id="4" name="Picture 3">
            <a:extLst>
              <a:ext uri="{FF2B5EF4-FFF2-40B4-BE49-F238E27FC236}">
                <a16:creationId xmlns:a16="http://schemas.microsoft.com/office/drawing/2014/main" xmlns="" id="{5BF67046-D113-4202-A970-E381BCCB28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0"/>
                    </a14:imgEffect>
                  </a14:imgLayer>
                </a14:imgProps>
              </a:ext>
            </a:extLst>
          </a:blip>
          <a:srcRect l="9711" t="19301" r="8798" b="8869"/>
          <a:stretch/>
        </p:blipFill>
        <p:spPr>
          <a:xfrm>
            <a:off x="2726146" y="2094526"/>
            <a:ext cx="9015841" cy="4468027"/>
          </a:xfrm>
          <a:prstGeom prst="rect">
            <a:avLst/>
          </a:prstGeom>
        </p:spPr>
      </p:pic>
      <p:sp>
        <p:nvSpPr>
          <p:cNvPr id="5" name="TextBox 4">
            <a:extLst>
              <a:ext uri="{FF2B5EF4-FFF2-40B4-BE49-F238E27FC236}">
                <a16:creationId xmlns:a16="http://schemas.microsoft.com/office/drawing/2014/main" xmlns="" id="{252568B4-A3DE-4E72-80C5-6035AA8E57A4}"/>
              </a:ext>
            </a:extLst>
          </p:cNvPr>
          <p:cNvSpPr txBox="1"/>
          <p:nvPr/>
        </p:nvSpPr>
        <p:spPr>
          <a:xfrm>
            <a:off x="2726146" y="2094526"/>
            <a:ext cx="9191157" cy="3970318"/>
          </a:xfrm>
          <a:prstGeom prst="rect">
            <a:avLst/>
          </a:prstGeom>
          <a:noFill/>
        </p:spPr>
        <p:txBody>
          <a:bodyPr wrap="square" rtlCol="0">
            <a:spAutoFit/>
          </a:bodyPr>
          <a:lstStyle/>
          <a:p>
            <a:pPr algn="just"/>
            <a:r>
              <a:rPr lang="en-GB" sz="4200" b="1" dirty="0"/>
              <a:t>For </a:t>
            </a:r>
            <a:r>
              <a:rPr lang="en-GB" sz="4200" b="1" dirty="0" smtClean="0"/>
              <a:t>example (or </a:t>
            </a:r>
            <a:r>
              <a:rPr lang="en-GB" sz="4200" b="1" dirty="0" err="1"/>
              <a:t>eggsample</a:t>
            </a:r>
            <a:r>
              <a:rPr lang="en-GB" sz="4200" b="1" dirty="0"/>
              <a:t> as I like to think ;)</a:t>
            </a:r>
          </a:p>
          <a:p>
            <a:pPr algn="just"/>
            <a:r>
              <a:rPr lang="en-GB" sz="4200" b="1" dirty="0"/>
              <a:t>Some eggs have triangles, pentagons, blue shapes, yellow shapes, vertical stripes, right angles and some are symmetrical.</a:t>
            </a:r>
          </a:p>
        </p:txBody>
      </p:sp>
    </p:spTree>
    <p:extLst>
      <p:ext uri="{BB962C8B-B14F-4D97-AF65-F5344CB8AC3E}">
        <p14:creationId xmlns:p14="http://schemas.microsoft.com/office/powerpoint/2010/main" val="97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3105509" y="1579148"/>
            <a:ext cx="8410755" cy="1384995"/>
          </a:xfrm>
          <a:prstGeom prst="rect">
            <a:avLst/>
          </a:prstGeom>
          <a:noFill/>
        </p:spPr>
        <p:txBody>
          <a:bodyPr wrap="square" rtlCol="0">
            <a:spAutoFit/>
          </a:bodyPr>
          <a:lstStyle/>
          <a:p>
            <a:pPr algn="just"/>
            <a:r>
              <a:rPr lang="en-GB" sz="4200" b="1" dirty="0">
                <a:solidFill>
                  <a:schemeClr val="accent6">
                    <a:lumMod val="20000"/>
                    <a:lumOff val="80000"/>
                  </a:schemeClr>
                </a:solidFill>
              </a:rPr>
              <a:t>This can be repeated using the numbered side of the eggs.</a:t>
            </a:r>
          </a:p>
        </p:txBody>
      </p:sp>
      <p:pic>
        <p:nvPicPr>
          <p:cNvPr id="4" name="Picture 3"/>
          <p:cNvPicPr>
            <a:picLocks noChangeAspect="1"/>
          </p:cNvPicPr>
          <p:nvPr/>
        </p:nvPicPr>
        <p:blipFill rotWithShape="1">
          <a:blip r:embed="rId3" cstate="print"/>
          <a:srcRect l="3359" t="18019" r="35646" b="6479"/>
          <a:stretch/>
        </p:blipFill>
        <p:spPr>
          <a:xfrm>
            <a:off x="2783865" y="3046738"/>
            <a:ext cx="9165316" cy="3416320"/>
          </a:xfrm>
          <a:prstGeom prst="rect">
            <a:avLst/>
          </a:prstGeom>
        </p:spPr>
      </p:pic>
      <p:sp>
        <p:nvSpPr>
          <p:cNvPr id="19" name="TextBox 18">
            <a:extLst>
              <a:ext uri="{FF2B5EF4-FFF2-40B4-BE49-F238E27FC236}">
                <a16:creationId xmlns:a16="http://schemas.microsoft.com/office/drawing/2014/main" xmlns="" id="{669685A8-65A9-4D9A-B46A-FC643DC982C2}"/>
              </a:ext>
            </a:extLst>
          </p:cNvPr>
          <p:cNvSpPr txBox="1"/>
          <p:nvPr/>
        </p:nvSpPr>
        <p:spPr>
          <a:xfrm>
            <a:off x="2780058" y="3035720"/>
            <a:ext cx="9191157" cy="3600986"/>
          </a:xfrm>
          <a:prstGeom prst="rect">
            <a:avLst/>
          </a:prstGeom>
          <a:solidFill>
            <a:schemeClr val="tx2">
              <a:lumMod val="40000"/>
              <a:lumOff val="60000"/>
              <a:alpha val="78000"/>
            </a:schemeClr>
          </a:solidFill>
        </p:spPr>
        <p:txBody>
          <a:bodyPr wrap="square" rtlCol="0">
            <a:spAutoFit/>
          </a:bodyPr>
          <a:lstStyle/>
          <a:p>
            <a:pPr algn="just"/>
            <a:r>
              <a:rPr lang="en-GB" sz="3600" b="1" dirty="0"/>
              <a:t>Look at the numbers and see what is similar and what is different. </a:t>
            </a:r>
          </a:p>
          <a:p>
            <a:pPr algn="just"/>
            <a:r>
              <a:rPr lang="en-GB" sz="2800" b="1" dirty="0"/>
              <a:t>e.g. look at times tables, doubles, numbers where the digits add to the same total, maybe even prime numbers. </a:t>
            </a:r>
          </a:p>
          <a:p>
            <a:pPr algn="just"/>
            <a:r>
              <a:rPr lang="en-GB" sz="3600" b="1" dirty="0"/>
              <a:t>You will have many more ideas of your own. Give it a go.</a:t>
            </a:r>
          </a:p>
        </p:txBody>
      </p:sp>
    </p:spTree>
    <p:extLst>
      <p:ext uri="{BB962C8B-B14F-4D97-AF65-F5344CB8AC3E}">
        <p14:creationId xmlns:p14="http://schemas.microsoft.com/office/powerpoint/2010/main" val="12731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9"/>
                                        </p:tgtEl>
                                      </p:cBhvr>
                                    </p:animEffect>
                                    <p:anim calcmode="lin" valueType="num">
                                      <p:cBhvr>
                                        <p:cTn id="14" dur="1000"/>
                                        <p:tgtEl>
                                          <p:spTgt spid="19"/>
                                        </p:tgtEl>
                                        <p:attrNameLst>
                                          <p:attrName>ppt_x</p:attrName>
                                        </p:attrNameLst>
                                      </p:cBhvr>
                                      <p:tavLst>
                                        <p:tav tm="0">
                                          <p:val>
                                            <p:strVal val="ppt_x"/>
                                          </p:val>
                                        </p:tav>
                                        <p:tav tm="100000">
                                          <p:val>
                                            <p:strVal val="ppt_x"/>
                                          </p:val>
                                        </p:tav>
                                      </p:tavLst>
                                    </p:anim>
                                    <p:anim calcmode="lin" valueType="num">
                                      <p:cBhvr>
                                        <p:cTn id="15" dur="1000"/>
                                        <p:tgtEl>
                                          <p:spTgt spid="19"/>
                                        </p:tgtEl>
                                        <p:attrNameLst>
                                          <p:attrName>ppt_y</p:attrName>
                                        </p:attrNameLst>
                                      </p:cBhvr>
                                      <p:tavLst>
                                        <p:tav tm="0">
                                          <p:val>
                                            <p:strVal val="ppt_y"/>
                                          </p:val>
                                        </p:tav>
                                        <p:tav tm="100000">
                                          <p:val>
                                            <p:strVal val="ppt_y+.1"/>
                                          </p:val>
                                        </p:tav>
                                      </p:tavLst>
                                    </p:anim>
                                    <p:set>
                                      <p:cBhvr>
                                        <p:cTn id="16"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Freeform: Shape 13">
            <a:extLst>
              <a:ext uri="{FF2B5EF4-FFF2-40B4-BE49-F238E27FC236}">
                <a16:creationId xmlns:a16="http://schemas.microsoft.com/office/drawing/2014/main" xmlns="" id="{EBA691CE-5252-44DA-9C19-EEFC50999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013" y="4452634"/>
            <a:ext cx="11291974" cy="2405367"/>
          </a:xfrm>
          <a:custGeom>
            <a:avLst/>
            <a:gdLst>
              <a:gd name="connsiteX0" fmla="*/ 1 w 11291974"/>
              <a:gd name="connsiteY0" fmla="*/ 0 h 2405367"/>
              <a:gd name="connsiteX1" fmla="*/ 66622 w 11291974"/>
              <a:gd name="connsiteY1" fmla="*/ 12261 h 2405367"/>
              <a:gd name="connsiteX2" fmla="*/ 261968 w 11291974"/>
              <a:gd name="connsiteY2" fmla="*/ 48342 h 2405367"/>
              <a:gd name="connsiteX3" fmla="*/ 404244 w 11291974"/>
              <a:gd name="connsiteY3" fmla="*/ 73565 h 2405367"/>
              <a:gd name="connsiteX4" fmla="*/ 573619 w 11291974"/>
              <a:gd name="connsiteY4" fmla="*/ 100188 h 2405367"/>
              <a:gd name="connsiteX5" fmla="*/ 774611 w 11291974"/>
              <a:gd name="connsiteY5" fmla="*/ 132066 h 2405367"/>
              <a:gd name="connsiteX6" fmla="*/ 997058 w 11291974"/>
              <a:gd name="connsiteY6" fmla="*/ 165696 h 2405367"/>
              <a:gd name="connsiteX7" fmla="*/ 1247733 w 11291974"/>
              <a:gd name="connsiteY7" fmla="*/ 201077 h 2405367"/>
              <a:gd name="connsiteX8" fmla="*/ 1520993 w 11291974"/>
              <a:gd name="connsiteY8" fmla="*/ 238560 h 2405367"/>
              <a:gd name="connsiteX9" fmla="*/ 1817964 w 11291974"/>
              <a:gd name="connsiteY9" fmla="*/ 276043 h 2405367"/>
              <a:gd name="connsiteX10" fmla="*/ 2134132 w 11291974"/>
              <a:gd name="connsiteY10" fmla="*/ 314226 h 2405367"/>
              <a:gd name="connsiteX11" fmla="*/ 2475141 w 11291974"/>
              <a:gd name="connsiteY11" fmla="*/ 349608 h 2405367"/>
              <a:gd name="connsiteX12" fmla="*/ 2831957 w 11291974"/>
              <a:gd name="connsiteY12" fmla="*/ 383587 h 2405367"/>
              <a:gd name="connsiteX13" fmla="*/ 3209100 w 11291974"/>
              <a:gd name="connsiteY13" fmla="*/ 414415 h 2405367"/>
              <a:gd name="connsiteX14" fmla="*/ 3602051 w 11291974"/>
              <a:gd name="connsiteY14" fmla="*/ 443840 h 2405367"/>
              <a:gd name="connsiteX15" fmla="*/ 4011939 w 11291974"/>
              <a:gd name="connsiteY15" fmla="*/ 471515 h 2405367"/>
              <a:gd name="connsiteX16" fmla="*/ 4221965 w 11291974"/>
              <a:gd name="connsiteY16" fmla="*/ 481323 h 2405367"/>
              <a:gd name="connsiteX17" fmla="*/ 4436507 w 11291974"/>
              <a:gd name="connsiteY17" fmla="*/ 492183 h 2405367"/>
              <a:gd name="connsiteX18" fmla="*/ 4654437 w 11291974"/>
              <a:gd name="connsiteY18" fmla="*/ 502342 h 2405367"/>
              <a:gd name="connsiteX19" fmla="*/ 4873496 w 11291974"/>
              <a:gd name="connsiteY19" fmla="*/ 508998 h 2405367"/>
              <a:gd name="connsiteX20" fmla="*/ 5097071 w 11291974"/>
              <a:gd name="connsiteY20" fmla="*/ 514953 h 2405367"/>
              <a:gd name="connsiteX21" fmla="*/ 5322905 w 11291974"/>
              <a:gd name="connsiteY21" fmla="*/ 521259 h 2405367"/>
              <a:gd name="connsiteX22" fmla="*/ 5553255 w 11291974"/>
              <a:gd name="connsiteY22" fmla="*/ 525462 h 2405367"/>
              <a:gd name="connsiteX23" fmla="*/ 5785864 w 11291974"/>
              <a:gd name="connsiteY23" fmla="*/ 525462 h 2405367"/>
              <a:gd name="connsiteX24" fmla="*/ 6020731 w 11291974"/>
              <a:gd name="connsiteY24" fmla="*/ 527564 h 2405367"/>
              <a:gd name="connsiteX25" fmla="*/ 6257857 w 11291974"/>
              <a:gd name="connsiteY25" fmla="*/ 525462 h 2405367"/>
              <a:gd name="connsiteX26" fmla="*/ 6498370 w 11291974"/>
              <a:gd name="connsiteY26" fmla="*/ 521259 h 2405367"/>
              <a:gd name="connsiteX27" fmla="*/ 6738883 w 11291974"/>
              <a:gd name="connsiteY27" fmla="*/ 517405 h 2405367"/>
              <a:gd name="connsiteX28" fmla="*/ 6982783 w 11291974"/>
              <a:gd name="connsiteY28" fmla="*/ 508998 h 2405367"/>
              <a:gd name="connsiteX29" fmla="*/ 7228942 w 11291974"/>
              <a:gd name="connsiteY29" fmla="*/ 500240 h 2405367"/>
              <a:gd name="connsiteX30" fmla="*/ 7475101 w 11291974"/>
              <a:gd name="connsiteY30" fmla="*/ 490081 h 2405367"/>
              <a:gd name="connsiteX31" fmla="*/ 7723519 w 11291974"/>
              <a:gd name="connsiteY31" fmla="*/ 475719 h 2405367"/>
              <a:gd name="connsiteX32" fmla="*/ 7974193 w 11291974"/>
              <a:gd name="connsiteY32" fmla="*/ 458553 h 2405367"/>
              <a:gd name="connsiteX33" fmla="*/ 8225999 w 11291974"/>
              <a:gd name="connsiteY33" fmla="*/ 442089 h 2405367"/>
              <a:gd name="connsiteX34" fmla="*/ 8477803 w 11291974"/>
              <a:gd name="connsiteY34" fmla="*/ 421070 h 2405367"/>
              <a:gd name="connsiteX35" fmla="*/ 8732995 w 11291974"/>
              <a:gd name="connsiteY35" fmla="*/ 395848 h 2405367"/>
              <a:gd name="connsiteX36" fmla="*/ 8984800 w 11291974"/>
              <a:gd name="connsiteY36" fmla="*/ 370626 h 2405367"/>
              <a:gd name="connsiteX37" fmla="*/ 9241121 w 11291974"/>
              <a:gd name="connsiteY37" fmla="*/ 341550 h 2405367"/>
              <a:gd name="connsiteX38" fmla="*/ 9498572 w 11291974"/>
              <a:gd name="connsiteY38" fmla="*/ 309672 h 2405367"/>
              <a:gd name="connsiteX39" fmla="*/ 9752635 w 11291974"/>
              <a:gd name="connsiteY39" fmla="*/ 276043 h 2405367"/>
              <a:gd name="connsiteX40" fmla="*/ 10010086 w 11291974"/>
              <a:gd name="connsiteY40" fmla="*/ 236808 h 2405367"/>
              <a:gd name="connsiteX41" fmla="*/ 10266407 w 11291974"/>
              <a:gd name="connsiteY41" fmla="*/ 194771 h 2405367"/>
              <a:gd name="connsiteX42" fmla="*/ 10523858 w 11291974"/>
              <a:gd name="connsiteY42" fmla="*/ 153085 h 2405367"/>
              <a:gd name="connsiteX43" fmla="*/ 10780179 w 11291974"/>
              <a:gd name="connsiteY43" fmla="*/ 104392 h 2405367"/>
              <a:gd name="connsiteX44" fmla="*/ 11035371 w 11291974"/>
              <a:gd name="connsiteY44" fmla="*/ 54648 h 2405367"/>
              <a:gd name="connsiteX45" fmla="*/ 11291692 w 11291974"/>
              <a:gd name="connsiteY45" fmla="*/ 2452 h 2405367"/>
              <a:gd name="connsiteX46" fmla="*/ 11291692 w 11291974"/>
              <a:gd name="connsiteY46" fmla="*/ 2236410 h 2405367"/>
              <a:gd name="connsiteX47" fmla="*/ 11291974 w 11291974"/>
              <a:gd name="connsiteY47" fmla="*/ 2236410 h 2405367"/>
              <a:gd name="connsiteX48" fmla="*/ 11291974 w 11291974"/>
              <a:gd name="connsiteY48" fmla="*/ 2405367 h 2405367"/>
              <a:gd name="connsiteX49" fmla="*/ 0 w 11291974"/>
              <a:gd name="connsiteY49" fmla="*/ 2405367 h 2405367"/>
              <a:gd name="connsiteX50" fmla="*/ 0 w 11291974"/>
              <a:gd name="connsiteY50" fmla="*/ 2236410 h 2405367"/>
              <a:gd name="connsiteX51" fmla="*/ 1 w 11291974"/>
              <a:gd name="connsiteY51" fmla="*/ 2236410 h 240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91974" h="2405367">
                <a:moveTo>
                  <a:pt x="1" y="0"/>
                </a:moveTo>
                <a:lnTo>
                  <a:pt x="66622" y="12261"/>
                </a:lnTo>
                <a:lnTo>
                  <a:pt x="261968" y="48342"/>
                </a:lnTo>
                <a:lnTo>
                  <a:pt x="404244" y="73565"/>
                </a:lnTo>
                <a:lnTo>
                  <a:pt x="573619" y="100188"/>
                </a:lnTo>
                <a:lnTo>
                  <a:pt x="774611" y="132066"/>
                </a:lnTo>
                <a:lnTo>
                  <a:pt x="997058" y="165696"/>
                </a:lnTo>
                <a:lnTo>
                  <a:pt x="1247733" y="201077"/>
                </a:lnTo>
                <a:lnTo>
                  <a:pt x="1520993" y="238560"/>
                </a:lnTo>
                <a:lnTo>
                  <a:pt x="1817964" y="276043"/>
                </a:lnTo>
                <a:lnTo>
                  <a:pt x="2134132" y="314226"/>
                </a:lnTo>
                <a:lnTo>
                  <a:pt x="2475141" y="349608"/>
                </a:lnTo>
                <a:lnTo>
                  <a:pt x="2831957" y="383587"/>
                </a:lnTo>
                <a:lnTo>
                  <a:pt x="3209100" y="414415"/>
                </a:lnTo>
                <a:lnTo>
                  <a:pt x="3602051" y="443840"/>
                </a:lnTo>
                <a:lnTo>
                  <a:pt x="4011939" y="471515"/>
                </a:lnTo>
                <a:lnTo>
                  <a:pt x="4221965" y="481323"/>
                </a:lnTo>
                <a:lnTo>
                  <a:pt x="4436507" y="492183"/>
                </a:lnTo>
                <a:lnTo>
                  <a:pt x="4654437" y="502342"/>
                </a:lnTo>
                <a:lnTo>
                  <a:pt x="4873496" y="508998"/>
                </a:lnTo>
                <a:lnTo>
                  <a:pt x="5097071" y="514953"/>
                </a:lnTo>
                <a:lnTo>
                  <a:pt x="5322905" y="521259"/>
                </a:lnTo>
                <a:lnTo>
                  <a:pt x="5553255" y="525462"/>
                </a:lnTo>
                <a:lnTo>
                  <a:pt x="5785864" y="525462"/>
                </a:lnTo>
                <a:lnTo>
                  <a:pt x="6020731" y="527564"/>
                </a:lnTo>
                <a:lnTo>
                  <a:pt x="6257857" y="525462"/>
                </a:lnTo>
                <a:lnTo>
                  <a:pt x="6498370" y="521259"/>
                </a:lnTo>
                <a:lnTo>
                  <a:pt x="6738883" y="517405"/>
                </a:lnTo>
                <a:lnTo>
                  <a:pt x="6982783" y="508998"/>
                </a:lnTo>
                <a:lnTo>
                  <a:pt x="7228942" y="500240"/>
                </a:lnTo>
                <a:lnTo>
                  <a:pt x="7475101" y="490081"/>
                </a:lnTo>
                <a:lnTo>
                  <a:pt x="7723519" y="475719"/>
                </a:lnTo>
                <a:lnTo>
                  <a:pt x="7974193" y="458553"/>
                </a:lnTo>
                <a:lnTo>
                  <a:pt x="8225999" y="442089"/>
                </a:lnTo>
                <a:lnTo>
                  <a:pt x="8477803" y="421070"/>
                </a:lnTo>
                <a:lnTo>
                  <a:pt x="8732995" y="395848"/>
                </a:lnTo>
                <a:lnTo>
                  <a:pt x="8984800" y="370626"/>
                </a:lnTo>
                <a:lnTo>
                  <a:pt x="9241121" y="341550"/>
                </a:lnTo>
                <a:lnTo>
                  <a:pt x="9498572" y="309672"/>
                </a:lnTo>
                <a:lnTo>
                  <a:pt x="9752635" y="276043"/>
                </a:lnTo>
                <a:lnTo>
                  <a:pt x="10010086" y="236808"/>
                </a:lnTo>
                <a:lnTo>
                  <a:pt x="10266407" y="194771"/>
                </a:lnTo>
                <a:lnTo>
                  <a:pt x="10523858" y="153085"/>
                </a:lnTo>
                <a:lnTo>
                  <a:pt x="10780179" y="104392"/>
                </a:lnTo>
                <a:lnTo>
                  <a:pt x="11035371" y="54648"/>
                </a:lnTo>
                <a:lnTo>
                  <a:pt x="11291692" y="2452"/>
                </a:lnTo>
                <a:lnTo>
                  <a:pt x="11291692" y="2236410"/>
                </a:lnTo>
                <a:lnTo>
                  <a:pt x="11291974" y="2236410"/>
                </a:lnTo>
                <a:lnTo>
                  <a:pt x="11291974" y="2405367"/>
                </a:lnTo>
                <a:lnTo>
                  <a:pt x="0" y="24053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418D3601-C876-47C6-B15A-B1257AAA8D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76970" y="4482550"/>
            <a:ext cx="3280381" cy="269634"/>
          </a:xfrm>
          <a:custGeom>
            <a:avLst/>
            <a:gdLst>
              <a:gd name="connsiteX0" fmla="*/ 3280381 w 3280381"/>
              <a:gd name="connsiteY0" fmla="*/ 0 h 269634"/>
              <a:gd name="connsiteX1" fmla="*/ 3236487 w 3280381"/>
              <a:gd name="connsiteY1" fmla="*/ 253271 h 269634"/>
              <a:gd name="connsiteX2" fmla="*/ 3007118 w 3280381"/>
              <a:gd name="connsiteY2" fmla="*/ 259990 h 269634"/>
              <a:gd name="connsiteX3" fmla="*/ 2747180 w 3280381"/>
              <a:gd name="connsiteY3" fmla="*/ 265426 h 269634"/>
              <a:gd name="connsiteX4" fmla="*/ 2486309 w 3280381"/>
              <a:gd name="connsiteY4" fmla="*/ 269634 h 269634"/>
              <a:gd name="connsiteX5" fmla="*/ 2225520 w 3280381"/>
              <a:gd name="connsiteY5" fmla="*/ 266744 h 269634"/>
              <a:gd name="connsiteX6" fmla="*/ 1965786 w 3280381"/>
              <a:gd name="connsiteY6" fmla="*/ 264394 h 269634"/>
              <a:gd name="connsiteX7" fmla="*/ 1705416 w 3280381"/>
              <a:gd name="connsiteY7" fmla="*/ 259089 h 269634"/>
              <a:gd name="connsiteX8" fmla="*/ 1449343 w 3280381"/>
              <a:gd name="connsiteY8" fmla="*/ 248840 h 269634"/>
              <a:gd name="connsiteX9" fmla="*/ 1190229 w 3280381"/>
              <a:gd name="connsiteY9" fmla="*/ 236286 h 269634"/>
              <a:gd name="connsiteX10" fmla="*/ 932708 w 3280381"/>
              <a:gd name="connsiteY10" fmla="*/ 221165 h 269634"/>
              <a:gd name="connsiteX11" fmla="*/ 680295 w 3280381"/>
              <a:gd name="connsiteY11" fmla="*/ 203018 h 269634"/>
              <a:gd name="connsiteX12" fmla="*/ 424544 w 3280381"/>
              <a:gd name="connsiteY12" fmla="*/ 184292 h 269634"/>
              <a:gd name="connsiteX13" fmla="*/ 172849 w 3280381"/>
              <a:gd name="connsiteY13" fmla="*/ 162003 h 269634"/>
              <a:gd name="connsiteX14" fmla="*/ 1165 w 3280381"/>
              <a:gd name="connsiteY14" fmla="*/ 143682 h 269634"/>
              <a:gd name="connsiteX15" fmla="*/ 0 w 3280381"/>
              <a:gd name="connsiteY15" fmla="*/ 140892 h 269634"/>
              <a:gd name="connsiteX16" fmla="*/ 175859 w 3280381"/>
              <a:gd name="connsiteY16" fmla="*/ 149808 h 269634"/>
              <a:gd name="connsiteX17" fmla="*/ 265932 w 3280381"/>
              <a:gd name="connsiteY17" fmla="*/ 153142 h 269634"/>
              <a:gd name="connsiteX18" fmla="*/ 357986 w 3280381"/>
              <a:gd name="connsiteY18" fmla="*/ 156642 h 269634"/>
              <a:gd name="connsiteX19" fmla="*/ 451359 w 3280381"/>
              <a:gd name="connsiteY19" fmla="*/ 159976 h 269634"/>
              <a:gd name="connsiteX20" fmla="*/ 545392 w 3280381"/>
              <a:gd name="connsiteY20" fmla="*/ 162059 h 269634"/>
              <a:gd name="connsiteX21" fmla="*/ 641075 w 3280381"/>
              <a:gd name="connsiteY21" fmla="*/ 164059 h 269634"/>
              <a:gd name="connsiteX22" fmla="*/ 738407 w 3280381"/>
              <a:gd name="connsiteY22" fmla="*/ 166142 h 269634"/>
              <a:gd name="connsiteX23" fmla="*/ 837059 w 3280381"/>
              <a:gd name="connsiteY23" fmla="*/ 167559 h 269634"/>
              <a:gd name="connsiteX24" fmla="*/ 936702 w 3280381"/>
              <a:gd name="connsiteY24" fmla="*/ 167559 h 269634"/>
              <a:gd name="connsiteX25" fmla="*/ 1037664 w 3280381"/>
              <a:gd name="connsiteY25" fmla="*/ 168142 h 269634"/>
              <a:gd name="connsiteX26" fmla="*/ 1139615 w 3280381"/>
              <a:gd name="connsiteY26" fmla="*/ 167559 h 269634"/>
              <a:gd name="connsiteX27" fmla="*/ 1242557 w 3280381"/>
              <a:gd name="connsiteY27" fmla="*/ 166142 h 269634"/>
              <a:gd name="connsiteX28" fmla="*/ 1345830 w 3280381"/>
              <a:gd name="connsiteY28" fmla="*/ 164809 h 269634"/>
              <a:gd name="connsiteX29" fmla="*/ 1450419 w 3280381"/>
              <a:gd name="connsiteY29" fmla="*/ 162059 h 269634"/>
              <a:gd name="connsiteX30" fmla="*/ 1556330 w 3280381"/>
              <a:gd name="connsiteY30" fmla="*/ 159392 h 269634"/>
              <a:gd name="connsiteX31" fmla="*/ 1661581 w 3280381"/>
              <a:gd name="connsiteY31" fmla="*/ 155892 h 269634"/>
              <a:gd name="connsiteX32" fmla="*/ 1768152 w 3280381"/>
              <a:gd name="connsiteY32" fmla="*/ 151225 h 269634"/>
              <a:gd name="connsiteX33" fmla="*/ 1876043 w 3280381"/>
              <a:gd name="connsiteY33" fmla="*/ 145725 h 269634"/>
              <a:gd name="connsiteX34" fmla="*/ 1983934 w 3280381"/>
              <a:gd name="connsiteY34" fmla="*/ 140308 h 269634"/>
              <a:gd name="connsiteX35" fmla="*/ 2091823 w 3280381"/>
              <a:gd name="connsiteY35" fmla="*/ 133392 h 269634"/>
              <a:gd name="connsiteX36" fmla="*/ 2201694 w 3280381"/>
              <a:gd name="connsiteY36" fmla="*/ 125225 h 269634"/>
              <a:gd name="connsiteX37" fmla="*/ 2309585 w 3280381"/>
              <a:gd name="connsiteY37" fmla="*/ 117058 h 269634"/>
              <a:gd name="connsiteX38" fmla="*/ 2419455 w 3280381"/>
              <a:gd name="connsiteY38" fmla="*/ 107475 h 269634"/>
              <a:gd name="connsiteX39" fmla="*/ 2530315 w 3280381"/>
              <a:gd name="connsiteY39" fmla="*/ 97224 h 269634"/>
              <a:gd name="connsiteX40" fmla="*/ 2639195 w 3280381"/>
              <a:gd name="connsiteY40" fmla="*/ 86308 h 269634"/>
              <a:gd name="connsiteX41" fmla="*/ 2749396 w 3280381"/>
              <a:gd name="connsiteY41" fmla="*/ 73474 h 269634"/>
              <a:gd name="connsiteX42" fmla="*/ 2859596 w 3280381"/>
              <a:gd name="connsiteY42" fmla="*/ 59807 h 269634"/>
              <a:gd name="connsiteX43" fmla="*/ 2969796 w 3280381"/>
              <a:gd name="connsiteY43" fmla="*/ 46223 h 269634"/>
              <a:gd name="connsiteX44" fmla="*/ 3079667 w 3280381"/>
              <a:gd name="connsiteY44" fmla="*/ 30390 h 269634"/>
              <a:gd name="connsiteX45" fmla="*/ 3189537 w 3280381"/>
              <a:gd name="connsiteY45" fmla="*/ 14057 h 2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0381" h="269634">
                <a:moveTo>
                  <a:pt x="3280381" y="0"/>
                </a:moveTo>
                <a:lnTo>
                  <a:pt x="3236487" y="253271"/>
                </a:lnTo>
                <a:lnTo>
                  <a:pt x="3007118" y="259990"/>
                </a:lnTo>
                <a:lnTo>
                  <a:pt x="2747180" y="265426"/>
                </a:lnTo>
                <a:lnTo>
                  <a:pt x="2486309" y="269634"/>
                </a:lnTo>
                <a:lnTo>
                  <a:pt x="2225520" y="266744"/>
                </a:lnTo>
                <a:lnTo>
                  <a:pt x="1965786" y="264394"/>
                </a:lnTo>
                <a:lnTo>
                  <a:pt x="1705416" y="259089"/>
                </a:lnTo>
                <a:lnTo>
                  <a:pt x="1449343" y="248840"/>
                </a:lnTo>
                <a:lnTo>
                  <a:pt x="1190229" y="236286"/>
                </a:lnTo>
                <a:lnTo>
                  <a:pt x="932708" y="221165"/>
                </a:lnTo>
                <a:lnTo>
                  <a:pt x="680295" y="203018"/>
                </a:lnTo>
                <a:lnTo>
                  <a:pt x="424544" y="184292"/>
                </a:lnTo>
                <a:lnTo>
                  <a:pt x="172849" y="162003"/>
                </a:lnTo>
                <a:lnTo>
                  <a:pt x="1165" y="143682"/>
                </a:lnTo>
                <a:lnTo>
                  <a:pt x="0" y="140892"/>
                </a:lnTo>
                <a:lnTo>
                  <a:pt x="175859" y="149808"/>
                </a:lnTo>
                <a:lnTo>
                  <a:pt x="265932" y="153142"/>
                </a:lnTo>
                <a:lnTo>
                  <a:pt x="357986" y="156642"/>
                </a:lnTo>
                <a:lnTo>
                  <a:pt x="451359" y="159976"/>
                </a:lnTo>
                <a:lnTo>
                  <a:pt x="545392" y="162059"/>
                </a:lnTo>
                <a:lnTo>
                  <a:pt x="641075" y="164059"/>
                </a:lnTo>
                <a:lnTo>
                  <a:pt x="738407" y="166142"/>
                </a:lnTo>
                <a:lnTo>
                  <a:pt x="837059" y="167559"/>
                </a:lnTo>
                <a:lnTo>
                  <a:pt x="936702" y="167559"/>
                </a:lnTo>
                <a:lnTo>
                  <a:pt x="1037664" y="168142"/>
                </a:lnTo>
                <a:lnTo>
                  <a:pt x="1139615" y="167559"/>
                </a:lnTo>
                <a:lnTo>
                  <a:pt x="1242557" y="166142"/>
                </a:lnTo>
                <a:lnTo>
                  <a:pt x="1345830" y="164809"/>
                </a:lnTo>
                <a:lnTo>
                  <a:pt x="1450419" y="162059"/>
                </a:lnTo>
                <a:lnTo>
                  <a:pt x="1556330" y="159392"/>
                </a:lnTo>
                <a:lnTo>
                  <a:pt x="1661581" y="155892"/>
                </a:lnTo>
                <a:lnTo>
                  <a:pt x="1768152" y="151225"/>
                </a:lnTo>
                <a:lnTo>
                  <a:pt x="1876043" y="145725"/>
                </a:lnTo>
                <a:lnTo>
                  <a:pt x="1983934" y="140308"/>
                </a:lnTo>
                <a:lnTo>
                  <a:pt x="2091823" y="133392"/>
                </a:lnTo>
                <a:lnTo>
                  <a:pt x="2201694" y="125225"/>
                </a:lnTo>
                <a:lnTo>
                  <a:pt x="2309585" y="117058"/>
                </a:lnTo>
                <a:lnTo>
                  <a:pt x="2419455" y="107475"/>
                </a:lnTo>
                <a:lnTo>
                  <a:pt x="2530315" y="97224"/>
                </a:lnTo>
                <a:lnTo>
                  <a:pt x="2639195" y="86308"/>
                </a:lnTo>
                <a:lnTo>
                  <a:pt x="2749396" y="73474"/>
                </a:lnTo>
                <a:lnTo>
                  <a:pt x="2859596" y="59807"/>
                </a:lnTo>
                <a:lnTo>
                  <a:pt x="2969796" y="46223"/>
                </a:lnTo>
                <a:lnTo>
                  <a:pt x="3079667" y="30390"/>
                </a:lnTo>
                <a:lnTo>
                  <a:pt x="3189537" y="14057"/>
                </a:lnTo>
                <a:close/>
              </a:path>
            </a:pathLst>
          </a:custGeom>
          <a:solidFill>
            <a:srgbClr val="FFFFFF">
              <a:alpha val="20000"/>
            </a:srgbClr>
          </a:solidFill>
          <a:ln>
            <a:noFill/>
          </a:ln>
        </p:spPr>
        <p:txBody>
          <a:bodyPr wrap="square">
            <a:noAutofit/>
          </a:bodyPr>
          <a:lstStyle/>
          <a:p>
            <a:endParaRPr lang="en-US" dirty="0"/>
          </a:p>
        </p:txBody>
      </p:sp>
      <p:sp>
        <p:nvSpPr>
          <p:cNvPr id="18" name="Rectangle 17">
            <a:extLst>
              <a:ext uri="{FF2B5EF4-FFF2-40B4-BE49-F238E27FC236}">
                <a16:creationId xmlns:a16="http://schemas.microsoft.com/office/drawing/2014/main" xmlns="" id="{9E382A3D-2F90-475C-8DF2-F666FEA342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60513F-7366-49BF-B882-5C263D8CEBEF}"/>
              </a:ext>
            </a:extLst>
          </p:cNvPr>
          <p:cNvSpPr>
            <a:spLocks noGrp="1"/>
          </p:cNvSpPr>
          <p:nvPr>
            <p:ph type="title"/>
          </p:nvPr>
        </p:nvSpPr>
        <p:spPr>
          <a:xfrm>
            <a:off x="-708337" y="-615464"/>
            <a:ext cx="8825658" cy="3389217"/>
          </a:xfrm>
        </p:spPr>
        <p:txBody>
          <a:bodyPr vert="horz" lIns="91440" tIns="45720" rIns="91440" bIns="45720" rtlCol="0" anchor="ctr">
            <a:normAutofit/>
          </a:bodyPr>
          <a:lstStyle/>
          <a:p>
            <a:pPr algn="ctr"/>
            <a:r>
              <a:rPr lang="en-US" sz="12000" b="1" dirty="0">
                <a:solidFill>
                  <a:schemeClr val="accent6">
                    <a:lumMod val="60000"/>
                    <a:lumOff val="40000"/>
                  </a:schemeClr>
                </a:solidFill>
              </a:rPr>
              <a:t>Egg Hunt</a:t>
            </a:r>
          </a:p>
        </p:txBody>
      </p:sp>
      <p:sp>
        <p:nvSpPr>
          <p:cNvPr id="5" name="TextBox 4">
            <a:extLst>
              <a:ext uri="{FF2B5EF4-FFF2-40B4-BE49-F238E27FC236}">
                <a16:creationId xmlns:a16="http://schemas.microsoft.com/office/drawing/2014/main" xmlns="" id="{252568B4-A3DE-4E72-80C5-6035AA8E57A4}"/>
              </a:ext>
            </a:extLst>
          </p:cNvPr>
          <p:cNvSpPr txBox="1"/>
          <p:nvPr/>
        </p:nvSpPr>
        <p:spPr>
          <a:xfrm>
            <a:off x="3607292" y="1579148"/>
            <a:ext cx="7695041" cy="1569660"/>
          </a:xfrm>
          <a:prstGeom prst="rect">
            <a:avLst/>
          </a:prstGeom>
          <a:noFill/>
        </p:spPr>
        <p:txBody>
          <a:bodyPr wrap="square" rtlCol="0">
            <a:spAutoFit/>
          </a:bodyPr>
          <a:lstStyle/>
          <a:p>
            <a:pPr algn="just"/>
            <a:r>
              <a:rPr lang="en-GB" sz="3200" b="1" dirty="0">
                <a:solidFill>
                  <a:schemeClr val="accent6">
                    <a:lumMod val="20000"/>
                    <a:lumOff val="80000"/>
                  </a:schemeClr>
                </a:solidFill>
              </a:rPr>
              <a:t>Now try to come up with your own challenges, or sums, to make one of the numbers.</a:t>
            </a:r>
          </a:p>
        </p:txBody>
      </p:sp>
      <p:pic>
        <p:nvPicPr>
          <p:cNvPr id="17" name="Picture 16"/>
          <p:cNvPicPr>
            <a:picLocks noChangeAspect="1"/>
          </p:cNvPicPr>
          <p:nvPr/>
        </p:nvPicPr>
        <p:blipFill rotWithShape="1">
          <a:blip r:embed="rId4" cstate="print"/>
          <a:srcRect l="3359" t="18019" r="35646" b="6479"/>
          <a:stretch/>
        </p:blipFill>
        <p:spPr>
          <a:xfrm>
            <a:off x="2783865" y="3046738"/>
            <a:ext cx="9165316" cy="3416320"/>
          </a:xfrm>
          <a:prstGeom prst="rect">
            <a:avLst/>
          </a:prstGeom>
        </p:spPr>
      </p:pic>
      <p:sp>
        <p:nvSpPr>
          <p:cNvPr id="4" name="Rectangle 3"/>
          <p:cNvSpPr/>
          <p:nvPr/>
        </p:nvSpPr>
        <p:spPr>
          <a:xfrm>
            <a:off x="2809301" y="3547431"/>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11048" y="4646260"/>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11047" y="5777514"/>
            <a:ext cx="9088915" cy="657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3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TotalTime>
  <Words>1560</Words>
  <Application>Microsoft Office PowerPoint</Application>
  <PresentationFormat>Custom</PresentationFormat>
  <Paragraphs>110</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 Boardroom</vt:lpstr>
      <vt:lpstr>Easter Holiday Maths Challenge</vt:lpstr>
      <vt:lpstr>Deputy First Minister’s Maths Challenge</vt:lpstr>
      <vt:lpstr>Egg Hunt</vt:lpstr>
      <vt:lpstr>Egg Hunt</vt:lpstr>
      <vt:lpstr>Egg Hunt</vt:lpstr>
      <vt:lpstr>Egg Hunt</vt:lpstr>
      <vt:lpstr>Egg Hunt</vt:lpstr>
      <vt:lpstr>Egg Hunt</vt:lpstr>
      <vt:lpstr>Egg Hunt</vt:lpstr>
      <vt:lpstr>  dd    ne    ut</vt:lpstr>
      <vt:lpstr>  dd    ne    ut</vt:lpstr>
      <vt:lpstr>Egg Boxes</vt:lpstr>
      <vt:lpstr>Egg Boxes</vt:lpstr>
      <vt:lpstr>Egg Boxes</vt:lpstr>
      <vt:lpstr>Egg Boxes</vt:lpstr>
      <vt:lpstr>Egg Boxes</vt:lpstr>
      <vt:lpstr>Unscrambled Eggs</vt:lpstr>
      <vt:lpstr>Unscrambled Eggs</vt:lpstr>
      <vt:lpstr>Unscrambled Eggs</vt:lpstr>
      <vt:lpstr>Unscrambled Eggs</vt:lpstr>
      <vt:lpstr>Crack up – Roll down</vt:lpstr>
      <vt:lpstr>Crack up – Roll down</vt:lpstr>
      <vt:lpstr>Crack up – Roll down</vt:lpstr>
      <vt:lpstr>The Great Egg Scape</vt:lpstr>
      <vt:lpstr>The Great Egg Scape</vt:lpstr>
      <vt:lpstr>The Great Egg Scape</vt:lpstr>
      <vt:lpstr>The rest is up to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 Orr</dc:creator>
  <cp:lastModifiedBy>u116903</cp:lastModifiedBy>
  <cp:revision>47</cp:revision>
  <dcterms:created xsi:type="dcterms:W3CDTF">2017-11-01T21:34:47Z</dcterms:created>
  <dcterms:modified xsi:type="dcterms:W3CDTF">2018-03-20T09:58:02Z</dcterms:modified>
</cp:coreProperties>
</file>