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7" r:id="rId5"/>
    <p:sldId id="277" r:id="rId6"/>
    <p:sldId id="288" r:id="rId7"/>
    <p:sldId id="270" r:id="rId8"/>
    <p:sldId id="263" r:id="rId9"/>
    <p:sldId id="262" r:id="rId10"/>
    <p:sldId id="259" r:id="rId11"/>
    <p:sldId id="261" r:id="rId12"/>
    <p:sldId id="260" r:id="rId13"/>
    <p:sldId id="278" r:id="rId14"/>
    <p:sldId id="269" r:id="rId15"/>
    <p:sldId id="265" r:id="rId16"/>
    <p:sldId id="271" r:id="rId17"/>
    <p:sldId id="272" r:id="rId18"/>
    <p:sldId id="264" r:id="rId19"/>
    <p:sldId id="289" r:id="rId20"/>
    <p:sldId id="267" r:id="rId21"/>
    <p:sldId id="266" r:id="rId22"/>
    <p:sldId id="274" r:id="rId23"/>
    <p:sldId id="275" r:id="rId24"/>
    <p:sldId id="273" r:id="rId25"/>
    <p:sldId id="296" r:id="rId26"/>
    <p:sldId id="295" r:id="rId27"/>
    <p:sldId id="294" r:id="rId28"/>
    <p:sldId id="279" r:id="rId29"/>
    <p:sldId id="286" r:id="rId30"/>
    <p:sldId id="285" r:id="rId31"/>
    <p:sldId id="290" r:id="rId32"/>
    <p:sldId id="297" r:id="rId33"/>
    <p:sldId id="298" r:id="rId34"/>
    <p:sldId id="299" r:id="rId35"/>
    <p:sldId id="292" r:id="rId36"/>
    <p:sldId id="268" r:id="rId37"/>
    <p:sldId id="281" r:id="rId38"/>
    <p:sldId id="282" r:id="rId39"/>
    <p:sldId id="280" r:id="rId40"/>
    <p:sldId id="283" r:id="rId41"/>
    <p:sldId id="276" r:id="rId42"/>
    <p:sldId id="284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52" autoAdjust="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A12A31-4122-4F0F-B4C8-0451BF384DA1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DDF1D5-C1E4-428C-951A-3681CC149B8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340769"/>
            <a:ext cx="7175351" cy="1224136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GB" sz="8000" dirty="0" smtClean="0"/>
              <a:t>Primary 5b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5637010" cy="2505664"/>
          </a:xfrm>
        </p:spPr>
        <p:txBody>
          <a:bodyPr>
            <a:normAutofit lnSpcReduction="10000"/>
          </a:bodyPr>
          <a:lstStyle/>
          <a:p>
            <a:r>
              <a:rPr lang="en-GB" sz="4400" dirty="0" smtClean="0"/>
              <a:t>Friday 11 September</a:t>
            </a:r>
          </a:p>
          <a:p>
            <a:endParaRPr lang="en-GB" dirty="0"/>
          </a:p>
          <a:p>
            <a:r>
              <a:rPr lang="en-GB" sz="8000" dirty="0" smtClean="0"/>
              <a:t>Literacy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7488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2480" y="332656"/>
            <a:ext cx="6947872" cy="1152128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Bradley Hand ITC" panose="03070402050302030203" pitchFamily="66" charset="0"/>
              </a:rPr>
              <a:t>Handwriting/ Poetry</a:t>
            </a:r>
            <a:br>
              <a:rPr lang="en-GB" sz="3600" dirty="0" smtClean="0">
                <a:latin typeface="Bradley Hand ITC" panose="03070402050302030203" pitchFamily="66" charset="0"/>
              </a:rPr>
            </a:br>
            <a:r>
              <a:rPr lang="en-GB" sz="3600" dirty="0" smtClean="0">
                <a:latin typeface="Bradley Hand ITC" panose="03070402050302030203" pitchFamily="66" charset="0"/>
              </a:rPr>
              <a:t> My Sister Laura read by Chloe</a:t>
            </a:r>
            <a:endParaRPr lang="en-GB" sz="3600" dirty="0">
              <a:latin typeface="Bradley Hand ITC" panose="03070402050302030203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6973824" cy="493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7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Handwriting/ Poetry</a:t>
            </a:r>
            <a:br>
              <a:rPr lang="en-GB" dirty="0">
                <a:latin typeface="Bradley Hand ITC" panose="03070402050302030203" pitchFamily="66" charset="0"/>
              </a:rPr>
            </a:br>
            <a:r>
              <a:rPr lang="en-GB" dirty="0">
                <a:latin typeface="Bradley Hand ITC" panose="03070402050302030203" pitchFamily="66" charset="0"/>
              </a:rPr>
              <a:t> </a:t>
            </a:r>
            <a:r>
              <a:rPr lang="en-GB" dirty="0" smtClean="0">
                <a:latin typeface="Bradley Hand ITC" panose="03070402050302030203" pitchFamily="66" charset="0"/>
              </a:rPr>
              <a:t>Oh to be a Broken Leg read </a:t>
            </a:r>
            <a:r>
              <a:rPr lang="en-GB" dirty="0">
                <a:latin typeface="Bradley Hand ITC" panose="03070402050302030203" pitchFamily="66" charset="0"/>
              </a:rPr>
              <a:t>by Aimee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6" y="2276872"/>
            <a:ext cx="6998208" cy="4294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1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Bradley Hand ITC" panose="03070402050302030203" pitchFamily="66" charset="0"/>
              </a:rPr>
              <a:t>Handwriting/ Poetry</a:t>
            </a:r>
            <a:r>
              <a:rPr lang="en-GB" dirty="0">
                <a:latin typeface="Bradley Hand ITC" panose="03070402050302030203" pitchFamily="66" charset="0"/>
              </a:rPr>
              <a:t/>
            </a:r>
            <a:br>
              <a:rPr lang="en-GB" dirty="0">
                <a:latin typeface="Bradley Hand ITC" panose="03070402050302030203" pitchFamily="66" charset="0"/>
              </a:rPr>
            </a:br>
            <a:r>
              <a:rPr lang="en-GB" dirty="0">
                <a:latin typeface="Bradley Hand ITC" panose="03070402050302030203" pitchFamily="66" charset="0"/>
              </a:rPr>
              <a:t> </a:t>
            </a:r>
            <a:r>
              <a:rPr lang="en-GB" dirty="0" smtClean="0">
                <a:latin typeface="Bradley Hand ITC" panose="03070402050302030203" pitchFamily="66" charset="0"/>
              </a:rPr>
              <a:t>The Baby Bat read </a:t>
            </a:r>
            <a:r>
              <a:rPr lang="en-GB" dirty="0">
                <a:latin typeface="Bradley Hand ITC" panose="03070402050302030203" pitchFamily="66" charset="0"/>
              </a:rPr>
              <a:t>by </a:t>
            </a:r>
            <a:r>
              <a:rPr lang="en-GB" dirty="0" smtClean="0">
                <a:latin typeface="Bradley Hand ITC" panose="03070402050302030203" pitchFamily="66" charset="0"/>
              </a:rPr>
              <a:t>Beth</a:t>
            </a: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28" y="1988840"/>
            <a:ext cx="6714744" cy="4739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7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493650" cy="640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5736" y="2564904"/>
            <a:ext cx="4203989" cy="1905661"/>
          </a:xfrm>
        </p:spPr>
        <p:txBody>
          <a:bodyPr>
            <a:normAutofit fontScale="25000" lnSpcReduction="20000"/>
          </a:bodyPr>
          <a:lstStyle/>
          <a:p>
            <a:r>
              <a:rPr lang="en-GB" sz="24000" dirty="0" smtClean="0">
                <a:latin typeface="Comic Sans MS" panose="030F0702030302020204" pitchFamily="66" charset="0"/>
              </a:rPr>
              <a:t>Proboscis</a:t>
            </a:r>
          </a:p>
          <a:p>
            <a:r>
              <a:rPr lang="en-GB" sz="24000" dirty="0">
                <a:latin typeface="Comic Sans MS" panose="030F0702030302020204" pitchFamily="66" charset="0"/>
              </a:rPr>
              <a:t>Nectar</a:t>
            </a:r>
          </a:p>
          <a:p>
            <a:r>
              <a:rPr lang="en-GB" sz="24000" dirty="0" smtClean="0">
                <a:latin typeface="Comic Sans MS" panose="030F0702030302020204" pitchFamily="66" charset="0"/>
              </a:rPr>
              <a:t>Nourish</a:t>
            </a:r>
          </a:p>
          <a:p>
            <a:r>
              <a:rPr lang="en-GB" sz="24000" dirty="0" smtClean="0">
                <a:latin typeface="Comic Sans MS" panose="030F0702030302020204" pitchFamily="66" charset="0"/>
              </a:rPr>
              <a:t>Species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vocabulary from 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5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proboscis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6984776" cy="44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nectar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768752" cy="42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680520" cy="46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nourish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51659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1760" y="2420888"/>
            <a:ext cx="3960440" cy="3450696"/>
          </a:xfrm>
        </p:spPr>
        <p:txBody>
          <a:bodyPr>
            <a:normAutofit fontScale="32500" lnSpcReduction="20000"/>
          </a:bodyPr>
          <a:lstStyle/>
          <a:p>
            <a:r>
              <a:rPr lang="en-GB" sz="13500" dirty="0" smtClean="0">
                <a:latin typeface="Comic Sans MS" panose="030F0702030302020204" pitchFamily="66" charset="0"/>
              </a:rPr>
              <a:t>Lectern</a:t>
            </a:r>
          </a:p>
          <a:p>
            <a:r>
              <a:rPr lang="en-GB" sz="13500" dirty="0" smtClean="0">
                <a:latin typeface="Comic Sans MS" panose="030F0702030302020204" pitchFamily="66" charset="0"/>
              </a:rPr>
              <a:t>Pews</a:t>
            </a:r>
          </a:p>
          <a:p>
            <a:r>
              <a:rPr lang="en-GB" sz="13500" dirty="0" smtClean="0">
                <a:latin typeface="Comic Sans MS" panose="030F0702030302020204" pitchFamily="66" charset="0"/>
              </a:rPr>
              <a:t>Pulpit</a:t>
            </a:r>
          </a:p>
          <a:p>
            <a:r>
              <a:rPr lang="en-GB" sz="13500" dirty="0" smtClean="0">
                <a:latin typeface="Comic Sans MS" panose="030F0702030302020204" pitchFamily="66" charset="0"/>
              </a:rPr>
              <a:t>Altar</a:t>
            </a:r>
          </a:p>
          <a:p>
            <a:r>
              <a:rPr lang="en-GB" sz="13500" dirty="0" smtClean="0">
                <a:latin typeface="Comic Sans MS" panose="030F0702030302020204" pitchFamily="66" charset="0"/>
              </a:rPr>
              <a:t>Font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vocabulary from RME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794714">
            <a:off x="1257732" y="2065178"/>
            <a:ext cx="1766267" cy="73926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Literacy?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533429">
            <a:off x="4330095" y="4221088"/>
            <a:ext cx="6078390" cy="1252728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???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583909">
            <a:off x="5211676" y="1340768"/>
            <a:ext cx="36102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latin typeface="Bauhaus 93" panose="04030905020B02020C02" pitchFamily="82" charset="0"/>
              </a:rPr>
              <a:t>Literacy?</a:t>
            </a:r>
            <a:endParaRPr lang="en-GB" sz="6600" dirty="0">
              <a:latin typeface="Bauhaus 93" panose="04030905020B02020C02" pitchFamily="8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rot="20533429">
            <a:off x="690073" y="3431005"/>
            <a:ext cx="3947431" cy="1131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</a:rPr>
              <a:t>Literacy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 rot="1189118">
            <a:off x="1676821" y="2768190"/>
            <a:ext cx="607839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9600" dirty="0" smtClean="0">
                <a:solidFill>
                  <a:schemeClr val="accent6">
                    <a:lumMod val="50000"/>
                  </a:schemeClr>
                </a:solidFill>
                <a:latin typeface="Curlz MT" panose="04040404050702020202" pitchFamily="82" charset="0"/>
              </a:rPr>
              <a:t>Literacy!</a:t>
            </a:r>
            <a:endParaRPr lang="en-GB" sz="9600" dirty="0">
              <a:solidFill>
                <a:schemeClr val="accent6">
                  <a:lumMod val="50000"/>
                </a:schemeClr>
              </a:solidFill>
              <a:latin typeface="Curlz MT" panose="04040404050702020202" pitchFamily="8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77766" y="5119048"/>
            <a:ext cx="607839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srgbClr val="7030A0"/>
                </a:solidFill>
                <a:latin typeface="Papyrus" panose="03070502060502030205" pitchFamily="66" charset="0"/>
              </a:rPr>
              <a:t>Literacy!</a:t>
            </a:r>
            <a:endParaRPr lang="en-GB" dirty="0">
              <a:solidFill>
                <a:srgbClr val="7030A0"/>
              </a:solidFill>
              <a:latin typeface="Papyrus" panose="03070502060502030205" pitchFamily="66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 rot="20533429">
            <a:off x="-62394" y="654552"/>
            <a:ext cx="607839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Literacy!</a:t>
            </a:r>
            <a:endParaRPr lang="en-GB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1189118">
            <a:off x="-652229" y="4540277"/>
            <a:ext cx="607839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9600" dirty="0" smtClean="0">
                <a:solidFill>
                  <a:schemeClr val="accent6">
                    <a:lumMod val="50000"/>
                  </a:schemeClr>
                </a:solidFill>
                <a:latin typeface="Curlz MT" panose="04040404050702020202" pitchFamily="82" charset="0"/>
              </a:rPr>
              <a:t>???</a:t>
            </a:r>
            <a:endParaRPr lang="en-GB" sz="9600" dirty="0">
              <a:solidFill>
                <a:schemeClr val="accent6">
                  <a:lumMod val="50000"/>
                </a:schemeClr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lectern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8245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pews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408712" cy="48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pulpit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3"/>
            <a:ext cx="3744416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40837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7" y="1772816"/>
            <a:ext cx="7524824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ink is black, the page is white,</a:t>
            </a:r>
          </a:p>
          <a:p>
            <a:pPr marL="0" indent="0">
              <a:buNone/>
            </a:pPr>
            <a:r>
              <a:rPr lang="en-GB" dirty="0"/>
              <a:t>Together we learn to read and write,</a:t>
            </a:r>
          </a:p>
          <a:p>
            <a:pPr marL="0" indent="0">
              <a:buNone/>
            </a:pPr>
            <a:r>
              <a:rPr lang="en-GB" dirty="0"/>
              <a:t>To read and write.</a:t>
            </a:r>
          </a:p>
          <a:p>
            <a:pPr marL="0" indent="0">
              <a:buNone/>
            </a:pPr>
            <a:r>
              <a:rPr lang="en-GB" dirty="0" smtClean="0"/>
              <a:t>And now a child can understand,</a:t>
            </a:r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is the law of all the land,</a:t>
            </a:r>
          </a:p>
          <a:p>
            <a:pPr marL="0" indent="0">
              <a:buNone/>
            </a:pPr>
            <a:r>
              <a:rPr lang="en-GB" dirty="0"/>
              <a:t>All the land!</a:t>
            </a:r>
          </a:p>
          <a:p>
            <a:pPr marL="0" indent="0">
              <a:buNone/>
            </a:pPr>
            <a:r>
              <a:rPr lang="en-GB" dirty="0"/>
              <a:t>The ink is black, the page is white, </a:t>
            </a:r>
          </a:p>
          <a:p>
            <a:pPr marL="0" indent="0">
              <a:buNone/>
            </a:pPr>
            <a:r>
              <a:rPr lang="en-GB" dirty="0"/>
              <a:t>Together we learn to read and write,</a:t>
            </a:r>
          </a:p>
          <a:p>
            <a:pPr marL="0" indent="0">
              <a:buNone/>
            </a:pPr>
            <a:r>
              <a:rPr lang="en-GB" dirty="0"/>
              <a:t>To read and write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Ink Is Black, The Page Is White</a:t>
            </a:r>
          </a:p>
        </p:txBody>
      </p:sp>
    </p:spTree>
    <p:extLst>
      <p:ext uri="{BB962C8B-B14F-4D97-AF65-F5344CB8AC3E}">
        <p14:creationId xmlns:p14="http://schemas.microsoft.com/office/powerpoint/2010/main" val="38154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board is black, the chalk is white,</a:t>
            </a:r>
          </a:p>
          <a:p>
            <a:pPr marL="0" indent="0">
              <a:buNone/>
            </a:pPr>
            <a:r>
              <a:rPr lang="en-GB" dirty="0"/>
              <a:t>The words stand out so clear and bright,</a:t>
            </a:r>
          </a:p>
          <a:p>
            <a:pPr marL="0" indent="0">
              <a:buNone/>
            </a:pPr>
            <a:r>
              <a:rPr lang="en-GB" dirty="0"/>
              <a:t>So clear and bright.</a:t>
            </a:r>
          </a:p>
          <a:p>
            <a:pPr marL="0" indent="0">
              <a:buNone/>
            </a:pPr>
            <a:r>
              <a:rPr lang="en-GB" dirty="0"/>
              <a:t>And now at last we plainly see,</a:t>
            </a:r>
          </a:p>
          <a:p>
            <a:pPr marL="0" indent="0">
              <a:buNone/>
            </a:pPr>
            <a:r>
              <a:rPr lang="en-GB" dirty="0"/>
              <a:t>The alphabet of liberty,</a:t>
            </a:r>
          </a:p>
          <a:p>
            <a:pPr marL="0" indent="0">
              <a:buNone/>
            </a:pPr>
            <a:r>
              <a:rPr lang="en-GB" dirty="0"/>
              <a:t>Liberty!</a:t>
            </a:r>
          </a:p>
          <a:p>
            <a:pPr marL="0" indent="0">
              <a:buNone/>
            </a:pPr>
            <a:r>
              <a:rPr lang="en-GB" dirty="0"/>
              <a:t>The board is black, the chalk is white,</a:t>
            </a:r>
          </a:p>
          <a:p>
            <a:pPr marL="0" indent="0">
              <a:buNone/>
            </a:pPr>
            <a:r>
              <a:rPr lang="en-GB" dirty="0"/>
              <a:t>The words stand out so clear and bright,</a:t>
            </a:r>
          </a:p>
          <a:p>
            <a:pPr marL="0" indent="0">
              <a:buNone/>
            </a:pPr>
            <a:r>
              <a:rPr lang="en-GB" dirty="0"/>
              <a:t>So clear and bright.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6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child is black, a child is white,</a:t>
            </a:r>
          </a:p>
          <a:p>
            <a:pPr marL="0" indent="0">
              <a:buNone/>
            </a:pPr>
            <a:r>
              <a:rPr lang="en-GB" dirty="0"/>
              <a:t>The whole world looks upon the sight,</a:t>
            </a:r>
          </a:p>
          <a:p>
            <a:pPr marL="0" indent="0">
              <a:buNone/>
            </a:pPr>
            <a:r>
              <a:rPr lang="en-GB" dirty="0"/>
              <a:t>A beautiful sight.</a:t>
            </a:r>
          </a:p>
          <a:p>
            <a:pPr marL="0" indent="0">
              <a:buNone/>
            </a:pPr>
            <a:r>
              <a:rPr lang="en-GB" dirty="0"/>
              <a:t>For very well the whole world knows,</a:t>
            </a:r>
          </a:p>
          <a:p>
            <a:pPr marL="0" indent="0">
              <a:buNone/>
            </a:pPr>
            <a:r>
              <a:rPr lang="en-GB" dirty="0"/>
              <a:t>This is the way that freedom grows,</a:t>
            </a:r>
          </a:p>
          <a:p>
            <a:pPr marL="0" indent="0">
              <a:buNone/>
            </a:pPr>
            <a:r>
              <a:rPr lang="en-GB" dirty="0"/>
              <a:t>Freedom grows!</a:t>
            </a:r>
          </a:p>
          <a:p>
            <a:pPr marL="0" indent="0">
              <a:buNone/>
            </a:pPr>
            <a:r>
              <a:rPr lang="en-GB" dirty="0"/>
              <a:t>A child is black, a child is white,</a:t>
            </a:r>
          </a:p>
          <a:p>
            <a:pPr marL="0" indent="0">
              <a:buNone/>
            </a:pPr>
            <a:r>
              <a:rPr lang="en-GB" dirty="0"/>
              <a:t>The whole world looks upon the sight,</a:t>
            </a:r>
          </a:p>
          <a:p>
            <a:pPr marL="0" indent="0">
              <a:buNone/>
            </a:pPr>
            <a:r>
              <a:rPr lang="en-GB" dirty="0"/>
              <a:t>A beautiful sight.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Verse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1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7" y="3442641"/>
            <a:ext cx="3058948" cy="294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57" y="476672"/>
            <a:ext cx="3144252" cy="2965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7" y="467288"/>
            <a:ext cx="2940278" cy="2909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57" y="3377794"/>
            <a:ext cx="3126807" cy="3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5777810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Annotated Diagrams</a:t>
            </a:r>
            <a:endParaRPr lang="en-GB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05519"/>
            <a:ext cx="3888432" cy="2853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39"/>
            <a:ext cx="4046063" cy="296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046063" cy="264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6" y="1079701"/>
            <a:ext cx="4779327" cy="26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9792" y="1412776"/>
            <a:ext cx="3888432" cy="5112568"/>
          </a:xfrm>
        </p:spPr>
        <p:txBody>
          <a:bodyPr>
            <a:normAutofit fontScale="25000" lnSpcReduction="20000"/>
          </a:bodyPr>
          <a:lstStyle/>
          <a:p>
            <a:r>
              <a:rPr lang="en-GB" sz="24000" dirty="0" smtClean="0">
                <a:solidFill>
                  <a:srgbClr val="002060"/>
                </a:solidFill>
                <a:latin typeface="Jokerman" panose="04090605060D06020702" pitchFamily="82" charset="0"/>
              </a:rPr>
              <a:t>Read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sz="32000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  <a:t>Write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r>
              <a:rPr lang="en-GB" sz="32000" dirty="0" smtClean="0">
                <a:solidFill>
                  <a:srgbClr val="002060"/>
                </a:solidFill>
                <a:latin typeface="Rockwell Condensed" panose="02060603050405020104" pitchFamily="18" charset="0"/>
              </a:rPr>
              <a:t>Talk</a:t>
            </a:r>
          </a:p>
          <a:p>
            <a:r>
              <a:rPr lang="en-GB" sz="32000" dirty="0"/>
              <a:t>Listen</a:t>
            </a:r>
          </a:p>
          <a:p>
            <a:endParaRPr lang="en-GB" sz="3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Curlz MT" panose="04040404050702020202" pitchFamily="82" charset="0"/>
              </a:rPr>
              <a:t>Literacy is being able to</a:t>
            </a:r>
            <a:r>
              <a:rPr lang="en-GB" sz="5400" dirty="0" smtClean="0">
                <a:solidFill>
                  <a:srgbClr val="7030A0"/>
                </a:solidFill>
                <a:latin typeface="Curlz MT" panose="04040404050702020202" pitchFamily="82" charset="0"/>
              </a:rPr>
              <a:t>:</a:t>
            </a:r>
            <a:endParaRPr lang="en-GB" sz="5400" dirty="0">
              <a:solidFill>
                <a:srgbClr val="7030A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7225" cy="59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5963865"/>
          </a:xfrm>
        </p:spPr>
      </p:pic>
    </p:spTree>
    <p:extLst>
      <p:ext uri="{BB962C8B-B14F-4D97-AF65-F5344CB8AC3E}">
        <p14:creationId xmlns:p14="http://schemas.microsoft.com/office/powerpoint/2010/main" val="27748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964488" cy="62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043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002"/>
            <a:ext cx="9168003" cy="687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9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Literacy in Maths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676735" cy="52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824536" cy="64807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Elen</a:t>
            </a:r>
            <a:r>
              <a:rPr lang="en-GB" dirty="0" smtClean="0"/>
              <a:t> Caldecott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91053"/>
            <a:ext cx="3941246" cy="55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5240" cy="93043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L.I. To give an </a:t>
            </a:r>
            <a:r>
              <a:rPr lang="en-GB" sz="3600" dirty="0" smtClean="0"/>
              <a:t>opinion and justify it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568"/>
            <a:ext cx="8784976" cy="51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L.I. To give an opinion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9909"/>
            <a:ext cx="8712968" cy="51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L.I. To give an opinion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8493"/>
            <a:ext cx="8712968" cy="53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64704"/>
            <a:ext cx="6255393" cy="237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47" y="3428999"/>
            <a:ext cx="3886845" cy="28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L.I. To give an opinion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7437"/>
            <a:ext cx="8712968" cy="50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L.I. To give an opinion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48464" cy="47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L.I. To give an opinion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84976" cy="52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7" y="109348"/>
            <a:ext cx="892517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97" y="2019358"/>
            <a:ext cx="2314575" cy="1666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5406">
            <a:off x="515768" y="773275"/>
            <a:ext cx="2342975" cy="1499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262">
            <a:off x="275036" y="2739765"/>
            <a:ext cx="2581273" cy="18929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816">
            <a:off x="6161223" y="767392"/>
            <a:ext cx="2486025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7441">
            <a:off x="6142210" y="2893819"/>
            <a:ext cx="2977633" cy="1734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98" y="4398131"/>
            <a:ext cx="3908396" cy="22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1" y="1340768"/>
            <a:ext cx="615668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use literacy?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782486">
            <a:off x="605566" y="4610223"/>
            <a:ext cx="3042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Maths</a:t>
            </a:r>
            <a:endParaRPr lang="en-GB" sz="48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684638">
            <a:off x="1632125" y="2313396"/>
            <a:ext cx="236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howcard Gothic" panose="04020904020102020604" pitchFamily="82" charset="0"/>
              </a:rPr>
              <a:t>Science</a:t>
            </a:r>
            <a:endParaRPr lang="en-GB" sz="4000" dirty="0">
              <a:latin typeface="Showcard Gothic" panose="04020904020102020604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708081">
            <a:off x="5825444" y="2159508"/>
            <a:ext cx="1800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latin typeface="Goudy Old Style" panose="02020502050305020303" pitchFamily="18" charset="0"/>
              </a:rPr>
              <a:t>RME</a:t>
            </a:r>
            <a:endParaRPr lang="en-GB" sz="6000" dirty="0">
              <a:latin typeface="Goudy Old Style" panose="020205020503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376371">
            <a:off x="6588224" y="4520137"/>
            <a:ext cx="1194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</a:t>
            </a:r>
            <a:endParaRPr lang="en-GB" sz="7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3319808"/>
            <a:ext cx="4765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nstantia" panose="02030602050306030303" pitchFamily="18" charset="0"/>
              </a:rPr>
              <a:t>Social Subjects</a:t>
            </a:r>
            <a:endParaRPr lang="en-GB" sz="5400" dirty="0">
              <a:latin typeface="Constantia" panose="0203060205030603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869160"/>
            <a:ext cx="247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Vivaldi" panose="03020602050506090804" pitchFamily="66" charset="0"/>
              </a:rPr>
              <a:t>Music</a:t>
            </a:r>
            <a:endParaRPr lang="en-GB" sz="4800" dirty="0"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Bradley Hand ITC" panose="03070402050302030203" pitchFamily="66" charset="0"/>
              </a:rPr>
              <a:t>Handwriting</a:t>
            </a:r>
            <a:r>
              <a:rPr lang="en-GB" dirty="0">
                <a:latin typeface="Bradley Hand ITC" panose="03070402050302030203" pitchFamily="66" charset="0"/>
              </a:rPr>
              <a:t/>
            </a:r>
            <a:br>
              <a:rPr lang="en-GB" dirty="0">
                <a:latin typeface="Bradley Hand ITC" panose="03070402050302030203" pitchFamily="66" charset="0"/>
              </a:rPr>
            </a:br>
            <a:r>
              <a:rPr lang="en-GB" dirty="0" smtClean="0">
                <a:latin typeface="Bradley Hand ITC" panose="03070402050302030203" pitchFamily="66" charset="0"/>
              </a:rPr>
              <a:t>by Ryan</a:t>
            </a: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672072" cy="4358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7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Handwriting/ Poetry</a:t>
            </a:r>
            <a:br>
              <a:rPr lang="en-GB" dirty="0">
                <a:latin typeface="Bradley Hand ITC" panose="03070402050302030203" pitchFamily="66" charset="0"/>
              </a:rPr>
            </a:br>
            <a:r>
              <a:rPr lang="en-GB" dirty="0">
                <a:latin typeface="Bradley Hand ITC" panose="03070402050302030203" pitchFamily="66" charset="0"/>
              </a:rPr>
              <a:t> </a:t>
            </a:r>
            <a:r>
              <a:rPr lang="en-GB" dirty="0" smtClean="0">
                <a:latin typeface="Bradley Hand ITC" panose="03070402050302030203" pitchFamily="66" charset="0"/>
              </a:rPr>
              <a:t>Infant Art read </a:t>
            </a:r>
            <a:r>
              <a:rPr lang="en-GB" dirty="0">
                <a:latin typeface="Bradley Hand ITC" panose="03070402050302030203" pitchFamily="66" charset="0"/>
              </a:rPr>
              <a:t>by </a:t>
            </a:r>
            <a:r>
              <a:rPr lang="en-GB" dirty="0" smtClean="0">
                <a:latin typeface="Bradley Hand ITC" panose="03070402050302030203" pitchFamily="66" charset="0"/>
              </a:rPr>
              <a:t>Jessica</a:t>
            </a: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8" y="1700808"/>
            <a:ext cx="7128792" cy="5098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9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305</TotalTime>
  <Words>332</Words>
  <Application>Microsoft Office PowerPoint</Application>
  <PresentationFormat>On-screen Show (4:3)</PresentationFormat>
  <Paragraphs>91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Waveform</vt:lpstr>
      <vt:lpstr>Primary 5b</vt:lpstr>
      <vt:lpstr>???</vt:lpstr>
      <vt:lpstr>Literacy is being able to:</vt:lpstr>
      <vt:lpstr>PowerPoint Presentation</vt:lpstr>
      <vt:lpstr>PowerPoint Presentation</vt:lpstr>
      <vt:lpstr>PowerPoint Presentation</vt:lpstr>
      <vt:lpstr>Where do we use literacy?</vt:lpstr>
      <vt:lpstr>Handwriting by Ryan</vt:lpstr>
      <vt:lpstr>Handwriting/ Poetry  Infant Art read by Jessica</vt:lpstr>
      <vt:lpstr>Handwriting/ Poetry  My Sister Laura read by Chloe</vt:lpstr>
      <vt:lpstr>Handwriting/ Poetry  Oh to be a Broken Leg read by Aimee</vt:lpstr>
      <vt:lpstr>Handwriting/ Poetry  The Baby Bat read by Beth</vt:lpstr>
      <vt:lpstr>PowerPoint Presentation</vt:lpstr>
      <vt:lpstr>New vocabulary from reading</vt:lpstr>
      <vt:lpstr>proboscis</vt:lpstr>
      <vt:lpstr>nectar</vt:lpstr>
      <vt:lpstr>species</vt:lpstr>
      <vt:lpstr>nourish</vt:lpstr>
      <vt:lpstr>New vocabulary from RME</vt:lpstr>
      <vt:lpstr>lectern</vt:lpstr>
      <vt:lpstr>pews</vt:lpstr>
      <vt:lpstr>pulpit</vt:lpstr>
      <vt:lpstr>altar</vt:lpstr>
      <vt:lpstr>font</vt:lpstr>
      <vt:lpstr>The Ink Is Black, The Page Is White</vt:lpstr>
      <vt:lpstr>Verse 2</vt:lpstr>
      <vt:lpstr>Verse 3</vt:lpstr>
      <vt:lpstr>PowerPoint Presentation</vt:lpstr>
      <vt:lpstr>Annotated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Literacy in Maths</vt:lpstr>
      <vt:lpstr>Elen Caldecott</vt:lpstr>
      <vt:lpstr>L.I. To give an opinion and justify it</vt:lpstr>
      <vt:lpstr>L.I. To give an opinion</vt:lpstr>
      <vt:lpstr>L.I. To give an opinion</vt:lpstr>
      <vt:lpstr>L.I. To give an opinion</vt:lpstr>
      <vt:lpstr>L.I. To give an opinion</vt:lpstr>
      <vt:lpstr>L.I. To give an opinion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5b</dc:title>
  <dc:creator>Deborah McCulloch</dc:creator>
  <cp:lastModifiedBy>Deborah McCulloch</cp:lastModifiedBy>
  <cp:revision>40</cp:revision>
  <dcterms:created xsi:type="dcterms:W3CDTF">2015-08-31T15:46:46Z</dcterms:created>
  <dcterms:modified xsi:type="dcterms:W3CDTF">2015-09-08T15:17:03Z</dcterms:modified>
</cp:coreProperties>
</file>