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297" r:id="rId4"/>
    <p:sldId id="279" r:id="rId5"/>
    <p:sldId id="280" r:id="rId6"/>
    <p:sldId id="281" r:id="rId7"/>
    <p:sldId id="282" r:id="rId8"/>
    <p:sldId id="283" r:id="rId9"/>
    <p:sldId id="284" r:id="rId10"/>
    <p:sldId id="285" r:id="rId11"/>
    <p:sldId id="286" r:id="rId12"/>
    <p:sldId id="287" r:id="rId13"/>
    <p:sldId id="288" r:id="rId14"/>
    <p:sldId id="289" r:id="rId15"/>
    <p:sldId id="294" r:id="rId16"/>
    <p:sldId id="295" r:id="rId17"/>
    <p:sldId id="296" r:id="rId18"/>
    <p:sldId id="270"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1" r:id="rId33"/>
    <p:sldId id="272" r:id="rId34"/>
    <p:sldId id="273" r:id="rId35"/>
    <p:sldId id="274" r:id="rId36"/>
    <p:sldId id="275" r:id="rId37"/>
    <p:sldId id="276" r:id="rId38"/>
    <p:sldId id="277" r:id="rId39"/>
    <p:sldId id="298" r:id="rId40"/>
    <p:sldId id="29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A7EEEAE-DB68-4B58-AC48-E4509F582110}" type="datetimeFigureOut">
              <a:rPr lang="en-GB" smtClean="0"/>
              <a:t>14/11/2018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6F6188-8222-4BE5-8A20-E338A3D44AF9}" type="slidenum">
              <a:rPr lang="en-GB" smtClean="0"/>
              <a:t>‹#›</a:t>
            </a:fld>
            <a:endParaRPr lang="en-GB"/>
          </a:p>
        </p:txBody>
      </p:sp>
    </p:spTree>
    <p:extLst>
      <p:ext uri="{BB962C8B-B14F-4D97-AF65-F5344CB8AC3E}">
        <p14:creationId xmlns:p14="http://schemas.microsoft.com/office/powerpoint/2010/main" val="269974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7EEEAE-DB68-4B58-AC48-E4509F582110}" type="datetimeFigureOut">
              <a:rPr lang="en-GB" smtClean="0"/>
              <a:t>14/11/2018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6F6188-8222-4BE5-8A20-E338A3D44AF9}" type="slidenum">
              <a:rPr lang="en-GB" smtClean="0"/>
              <a:t>‹#›</a:t>
            </a:fld>
            <a:endParaRPr lang="en-GB"/>
          </a:p>
        </p:txBody>
      </p:sp>
    </p:spTree>
    <p:extLst>
      <p:ext uri="{BB962C8B-B14F-4D97-AF65-F5344CB8AC3E}">
        <p14:creationId xmlns:p14="http://schemas.microsoft.com/office/powerpoint/2010/main" val="249234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7EEEAE-DB68-4B58-AC48-E4509F582110}" type="datetimeFigureOut">
              <a:rPr lang="en-GB" smtClean="0"/>
              <a:t>14/11/2018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6F6188-8222-4BE5-8A20-E338A3D44AF9}" type="slidenum">
              <a:rPr lang="en-GB" smtClean="0"/>
              <a:t>‹#›</a:t>
            </a:fld>
            <a:endParaRPr lang="en-GB"/>
          </a:p>
        </p:txBody>
      </p:sp>
    </p:spTree>
    <p:extLst>
      <p:ext uri="{BB962C8B-B14F-4D97-AF65-F5344CB8AC3E}">
        <p14:creationId xmlns:p14="http://schemas.microsoft.com/office/powerpoint/2010/main" val="331333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7EEEAE-DB68-4B58-AC48-E4509F582110}" type="datetimeFigureOut">
              <a:rPr lang="en-GB" smtClean="0"/>
              <a:t>14/11/2018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6F6188-8222-4BE5-8A20-E338A3D44AF9}" type="slidenum">
              <a:rPr lang="en-GB" smtClean="0"/>
              <a:t>‹#›</a:t>
            </a:fld>
            <a:endParaRPr lang="en-GB"/>
          </a:p>
        </p:txBody>
      </p:sp>
    </p:spTree>
    <p:extLst>
      <p:ext uri="{BB962C8B-B14F-4D97-AF65-F5344CB8AC3E}">
        <p14:creationId xmlns:p14="http://schemas.microsoft.com/office/powerpoint/2010/main" val="31186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7EEEAE-DB68-4B58-AC48-E4509F582110}" type="datetimeFigureOut">
              <a:rPr lang="en-GB" smtClean="0"/>
              <a:t>14/11/2018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6F6188-8222-4BE5-8A20-E338A3D44AF9}" type="slidenum">
              <a:rPr lang="en-GB" smtClean="0"/>
              <a:t>‹#›</a:t>
            </a:fld>
            <a:endParaRPr lang="en-GB"/>
          </a:p>
        </p:txBody>
      </p:sp>
    </p:spTree>
    <p:extLst>
      <p:ext uri="{BB962C8B-B14F-4D97-AF65-F5344CB8AC3E}">
        <p14:creationId xmlns:p14="http://schemas.microsoft.com/office/powerpoint/2010/main" val="230906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A7EEEAE-DB68-4B58-AC48-E4509F582110}" type="datetimeFigureOut">
              <a:rPr lang="en-GB" smtClean="0"/>
              <a:t>14/11/2018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6F6188-8222-4BE5-8A20-E338A3D44AF9}" type="slidenum">
              <a:rPr lang="en-GB" smtClean="0"/>
              <a:t>‹#›</a:t>
            </a:fld>
            <a:endParaRPr lang="en-GB"/>
          </a:p>
        </p:txBody>
      </p:sp>
    </p:spTree>
    <p:extLst>
      <p:ext uri="{BB962C8B-B14F-4D97-AF65-F5344CB8AC3E}">
        <p14:creationId xmlns:p14="http://schemas.microsoft.com/office/powerpoint/2010/main" val="413682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A7EEEAE-DB68-4B58-AC48-E4509F582110}" type="datetimeFigureOut">
              <a:rPr lang="en-GB" smtClean="0"/>
              <a:t>14/11/2018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6F6188-8222-4BE5-8A20-E338A3D44AF9}" type="slidenum">
              <a:rPr lang="en-GB" smtClean="0"/>
              <a:t>‹#›</a:t>
            </a:fld>
            <a:endParaRPr lang="en-GB"/>
          </a:p>
        </p:txBody>
      </p:sp>
    </p:spTree>
    <p:extLst>
      <p:ext uri="{BB962C8B-B14F-4D97-AF65-F5344CB8AC3E}">
        <p14:creationId xmlns:p14="http://schemas.microsoft.com/office/powerpoint/2010/main" val="388761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A7EEEAE-DB68-4B58-AC48-E4509F582110}" type="datetimeFigureOut">
              <a:rPr lang="en-GB" smtClean="0"/>
              <a:t>14/11/2018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6F6188-8222-4BE5-8A20-E338A3D44AF9}" type="slidenum">
              <a:rPr lang="en-GB" smtClean="0"/>
              <a:t>‹#›</a:t>
            </a:fld>
            <a:endParaRPr lang="en-GB"/>
          </a:p>
        </p:txBody>
      </p:sp>
    </p:spTree>
    <p:extLst>
      <p:ext uri="{BB962C8B-B14F-4D97-AF65-F5344CB8AC3E}">
        <p14:creationId xmlns:p14="http://schemas.microsoft.com/office/powerpoint/2010/main" val="227351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EEEAE-DB68-4B58-AC48-E4509F582110}" type="datetimeFigureOut">
              <a:rPr lang="en-GB" smtClean="0"/>
              <a:t>14/11/2018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6F6188-8222-4BE5-8A20-E338A3D44AF9}" type="slidenum">
              <a:rPr lang="en-GB" smtClean="0"/>
              <a:t>‹#›</a:t>
            </a:fld>
            <a:endParaRPr lang="en-GB"/>
          </a:p>
        </p:txBody>
      </p:sp>
    </p:spTree>
    <p:extLst>
      <p:ext uri="{BB962C8B-B14F-4D97-AF65-F5344CB8AC3E}">
        <p14:creationId xmlns:p14="http://schemas.microsoft.com/office/powerpoint/2010/main" val="878639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7EEEAE-DB68-4B58-AC48-E4509F582110}" type="datetimeFigureOut">
              <a:rPr lang="en-GB" smtClean="0"/>
              <a:t>14/11/2018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6F6188-8222-4BE5-8A20-E338A3D44AF9}" type="slidenum">
              <a:rPr lang="en-GB" smtClean="0"/>
              <a:t>‹#›</a:t>
            </a:fld>
            <a:endParaRPr lang="en-GB"/>
          </a:p>
        </p:txBody>
      </p:sp>
    </p:spTree>
    <p:extLst>
      <p:ext uri="{BB962C8B-B14F-4D97-AF65-F5344CB8AC3E}">
        <p14:creationId xmlns:p14="http://schemas.microsoft.com/office/powerpoint/2010/main" val="254878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7EEEAE-DB68-4B58-AC48-E4509F582110}" type="datetimeFigureOut">
              <a:rPr lang="en-GB" smtClean="0"/>
              <a:t>14/11/2018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6F6188-8222-4BE5-8A20-E338A3D44AF9}" type="slidenum">
              <a:rPr lang="en-GB" smtClean="0"/>
              <a:t>‹#›</a:t>
            </a:fld>
            <a:endParaRPr lang="en-GB"/>
          </a:p>
        </p:txBody>
      </p:sp>
    </p:spTree>
    <p:extLst>
      <p:ext uri="{BB962C8B-B14F-4D97-AF65-F5344CB8AC3E}">
        <p14:creationId xmlns:p14="http://schemas.microsoft.com/office/powerpoint/2010/main" val="197862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EEEAE-DB68-4B58-AC48-E4509F582110}" type="datetimeFigureOut">
              <a:rPr lang="en-GB" smtClean="0"/>
              <a:t>14/11/2018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F6188-8222-4BE5-8A20-E338A3D44AF9}" type="slidenum">
              <a:rPr lang="en-GB" smtClean="0"/>
              <a:t>‹#›</a:t>
            </a:fld>
            <a:endParaRPr lang="en-GB"/>
          </a:p>
        </p:txBody>
      </p:sp>
    </p:spTree>
    <p:extLst>
      <p:ext uri="{BB962C8B-B14F-4D97-AF65-F5344CB8AC3E}">
        <p14:creationId xmlns:p14="http://schemas.microsoft.com/office/powerpoint/2010/main" val="1375992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25.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gif"/><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gif"/><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g"/><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0566" y="4928839"/>
            <a:ext cx="5367454" cy="1090148"/>
          </a:xfrm>
        </p:spPr>
        <p:txBody>
          <a:bodyPr>
            <a:normAutofit fontScale="90000"/>
          </a:bodyPr>
          <a:lstStyle/>
          <a:p>
            <a:r>
              <a:rPr lang="en-GB" dirty="0" smtClean="0"/>
              <a:t>Sharing diagnosis</a:t>
            </a:r>
            <a:endParaRPr lang="en-GB" dirty="0"/>
          </a:p>
        </p:txBody>
      </p:sp>
      <p:sp>
        <p:nvSpPr>
          <p:cNvPr id="3" name="Subtitle 2"/>
          <p:cNvSpPr>
            <a:spLocks noGrp="1"/>
          </p:cNvSpPr>
          <p:nvPr>
            <p:ph type="subTitle" idx="1"/>
          </p:nvPr>
        </p:nvSpPr>
        <p:spPr>
          <a:xfrm>
            <a:off x="1524000" y="6166819"/>
            <a:ext cx="9144000" cy="501611"/>
          </a:xfrm>
        </p:spPr>
        <p:txBody>
          <a:bodyPr/>
          <a:lstStyle/>
          <a:p>
            <a:r>
              <a:rPr lang="en-GB" dirty="0"/>
              <a:t>examples on how </a:t>
            </a:r>
            <a:r>
              <a:rPr lang="en-GB" dirty="0" smtClean="0"/>
              <a:t>I </a:t>
            </a:r>
            <a:r>
              <a:rPr lang="en-GB" dirty="0"/>
              <a:t>have done it in the past with different levels of </a:t>
            </a:r>
            <a:r>
              <a:rPr lang="en-GB" dirty="0" smtClean="0"/>
              <a:t>pupils</a:t>
            </a:r>
            <a:endParaRPr lang="en-GB" dirty="0"/>
          </a:p>
          <a:p>
            <a:endParaRPr lang="en-GB" dirty="0"/>
          </a:p>
        </p:txBody>
      </p:sp>
    </p:spTree>
    <p:extLst>
      <p:ext uri="{BB962C8B-B14F-4D97-AF65-F5344CB8AC3E}">
        <p14:creationId xmlns:p14="http://schemas.microsoft.com/office/powerpoint/2010/main" val="348359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arnesh\AppData\Local\Microsoft\Windows\Temporary Internet Files\Content.IE5\ZJG78DOH\pegangan-tang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845" y="0"/>
            <a:ext cx="915831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23248" y="2248348"/>
            <a:ext cx="3034553" cy="2780853"/>
          </a:xfrm>
        </p:spPr>
        <p:style>
          <a:lnRef idx="1">
            <a:schemeClr val="accent5"/>
          </a:lnRef>
          <a:fillRef idx="2">
            <a:schemeClr val="accent5"/>
          </a:fillRef>
          <a:effectRef idx="1">
            <a:schemeClr val="accent5"/>
          </a:effectRef>
          <a:fontRef idx="minor">
            <a:schemeClr val="dk1"/>
          </a:fontRef>
        </p:style>
        <p:txBody>
          <a:bodyPr>
            <a:normAutofit/>
          </a:bodyPr>
          <a:lstStyle/>
          <a:p>
            <a:r>
              <a:rPr lang="en-GB" dirty="0" smtClean="0"/>
              <a:t>Being friends</a:t>
            </a:r>
          </a:p>
          <a:p>
            <a:r>
              <a:rPr lang="en-GB" dirty="0" smtClean="0"/>
              <a:t>People to be respectful</a:t>
            </a:r>
          </a:p>
          <a:p>
            <a:r>
              <a:rPr lang="en-GB" dirty="0" smtClean="0"/>
              <a:t>And not to fight</a:t>
            </a:r>
          </a:p>
          <a:p>
            <a:r>
              <a:rPr lang="en-GB" dirty="0" smtClean="0"/>
              <a:t>Play with my friend, Jason</a:t>
            </a:r>
          </a:p>
          <a:p>
            <a:endParaRPr lang="en-GB" dirty="0"/>
          </a:p>
        </p:txBody>
      </p:sp>
      <p:sp>
        <p:nvSpPr>
          <p:cNvPr id="4" name="Title 3"/>
          <p:cNvSpPr>
            <a:spLocks noGrp="1"/>
          </p:cNvSpPr>
          <p:nvPr>
            <p:ph type="title"/>
          </p:nvPr>
        </p:nvSpPr>
        <p:spPr>
          <a:xfrm>
            <a:off x="1981200" y="274638"/>
            <a:ext cx="3886200"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GB" dirty="0" smtClean="0"/>
              <a:t>At school, I like…</a:t>
            </a:r>
            <a:endParaRPr lang="en-GB" dirty="0"/>
          </a:p>
        </p:txBody>
      </p:sp>
      <p:pic>
        <p:nvPicPr>
          <p:cNvPr id="6" name="Picture 5" descr="C:\Users\barnesh\AppData\Local\Microsoft\Windows\Temporary Internet Files\Content.IE5\G0PLD2BW\comic-boy[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1" y="152401"/>
            <a:ext cx="823161" cy="125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317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Asperger's will not go away</a:t>
            </a:r>
            <a:endParaRPr lang="en-GB" dirty="0"/>
          </a:p>
        </p:txBody>
      </p:sp>
      <p:pic>
        <p:nvPicPr>
          <p:cNvPr id="4098" name="Picture 2" descr="C:\Users\barnesh\AppData\Local\Microsoft\Windows\Temporary Internet Files\Content.IE5\WB6FSN0Z\asperg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447801"/>
            <a:ext cx="8406431" cy="474604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arnesh\AppData\Local\Microsoft\Windows\Temporary Internet Files\Content.IE5\WB6FSN0Z\departure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1601" y="1471732"/>
            <a:ext cx="1096091" cy="10960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arnesh\AppData\Local\Microsoft\Windows\Temporary Internet Files\Content.IE5\ZJG78DOH\7854182724_95ecf0b38d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481177"/>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arnesh\AppData\Local\Microsoft\Windows\Temporary Internet Files\Content.IE5\G0PLD2BW\red-hea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7401" y="5438756"/>
            <a:ext cx="810863" cy="1343045"/>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3048000" y="5562600"/>
            <a:ext cx="6400800" cy="762000"/>
          </a:xfrm>
          <a:prstGeom prst="wedgeEllipseCallout">
            <a:avLst>
              <a:gd name="adj1" fmla="val 54630"/>
              <a:gd name="adj2" fmla="val -1584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You will not lose your Asperger’s and have to do more thinking if you try hard at school</a:t>
            </a:r>
          </a:p>
        </p:txBody>
      </p:sp>
    </p:spTree>
    <p:extLst>
      <p:ext uri="{BB962C8B-B14F-4D97-AF65-F5344CB8AC3E}">
        <p14:creationId xmlns:p14="http://schemas.microsoft.com/office/powerpoint/2010/main" val="3326112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676400" y="1621926"/>
            <a:ext cx="1752600" cy="990600"/>
          </a:xfrm>
          <a:prstGeom prst="cloudCallout">
            <a:avLst>
              <a:gd name="adj1" fmla="val 47726"/>
              <a:gd name="adj2" fmla="val 91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GB" dirty="0" smtClean="0"/>
              <a:t>Your Asperger’s makes your hearing more sensitive</a:t>
            </a:r>
            <a:endParaRPr lang="en-GB" dirty="0"/>
          </a:p>
        </p:txBody>
      </p:sp>
      <p:pic>
        <p:nvPicPr>
          <p:cNvPr id="3074" name="Picture 2" descr="C:\Users\barnesh\AppData\Local\Microsoft\Windows\Temporary Internet Files\Content.IE5\WB6FSN0Z\listen0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072" y="2736903"/>
            <a:ext cx="5100637" cy="39813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arnesh\AppData\Local\Microsoft\Windows\Temporary Internet Files\Content.IE5\WB6FSN0Z\dirty-mous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82627">
            <a:off x="8839200" y="5410201"/>
            <a:ext cx="1326348" cy="693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39038" y="2667000"/>
            <a:ext cx="3052763" cy="1107996"/>
          </a:xfrm>
          <a:prstGeom prst="rect">
            <a:avLst/>
          </a:prstGeom>
          <a:noFill/>
        </p:spPr>
        <p:txBody>
          <a:bodyPr wrap="square" rtlCol="0">
            <a:spAutoFit/>
          </a:bodyPr>
          <a:lstStyle/>
          <a:p>
            <a:r>
              <a:rPr lang="en-GB" sz="6600" dirty="0"/>
              <a:t>Squeak!</a:t>
            </a:r>
          </a:p>
        </p:txBody>
      </p:sp>
      <p:pic>
        <p:nvPicPr>
          <p:cNvPr id="3076" name="Picture 4" descr="C:\Users\barnesh\AppData\Local\Microsoft\Windows\Temporary Internet Files\Content.IE5\V2T6A5O0\boy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8557" y="1785968"/>
            <a:ext cx="628286" cy="6625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arnesh\AppData\Local\Microsoft\Windows\Temporary Internet Files\Content.IE5\G0PLD2BW\red-hea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7400" y="140220"/>
            <a:ext cx="810863" cy="1343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027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My Asperger’s makes my hearing extra sensitive</a:t>
            </a:r>
            <a:endParaRPr lang="en-GB" dirty="0"/>
          </a:p>
        </p:txBody>
      </p:sp>
      <p:sp>
        <p:nvSpPr>
          <p:cNvPr id="3" name="Content Placeholder 2"/>
          <p:cNvSpPr>
            <a:spLocks noGrp="1"/>
          </p:cNvSpPr>
          <p:nvPr>
            <p:ph idx="1"/>
          </p:nvPr>
        </p:nvSpPr>
        <p:spPr>
          <a:xfrm>
            <a:off x="1905000" y="4953000"/>
            <a:ext cx="8229600" cy="1143000"/>
          </a:xfrm>
        </p:spPr>
        <p:txBody>
          <a:bodyPr/>
          <a:lstStyle/>
          <a:p>
            <a:r>
              <a:rPr lang="en-GB" dirty="0" smtClean="0"/>
              <a:t>To help me concentrate</a:t>
            </a:r>
            <a:endParaRPr lang="en-GB" dirty="0"/>
          </a:p>
        </p:txBody>
      </p:sp>
      <p:sp>
        <p:nvSpPr>
          <p:cNvPr id="4" name="Title 1"/>
          <p:cNvSpPr txBox="1">
            <a:spLocks/>
          </p:cNvSpPr>
          <p:nvPr/>
        </p:nvSpPr>
        <p:spPr>
          <a:xfrm>
            <a:off x="1905000" y="3657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t>I will try to use my clever brain</a:t>
            </a:r>
            <a:endParaRPr lang="en-GB" dirty="0"/>
          </a:p>
        </p:txBody>
      </p:sp>
      <p:pic>
        <p:nvPicPr>
          <p:cNvPr id="5" name="Picture 2" descr="C:\Users\barnesh\AppData\Local\Microsoft\Windows\Temporary Internet Files\Content.IE5\WB6FSN0Z\listen02[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7708" y="1066801"/>
            <a:ext cx="797214" cy="6222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arnesh\AppData\Local\Microsoft\Windows\Temporary Internet Files\Content.IE5\WB6FSN0Z\asperg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4228" y="1078037"/>
            <a:ext cx="1091231" cy="6160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barnesh\AppData\Local\Microsoft\Windows\Temporary Internet Files\Content.IE5\G0PLD2BW\comic-boy[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9843" y="3733801"/>
            <a:ext cx="823161" cy="12512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ZJG78DOH\Award_star_(gol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4400" y="4724400"/>
            <a:ext cx="838200" cy="798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barnesh\AppData\Local\Microsoft\Windows\Temporary Internet Files\Content.IE5\V2T6A5O0\Brain_pictur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1518" y="5522834"/>
            <a:ext cx="1506483" cy="78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011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905000" y="2438401"/>
            <a:ext cx="8229600" cy="1717393"/>
          </a:xfrm>
          <a:prstGeom prst="rect">
            <a:avLst/>
          </a:prstGeom>
          <a:noFill/>
        </p:spPr>
        <p:txBody>
          <a:bodyPr wrap="square" rtlCol="0">
            <a:spAutoFit/>
          </a:bodyPr>
          <a:lstStyle/>
          <a:p>
            <a:r>
              <a:rPr lang="en-GB" sz="2400" dirty="0">
                <a:solidFill>
                  <a:srgbClr val="7030A0"/>
                </a:solidFill>
              </a:rPr>
              <a:t>Writing sentences</a:t>
            </a:r>
          </a:p>
          <a:p>
            <a:r>
              <a:rPr lang="en-GB" sz="2400" dirty="0">
                <a:solidFill>
                  <a:srgbClr val="7030A0"/>
                </a:solidFill>
              </a:rPr>
              <a:t>She tries and like helps me</a:t>
            </a:r>
          </a:p>
          <a:p>
            <a:r>
              <a:rPr lang="en-GB" sz="2400" dirty="0">
                <a:solidFill>
                  <a:srgbClr val="7030A0"/>
                </a:solidFill>
              </a:rPr>
              <a:t>Mrs </a:t>
            </a:r>
            <a:r>
              <a:rPr lang="en-GB" sz="2400" dirty="0" smtClean="0">
                <a:solidFill>
                  <a:srgbClr val="7030A0"/>
                </a:solidFill>
              </a:rPr>
              <a:t>R__________ </a:t>
            </a:r>
            <a:r>
              <a:rPr lang="en-GB" sz="2400" dirty="0">
                <a:solidFill>
                  <a:srgbClr val="7030A0"/>
                </a:solidFill>
              </a:rPr>
              <a:t>comes and does sentences and reading and problem solving with me</a:t>
            </a:r>
          </a:p>
        </p:txBody>
      </p:sp>
      <p:sp>
        <p:nvSpPr>
          <p:cNvPr id="2" name="Title 1"/>
          <p:cNvSpPr>
            <a:spLocks noGrp="1"/>
          </p:cNvSpPr>
          <p:nvPr>
            <p:ph type="title"/>
          </p:nvPr>
        </p:nvSpPr>
        <p:spPr/>
        <p:txBody>
          <a:bodyPr>
            <a:normAutofit/>
          </a:bodyPr>
          <a:lstStyle/>
          <a:p>
            <a:r>
              <a:rPr lang="en-GB" dirty="0" smtClean="0"/>
              <a:t>The adults know that I find it hard when I am…</a:t>
            </a:r>
            <a:endParaRPr lang="en-GB" dirty="0"/>
          </a:p>
        </p:txBody>
      </p:sp>
      <p:pic>
        <p:nvPicPr>
          <p:cNvPr id="5122" name="Picture 2" descr="C:\Users\barnesh\AppData\Local\Microsoft\Windows\Temporary Internet Files\Content.IE5\V2T6A5O0\journa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4419600"/>
            <a:ext cx="25146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159933"/>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a “</a:t>
            </a:r>
            <a:r>
              <a:rPr lang="en-GB" dirty="0" smtClean="0">
                <a:solidFill>
                  <a:srgbClr val="09D1C7"/>
                </a:solidFill>
              </a:rPr>
              <a:t>me</a:t>
            </a:r>
            <a:r>
              <a:rPr lang="en-GB" dirty="0" smtClean="0"/>
              <a:t>” thing?</a:t>
            </a:r>
            <a:endParaRPr lang="en-GB" dirty="0"/>
          </a:p>
        </p:txBody>
      </p:sp>
      <p:sp>
        <p:nvSpPr>
          <p:cNvPr id="3" name="Content Placeholder 2"/>
          <p:cNvSpPr>
            <a:spLocks noGrp="1"/>
          </p:cNvSpPr>
          <p:nvPr>
            <p:ph idx="1"/>
          </p:nvPr>
        </p:nvSpPr>
        <p:spPr/>
        <p:txBody>
          <a:bodyPr>
            <a:normAutofit/>
          </a:bodyPr>
          <a:lstStyle/>
          <a:p>
            <a:r>
              <a:rPr lang="en-GB" dirty="0" smtClean="0"/>
              <a:t>I am clever </a:t>
            </a:r>
          </a:p>
          <a:p>
            <a:r>
              <a:rPr lang="en-GB" dirty="0" smtClean="0"/>
              <a:t>I am a fast runner</a:t>
            </a:r>
          </a:p>
          <a:p>
            <a:endParaRPr lang="en-GB" dirty="0"/>
          </a:p>
        </p:txBody>
      </p:sp>
      <p:pic>
        <p:nvPicPr>
          <p:cNvPr id="4" name="Picture 3"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1" y="2593848"/>
            <a:ext cx="2575761" cy="391515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barnesh\AppData\Local\Microsoft\Windows\Temporary Internet Files\Content.IE5\WB6FSN0Z\book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0549" y="1219200"/>
            <a:ext cx="1237491" cy="100584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barnesh\AppData\Local\Microsoft\Windows\Temporary Internet Files\Content.IE5\WB6FSN0Z\running_animation_by_xxjillsandwhichxx-d34lwny[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040" y="1981200"/>
            <a:ext cx="1061361" cy="99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445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an “</a:t>
            </a:r>
            <a:r>
              <a:rPr lang="en-GB" dirty="0" smtClean="0">
                <a:solidFill>
                  <a:srgbClr val="D4FE00"/>
                </a:solidFill>
              </a:rPr>
              <a:t>Asperger’s</a:t>
            </a:r>
            <a:r>
              <a:rPr lang="en-GB" dirty="0" smtClean="0"/>
              <a:t>” thing?</a:t>
            </a:r>
            <a:endParaRPr lang="en-GB" dirty="0"/>
          </a:p>
        </p:txBody>
      </p:sp>
      <p:sp>
        <p:nvSpPr>
          <p:cNvPr id="3" name="Content Placeholder 2"/>
          <p:cNvSpPr>
            <a:spLocks noGrp="1"/>
          </p:cNvSpPr>
          <p:nvPr>
            <p:ph idx="1"/>
          </p:nvPr>
        </p:nvSpPr>
        <p:spPr>
          <a:xfrm>
            <a:off x="1981200" y="1600201"/>
            <a:ext cx="4953000" cy="4525963"/>
          </a:xfrm>
        </p:spPr>
        <p:txBody>
          <a:bodyPr>
            <a:normAutofit lnSpcReduction="10000"/>
          </a:bodyPr>
          <a:lstStyle/>
          <a:p>
            <a:r>
              <a:rPr lang="en-GB" dirty="0"/>
              <a:t>It </a:t>
            </a:r>
            <a:r>
              <a:rPr lang="en-GB" dirty="0" smtClean="0"/>
              <a:t>makes my hearing extra sensitive </a:t>
            </a:r>
          </a:p>
          <a:p>
            <a:endParaRPr lang="en-GB" dirty="0" smtClean="0"/>
          </a:p>
          <a:p>
            <a:r>
              <a:rPr lang="en-GB" dirty="0" smtClean="0"/>
              <a:t>It is harder to concentrate on some things</a:t>
            </a:r>
          </a:p>
          <a:p>
            <a:endParaRPr lang="en-GB" dirty="0" smtClean="0"/>
          </a:p>
          <a:p>
            <a:r>
              <a:rPr lang="en-GB" dirty="0" smtClean="0"/>
              <a:t>It </a:t>
            </a:r>
            <a:r>
              <a:rPr lang="en-GB" dirty="0"/>
              <a:t>can </a:t>
            </a:r>
            <a:r>
              <a:rPr lang="en-GB" dirty="0" smtClean="0"/>
              <a:t>make my brain think differently, but the same greatness as everybody else</a:t>
            </a:r>
          </a:p>
          <a:p>
            <a:pPr marL="0" indent="0">
              <a:buNone/>
            </a:pPr>
            <a:r>
              <a:rPr lang="en-GB" dirty="0" smtClean="0"/>
              <a:t> </a:t>
            </a:r>
          </a:p>
          <a:p>
            <a:endParaRPr lang="en-GB" dirty="0"/>
          </a:p>
        </p:txBody>
      </p:sp>
      <p:pic>
        <p:nvPicPr>
          <p:cNvPr id="4" name="Picture 2" descr="C:\Users\barnesh\AppData\Local\Microsoft\Windows\Temporary Internet Files\Content.IE5\WB6FSN0Z\listen02[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1" y="1447801"/>
            <a:ext cx="955335" cy="7457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arnesh\AppData\Local\Microsoft\Windows\Temporary Internet Files\Content.IE5\WB6FSN0Z\8066863117_61b1ccbd93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715" y="2743201"/>
            <a:ext cx="1158197" cy="77365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barnesh\AppData\Local\Microsoft\Windows\Temporary Internet Files\Content.IE5\V2T6A5O0\Brain[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874" y="3962400"/>
            <a:ext cx="728853" cy="7552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arnesh\AppData\Local\Microsoft\Windows\Temporary Internet Files\Content.IE5\V2T6A5O0\Brain[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053946" y="3962400"/>
            <a:ext cx="728853" cy="755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WB6FSN0Z\asperg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8435" y="4818623"/>
            <a:ext cx="731372" cy="4129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048278" y="4818624"/>
            <a:ext cx="728853" cy="360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descr="C:\Users\barnesh\AppData\Local\Microsoft\Windows\Temporary Internet Files\Content.IE5\WB6FSN0Z\pol_pl_Waga-szalkowa-do-zabawy-dla-dzieci-Wood-44592_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8436" y="5317468"/>
            <a:ext cx="2168694" cy="1013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196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Asperger’s?</a:t>
            </a:r>
            <a:endParaRPr lang="en-GB" dirty="0"/>
          </a:p>
        </p:txBody>
      </p:sp>
      <p:sp>
        <p:nvSpPr>
          <p:cNvPr id="3" name="Content Placeholder 2"/>
          <p:cNvSpPr>
            <a:spLocks noGrp="1"/>
          </p:cNvSpPr>
          <p:nvPr>
            <p:ph idx="1"/>
          </p:nvPr>
        </p:nvSpPr>
        <p:spPr>
          <a:xfrm>
            <a:off x="1981200" y="1600201"/>
            <a:ext cx="6629400" cy="4525963"/>
          </a:xfrm>
        </p:spPr>
        <p:txBody>
          <a:bodyPr>
            <a:normAutofit/>
          </a:bodyPr>
          <a:lstStyle/>
          <a:p>
            <a:r>
              <a:rPr lang="en-GB" dirty="0" smtClean="0"/>
              <a:t>Is was discovered 163 years ago in another country by Dr Hans Asperger</a:t>
            </a:r>
          </a:p>
          <a:p>
            <a:endParaRPr lang="en-GB" dirty="0" smtClean="0"/>
          </a:p>
          <a:p>
            <a:r>
              <a:rPr lang="en-GB" dirty="0" smtClean="0"/>
              <a:t>Asperger’s doesn’t go away</a:t>
            </a:r>
          </a:p>
          <a:p>
            <a:endParaRPr lang="en-GB" dirty="0"/>
          </a:p>
          <a:p>
            <a:endParaRPr lang="en-GB" dirty="0" smtClean="0"/>
          </a:p>
          <a:p>
            <a:r>
              <a:rPr lang="en-GB" dirty="0" smtClean="0"/>
              <a:t>It helps me to see the world differently from other people</a:t>
            </a:r>
            <a:endParaRPr lang="en-GB" dirty="0"/>
          </a:p>
        </p:txBody>
      </p:sp>
      <p:pic>
        <p:nvPicPr>
          <p:cNvPr id="4" name="Picture 2" descr="C:\Users\barnesh\AppData\Local\Microsoft\Windows\Temporary Internet Files\Content.IE5\WB6FSN0Z\asperg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7207" y="381001"/>
            <a:ext cx="1388025" cy="7836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arnesh\AppData\Local\Microsoft\Windows\Temporary Internet Files\Content.IE5\G0PLD2BW\red-hea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057401" y="349397"/>
            <a:ext cx="739269" cy="8468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barnesh\AppData\Local\Microsoft\Windows\Temporary Internet Files\Content.IE5\G0PLD2BW\220px-Asperger-Vienna-clinic[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0664" y="1600201"/>
            <a:ext cx="657068" cy="94378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arnesh\AppData\Local\Microsoft\Windows\Temporary Internet Files\Content.IE5\ZJG78DOH\running_away[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21546">
            <a:off x="7201060" y="3019425"/>
            <a:ext cx="1090203" cy="1162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WB6FSN0Z\asperg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20439">
            <a:off x="6934202" y="2699047"/>
            <a:ext cx="1388025" cy="7836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arnesh\AppData\Local\Microsoft\Windows\Temporary Internet Files\Content.IE5\ZJG78DOH\768px-Red_X.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4824" y="2667001"/>
            <a:ext cx="1134787" cy="11347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barnesh\AppData\Local\Microsoft\Windows\Temporary Internet Files\Content.IE5\ZJG78DOH\world_Clipart2[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7070" y="4724400"/>
            <a:ext cx="20574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barnesh\AppData\Local\Microsoft\Windows\Temporary Internet Files\Content.IE5\WB6FSN0Z\telescopio-museo[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3800" y="5506065"/>
            <a:ext cx="735760" cy="7357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barnesh\AppData\Local\Microsoft\Windows\Temporary Internet Files\Content.IE5\ZJG78DOH\1284857930237_hz-myalibaba-web7_3333[1].jpg"/>
          <p:cNvPicPr>
            <a:picLocks noChangeAspect="1" noChangeArrowheads="1"/>
          </p:cNvPicPr>
          <p:nvPr/>
        </p:nvPicPr>
        <p:blipFill rotWithShape="1">
          <a:blip r:embed="rId9">
            <a:extLst>
              <a:ext uri="{28A0092B-C50C-407E-A947-70E740481C1C}">
                <a14:useLocalDpi xmlns:a14="http://schemas.microsoft.com/office/drawing/2010/main" val="0"/>
              </a:ext>
            </a:extLst>
          </a:blip>
          <a:srcRect l="62827" t="35856" r="320" b="30198"/>
          <a:stretch/>
        </p:blipFill>
        <p:spPr bwMode="auto">
          <a:xfrm>
            <a:off x="5925398" y="5530880"/>
            <a:ext cx="1472361" cy="90420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barnesh\AppData\Local\Microsoft\Windows\Temporary Internet Files\Content.IE5\G0PLD2BW\Slug_crop-aspect[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6248401" y="5822088"/>
            <a:ext cx="556131" cy="321784"/>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1752600" y="5822088"/>
            <a:ext cx="3962400" cy="816836"/>
          </a:xfrm>
          <a:prstGeom prst="cloudCallout">
            <a:avLst>
              <a:gd name="adj1" fmla="val 64130"/>
              <a:gd name="adj2" fmla="val -25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“When my feelings are gone I feel like a slug on a sofa”</a:t>
            </a:r>
          </a:p>
        </p:txBody>
      </p:sp>
      <p:pic>
        <p:nvPicPr>
          <p:cNvPr id="17" name="Picture 16" descr="C:\Users\barnesh\AppData\Local\Microsoft\Windows\Temporary Internet Files\Content.IE5\G0PLD2BW\comic-boy[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600" y="5486481"/>
            <a:ext cx="346070" cy="52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431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7</a:t>
            </a:r>
            <a:endParaRPr lang="en-GB" dirty="0"/>
          </a:p>
        </p:txBody>
      </p:sp>
      <p:sp>
        <p:nvSpPr>
          <p:cNvPr id="3" name="Content Placeholder 2"/>
          <p:cNvSpPr>
            <a:spLocks noGrp="1"/>
          </p:cNvSpPr>
          <p:nvPr>
            <p:ph idx="1"/>
          </p:nvPr>
        </p:nvSpPr>
        <p:spPr/>
        <p:txBody>
          <a:bodyPr/>
          <a:lstStyle/>
          <a:p>
            <a:r>
              <a:rPr lang="en-GB" dirty="0" smtClean="0"/>
              <a:t>Well supported throughout his school career</a:t>
            </a:r>
          </a:p>
          <a:p>
            <a:r>
              <a:rPr lang="en-GB" dirty="0" smtClean="0"/>
              <a:t>Medium level of self awareness and agency</a:t>
            </a:r>
            <a:endParaRPr lang="en-GB" dirty="0"/>
          </a:p>
        </p:txBody>
      </p:sp>
    </p:spTree>
    <p:extLst>
      <p:ext uri="{BB962C8B-B14F-4D97-AF65-F5344CB8AC3E}">
        <p14:creationId xmlns:p14="http://schemas.microsoft.com/office/powerpoint/2010/main" val="3607547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6492" y="273537"/>
            <a:ext cx="6236677" cy="1610825"/>
          </a:xfrm>
        </p:spPr>
        <p:txBody>
          <a:bodyPr/>
          <a:lstStyle/>
          <a:p>
            <a:r>
              <a:rPr lang="en-GB" dirty="0" smtClean="0"/>
              <a:t>Me and my Autism</a:t>
            </a:r>
            <a:endParaRPr lang="en-GB" dirty="0"/>
          </a:p>
        </p:txBody>
      </p:sp>
      <p:sp>
        <p:nvSpPr>
          <p:cNvPr id="3" name="Subtitle 2"/>
          <p:cNvSpPr>
            <a:spLocks noGrp="1"/>
          </p:cNvSpPr>
          <p:nvPr>
            <p:ph type="subTitle" idx="1"/>
          </p:nvPr>
        </p:nvSpPr>
        <p:spPr>
          <a:xfrm>
            <a:off x="6643076" y="2051766"/>
            <a:ext cx="4423508" cy="1302256"/>
          </a:xfrm>
        </p:spPr>
        <p:txBody>
          <a:bodyPr/>
          <a:lstStyle/>
          <a:p>
            <a:r>
              <a:rPr lang="en-GB" dirty="0" smtClean="0"/>
              <a:t>Most of the time I don’t mind….</a:t>
            </a:r>
            <a:endParaRPr lang="en-GB" dirty="0"/>
          </a:p>
        </p:txBody>
      </p:sp>
      <p:pic>
        <p:nvPicPr>
          <p:cNvPr id="4" name="Picture 3" descr="La primera televisión 3D de Panasonic ya disponible | Gizm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062" y="484554"/>
            <a:ext cx="2827913" cy="2218340"/>
          </a:xfrm>
          <a:prstGeom prst="rect">
            <a:avLst/>
          </a:prstGeom>
        </p:spPr>
      </p:pic>
      <p:pic>
        <p:nvPicPr>
          <p:cNvPr id="5" name="Picture 4" descr="&lt;strong&gt;Yu-Gi&lt;/strong&gt;-&lt;strong&gt;Oh&lt;/strong&gt;! Main Characters / Characters - TV Trop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9845" y="828505"/>
            <a:ext cx="1844710" cy="1375716"/>
          </a:xfrm>
          <a:prstGeom prst="rect">
            <a:avLst/>
          </a:prstGeom>
        </p:spPr>
      </p:pic>
      <p:sp>
        <p:nvSpPr>
          <p:cNvPr id="6" name="Cloud Callout 5"/>
          <p:cNvSpPr/>
          <p:nvPr/>
        </p:nvSpPr>
        <p:spPr>
          <a:xfrm>
            <a:off x="1946031" y="3595077"/>
            <a:ext cx="7260492" cy="2344615"/>
          </a:xfrm>
          <a:prstGeom prst="cloudCallout">
            <a:avLst>
              <a:gd name="adj1" fmla="val 81320"/>
              <a:gd name="adj2" fmla="val 60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Watching television allows me to let my creativity run wild – thinking about what’s going to happen next, and stuff like that…</a:t>
            </a:r>
            <a:endParaRPr lang="en-GB" dirty="0"/>
          </a:p>
        </p:txBody>
      </p:sp>
    </p:spTree>
    <p:extLst>
      <p:ext uri="{BB962C8B-B14F-4D97-AF65-F5344CB8AC3E}">
        <p14:creationId xmlns:p14="http://schemas.microsoft.com/office/powerpoint/2010/main" val="130808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pupil’s voice….</a:t>
            </a:r>
            <a:endParaRPr lang="en-GB" dirty="0"/>
          </a:p>
        </p:txBody>
      </p:sp>
      <p:sp>
        <p:nvSpPr>
          <p:cNvPr id="4" name="Content Placeholder 3"/>
          <p:cNvSpPr>
            <a:spLocks noGrp="1"/>
          </p:cNvSpPr>
          <p:nvPr>
            <p:ph idx="1"/>
          </p:nvPr>
        </p:nvSpPr>
        <p:spPr>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dirty="0"/>
              <a:t>I feel confident when I get to be with all my friends.  I like to feel as if the teachers are looking after me by supporting me with my difficulties such as making new friends, homework and school work.</a:t>
            </a:r>
          </a:p>
        </p:txBody>
      </p:sp>
    </p:spTree>
    <p:extLst>
      <p:ext uri="{BB962C8B-B14F-4D97-AF65-F5344CB8AC3E}">
        <p14:creationId xmlns:p14="http://schemas.microsoft.com/office/powerpoint/2010/main" val="366225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7200"/>
            <a:ext cx="5973474" cy="597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042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pPr marL="0" indent="0">
              <a:buNone/>
            </a:pPr>
            <a:r>
              <a:rPr lang="en-GB" dirty="0" smtClean="0"/>
              <a:t>The Asperger children’s Toolkit:</a:t>
            </a:r>
          </a:p>
          <a:p>
            <a:r>
              <a:rPr lang="en-GB" dirty="0" smtClean="0">
                <a:solidFill>
                  <a:srgbClr val="FF0000"/>
                </a:solidFill>
              </a:rPr>
              <a:t>Autism is amazing because…</a:t>
            </a:r>
          </a:p>
          <a:p>
            <a:r>
              <a:rPr lang="en-GB" dirty="0" smtClean="0">
                <a:solidFill>
                  <a:srgbClr val="FF0000"/>
                </a:solidFill>
              </a:rPr>
              <a:t>Autism is tricky because…</a:t>
            </a:r>
          </a:p>
          <a:p>
            <a:r>
              <a:rPr lang="en-GB" dirty="0" smtClean="0">
                <a:solidFill>
                  <a:srgbClr val="FF0000"/>
                </a:solidFill>
              </a:rPr>
              <a:t>Meltdowns and shutdowns</a:t>
            </a:r>
          </a:p>
          <a:p>
            <a:r>
              <a:rPr lang="en-GB" dirty="0" smtClean="0">
                <a:solidFill>
                  <a:srgbClr val="00B0F0"/>
                </a:solidFill>
              </a:rPr>
              <a:t>The </a:t>
            </a:r>
            <a:r>
              <a:rPr lang="en-GB" dirty="0">
                <a:solidFill>
                  <a:srgbClr val="00B0F0"/>
                </a:solidFill>
              </a:rPr>
              <a:t>“Brain Guru”</a:t>
            </a:r>
          </a:p>
          <a:p>
            <a:r>
              <a:rPr lang="en-GB" dirty="0" smtClean="0"/>
              <a:t>The “Sensory Detective”</a:t>
            </a:r>
          </a:p>
          <a:p>
            <a:r>
              <a:rPr lang="en-GB" dirty="0" smtClean="0"/>
              <a:t>The “Social Scientist”</a:t>
            </a:r>
          </a:p>
          <a:p>
            <a:pPr marL="0" indent="0">
              <a:buNone/>
            </a:pPr>
            <a:endParaRPr lang="en-GB" dirty="0"/>
          </a:p>
        </p:txBody>
      </p:sp>
    </p:spTree>
    <p:extLst>
      <p:ext uri="{BB962C8B-B14F-4D97-AF65-F5344CB8AC3E}">
        <p14:creationId xmlns:p14="http://schemas.microsoft.com/office/powerpoint/2010/main" val="3468469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Autism is amazing because…</a:t>
            </a:r>
            <a:endParaRPr lang="en-GB" dirty="0"/>
          </a:p>
        </p:txBody>
      </p:sp>
      <p:sp>
        <p:nvSpPr>
          <p:cNvPr id="3" name="Content Placeholder 2"/>
          <p:cNvSpPr>
            <a:spLocks noGrp="1"/>
          </p:cNvSpPr>
          <p:nvPr>
            <p:ph idx="1"/>
          </p:nvPr>
        </p:nvSpPr>
        <p:spPr>
          <a:xfrm>
            <a:off x="509954" y="1591469"/>
            <a:ext cx="10515600" cy="4351338"/>
          </a:xfrm>
        </p:spPr>
        <p:txBody>
          <a:bodyPr/>
          <a:lstStyle/>
          <a:p>
            <a:r>
              <a:rPr lang="en-GB" dirty="0" smtClean="0"/>
              <a:t>It usually helps us to respond to visual stimulation (understand and remember what we see) very well!</a:t>
            </a:r>
          </a:p>
        </p:txBody>
      </p:sp>
      <p:pic>
        <p:nvPicPr>
          <p:cNvPr id="3075" name="Picture 3" descr="C:\Users\barnesh\AppData\Local\Microsoft\Windows\Temporary Internet Files\Content.IE5\KFESFYW5\p-1-pecs-colour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754" y="4025658"/>
            <a:ext cx="33337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barnesh\AppData\Local\Microsoft\Windows\Temporary Internet Files\Content.IE5\7EYED053\indiv_rule_car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32" y="2575670"/>
            <a:ext cx="6696075" cy="11334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barnesh\AppData\Local\Microsoft\Windows\Temporary Internet Files\Content.IE5\7EYED053\maslow[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23" y="3831310"/>
            <a:ext cx="3048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barnesh\AppData\Local\Microsoft\Windows\Temporary Internet Files\Content.IE5\0HDM7I4I\Self_Regulation_Scal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7845" y="3848895"/>
            <a:ext cx="1481186" cy="255801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8281590" y="2305538"/>
            <a:ext cx="2833841" cy="1720119"/>
          </a:xfrm>
          <a:prstGeom prst="wedgeRoundRectCallout">
            <a:avLst>
              <a:gd name="adj1" fmla="val 36511"/>
              <a:gd name="adj2" fmla="val -576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When I was younger pictures helped me to understand what the teachers were asking me to do.</a:t>
            </a:r>
            <a:endParaRPr lang="en-GB" dirty="0"/>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3599" y="152399"/>
            <a:ext cx="1520283" cy="152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625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Autism is amazing because…</a:t>
            </a:r>
            <a:endParaRPr lang="en-GB" dirty="0"/>
          </a:p>
        </p:txBody>
      </p:sp>
      <p:sp>
        <p:nvSpPr>
          <p:cNvPr id="3" name="Content Placeholder 2"/>
          <p:cNvSpPr>
            <a:spLocks noGrp="1"/>
          </p:cNvSpPr>
          <p:nvPr>
            <p:ph idx="1"/>
          </p:nvPr>
        </p:nvSpPr>
        <p:spPr/>
        <p:txBody>
          <a:bodyPr>
            <a:normAutofit lnSpcReduction="10000"/>
          </a:bodyPr>
          <a:lstStyle/>
          <a:p>
            <a:r>
              <a:rPr lang="en-GB" dirty="0" smtClean="0"/>
              <a:t>We usually have a </a:t>
            </a:r>
            <a:r>
              <a:rPr lang="en-GB" b="1" dirty="0" smtClean="0"/>
              <a:t>highly developed thinking way </a:t>
            </a:r>
            <a:r>
              <a:rPr lang="en-GB" dirty="0" smtClean="0"/>
              <a:t>(my skills are</a:t>
            </a:r>
            <a:r>
              <a:rPr lang="en-GB" dirty="0"/>
              <a:t> </a:t>
            </a:r>
            <a:r>
              <a:rPr lang="en-GB" dirty="0" smtClean="0"/>
              <a:t>reading, creative writing, dancing, science, good memory)</a:t>
            </a:r>
          </a:p>
          <a:p>
            <a:endParaRPr lang="en-GB" dirty="0"/>
          </a:p>
          <a:p>
            <a:r>
              <a:rPr lang="en-GB" dirty="0" smtClean="0"/>
              <a:t>I am a </a:t>
            </a:r>
            <a:r>
              <a:rPr lang="en-GB" b="1" dirty="0" smtClean="0"/>
              <a:t>visual thinker </a:t>
            </a:r>
            <a:r>
              <a:rPr lang="en-GB" dirty="0" smtClean="0"/>
              <a:t>because despite me not really liking all art stuff, I am good at, and prefer, making my own sketches. Seeing pictures help me to get a visual idea of what I am doing.</a:t>
            </a:r>
            <a:endParaRPr lang="en-GB" dirty="0"/>
          </a:p>
          <a:p>
            <a:endParaRPr lang="en-GB" dirty="0" smtClean="0"/>
          </a:p>
          <a:p>
            <a:r>
              <a:rPr lang="en-GB" dirty="0" smtClean="0"/>
              <a:t>I am a </a:t>
            </a:r>
            <a:r>
              <a:rPr lang="en-GB" b="1" dirty="0" smtClean="0"/>
              <a:t>verbal thinker </a:t>
            </a:r>
            <a:r>
              <a:rPr lang="en-GB" dirty="0" smtClean="0"/>
              <a:t>because of my good memory and I am able to explain things to teachers in a situation where I am not feeling too good.  </a:t>
            </a:r>
            <a:endParaRPr lang="en-GB"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3599" y="152399"/>
            <a:ext cx="1687551" cy="168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708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4024"/>
            <a:ext cx="8730343" cy="22098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n-GB" dirty="0" smtClean="0"/>
              <a:t>Sometimes I tend to react when I’m annoyed or just super angry.</a:t>
            </a:r>
          </a:p>
          <a:p>
            <a:endParaRPr lang="en-GB" dirty="0"/>
          </a:p>
          <a:p>
            <a:r>
              <a:rPr lang="en-GB" dirty="0" smtClean="0"/>
              <a:t>Sometimes I tend to get rather anxious and intimidated about things I struggle with. </a:t>
            </a:r>
          </a:p>
          <a:p>
            <a:endParaRPr lang="en-GB" dirty="0"/>
          </a:p>
        </p:txBody>
      </p:sp>
      <p:sp>
        <p:nvSpPr>
          <p:cNvPr id="6" name="Title 1"/>
          <p:cNvSpPr>
            <a:spLocks noGrp="1"/>
          </p:cNvSpPr>
          <p:nvPr>
            <p:ph type="title"/>
          </p:nvPr>
        </p:nvSpPr>
        <p:spPr/>
        <p:txBody>
          <a:bodyPr/>
          <a:lstStyle/>
          <a:p>
            <a:r>
              <a:rPr lang="en-GB" dirty="0" smtClean="0"/>
              <a:t>Autism is tricky because</a:t>
            </a:r>
            <a:endParaRPr lang="en-GB"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3600" y="152400"/>
            <a:ext cx="1538288" cy="153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37063" y="1828800"/>
            <a:ext cx="6612674" cy="1754326"/>
          </a:xfrm>
          <a:prstGeom prst="rect">
            <a:avLst/>
          </a:prstGeom>
          <a:noFill/>
        </p:spPr>
        <p:txBody>
          <a:bodyPr wrap="square" rtlCol="0">
            <a:spAutoFit/>
          </a:bodyPr>
          <a:lstStyle/>
          <a:p>
            <a:r>
              <a:rPr lang="en-GB" dirty="0" smtClean="0"/>
              <a:t>CHALLENGES INCLUDE:</a:t>
            </a:r>
          </a:p>
          <a:p>
            <a:endParaRPr lang="en-GB" dirty="0"/>
          </a:p>
          <a:p>
            <a:pPr marL="285750" indent="-285750">
              <a:buFont typeface="Arial" panose="020B0604020202020204" pitchFamily="34" charset="0"/>
              <a:buChar char="•"/>
            </a:pPr>
            <a:r>
              <a:rPr lang="en-GB" dirty="0" smtClean="0"/>
              <a:t>Overcoming anxiety</a:t>
            </a:r>
          </a:p>
          <a:p>
            <a:pPr marL="285750" indent="-285750">
              <a:buFont typeface="Arial" panose="020B0604020202020204" pitchFamily="34" charset="0"/>
              <a:buChar char="•"/>
            </a:pPr>
            <a:r>
              <a:rPr lang="en-GB" dirty="0" smtClean="0"/>
              <a:t>Understanding other people</a:t>
            </a:r>
          </a:p>
          <a:p>
            <a:pPr marL="285750" indent="-285750">
              <a:buFont typeface="Arial" panose="020B0604020202020204" pitchFamily="34" charset="0"/>
              <a:buChar char="•"/>
            </a:pPr>
            <a:r>
              <a:rPr lang="en-GB" dirty="0" smtClean="0"/>
              <a:t>Friendship and trust</a:t>
            </a:r>
          </a:p>
          <a:p>
            <a:pPr marL="285750" indent="-285750">
              <a:buFont typeface="Arial" panose="020B0604020202020204" pitchFamily="34" charset="0"/>
              <a:buChar char="•"/>
            </a:pPr>
            <a:r>
              <a:rPr lang="en-GB" dirty="0" smtClean="0"/>
              <a:t>Understanding emotions</a:t>
            </a:r>
            <a:endParaRPr lang="en-GB" dirty="0"/>
          </a:p>
        </p:txBody>
      </p:sp>
    </p:spTree>
    <p:extLst>
      <p:ext uri="{BB962C8B-B14F-4D97-AF65-F5344CB8AC3E}">
        <p14:creationId xmlns:p14="http://schemas.microsoft.com/office/powerpoint/2010/main" val="3590720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Autism is tricky </a:t>
            </a:r>
            <a:r>
              <a:rPr lang="en-GB" dirty="0" smtClean="0"/>
              <a:t>because of sensory </a:t>
            </a:r>
            <a:r>
              <a:rPr lang="en-GB" dirty="0"/>
              <a:t>i</a:t>
            </a:r>
            <a:r>
              <a:rPr lang="en-GB" dirty="0" smtClean="0"/>
              <a:t>ssues</a:t>
            </a:r>
            <a:endParaRPr lang="en-GB" dirty="0"/>
          </a:p>
        </p:txBody>
      </p:sp>
      <p:sp>
        <p:nvSpPr>
          <p:cNvPr id="3" name="Content Placeholder 2"/>
          <p:cNvSpPr>
            <a:spLocks noGrp="1"/>
          </p:cNvSpPr>
          <p:nvPr>
            <p:ph idx="1"/>
          </p:nvPr>
        </p:nvSpPr>
        <p:spPr/>
        <p:txBody>
          <a:bodyPr/>
          <a:lstStyle/>
          <a:p>
            <a:pPr marL="0" indent="0">
              <a:buNone/>
            </a:pPr>
            <a:r>
              <a:rPr lang="en-GB" sz="4000" dirty="0" smtClean="0"/>
              <a:t>I am oversensitive!</a:t>
            </a:r>
          </a:p>
          <a:p>
            <a:endParaRPr lang="en-GB" dirty="0"/>
          </a:p>
          <a:p>
            <a:r>
              <a:rPr lang="en-GB" dirty="0" smtClean="0"/>
              <a:t>Things near my neck</a:t>
            </a:r>
          </a:p>
          <a:p>
            <a:r>
              <a:rPr lang="en-GB" dirty="0" smtClean="0"/>
              <a:t>Feelings around a rollercoaster</a:t>
            </a:r>
          </a:p>
          <a:p>
            <a:r>
              <a:rPr lang="en-GB" dirty="0" smtClean="0"/>
              <a:t>Getting wet, unless it is for a good reason (bathing or swimming)</a:t>
            </a:r>
            <a:endParaRPr lang="en-GB" dirty="0"/>
          </a:p>
        </p:txBody>
      </p:sp>
    </p:spTree>
    <p:extLst>
      <p:ext uri="{BB962C8B-B14F-4D97-AF65-F5344CB8AC3E}">
        <p14:creationId xmlns:p14="http://schemas.microsoft.com/office/powerpoint/2010/main" val="1102785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Meltdowns:  what causes them?</a:t>
            </a:r>
            <a:endParaRPr lang="en-GB" dirty="0"/>
          </a:p>
        </p:txBody>
      </p:sp>
      <p:sp>
        <p:nvSpPr>
          <p:cNvPr id="3" name="Content Placeholder 2"/>
          <p:cNvSpPr>
            <a:spLocks noGrp="1"/>
          </p:cNvSpPr>
          <p:nvPr>
            <p:ph idx="1"/>
          </p:nvPr>
        </p:nvSpPr>
        <p:spPr/>
        <p:txBody>
          <a:bodyPr>
            <a:normAutofit lnSpcReduction="10000"/>
          </a:bodyPr>
          <a:lstStyle/>
          <a:p>
            <a:r>
              <a:rPr lang="en-GB" dirty="0" smtClean="0"/>
              <a:t>Sometimes it’s a bit tricky there are many reasons for a meltdown (when I was younger I always wanted to win at games, but now I can take it)</a:t>
            </a:r>
          </a:p>
          <a:p>
            <a:r>
              <a:rPr lang="en-GB" dirty="0" smtClean="0"/>
              <a:t>Loud noises and sensory overload  (I am fine with my class, I am used to their noise)</a:t>
            </a:r>
          </a:p>
          <a:p>
            <a:r>
              <a:rPr lang="en-GB" dirty="0" smtClean="0"/>
              <a:t>Anxiety – sometimes when I am really pressured I can get a bit of a meltdown</a:t>
            </a:r>
          </a:p>
          <a:p>
            <a:r>
              <a:rPr lang="en-GB" dirty="0" smtClean="0"/>
              <a:t>tight arguments (intense arguments between friends can really get at me)</a:t>
            </a:r>
          </a:p>
          <a:p>
            <a:r>
              <a:rPr lang="en-GB" dirty="0" smtClean="0"/>
              <a:t>Trying not to react when feeling annoyed (like the Red Beast)</a:t>
            </a:r>
            <a:endParaRPr lang="en-GB" dirty="0"/>
          </a:p>
        </p:txBody>
      </p:sp>
    </p:spTree>
    <p:extLst>
      <p:ext uri="{BB962C8B-B14F-4D97-AF65-F5344CB8AC3E}">
        <p14:creationId xmlns:p14="http://schemas.microsoft.com/office/powerpoint/2010/main" val="1187758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Pressures in my life</a:t>
            </a:r>
            <a:endParaRPr lang="en-GB" dirty="0"/>
          </a:p>
        </p:txBody>
      </p:sp>
      <p:sp>
        <p:nvSpPr>
          <p:cNvPr id="3" name="Content Placeholder 2"/>
          <p:cNvSpPr>
            <a:spLocks noGrp="1"/>
          </p:cNvSpPr>
          <p:nvPr>
            <p:ph idx="1"/>
          </p:nvPr>
        </p:nvSpPr>
        <p:spPr/>
        <p:txBody>
          <a:bodyPr>
            <a:normAutofit fontScale="92500"/>
          </a:bodyPr>
          <a:lstStyle/>
          <a:p>
            <a:r>
              <a:rPr lang="en-GB" dirty="0" smtClean="0"/>
              <a:t>Sometimes making </a:t>
            </a:r>
            <a:r>
              <a:rPr lang="en-GB" dirty="0" smtClean="0">
                <a:solidFill>
                  <a:srgbClr val="FF0000"/>
                </a:solidFill>
              </a:rPr>
              <a:t>choices</a:t>
            </a:r>
            <a:r>
              <a:rPr lang="en-GB" dirty="0" smtClean="0"/>
              <a:t> (really hard ones)</a:t>
            </a:r>
          </a:p>
          <a:p>
            <a:r>
              <a:rPr lang="en-GB" dirty="0" smtClean="0"/>
              <a:t>Sometimes come back to school after a long holiday and there are questions and I can’t </a:t>
            </a:r>
            <a:r>
              <a:rPr lang="en-GB" dirty="0" smtClean="0">
                <a:solidFill>
                  <a:srgbClr val="FF0000"/>
                </a:solidFill>
              </a:rPr>
              <a:t>remember the answers </a:t>
            </a:r>
            <a:r>
              <a:rPr lang="en-GB" dirty="0" smtClean="0"/>
              <a:t>(such as what is a simile – I do know what it is but if I am not in school for a long time, I can’t remember)</a:t>
            </a:r>
          </a:p>
          <a:p>
            <a:r>
              <a:rPr lang="en-GB" dirty="0" smtClean="0"/>
              <a:t>Sometimes my sister calls me names and stuff and I am really pressured trying </a:t>
            </a:r>
            <a:r>
              <a:rPr lang="en-GB" dirty="0" smtClean="0">
                <a:solidFill>
                  <a:srgbClr val="FF0000"/>
                </a:solidFill>
              </a:rPr>
              <a:t>not to react</a:t>
            </a:r>
            <a:r>
              <a:rPr lang="en-GB" dirty="0" smtClean="0"/>
              <a:t>.</a:t>
            </a:r>
          </a:p>
          <a:p>
            <a:r>
              <a:rPr lang="en-GB" dirty="0" smtClean="0"/>
              <a:t>When my sister is annoyed in the morning she just takes it out on me, and I </a:t>
            </a:r>
            <a:r>
              <a:rPr lang="en-GB" dirty="0" smtClean="0">
                <a:solidFill>
                  <a:srgbClr val="FF0000"/>
                </a:solidFill>
              </a:rPr>
              <a:t>don’t know why</a:t>
            </a:r>
          </a:p>
          <a:p>
            <a:r>
              <a:rPr lang="en-GB" dirty="0" smtClean="0"/>
              <a:t>I find it really hard to </a:t>
            </a:r>
            <a:r>
              <a:rPr lang="en-GB" dirty="0" smtClean="0">
                <a:solidFill>
                  <a:srgbClr val="FF0000"/>
                </a:solidFill>
              </a:rPr>
              <a:t>remember my schedules </a:t>
            </a:r>
            <a:r>
              <a:rPr lang="en-GB" dirty="0" smtClean="0"/>
              <a:t>(I have to go to Samba band, I know it is at lunch time but I can’t remember what time)</a:t>
            </a:r>
          </a:p>
          <a:p>
            <a:endParaRPr lang="en-GB" dirty="0" smtClean="0"/>
          </a:p>
          <a:p>
            <a:endParaRPr lang="en-GB" dirty="0"/>
          </a:p>
        </p:txBody>
      </p:sp>
    </p:spTree>
    <p:extLst>
      <p:ext uri="{BB962C8B-B14F-4D97-AF65-F5344CB8AC3E}">
        <p14:creationId xmlns:p14="http://schemas.microsoft.com/office/powerpoint/2010/main" val="3991628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would really help</a:t>
            </a:r>
            <a:endParaRPr lang="en-GB" dirty="0"/>
          </a:p>
        </p:txBody>
      </p:sp>
      <p:sp>
        <p:nvSpPr>
          <p:cNvPr id="3" name="Content Placeholder 2"/>
          <p:cNvSpPr>
            <a:spLocks noGrp="1"/>
          </p:cNvSpPr>
          <p:nvPr>
            <p:ph idx="1"/>
          </p:nvPr>
        </p:nvSpPr>
        <p:spPr/>
        <p:txBody>
          <a:bodyPr/>
          <a:lstStyle/>
          <a:p>
            <a:r>
              <a:rPr lang="en-GB" dirty="0" smtClean="0"/>
              <a:t>Samba time written down for me to have in my pocket</a:t>
            </a:r>
          </a:p>
          <a:p>
            <a:r>
              <a:rPr lang="en-GB" dirty="0" smtClean="0"/>
              <a:t>I don’t l know if there is anyone else who I know who is doing it. I am curious to know.</a:t>
            </a:r>
            <a:endParaRPr lang="en-GB" dirty="0"/>
          </a:p>
        </p:txBody>
      </p:sp>
    </p:spTree>
    <p:extLst>
      <p:ext uri="{BB962C8B-B14F-4D97-AF65-F5344CB8AC3E}">
        <p14:creationId xmlns:p14="http://schemas.microsoft.com/office/powerpoint/2010/main" val="2665965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Meltdowns:  what do they look like?</a:t>
            </a:r>
            <a:endParaRPr lang="en-GB" dirty="0"/>
          </a:p>
        </p:txBody>
      </p:sp>
      <p:sp>
        <p:nvSpPr>
          <p:cNvPr id="3" name="Content Placeholder 2"/>
          <p:cNvSpPr>
            <a:spLocks noGrp="1"/>
          </p:cNvSpPr>
          <p:nvPr>
            <p:ph idx="1"/>
          </p:nvPr>
        </p:nvSpPr>
        <p:spPr/>
        <p:txBody>
          <a:bodyPr/>
          <a:lstStyle/>
          <a:p>
            <a:r>
              <a:rPr lang="en-GB" dirty="0" smtClean="0"/>
              <a:t>I sometimes frown</a:t>
            </a:r>
          </a:p>
          <a:p>
            <a:r>
              <a:rPr lang="en-GB" dirty="0" smtClean="0"/>
              <a:t>Sometimes my fists are clenched really tightly</a:t>
            </a:r>
          </a:p>
          <a:p>
            <a:r>
              <a:rPr lang="en-GB" dirty="0" smtClean="0"/>
              <a:t>I am not very talkative, I am usually very quiet</a:t>
            </a:r>
          </a:p>
          <a:p>
            <a:r>
              <a:rPr lang="en-GB" dirty="0" smtClean="0"/>
              <a:t>Sometimes if it really is annoying me I sometimes get quite aggressive unfortunately (I sometimes get physical.  It is not something I am not very proud of)</a:t>
            </a:r>
          </a:p>
        </p:txBody>
      </p:sp>
    </p:spTree>
    <p:extLst>
      <p:ext uri="{BB962C8B-B14F-4D97-AF65-F5344CB8AC3E}">
        <p14:creationId xmlns:p14="http://schemas.microsoft.com/office/powerpoint/2010/main" val="183115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3</a:t>
            </a:r>
            <a:endParaRPr lang="en-GB" dirty="0"/>
          </a:p>
        </p:txBody>
      </p:sp>
      <p:sp>
        <p:nvSpPr>
          <p:cNvPr id="3" name="Content Placeholder 2"/>
          <p:cNvSpPr>
            <a:spLocks noGrp="1"/>
          </p:cNvSpPr>
          <p:nvPr>
            <p:ph idx="1"/>
          </p:nvPr>
        </p:nvSpPr>
        <p:spPr/>
        <p:txBody>
          <a:bodyPr/>
          <a:lstStyle/>
          <a:p>
            <a:r>
              <a:rPr lang="en-GB" dirty="0" smtClean="0"/>
              <a:t>Very articulate</a:t>
            </a:r>
          </a:p>
          <a:p>
            <a:r>
              <a:rPr lang="en-GB" dirty="0" smtClean="0"/>
              <a:t>Several misconceptions about </a:t>
            </a:r>
            <a:r>
              <a:rPr lang="en-GB" dirty="0" err="1" smtClean="0"/>
              <a:t>Aspergers</a:t>
            </a:r>
            <a:endParaRPr lang="en-GB" dirty="0" smtClean="0"/>
          </a:p>
          <a:p>
            <a:r>
              <a:rPr lang="en-GB" dirty="0" smtClean="0"/>
              <a:t>Theses misconceptions  were impacting on his school work</a:t>
            </a:r>
            <a:endParaRPr lang="en-GB" dirty="0"/>
          </a:p>
        </p:txBody>
      </p:sp>
    </p:spTree>
    <p:extLst>
      <p:ext uri="{BB962C8B-B14F-4D97-AF65-F5344CB8AC3E}">
        <p14:creationId xmlns:p14="http://schemas.microsoft.com/office/powerpoint/2010/main" val="2675208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Meltdowns:  how to deal with it</a:t>
            </a:r>
            <a:endParaRPr lang="en-GB" dirty="0"/>
          </a:p>
        </p:txBody>
      </p:sp>
      <p:sp>
        <p:nvSpPr>
          <p:cNvPr id="3" name="Content Placeholder 2"/>
          <p:cNvSpPr>
            <a:spLocks noGrp="1"/>
          </p:cNvSpPr>
          <p:nvPr>
            <p:ph idx="1"/>
          </p:nvPr>
        </p:nvSpPr>
        <p:spPr/>
        <p:txBody>
          <a:bodyPr/>
          <a:lstStyle/>
          <a:p>
            <a:r>
              <a:rPr lang="en-GB" dirty="0"/>
              <a:t>I usually just walk away and go to my own space (sometimes I say, I just want to be by myself)</a:t>
            </a:r>
          </a:p>
          <a:p>
            <a:r>
              <a:rPr lang="en-GB" dirty="0" smtClean="0"/>
              <a:t>Sometimes I try to take my mind off it </a:t>
            </a:r>
          </a:p>
          <a:p>
            <a:r>
              <a:rPr lang="en-GB" dirty="0" smtClean="0"/>
              <a:t>I sometimes just put my hand in my pockets (when I feel like being physical) to stop myself from hurting somebody, I don’t want that </a:t>
            </a:r>
          </a:p>
          <a:p>
            <a:r>
              <a:rPr lang="en-GB" dirty="0" smtClean="0"/>
              <a:t>My parents sometimes come to my room and talk to me about it</a:t>
            </a:r>
          </a:p>
          <a:p>
            <a:r>
              <a:rPr lang="en-GB" dirty="0" smtClean="0"/>
              <a:t>Sometimes I talk to the adults at school about whatever </a:t>
            </a:r>
            <a:r>
              <a:rPr lang="en-GB" smtClean="0"/>
              <a:t>is bugging me</a:t>
            </a:r>
            <a:endParaRPr lang="en-GB" dirty="0"/>
          </a:p>
        </p:txBody>
      </p:sp>
    </p:spTree>
    <p:extLst>
      <p:ext uri="{BB962C8B-B14F-4D97-AF65-F5344CB8AC3E}">
        <p14:creationId xmlns:p14="http://schemas.microsoft.com/office/powerpoint/2010/main" val="989117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“Brain Guru”</a:t>
            </a:r>
            <a:br>
              <a:rPr lang="en-GB" dirty="0"/>
            </a:br>
            <a:endParaRPr lang="en-GB" dirty="0"/>
          </a:p>
        </p:txBody>
      </p:sp>
      <p:sp>
        <p:nvSpPr>
          <p:cNvPr id="3" name="Content Placeholder 2"/>
          <p:cNvSpPr>
            <a:spLocks noGrp="1"/>
          </p:cNvSpPr>
          <p:nvPr>
            <p:ph idx="1"/>
          </p:nvPr>
        </p:nvSpPr>
        <p:spPr/>
        <p:txBody>
          <a:bodyPr/>
          <a:lstStyle/>
          <a:p>
            <a:pPr marL="0" indent="0">
              <a:buNone/>
            </a:pPr>
            <a:r>
              <a:rPr lang="en-GB" dirty="0" smtClean="0"/>
              <a:t>When I feel anxious my brain sends a message to all of the other parts of my body warning them that something bad might happen.</a:t>
            </a:r>
          </a:p>
          <a:p>
            <a:endParaRPr lang="en-GB" dirty="0"/>
          </a:p>
          <a:p>
            <a:pPr marL="0" indent="0">
              <a:buNone/>
            </a:pPr>
            <a:r>
              <a:rPr lang="en-GB" dirty="0" smtClean="0">
                <a:solidFill>
                  <a:srgbClr val="00B050"/>
                </a:solidFill>
              </a:rPr>
              <a:t>You can actually change the way your mind feels about it, by using some amazing mind control methods on  yourself.</a:t>
            </a:r>
            <a:r>
              <a:rPr lang="en-GB" dirty="0" smtClean="0"/>
              <a:t> </a:t>
            </a:r>
          </a:p>
          <a:p>
            <a:r>
              <a:rPr lang="en-GB" dirty="0" smtClean="0"/>
              <a:t>Regular physical exercise is an antidote to stress</a:t>
            </a:r>
          </a:p>
          <a:p>
            <a:r>
              <a:rPr lang="en-GB" dirty="0" smtClean="0"/>
              <a:t>Blowing on the back of your hand can reduce anxiety</a:t>
            </a:r>
          </a:p>
          <a:p>
            <a:r>
              <a:rPr lang="en-GB" dirty="0" smtClean="0"/>
              <a:t>A firm cuddle can reduce nervous feelings</a:t>
            </a:r>
          </a:p>
          <a:p>
            <a:r>
              <a:rPr lang="en-GB" dirty="0" smtClean="0"/>
              <a:t>Tracking your finger with your eyes can </a:t>
            </a:r>
            <a:r>
              <a:rPr lang="en-GB" smtClean="0"/>
              <a:t>reduce worry</a:t>
            </a:r>
            <a:endParaRPr lang="en-GB" dirty="0"/>
          </a:p>
        </p:txBody>
      </p:sp>
    </p:spTree>
    <p:extLst>
      <p:ext uri="{BB962C8B-B14F-4D97-AF65-F5344CB8AC3E}">
        <p14:creationId xmlns:p14="http://schemas.microsoft.com/office/powerpoint/2010/main" val="541590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6</a:t>
            </a:r>
            <a:endParaRPr lang="en-GB" dirty="0"/>
          </a:p>
        </p:txBody>
      </p:sp>
      <p:sp>
        <p:nvSpPr>
          <p:cNvPr id="3" name="Content Placeholder 2"/>
          <p:cNvSpPr>
            <a:spLocks noGrp="1"/>
          </p:cNvSpPr>
          <p:nvPr>
            <p:ph idx="1"/>
          </p:nvPr>
        </p:nvSpPr>
        <p:spPr/>
        <p:txBody>
          <a:bodyPr/>
          <a:lstStyle/>
          <a:p>
            <a:r>
              <a:rPr lang="en-GB" dirty="0" smtClean="0"/>
              <a:t>Well supported throughout his school career</a:t>
            </a:r>
          </a:p>
          <a:p>
            <a:r>
              <a:rPr lang="en-GB" dirty="0" smtClean="0"/>
              <a:t>High level of self awareness </a:t>
            </a:r>
            <a:endParaRPr lang="en-GB" dirty="0"/>
          </a:p>
          <a:p>
            <a:r>
              <a:rPr lang="en-GB" dirty="0" smtClean="0"/>
              <a:t>High level of motivation to be proactive</a:t>
            </a:r>
          </a:p>
        </p:txBody>
      </p:sp>
    </p:spTree>
    <p:extLst>
      <p:ext uri="{BB962C8B-B14F-4D97-AF65-F5344CB8AC3E}">
        <p14:creationId xmlns:p14="http://schemas.microsoft.com/office/powerpoint/2010/main" val="2905065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326" y="365125"/>
            <a:ext cx="2854713" cy="1325563"/>
          </a:xfrm>
        </p:spPr>
        <p:txBody>
          <a:bodyPr/>
          <a:lstStyle/>
          <a:p>
            <a:r>
              <a:rPr lang="en-GB" dirty="0" smtClean="0"/>
              <a:t>Checking in</a:t>
            </a:r>
            <a:endParaRPr lang="en-GB" dirty="0"/>
          </a:p>
        </p:txBody>
      </p:sp>
      <p:pic>
        <p:nvPicPr>
          <p:cNvPr id="4" name="Content Placeholder 3" descr="File:&lt;strong&gt;Outline&lt;/strong&gt;-&lt;strong&gt;body&lt;/strong&gt;-aura.svg - Wikiped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7769" y="1600201"/>
            <a:ext cx="2716462" cy="4525963"/>
          </a:xfrm>
        </p:spPr>
      </p:pic>
      <p:sp>
        <p:nvSpPr>
          <p:cNvPr id="5" name="Cloud Callout 4"/>
          <p:cNvSpPr/>
          <p:nvPr/>
        </p:nvSpPr>
        <p:spPr>
          <a:xfrm>
            <a:off x="1981200" y="914400"/>
            <a:ext cx="3048000" cy="1752600"/>
          </a:xfrm>
          <a:prstGeom prst="cloudCallout">
            <a:avLst>
              <a:gd name="adj1" fmla="val 65129"/>
              <a:gd name="adj2" fmla="val 9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Is my thinking relaxed?</a:t>
            </a:r>
          </a:p>
        </p:txBody>
      </p:sp>
      <p:sp>
        <p:nvSpPr>
          <p:cNvPr id="6" name="Heart 5"/>
          <p:cNvSpPr/>
          <p:nvPr/>
        </p:nvSpPr>
        <p:spPr>
          <a:xfrm>
            <a:off x="5486400" y="2895600"/>
            <a:ext cx="1219200" cy="1447800"/>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Am I feeling  calm?</a:t>
            </a:r>
          </a:p>
        </p:txBody>
      </p:sp>
      <p:sp>
        <p:nvSpPr>
          <p:cNvPr id="7" name="Teardrop 6"/>
          <p:cNvSpPr/>
          <p:nvPr/>
        </p:nvSpPr>
        <p:spPr>
          <a:xfrm>
            <a:off x="2965938" y="3863181"/>
            <a:ext cx="2057400" cy="1981200"/>
          </a:xfrm>
          <a:prstGeom prst="teardrop">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Do I need help with something?</a:t>
            </a:r>
          </a:p>
        </p:txBody>
      </p:sp>
      <p:sp>
        <p:nvSpPr>
          <p:cNvPr id="8" name="Rounded Rectangular Callout 7"/>
          <p:cNvSpPr/>
          <p:nvPr/>
        </p:nvSpPr>
        <p:spPr>
          <a:xfrm>
            <a:off x="7454232" y="960438"/>
            <a:ext cx="2756569" cy="2163762"/>
          </a:xfrm>
          <a:prstGeom prst="wedgeRoundRectCallout">
            <a:avLst>
              <a:gd name="adj1" fmla="val -80159"/>
              <a:gd name="adj2" fmla="val -1145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Is there something I need to talk about?</a:t>
            </a:r>
          </a:p>
        </p:txBody>
      </p:sp>
      <p:sp>
        <p:nvSpPr>
          <p:cNvPr id="9" name="Teardrop 8"/>
          <p:cNvSpPr/>
          <p:nvPr/>
        </p:nvSpPr>
        <p:spPr>
          <a:xfrm flipH="1">
            <a:off x="7454231" y="3962400"/>
            <a:ext cx="1987062" cy="1981200"/>
          </a:xfrm>
          <a:prstGeom prst="teardrop">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a:t>Is there something I need to get ready for?</a:t>
            </a:r>
          </a:p>
        </p:txBody>
      </p:sp>
    </p:spTree>
    <p:extLst>
      <p:ext uri="{BB962C8B-B14F-4D97-AF65-F5344CB8AC3E}">
        <p14:creationId xmlns:p14="http://schemas.microsoft.com/office/powerpoint/2010/main" val="3325913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Boundaries </a:t>
            </a:r>
            <a:r>
              <a:rPr lang="en-GB" dirty="0" smtClean="0"/>
              <a:t>Quiz:  what can you remember?</a:t>
            </a:r>
            <a:endParaRPr lang="en-GB" dirty="0"/>
          </a:p>
        </p:txBody>
      </p:sp>
      <p:sp>
        <p:nvSpPr>
          <p:cNvPr id="3" name="TextBox 2"/>
          <p:cNvSpPr txBox="1"/>
          <p:nvPr/>
        </p:nvSpPr>
        <p:spPr>
          <a:xfrm>
            <a:off x="2514600" y="1828800"/>
            <a:ext cx="7010400" cy="3108543"/>
          </a:xfrm>
          <a:prstGeom prst="rect">
            <a:avLst/>
          </a:prstGeom>
          <a:noFill/>
        </p:spPr>
        <p:txBody>
          <a:bodyPr wrap="square" rtlCol="0">
            <a:spAutoFit/>
          </a:bodyPr>
          <a:lstStyle/>
          <a:p>
            <a:r>
              <a:rPr lang="en-GB" sz="2800" dirty="0"/>
              <a:t>The boundary around your body is your skin.</a:t>
            </a:r>
          </a:p>
          <a:p>
            <a:r>
              <a:rPr lang="en-GB" sz="2800" dirty="0"/>
              <a:t>It keeps the good in and the bad out.</a:t>
            </a:r>
          </a:p>
          <a:p>
            <a:r>
              <a:rPr lang="en-GB" sz="2800" dirty="0"/>
              <a:t>My body, my thoughts, my beliefs my feelings are all part of me</a:t>
            </a:r>
          </a:p>
          <a:p>
            <a:r>
              <a:rPr lang="en-GB" sz="2800" dirty="0"/>
              <a:t>Other people also have thoughts, feelings and different beliefs.</a:t>
            </a:r>
          </a:p>
          <a:p>
            <a:r>
              <a:rPr lang="en-GB" sz="2800" dirty="0"/>
              <a:t>Other people also have boundaries</a:t>
            </a:r>
          </a:p>
        </p:txBody>
      </p:sp>
    </p:spTree>
    <p:extLst>
      <p:ext uri="{BB962C8B-B14F-4D97-AF65-F5344CB8AC3E}">
        <p14:creationId xmlns:p14="http://schemas.microsoft.com/office/powerpoint/2010/main" val="2669583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We are together as a family, but we are all separate people</a:t>
            </a:r>
            <a:endParaRPr lang="en-GB" dirty="0"/>
          </a:p>
        </p:txBody>
      </p:sp>
      <p:sp>
        <p:nvSpPr>
          <p:cNvPr id="3" name="Rounded Rectangle 2"/>
          <p:cNvSpPr/>
          <p:nvPr/>
        </p:nvSpPr>
        <p:spPr>
          <a:xfrm>
            <a:off x="2667000" y="4419600"/>
            <a:ext cx="1600200" cy="2057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Myself</a:t>
            </a:r>
          </a:p>
        </p:txBody>
      </p:sp>
      <p:sp>
        <p:nvSpPr>
          <p:cNvPr id="5" name="Rounded Rectangle 4"/>
          <p:cNvSpPr/>
          <p:nvPr/>
        </p:nvSpPr>
        <p:spPr>
          <a:xfrm>
            <a:off x="5181600" y="2667000"/>
            <a:ext cx="1905000" cy="3810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a:t>My mother</a:t>
            </a:r>
          </a:p>
        </p:txBody>
      </p:sp>
      <p:sp>
        <p:nvSpPr>
          <p:cNvPr id="6" name="Rounded Rectangle 5"/>
          <p:cNvSpPr/>
          <p:nvPr/>
        </p:nvSpPr>
        <p:spPr>
          <a:xfrm>
            <a:off x="7772400" y="1828801"/>
            <a:ext cx="1905000" cy="465191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My father</a:t>
            </a:r>
          </a:p>
        </p:txBody>
      </p:sp>
    </p:spTree>
    <p:extLst>
      <p:ext uri="{BB962C8B-B14F-4D97-AF65-F5344CB8AC3E}">
        <p14:creationId xmlns:p14="http://schemas.microsoft.com/office/powerpoint/2010/main" val="3584683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We all have our own responsibilities</a:t>
            </a:r>
            <a:endParaRPr lang="en-GB" dirty="0"/>
          </a:p>
        </p:txBody>
      </p:sp>
      <p:sp>
        <p:nvSpPr>
          <p:cNvPr id="3" name="Rounded Rectangle 2"/>
          <p:cNvSpPr/>
          <p:nvPr/>
        </p:nvSpPr>
        <p:spPr>
          <a:xfrm>
            <a:off x="2667000" y="4419600"/>
            <a:ext cx="1600200" cy="2057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200" dirty="0"/>
              <a:t>Myself</a:t>
            </a:r>
          </a:p>
          <a:p>
            <a:pPr algn="ctr"/>
            <a:endParaRPr lang="en-GB" sz="1200" dirty="0"/>
          </a:p>
          <a:p>
            <a:pPr algn="ctr"/>
            <a:r>
              <a:rPr lang="en-GB" sz="1200" dirty="0"/>
              <a:t>My responsibility is to get an education, get a degree and get a job (when I am much older, just to clarify!)</a:t>
            </a:r>
          </a:p>
        </p:txBody>
      </p:sp>
      <p:sp>
        <p:nvSpPr>
          <p:cNvPr id="5" name="Rounded Rectangle 4"/>
          <p:cNvSpPr/>
          <p:nvPr/>
        </p:nvSpPr>
        <p:spPr>
          <a:xfrm>
            <a:off x="5181600" y="2667000"/>
            <a:ext cx="1905000" cy="3810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a:t>My mother</a:t>
            </a:r>
          </a:p>
          <a:p>
            <a:pPr algn="ctr"/>
            <a:endParaRPr lang="en-GB" dirty="0"/>
          </a:p>
          <a:p>
            <a:pPr algn="ctr"/>
            <a:r>
              <a:rPr lang="en-GB" dirty="0"/>
              <a:t>My mother’s responsibility is to make sure we have a clean house, and to make sure we have food on our plate. She is my carer, and also looks after my two older sisters.</a:t>
            </a:r>
          </a:p>
        </p:txBody>
      </p:sp>
      <p:sp>
        <p:nvSpPr>
          <p:cNvPr id="6" name="Rounded Rectangle 5"/>
          <p:cNvSpPr/>
          <p:nvPr/>
        </p:nvSpPr>
        <p:spPr>
          <a:xfrm>
            <a:off x="7772400" y="1828801"/>
            <a:ext cx="1905000" cy="465191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My father</a:t>
            </a:r>
          </a:p>
          <a:p>
            <a:pPr algn="ctr"/>
            <a:endParaRPr lang="en-GB" sz="1200" dirty="0"/>
          </a:p>
          <a:p>
            <a:pPr algn="ctr"/>
            <a:r>
              <a:rPr lang="en-GB" sz="1200" dirty="0"/>
              <a:t>My father’s responsibilities are to make sure we have enough money for food, drink, gas, electricity, etc. He makes sure we have enough money in our bank account, and pays bills and council taxes. My dad is the sole protector and provider.</a:t>
            </a:r>
          </a:p>
        </p:txBody>
      </p:sp>
      <p:sp>
        <p:nvSpPr>
          <p:cNvPr id="4" name="Cloud Callout 3"/>
          <p:cNvSpPr/>
          <p:nvPr/>
        </p:nvSpPr>
        <p:spPr>
          <a:xfrm>
            <a:off x="2531327" y="1417638"/>
            <a:ext cx="3259873" cy="1249362"/>
          </a:xfrm>
          <a:prstGeom prst="cloudCallout">
            <a:avLst>
              <a:gd name="adj1" fmla="val 15950"/>
              <a:gd name="adj2" fmla="val 8927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Remember! Mum and Dad are like a team; who together, as the adults, who have responsibilities for caring for their children</a:t>
            </a:r>
          </a:p>
        </p:txBody>
      </p:sp>
      <p:sp>
        <p:nvSpPr>
          <p:cNvPr id="7" name="Cloud Callout 6"/>
          <p:cNvSpPr/>
          <p:nvPr/>
        </p:nvSpPr>
        <p:spPr>
          <a:xfrm>
            <a:off x="1828800" y="2971800"/>
            <a:ext cx="2133600" cy="1143000"/>
          </a:xfrm>
          <a:prstGeom prst="cloudCallout">
            <a:avLst>
              <a:gd name="adj1" fmla="val 19411"/>
              <a:gd name="adj2" fmla="val 71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It’s not me </a:t>
            </a:r>
            <a:r>
              <a:rPr lang="en-GB" sz="1400" dirty="0"/>
              <a:t>who looks after them, it’s them who look after me!</a:t>
            </a:r>
          </a:p>
        </p:txBody>
      </p:sp>
    </p:spTree>
    <p:extLst>
      <p:ext uri="{BB962C8B-B14F-4D97-AF65-F5344CB8AC3E}">
        <p14:creationId xmlns:p14="http://schemas.microsoft.com/office/powerpoint/2010/main" val="2020577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We all have our own responsibilities</a:t>
            </a:r>
            <a:endParaRPr lang="en-GB" dirty="0"/>
          </a:p>
        </p:txBody>
      </p:sp>
      <p:sp>
        <p:nvSpPr>
          <p:cNvPr id="3" name="Rounded Rectangle 2"/>
          <p:cNvSpPr/>
          <p:nvPr/>
        </p:nvSpPr>
        <p:spPr>
          <a:xfrm>
            <a:off x="2667000" y="4419600"/>
            <a:ext cx="1600200" cy="2057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Myself</a:t>
            </a:r>
          </a:p>
        </p:txBody>
      </p:sp>
      <p:sp>
        <p:nvSpPr>
          <p:cNvPr id="5" name="Rounded Rectangle 4"/>
          <p:cNvSpPr/>
          <p:nvPr/>
        </p:nvSpPr>
        <p:spPr>
          <a:xfrm>
            <a:off x="5181600" y="2667000"/>
            <a:ext cx="1905000" cy="3810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a:t>My mother</a:t>
            </a:r>
          </a:p>
        </p:txBody>
      </p:sp>
      <p:sp>
        <p:nvSpPr>
          <p:cNvPr id="6" name="Rounded Rectangle 5"/>
          <p:cNvSpPr/>
          <p:nvPr/>
        </p:nvSpPr>
        <p:spPr>
          <a:xfrm>
            <a:off x="7772400" y="1828801"/>
            <a:ext cx="1905000" cy="465191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My father</a:t>
            </a:r>
          </a:p>
        </p:txBody>
      </p:sp>
    </p:spTree>
    <p:extLst>
      <p:ext uri="{BB962C8B-B14F-4D97-AF65-F5344CB8AC3E}">
        <p14:creationId xmlns:p14="http://schemas.microsoft.com/office/powerpoint/2010/main" val="1490706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osé Online » Releases"/>
          <p:cNvPicPr>
            <a:picLocks noChangeAspect="1"/>
          </p:cNvPicPr>
          <p:nvPr/>
        </p:nvPicPr>
        <p:blipFill rotWithShape="1">
          <a:blip r:embed="rId2">
            <a:extLst>
              <a:ext uri="{28A0092B-C50C-407E-A947-70E740481C1C}">
                <a14:useLocalDpi xmlns:a14="http://schemas.microsoft.com/office/drawing/2010/main" val="0"/>
              </a:ext>
            </a:extLst>
          </a:blip>
          <a:srcRect t="42793" b="7008"/>
          <a:stretch/>
        </p:blipFill>
        <p:spPr>
          <a:xfrm>
            <a:off x="1524000" y="857250"/>
            <a:ext cx="9144000" cy="5133224"/>
          </a:xfrm>
          <a:prstGeom prst="rect">
            <a:avLst/>
          </a:prstGeom>
        </p:spPr>
      </p:pic>
      <p:sp>
        <p:nvSpPr>
          <p:cNvPr id="2" name="Title 1"/>
          <p:cNvSpPr>
            <a:spLocks noGrp="1"/>
          </p:cNvSpPr>
          <p:nvPr>
            <p:ph type="title"/>
          </p:nvPr>
        </p:nvSpPr>
        <p:spPr>
          <a:xfrm>
            <a:off x="2152650" y="1236602"/>
            <a:ext cx="7886700" cy="994172"/>
          </a:xfrm>
          <a:solidFill>
            <a:srgbClr val="00B0F0"/>
          </a:solidFill>
        </p:spPr>
        <p:txBody>
          <a:bodyPr>
            <a:normAutofit fontScale="90000"/>
          </a:bodyPr>
          <a:lstStyle/>
          <a:p>
            <a:r>
              <a:rPr lang="en-GB" dirty="0" smtClean="0"/>
              <a:t>Learning to take charge of your thoughts and emotions</a:t>
            </a:r>
            <a:endParaRPr lang="en-GB" dirty="0"/>
          </a:p>
        </p:txBody>
      </p:sp>
      <p:sp>
        <p:nvSpPr>
          <p:cNvPr id="4" name="Cloud Callout 3"/>
          <p:cNvSpPr/>
          <p:nvPr/>
        </p:nvSpPr>
        <p:spPr>
          <a:xfrm>
            <a:off x="6852139" y="2451590"/>
            <a:ext cx="3581400" cy="2731477"/>
          </a:xfrm>
          <a:prstGeom prst="cloudCallout">
            <a:avLst>
              <a:gd name="adj1" fmla="val -46365"/>
              <a:gd name="adj2" fmla="val 65075"/>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dirty="0"/>
              <a:t>The best thing I have ever done…</a:t>
            </a:r>
          </a:p>
        </p:txBody>
      </p:sp>
      <p:pic>
        <p:nvPicPr>
          <p:cNvPr id="5" name="Picture 4" descr="A Moment Of Freedom: Just Breath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2709" y="2971801"/>
            <a:ext cx="1922585" cy="1922585"/>
          </a:xfrm>
          <a:prstGeom prst="rect">
            <a:avLst/>
          </a:prstGeom>
        </p:spPr>
      </p:pic>
      <p:pic>
        <p:nvPicPr>
          <p:cNvPr id="6" name="Picture 5" descr="closed eyes by Ruiizu-chan on Deviant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1907" y="2971800"/>
            <a:ext cx="2257334" cy="1256582"/>
          </a:xfrm>
          <a:prstGeom prst="rect">
            <a:avLst/>
          </a:prstGeom>
        </p:spPr>
      </p:pic>
      <p:sp>
        <p:nvSpPr>
          <p:cNvPr id="7" name="TextBox 6"/>
          <p:cNvSpPr txBox="1"/>
          <p:nvPr/>
        </p:nvSpPr>
        <p:spPr>
          <a:xfrm>
            <a:off x="4372709" y="4438650"/>
            <a:ext cx="1922585" cy="553998"/>
          </a:xfrm>
          <a:prstGeom prst="rect">
            <a:avLst/>
          </a:prstGeom>
          <a:solidFill>
            <a:schemeClr val="bg1"/>
          </a:solidFill>
        </p:spPr>
        <p:txBody>
          <a:bodyPr wrap="square" rtlCol="0">
            <a:spAutoFit/>
          </a:bodyPr>
          <a:lstStyle/>
          <a:p>
            <a:pPr algn="ctr"/>
            <a:r>
              <a:rPr lang="en-GB" sz="3000" dirty="0"/>
              <a:t>1,2,3,4,5</a:t>
            </a:r>
          </a:p>
        </p:txBody>
      </p:sp>
    </p:spTree>
    <p:extLst>
      <p:ext uri="{BB962C8B-B14F-4D97-AF65-F5344CB8AC3E}">
        <p14:creationId xmlns:p14="http://schemas.microsoft.com/office/powerpoint/2010/main" val="1182239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Sharing their diagnosis with peers….</a:t>
            </a:r>
            <a:endParaRPr lang="en-GB" dirty="0"/>
          </a:p>
        </p:txBody>
      </p:sp>
    </p:spTree>
    <p:extLst>
      <p:ext uri="{BB962C8B-B14F-4D97-AF65-F5344CB8AC3E}">
        <p14:creationId xmlns:p14="http://schemas.microsoft.com/office/powerpoint/2010/main" val="3656723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524000" y="76200"/>
            <a:ext cx="8763000" cy="6400800"/>
          </a:xfrm>
          <a:prstGeom prst="cloudCallout">
            <a:avLst>
              <a:gd name="adj1" fmla="val 41888"/>
              <a:gd name="adj2" fmla="val 422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981200" y="381000"/>
            <a:ext cx="8229600" cy="1143000"/>
          </a:xfrm>
        </p:spPr>
        <p:txBody>
          <a:bodyPr/>
          <a:lstStyle/>
          <a:p>
            <a:r>
              <a:rPr lang="en-GB" dirty="0" smtClean="0"/>
              <a:t>What I </a:t>
            </a:r>
            <a:r>
              <a:rPr lang="en-GB" dirty="0" smtClean="0">
                <a:solidFill>
                  <a:srgbClr val="FF0000"/>
                </a:solidFill>
              </a:rPr>
              <a:t>think.</a:t>
            </a:r>
            <a:endParaRPr lang="en-GB" dirty="0">
              <a:solidFill>
                <a:srgbClr val="00B050"/>
              </a:solidFill>
            </a:endParaRPr>
          </a:p>
        </p:txBody>
      </p:sp>
      <p:sp>
        <p:nvSpPr>
          <p:cNvPr id="3" name="Content Placeholder 2"/>
          <p:cNvSpPr>
            <a:spLocks noGrp="1"/>
          </p:cNvSpPr>
          <p:nvPr>
            <p:ph idx="1"/>
          </p:nvPr>
        </p:nvSpPr>
        <p:spPr>
          <a:xfrm>
            <a:off x="2667000" y="1524001"/>
            <a:ext cx="5943600" cy="3916363"/>
          </a:xfrm>
        </p:spPr>
        <p:txBody>
          <a:bodyPr>
            <a:normAutofit fontScale="85000" lnSpcReduction="20000"/>
          </a:bodyPr>
          <a:lstStyle/>
          <a:p>
            <a:r>
              <a:rPr lang="en-GB" dirty="0" smtClean="0"/>
              <a:t>My Asperger’s makes me so smart, but it’s not so smart to me until I recognise it makes smartness to me</a:t>
            </a:r>
          </a:p>
          <a:p>
            <a:r>
              <a:rPr lang="en-GB" dirty="0"/>
              <a:t>My Asperger’s </a:t>
            </a:r>
            <a:r>
              <a:rPr lang="en-GB" dirty="0" smtClean="0"/>
              <a:t>I know a little bit but not too much because my dad says that it would just go </a:t>
            </a:r>
            <a:r>
              <a:rPr lang="en-GB" dirty="0" err="1" smtClean="0"/>
              <a:t>unuse</a:t>
            </a:r>
            <a:r>
              <a:rPr lang="en-GB" dirty="0" smtClean="0"/>
              <a:t> (just leave it in your head and not use it anymore)</a:t>
            </a:r>
            <a:endParaRPr lang="en-GB" dirty="0"/>
          </a:p>
          <a:p>
            <a:r>
              <a:rPr lang="en-GB" dirty="0" smtClean="0"/>
              <a:t>If someone walked to someone like me and </a:t>
            </a:r>
            <a:r>
              <a:rPr lang="en-GB" dirty="0"/>
              <a:t>just say </a:t>
            </a:r>
            <a:r>
              <a:rPr lang="en-GB" dirty="0" smtClean="0"/>
              <a:t>Asperger’s it would make me feel if no-one likes me and sad.</a:t>
            </a:r>
          </a:p>
          <a:p>
            <a:r>
              <a:rPr lang="en-GB" b="1" dirty="0" smtClean="0"/>
              <a:t>My work has to go down again so I can my Asperger’s doesn’t go away and I would have to think, think, think, about my work</a:t>
            </a:r>
            <a:endParaRPr lang="en-GB" b="1" dirty="0"/>
          </a:p>
        </p:txBody>
      </p:sp>
      <p:pic>
        <p:nvPicPr>
          <p:cNvPr id="4" name="Picture 3"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7401" y="5486401"/>
            <a:ext cx="823161" cy="125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377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1698" y="464441"/>
            <a:ext cx="9144000" cy="2387600"/>
          </a:xfrm>
        </p:spPr>
        <p:txBody>
          <a:bodyPr/>
          <a:lstStyle/>
          <a:p>
            <a:r>
              <a:rPr lang="en-GB" dirty="0" smtClean="0"/>
              <a:t>Me behind the mask of being shy</a:t>
            </a:r>
            <a:endParaRPr lang="en-GB" dirty="0"/>
          </a:p>
        </p:txBody>
      </p:sp>
      <p:sp>
        <p:nvSpPr>
          <p:cNvPr id="5" name="Content Placeholder 2"/>
          <p:cNvSpPr txBox="1">
            <a:spLocks/>
          </p:cNvSpPr>
          <p:nvPr/>
        </p:nvSpPr>
        <p:spPr>
          <a:xfrm>
            <a:off x="838200" y="3847171"/>
            <a:ext cx="10515600" cy="23297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mtClean="0"/>
              <a:t>My social anxiety</a:t>
            </a:r>
          </a:p>
          <a:p>
            <a:r>
              <a:rPr lang="en-GB" smtClean="0"/>
              <a:t>Sensory Processing Disorder</a:t>
            </a:r>
          </a:p>
          <a:p>
            <a:r>
              <a:rPr lang="en-GB" smtClean="0"/>
              <a:t>My diagnosis:  How it happened</a:t>
            </a:r>
          </a:p>
          <a:p>
            <a:r>
              <a:rPr lang="en-GB" smtClean="0"/>
              <a:t>Things I do in my mind</a:t>
            </a:r>
            <a:endParaRPr lang="en-GB" dirty="0"/>
          </a:p>
        </p:txBody>
      </p:sp>
    </p:spTree>
    <p:extLst>
      <p:ext uri="{BB962C8B-B14F-4D97-AF65-F5344CB8AC3E}">
        <p14:creationId xmlns:p14="http://schemas.microsoft.com/office/powerpoint/2010/main" val="231203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524000" y="76200"/>
            <a:ext cx="8763000" cy="6400800"/>
          </a:xfrm>
          <a:prstGeom prst="cloudCallout">
            <a:avLst>
              <a:gd name="adj1" fmla="val 41888"/>
              <a:gd name="adj2" fmla="val 422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981200" y="381000"/>
            <a:ext cx="8229600" cy="1143000"/>
          </a:xfrm>
        </p:spPr>
        <p:txBody>
          <a:bodyPr/>
          <a:lstStyle/>
          <a:p>
            <a:r>
              <a:rPr lang="en-GB" dirty="0" smtClean="0"/>
              <a:t>What I </a:t>
            </a:r>
            <a:r>
              <a:rPr lang="en-GB" dirty="0" smtClean="0">
                <a:solidFill>
                  <a:srgbClr val="FF0000"/>
                </a:solidFill>
              </a:rPr>
              <a:t>know.</a:t>
            </a:r>
            <a:endParaRPr lang="en-GB" dirty="0">
              <a:solidFill>
                <a:srgbClr val="00B050"/>
              </a:solidFill>
            </a:endParaRPr>
          </a:p>
        </p:txBody>
      </p:sp>
      <p:sp>
        <p:nvSpPr>
          <p:cNvPr id="3" name="Content Placeholder 2"/>
          <p:cNvSpPr>
            <a:spLocks noGrp="1"/>
          </p:cNvSpPr>
          <p:nvPr>
            <p:ph idx="1"/>
          </p:nvPr>
        </p:nvSpPr>
        <p:spPr>
          <a:xfrm>
            <a:off x="2667000" y="1524001"/>
            <a:ext cx="5943600" cy="3916363"/>
          </a:xfrm>
        </p:spPr>
        <p:txBody>
          <a:bodyPr>
            <a:normAutofit/>
          </a:bodyPr>
          <a:lstStyle/>
          <a:p>
            <a:r>
              <a:rPr lang="en-GB" dirty="0" smtClean="0"/>
              <a:t>My Asperger’s doesn’t defend my concentration very well</a:t>
            </a:r>
            <a:endParaRPr lang="en-GB" dirty="0"/>
          </a:p>
        </p:txBody>
      </p:sp>
      <p:pic>
        <p:nvPicPr>
          <p:cNvPr id="4" name="Picture 3"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7401" y="5486401"/>
            <a:ext cx="823161" cy="12512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arnesh\AppData\Local\Microsoft\Windows\Temporary Internet Files\Content.IE5\G0PLD2BW\red-hea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52600" y="5731825"/>
            <a:ext cx="762000" cy="9170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arnesh\AppData\Local\Microsoft\Windows\Temporary Internet Files\Content.IE5\V2T6A5O0\big-tick[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5810384"/>
            <a:ext cx="339876" cy="3304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WB6FSN0Z\8066863117_61b1ccbd93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1676400"/>
            <a:ext cx="1140746"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120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524000" y="76200"/>
            <a:ext cx="8763000" cy="6400800"/>
          </a:xfrm>
          <a:prstGeom prst="cloudCallout">
            <a:avLst>
              <a:gd name="adj1" fmla="val 41888"/>
              <a:gd name="adj2" fmla="val 422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981200" y="381000"/>
            <a:ext cx="8229600" cy="1143000"/>
          </a:xfrm>
        </p:spPr>
        <p:txBody>
          <a:bodyPr/>
          <a:lstStyle/>
          <a:p>
            <a:r>
              <a:rPr lang="en-GB" dirty="0" smtClean="0"/>
              <a:t>What can help me.</a:t>
            </a:r>
            <a:endParaRPr lang="en-GB" dirty="0">
              <a:solidFill>
                <a:srgbClr val="00B050"/>
              </a:solidFill>
            </a:endParaRPr>
          </a:p>
        </p:txBody>
      </p:sp>
      <p:sp>
        <p:nvSpPr>
          <p:cNvPr id="3" name="Content Placeholder 2"/>
          <p:cNvSpPr>
            <a:spLocks noGrp="1"/>
          </p:cNvSpPr>
          <p:nvPr>
            <p:ph idx="1"/>
          </p:nvPr>
        </p:nvSpPr>
        <p:spPr>
          <a:xfrm>
            <a:off x="2667000" y="1524001"/>
            <a:ext cx="5943600" cy="3916363"/>
          </a:xfrm>
        </p:spPr>
        <p:txBody>
          <a:bodyPr>
            <a:normAutofit/>
          </a:bodyPr>
          <a:lstStyle/>
          <a:p>
            <a:r>
              <a:rPr lang="en-GB" dirty="0" smtClean="0"/>
              <a:t>I could wear ear defenders</a:t>
            </a:r>
            <a:endParaRPr lang="en-GB" dirty="0"/>
          </a:p>
        </p:txBody>
      </p:sp>
      <p:pic>
        <p:nvPicPr>
          <p:cNvPr id="4" name="Picture 3"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7401" y="5486401"/>
            <a:ext cx="823161" cy="12512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arnesh\AppData\Local\Microsoft\Windows\Temporary Internet Files\Content.IE5\G0PLD2BW\red-hea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52600" y="5731825"/>
            <a:ext cx="762000" cy="9170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arnesh\AppData\Local\Microsoft\Windows\Temporary Internet Files\Content.IE5\V2T6A5O0\big-tick[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5810384"/>
            <a:ext cx="339876" cy="3304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WB6FSN0Z\8066863117_61b1ccbd93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1614669"/>
            <a:ext cx="641126" cy="4282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arnesh\AppData\Local\Microsoft\Windows\Temporary Internet Files\Content.IE5\V2T6A5O0\Headphone_icon.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10600" y="1339695"/>
            <a:ext cx="7239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986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Asperger’s makes me so smart</a:t>
            </a:r>
          </a:p>
        </p:txBody>
      </p:sp>
      <p:pic>
        <p:nvPicPr>
          <p:cNvPr id="4" name="Picture 3"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533400"/>
            <a:ext cx="304800" cy="463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arnesh\AppData\Local\Microsoft\Windows\Temporary Internet Files\Content.IE5\G0PLD2BW\red-head[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067800" y="1524001"/>
            <a:ext cx="885348" cy="1467267"/>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5715000" y="1600200"/>
            <a:ext cx="2819400" cy="990600"/>
          </a:xfrm>
          <a:prstGeom prst="wedgeEllipseCallout">
            <a:avLst>
              <a:gd name="adj1" fmla="val 70836"/>
              <a:gd name="adj2" fmla="val -14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Not true</a:t>
            </a:r>
          </a:p>
          <a:p>
            <a:pPr algn="ctr"/>
            <a:r>
              <a:rPr lang="en-GB" sz="4000" dirty="0">
                <a:solidFill>
                  <a:srgbClr val="FF0000"/>
                </a:solidFill>
              </a:rPr>
              <a:t>X</a:t>
            </a:r>
          </a:p>
        </p:txBody>
      </p:sp>
      <p:sp>
        <p:nvSpPr>
          <p:cNvPr id="7" name="Cloud Callout 6"/>
          <p:cNvSpPr/>
          <p:nvPr/>
        </p:nvSpPr>
        <p:spPr>
          <a:xfrm>
            <a:off x="3733800" y="3048000"/>
            <a:ext cx="4800600" cy="1905000"/>
          </a:xfrm>
          <a:prstGeom prst="cloudCallout">
            <a:avLst>
              <a:gd name="adj1" fmla="val -65068"/>
              <a:gd name="adj2" fmla="val 791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5638800"/>
            <a:ext cx="304800" cy="4632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arnesh\AppData\Local\Microsoft\Windows\Temporary Internet Files\Content.IE5\G0PLD2BW\red-hea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333326"/>
            <a:ext cx="333600" cy="552867"/>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Callout 9"/>
          <p:cNvSpPr/>
          <p:nvPr/>
        </p:nvSpPr>
        <p:spPr>
          <a:xfrm>
            <a:off x="3886200" y="3200400"/>
            <a:ext cx="4800600" cy="1905000"/>
          </a:xfrm>
          <a:prstGeom prst="cloudCallout">
            <a:avLst>
              <a:gd name="adj1" fmla="val 69367"/>
              <a:gd name="adj2" fmla="val 589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You are a </a:t>
            </a:r>
            <a:r>
              <a:rPr lang="en-GB" dirty="0"/>
              <a:t>smart boy.</a:t>
            </a:r>
          </a:p>
          <a:p>
            <a:pPr algn="ctr"/>
            <a:r>
              <a:rPr lang="en-GB" dirty="0" smtClean="0"/>
              <a:t>You also </a:t>
            </a:r>
            <a:r>
              <a:rPr lang="en-GB" dirty="0"/>
              <a:t>has Asperger’s</a:t>
            </a:r>
          </a:p>
        </p:txBody>
      </p:sp>
      <p:pic>
        <p:nvPicPr>
          <p:cNvPr id="1026" name="Picture 2" descr="C:\Users\barnesh\AppData\Local\Microsoft\Windows\Temporary Internet Files\Content.IE5\ZJG78DOH\Award_star_(gol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2514600"/>
            <a:ext cx="199987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barnesh\AppData\Local\Microsoft\Windows\Temporary Internet Files\Content.IE5\WB6FSN0Z\asperger[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4649330"/>
            <a:ext cx="1752600" cy="98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103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Olly</a:t>
            </a:r>
            <a:r>
              <a:rPr lang="en-GB" dirty="0" smtClean="0"/>
              <a:t>, you have smartness</a:t>
            </a:r>
            <a:endParaRPr lang="en-GB" dirty="0"/>
          </a:p>
        </p:txBody>
      </p:sp>
      <p:sp>
        <p:nvSpPr>
          <p:cNvPr id="3" name="Content Placeholder 2"/>
          <p:cNvSpPr>
            <a:spLocks noGrp="1"/>
          </p:cNvSpPr>
          <p:nvPr>
            <p:ph idx="1"/>
          </p:nvPr>
        </p:nvSpPr>
        <p:spPr/>
        <p:txBody>
          <a:bodyPr/>
          <a:lstStyle/>
          <a:p>
            <a:r>
              <a:rPr lang="en-GB" dirty="0" smtClean="0"/>
              <a:t>You are a clever boy, you have a clever brain</a:t>
            </a:r>
            <a:endParaRPr lang="en-GB" dirty="0"/>
          </a:p>
        </p:txBody>
      </p:sp>
      <p:pic>
        <p:nvPicPr>
          <p:cNvPr id="2050" name="Picture 2" descr="C:\Users\barnesh\AppData\Local\Microsoft\Windows\Temporary Internet Files\Content.IE5\ZJG78DOH\Award_star_(gol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4447988"/>
            <a:ext cx="1847180" cy="175954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arnesh\AppData\Local\Microsoft\Windows\Temporary Internet Files\Content.IE5\G0PLD2BW\troph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4322967"/>
            <a:ext cx="2676525" cy="20095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arnesh\AppData\Local\Microsoft\Windows\Temporary Internet Files\Content.IE5\V2T6A5O0\200px-GoldMedal[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2708" y="4192611"/>
            <a:ext cx="1524266" cy="19815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barnesh\AppData\Local\Microsoft\Windows\Temporary Internet Files\Content.IE5\G0PLD2BW\comic-boy[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1082" y="2590801"/>
            <a:ext cx="823161" cy="12512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G0PLD2BW\red-head[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0474" y="152401"/>
            <a:ext cx="885348" cy="146726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barnesh\AppData\Local\Microsoft\Windows\Temporary Internet Files\Content.IE5\V2T6A5O0\Brain_picture[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1" y="2823210"/>
            <a:ext cx="1506483" cy="78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984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also have ASD</a:t>
            </a:r>
            <a:endParaRPr lang="en-GB" dirty="0"/>
          </a:p>
        </p:txBody>
      </p:sp>
      <p:sp>
        <p:nvSpPr>
          <p:cNvPr id="3" name="Content Placeholder 2"/>
          <p:cNvSpPr>
            <a:spLocks noGrp="1"/>
          </p:cNvSpPr>
          <p:nvPr>
            <p:ph idx="1"/>
          </p:nvPr>
        </p:nvSpPr>
        <p:spPr/>
        <p:txBody>
          <a:bodyPr/>
          <a:lstStyle/>
          <a:p>
            <a:r>
              <a:rPr lang="en-GB" dirty="0" smtClean="0"/>
              <a:t>You have </a:t>
            </a:r>
            <a:r>
              <a:rPr lang="en-GB" dirty="0"/>
              <a:t>A</a:t>
            </a:r>
            <a:r>
              <a:rPr lang="en-GB" dirty="0" smtClean="0"/>
              <a:t>sperger’s</a:t>
            </a:r>
            <a:endParaRPr lang="en-GB" dirty="0"/>
          </a:p>
        </p:txBody>
      </p:sp>
      <p:pic>
        <p:nvPicPr>
          <p:cNvPr id="7" name="Picture 6"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1082" y="2590801"/>
            <a:ext cx="823161" cy="12512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G0PLD2BW\red-hea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0474" y="152401"/>
            <a:ext cx="885348" cy="14672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arnesh\AppData\Local\Microsoft\Windows\Temporary Internet Files\Content.IE5\WB6FSN0Z\asperg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6361" y="4267200"/>
            <a:ext cx="1752600" cy="9894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barnesh\AppData\Local\Microsoft\Windows\Temporary Internet Files\Content.IE5\V2T6A5O0\question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1" y="2732746"/>
            <a:ext cx="1281113" cy="967312"/>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6634976" y="1361146"/>
            <a:ext cx="3318172" cy="1371600"/>
          </a:xfrm>
          <a:prstGeom prst="cloudCallout">
            <a:avLst>
              <a:gd name="adj1" fmla="val 23299"/>
              <a:gd name="adj2" fmla="val -826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will show you about </a:t>
            </a:r>
            <a:r>
              <a:rPr lang="en-GB" dirty="0" smtClean="0"/>
              <a:t>Asperger's </a:t>
            </a:r>
            <a:r>
              <a:rPr lang="en-GB" dirty="0"/>
              <a:t>a little bit at a time</a:t>
            </a:r>
          </a:p>
        </p:txBody>
      </p:sp>
    </p:spTree>
    <p:extLst>
      <p:ext uri="{BB962C8B-B14F-4D97-AF65-F5344CB8AC3E}">
        <p14:creationId xmlns:p14="http://schemas.microsoft.com/office/powerpoint/2010/main" val="4259026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1652</Words>
  <Application>Microsoft Office PowerPoint</Application>
  <PresentationFormat>Widescreen</PresentationFormat>
  <Paragraphs>179</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Sharing diagnosis</vt:lpstr>
      <vt:lpstr>The pupil’s voice….</vt:lpstr>
      <vt:lpstr>Primary 3</vt:lpstr>
      <vt:lpstr>What I think.</vt:lpstr>
      <vt:lpstr>What I know.</vt:lpstr>
      <vt:lpstr>What can help me.</vt:lpstr>
      <vt:lpstr>My Asperger’s makes me so smart</vt:lpstr>
      <vt:lpstr>Olly, you have smartness</vt:lpstr>
      <vt:lpstr>You also have ASD</vt:lpstr>
      <vt:lpstr>At school, I like…</vt:lpstr>
      <vt:lpstr>My Asperger's will not go away</vt:lpstr>
      <vt:lpstr>Your Asperger’s makes your hearing more sensitive</vt:lpstr>
      <vt:lpstr>My Asperger’s makes my hearing extra sensitive</vt:lpstr>
      <vt:lpstr>The adults know that I find it hard when I am…</vt:lpstr>
      <vt:lpstr>What’s a “me” thing?</vt:lpstr>
      <vt:lpstr>What’s an “Asperger’s” thing?</vt:lpstr>
      <vt:lpstr>What is Asperger’s?</vt:lpstr>
      <vt:lpstr>Primary 7</vt:lpstr>
      <vt:lpstr>Me and my Autism</vt:lpstr>
      <vt:lpstr>PowerPoint Presentation</vt:lpstr>
      <vt:lpstr>contents</vt:lpstr>
      <vt:lpstr>Autism is amazing because…</vt:lpstr>
      <vt:lpstr>Autism is amazing because…</vt:lpstr>
      <vt:lpstr>Autism is tricky because</vt:lpstr>
      <vt:lpstr>Autism is tricky because of sensory issues</vt:lpstr>
      <vt:lpstr>Meltdowns:  what causes them?</vt:lpstr>
      <vt:lpstr>Pressures in my life</vt:lpstr>
      <vt:lpstr>What would really help</vt:lpstr>
      <vt:lpstr>Meltdowns:  what do they look like?</vt:lpstr>
      <vt:lpstr>Meltdowns:  how to deal with it</vt:lpstr>
      <vt:lpstr>The “Brain Guru” </vt:lpstr>
      <vt:lpstr>Primary 6</vt:lpstr>
      <vt:lpstr>Checking in</vt:lpstr>
      <vt:lpstr>Boundaries Quiz:  what can you remember?</vt:lpstr>
      <vt:lpstr>We are together as a family, but we are all separate people</vt:lpstr>
      <vt:lpstr>We all have our own responsibilities</vt:lpstr>
      <vt:lpstr>We all have our own responsibilities</vt:lpstr>
      <vt:lpstr>Learning to take charge of your thoughts and emotions</vt:lpstr>
      <vt:lpstr>Sharing their diagnosis with peers….</vt:lpstr>
      <vt:lpstr>Me behind the mask of being shy</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diagnosis</dc:title>
  <dc:creator>Hazel Barnes</dc:creator>
  <cp:lastModifiedBy>Hazel Barnes</cp:lastModifiedBy>
  <cp:revision>4</cp:revision>
  <dcterms:created xsi:type="dcterms:W3CDTF">2018-11-12T10:47:27Z</dcterms:created>
  <dcterms:modified xsi:type="dcterms:W3CDTF">2018-11-14T08:57:32Z</dcterms:modified>
</cp:coreProperties>
</file>