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9" r:id="rId2"/>
    <p:sldId id="280" r:id="rId3"/>
    <p:sldId id="256" r:id="rId4"/>
    <p:sldId id="259" r:id="rId5"/>
    <p:sldId id="257" r:id="rId6"/>
    <p:sldId id="262" r:id="rId7"/>
    <p:sldId id="261" r:id="rId8"/>
    <p:sldId id="258" r:id="rId9"/>
    <p:sldId id="263" r:id="rId10"/>
    <p:sldId id="260" r:id="rId11"/>
    <p:sldId id="281" r:id="rId12"/>
    <p:sldId id="282" r:id="rId13"/>
    <p:sldId id="264" r:id="rId14"/>
    <p:sldId id="265" r:id="rId15"/>
    <p:sldId id="266" r:id="rId16"/>
    <p:sldId id="267" r:id="rId17"/>
    <p:sldId id="268" r:id="rId18"/>
    <p:sldId id="269" r:id="rId19"/>
    <p:sldId id="270" r:id="rId20"/>
    <p:sldId id="283" r:id="rId21"/>
    <p:sldId id="272" r:id="rId22"/>
    <p:sldId id="273" r:id="rId23"/>
    <p:sldId id="275" r:id="rId24"/>
    <p:sldId id="276" r:id="rId25"/>
    <p:sldId id="277" r:id="rId26"/>
    <p:sldId id="278"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DC5457"/>
    <a:srgbClr val="B27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8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61AE3-0004-4EE6-8B72-0645EEE27740}" type="datetimeFigureOut">
              <a:rPr lang="en-GB" smtClean="0"/>
              <a:t>06/03/2019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256B2-243C-43CB-8BBE-1D3A8355FACC}" type="slidenum">
              <a:rPr lang="en-GB" smtClean="0"/>
              <a:t>‹#›</a:t>
            </a:fld>
            <a:endParaRPr lang="en-GB"/>
          </a:p>
        </p:txBody>
      </p:sp>
    </p:spTree>
    <p:extLst>
      <p:ext uri="{BB962C8B-B14F-4D97-AF65-F5344CB8AC3E}">
        <p14:creationId xmlns:p14="http://schemas.microsoft.com/office/powerpoint/2010/main" val="323433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1</a:t>
            </a:fld>
            <a:endParaRPr lang="en-GB"/>
          </a:p>
        </p:txBody>
      </p:sp>
    </p:spTree>
    <p:extLst>
      <p:ext uri="{BB962C8B-B14F-4D97-AF65-F5344CB8AC3E}">
        <p14:creationId xmlns:p14="http://schemas.microsoft.com/office/powerpoint/2010/main" val="353814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 the past,</a:t>
            </a:r>
            <a:r>
              <a:rPr lang="en-GB" baseline="0" dirty="0" smtClean="0"/>
              <a:t> we have come across children who “calm down” after a sensory experience, such as chewing something, doing press ups against a wall or pushing something heavy, and this can then be used as a strategy as needed.  Mindfulness could be useful if the “engine speed” is due to anxiety.</a:t>
            </a:r>
            <a:endParaRPr lang="en-GB" dirty="0" smtClean="0"/>
          </a:p>
          <a:p>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10</a:t>
            </a:fld>
            <a:endParaRPr lang="en-GB"/>
          </a:p>
        </p:txBody>
      </p:sp>
    </p:spTree>
    <p:extLst>
      <p:ext uri="{BB962C8B-B14F-4D97-AF65-F5344CB8AC3E}">
        <p14:creationId xmlns:p14="http://schemas.microsoft.com/office/powerpoint/2010/main" val="174951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always useful and encouraging to be able to see measurable evidence</a:t>
            </a:r>
            <a:r>
              <a:rPr lang="en-GB" baseline="0" dirty="0" smtClean="0"/>
              <a:t> of progress over time….</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11</a:t>
            </a:fld>
            <a:endParaRPr lang="en-GB"/>
          </a:p>
        </p:txBody>
      </p:sp>
    </p:spTree>
    <p:extLst>
      <p:ext uri="{BB962C8B-B14F-4D97-AF65-F5344CB8AC3E}">
        <p14:creationId xmlns:p14="http://schemas.microsoft.com/office/powerpoint/2010/main" val="406677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content is based on “Living life to the full”  by Dr Chris Williams, Emeritus Professor of Psychosocial Psychiatry University of Glasgow.  There is a children’s version called We eat elephants….</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13</a:t>
            </a:fld>
            <a:endParaRPr lang="en-GB"/>
          </a:p>
        </p:txBody>
      </p:sp>
    </p:spTree>
    <p:extLst>
      <p:ext uri="{BB962C8B-B14F-4D97-AF65-F5344CB8AC3E}">
        <p14:creationId xmlns:p14="http://schemas.microsoft.com/office/powerpoint/2010/main" val="81701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was in reference to scary fire drills.  Another</a:t>
            </a:r>
            <a:r>
              <a:rPr lang="en-GB" baseline="0" dirty="0" smtClean="0"/>
              <a:t> example:  When Hazel’s dad passed away, many of his friends and colleagues offered her mum their services, such as maintaining her front garden for free.  Before she could politely decline, Hazel pointed out that she would be depriving them of an opportunity to show their love for her dad in a practical way.  She saw things differently then and accepted the help.</a:t>
            </a:r>
            <a:endParaRPr lang="en-GB" dirty="0" smtClean="0"/>
          </a:p>
          <a:p>
            <a:endParaRPr lang="en-GB" dirty="0" smtClean="0"/>
          </a:p>
          <a:p>
            <a:endParaRPr lang="en-GB" dirty="0" smtClean="0"/>
          </a:p>
          <a:p>
            <a:endParaRPr lang="en-GB" dirty="0" smtClean="0"/>
          </a:p>
          <a:p>
            <a:r>
              <a:rPr lang="en-GB" dirty="0" smtClean="0"/>
              <a:t>Another example:  when Hazel’s father died and people rallied to help her mum, such as offering to maintain the front garden, </a:t>
            </a:r>
            <a:r>
              <a:rPr lang="en-GB" dirty="0" err="1" smtClean="0"/>
              <a:t>etc</a:t>
            </a:r>
            <a:r>
              <a:rPr lang="en-GB" dirty="0" smtClean="0"/>
              <a:t>,</a:t>
            </a:r>
            <a:r>
              <a:rPr lang="en-GB" baseline="0" dirty="0" smtClean="0"/>
              <a:t> before her mum could politely refuse, Hazel said “This is their way to show their love for Dad in a practical way”</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15</a:t>
            </a:fld>
            <a:endParaRPr lang="en-GB"/>
          </a:p>
        </p:txBody>
      </p:sp>
    </p:spTree>
    <p:extLst>
      <p:ext uri="{BB962C8B-B14F-4D97-AF65-F5344CB8AC3E}">
        <p14:creationId xmlns:p14="http://schemas.microsoft.com/office/powerpoint/2010/main" val="192515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Thinking about </a:t>
            </a:r>
            <a:r>
              <a:rPr lang="en-GB" dirty="0" err="1" smtClean="0"/>
              <a:t>BounceBack</a:t>
            </a:r>
            <a:r>
              <a:rPr lang="en-GB" dirty="0" smtClean="0"/>
              <a:t>!</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16</a:t>
            </a:fld>
            <a:endParaRPr lang="en-GB"/>
          </a:p>
        </p:txBody>
      </p:sp>
    </p:spTree>
    <p:extLst>
      <p:ext uri="{BB962C8B-B14F-4D97-AF65-F5344CB8AC3E}">
        <p14:creationId xmlns:p14="http://schemas.microsoft.com/office/powerpoint/2010/main" val="58729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tried and tested ways to slow down a heartbeat or release “feel good” hormones</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18</a:t>
            </a:fld>
            <a:endParaRPr lang="en-GB"/>
          </a:p>
        </p:txBody>
      </p:sp>
    </p:spTree>
    <p:extLst>
      <p:ext uri="{BB962C8B-B14F-4D97-AF65-F5344CB8AC3E}">
        <p14:creationId xmlns:p14="http://schemas.microsoft.com/office/powerpoint/2010/main" val="184538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think this pupil articulated it very well!</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19</a:t>
            </a:fld>
            <a:endParaRPr lang="en-GB"/>
          </a:p>
        </p:txBody>
      </p:sp>
    </p:spTree>
    <p:extLst>
      <p:ext uri="{BB962C8B-B14F-4D97-AF65-F5344CB8AC3E}">
        <p14:creationId xmlns:p14="http://schemas.microsoft.com/office/powerpoint/2010/main" val="213842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20</a:t>
            </a:fld>
            <a:endParaRPr lang="en-GB"/>
          </a:p>
        </p:txBody>
      </p:sp>
    </p:spTree>
    <p:extLst>
      <p:ext uri="{BB962C8B-B14F-4D97-AF65-F5344CB8AC3E}">
        <p14:creationId xmlns:p14="http://schemas.microsoft.com/office/powerpoint/2010/main" val="193571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love the way this pupil</a:t>
            </a:r>
            <a:r>
              <a:rPr lang="en-GB" baseline="0" dirty="0" smtClean="0"/>
              <a:t> chose to think about the process of making a plan to address a challenging situation!</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21</a:t>
            </a:fld>
            <a:endParaRPr lang="en-GB"/>
          </a:p>
        </p:txBody>
      </p:sp>
    </p:spTree>
    <p:extLst>
      <p:ext uri="{BB962C8B-B14F-4D97-AF65-F5344CB8AC3E}">
        <p14:creationId xmlns:p14="http://schemas.microsoft.com/office/powerpoint/2010/main" val="518389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useful</a:t>
            </a:r>
            <a:r>
              <a:rPr lang="en-GB" baseline="0" dirty="0" smtClean="0"/>
              <a:t> for pupils who present with challenging behaviour which is controlling in nature.</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22</a:t>
            </a:fld>
            <a:endParaRPr lang="en-GB"/>
          </a:p>
        </p:txBody>
      </p:sp>
    </p:spTree>
    <p:extLst>
      <p:ext uri="{BB962C8B-B14F-4D97-AF65-F5344CB8AC3E}">
        <p14:creationId xmlns:p14="http://schemas.microsoft.com/office/powerpoint/2010/main" val="160614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Thinking about the SELF</a:t>
            </a:r>
            <a:r>
              <a:rPr lang="en-GB" baseline="0" dirty="0" smtClean="0"/>
              <a:t> framework</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2</a:t>
            </a:fld>
            <a:endParaRPr lang="en-GB"/>
          </a:p>
        </p:txBody>
      </p:sp>
    </p:spTree>
    <p:extLst>
      <p:ext uri="{BB962C8B-B14F-4D97-AF65-F5344CB8AC3E}">
        <p14:creationId xmlns:p14="http://schemas.microsoft.com/office/powerpoint/2010/main" val="3729408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pupil is beginning to develop a sense of who is in control and why.  This is beginning to have a direct impact on attitude and behaviour.</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26</a:t>
            </a:fld>
            <a:endParaRPr lang="en-GB"/>
          </a:p>
        </p:txBody>
      </p:sp>
    </p:spTree>
    <p:extLst>
      <p:ext uri="{BB962C8B-B14F-4D97-AF65-F5344CB8AC3E}">
        <p14:creationId xmlns:p14="http://schemas.microsoft.com/office/powerpoint/2010/main" val="390981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used the idea of a car, but other things could be used to help pupils explore their awareness</a:t>
            </a:r>
            <a:r>
              <a:rPr lang="en-GB" baseline="0" dirty="0" smtClean="0"/>
              <a:t> of why and when they </a:t>
            </a:r>
            <a:r>
              <a:rPr lang="en-GB" dirty="0" smtClean="0"/>
              <a:t>feel calm, excited, over-excited, lethargic or tired, as well as how to change between these states to suit what context they are in.</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3</a:t>
            </a:fld>
            <a:endParaRPr lang="en-GB"/>
          </a:p>
        </p:txBody>
      </p:sp>
    </p:spTree>
    <p:extLst>
      <p:ext uri="{BB962C8B-B14F-4D97-AF65-F5344CB8AC3E}">
        <p14:creationId xmlns:p14="http://schemas.microsoft.com/office/powerpoint/2010/main" val="31953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are referring to a productive, optimal level of alertness.</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4</a:t>
            </a:fld>
            <a:endParaRPr lang="en-GB"/>
          </a:p>
        </p:txBody>
      </p:sp>
    </p:spTree>
    <p:extLst>
      <p:ext uri="{BB962C8B-B14F-4D97-AF65-F5344CB8AC3E}">
        <p14:creationId xmlns:p14="http://schemas.microsoft.com/office/powerpoint/2010/main" val="172062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invited the pupil to think</a:t>
            </a:r>
            <a:r>
              <a:rPr lang="en-GB" baseline="0" dirty="0" smtClean="0"/>
              <a:t> about their own experience of feeling slow.</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5</a:t>
            </a:fld>
            <a:endParaRPr lang="en-GB"/>
          </a:p>
        </p:txBody>
      </p:sp>
    </p:spTree>
    <p:extLst>
      <p:ext uri="{BB962C8B-B14F-4D97-AF65-F5344CB8AC3E}">
        <p14:creationId xmlns:p14="http://schemas.microsoft.com/office/powerpoint/2010/main" val="260830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good stage</a:t>
            </a:r>
            <a:r>
              <a:rPr lang="en-GB" baseline="0" dirty="0" smtClean="0"/>
              <a:t> to get ideas from what the pupil is saying, which you can then use as proactive strategies when their “engines are too fast”.</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6</a:t>
            </a:fld>
            <a:endParaRPr lang="en-GB"/>
          </a:p>
        </p:txBody>
      </p:sp>
    </p:spTree>
    <p:extLst>
      <p:ext uri="{BB962C8B-B14F-4D97-AF65-F5344CB8AC3E}">
        <p14:creationId xmlns:p14="http://schemas.microsoft.com/office/powerpoint/2010/main" val="115049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were very impressed with this pupil’s ability to come up with suggestions only minutes after being introduced</a:t>
            </a:r>
            <a:r>
              <a:rPr lang="en-GB" baseline="0" dirty="0" smtClean="0"/>
              <a:t> to the concept of self-regulation.</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7</a:t>
            </a:fld>
            <a:endParaRPr lang="en-GB"/>
          </a:p>
        </p:txBody>
      </p:sp>
    </p:spTree>
    <p:extLst>
      <p:ext uri="{BB962C8B-B14F-4D97-AF65-F5344CB8AC3E}">
        <p14:creationId xmlns:p14="http://schemas.microsoft.com/office/powerpoint/2010/main" val="253804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can be due to a number of factors, such as feeling angry, over-excited, over-stimulated or overtired.  We have come across this also in children with acquired brain injury.  As practitioners, it is useful for us to be aware of the early</a:t>
            </a:r>
            <a:r>
              <a:rPr lang="en-GB" baseline="0" dirty="0" smtClean="0"/>
              <a:t> warning signs of “ a too fast engine” in individuals, as it can be an opportunity to catch it early and offer strategies to calm down before it gets out of control.  Over time, as the pupil becomes more self aware of how it feels to “be too fast” and “what slows me down back to OK” they can gradually take more ownership of the process.</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8</a:t>
            </a:fld>
            <a:endParaRPr lang="en-GB"/>
          </a:p>
        </p:txBody>
      </p:sp>
    </p:spTree>
    <p:extLst>
      <p:ext uri="{BB962C8B-B14F-4D97-AF65-F5344CB8AC3E}">
        <p14:creationId xmlns:p14="http://schemas.microsoft.com/office/powerpoint/2010/main" val="269126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not the first time we have heard of pupils’ “engines getting too fast” due to a game</a:t>
            </a:r>
            <a:r>
              <a:rPr lang="en-GB" baseline="0" dirty="0" smtClean="0"/>
              <a:t> they were enjoying.  Sometimes we think of it being a matter of “taking things too far”.  This can be due to a blurring of the lines between fantasy and reality, fear of losing, or sometimes due to acquired brain injury.</a:t>
            </a:r>
            <a:endParaRPr lang="en-GB" dirty="0"/>
          </a:p>
        </p:txBody>
      </p:sp>
      <p:sp>
        <p:nvSpPr>
          <p:cNvPr id="4" name="Slide Number Placeholder 3"/>
          <p:cNvSpPr>
            <a:spLocks noGrp="1"/>
          </p:cNvSpPr>
          <p:nvPr>
            <p:ph type="sldNum" sz="quarter" idx="10"/>
          </p:nvPr>
        </p:nvSpPr>
        <p:spPr/>
        <p:txBody>
          <a:bodyPr/>
          <a:lstStyle/>
          <a:p>
            <a:fld id="{79E256B2-243C-43CB-8BBE-1D3A8355FACC}" type="slidenum">
              <a:rPr lang="en-GB" smtClean="0"/>
              <a:t>9</a:t>
            </a:fld>
            <a:endParaRPr lang="en-GB"/>
          </a:p>
        </p:txBody>
      </p:sp>
    </p:spTree>
    <p:extLst>
      <p:ext uri="{BB962C8B-B14F-4D97-AF65-F5344CB8AC3E}">
        <p14:creationId xmlns:p14="http://schemas.microsoft.com/office/powerpoint/2010/main" val="145682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1595CD-FF2C-4FDE-8ADC-EFED200BAC6A}"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345518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1595CD-FF2C-4FDE-8ADC-EFED200BAC6A}"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337059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1595CD-FF2C-4FDE-8ADC-EFED200BAC6A}"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62251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1595CD-FF2C-4FDE-8ADC-EFED200BAC6A}"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237781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1595CD-FF2C-4FDE-8ADC-EFED200BAC6A}"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67707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1595CD-FF2C-4FDE-8ADC-EFED200BAC6A}"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61251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1595CD-FF2C-4FDE-8ADC-EFED200BAC6A}" type="datetimeFigureOut">
              <a:rPr lang="en-GB" smtClean="0"/>
              <a:t>06/03/2019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296894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1595CD-FF2C-4FDE-8ADC-EFED200BAC6A}" type="datetimeFigureOut">
              <a:rPr lang="en-GB" smtClean="0"/>
              <a:t>06/03/2019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421024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595CD-FF2C-4FDE-8ADC-EFED200BAC6A}" type="datetimeFigureOut">
              <a:rPr lang="en-GB" smtClean="0"/>
              <a:t>06/03/2019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59678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1595CD-FF2C-4FDE-8ADC-EFED200BAC6A}"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279966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1595CD-FF2C-4FDE-8ADC-EFED200BAC6A}"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50DD79-AF92-4A1D-BB53-4AA72B959F8A}" type="slidenum">
              <a:rPr lang="en-GB" smtClean="0"/>
              <a:t>‹#›</a:t>
            </a:fld>
            <a:endParaRPr lang="en-GB"/>
          </a:p>
        </p:txBody>
      </p:sp>
    </p:spTree>
    <p:extLst>
      <p:ext uri="{BB962C8B-B14F-4D97-AF65-F5344CB8AC3E}">
        <p14:creationId xmlns:p14="http://schemas.microsoft.com/office/powerpoint/2010/main" val="351600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595CD-FF2C-4FDE-8ADC-EFED200BAC6A}" type="datetimeFigureOut">
              <a:rPr lang="en-GB" smtClean="0"/>
              <a:t>06/03/2019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0DD79-AF92-4A1D-BB53-4AA72B959F8A}" type="slidenum">
              <a:rPr lang="en-GB" smtClean="0"/>
              <a:t>‹#›</a:t>
            </a:fld>
            <a:endParaRPr lang="en-GB"/>
          </a:p>
        </p:txBody>
      </p:sp>
    </p:spTree>
    <p:extLst>
      <p:ext uri="{BB962C8B-B14F-4D97-AF65-F5344CB8AC3E}">
        <p14:creationId xmlns:p14="http://schemas.microsoft.com/office/powerpoint/2010/main" val="2487316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Self -regulation</a:t>
            </a:r>
            <a:endParaRPr lang="en-GB" dirty="0"/>
          </a:p>
        </p:txBody>
      </p:sp>
      <p:sp>
        <p:nvSpPr>
          <p:cNvPr id="3" name="Subtitle 2"/>
          <p:cNvSpPr>
            <a:spLocks noGrp="1"/>
          </p:cNvSpPr>
          <p:nvPr>
            <p:ph type="subTitle" idx="1"/>
          </p:nvPr>
        </p:nvSpPr>
        <p:spPr/>
        <p:txBody>
          <a:bodyPr/>
          <a:lstStyle/>
          <a:p>
            <a:r>
              <a:rPr lang="en-GB" dirty="0" smtClean="0"/>
              <a:t>Exploring its possibilities and its limits</a:t>
            </a:r>
            <a:endParaRPr lang="en-GB" dirty="0"/>
          </a:p>
        </p:txBody>
      </p:sp>
      <p:sp>
        <p:nvSpPr>
          <p:cNvPr id="4" name="Cloud Callout 3"/>
          <p:cNvSpPr/>
          <p:nvPr/>
        </p:nvSpPr>
        <p:spPr>
          <a:xfrm>
            <a:off x="245326" y="234175"/>
            <a:ext cx="2776654" cy="2419815"/>
          </a:xfrm>
          <a:prstGeom prst="cloudCallout">
            <a:avLst>
              <a:gd name="adj1" fmla="val 53465"/>
              <a:gd name="adj2" fmla="val 54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CAN I control?</a:t>
            </a:r>
            <a:endParaRPr lang="en-GB" dirty="0"/>
          </a:p>
        </p:txBody>
      </p:sp>
      <p:sp>
        <p:nvSpPr>
          <p:cNvPr id="5" name="Cloud Callout 4"/>
          <p:cNvSpPr/>
          <p:nvPr/>
        </p:nvSpPr>
        <p:spPr>
          <a:xfrm>
            <a:off x="9017619" y="234175"/>
            <a:ext cx="2776654" cy="2419815"/>
          </a:xfrm>
          <a:prstGeom prst="cloudCallout">
            <a:avLst>
              <a:gd name="adj1" fmla="val -70230"/>
              <a:gd name="adj2" fmla="val 482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CAN’T I control?</a:t>
            </a:r>
            <a:endParaRPr lang="en-GB" dirty="0"/>
          </a:p>
        </p:txBody>
      </p:sp>
      <p:sp>
        <p:nvSpPr>
          <p:cNvPr id="6" name="Oval Callout 5"/>
          <p:cNvSpPr/>
          <p:nvPr/>
        </p:nvSpPr>
        <p:spPr>
          <a:xfrm>
            <a:off x="858644" y="4694663"/>
            <a:ext cx="2921619" cy="1583474"/>
          </a:xfrm>
          <a:prstGeom prst="wedgeEllipseCallout">
            <a:avLst>
              <a:gd name="adj1" fmla="val 52068"/>
              <a:gd name="adj2" fmla="val -839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had a drink of water, because that’s one of my strategies.</a:t>
            </a:r>
            <a:endParaRPr lang="en-GB" dirty="0"/>
          </a:p>
        </p:txBody>
      </p:sp>
    </p:spTree>
    <p:extLst>
      <p:ext uri="{BB962C8B-B14F-4D97-AF65-F5344CB8AC3E}">
        <p14:creationId xmlns:p14="http://schemas.microsoft.com/office/powerpoint/2010/main" val="1049814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GB" dirty="0" smtClean="0"/>
              <a:t>How can I get back down to just right?</a:t>
            </a:r>
            <a:endParaRPr lang="en-GB" dirty="0"/>
          </a:p>
        </p:txBody>
      </p:sp>
      <p:sp>
        <p:nvSpPr>
          <p:cNvPr id="4" name="Content Placeholder 3"/>
          <p:cNvSpPr>
            <a:spLocks noGrp="1"/>
          </p:cNvSpPr>
          <p:nvPr>
            <p:ph idx="1"/>
          </p:nvPr>
        </p:nvSpPr>
        <p:spPr>
          <a:xfrm>
            <a:off x="6590372" y="2330605"/>
            <a:ext cx="4763428" cy="3846358"/>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This is the best way to be for getting things done and feeling happy</a:t>
            </a:r>
            <a:endParaRPr lang="en-GB" dirty="0"/>
          </a:p>
        </p:txBody>
      </p:sp>
      <p:sp>
        <p:nvSpPr>
          <p:cNvPr id="5" name="Down Arrow 4"/>
          <p:cNvSpPr/>
          <p:nvPr/>
        </p:nvSpPr>
        <p:spPr>
          <a:xfrm>
            <a:off x="5382321" y="2775842"/>
            <a:ext cx="1427357" cy="340112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03609" y="2464420"/>
            <a:ext cx="4378711"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I could have a movement break</a:t>
            </a:r>
          </a:p>
          <a:p>
            <a:pPr marL="285750" indent="-285750">
              <a:buFont typeface="Arial" panose="020B0604020202020204" pitchFamily="34" charset="0"/>
              <a:buChar char="•"/>
            </a:pPr>
            <a:r>
              <a:rPr lang="en-GB" sz="2400" dirty="0" smtClean="0"/>
              <a:t>I could build a puzzle</a:t>
            </a:r>
          </a:p>
          <a:p>
            <a:pPr marL="285750" indent="-285750">
              <a:buFont typeface="Arial" panose="020B0604020202020204" pitchFamily="34" charset="0"/>
              <a:buChar char="•"/>
            </a:pPr>
            <a:r>
              <a:rPr lang="en-GB" sz="2400" dirty="0" smtClean="0"/>
              <a:t>I could have a drink of water</a:t>
            </a:r>
          </a:p>
          <a:p>
            <a:pPr marL="285750" indent="-285750">
              <a:buFont typeface="Arial" panose="020B0604020202020204" pitchFamily="34" charset="0"/>
              <a:buChar char="•"/>
            </a:pPr>
            <a:endParaRPr lang="en-GB" sz="2400" dirty="0" smtClean="0"/>
          </a:p>
        </p:txBody>
      </p:sp>
      <p:pic>
        <p:nvPicPr>
          <p:cNvPr id="3" name="Picture 2"/>
          <p:cNvPicPr>
            <a:picLocks noChangeAspect="1"/>
          </p:cNvPicPr>
          <p:nvPr/>
        </p:nvPicPr>
        <p:blipFill>
          <a:blip r:embed="rId3"/>
          <a:stretch>
            <a:fillRect/>
          </a:stretch>
        </p:blipFill>
        <p:spPr>
          <a:xfrm>
            <a:off x="182822" y="5870112"/>
            <a:ext cx="1310754" cy="871804"/>
          </a:xfrm>
          <a:prstGeom prst="rect">
            <a:avLst/>
          </a:prstGeom>
        </p:spPr>
      </p:pic>
    </p:spTree>
    <p:extLst>
      <p:ext uri="{BB962C8B-B14F-4D97-AF65-F5344CB8AC3E}">
        <p14:creationId xmlns:p14="http://schemas.microsoft.com/office/powerpoint/2010/main" val="2339657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improvement/effectiveness over time</a:t>
            </a:r>
            <a:endParaRPr lang="en-GB" dirty="0"/>
          </a:p>
        </p:txBody>
      </p:sp>
      <p:sp>
        <p:nvSpPr>
          <p:cNvPr id="3" name="Content Placeholder 2"/>
          <p:cNvSpPr>
            <a:spLocks noGrp="1"/>
          </p:cNvSpPr>
          <p:nvPr>
            <p:ph idx="1"/>
          </p:nvPr>
        </p:nvSpPr>
        <p:spPr>
          <a:xfrm>
            <a:off x="838200" y="2620537"/>
            <a:ext cx="10515600" cy="3556426"/>
          </a:xfrm>
        </p:spPr>
        <p:txBody>
          <a:bodyPr/>
          <a:lstStyle/>
          <a:p>
            <a:r>
              <a:rPr lang="en-GB" dirty="0" smtClean="0"/>
              <a:t>Reduction in frequency of unregulated levels</a:t>
            </a:r>
          </a:p>
          <a:p>
            <a:r>
              <a:rPr lang="en-GB" dirty="0" smtClean="0"/>
              <a:t>Shorter recovery time</a:t>
            </a:r>
          </a:p>
          <a:p>
            <a:r>
              <a:rPr lang="en-GB" dirty="0" smtClean="0"/>
              <a:t>Increase in agreeing to use a strategy</a:t>
            </a:r>
          </a:p>
          <a:p>
            <a:r>
              <a:rPr lang="en-GB" dirty="0" smtClean="0"/>
              <a:t>Increase in responding to a prompt to use a strategy</a:t>
            </a:r>
          </a:p>
          <a:p>
            <a:r>
              <a:rPr lang="en-GB" dirty="0" smtClean="0"/>
              <a:t>Increase in independence asking for/using strategy</a:t>
            </a:r>
            <a:endParaRPr lang="en-GB" dirty="0"/>
          </a:p>
        </p:txBody>
      </p:sp>
      <p:pic>
        <p:nvPicPr>
          <p:cNvPr id="4" name="Picture 3"/>
          <p:cNvPicPr>
            <a:picLocks noChangeAspect="1"/>
          </p:cNvPicPr>
          <p:nvPr/>
        </p:nvPicPr>
        <p:blipFill>
          <a:blip r:embed="rId3"/>
          <a:stretch>
            <a:fillRect/>
          </a:stretch>
        </p:blipFill>
        <p:spPr>
          <a:xfrm>
            <a:off x="182823" y="5847810"/>
            <a:ext cx="1310754" cy="871804"/>
          </a:xfrm>
          <a:prstGeom prst="rect">
            <a:avLst/>
          </a:prstGeom>
        </p:spPr>
      </p:pic>
    </p:spTree>
    <p:extLst>
      <p:ext uri="{BB962C8B-B14F-4D97-AF65-F5344CB8AC3E}">
        <p14:creationId xmlns:p14="http://schemas.microsoft.com/office/powerpoint/2010/main" val="127827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78" y="365124"/>
            <a:ext cx="5843239" cy="2311167"/>
          </a:xfrm>
          <a:solidFill>
            <a:srgbClr val="CC3399"/>
          </a:solidFill>
        </p:spPr>
        <p:txBody>
          <a:bodyPr>
            <a:normAutofit fontScale="90000"/>
          </a:bodyPr>
          <a:lstStyle/>
          <a:p>
            <a:r>
              <a:rPr lang="en-GB" dirty="0" smtClean="0"/>
              <a:t>Recognising what I CAN change…..</a:t>
            </a:r>
            <a:br>
              <a:rPr lang="en-GB" dirty="0" smtClean="0"/>
            </a:br>
            <a:r>
              <a:rPr lang="en-GB" dirty="0" smtClean="0"/>
              <a:t>and what to think/do about the things I can’t…</a:t>
            </a:r>
            <a:endParaRPr lang="en-GB" dirty="0"/>
          </a:p>
        </p:txBody>
      </p:sp>
      <p:pic>
        <p:nvPicPr>
          <p:cNvPr id="4" name="Content Placeholder 3" descr="alcoholic | Through My Mistak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9873" y="74205"/>
            <a:ext cx="5018050" cy="6661130"/>
          </a:xfrm>
        </p:spPr>
      </p:pic>
      <p:pic>
        <p:nvPicPr>
          <p:cNvPr id="5" name="Picture 4" descr="alis grave nil: 08.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78" y="2955071"/>
            <a:ext cx="3792907" cy="3780263"/>
          </a:xfrm>
          <a:prstGeom prst="rect">
            <a:avLst/>
          </a:prstGeom>
        </p:spPr>
      </p:pic>
    </p:spTree>
    <p:extLst>
      <p:ext uri="{BB962C8B-B14F-4D97-AF65-F5344CB8AC3E}">
        <p14:creationId xmlns:p14="http://schemas.microsoft.com/office/powerpoint/2010/main" val="183026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lstStyle/>
          <a:p>
            <a:r>
              <a:rPr lang="en-GB" dirty="0" smtClean="0"/>
              <a:t>Changing the things I CAN change</a:t>
            </a:r>
            <a:endParaRPr lang="en-GB" dirty="0"/>
          </a:p>
        </p:txBody>
      </p:sp>
      <p:sp>
        <p:nvSpPr>
          <p:cNvPr id="4" name="Oval 3"/>
          <p:cNvSpPr/>
          <p:nvPr/>
        </p:nvSpPr>
        <p:spPr>
          <a:xfrm>
            <a:off x="3390900" y="1905000"/>
            <a:ext cx="6705600" cy="4191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solidFill>
                  <a:schemeClr val="tx1"/>
                </a:solidFill>
              </a:rPr>
              <a:t>Sometimes I cannot change things and people outside me…</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5" name="Oval 4"/>
          <p:cNvSpPr/>
          <p:nvPr/>
        </p:nvSpPr>
        <p:spPr>
          <a:xfrm>
            <a:off x="5029200" y="3323063"/>
            <a:ext cx="3429000" cy="277293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…but I CAN change things inside me!</a:t>
            </a:r>
          </a:p>
        </p:txBody>
      </p:sp>
      <p:sp>
        <p:nvSpPr>
          <p:cNvPr id="3" name="TextBox 2"/>
          <p:cNvSpPr txBox="1"/>
          <p:nvPr/>
        </p:nvSpPr>
        <p:spPr>
          <a:xfrm>
            <a:off x="5635083" y="5097967"/>
            <a:ext cx="2743200" cy="646331"/>
          </a:xfrm>
          <a:prstGeom prst="rect">
            <a:avLst/>
          </a:prstGeom>
          <a:noFill/>
        </p:spPr>
        <p:txBody>
          <a:bodyPr wrap="square" rtlCol="0">
            <a:spAutoFit/>
          </a:bodyPr>
          <a:lstStyle/>
          <a:p>
            <a:r>
              <a:rPr lang="en-GB" dirty="0"/>
              <a:t>Thoughts, feelings, body sensation, behaviour</a:t>
            </a:r>
          </a:p>
        </p:txBody>
      </p:sp>
      <p:pic>
        <p:nvPicPr>
          <p:cNvPr id="6" name="Picture 5"/>
          <p:cNvPicPr>
            <a:picLocks noChangeAspect="1"/>
          </p:cNvPicPr>
          <p:nvPr/>
        </p:nvPicPr>
        <p:blipFill>
          <a:blip r:embed="rId3"/>
          <a:stretch>
            <a:fillRect/>
          </a:stretch>
        </p:blipFill>
        <p:spPr>
          <a:xfrm>
            <a:off x="85179" y="5218771"/>
            <a:ext cx="1521249" cy="1516358"/>
          </a:xfrm>
          <a:prstGeom prst="rect">
            <a:avLst/>
          </a:prstGeom>
        </p:spPr>
      </p:pic>
    </p:spTree>
    <p:extLst>
      <p:ext uri="{BB962C8B-B14F-4D97-AF65-F5344CB8AC3E}">
        <p14:creationId xmlns:p14="http://schemas.microsoft.com/office/powerpoint/2010/main" val="82575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53" y="365125"/>
            <a:ext cx="10515600" cy="1325563"/>
          </a:xfrm>
          <a:solidFill>
            <a:srgbClr val="CC3399"/>
          </a:solidFill>
        </p:spPr>
        <p:txBody>
          <a:bodyPr/>
          <a:lstStyle/>
          <a:p>
            <a:r>
              <a:rPr lang="en-GB" dirty="0" smtClean="0"/>
              <a:t>In a situation…</a:t>
            </a:r>
            <a:endParaRPr lang="en-GB" dirty="0"/>
          </a:p>
        </p:txBody>
      </p:sp>
      <p:sp>
        <p:nvSpPr>
          <p:cNvPr id="3" name="Teardrop 2"/>
          <p:cNvSpPr/>
          <p:nvPr/>
        </p:nvSpPr>
        <p:spPr>
          <a:xfrm>
            <a:off x="2209800" y="2286000"/>
            <a:ext cx="6096000" cy="4114800"/>
          </a:xfrm>
          <a:prstGeom prst="teardrop">
            <a:avLst>
              <a:gd name="adj" fmla="val 1341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000" dirty="0">
                <a:solidFill>
                  <a:schemeClr val="tx1"/>
                </a:solidFill>
              </a:rPr>
              <a:t>Which I sometimes cannot control</a:t>
            </a:r>
          </a:p>
          <a:p>
            <a:pPr marL="285750" indent="-285750">
              <a:buFont typeface="Arial" panose="020B0604020202020204" pitchFamily="34" charset="0"/>
              <a:buChar char="•"/>
            </a:pPr>
            <a:r>
              <a:rPr lang="en-GB" sz="2000" dirty="0">
                <a:solidFill>
                  <a:schemeClr val="tx1"/>
                </a:solidFill>
              </a:rPr>
              <a:t>Illness </a:t>
            </a:r>
            <a:endParaRPr lang="en-GB" sz="2000" dirty="0" smtClean="0">
              <a:solidFill>
                <a:schemeClr val="tx1"/>
              </a:solidFill>
            </a:endParaRPr>
          </a:p>
          <a:p>
            <a:pPr marL="285750" indent="-285750">
              <a:buFont typeface="Arial" panose="020B0604020202020204" pitchFamily="34" charset="0"/>
              <a:buChar char="•"/>
            </a:pPr>
            <a:r>
              <a:rPr lang="en-GB" sz="2000" dirty="0" smtClean="0">
                <a:solidFill>
                  <a:schemeClr val="tx1"/>
                </a:solidFill>
              </a:rPr>
              <a:t>Changes </a:t>
            </a:r>
            <a:r>
              <a:rPr lang="en-GB" sz="2000" dirty="0">
                <a:solidFill>
                  <a:schemeClr val="tx1"/>
                </a:solidFill>
              </a:rPr>
              <a:t>at School (My teacher: Away)</a:t>
            </a:r>
          </a:p>
          <a:p>
            <a:pPr marL="285750" indent="-285750">
              <a:buFont typeface="Arial" panose="020B0604020202020204" pitchFamily="34" charset="0"/>
              <a:buChar char="•"/>
            </a:pPr>
            <a:r>
              <a:rPr lang="en-GB" sz="2000" dirty="0">
                <a:solidFill>
                  <a:schemeClr val="tx1"/>
                </a:solidFill>
              </a:rPr>
              <a:t>Fire Alarms</a:t>
            </a:r>
          </a:p>
          <a:p>
            <a:pPr marL="285750" indent="-285750">
              <a:buFont typeface="Arial" panose="020B0604020202020204" pitchFamily="34" charset="0"/>
              <a:buChar char="•"/>
            </a:pPr>
            <a:r>
              <a:rPr lang="en-GB" sz="2000" dirty="0">
                <a:solidFill>
                  <a:schemeClr val="tx1"/>
                </a:solidFill>
              </a:rPr>
              <a:t>Behaviour of Other </a:t>
            </a:r>
            <a:r>
              <a:rPr lang="en-GB" sz="2000" dirty="0" smtClean="0">
                <a:solidFill>
                  <a:schemeClr val="tx1"/>
                </a:solidFill>
              </a:rPr>
              <a:t>People</a:t>
            </a:r>
            <a:endParaRPr lang="en-GB" sz="2000" dirty="0">
              <a:solidFill>
                <a:schemeClr val="tx1"/>
              </a:solidFill>
            </a:endParaRP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109587" y="5190158"/>
            <a:ext cx="1524132" cy="1518036"/>
          </a:xfrm>
          <a:prstGeom prst="rect">
            <a:avLst/>
          </a:prstGeom>
        </p:spPr>
      </p:pic>
    </p:spTree>
    <p:extLst>
      <p:ext uri="{BB962C8B-B14F-4D97-AF65-F5344CB8AC3E}">
        <p14:creationId xmlns:p14="http://schemas.microsoft.com/office/powerpoint/2010/main" val="183182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iclarte es una actitud - Sandra Villapalos . c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67800" y="4589655"/>
            <a:ext cx="2621280" cy="1638300"/>
          </a:xfrm>
          <a:prstGeom prst="rect">
            <a:avLst/>
          </a:prstGeom>
        </p:spPr>
      </p:pic>
      <p:sp>
        <p:nvSpPr>
          <p:cNvPr id="2" name="Title 1"/>
          <p:cNvSpPr>
            <a:spLocks noGrp="1"/>
          </p:cNvSpPr>
          <p:nvPr>
            <p:ph type="title"/>
          </p:nvPr>
        </p:nvSpPr>
        <p:spPr>
          <a:solidFill>
            <a:srgbClr val="CC3399"/>
          </a:solidFill>
        </p:spPr>
        <p:txBody>
          <a:bodyPr/>
          <a:lstStyle/>
          <a:p>
            <a:r>
              <a:rPr lang="en-GB" dirty="0" smtClean="0"/>
              <a:t>I can change my thoughts…</a:t>
            </a:r>
            <a:endParaRPr lang="en-GB" dirty="0"/>
          </a:p>
        </p:txBody>
      </p:sp>
      <p:sp>
        <p:nvSpPr>
          <p:cNvPr id="3" name="Cloud Callout 2"/>
          <p:cNvSpPr/>
          <p:nvPr/>
        </p:nvSpPr>
        <p:spPr>
          <a:xfrm>
            <a:off x="6885878" y="2035271"/>
            <a:ext cx="3352800" cy="2209800"/>
          </a:xfrm>
          <a:prstGeom prst="cloudCallout">
            <a:avLst>
              <a:gd name="adj1" fmla="val 27061"/>
              <a:gd name="adj2" fmla="val 6805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Actually! They are doing this so we can know what the protocol is! They’re saving our lives!</a:t>
            </a:r>
          </a:p>
        </p:txBody>
      </p:sp>
      <p:sp>
        <p:nvSpPr>
          <p:cNvPr id="4" name="Double Wave 3"/>
          <p:cNvSpPr/>
          <p:nvPr/>
        </p:nvSpPr>
        <p:spPr>
          <a:xfrm>
            <a:off x="953429" y="2276707"/>
            <a:ext cx="3124200" cy="14478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Rewriting the narrative…</a:t>
            </a:r>
          </a:p>
        </p:txBody>
      </p:sp>
      <p:pic>
        <p:nvPicPr>
          <p:cNvPr id="6" name="Picture 5"/>
          <p:cNvPicPr>
            <a:picLocks noChangeAspect="1"/>
          </p:cNvPicPr>
          <p:nvPr/>
        </p:nvPicPr>
        <p:blipFill>
          <a:blip r:embed="rId4"/>
          <a:stretch>
            <a:fillRect/>
          </a:stretch>
        </p:blipFill>
        <p:spPr>
          <a:xfrm>
            <a:off x="76134" y="5223611"/>
            <a:ext cx="1524132" cy="1518036"/>
          </a:xfrm>
          <a:prstGeom prst="rect">
            <a:avLst/>
          </a:prstGeom>
        </p:spPr>
      </p:pic>
    </p:spTree>
    <p:extLst>
      <p:ext uri="{BB962C8B-B14F-4D97-AF65-F5344CB8AC3E}">
        <p14:creationId xmlns:p14="http://schemas.microsoft.com/office/powerpoint/2010/main" val="374907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r>
              <a:rPr lang="en-GB" dirty="0" smtClean="0"/>
              <a:t>I can use my thoughts to change my feelings….</a:t>
            </a:r>
            <a:endParaRPr lang="en-GB" dirty="0"/>
          </a:p>
        </p:txBody>
      </p:sp>
      <p:sp>
        <p:nvSpPr>
          <p:cNvPr id="3" name="Heart 2"/>
          <p:cNvSpPr/>
          <p:nvPr/>
        </p:nvSpPr>
        <p:spPr>
          <a:xfrm>
            <a:off x="6096000" y="2378926"/>
            <a:ext cx="5486400" cy="3124200"/>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Move into a sense </a:t>
            </a:r>
            <a:r>
              <a:rPr lang="en-GB" dirty="0"/>
              <a:t>of </a:t>
            </a:r>
            <a:r>
              <a:rPr lang="en-GB" dirty="0" smtClean="0"/>
              <a:t>security or….</a:t>
            </a:r>
            <a:endParaRPr lang="en-GB" dirty="0"/>
          </a:p>
        </p:txBody>
      </p:sp>
      <p:sp>
        <p:nvSpPr>
          <p:cNvPr id="4" name="Double Wave 3"/>
          <p:cNvSpPr/>
          <p:nvPr/>
        </p:nvSpPr>
        <p:spPr>
          <a:xfrm>
            <a:off x="1554665" y="2250224"/>
            <a:ext cx="3891776" cy="3131634"/>
          </a:xfrm>
          <a:prstGeom prst="doubleWave">
            <a:avLst>
              <a:gd name="adj1" fmla="val 6250"/>
              <a:gd name="adj2" fmla="val 2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Address the fear, anger, disappointment or …..</a:t>
            </a:r>
          </a:p>
          <a:p>
            <a:pPr marL="285750" indent="-285750">
              <a:buFont typeface="Arial" panose="020B0604020202020204" pitchFamily="34" charset="0"/>
              <a:buChar char="•"/>
            </a:pPr>
            <a:r>
              <a:rPr lang="en-GB" dirty="0" smtClean="0"/>
              <a:t>B</a:t>
            </a:r>
          </a:p>
          <a:p>
            <a:pPr marL="285750" indent="-285750">
              <a:buFont typeface="Arial" panose="020B0604020202020204" pitchFamily="34" charset="0"/>
              <a:buChar char="•"/>
            </a:pPr>
            <a:r>
              <a:rPr lang="en-GB" dirty="0" smtClean="0"/>
              <a:t>O</a:t>
            </a:r>
          </a:p>
          <a:p>
            <a:pPr marL="285750" indent="-285750">
              <a:buFont typeface="Arial" panose="020B0604020202020204" pitchFamily="34" charset="0"/>
              <a:buChar char="•"/>
            </a:pPr>
            <a:r>
              <a:rPr lang="en-GB" dirty="0" smtClean="0"/>
              <a:t>U</a:t>
            </a:r>
          </a:p>
          <a:p>
            <a:pPr marL="285750" indent="-285750">
              <a:buFont typeface="Arial" panose="020B0604020202020204" pitchFamily="34" charset="0"/>
              <a:buChar char="•"/>
            </a:pPr>
            <a:r>
              <a:rPr lang="en-GB" dirty="0" smtClean="0"/>
              <a:t>N</a:t>
            </a:r>
          </a:p>
          <a:p>
            <a:pPr marL="285750" indent="-285750">
              <a:buFont typeface="Arial" panose="020B0604020202020204" pitchFamily="34" charset="0"/>
              <a:buChar char="•"/>
            </a:pPr>
            <a:r>
              <a:rPr lang="en-GB" dirty="0" smtClean="0"/>
              <a:t>C</a:t>
            </a:r>
          </a:p>
          <a:p>
            <a:pPr marL="285750" indent="-285750">
              <a:buFont typeface="Arial" panose="020B0604020202020204" pitchFamily="34" charset="0"/>
              <a:buChar char="•"/>
            </a:pPr>
            <a:r>
              <a:rPr lang="en-GB" dirty="0" smtClean="0"/>
              <a:t>E</a:t>
            </a:r>
            <a:endParaRPr lang="en-GB" dirty="0"/>
          </a:p>
          <a:p>
            <a:pPr algn="ctr"/>
            <a:endParaRPr lang="en-GB" dirty="0"/>
          </a:p>
        </p:txBody>
      </p:sp>
      <p:pic>
        <p:nvPicPr>
          <p:cNvPr id="5" name="Picture 4" descr="The Tigger Talk: On Life, the Process, and Everyth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034" y="3430851"/>
            <a:ext cx="1432931" cy="1444097"/>
          </a:xfrm>
          <a:prstGeom prst="rect">
            <a:avLst/>
          </a:prstGeom>
        </p:spPr>
      </p:pic>
      <p:pic>
        <p:nvPicPr>
          <p:cNvPr id="6" name="Picture 5"/>
          <p:cNvPicPr>
            <a:picLocks noChangeAspect="1"/>
          </p:cNvPicPr>
          <p:nvPr/>
        </p:nvPicPr>
        <p:blipFill>
          <a:blip r:embed="rId4"/>
          <a:stretch>
            <a:fillRect/>
          </a:stretch>
        </p:blipFill>
        <p:spPr>
          <a:xfrm>
            <a:off x="116435" y="5260138"/>
            <a:ext cx="1530229" cy="1518036"/>
          </a:xfrm>
          <a:prstGeom prst="rect">
            <a:avLst/>
          </a:prstGeom>
        </p:spPr>
      </p:pic>
    </p:spTree>
    <p:extLst>
      <p:ext uri="{BB962C8B-B14F-4D97-AF65-F5344CB8AC3E}">
        <p14:creationId xmlns:p14="http://schemas.microsoft.com/office/powerpoint/2010/main" val="350939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r>
              <a:rPr lang="en-GB" dirty="0" smtClean="0"/>
              <a:t>I can use my feelings to change how my body feels… </a:t>
            </a:r>
            <a:endParaRPr lang="en-GB" dirty="0"/>
          </a:p>
        </p:txBody>
      </p:sp>
      <p:sp>
        <p:nvSpPr>
          <p:cNvPr id="5" name="TextBox 4"/>
          <p:cNvSpPr txBox="1"/>
          <p:nvPr/>
        </p:nvSpPr>
        <p:spPr>
          <a:xfrm>
            <a:off x="3018263" y="3092606"/>
            <a:ext cx="2895600" cy="1015663"/>
          </a:xfrm>
          <a:prstGeom prst="rect">
            <a:avLst/>
          </a:prstGeom>
          <a:noFill/>
        </p:spPr>
        <p:txBody>
          <a:bodyPr wrap="square" rtlCol="0">
            <a:spAutoFit/>
          </a:bodyPr>
          <a:lstStyle/>
          <a:p>
            <a:r>
              <a:rPr lang="en-GB" sz="2000" dirty="0"/>
              <a:t>Phew! The worry is gone, so now I’m going to relax…</a:t>
            </a:r>
          </a:p>
        </p:txBody>
      </p:sp>
      <p:pic>
        <p:nvPicPr>
          <p:cNvPr id="6" name="Picture 5" descr="lipca 2015 ~ Zamiast kserów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059" y="2779932"/>
            <a:ext cx="4798741" cy="3311131"/>
          </a:xfrm>
          <a:prstGeom prst="rect">
            <a:avLst/>
          </a:prstGeom>
        </p:spPr>
      </p:pic>
      <p:pic>
        <p:nvPicPr>
          <p:cNvPr id="7" name="Picture 6"/>
          <p:cNvPicPr>
            <a:picLocks noChangeAspect="1"/>
          </p:cNvPicPr>
          <p:nvPr/>
        </p:nvPicPr>
        <p:blipFill>
          <a:blip r:embed="rId3"/>
          <a:stretch>
            <a:fillRect/>
          </a:stretch>
        </p:blipFill>
        <p:spPr>
          <a:xfrm>
            <a:off x="76134" y="5245913"/>
            <a:ext cx="1524132" cy="1518036"/>
          </a:xfrm>
          <a:prstGeom prst="rect">
            <a:avLst/>
          </a:prstGeom>
        </p:spPr>
      </p:pic>
    </p:spTree>
    <p:extLst>
      <p:ext uri="{BB962C8B-B14F-4D97-AF65-F5344CB8AC3E}">
        <p14:creationId xmlns:p14="http://schemas.microsoft.com/office/powerpoint/2010/main" val="569477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r>
              <a:rPr lang="en-GB" dirty="0" smtClean="0"/>
              <a:t>I can use how my body feels to change my behaviour….</a:t>
            </a:r>
            <a:endParaRPr lang="en-GB" dirty="0"/>
          </a:p>
        </p:txBody>
      </p:sp>
      <p:sp>
        <p:nvSpPr>
          <p:cNvPr id="3" name="Striped Right Arrow 2"/>
          <p:cNvSpPr/>
          <p:nvPr/>
        </p:nvSpPr>
        <p:spPr>
          <a:xfrm>
            <a:off x="6096000" y="3458736"/>
            <a:ext cx="5257800" cy="25146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 name="TextBox 3"/>
          <p:cNvSpPr txBox="1"/>
          <p:nvPr/>
        </p:nvSpPr>
        <p:spPr>
          <a:xfrm>
            <a:off x="695092" y="2391937"/>
            <a:ext cx="4876800" cy="2246769"/>
          </a:xfrm>
          <a:prstGeom prst="rect">
            <a:avLst/>
          </a:prstGeom>
          <a:noFill/>
        </p:spPr>
        <p:txBody>
          <a:bodyPr wrap="square" rtlCol="0">
            <a:spAutoFit/>
          </a:bodyPr>
          <a:lstStyle/>
          <a:p>
            <a:r>
              <a:rPr lang="en-GB" sz="2000" dirty="0"/>
              <a:t>Regular physical exercise is an antidote to stress</a:t>
            </a:r>
          </a:p>
          <a:p>
            <a:r>
              <a:rPr lang="en-GB" sz="2000" dirty="0"/>
              <a:t>Blowing on the back of your hand can reduce anxiety</a:t>
            </a:r>
          </a:p>
          <a:p>
            <a:r>
              <a:rPr lang="en-GB" sz="2000" dirty="0"/>
              <a:t>A firm cuddle can reduce nervous feelings</a:t>
            </a:r>
          </a:p>
          <a:p>
            <a:r>
              <a:rPr lang="en-GB" sz="2000" dirty="0"/>
              <a:t>Tracking your finger with your eyes can reduce worry</a:t>
            </a:r>
          </a:p>
        </p:txBody>
      </p:sp>
      <p:pic>
        <p:nvPicPr>
          <p:cNvPr id="5" name="Picture 4"/>
          <p:cNvPicPr>
            <a:picLocks noChangeAspect="1"/>
          </p:cNvPicPr>
          <p:nvPr/>
        </p:nvPicPr>
        <p:blipFill>
          <a:blip r:embed="rId3"/>
          <a:stretch>
            <a:fillRect/>
          </a:stretch>
        </p:blipFill>
        <p:spPr>
          <a:xfrm>
            <a:off x="76134" y="5214318"/>
            <a:ext cx="1524132" cy="1518036"/>
          </a:xfrm>
          <a:prstGeom prst="rect">
            <a:avLst/>
          </a:prstGeom>
        </p:spPr>
      </p:pic>
    </p:spTree>
    <p:extLst>
      <p:ext uri="{BB962C8B-B14F-4D97-AF65-F5344CB8AC3E}">
        <p14:creationId xmlns:p14="http://schemas.microsoft.com/office/powerpoint/2010/main" val="158590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r>
              <a:rPr lang="en-GB" dirty="0" smtClean="0"/>
              <a:t>I can use my behaviour to change my thoughts..</a:t>
            </a:r>
            <a:endParaRPr lang="en-GB" dirty="0"/>
          </a:p>
        </p:txBody>
      </p:sp>
      <p:sp>
        <p:nvSpPr>
          <p:cNvPr id="3" name="Cloud Callout 2"/>
          <p:cNvSpPr/>
          <p:nvPr/>
        </p:nvSpPr>
        <p:spPr>
          <a:xfrm>
            <a:off x="7287322" y="2168962"/>
            <a:ext cx="3352800" cy="2209800"/>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 name="TextBox 3"/>
          <p:cNvSpPr txBox="1"/>
          <p:nvPr/>
        </p:nvSpPr>
        <p:spPr>
          <a:xfrm>
            <a:off x="2321312" y="2168962"/>
            <a:ext cx="3124200" cy="2862322"/>
          </a:xfrm>
          <a:prstGeom prst="rect">
            <a:avLst/>
          </a:prstGeom>
          <a:noFill/>
        </p:spPr>
        <p:txBody>
          <a:bodyPr wrap="square" rtlCol="0">
            <a:spAutoFit/>
          </a:bodyPr>
          <a:lstStyle/>
          <a:p>
            <a:r>
              <a:rPr lang="en-GB" sz="2000" dirty="0"/>
              <a:t>When the panic sets in, the first thing the comes to my mind is, “Who do I talk to about this?”. I go over to them, and I let them know about why I feel scared. The teacher/person will help me out – and I use my strategies at that time. </a:t>
            </a:r>
          </a:p>
        </p:txBody>
      </p:sp>
      <p:pic>
        <p:nvPicPr>
          <p:cNvPr id="5" name="Picture 4"/>
          <p:cNvPicPr>
            <a:picLocks noChangeAspect="1"/>
          </p:cNvPicPr>
          <p:nvPr/>
        </p:nvPicPr>
        <p:blipFill>
          <a:blip r:embed="rId3"/>
          <a:stretch>
            <a:fillRect/>
          </a:stretch>
        </p:blipFill>
        <p:spPr>
          <a:xfrm>
            <a:off x="76134" y="5234763"/>
            <a:ext cx="1524132" cy="1518036"/>
          </a:xfrm>
          <a:prstGeom prst="rect">
            <a:avLst/>
          </a:prstGeom>
        </p:spPr>
      </p:pic>
    </p:spTree>
    <p:extLst>
      <p:ext uri="{BB962C8B-B14F-4D97-AF65-F5344CB8AC3E}">
        <p14:creationId xmlns:p14="http://schemas.microsoft.com/office/powerpoint/2010/main" val="119826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340" y="365125"/>
            <a:ext cx="8231459" cy="1325563"/>
          </a:xfrm>
        </p:spPr>
        <p:txBody>
          <a:bodyPr/>
          <a:lstStyle/>
          <a:p>
            <a:r>
              <a:rPr lang="en-GB" dirty="0" smtClean="0"/>
              <a:t>Where does it all fit in?</a:t>
            </a:r>
            <a:endParaRPr lang="en-GB" dirty="0"/>
          </a:p>
        </p:txBody>
      </p:sp>
      <p:sp>
        <p:nvSpPr>
          <p:cNvPr id="3" name="Content Placeholder 2"/>
          <p:cNvSpPr>
            <a:spLocks noGrp="1"/>
          </p:cNvSpPr>
          <p:nvPr>
            <p:ph idx="1"/>
          </p:nvPr>
        </p:nvSpPr>
        <p:spPr/>
        <p:txBody>
          <a:bodyPr/>
          <a:lstStyle/>
          <a:p>
            <a:r>
              <a:rPr lang="en-GB" dirty="0" smtClean="0"/>
              <a:t>I can </a:t>
            </a:r>
            <a:r>
              <a:rPr lang="en-GB" dirty="0"/>
              <a:t>choose an appropriate action to respond to others</a:t>
            </a:r>
          </a:p>
          <a:p>
            <a:r>
              <a:rPr lang="en-GB" dirty="0"/>
              <a:t>I can  choose an appropriate response to situations I find challenging</a:t>
            </a:r>
          </a:p>
          <a:p>
            <a:r>
              <a:rPr lang="en-GB" dirty="0"/>
              <a:t>I can  express my  feelings  appropriately (e.g. using words, facial expressions, gestures) </a:t>
            </a:r>
            <a:endParaRPr lang="en-GB" dirty="0" smtClean="0"/>
          </a:p>
          <a:p>
            <a:r>
              <a:rPr lang="en-GB" dirty="0"/>
              <a:t>I can  say how my actions have affected other people</a:t>
            </a:r>
          </a:p>
          <a:p>
            <a:r>
              <a:rPr lang="en-GB" dirty="0"/>
              <a:t>I can  acknowledge and accept that others have a different point of view to my own and I can disagree respectfully with others </a:t>
            </a:r>
            <a:endParaRPr lang="en-GB" dirty="0" smtClean="0"/>
          </a:p>
          <a:p>
            <a:r>
              <a:rPr lang="en-GB" dirty="0" smtClean="0"/>
              <a:t>…</a:t>
            </a:r>
            <a:endParaRPr lang="en-GB" dirty="0"/>
          </a:p>
          <a:p>
            <a:endParaRPr lang="en-GB" dirty="0"/>
          </a:p>
        </p:txBody>
      </p:sp>
    </p:spTree>
    <p:extLst>
      <p:ext uri="{BB962C8B-B14F-4D97-AF65-F5344CB8AC3E}">
        <p14:creationId xmlns:p14="http://schemas.microsoft.com/office/powerpoint/2010/main" val="159568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49" y="521900"/>
            <a:ext cx="4179849" cy="2778862"/>
          </a:xfrm>
          <a:solidFill>
            <a:srgbClr val="CC3399"/>
          </a:solidFill>
        </p:spPr>
        <p:txBody>
          <a:bodyPr/>
          <a:lstStyle/>
          <a:p>
            <a:r>
              <a:rPr lang="en-GB" dirty="0" smtClean="0"/>
              <a:t>Making it manageable….</a:t>
            </a:r>
            <a:endParaRPr lang="en-GB" dirty="0"/>
          </a:p>
        </p:txBody>
      </p:sp>
      <p:pic>
        <p:nvPicPr>
          <p:cNvPr id="3" name="Picture 2" descr="alis grave nil: 08.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283" y="268273"/>
            <a:ext cx="6186603" cy="6165980"/>
          </a:xfrm>
          <a:prstGeom prst="rect">
            <a:avLst/>
          </a:prstGeom>
        </p:spPr>
      </p:pic>
    </p:spTree>
    <p:extLst>
      <p:ext uri="{BB962C8B-B14F-4D97-AF65-F5344CB8AC3E}">
        <p14:creationId xmlns:p14="http://schemas.microsoft.com/office/powerpoint/2010/main" val="287661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ile:Boston Marathon bombings meeting in &lt;strong&gt;Situation&lt;/strong&gt; Roo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221" y="5534244"/>
            <a:ext cx="1235727" cy="923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solidFill>
            <a:srgbClr val="CC3399"/>
          </a:solidFill>
        </p:spPr>
        <p:txBody>
          <a:bodyPr/>
          <a:lstStyle/>
          <a:p>
            <a:r>
              <a:rPr lang="en-GB" dirty="0" smtClean="0"/>
              <a:t>4 steps for making a plan</a:t>
            </a:r>
            <a:endParaRPr lang="en-GB" dirty="0"/>
          </a:p>
        </p:txBody>
      </p:sp>
      <p:sp>
        <p:nvSpPr>
          <p:cNvPr id="4" name="TextBox 3"/>
          <p:cNvSpPr txBox="1"/>
          <p:nvPr/>
        </p:nvSpPr>
        <p:spPr>
          <a:xfrm>
            <a:off x="2590800" y="1676400"/>
            <a:ext cx="3124200" cy="369332"/>
          </a:xfrm>
          <a:prstGeom prst="rect">
            <a:avLst/>
          </a:prstGeom>
          <a:noFill/>
        </p:spPr>
        <p:txBody>
          <a:bodyPr wrap="square" rtlCol="0">
            <a:spAutoFit/>
          </a:bodyPr>
          <a:lstStyle/>
          <a:p>
            <a:r>
              <a:rPr lang="en-GB" dirty="0"/>
              <a:t>The Problem:</a:t>
            </a:r>
          </a:p>
        </p:txBody>
      </p:sp>
      <p:sp>
        <p:nvSpPr>
          <p:cNvPr id="6" name="TextBox 5"/>
          <p:cNvSpPr txBox="1"/>
          <p:nvPr/>
        </p:nvSpPr>
        <p:spPr>
          <a:xfrm>
            <a:off x="2667000" y="2438401"/>
            <a:ext cx="2590800" cy="646331"/>
          </a:xfrm>
          <a:prstGeom prst="rect">
            <a:avLst/>
          </a:prstGeom>
          <a:noFill/>
        </p:spPr>
        <p:txBody>
          <a:bodyPr wrap="square" rtlCol="0">
            <a:spAutoFit/>
          </a:bodyPr>
          <a:lstStyle/>
          <a:p>
            <a:r>
              <a:rPr lang="en-GB" dirty="0"/>
              <a:t>Step One: Break a problem in to little slices</a:t>
            </a:r>
          </a:p>
        </p:txBody>
      </p:sp>
      <p:sp>
        <p:nvSpPr>
          <p:cNvPr id="7" name="TextBox 6"/>
          <p:cNvSpPr txBox="1"/>
          <p:nvPr/>
        </p:nvSpPr>
        <p:spPr>
          <a:xfrm>
            <a:off x="2590800" y="3581401"/>
            <a:ext cx="2514600" cy="646331"/>
          </a:xfrm>
          <a:prstGeom prst="rect">
            <a:avLst/>
          </a:prstGeom>
          <a:noFill/>
        </p:spPr>
        <p:txBody>
          <a:bodyPr wrap="square" rtlCol="0">
            <a:spAutoFit/>
          </a:bodyPr>
          <a:lstStyle/>
          <a:p>
            <a:r>
              <a:rPr lang="en-GB" dirty="0"/>
              <a:t>Step Two: Writing down all of my ideas</a:t>
            </a:r>
          </a:p>
        </p:txBody>
      </p:sp>
      <p:sp>
        <p:nvSpPr>
          <p:cNvPr id="9" name="TextBox 8"/>
          <p:cNvSpPr txBox="1"/>
          <p:nvPr/>
        </p:nvSpPr>
        <p:spPr>
          <a:xfrm>
            <a:off x="2667000" y="4572001"/>
            <a:ext cx="2362200" cy="646331"/>
          </a:xfrm>
          <a:prstGeom prst="rect">
            <a:avLst/>
          </a:prstGeom>
          <a:noFill/>
        </p:spPr>
        <p:txBody>
          <a:bodyPr wrap="square" rtlCol="0">
            <a:spAutoFit/>
          </a:bodyPr>
          <a:lstStyle/>
          <a:p>
            <a:r>
              <a:rPr lang="en-GB" dirty="0"/>
              <a:t>Step Three: Choose one idea</a:t>
            </a:r>
          </a:p>
        </p:txBody>
      </p:sp>
      <p:sp>
        <p:nvSpPr>
          <p:cNvPr id="10" name="TextBox 9"/>
          <p:cNvSpPr txBox="1"/>
          <p:nvPr/>
        </p:nvSpPr>
        <p:spPr>
          <a:xfrm>
            <a:off x="2667000" y="5562601"/>
            <a:ext cx="2438400" cy="646331"/>
          </a:xfrm>
          <a:prstGeom prst="rect">
            <a:avLst/>
          </a:prstGeom>
          <a:noFill/>
        </p:spPr>
        <p:txBody>
          <a:bodyPr wrap="square" rtlCol="0">
            <a:spAutoFit/>
          </a:bodyPr>
          <a:lstStyle/>
          <a:p>
            <a:r>
              <a:rPr lang="en-GB" dirty="0"/>
              <a:t>Step Four: Check the plan</a:t>
            </a:r>
          </a:p>
        </p:txBody>
      </p:sp>
      <p:pic>
        <p:nvPicPr>
          <p:cNvPr id="11" name="Picture 10" descr="Two &lt;strong&gt;Tomatoes&lt;/strong&gt; and &lt;strong&gt;Sliced&lt;/strong&gt; &lt;strong&gt;Tomato&lt;/strong&gt; Isolated on Whit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9380" y="2278490"/>
            <a:ext cx="1202074" cy="948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html - How do I style a table like a &lt;strong&gt;notepad&lt;/strong&gt;? - Stack Overflo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1196" y="3367087"/>
            <a:ext cx="738443" cy="860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7 ways to shape up your &lt;strong&gt;thinking&lt;/strong&gt; | @stickyJesu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0760" y="4368295"/>
            <a:ext cx="648481" cy="972235"/>
          </a:xfrm>
          <a:prstGeom prst="rect">
            <a:avLst/>
          </a:prstGeom>
          <a:ln>
            <a:noFill/>
          </a:ln>
          <a:effectLst>
            <a:softEdge rad="112500"/>
          </a:effectLst>
        </p:spPr>
      </p:pic>
      <p:sp>
        <p:nvSpPr>
          <p:cNvPr id="17" name="TextBox 16"/>
          <p:cNvSpPr txBox="1"/>
          <p:nvPr/>
        </p:nvSpPr>
        <p:spPr>
          <a:xfrm>
            <a:off x="5055220" y="1650395"/>
            <a:ext cx="44196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t>Maths Group – Today and Friday</a:t>
            </a:r>
          </a:p>
        </p:txBody>
      </p:sp>
      <p:sp>
        <p:nvSpPr>
          <p:cNvPr id="18" name="TextBox 17"/>
          <p:cNvSpPr txBox="1"/>
          <p:nvPr/>
        </p:nvSpPr>
        <p:spPr>
          <a:xfrm>
            <a:off x="6238907" y="2594392"/>
            <a:ext cx="28625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Cutting Station</a:t>
            </a:r>
          </a:p>
        </p:txBody>
      </p:sp>
      <p:sp>
        <p:nvSpPr>
          <p:cNvPr id="19" name="TextBox 18"/>
          <p:cNvSpPr txBox="1"/>
          <p:nvPr/>
        </p:nvSpPr>
        <p:spPr>
          <a:xfrm>
            <a:off x="6220121" y="3459282"/>
            <a:ext cx="2862546" cy="646331"/>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dirty="0"/>
              <a:t>Conference Room (deciding on possibilities and options)</a:t>
            </a:r>
          </a:p>
        </p:txBody>
      </p:sp>
      <p:sp>
        <p:nvSpPr>
          <p:cNvPr id="20" name="TextBox 19"/>
          <p:cNvSpPr txBox="1"/>
          <p:nvPr/>
        </p:nvSpPr>
        <p:spPr>
          <a:xfrm>
            <a:off x="6240566" y="4648689"/>
            <a:ext cx="3362293"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dirty="0"/>
              <a:t>Media Room (where the mind will be informed to make a decision)</a:t>
            </a:r>
          </a:p>
        </p:txBody>
      </p:sp>
      <p:sp>
        <p:nvSpPr>
          <p:cNvPr id="21" name="TextBox 20"/>
          <p:cNvSpPr txBox="1"/>
          <p:nvPr/>
        </p:nvSpPr>
        <p:spPr>
          <a:xfrm>
            <a:off x="6220122" y="5534244"/>
            <a:ext cx="4295479"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dirty="0"/>
              <a:t>Decision Room (meeting with cabinet to discuss the right option – and whether we can do it on our own</a:t>
            </a:r>
          </a:p>
        </p:txBody>
      </p:sp>
      <p:pic>
        <p:nvPicPr>
          <p:cNvPr id="3" name="Picture 2"/>
          <p:cNvPicPr>
            <a:picLocks noChangeAspect="1"/>
          </p:cNvPicPr>
          <p:nvPr/>
        </p:nvPicPr>
        <p:blipFill>
          <a:blip r:embed="rId7"/>
          <a:stretch>
            <a:fillRect/>
          </a:stretch>
        </p:blipFill>
        <p:spPr>
          <a:xfrm>
            <a:off x="68502" y="5218332"/>
            <a:ext cx="1524132" cy="1518036"/>
          </a:xfrm>
          <a:prstGeom prst="rect">
            <a:avLst/>
          </a:prstGeom>
        </p:spPr>
      </p:pic>
    </p:spTree>
    <p:extLst>
      <p:ext uri="{BB962C8B-B14F-4D97-AF65-F5344CB8AC3E}">
        <p14:creationId xmlns:p14="http://schemas.microsoft.com/office/powerpoint/2010/main" val="762534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693" y="241417"/>
            <a:ext cx="3661317" cy="2387600"/>
          </a:xfrm>
        </p:spPr>
        <p:txBody>
          <a:bodyPr/>
          <a:lstStyle/>
          <a:p>
            <a:r>
              <a:rPr lang="en-GB" dirty="0" smtClean="0"/>
              <a:t>CONTROL!</a:t>
            </a:r>
            <a:endParaRPr lang="en-GB" dirty="0"/>
          </a:p>
        </p:txBody>
      </p:sp>
      <p:sp>
        <p:nvSpPr>
          <p:cNvPr id="3" name="Subtitle 2"/>
          <p:cNvSpPr>
            <a:spLocks noGrp="1"/>
          </p:cNvSpPr>
          <p:nvPr>
            <p:ph type="subTitle" idx="1"/>
          </p:nvPr>
        </p:nvSpPr>
        <p:spPr>
          <a:xfrm>
            <a:off x="1429215" y="2896626"/>
            <a:ext cx="1994210" cy="1655762"/>
          </a:xfrm>
        </p:spPr>
        <p:txBody>
          <a:bodyPr/>
          <a:lstStyle/>
          <a:p>
            <a:r>
              <a:rPr lang="en-GB" dirty="0" smtClean="0"/>
              <a:t>In practise</a:t>
            </a:r>
            <a:endParaRPr lang="en-GB" dirty="0"/>
          </a:p>
        </p:txBody>
      </p:sp>
      <p:pic>
        <p:nvPicPr>
          <p:cNvPr id="4" name="Content Placeholder 3" descr="http://1.bp.blogspot.com/-G6ylZF1QAXg/UYQPqE9dwoI/AAAAAAAAAQk/-oUfvSAr1KM/s1600/remote.jpe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783874" y="1100061"/>
            <a:ext cx="7092176" cy="5066563"/>
          </a:xfrm>
          <a:prstGeom prst="rect">
            <a:avLst/>
          </a:prstGeom>
          <a:noFill/>
          <a:ln>
            <a:noFill/>
          </a:ln>
        </p:spPr>
      </p:pic>
    </p:spTree>
    <p:extLst>
      <p:ext uri="{BB962C8B-B14F-4D97-AF65-F5344CB8AC3E}">
        <p14:creationId xmlns:p14="http://schemas.microsoft.com/office/powerpoint/2010/main" val="373209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47" y="253302"/>
            <a:ext cx="2964366" cy="3069451"/>
          </a:xfrm>
        </p:spPr>
        <p:txBody>
          <a:bodyPr>
            <a:normAutofit fontScale="90000"/>
          </a:bodyPr>
          <a:lstStyle/>
          <a:p>
            <a:r>
              <a:rPr lang="en-GB" dirty="0" smtClean="0"/>
              <a:t>Considering who controls what and where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3376311"/>
              </p:ext>
            </p:extLst>
          </p:nvPr>
        </p:nvGraphicFramePr>
        <p:xfrm>
          <a:off x="3646449" y="253302"/>
          <a:ext cx="8237626" cy="6001196"/>
        </p:xfrm>
        <a:graphic>
          <a:graphicData uri="http://schemas.openxmlformats.org/drawingml/2006/table">
            <a:tbl>
              <a:tblPr firstRow="1" firstCol="1" bandRow="1"/>
              <a:tblGrid>
                <a:gridCol w="1360449">
                  <a:extLst>
                    <a:ext uri="{9D8B030D-6E8A-4147-A177-3AD203B41FA5}">
                      <a16:colId xmlns:a16="http://schemas.microsoft.com/office/drawing/2014/main" val="311701583"/>
                    </a:ext>
                  </a:extLst>
                </a:gridCol>
                <a:gridCol w="2644275">
                  <a:extLst>
                    <a:ext uri="{9D8B030D-6E8A-4147-A177-3AD203B41FA5}">
                      <a16:colId xmlns:a16="http://schemas.microsoft.com/office/drawing/2014/main" val="2773839540"/>
                    </a:ext>
                  </a:extLst>
                </a:gridCol>
                <a:gridCol w="2073222">
                  <a:extLst>
                    <a:ext uri="{9D8B030D-6E8A-4147-A177-3AD203B41FA5}">
                      <a16:colId xmlns:a16="http://schemas.microsoft.com/office/drawing/2014/main" val="404693667"/>
                    </a:ext>
                  </a:extLst>
                </a:gridCol>
                <a:gridCol w="2159680">
                  <a:extLst>
                    <a:ext uri="{9D8B030D-6E8A-4147-A177-3AD203B41FA5}">
                      <a16:colId xmlns:a16="http://schemas.microsoft.com/office/drawing/2014/main" val="2268622712"/>
                    </a:ext>
                  </a:extLst>
                </a:gridCol>
              </a:tblGrid>
              <a:tr h="426119">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I am able to control</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I share control</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I am unable to control</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7522178"/>
                  </a:ext>
                </a:extLst>
              </a:tr>
              <a:tr h="2737489">
                <a:tc>
                  <a:txBody>
                    <a:bodyPr/>
                    <a:lstStyle/>
                    <a:p>
                      <a:pPr>
                        <a:lnSpc>
                          <a:spcPct val="107000"/>
                        </a:lnSpc>
                        <a:spcAft>
                          <a:spcPts val="0"/>
                        </a:spcAft>
                      </a:pPr>
                      <a:r>
                        <a:rPr lang="en-GB" sz="1600" dirty="0" smtClean="0">
                          <a:effectLst/>
                          <a:latin typeface="Comic Sans MS" panose="030F0702030302020204" pitchFamily="66" charset="0"/>
                          <a:ea typeface="Comic Sans MS" panose="030F0702030302020204" pitchFamily="66" charset="0"/>
                          <a:cs typeface="Times New Roman" panose="02020603050405020304" pitchFamily="18" charset="0"/>
                        </a:rPr>
                        <a:t>WHEREVER I AM</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smtClean="0">
                          <a:effectLst/>
                          <a:latin typeface="Comic Sans MS" panose="030F0702030302020204" pitchFamily="66" charset="0"/>
                          <a:ea typeface="Comic Sans MS" panose="030F0702030302020204" pitchFamily="66" charset="0"/>
                          <a:cs typeface="Times New Roman" panose="02020603050405020304" pitchFamily="18" charset="0"/>
                        </a:rPr>
                        <a:t>My</a:t>
                      </a:r>
                      <a:r>
                        <a:rPr lang="en-GB" sz="1600" baseline="0" dirty="0" smtClean="0">
                          <a:effectLst/>
                          <a:latin typeface="Comic Sans MS" panose="030F0702030302020204" pitchFamily="66" charset="0"/>
                          <a:ea typeface="Comic Sans MS" panose="030F0702030302020204" pitchFamily="66" charset="0"/>
                          <a:cs typeface="Times New Roman" panose="02020603050405020304" pitchFamily="18" charset="0"/>
                        </a:rPr>
                        <a:t> w</a:t>
                      </a:r>
                      <a:r>
                        <a:rPr lang="en-GB" sz="1600" dirty="0" smtClean="0">
                          <a:effectLst/>
                          <a:latin typeface="Comic Sans MS" panose="030F0702030302020204" pitchFamily="66" charset="0"/>
                          <a:ea typeface="Comic Sans MS" panose="030F0702030302020204" pitchFamily="66" charset="0"/>
                          <a:cs typeface="Times New Roman" panose="02020603050405020304" pitchFamily="18" charset="0"/>
                        </a:rPr>
                        <a:t>ords </a:t>
                      </a: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what I say</a:t>
                      </a:r>
                    </a:p>
                    <a:p>
                      <a:pPr>
                        <a:lnSpc>
                          <a:spcPct val="107000"/>
                        </a:lnSpc>
                        <a:spcAft>
                          <a:spcPts val="0"/>
                        </a:spcAft>
                      </a:pPr>
                      <a:r>
                        <a:rPr lang="en-GB" sz="1600" dirty="0" smtClean="0">
                          <a:effectLst/>
                          <a:latin typeface="Comic Sans MS" panose="030F0702030302020204" pitchFamily="66" charset="0"/>
                          <a:ea typeface="Comic Sans MS" panose="030F0702030302020204" pitchFamily="66" charset="0"/>
                          <a:cs typeface="Times New Roman" panose="02020603050405020304" pitchFamily="18" charset="0"/>
                        </a:rPr>
                        <a:t>Thoughts, actions, ideas</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p>
                      <a:pPr>
                        <a:lnSpc>
                          <a:spcPct val="107000"/>
                        </a:lnSpc>
                        <a:spcAft>
                          <a:spcPts val="0"/>
                        </a:spcAft>
                      </a:pPr>
                      <a:r>
                        <a:rPr lang="en-GB" sz="1600" dirty="0" smtClean="0">
                          <a:effectLst/>
                          <a:latin typeface="Comic Sans MS" panose="030F0702030302020204" pitchFamily="66" charset="0"/>
                          <a:ea typeface="Comic Sans MS" panose="030F0702030302020204" pitchFamily="66" charset="0"/>
                          <a:cs typeface="Times New Roman" panose="02020603050405020304" pitchFamily="18" charset="0"/>
                        </a:rPr>
                        <a:t>Play, behaviour, efforts</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p>
                    <a:p>
                      <a:pPr>
                        <a:lnSpc>
                          <a:spcPct val="107000"/>
                        </a:lnSpc>
                        <a:spcAft>
                          <a:spcPts val="0"/>
                        </a:spcAft>
                      </a:pPr>
                      <a:r>
                        <a:rPr lang="en-GB" sz="1600" dirty="0">
                          <a:solidFill>
                            <a:srgbClr val="336699"/>
                          </a:solidFill>
                          <a:effectLst/>
                          <a:latin typeface="Comic Sans MS" panose="030F0702030302020204" pitchFamily="66" charset="0"/>
                          <a:ea typeface="Comic Sans MS" panose="030F0702030302020204" pitchFamily="66" charset="0"/>
                          <a:cs typeface="Arial" panose="020B0604020202020204" pitchFamily="34" charset="0"/>
                        </a:rPr>
                        <a:t>How I react to situations</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p>
                      <a:pPr>
                        <a:lnSpc>
                          <a:spcPct val="107000"/>
                        </a:lnSpc>
                        <a:spcAft>
                          <a:spcPts val="0"/>
                        </a:spcAft>
                      </a:pPr>
                      <a:r>
                        <a:rPr lang="en-GB" sz="1600" dirty="0">
                          <a:solidFill>
                            <a:srgbClr val="336699"/>
                          </a:solidFill>
                          <a:effectLst/>
                          <a:latin typeface="Comic Sans MS" panose="030F0702030302020204" pitchFamily="66" charset="0"/>
                          <a:ea typeface="Comic Sans MS" panose="030F0702030302020204" pitchFamily="66" charset="0"/>
                          <a:cs typeface="Arial" panose="020B0604020202020204" pitchFamily="34" charset="0"/>
                        </a:rPr>
                        <a:t>Who I am friends with</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p>
                      <a:pPr>
                        <a:lnSpc>
                          <a:spcPct val="107000"/>
                        </a:lnSpc>
                        <a:spcAft>
                          <a:spcPts val="0"/>
                        </a:spcAft>
                      </a:pPr>
                      <a:r>
                        <a:rPr lang="en-GB" sz="1600" dirty="0">
                          <a:solidFill>
                            <a:srgbClr val="336699"/>
                          </a:solidFill>
                          <a:effectLst/>
                          <a:latin typeface="Comic Sans MS" panose="030F0702030302020204" pitchFamily="66" charset="0"/>
                          <a:ea typeface="Comic Sans MS" panose="030F0702030302020204" pitchFamily="66" charset="0"/>
                          <a:cs typeface="Arial" panose="020B0604020202020204" pitchFamily="34" charset="0"/>
                        </a:rPr>
                        <a:t>How I treat others</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p>
                      <a:pPr>
                        <a:lnSpc>
                          <a:spcPct val="107000"/>
                        </a:lnSpc>
                        <a:spcAft>
                          <a:spcPts val="0"/>
                        </a:spcAft>
                      </a:pPr>
                      <a:r>
                        <a:rPr lang="en-GB" sz="1600" dirty="0">
                          <a:solidFill>
                            <a:srgbClr val="336699"/>
                          </a:solidFill>
                          <a:effectLst/>
                          <a:latin typeface="Comic Sans MS" panose="030F0702030302020204" pitchFamily="66" charset="0"/>
                          <a:ea typeface="Comic Sans MS" panose="030F0702030302020204" pitchFamily="66" charset="0"/>
                          <a:cs typeface="Arial" panose="020B0604020202020204" pitchFamily="34" charset="0"/>
                        </a:rPr>
                        <a:t>How I use my time</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p>
                      <a:pPr>
                        <a:lnSpc>
                          <a:spcPct val="107000"/>
                        </a:lnSpc>
                        <a:spcAft>
                          <a:spcPts val="0"/>
                        </a:spcAft>
                      </a:pPr>
                      <a:r>
                        <a:rPr lang="en-GB" sz="1600" dirty="0">
                          <a:solidFill>
                            <a:srgbClr val="336699"/>
                          </a:solidFill>
                          <a:effectLst/>
                          <a:latin typeface="Comic Sans MS" panose="030F0702030302020204" pitchFamily="66" charset="0"/>
                          <a:ea typeface="Comic Sans MS" panose="030F0702030302020204" pitchFamily="66" charset="0"/>
                          <a:cs typeface="Arial" panose="020B0604020202020204" pitchFamily="34" charset="0"/>
                        </a:rPr>
                        <a:t>The words I use</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p>
                      <a:pPr>
                        <a:lnSpc>
                          <a:spcPct val="107000"/>
                        </a:lnSpc>
                        <a:spcAft>
                          <a:spcPts val="0"/>
                        </a:spcAft>
                      </a:pPr>
                      <a:r>
                        <a:rPr lang="en-GB" sz="1600" dirty="0">
                          <a:solidFill>
                            <a:srgbClr val="336699"/>
                          </a:solidFill>
                          <a:effectLst/>
                          <a:latin typeface="Comic Sans MS" panose="030F0702030302020204" pitchFamily="66" charset="0"/>
                          <a:ea typeface="Comic Sans MS" panose="030F0702030302020204" pitchFamily="66" charset="0"/>
                          <a:cs typeface="Arial" panose="020B0604020202020204" pitchFamily="34" charset="0"/>
                        </a:rPr>
                        <a:t>Whether to tell the truth</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r>
                        <a:rPr lang="en-GB" sz="1600" dirty="0" smtClean="0">
                          <a:effectLst/>
                          <a:latin typeface="Comic Sans MS" panose="030F0702030302020204" pitchFamily="66" charset="0"/>
                          <a:ea typeface="Comic Sans MS" panose="030F0702030302020204" pitchFamily="66" charset="0"/>
                          <a:cs typeface="Times New Roman" panose="02020603050405020304" pitchFamily="18" charset="0"/>
                        </a:rPr>
                        <a:t>choices</a:t>
                      </a:r>
                      <a:endParaRPr lang="en-GB" sz="1600" dirty="0">
                        <a:effectLst/>
                        <a:latin typeface="Comic Sans MS" panose="030F0702030302020204" pitchFamily="66" charset="0"/>
                        <a:ea typeface="Comic Sans MS" panose="030F0702030302020204" pitchFamily="66" charset="0"/>
                        <a:cs typeface="Times New Roman" panose="02020603050405020304" pitchFamily="18" charset="0"/>
                      </a:endParaRP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Other peoples;</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Words – what they say</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Thoughts</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Actions</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Ideas</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Play</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Behaviour</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Efforts</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280675"/>
                  </a:ext>
                </a:extLst>
              </a:tr>
              <a:tr h="639178">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AT HOME</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What I play with</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When I go to sleep</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What I have to eat</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When I play</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Where I live </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04779"/>
                  </a:ext>
                </a:extLst>
              </a:tr>
              <a:tr h="1491412">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AT SCHOOL</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Who I am friends with</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When I am not well, I don’t go to school.</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What I learn</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Where I sit = who I work with</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That I have to go to school every day.</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When the school day starts, when the breaks are</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Who my teacher is</a:t>
                      </a:r>
                    </a:p>
                    <a:p>
                      <a:pPr>
                        <a:lnSpc>
                          <a:spcPct val="107000"/>
                        </a:lnSpc>
                        <a:spcAft>
                          <a:spcPts val="0"/>
                        </a:spcAft>
                      </a:pPr>
                      <a:r>
                        <a:rPr lang="en-GB" sz="1600" dirty="0">
                          <a:effectLst/>
                          <a:latin typeface="Comic Sans MS" panose="030F0702030302020204" pitchFamily="66" charset="0"/>
                          <a:ea typeface="Comic Sans MS" panose="030F0702030302020204" pitchFamily="66" charset="0"/>
                          <a:cs typeface="Times New Roman" panose="02020603050405020304" pitchFamily="18" charset="0"/>
                        </a:rPr>
                        <a:t> </a:t>
                      </a:r>
                    </a:p>
                  </a:txBody>
                  <a:tcPr marL="56829" marR="5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268573"/>
                  </a:ext>
                </a:extLst>
              </a:tr>
            </a:tbl>
          </a:graphicData>
        </a:graphic>
      </p:graphicFrame>
      <p:pic>
        <p:nvPicPr>
          <p:cNvPr id="3" name="Picture 2"/>
          <p:cNvPicPr>
            <a:picLocks noChangeAspect="1"/>
          </p:cNvPicPr>
          <p:nvPr/>
        </p:nvPicPr>
        <p:blipFill>
          <a:blip r:embed="rId2"/>
          <a:stretch>
            <a:fillRect/>
          </a:stretch>
        </p:blipFill>
        <p:spPr>
          <a:xfrm>
            <a:off x="108751" y="5631808"/>
            <a:ext cx="1463571" cy="1047026"/>
          </a:xfrm>
          <a:prstGeom prst="rect">
            <a:avLst/>
          </a:prstGeom>
        </p:spPr>
      </p:pic>
    </p:spTree>
    <p:extLst>
      <p:ext uri="{BB962C8B-B14F-4D97-AF65-F5344CB8AC3E}">
        <p14:creationId xmlns:p14="http://schemas.microsoft.com/office/powerpoint/2010/main" val="3604693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exercise in sorting through….</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2773281"/>
              </p:ext>
            </p:extLst>
          </p:nvPr>
        </p:nvGraphicFramePr>
        <p:xfrm>
          <a:off x="838200" y="1825622"/>
          <a:ext cx="3505200" cy="4664387"/>
        </p:xfrm>
        <a:graphic>
          <a:graphicData uri="http://schemas.openxmlformats.org/drawingml/2006/table">
            <a:tbl>
              <a:tblPr firstRow="1" bandRow="1">
                <a:tableStyleId>{93296810-A885-4BE3-A3E7-6D5BEEA58F35}</a:tableStyleId>
              </a:tblPr>
              <a:tblGrid>
                <a:gridCol w="3505200">
                  <a:extLst>
                    <a:ext uri="{9D8B030D-6E8A-4147-A177-3AD203B41FA5}">
                      <a16:colId xmlns:a16="http://schemas.microsoft.com/office/drawing/2014/main" val="2640309205"/>
                    </a:ext>
                  </a:extLst>
                </a:gridCol>
              </a:tblGrid>
              <a:tr h="666341">
                <a:tc>
                  <a:txBody>
                    <a:bodyPr/>
                    <a:lstStyle/>
                    <a:p>
                      <a:r>
                        <a:rPr lang="en-GB" dirty="0" smtClean="0"/>
                        <a:t>I control</a:t>
                      </a:r>
                      <a:endParaRPr lang="en-GB" dirty="0"/>
                    </a:p>
                  </a:txBody>
                  <a:tcPr/>
                </a:tc>
                <a:extLst>
                  <a:ext uri="{0D108BD9-81ED-4DB2-BD59-A6C34878D82A}">
                    <a16:rowId xmlns:a16="http://schemas.microsoft.com/office/drawing/2014/main" val="2301539723"/>
                  </a:ext>
                </a:extLst>
              </a:tr>
              <a:tr h="666341">
                <a:tc>
                  <a:txBody>
                    <a:bodyPr/>
                    <a:lstStyle/>
                    <a:p>
                      <a:endParaRPr lang="en-GB"/>
                    </a:p>
                  </a:txBody>
                  <a:tcPr/>
                </a:tc>
                <a:extLst>
                  <a:ext uri="{0D108BD9-81ED-4DB2-BD59-A6C34878D82A}">
                    <a16:rowId xmlns:a16="http://schemas.microsoft.com/office/drawing/2014/main" val="2141880043"/>
                  </a:ext>
                </a:extLst>
              </a:tr>
              <a:tr h="666341">
                <a:tc>
                  <a:txBody>
                    <a:bodyPr/>
                    <a:lstStyle/>
                    <a:p>
                      <a:endParaRPr lang="en-GB"/>
                    </a:p>
                  </a:txBody>
                  <a:tcPr/>
                </a:tc>
                <a:extLst>
                  <a:ext uri="{0D108BD9-81ED-4DB2-BD59-A6C34878D82A}">
                    <a16:rowId xmlns:a16="http://schemas.microsoft.com/office/drawing/2014/main" val="1960313237"/>
                  </a:ext>
                </a:extLst>
              </a:tr>
              <a:tr h="666341">
                <a:tc>
                  <a:txBody>
                    <a:bodyPr/>
                    <a:lstStyle/>
                    <a:p>
                      <a:endParaRPr lang="en-GB"/>
                    </a:p>
                  </a:txBody>
                  <a:tcPr/>
                </a:tc>
                <a:extLst>
                  <a:ext uri="{0D108BD9-81ED-4DB2-BD59-A6C34878D82A}">
                    <a16:rowId xmlns:a16="http://schemas.microsoft.com/office/drawing/2014/main" val="3542843881"/>
                  </a:ext>
                </a:extLst>
              </a:tr>
              <a:tr h="666341">
                <a:tc>
                  <a:txBody>
                    <a:bodyPr/>
                    <a:lstStyle/>
                    <a:p>
                      <a:endParaRPr lang="en-GB"/>
                    </a:p>
                  </a:txBody>
                  <a:tcPr/>
                </a:tc>
                <a:extLst>
                  <a:ext uri="{0D108BD9-81ED-4DB2-BD59-A6C34878D82A}">
                    <a16:rowId xmlns:a16="http://schemas.microsoft.com/office/drawing/2014/main" val="155587860"/>
                  </a:ext>
                </a:extLst>
              </a:tr>
              <a:tr h="666341">
                <a:tc>
                  <a:txBody>
                    <a:bodyPr/>
                    <a:lstStyle/>
                    <a:p>
                      <a:endParaRPr lang="en-GB" dirty="0"/>
                    </a:p>
                  </a:txBody>
                  <a:tcPr/>
                </a:tc>
                <a:extLst>
                  <a:ext uri="{0D108BD9-81ED-4DB2-BD59-A6C34878D82A}">
                    <a16:rowId xmlns:a16="http://schemas.microsoft.com/office/drawing/2014/main" val="3955206445"/>
                  </a:ext>
                </a:extLst>
              </a:tr>
              <a:tr h="666341">
                <a:tc>
                  <a:txBody>
                    <a:bodyPr/>
                    <a:lstStyle/>
                    <a:p>
                      <a:endParaRPr lang="en-GB" dirty="0"/>
                    </a:p>
                  </a:txBody>
                  <a:tcPr/>
                </a:tc>
                <a:extLst>
                  <a:ext uri="{0D108BD9-81ED-4DB2-BD59-A6C34878D82A}">
                    <a16:rowId xmlns:a16="http://schemas.microsoft.com/office/drawing/2014/main" val="173954118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25876311"/>
              </p:ext>
            </p:extLst>
          </p:nvPr>
        </p:nvGraphicFramePr>
        <p:xfrm>
          <a:off x="4696522" y="1825622"/>
          <a:ext cx="3505200" cy="4664387"/>
        </p:xfrm>
        <a:graphic>
          <a:graphicData uri="http://schemas.openxmlformats.org/drawingml/2006/table">
            <a:tbl>
              <a:tblPr firstRow="1" bandRow="1">
                <a:tableStyleId>{93296810-A885-4BE3-A3E7-6D5BEEA58F35}</a:tableStyleId>
              </a:tblPr>
              <a:tblGrid>
                <a:gridCol w="3505200">
                  <a:extLst>
                    <a:ext uri="{9D8B030D-6E8A-4147-A177-3AD203B41FA5}">
                      <a16:colId xmlns:a16="http://schemas.microsoft.com/office/drawing/2014/main" val="2728510956"/>
                    </a:ext>
                  </a:extLst>
                </a:gridCol>
              </a:tblGrid>
              <a:tr h="666341">
                <a:tc>
                  <a:txBody>
                    <a:bodyPr/>
                    <a:lstStyle/>
                    <a:p>
                      <a:r>
                        <a:rPr lang="en-GB" dirty="0" smtClean="0"/>
                        <a:t>I share control</a:t>
                      </a:r>
                      <a:endParaRPr lang="en-GB" dirty="0"/>
                    </a:p>
                  </a:txBody>
                  <a:tcPr>
                    <a:solidFill>
                      <a:schemeClr val="accent4"/>
                    </a:solidFill>
                  </a:tcPr>
                </a:tc>
                <a:extLst>
                  <a:ext uri="{0D108BD9-81ED-4DB2-BD59-A6C34878D82A}">
                    <a16:rowId xmlns:a16="http://schemas.microsoft.com/office/drawing/2014/main" val="2418593450"/>
                  </a:ext>
                </a:extLst>
              </a:tr>
              <a:tr h="666341">
                <a:tc>
                  <a:txBody>
                    <a:bodyPr/>
                    <a:lstStyle/>
                    <a:p>
                      <a:endParaRPr lang="en-GB" dirty="0"/>
                    </a:p>
                  </a:txBody>
                  <a:tcPr>
                    <a:solidFill>
                      <a:schemeClr val="accent4">
                        <a:lumMod val="60000"/>
                        <a:lumOff val="40000"/>
                      </a:schemeClr>
                    </a:solidFill>
                  </a:tcPr>
                </a:tc>
                <a:extLst>
                  <a:ext uri="{0D108BD9-81ED-4DB2-BD59-A6C34878D82A}">
                    <a16:rowId xmlns:a16="http://schemas.microsoft.com/office/drawing/2014/main" val="22966573"/>
                  </a:ext>
                </a:extLst>
              </a:tr>
              <a:tr h="666341">
                <a:tc>
                  <a:txBody>
                    <a:bodyPr/>
                    <a:lstStyle/>
                    <a:p>
                      <a:endParaRPr lang="en-GB" dirty="0"/>
                    </a:p>
                  </a:txBody>
                  <a:tcPr>
                    <a:solidFill>
                      <a:schemeClr val="accent4">
                        <a:lumMod val="60000"/>
                        <a:lumOff val="40000"/>
                      </a:schemeClr>
                    </a:solidFill>
                  </a:tcPr>
                </a:tc>
                <a:extLst>
                  <a:ext uri="{0D108BD9-81ED-4DB2-BD59-A6C34878D82A}">
                    <a16:rowId xmlns:a16="http://schemas.microsoft.com/office/drawing/2014/main" val="4155030064"/>
                  </a:ext>
                </a:extLst>
              </a:tr>
              <a:tr h="666341">
                <a:tc>
                  <a:txBody>
                    <a:bodyPr/>
                    <a:lstStyle/>
                    <a:p>
                      <a:endParaRPr lang="en-GB" dirty="0"/>
                    </a:p>
                  </a:txBody>
                  <a:tcPr>
                    <a:solidFill>
                      <a:schemeClr val="accent4">
                        <a:lumMod val="60000"/>
                        <a:lumOff val="40000"/>
                      </a:schemeClr>
                    </a:solidFill>
                  </a:tcPr>
                </a:tc>
                <a:extLst>
                  <a:ext uri="{0D108BD9-81ED-4DB2-BD59-A6C34878D82A}">
                    <a16:rowId xmlns:a16="http://schemas.microsoft.com/office/drawing/2014/main" val="3705105114"/>
                  </a:ext>
                </a:extLst>
              </a:tr>
              <a:tr h="666341">
                <a:tc>
                  <a:txBody>
                    <a:bodyPr/>
                    <a:lstStyle/>
                    <a:p>
                      <a:endParaRPr lang="en-GB" dirty="0"/>
                    </a:p>
                  </a:txBody>
                  <a:tcPr>
                    <a:solidFill>
                      <a:schemeClr val="accent4">
                        <a:lumMod val="60000"/>
                        <a:lumOff val="40000"/>
                      </a:schemeClr>
                    </a:solidFill>
                  </a:tcPr>
                </a:tc>
                <a:extLst>
                  <a:ext uri="{0D108BD9-81ED-4DB2-BD59-A6C34878D82A}">
                    <a16:rowId xmlns:a16="http://schemas.microsoft.com/office/drawing/2014/main" val="581385913"/>
                  </a:ext>
                </a:extLst>
              </a:tr>
              <a:tr h="666341">
                <a:tc>
                  <a:txBody>
                    <a:bodyPr/>
                    <a:lstStyle/>
                    <a:p>
                      <a:endParaRPr lang="en-GB" dirty="0"/>
                    </a:p>
                  </a:txBody>
                  <a:tcPr>
                    <a:solidFill>
                      <a:schemeClr val="accent4">
                        <a:lumMod val="60000"/>
                        <a:lumOff val="40000"/>
                      </a:schemeClr>
                    </a:solidFill>
                  </a:tcPr>
                </a:tc>
                <a:extLst>
                  <a:ext uri="{0D108BD9-81ED-4DB2-BD59-A6C34878D82A}">
                    <a16:rowId xmlns:a16="http://schemas.microsoft.com/office/drawing/2014/main" val="2856097903"/>
                  </a:ext>
                </a:extLst>
              </a:tr>
              <a:tr h="666341">
                <a:tc>
                  <a:txBody>
                    <a:bodyPr/>
                    <a:lstStyle/>
                    <a:p>
                      <a:endParaRPr lang="en-GB" dirty="0"/>
                    </a:p>
                  </a:txBody>
                  <a:tcPr>
                    <a:solidFill>
                      <a:schemeClr val="accent4">
                        <a:lumMod val="60000"/>
                        <a:lumOff val="40000"/>
                      </a:schemeClr>
                    </a:solidFill>
                  </a:tcPr>
                </a:tc>
                <a:extLst>
                  <a:ext uri="{0D108BD9-81ED-4DB2-BD59-A6C34878D82A}">
                    <a16:rowId xmlns:a16="http://schemas.microsoft.com/office/drawing/2014/main" val="4010465508"/>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262321950"/>
              </p:ext>
            </p:extLst>
          </p:nvPr>
        </p:nvGraphicFramePr>
        <p:xfrm>
          <a:off x="8421546" y="1825621"/>
          <a:ext cx="3505200" cy="4664387"/>
        </p:xfrm>
        <a:graphic>
          <a:graphicData uri="http://schemas.openxmlformats.org/drawingml/2006/table">
            <a:tbl>
              <a:tblPr firstRow="1" bandRow="1">
                <a:tableStyleId>{93296810-A885-4BE3-A3E7-6D5BEEA58F35}</a:tableStyleId>
              </a:tblPr>
              <a:tblGrid>
                <a:gridCol w="3505200">
                  <a:extLst>
                    <a:ext uri="{9D8B030D-6E8A-4147-A177-3AD203B41FA5}">
                      <a16:colId xmlns:a16="http://schemas.microsoft.com/office/drawing/2014/main" val="2640309205"/>
                    </a:ext>
                  </a:extLst>
                </a:gridCol>
              </a:tblGrid>
              <a:tr h="666341">
                <a:tc>
                  <a:txBody>
                    <a:bodyPr/>
                    <a:lstStyle/>
                    <a:p>
                      <a:r>
                        <a:rPr lang="en-GB" dirty="0" smtClean="0"/>
                        <a:t>I cannot control</a:t>
                      </a:r>
                      <a:endParaRPr lang="en-GB" dirty="0"/>
                    </a:p>
                  </a:txBody>
                  <a:tcPr>
                    <a:solidFill>
                      <a:srgbClr val="FF0000"/>
                    </a:solidFill>
                  </a:tcPr>
                </a:tc>
                <a:extLst>
                  <a:ext uri="{0D108BD9-81ED-4DB2-BD59-A6C34878D82A}">
                    <a16:rowId xmlns:a16="http://schemas.microsoft.com/office/drawing/2014/main" val="2301539723"/>
                  </a:ext>
                </a:extLst>
              </a:tr>
              <a:tr h="666341">
                <a:tc>
                  <a:txBody>
                    <a:bodyPr/>
                    <a:lstStyle/>
                    <a:p>
                      <a:endParaRPr lang="en-GB" dirty="0"/>
                    </a:p>
                  </a:txBody>
                  <a:tcPr>
                    <a:solidFill>
                      <a:srgbClr val="FF5050"/>
                    </a:solidFill>
                  </a:tcPr>
                </a:tc>
                <a:extLst>
                  <a:ext uri="{0D108BD9-81ED-4DB2-BD59-A6C34878D82A}">
                    <a16:rowId xmlns:a16="http://schemas.microsoft.com/office/drawing/2014/main" val="2141880043"/>
                  </a:ext>
                </a:extLst>
              </a:tr>
              <a:tr h="666341">
                <a:tc>
                  <a:txBody>
                    <a:bodyPr/>
                    <a:lstStyle/>
                    <a:p>
                      <a:endParaRPr lang="en-GB" dirty="0"/>
                    </a:p>
                  </a:txBody>
                  <a:tcPr>
                    <a:solidFill>
                      <a:srgbClr val="FF5050"/>
                    </a:solidFill>
                  </a:tcPr>
                </a:tc>
                <a:extLst>
                  <a:ext uri="{0D108BD9-81ED-4DB2-BD59-A6C34878D82A}">
                    <a16:rowId xmlns:a16="http://schemas.microsoft.com/office/drawing/2014/main" val="1960313237"/>
                  </a:ext>
                </a:extLst>
              </a:tr>
              <a:tr h="666341">
                <a:tc>
                  <a:txBody>
                    <a:bodyPr/>
                    <a:lstStyle/>
                    <a:p>
                      <a:endParaRPr lang="en-GB" dirty="0"/>
                    </a:p>
                  </a:txBody>
                  <a:tcPr>
                    <a:solidFill>
                      <a:srgbClr val="FF5050"/>
                    </a:solidFill>
                  </a:tcPr>
                </a:tc>
                <a:extLst>
                  <a:ext uri="{0D108BD9-81ED-4DB2-BD59-A6C34878D82A}">
                    <a16:rowId xmlns:a16="http://schemas.microsoft.com/office/drawing/2014/main" val="3542843881"/>
                  </a:ext>
                </a:extLst>
              </a:tr>
              <a:tr h="666341">
                <a:tc>
                  <a:txBody>
                    <a:bodyPr/>
                    <a:lstStyle/>
                    <a:p>
                      <a:endParaRPr lang="en-GB" dirty="0"/>
                    </a:p>
                  </a:txBody>
                  <a:tcPr>
                    <a:solidFill>
                      <a:srgbClr val="FF5050"/>
                    </a:solidFill>
                  </a:tcPr>
                </a:tc>
                <a:extLst>
                  <a:ext uri="{0D108BD9-81ED-4DB2-BD59-A6C34878D82A}">
                    <a16:rowId xmlns:a16="http://schemas.microsoft.com/office/drawing/2014/main" val="155587860"/>
                  </a:ext>
                </a:extLst>
              </a:tr>
              <a:tr h="666341">
                <a:tc>
                  <a:txBody>
                    <a:bodyPr/>
                    <a:lstStyle/>
                    <a:p>
                      <a:endParaRPr lang="en-GB" dirty="0"/>
                    </a:p>
                  </a:txBody>
                  <a:tcPr>
                    <a:solidFill>
                      <a:srgbClr val="FF5050"/>
                    </a:solidFill>
                  </a:tcPr>
                </a:tc>
                <a:extLst>
                  <a:ext uri="{0D108BD9-81ED-4DB2-BD59-A6C34878D82A}">
                    <a16:rowId xmlns:a16="http://schemas.microsoft.com/office/drawing/2014/main" val="3955206445"/>
                  </a:ext>
                </a:extLst>
              </a:tr>
              <a:tr h="666341">
                <a:tc>
                  <a:txBody>
                    <a:bodyPr/>
                    <a:lstStyle/>
                    <a:p>
                      <a:endParaRPr lang="en-GB" dirty="0"/>
                    </a:p>
                  </a:txBody>
                  <a:tcPr>
                    <a:solidFill>
                      <a:srgbClr val="FF5050"/>
                    </a:solidFill>
                  </a:tcPr>
                </a:tc>
                <a:extLst>
                  <a:ext uri="{0D108BD9-81ED-4DB2-BD59-A6C34878D82A}">
                    <a16:rowId xmlns:a16="http://schemas.microsoft.com/office/drawing/2014/main" val="1739541187"/>
                  </a:ext>
                </a:extLst>
              </a:tr>
            </a:tbl>
          </a:graphicData>
        </a:graphic>
      </p:graphicFrame>
      <p:pic>
        <p:nvPicPr>
          <p:cNvPr id="7" name="Picture 6"/>
          <p:cNvPicPr>
            <a:picLocks noChangeAspect="1"/>
          </p:cNvPicPr>
          <p:nvPr/>
        </p:nvPicPr>
        <p:blipFill>
          <a:blip r:embed="rId2"/>
          <a:stretch>
            <a:fillRect/>
          </a:stretch>
        </p:blipFill>
        <p:spPr>
          <a:xfrm>
            <a:off x="223704" y="5576340"/>
            <a:ext cx="1463167" cy="1048603"/>
          </a:xfrm>
          <a:prstGeom prst="rect">
            <a:avLst/>
          </a:prstGeom>
        </p:spPr>
      </p:pic>
    </p:spTree>
    <p:extLst>
      <p:ext uri="{BB962C8B-B14F-4D97-AF65-F5344CB8AC3E}">
        <p14:creationId xmlns:p14="http://schemas.microsoft.com/office/powerpoint/2010/main" val="3205453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Recognising and sorting in terms of control</a:t>
            </a:r>
            <a:endParaRPr lang="en-GB" dirty="0"/>
          </a:p>
        </p:txBody>
      </p:sp>
      <p:sp>
        <p:nvSpPr>
          <p:cNvPr id="3" name="Content Placeholder 2"/>
          <p:cNvSpPr>
            <a:spLocks noGrp="1"/>
          </p:cNvSpPr>
          <p:nvPr>
            <p:ph idx="1"/>
          </p:nvPr>
        </p:nvSpPr>
        <p:spPr>
          <a:xfrm>
            <a:off x="122663" y="1516566"/>
            <a:ext cx="5687121" cy="4660397"/>
          </a:xfrm>
        </p:spPr>
        <p:txBody>
          <a:bodyPr>
            <a:noAutofit/>
          </a:bodyPr>
          <a:lstStyle/>
          <a:p>
            <a:r>
              <a:rPr lang="en-GB" sz="1800" dirty="0" smtClean="0"/>
              <a:t>What is control – something I can change</a:t>
            </a:r>
          </a:p>
          <a:p>
            <a:r>
              <a:rPr lang="en-GB" sz="1800" dirty="0" smtClean="0"/>
              <a:t>How does it feel when I am in control</a:t>
            </a:r>
          </a:p>
          <a:p>
            <a:r>
              <a:rPr lang="en-GB" sz="1800" dirty="0" smtClean="0"/>
              <a:t>How does it feel when I am not in control</a:t>
            </a:r>
          </a:p>
          <a:p>
            <a:r>
              <a:rPr lang="en-GB" sz="1800" dirty="0" smtClean="0"/>
              <a:t>Weather, time, traffic</a:t>
            </a:r>
          </a:p>
          <a:p>
            <a:r>
              <a:rPr lang="en-GB" sz="1800" dirty="0" smtClean="0"/>
              <a:t>Past, Future</a:t>
            </a:r>
          </a:p>
          <a:p>
            <a:pPr marL="0" indent="0">
              <a:buNone/>
            </a:pPr>
            <a:r>
              <a:rPr lang="en-GB" sz="1800" dirty="0" smtClean="0"/>
              <a:t>Within our lives, there are many things we have control of. </a:t>
            </a:r>
          </a:p>
          <a:p>
            <a:r>
              <a:rPr lang="en-GB" sz="1800" dirty="0" smtClean="0"/>
              <a:t>We can control our behaviour.</a:t>
            </a:r>
          </a:p>
          <a:p>
            <a:r>
              <a:rPr lang="en-GB" sz="1800" dirty="0" smtClean="0"/>
              <a:t>We can control who we speak to and when.</a:t>
            </a:r>
          </a:p>
          <a:p>
            <a:r>
              <a:rPr lang="en-GB" sz="1800" dirty="0" smtClean="0"/>
              <a:t>We are in control of our actions.</a:t>
            </a:r>
          </a:p>
          <a:p>
            <a:r>
              <a:rPr lang="en-GB" sz="1800" dirty="0" smtClean="0"/>
              <a:t>When we are children, the control is given to the adults in our lives, our parents, our teachers and adults who have positions of authority such as doctors, police and judges.</a:t>
            </a:r>
          </a:p>
          <a:p>
            <a:r>
              <a:rPr lang="en-GB" sz="1800" dirty="0" smtClean="0"/>
              <a:t>There are decisions that are made about our lives which are control from society and are written within law. </a:t>
            </a:r>
          </a:p>
        </p:txBody>
      </p:sp>
      <p:sp>
        <p:nvSpPr>
          <p:cNvPr id="4" name="TextBox 3"/>
          <p:cNvSpPr txBox="1"/>
          <p:nvPr/>
        </p:nvSpPr>
        <p:spPr>
          <a:xfrm>
            <a:off x="6096000" y="1516566"/>
            <a:ext cx="5475249" cy="4801314"/>
          </a:xfrm>
          <a:prstGeom prst="rect">
            <a:avLst/>
          </a:prstGeom>
          <a:noFill/>
        </p:spPr>
        <p:txBody>
          <a:bodyPr wrap="square" rtlCol="0">
            <a:spAutoFit/>
          </a:bodyPr>
          <a:lstStyle/>
          <a:p>
            <a:r>
              <a:rPr lang="en-GB" dirty="0"/>
              <a:t>We are bound by law to follow societies rules.</a:t>
            </a:r>
          </a:p>
          <a:p>
            <a:r>
              <a:rPr lang="en-GB" dirty="0" smtClean="0"/>
              <a:t>One </a:t>
            </a:r>
            <a:r>
              <a:rPr lang="en-GB" dirty="0"/>
              <a:t>of the rules is that it is a legal requirement that all children up to the age of 16 must be educated. </a:t>
            </a:r>
          </a:p>
          <a:p>
            <a:r>
              <a:rPr lang="en-GB" dirty="0"/>
              <a:t>A parent has a requirement to send their child to school.</a:t>
            </a:r>
          </a:p>
          <a:p>
            <a:r>
              <a:rPr lang="en-GB" dirty="0"/>
              <a:t>Most children are educated within schools. </a:t>
            </a:r>
          </a:p>
          <a:p>
            <a:r>
              <a:rPr lang="en-GB" dirty="0" smtClean="0"/>
              <a:t>The </a:t>
            </a:r>
            <a:r>
              <a:rPr lang="en-GB" dirty="0"/>
              <a:t>adults within my life are very aware that going to school causes me anxiety.</a:t>
            </a:r>
          </a:p>
          <a:p>
            <a:r>
              <a:rPr lang="en-GB" dirty="0"/>
              <a:t>The adults are aware that I would rather not go to school.</a:t>
            </a:r>
          </a:p>
          <a:p>
            <a:r>
              <a:rPr lang="en-GB" dirty="0"/>
              <a:t>Going to school is not something in my life that I can control.</a:t>
            </a:r>
          </a:p>
          <a:p>
            <a:r>
              <a:rPr lang="en-GB" dirty="0"/>
              <a:t>Going to school is not something my parents are in control of. </a:t>
            </a:r>
          </a:p>
          <a:p>
            <a:r>
              <a:rPr lang="en-GB" dirty="0"/>
              <a:t>The adults hope to find ways to reduce some of my anxiety for example by creating a smaller learning environment.</a:t>
            </a:r>
          </a:p>
          <a:p>
            <a:endParaRPr lang="en-GB" dirty="0"/>
          </a:p>
        </p:txBody>
      </p:sp>
      <p:pic>
        <p:nvPicPr>
          <p:cNvPr id="5" name="Picture 4"/>
          <p:cNvPicPr>
            <a:picLocks noChangeAspect="1"/>
          </p:cNvPicPr>
          <p:nvPr/>
        </p:nvPicPr>
        <p:blipFill>
          <a:blip r:embed="rId2"/>
          <a:stretch>
            <a:fillRect/>
          </a:stretch>
        </p:blipFill>
        <p:spPr>
          <a:xfrm>
            <a:off x="10622014" y="5754405"/>
            <a:ext cx="1463571" cy="1047026"/>
          </a:xfrm>
          <a:prstGeom prst="rect">
            <a:avLst/>
          </a:prstGeom>
        </p:spPr>
      </p:pic>
    </p:spTree>
    <p:extLst>
      <p:ext uri="{BB962C8B-B14F-4D97-AF65-F5344CB8AC3E}">
        <p14:creationId xmlns:p14="http://schemas.microsoft.com/office/powerpoint/2010/main" val="1612960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r>
              <a:rPr lang="en-GB" smtClean="0"/>
              <a:t>do adults </a:t>
            </a:r>
            <a:r>
              <a:rPr lang="en-GB" dirty="0" smtClean="0"/>
              <a:t>have more control?</a:t>
            </a:r>
            <a:endParaRPr lang="en-GB" dirty="0"/>
          </a:p>
        </p:txBody>
      </p:sp>
      <p:sp>
        <p:nvSpPr>
          <p:cNvPr id="3" name="Content Placeholder 2"/>
          <p:cNvSpPr>
            <a:spLocks noGrp="1"/>
          </p:cNvSpPr>
          <p:nvPr>
            <p:ph idx="1"/>
          </p:nvPr>
        </p:nvSpPr>
        <p:spPr/>
        <p:txBody>
          <a:bodyPr/>
          <a:lstStyle/>
          <a:p>
            <a:r>
              <a:rPr lang="en-GB" dirty="0" smtClean="0"/>
              <a:t>(Pupil) thinks because that’s their job</a:t>
            </a:r>
          </a:p>
          <a:p>
            <a:r>
              <a:rPr lang="en-GB" dirty="0" smtClean="0"/>
              <a:t>Adults responsibility is to keep children safe.</a:t>
            </a:r>
          </a:p>
          <a:p>
            <a:r>
              <a:rPr lang="en-GB" dirty="0"/>
              <a:t>Adults responsibility is </a:t>
            </a:r>
            <a:r>
              <a:rPr lang="en-GB" dirty="0" smtClean="0"/>
              <a:t>to encourage children to be happy and try to not be sad</a:t>
            </a:r>
            <a:endParaRPr lang="en-GB" dirty="0"/>
          </a:p>
        </p:txBody>
      </p:sp>
      <p:pic>
        <p:nvPicPr>
          <p:cNvPr id="4" name="Picture 3"/>
          <p:cNvPicPr>
            <a:picLocks noChangeAspect="1"/>
          </p:cNvPicPr>
          <p:nvPr/>
        </p:nvPicPr>
        <p:blipFill>
          <a:blip r:embed="rId3"/>
          <a:stretch>
            <a:fillRect/>
          </a:stretch>
        </p:blipFill>
        <p:spPr>
          <a:xfrm>
            <a:off x="108751" y="5631808"/>
            <a:ext cx="1463571" cy="1047026"/>
          </a:xfrm>
          <a:prstGeom prst="rect">
            <a:avLst/>
          </a:prstGeom>
        </p:spPr>
      </p:pic>
    </p:spTree>
    <p:extLst>
      <p:ext uri="{BB962C8B-B14F-4D97-AF65-F5344CB8AC3E}">
        <p14:creationId xmlns:p14="http://schemas.microsoft.com/office/powerpoint/2010/main" val="2991250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as practitioners take from this?</a:t>
            </a:r>
            <a:endParaRPr lang="en-GB" dirty="0"/>
          </a:p>
        </p:txBody>
      </p:sp>
      <p:pic>
        <p:nvPicPr>
          <p:cNvPr id="4" name="Content Placeholder 3"/>
          <p:cNvPicPr>
            <a:picLocks noGrp="1" noChangeAspect="1"/>
          </p:cNvPicPr>
          <p:nvPr>
            <p:ph idx="1"/>
          </p:nvPr>
        </p:nvPicPr>
        <p:blipFill>
          <a:blip r:embed="rId2"/>
          <a:stretch>
            <a:fillRect/>
          </a:stretch>
        </p:blipFill>
        <p:spPr>
          <a:xfrm>
            <a:off x="190250" y="5573421"/>
            <a:ext cx="1463167" cy="1048603"/>
          </a:xfrm>
          <a:prstGeom prst="rect">
            <a:avLst/>
          </a:prstGeom>
        </p:spPr>
      </p:pic>
    </p:spTree>
    <p:extLst>
      <p:ext uri="{BB962C8B-B14F-4D97-AF65-F5344CB8AC3E}">
        <p14:creationId xmlns:p14="http://schemas.microsoft.com/office/powerpoint/2010/main" val="376576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fast is my engine?</a:t>
            </a:r>
            <a:endParaRPr lang="en-GB" dirty="0"/>
          </a:p>
        </p:txBody>
      </p:sp>
      <p:sp>
        <p:nvSpPr>
          <p:cNvPr id="3" name="Subtitle 2"/>
          <p:cNvSpPr>
            <a:spLocks noGrp="1"/>
          </p:cNvSpPr>
          <p:nvPr>
            <p:ph type="subTitle" idx="1"/>
          </p:nvPr>
        </p:nvSpPr>
        <p:spPr/>
        <p:txBody>
          <a:bodyPr/>
          <a:lstStyle/>
          <a:p>
            <a:r>
              <a:rPr lang="en-GB" dirty="0" smtClean="0"/>
              <a:t>Self-monitoring arousal levels </a:t>
            </a:r>
          </a:p>
          <a:p>
            <a:r>
              <a:rPr lang="en-GB" dirty="0"/>
              <a:t>a</a:t>
            </a:r>
            <a:r>
              <a:rPr lang="en-GB" dirty="0" smtClean="0"/>
              <a:t>nd </a:t>
            </a:r>
          </a:p>
          <a:p>
            <a:r>
              <a:rPr lang="en-GB" dirty="0"/>
              <a:t>r</a:t>
            </a:r>
            <a:r>
              <a:rPr lang="en-GB" dirty="0" smtClean="0"/>
              <a:t>egulating them to suit the context</a:t>
            </a:r>
            <a:endParaRPr lang="en-GB" dirty="0"/>
          </a:p>
        </p:txBody>
      </p:sp>
      <p:pic>
        <p:nvPicPr>
          <p:cNvPr id="4" name="Picture 3" descr="Chrome Blue Lamborghini Aventador AKA Big Blue | Flick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106" y="387622"/>
            <a:ext cx="2911005" cy="1928541"/>
          </a:xfrm>
          <a:prstGeom prst="rect">
            <a:avLst/>
          </a:prstGeom>
        </p:spPr>
      </p:pic>
    </p:spTree>
    <p:extLst>
      <p:ext uri="{BB962C8B-B14F-4D97-AF65-F5344CB8AC3E}">
        <p14:creationId xmlns:p14="http://schemas.microsoft.com/office/powerpoint/2010/main" val="2328460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GB" dirty="0" smtClean="0"/>
              <a:t>Sometimes my engine is just right…</a:t>
            </a:r>
            <a:endParaRPr lang="en-GB" dirty="0"/>
          </a:p>
        </p:txBody>
      </p:sp>
      <p:sp>
        <p:nvSpPr>
          <p:cNvPr id="3" name="Content Placeholder 2"/>
          <p:cNvSpPr>
            <a:spLocks noGrp="1"/>
          </p:cNvSpPr>
          <p:nvPr>
            <p:ph idx="1"/>
          </p:nvPr>
        </p:nvSpPr>
        <p:spPr/>
        <p:txBody>
          <a:bodyPr/>
          <a:lstStyle/>
          <a:p>
            <a:r>
              <a:rPr lang="en-GB" dirty="0" smtClean="0"/>
              <a:t>I can play happily with my friends</a:t>
            </a:r>
          </a:p>
          <a:p>
            <a:r>
              <a:rPr lang="en-GB" dirty="0" smtClean="0"/>
              <a:t>I can remember to do good sitting</a:t>
            </a:r>
          </a:p>
          <a:p>
            <a:r>
              <a:rPr lang="en-GB" dirty="0" smtClean="0"/>
              <a:t>I remember to put my hand up when I speak</a:t>
            </a:r>
          </a:p>
          <a:p>
            <a:r>
              <a:rPr lang="en-GB" dirty="0" smtClean="0"/>
              <a:t>I can complete independent work</a:t>
            </a:r>
          </a:p>
          <a:p>
            <a:endParaRPr lang="en-GB" dirty="0" smtClean="0"/>
          </a:p>
          <a:p>
            <a:pPr marL="0" indent="0">
              <a:buNone/>
            </a:pPr>
            <a:endParaRPr lang="en-GB" dirty="0"/>
          </a:p>
        </p:txBody>
      </p:sp>
      <p:sp>
        <p:nvSpPr>
          <p:cNvPr id="4" name="Cloud 3"/>
          <p:cNvSpPr/>
          <p:nvPr/>
        </p:nvSpPr>
        <p:spPr>
          <a:xfrm>
            <a:off x="6924907" y="3356517"/>
            <a:ext cx="4705815" cy="2598234"/>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This is the best way to be for getting things done and feeling happy</a:t>
            </a:r>
            <a:endParaRPr lang="en-GB" dirty="0"/>
          </a:p>
        </p:txBody>
      </p:sp>
      <p:pic>
        <p:nvPicPr>
          <p:cNvPr id="5" name="Picture 4"/>
          <p:cNvPicPr>
            <a:picLocks noChangeAspect="1"/>
          </p:cNvPicPr>
          <p:nvPr/>
        </p:nvPicPr>
        <p:blipFill>
          <a:blip r:embed="rId3"/>
          <a:stretch>
            <a:fillRect/>
          </a:stretch>
        </p:blipFill>
        <p:spPr>
          <a:xfrm>
            <a:off x="133838" y="5854390"/>
            <a:ext cx="1313692" cy="868466"/>
          </a:xfrm>
          <a:prstGeom prst="rect">
            <a:avLst/>
          </a:prstGeom>
        </p:spPr>
      </p:pic>
    </p:spTree>
    <p:extLst>
      <p:ext uri="{BB962C8B-B14F-4D97-AF65-F5344CB8AC3E}">
        <p14:creationId xmlns:p14="http://schemas.microsoft.com/office/powerpoint/2010/main" val="862867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GB" dirty="0" smtClean="0"/>
              <a:t>Sometimes my engine is very slow</a:t>
            </a:r>
            <a:endParaRPr lang="en-GB" dirty="0"/>
          </a:p>
        </p:txBody>
      </p:sp>
      <p:sp>
        <p:nvSpPr>
          <p:cNvPr id="3" name="Content Placeholder 2"/>
          <p:cNvSpPr>
            <a:spLocks noGrp="1"/>
          </p:cNvSpPr>
          <p:nvPr>
            <p:ph idx="1"/>
          </p:nvPr>
        </p:nvSpPr>
        <p:spPr/>
        <p:txBody>
          <a:bodyPr/>
          <a:lstStyle/>
          <a:p>
            <a:r>
              <a:rPr lang="en-GB" dirty="0" smtClean="0"/>
              <a:t>Sometimes I feel sleepy</a:t>
            </a:r>
          </a:p>
          <a:p>
            <a:r>
              <a:rPr lang="en-GB" dirty="0" smtClean="0"/>
              <a:t>Sometimes I am tired</a:t>
            </a:r>
          </a:p>
          <a:p>
            <a:r>
              <a:rPr lang="en-GB" dirty="0" smtClean="0"/>
              <a:t>I feel like I have no energy to do things</a:t>
            </a:r>
          </a:p>
          <a:p>
            <a:endParaRPr lang="en-GB" dirty="0"/>
          </a:p>
        </p:txBody>
      </p:sp>
      <p:sp>
        <p:nvSpPr>
          <p:cNvPr id="4" name="Cloud 3"/>
          <p:cNvSpPr/>
          <p:nvPr/>
        </p:nvSpPr>
        <p:spPr>
          <a:xfrm>
            <a:off x="6166624" y="3144644"/>
            <a:ext cx="5187176" cy="30219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is good for relaxing and resting, but not for getting things done well</a:t>
            </a:r>
            <a:endParaRPr lang="en-GB" dirty="0"/>
          </a:p>
        </p:txBody>
      </p:sp>
      <p:pic>
        <p:nvPicPr>
          <p:cNvPr id="5" name="Picture 4"/>
          <p:cNvPicPr>
            <a:picLocks noChangeAspect="1"/>
          </p:cNvPicPr>
          <p:nvPr/>
        </p:nvPicPr>
        <p:blipFill>
          <a:blip r:embed="rId3"/>
          <a:stretch>
            <a:fillRect/>
          </a:stretch>
        </p:blipFill>
        <p:spPr>
          <a:xfrm>
            <a:off x="88038" y="5875998"/>
            <a:ext cx="1310754" cy="871804"/>
          </a:xfrm>
          <a:prstGeom prst="rect">
            <a:avLst/>
          </a:prstGeom>
        </p:spPr>
      </p:pic>
    </p:spTree>
    <p:extLst>
      <p:ext uri="{BB962C8B-B14F-4D97-AF65-F5344CB8AC3E}">
        <p14:creationId xmlns:p14="http://schemas.microsoft.com/office/powerpoint/2010/main" val="3798210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GB" dirty="0" smtClean="0"/>
              <a:t>What makes my engine very slow?</a:t>
            </a:r>
            <a:endParaRPr lang="en-GB" dirty="0"/>
          </a:p>
        </p:txBody>
      </p:sp>
      <p:sp>
        <p:nvSpPr>
          <p:cNvPr id="3" name="Content Placeholder 2"/>
          <p:cNvSpPr>
            <a:spLocks noGrp="1"/>
          </p:cNvSpPr>
          <p:nvPr>
            <p:ph idx="1"/>
          </p:nvPr>
        </p:nvSpPr>
        <p:spPr/>
        <p:txBody>
          <a:bodyPr/>
          <a:lstStyle/>
          <a:p>
            <a:r>
              <a:rPr lang="en-GB" dirty="0"/>
              <a:t>Mine is when </a:t>
            </a:r>
            <a:r>
              <a:rPr lang="en-GB" dirty="0" smtClean="0"/>
              <a:t>I'm </a:t>
            </a:r>
            <a:r>
              <a:rPr lang="en-GB" dirty="0"/>
              <a:t>out of breath</a:t>
            </a:r>
          </a:p>
          <a:p>
            <a:r>
              <a:rPr lang="en-GB" dirty="0" smtClean="0"/>
              <a:t>When I </a:t>
            </a:r>
            <a:r>
              <a:rPr lang="en-GB" dirty="0"/>
              <a:t>have a virus that affects </a:t>
            </a:r>
            <a:r>
              <a:rPr lang="en-GB" dirty="0" smtClean="0"/>
              <a:t>my </a:t>
            </a:r>
            <a:r>
              <a:rPr lang="en-GB" dirty="0"/>
              <a:t>lungs</a:t>
            </a:r>
          </a:p>
          <a:p>
            <a:r>
              <a:rPr lang="en-GB" dirty="0" smtClean="0"/>
              <a:t>When I am reading </a:t>
            </a:r>
            <a:r>
              <a:rPr lang="en-GB" dirty="0"/>
              <a:t>a book</a:t>
            </a:r>
          </a:p>
          <a:p>
            <a:r>
              <a:rPr lang="en-GB" dirty="0" smtClean="0"/>
              <a:t>When it is talking </a:t>
            </a:r>
            <a:r>
              <a:rPr lang="en-GB" dirty="0"/>
              <a:t>time</a:t>
            </a:r>
          </a:p>
          <a:p>
            <a:r>
              <a:rPr lang="en-GB" dirty="0" smtClean="0"/>
              <a:t>When I am building a puzzle</a:t>
            </a:r>
            <a:endParaRPr lang="en-GB" dirty="0"/>
          </a:p>
          <a:p>
            <a:endParaRPr lang="en-GB" dirty="0"/>
          </a:p>
        </p:txBody>
      </p:sp>
      <p:sp>
        <p:nvSpPr>
          <p:cNvPr id="4" name="Cloud 3"/>
          <p:cNvSpPr/>
          <p:nvPr/>
        </p:nvSpPr>
        <p:spPr>
          <a:xfrm>
            <a:off x="6166624" y="3144644"/>
            <a:ext cx="5187176" cy="30219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is good for relaxing and resting, but not for getting things done well</a:t>
            </a:r>
            <a:endParaRPr lang="en-GB" dirty="0"/>
          </a:p>
        </p:txBody>
      </p:sp>
      <p:pic>
        <p:nvPicPr>
          <p:cNvPr id="5" name="Picture 4"/>
          <p:cNvPicPr>
            <a:picLocks noChangeAspect="1"/>
          </p:cNvPicPr>
          <p:nvPr/>
        </p:nvPicPr>
        <p:blipFill>
          <a:blip r:embed="rId3"/>
          <a:stretch>
            <a:fillRect/>
          </a:stretch>
        </p:blipFill>
        <p:spPr>
          <a:xfrm>
            <a:off x="182823" y="5741061"/>
            <a:ext cx="1310754" cy="871804"/>
          </a:xfrm>
          <a:prstGeom prst="rect">
            <a:avLst/>
          </a:prstGeom>
        </p:spPr>
      </p:pic>
    </p:spTree>
    <p:extLst>
      <p:ext uri="{BB962C8B-B14F-4D97-AF65-F5344CB8AC3E}">
        <p14:creationId xmlns:p14="http://schemas.microsoft.com/office/powerpoint/2010/main" val="345009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GB" dirty="0" smtClean="0"/>
              <a:t>How can I get back up to just right?</a:t>
            </a:r>
            <a:endParaRPr lang="en-GB" dirty="0"/>
          </a:p>
        </p:txBody>
      </p:sp>
      <p:sp>
        <p:nvSpPr>
          <p:cNvPr id="4" name="Content Placeholder 3"/>
          <p:cNvSpPr>
            <a:spLocks noGrp="1"/>
          </p:cNvSpPr>
          <p:nvPr>
            <p:ph idx="1"/>
          </p:nvPr>
        </p:nvSpPr>
        <p:spPr>
          <a:xfrm>
            <a:off x="6590372" y="2330605"/>
            <a:ext cx="4763428" cy="3846358"/>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This is the best way to be for getting things done and feeling happy</a:t>
            </a:r>
            <a:endParaRPr lang="en-GB" dirty="0"/>
          </a:p>
        </p:txBody>
      </p:sp>
      <p:sp>
        <p:nvSpPr>
          <p:cNvPr id="5" name="Down Arrow 4"/>
          <p:cNvSpPr/>
          <p:nvPr/>
        </p:nvSpPr>
        <p:spPr>
          <a:xfrm rot="10800000">
            <a:off x="4668643" y="4650058"/>
            <a:ext cx="1427357" cy="185734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03608" y="2464420"/>
            <a:ext cx="5742879"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I could have a drink of water</a:t>
            </a:r>
          </a:p>
          <a:p>
            <a:pPr marL="285750" indent="-285750">
              <a:buFont typeface="Arial" panose="020B0604020202020204" pitchFamily="34" charset="0"/>
              <a:buChar char="•"/>
            </a:pPr>
            <a:r>
              <a:rPr lang="en-GB" sz="2400" dirty="0"/>
              <a:t>I could </a:t>
            </a:r>
            <a:r>
              <a:rPr lang="en-GB" sz="2400" dirty="0" smtClean="0"/>
              <a:t>get my face washed</a:t>
            </a:r>
          </a:p>
          <a:p>
            <a:pPr marL="285750" indent="-285750">
              <a:buFont typeface="Arial" panose="020B0604020202020204" pitchFamily="34" charset="0"/>
              <a:buChar char="•"/>
            </a:pPr>
            <a:r>
              <a:rPr lang="en-GB" sz="2400" dirty="0" smtClean="0"/>
              <a:t>I could “fast feet” (a basketball warm up) </a:t>
            </a:r>
            <a:endParaRPr lang="en-GB" sz="2400" dirty="0"/>
          </a:p>
        </p:txBody>
      </p:sp>
      <p:pic>
        <p:nvPicPr>
          <p:cNvPr id="3" name="Picture 2"/>
          <p:cNvPicPr>
            <a:picLocks noChangeAspect="1"/>
          </p:cNvPicPr>
          <p:nvPr/>
        </p:nvPicPr>
        <p:blipFill>
          <a:blip r:embed="rId3"/>
          <a:stretch>
            <a:fillRect/>
          </a:stretch>
        </p:blipFill>
        <p:spPr>
          <a:xfrm>
            <a:off x="99189" y="5903566"/>
            <a:ext cx="1310754" cy="871804"/>
          </a:xfrm>
          <a:prstGeom prst="rect">
            <a:avLst/>
          </a:prstGeom>
        </p:spPr>
      </p:pic>
    </p:spTree>
    <p:extLst>
      <p:ext uri="{BB962C8B-B14F-4D97-AF65-F5344CB8AC3E}">
        <p14:creationId xmlns:p14="http://schemas.microsoft.com/office/powerpoint/2010/main" val="149149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GB" dirty="0" smtClean="0"/>
              <a:t>Sometimes my engine is too fast</a:t>
            </a:r>
            <a:endParaRPr lang="en-GB" dirty="0"/>
          </a:p>
        </p:txBody>
      </p:sp>
      <p:sp>
        <p:nvSpPr>
          <p:cNvPr id="3" name="Content Placeholder 2"/>
          <p:cNvSpPr>
            <a:spLocks noGrp="1"/>
          </p:cNvSpPr>
          <p:nvPr>
            <p:ph idx="1"/>
          </p:nvPr>
        </p:nvSpPr>
        <p:spPr/>
        <p:txBody>
          <a:bodyPr/>
          <a:lstStyle/>
          <a:p>
            <a:r>
              <a:rPr lang="en-GB" dirty="0" smtClean="0"/>
              <a:t>That’s when I show not safe behaviour</a:t>
            </a:r>
          </a:p>
          <a:p>
            <a:endParaRPr lang="en-GB" dirty="0" smtClean="0"/>
          </a:p>
          <a:p>
            <a:r>
              <a:rPr lang="en-GB" dirty="0"/>
              <a:t>Too fast for working when I wonder too much about what’s happening</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p:txBody>
      </p:sp>
      <p:sp>
        <p:nvSpPr>
          <p:cNvPr id="4" name="Cloud 3"/>
          <p:cNvSpPr/>
          <p:nvPr/>
        </p:nvSpPr>
        <p:spPr>
          <a:xfrm>
            <a:off x="8374566" y="3635298"/>
            <a:ext cx="3601844" cy="2877014"/>
          </a:xfrm>
          <a:prstGeom prst="cloud">
            <a:avLst/>
          </a:prstGeom>
          <a:solidFill>
            <a:srgbClr val="DC5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is  tricky for me when I am trying to do the right thing.</a:t>
            </a:r>
            <a:endParaRPr lang="en-GB" dirty="0"/>
          </a:p>
        </p:txBody>
      </p:sp>
      <p:pic>
        <p:nvPicPr>
          <p:cNvPr id="5" name="Picture 4"/>
          <p:cNvPicPr>
            <a:picLocks noChangeAspect="1"/>
          </p:cNvPicPr>
          <p:nvPr/>
        </p:nvPicPr>
        <p:blipFill>
          <a:blip r:embed="rId3"/>
          <a:stretch>
            <a:fillRect/>
          </a:stretch>
        </p:blipFill>
        <p:spPr>
          <a:xfrm>
            <a:off x="99189" y="5908736"/>
            <a:ext cx="1310754" cy="871804"/>
          </a:xfrm>
          <a:prstGeom prst="rect">
            <a:avLst/>
          </a:prstGeom>
        </p:spPr>
      </p:pic>
    </p:spTree>
    <p:extLst>
      <p:ext uri="{BB962C8B-B14F-4D97-AF65-F5344CB8AC3E}">
        <p14:creationId xmlns:p14="http://schemas.microsoft.com/office/powerpoint/2010/main" val="245720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GB" dirty="0" smtClean="0"/>
              <a:t>What makes my engine too fast?</a:t>
            </a:r>
            <a:endParaRPr lang="en-GB" dirty="0"/>
          </a:p>
        </p:txBody>
      </p:sp>
      <p:sp>
        <p:nvSpPr>
          <p:cNvPr id="3" name="Content Placeholder 2"/>
          <p:cNvSpPr>
            <a:spLocks noGrp="1"/>
          </p:cNvSpPr>
          <p:nvPr>
            <p:ph idx="1"/>
          </p:nvPr>
        </p:nvSpPr>
        <p:spPr/>
        <p:txBody>
          <a:bodyPr/>
          <a:lstStyle/>
          <a:p>
            <a:r>
              <a:rPr lang="en-GB" dirty="0" smtClean="0"/>
              <a:t>when I'm excited</a:t>
            </a:r>
          </a:p>
          <a:p>
            <a:r>
              <a:rPr lang="en-GB" dirty="0" smtClean="0"/>
              <a:t>Playing tag (</a:t>
            </a:r>
            <a:r>
              <a:rPr lang="en-GB" dirty="0" err="1" smtClean="0"/>
              <a:t>tig</a:t>
            </a:r>
            <a:r>
              <a:rPr lang="en-GB" dirty="0" smtClean="0"/>
              <a:t>)</a:t>
            </a:r>
          </a:p>
          <a:p>
            <a:r>
              <a:rPr lang="en-GB" dirty="0" smtClean="0"/>
              <a:t>When I feel angry</a:t>
            </a:r>
          </a:p>
          <a:p>
            <a:r>
              <a:rPr lang="en-GB" dirty="0" smtClean="0"/>
              <a:t>When I am worried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p:txBody>
      </p:sp>
      <p:sp>
        <p:nvSpPr>
          <p:cNvPr id="4" name="Cloud 3"/>
          <p:cNvSpPr/>
          <p:nvPr/>
        </p:nvSpPr>
        <p:spPr>
          <a:xfrm>
            <a:off x="8374566" y="3635298"/>
            <a:ext cx="3601844" cy="2877014"/>
          </a:xfrm>
          <a:prstGeom prst="cloud">
            <a:avLst/>
          </a:prstGeom>
          <a:solidFill>
            <a:srgbClr val="DC5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is  tricky for me when I am trying to do the right thing.</a:t>
            </a:r>
            <a:endParaRPr lang="en-GB" dirty="0"/>
          </a:p>
        </p:txBody>
      </p:sp>
      <p:pic>
        <p:nvPicPr>
          <p:cNvPr id="5" name="Picture 4"/>
          <p:cNvPicPr>
            <a:picLocks noChangeAspect="1"/>
          </p:cNvPicPr>
          <p:nvPr/>
        </p:nvPicPr>
        <p:blipFill>
          <a:blip r:embed="rId3"/>
          <a:stretch>
            <a:fillRect/>
          </a:stretch>
        </p:blipFill>
        <p:spPr>
          <a:xfrm>
            <a:off x="182823" y="5875998"/>
            <a:ext cx="1310754" cy="871804"/>
          </a:xfrm>
          <a:prstGeom prst="rect">
            <a:avLst/>
          </a:prstGeom>
        </p:spPr>
      </p:pic>
    </p:spTree>
    <p:extLst>
      <p:ext uri="{BB962C8B-B14F-4D97-AF65-F5344CB8AC3E}">
        <p14:creationId xmlns:p14="http://schemas.microsoft.com/office/powerpoint/2010/main" val="3615563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TotalTime>
  <Words>1989</Words>
  <Application>Microsoft Office PowerPoint</Application>
  <PresentationFormat>Widescreen</PresentationFormat>
  <Paragraphs>351</Paragraphs>
  <Slides>27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Comic Sans MS</vt:lpstr>
      <vt:lpstr>Times New Roman</vt:lpstr>
      <vt:lpstr>Office Theme</vt:lpstr>
      <vt:lpstr>Self -regulation</vt:lpstr>
      <vt:lpstr>Where does it all fit in?</vt:lpstr>
      <vt:lpstr>How fast is my engine?</vt:lpstr>
      <vt:lpstr>Sometimes my engine is just right…</vt:lpstr>
      <vt:lpstr>Sometimes my engine is very slow</vt:lpstr>
      <vt:lpstr>What makes my engine very slow?</vt:lpstr>
      <vt:lpstr>How can I get back up to just right?</vt:lpstr>
      <vt:lpstr>Sometimes my engine is too fast</vt:lpstr>
      <vt:lpstr>What makes my engine too fast?</vt:lpstr>
      <vt:lpstr>How can I get back down to just right?</vt:lpstr>
      <vt:lpstr>Measuring improvement/effectiveness over time</vt:lpstr>
      <vt:lpstr>Recognising what I CAN change….. and what to think/do about the things I can’t…</vt:lpstr>
      <vt:lpstr>Changing the things I CAN change</vt:lpstr>
      <vt:lpstr>In a situation…</vt:lpstr>
      <vt:lpstr>I can change my thoughts…</vt:lpstr>
      <vt:lpstr>I can use my thoughts to change my feelings….</vt:lpstr>
      <vt:lpstr>I can use my feelings to change how my body feels… </vt:lpstr>
      <vt:lpstr>I can use how my body feels to change my behaviour….</vt:lpstr>
      <vt:lpstr>I can use my behaviour to change my thoughts..</vt:lpstr>
      <vt:lpstr>Making it manageable….</vt:lpstr>
      <vt:lpstr>4 steps for making a plan</vt:lpstr>
      <vt:lpstr>CONTROL!</vt:lpstr>
      <vt:lpstr>Considering who controls what and where</vt:lpstr>
      <vt:lpstr>An exercise in sorting through….</vt:lpstr>
      <vt:lpstr>Recognising and sorting in terms of control</vt:lpstr>
      <vt:lpstr>Why do adults have more control?</vt:lpstr>
      <vt:lpstr>What can we as practitioners take from this?</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fast is my engine</dc:title>
  <dc:creator>Hazel Barnes</dc:creator>
  <cp:lastModifiedBy>Annie McGauley</cp:lastModifiedBy>
  <cp:revision>35</cp:revision>
  <dcterms:created xsi:type="dcterms:W3CDTF">2019-02-18T09:50:56Z</dcterms:created>
  <dcterms:modified xsi:type="dcterms:W3CDTF">2019-03-06T14:07:20Z</dcterms:modified>
</cp:coreProperties>
</file>