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6"/>
  </p:notesMasterIdLst>
  <p:sldIdLst>
    <p:sldId id="256" r:id="rId2"/>
    <p:sldId id="258" r:id="rId3"/>
    <p:sldId id="260" r:id="rId4"/>
    <p:sldId id="342" r:id="rId5"/>
    <p:sldId id="265" r:id="rId6"/>
    <p:sldId id="276" r:id="rId7"/>
    <p:sldId id="277" r:id="rId8"/>
    <p:sldId id="278" r:id="rId9"/>
    <p:sldId id="279" r:id="rId10"/>
    <p:sldId id="281" r:id="rId11"/>
    <p:sldId id="282" r:id="rId12"/>
    <p:sldId id="283" r:id="rId13"/>
    <p:sldId id="284" r:id="rId14"/>
    <p:sldId id="285" r:id="rId15"/>
    <p:sldId id="286" r:id="rId16"/>
    <p:sldId id="268" r:id="rId17"/>
    <p:sldId id="344" r:id="rId18"/>
    <p:sldId id="345" r:id="rId19"/>
    <p:sldId id="346" r:id="rId20"/>
    <p:sldId id="343" r:id="rId21"/>
    <p:sldId id="289" r:id="rId22"/>
    <p:sldId id="266" r:id="rId23"/>
    <p:sldId id="292" r:id="rId24"/>
    <p:sldId id="293" r:id="rId25"/>
    <p:sldId id="267" r:id="rId26"/>
    <p:sldId id="347" r:id="rId27"/>
    <p:sldId id="298" r:id="rId28"/>
    <p:sldId id="270" r:id="rId29"/>
    <p:sldId id="273" r:id="rId30"/>
    <p:sldId id="275" r:id="rId31"/>
    <p:sldId id="287" r:id="rId32"/>
    <p:sldId id="28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295" r:id="rId73"/>
    <p:sldId id="338" r:id="rId74"/>
    <p:sldId id="348" r:id="rId75"/>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66963" autoAdjust="0"/>
  </p:normalViewPr>
  <p:slideViewPr>
    <p:cSldViewPr>
      <p:cViewPr varScale="1">
        <p:scale>
          <a:sx n="61" d="100"/>
          <a:sy n="61" d="100"/>
        </p:scale>
        <p:origin x="171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EE7929B0-2FE9-45E9-BA0A-22A789959D13}" type="datetimeFigureOut">
              <a:rPr lang="en-GB" smtClean="0"/>
              <a:t>16/11/2018</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EE2B6AC1-91E9-433A-9C9A-ABF08F69E5BE}" type="slidenum">
              <a:rPr lang="en-GB" smtClean="0"/>
              <a:t>‹#›</a:t>
            </a:fld>
            <a:endParaRPr lang="en-GB"/>
          </a:p>
        </p:txBody>
      </p:sp>
    </p:spTree>
    <p:extLst>
      <p:ext uri="{BB962C8B-B14F-4D97-AF65-F5344CB8AC3E}">
        <p14:creationId xmlns:p14="http://schemas.microsoft.com/office/powerpoint/2010/main" val="345458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t>1</a:t>
            </a:fld>
            <a:endParaRPr lang="en-GB"/>
          </a:p>
        </p:txBody>
      </p:sp>
    </p:spTree>
    <p:extLst>
      <p:ext uri="{BB962C8B-B14F-4D97-AF65-F5344CB8AC3E}">
        <p14:creationId xmlns:p14="http://schemas.microsoft.com/office/powerpoint/2010/main" val="164345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t>2</a:t>
            </a:fld>
            <a:endParaRPr lang="en-GB"/>
          </a:p>
        </p:txBody>
      </p:sp>
    </p:spTree>
    <p:extLst>
      <p:ext uri="{BB962C8B-B14F-4D97-AF65-F5344CB8AC3E}">
        <p14:creationId xmlns:p14="http://schemas.microsoft.com/office/powerpoint/2010/main" val="81696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t>10</a:t>
            </a:fld>
            <a:endParaRPr lang="en-GB"/>
          </a:p>
        </p:txBody>
      </p:sp>
    </p:spTree>
    <p:extLst>
      <p:ext uri="{BB962C8B-B14F-4D97-AF65-F5344CB8AC3E}">
        <p14:creationId xmlns:p14="http://schemas.microsoft.com/office/powerpoint/2010/main" val="108255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t>13</a:t>
            </a:fld>
            <a:endParaRPr lang="en-GB"/>
          </a:p>
        </p:txBody>
      </p:sp>
    </p:spTree>
    <p:extLst>
      <p:ext uri="{BB962C8B-B14F-4D97-AF65-F5344CB8AC3E}">
        <p14:creationId xmlns:p14="http://schemas.microsoft.com/office/powerpoint/2010/main" val="306575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t>22</a:t>
            </a:fld>
            <a:endParaRPr lang="en-GB"/>
          </a:p>
        </p:txBody>
      </p:sp>
    </p:spTree>
    <p:extLst>
      <p:ext uri="{BB962C8B-B14F-4D97-AF65-F5344CB8AC3E}">
        <p14:creationId xmlns:p14="http://schemas.microsoft.com/office/powerpoint/2010/main" val="46408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t>23</a:t>
            </a:fld>
            <a:endParaRPr lang="en-GB"/>
          </a:p>
        </p:txBody>
      </p:sp>
    </p:spTree>
    <p:extLst>
      <p:ext uri="{BB962C8B-B14F-4D97-AF65-F5344CB8AC3E}">
        <p14:creationId xmlns:p14="http://schemas.microsoft.com/office/powerpoint/2010/main" val="330313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t>24</a:t>
            </a:fld>
            <a:endParaRPr lang="en-GB"/>
          </a:p>
        </p:txBody>
      </p:sp>
    </p:spTree>
    <p:extLst>
      <p:ext uri="{BB962C8B-B14F-4D97-AF65-F5344CB8AC3E}">
        <p14:creationId xmlns:p14="http://schemas.microsoft.com/office/powerpoint/2010/main" val="421592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series of specially designed worksheets included on an accompanying CD. </a:t>
            </a:r>
          </a:p>
          <a:p>
            <a:r>
              <a:rPr lang="en-GB" dirty="0" smtClean="0">
                <a:effectLst/>
              </a:rPr>
              <a:t>wide range of topics including how the brain works, physical characteristics and likes and dislikes. </a:t>
            </a:r>
          </a:p>
          <a:p>
            <a:r>
              <a:rPr lang="en-GB" dirty="0" smtClean="0">
                <a:effectLst/>
              </a:rPr>
              <a:t>build up a unique and personal book about the individual on the autism spectrum</a:t>
            </a:r>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t>30</a:t>
            </a:fld>
            <a:endParaRPr lang="en-GB"/>
          </a:p>
        </p:txBody>
      </p:sp>
    </p:spTree>
    <p:extLst>
      <p:ext uri="{BB962C8B-B14F-4D97-AF65-F5344CB8AC3E}">
        <p14:creationId xmlns:p14="http://schemas.microsoft.com/office/powerpoint/2010/main" val="281031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t>16/11/2018</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C38C451-4949-482B-B27C-472ACF05E1B8}" type="slidenum">
              <a:rPr lang="en-GB" smtClean="0"/>
              <a:t>‹#›</a:t>
            </a:fld>
            <a:endParaRPr lang="en-GB"/>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t>16/11/2018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8C451-4949-482B-B27C-472ACF05E1B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E475B-1158-4A62-B3AB-A3130D63D59E}" type="datetimeFigureOut">
              <a:rPr lang="en-GB" smtClean="0"/>
              <a:t>16/11/2018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8C451-4949-482B-B27C-472ACF05E1B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t>16/11/2018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8C451-4949-482B-B27C-472ACF05E1B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t>16/11/2018</a:t>
            </a:fld>
            <a:endParaRPr lang="en-GB"/>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8C451-4949-482B-B27C-472ACF05E1B8}" type="slidenum">
              <a:rPr lang="en-GB" smtClean="0"/>
              <a:t>‹#›</a:t>
            </a:fld>
            <a:endParaRPr lang="en-GB"/>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t>16/11/2018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8C451-4949-482B-B27C-472ACF05E1B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E475B-1158-4A62-B3AB-A3130D63D59E}" type="datetimeFigureOut">
              <a:rPr lang="en-GB" smtClean="0"/>
              <a:t>16/11/2018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38C451-4949-482B-B27C-472ACF05E1B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475B-1158-4A62-B3AB-A3130D63D59E}" type="datetimeFigureOut">
              <a:rPr lang="en-GB" smtClean="0"/>
              <a:t>16/11/2018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38C451-4949-482B-B27C-472ACF05E1B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0AE475B-1158-4A62-B3AB-A3130D63D59E}" type="datetimeFigureOut">
              <a:rPr lang="en-GB" smtClean="0"/>
              <a:t>16/11/2018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38C451-4949-482B-B27C-472ACF05E1B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t>16/11/2018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8C451-4949-482B-B27C-472ACF05E1B8}" type="slidenum">
              <a:rPr lang="en-GB" smtClean="0"/>
              <a:t>‹#›</a:t>
            </a:fld>
            <a:endParaRPr lang="en-GB"/>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t>16/11/2018</a:t>
            </a:fld>
            <a:endParaRPr lang="en-GB"/>
          </a:p>
        </p:txBody>
      </p:sp>
      <p:sp>
        <p:nvSpPr>
          <p:cNvPr id="7" name="Slide Number Placeholder 6"/>
          <p:cNvSpPr>
            <a:spLocks noGrp="1"/>
          </p:cNvSpPr>
          <p:nvPr>
            <p:ph type="sldNum" sz="quarter" idx="12"/>
          </p:nvPr>
        </p:nvSpPr>
        <p:spPr/>
        <p:txBody>
          <a:bodyPr/>
          <a:lstStyle/>
          <a:p>
            <a:fld id="{8C38C451-4949-482B-B27C-472ACF05E1B8}" type="slidenum">
              <a:rPr lang="en-GB" smtClean="0"/>
              <a:t>‹#›</a:t>
            </a:fld>
            <a:endParaRPr lang="en-GB"/>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0AE475B-1158-4A62-B3AB-A3130D63D59E}" type="datetimeFigureOut">
              <a:rPr lang="en-GB" smtClean="0"/>
              <a:t>16/11/2018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C38C451-4949-482B-B27C-472ACF05E1B8}" type="slidenum">
              <a:rPr lang="en-GB" smtClean="0"/>
              <a:t>‹#›</a:t>
            </a:fld>
            <a:endParaRPr lang="en-GB"/>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6fy7gUIp8M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www.google.co.uk/url?sa=i&amp;rct=j&amp;q=&amp;esrc=s&amp;source=images&amp;cd=&amp;cad=rja&amp;uact=8&amp;ved=2ahUKEwidpN62j83eAhXMCMAKHTg7DVsQjRx6BAgBEAU&amp;url=https://suelarkey.com.au/product/can-i-tell-you-about-aspergers-syndrome/&amp;psig=AOvVaw00giDHeA5UElX0AbxhLZ4-&amp;ust=154205248872131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hZUj0Lp9Or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43.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gif"/><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gif"/><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aithmummy.wordpress.com/author/miriamgwynne/" TargetMode="External"/><Relationship Id="rId2" Type="http://schemas.openxmlformats.org/officeDocument/2006/relationships/hyperlink" Target="https://faithmummy.wordpress.com/2017/09/13/a-day-in-mainstream-school-for-my-autistic-daughte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g"/><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16</a:t>
            </a:r>
            <a:r>
              <a:rPr lang="en-GB" baseline="30000" dirty="0"/>
              <a:t>th</a:t>
            </a:r>
            <a:r>
              <a:rPr lang="en-GB" dirty="0"/>
              <a:t> November 2018</a:t>
            </a:r>
          </a:p>
        </p:txBody>
      </p:sp>
      <p:sp>
        <p:nvSpPr>
          <p:cNvPr id="2" name="Title 1"/>
          <p:cNvSpPr>
            <a:spLocks noGrp="1"/>
          </p:cNvSpPr>
          <p:nvPr>
            <p:ph type="ctrTitle"/>
          </p:nvPr>
        </p:nvSpPr>
        <p:spPr>
          <a:xfrm>
            <a:off x="604705" y="2996953"/>
            <a:ext cx="6629400" cy="1449282"/>
          </a:xfrm>
        </p:spPr>
        <p:txBody>
          <a:bodyPr/>
          <a:lstStyle/>
          <a:p>
            <a:r>
              <a:rPr lang="en-GB" sz="4800" dirty="0" smtClean="0">
                <a:latin typeface="+mn-lt"/>
              </a:rPr>
              <a:t/>
            </a:r>
            <a:br>
              <a:rPr lang="en-GB" sz="4800" dirty="0" smtClean="0">
                <a:latin typeface="+mn-lt"/>
              </a:rPr>
            </a:br>
            <a:r>
              <a:rPr lang="en-GB" sz="4800" dirty="0">
                <a:latin typeface="+mn-lt"/>
              </a:rPr>
              <a:t/>
            </a:r>
            <a:br>
              <a:rPr lang="en-GB" sz="4800" dirty="0">
                <a:latin typeface="+mn-lt"/>
              </a:rPr>
            </a:br>
            <a:r>
              <a:rPr lang="en-GB" sz="4800" dirty="0" smtClean="0">
                <a:latin typeface="+mn-lt"/>
              </a:rPr>
              <a:t>ASD </a:t>
            </a:r>
            <a:r>
              <a:rPr lang="en-GB" sz="4800" dirty="0" smtClean="0">
                <a:latin typeface="+mn-lt"/>
              </a:rPr>
              <a:t>Advisors</a:t>
            </a:r>
            <a:br>
              <a:rPr lang="en-GB" sz="4800" dirty="0" smtClean="0">
                <a:latin typeface="+mn-lt"/>
              </a:rPr>
            </a:br>
            <a:r>
              <a:rPr lang="en-GB" sz="2400" dirty="0" smtClean="0">
                <a:latin typeface="+mn-lt"/>
              </a:rPr>
              <a:t>Chris Atherton &amp; Annie </a:t>
            </a:r>
            <a:r>
              <a:rPr lang="en-GB" sz="2400" dirty="0" err="1" smtClean="0">
                <a:latin typeface="+mn-lt"/>
              </a:rPr>
              <a:t>MCgAULEy</a:t>
            </a:r>
            <a:endParaRPr lang="en-GB" dirty="0"/>
          </a:p>
        </p:txBody>
      </p:sp>
    </p:spTree>
    <p:extLst>
      <p:ext uri="{BB962C8B-B14F-4D97-AF65-F5344CB8AC3E}">
        <p14:creationId xmlns:p14="http://schemas.microsoft.com/office/powerpoint/2010/main" val="3290033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352928" cy="6370975"/>
          </a:xfrm>
          <a:prstGeom prst="rect">
            <a:avLst/>
          </a:prstGeom>
        </p:spPr>
        <p:txBody>
          <a:bodyPr wrap="square">
            <a:spAutoFit/>
          </a:bodyPr>
          <a:lstStyle/>
          <a:p>
            <a:r>
              <a:rPr lang="en-GB" sz="2400" b="1" dirty="0"/>
              <a:t>I am scared to talk in case I get in trouble</a:t>
            </a:r>
            <a:r>
              <a:rPr lang="en-GB" sz="2400" dirty="0"/>
              <a:t>. </a:t>
            </a:r>
            <a:endParaRPr lang="en-GB" sz="2400" dirty="0" smtClean="0"/>
          </a:p>
          <a:p>
            <a:r>
              <a:rPr lang="en-GB" sz="2400" dirty="0" smtClean="0"/>
              <a:t>Sometimes </a:t>
            </a:r>
            <a:r>
              <a:rPr lang="en-GB" sz="2400" dirty="0"/>
              <a:t>I just can’t do the work. </a:t>
            </a:r>
            <a:endParaRPr lang="en-GB" sz="2400" dirty="0" smtClean="0"/>
          </a:p>
          <a:p>
            <a:r>
              <a:rPr lang="en-GB" sz="2400" dirty="0" smtClean="0"/>
              <a:t>Yesterday </a:t>
            </a:r>
            <a:r>
              <a:rPr lang="en-GB" sz="2400" dirty="0"/>
              <a:t>they wanted us to do a senses poem about fireworks. </a:t>
            </a:r>
            <a:endParaRPr lang="en-GB" sz="2400" dirty="0" smtClean="0"/>
          </a:p>
          <a:p>
            <a:r>
              <a:rPr lang="en-GB" sz="2400" dirty="0" smtClean="0"/>
              <a:t>They </a:t>
            </a:r>
            <a:r>
              <a:rPr lang="en-GB" sz="2400" dirty="0"/>
              <a:t>told me to imagine being at a bonfire with fireworks but how can you do that if you have never been to a bonfire before? I haven’t. </a:t>
            </a:r>
            <a:endParaRPr lang="en-GB" sz="2400" dirty="0" smtClean="0"/>
          </a:p>
          <a:p>
            <a:r>
              <a:rPr lang="en-GB" sz="2400" dirty="0" smtClean="0"/>
              <a:t>They </a:t>
            </a:r>
            <a:r>
              <a:rPr lang="en-GB" sz="2400" dirty="0"/>
              <a:t>told me to write about what I would touch but you are not allowed to touch fireworks so I can’t write anything. </a:t>
            </a:r>
            <a:endParaRPr lang="en-GB" sz="2400" dirty="0" smtClean="0"/>
          </a:p>
          <a:p>
            <a:r>
              <a:rPr lang="en-GB" sz="2400" dirty="0" smtClean="0"/>
              <a:t>They </a:t>
            </a:r>
            <a:r>
              <a:rPr lang="en-GB" sz="2400" dirty="0"/>
              <a:t>told me to write what I can smell but all I can smell right now is disgusting </a:t>
            </a:r>
            <a:r>
              <a:rPr lang="en-GB" sz="2400" dirty="0" smtClean="0"/>
              <a:t>school</a:t>
            </a:r>
          </a:p>
          <a:p>
            <a:r>
              <a:rPr lang="en-GB" sz="2400" dirty="0" smtClean="0"/>
              <a:t>dinners </a:t>
            </a:r>
            <a:r>
              <a:rPr lang="en-GB" sz="2400" dirty="0"/>
              <a:t>and I can’t even spell that</a:t>
            </a:r>
            <a:r>
              <a:rPr lang="en-GB" sz="2400" dirty="0" smtClean="0"/>
              <a:t>.</a:t>
            </a:r>
          </a:p>
          <a:p>
            <a:r>
              <a:rPr lang="en-GB" sz="2400" dirty="0" smtClean="0"/>
              <a:t>I </a:t>
            </a:r>
            <a:r>
              <a:rPr lang="en-GB" sz="2400" dirty="0"/>
              <a:t>just leave that one too.</a:t>
            </a:r>
          </a:p>
          <a:p>
            <a:r>
              <a:rPr lang="en-GB" sz="2400" dirty="0"/>
              <a:t>Then the teacher gets me in </a:t>
            </a:r>
            <a:endParaRPr lang="en-GB" sz="2400" dirty="0" smtClean="0"/>
          </a:p>
          <a:p>
            <a:r>
              <a:rPr lang="en-GB" sz="2400" dirty="0" smtClean="0"/>
              <a:t>trouble </a:t>
            </a:r>
            <a:r>
              <a:rPr lang="en-GB" sz="2400" dirty="0"/>
              <a:t>for not doing the task. </a:t>
            </a:r>
            <a:endParaRPr lang="en-GB" sz="2400" dirty="0" smtClean="0"/>
          </a:p>
          <a:p>
            <a:r>
              <a:rPr lang="en-GB" sz="2400" b="1" dirty="0" smtClean="0"/>
              <a:t>I </a:t>
            </a:r>
            <a:r>
              <a:rPr lang="en-GB" sz="2400" b="1" dirty="0"/>
              <a:t>want to cry. </a:t>
            </a:r>
            <a:r>
              <a:rPr lang="en-GB" sz="2400" b="1" dirty="0" smtClean="0"/>
              <a:t>The </a:t>
            </a:r>
            <a:r>
              <a:rPr lang="en-GB" sz="2400" b="1" dirty="0"/>
              <a:t>tears won’t come out</a:t>
            </a:r>
            <a:r>
              <a:rPr lang="en-GB" sz="2400" b="1" dirty="0" smtClean="0"/>
              <a:t>.</a:t>
            </a:r>
            <a:endParaRPr lang="en-GB" sz="22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797152"/>
            <a:ext cx="2627784"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5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1"/>
            <a:ext cx="8352928" cy="6740307"/>
          </a:xfrm>
          <a:prstGeom prst="rect">
            <a:avLst/>
          </a:prstGeom>
        </p:spPr>
        <p:txBody>
          <a:bodyPr wrap="square">
            <a:spAutoFit/>
          </a:bodyPr>
          <a:lstStyle/>
          <a:p>
            <a:r>
              <a:rPr lang="en-GB" sz="2400" b="1" u="sng" dirty="0"/>
              <a:t>Playtime</a:t>
            </a:r>
            <a:r>
              <a:rPr lang="en-GB" sz="2400" dirty="0"/>
              <a:t> </a:t>
            </a:r>
            <a:endParaRPr lang="en-GB" sz="2400" dirty="0" smtClean="0"/>
          </a:p>
          <a:p>
            <a:r>
              <a:rPr lang="en-GB" sz="2400" dirty="0" smtClean="0"/>
              <a:t>I </a:t>
            </a:r>
            <a:r>
              <a:rPr lang="en-GB" sz="2400" dirty="0"/>
              <a:t>don’t understand this bit. </a:t>
            </a:r>
            <a:endParaRPr lang="en-GB" sz="2400" dirty="0" smtClean="0"/>
          </a:p>
          <a:p>
            <a:r>
              <a:rPr lang="en-GB" sz="2400" dirty="0" smtClean="0"/>
              <a:t>You </a:t>
            </a:r>
            <a:r>
              <a:rPr lang="en-GB" sz="2400" dirty="0"/>
              <a:t>play with toys so why call it </a:t>
            </a:r>
            <a:endParaRPr lang="en-GB" sz="2400" dirty="0" smtClean="0"/>
          </a:p>
          <a:p>
            <a:r>
              <a:rPr lang="en-GB" sz="2400" dirty="0" smtClean="0"/>
              <a:t>playtime when </a:t>
            </a:r>
            <a:r>
              <a:rPr lang="en-GB" sz="2400" dirty="0"/>
              <a:t>there are no toys? </a:t>
            </a:r>
            <a:endParaRPr lang="en-GB" sz="2400" dirty="0" smtClean="0"/>
          </a:p>
          <a:p>
            <a:r>
              <a:rPr lang="en-GB" sz="2400" dirty="0" smtClean="0"/>
              <a:t>Just </a:t>
            </a:r>
            <a:r>
              <a:rPr lang="en-GB" sz="2400" dirty="0"/>
              <a:t>call it ‘talk time’ or </a:t>
            </a:r>
            <a:endParaRPr lang="en-GB" sz="2400" dirty="0" smtClean="0"/>
          </a:p>
          <a:p>
            <a:r>
              <a:rPr lang="en-GB" sz="2400" dirty="0" smtClean="0"/>
              <a:t>‘</a:t>
            </a:r>
            <a:r>
              <a:rPr lang="en-GB" sz="2400" dirty="0"/>
              <a:t>stand in the playground time’ instead. </a:t>
            </a:r>
            <a:endParaRPr lang="en-GB" sz="2400" dirty="0" smtClean="0"/>
          </a:p>
          <a:p>
            <a:r>
              <a:rPr lang="en-GB" sz="2400" dirty="0" smtClean="0"/>
              <a:t>I </a:t>
            </a:r>
            <a:r>
              <a:rPr lang="en-GB" sz="2400" dirty="0"/>
              <a:t>take my own toys out. Then it rains and we have to come inside and I can’t play with my toys and it is so confusing for me. I don’t like changing things</a:t>
            </a:r>
            <a:r>
              <a:rPr lang="en-GB" sz="2400" dirty="0" smtClean="0"/>
              <a:t>.</a:t>
            </a:r>
          </a:p>
          <a:p>
            <a:r>
              <a:rPr lang="en-GB" sz="2400" dirty="0" smtClean="0"/>
              <a:t>I </a:t>
            </a:r>
            <a:r>
              <a:rPr lang="en-GB" sz="2400" dirty="0"/>
              <a:t>get cold at playtime because it is hard to fasten my coat and if I take my time the people tell me to hurry up and go outside so I just can’t fasten it up now</a:t>
            </a:r>
            <a:r>
              <a:rPr lang="en-GB" sz="2400" dirty="0" smtClean="0"/>
              <a:t>.</a:t>
            </a:r>
          </a:p>
          <a:p>
            <a:r>
              <a:rPr lang="en-GB" sz="2400" dirty="0" smtClean="0"/>
              <a:t>I </a:t>
            </a:r>
            <a:r>
              <a:rPr lang="en-GB" sz="2400" dirty="0"/>
              <a:t>have one area I like to stand and play with my one friend. We play the same game every day. We like it that way. </a:t>
            </a:r>
            <a:endParaRPr lang="en-GB" sz="2400" dirty="0" smtClean="0"/>
          </a:p>
          <a:p>
            <a:r>
              <a:rPr lang="en-GB" sz="2400" dirty="0" smtClean="0"/>
              <a:t>I </a:t>
            </a:r>
            <a:r>
              <a:rPr lang="en-GB" sz="2400" dirty="0"/>
              <a:t>want to play with others but I can’t because I don’t understand what they are playing.  </a:t>
            </a:r>
            <a:r>
              <a:rPr lang="en-GB" sz="2400" dirty="0" smtClean="0"/>
              <a:t>They </a:t>
            </a:r>
            <a:r>
              <a:rPr lang="en-GB" sz="2400" dirty="0"/>
              <a:t>don’t have toys. </a:t>
            </a:r>
            <a:r>
              <a:rPr lang="en-GB" sz="2400" b="1" dirty="0"/>
              <a:t>I can’t work out made up games</a:t>
            </a:r>
            <a:r>
              <a:rPr lang="en-GB" sz="2400" dirty="0"/>
              <a:t> like that.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38336"/>
            <a:ext cx="2825874" cy="189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5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208912" cy="5262979"/>
          </a:xfrm>
          <a:prstGeom prst="rect">
            <a:avLst/>
          </a:prstGeom>
        </p:spPr>
        <p:txBody>
          <a:bodyPr wrap="square">
            <a:spAutoFit/>
          </a:bodyPr>
          <a:lstStyle/>
          <a:p>
            <a:r>
              <a:rPr lang="en-GB" sz="2400" b="1" u="sng" dirty="0" smtClean="0"/>
              <a:t>Lunchtime</a:t>
            </a:r>
            <a:r>
              <a:rPr lang="en-GB" sz="2400" dirty="0" smtClean="0"/>
              <a:t>  </a:t>
            </a:r>
          </a:p>
          <a:p>
            <a:r>
              <a:rPr lang="en-GB" sz="2400" dirty="0" smtClean="0"/>
              <a:t>Lunchtime </a:t>
            </a:r>
            <a:r>
              <a:rPr lang="en-GB" sz="2400" dirty="0"/>
              <a:t>is horrible. </a:t>
            </a:r>
            <a:endParaRPr lang="en-GB" sz="2400" dirty="0" smtClean="0"/>
          </a:p>
          <a:p>
            <a:r>
              <a:rPr lang="en-GB" sz="2400" dirty="0" smtClean="0"/>
              <a:t>We </a:t>
            </a:r>
            <a:r>
              <a:rPr lang="en-GB" sz="2400" dirty="0"/>
              <a:t>have a short time for everyone in the whole school to eat and they want us all to line up and take turns and sit at huge tables with other children I don’t know</a:t>
            </a:r>
            <a:r>
              <a:rPr lang="en-GB" sz="2400" dirty="0" smtClean="0"/>
              <a:t>.</a:t>
            </a:r>
          </a:p>
          <a:p>
            <a:r>
              <a:rPr lang="en-GB" sz="2400" dirty="0" smtClean="0"/>
              <a:t>I </a:t>
            </a:r>
            <a:r>
              <a:rPr lang="en-GB" sz="2400" dirty="0"/>
              <a:t>just want to sit down and get time to eat and not have to hear chatter </a:t>
            </a:r>
            <a:r>
              <a:rPr lang="en-GB" sz="2400" dirty="0" smtClean="0"/>
              <a:t>and </a:t>
            </a:r>
            <a:r>
              <a:rPr lang="en-GB" sz="2400" dirty="0"/>
              <a:t>smell what everyone else has that I don’t like. </a:t>
            </a:r>
            <a:endParaRPr lang="en-GB" sz="2400" dirty="0" smtClean="0"/>
          </a:p>
          <a:p>
            <a:r>
              <a:rPr lang="en-GB" sz="2400" dirty="0" smtClean="0"/>
              <a:t>It </a:t>
            </a:r>
            <a:r>
              <a:rPr lang="en-GB" sz="2400" dirty="0"/>
              <a:t>is far too noisy and busy </a:t>
            </a:r>
            <a:r>
              <a:rPr lang="en-GB" sz="2400" dirty="0" smtClean="0"/>
              <a:t>and</a:t>
            </a:r>
          </a:p>
          <a:p>
            <a:r>
              <a:rPr lang="en-GB" sz="2400" dirty="0" smtClean="0"/>
              <a:t>yet </a:t>
            </a:r>
            <a:r>
              <a:rPr lang="en-GB" sz="2400" dirty="0"/>
              <a:t>no-one will open </a:t>
            </a:r>
            <a:r>
              <a:rPr lang="en-GB" sz="2400" dirty="0" smtClean="0"/>
              <a:t>my</a:t>
            </a:r>
          </a:p>
          <a:p>
            <a:r>
              <a:rPr lang="en-GB" sz="2400" dirty="0" smtClean="0"/>
              <a:t> </a:t>
            </a:r>
            <a:r>
              <a:rPr lang="en-GB" sz="2400" dirty="0"/>
              <a:t>yoghurt or peel my banana. </a:t>
            </a:r>
            <a:endParaRPr lang="en-GB" sz="2400" dirty="0" smtClean="0"/>
          </a:p>
          <a:p>
            <a:r>
              <a:rPr lang="en-GB" sz="2400" b="1" dirty="0" smtClean="0"/>
              <a:t>I </a:t>
            </a:r>
            <a:r>
              <a:rPr lang="en-GB" sz="2400" b="1" dirty="0"/>
              <a:t>feel lost and confused </a:t>
            </a:r>
            <a:endParaRPr lang="en-GB" sz="2400" b="1" dirty="0" smtClean="0"/>
          </a:p>
          <a:p>
            <a:r>
              <a:rPr lang="en-GB" sz="2400" b="1" dirty="0" smtClean="0"/>
              <a:t>and </a:t>
            </a:r>
            <a:r>
              <a:rPr lang="en-GB" sz="2400" b="1" dirty="0"/>
              <a:t>just want out of there. </a:t>
            </a:r>
            <a:endParaRPr lang="en-GB"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18604"/>
            <a:ext cx="3915519" cy="26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78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424936" cy="6740307"/>
          </a:xfrm>
          <a:prstGeom prst="rect">
            <a:avLst/>
          </a:prstGeom>
        </p:spPr>
        <p:txBody>
          <a:bodyPr wrap="square">
            <a:spAutoFit/>
          </a:bodyPr>
          <a:lstStyle/>
          <a:p>
            <a:r>
              <a:rPr lang="en-GB" sz="2400" b="1" u="sng" dirty="0"/>
              <a:t>P.E</a:t>
            </a:r>
            <a:r>
              <a:rPr lang="en-GB" sz="2400" dirty="0"/>
              <a:t>  </a:t>
            </a:r>
            <a:r>
              <a:rPr lang="en-GB" sz="2400" dirty="0" smtClean="0"/>
              <a:t> I </a:t>
            </a:r>
            <a:r>
              <a:rPr lang="en-GB" sz="2400" dirty="0"/>
              <a:t>hate PE so much</a:t>
            </a:r>
            <a:r>
              <a:rPr lang="en-GB" sz="2400" dirty="0" smtClean="0"/>
              <a:t>.</a:t>
            </a:r>
          </a:p>
          <a:p>
            <a:r>
              <a:rPr lang="en-GB" sz="2400" dirty="0" smtClean="0"/>
              <a:t> </a:t>
            </a:r>
            <a:r>
              <a:rPr lang="en-GB" sz="2400" dirty="0"/>
              <a:t>I never know what we are going to do. </a:t>
            </a:r>
            <a:endParaRPr lang="en-GB" sz="2400" dirty="0" smtClean="0"/>
          </a:p>
          <a:p>
            <a:r>
              <a:rPr lang="en-GB" sz="2400" dirty="0" smtClean="0"/>
              <a:t>Sometimes </a:t>
            </a:r>
            <a:r>
              <a:rPr lang="en-GB" sz="2400" dirty="0"/>
              <a:t>we do balls and sometimes running and sometimes sports. </a:t>
            </a:r>
            <a:endParaRPr lang="en-GB" sz="2400" dirty="0" smtClean="0"/>
          </a:p>
          <a:p>
            <a:r>
              <a:rPr lang="en-GB" sz="2400" dirty="0" smtClean="0"/>
              <a:t>I </a:t>
            </a:r>
            <a:r>
              <a:rPr lang="en-GB" sz="2400" dirty="0"/>
              <a:t>hate it all. I know I can’t do it and people laugh</a:t>
            </a:r>
            <a:r>
              <a:rPr lang="en-GB" sz="2400" dirty="0" smtClean="0"/>
              <a:t>.</a:t>
            </a:r>
          </a:p>
          <a:p>
            <a:r>
              <a:rPr lang="en-GB" sz="2400" dirty="0" smtClean="0"/>
              <a:t> </a:t>
            </a:r>
            <a:r>
              <a:rPr lang="en-GB" sz="2400" dirty="0"/>
              <a:t>How can I catch a ball when there is so much else going on in the same hall at the same time? </a:t>
            </a:r>
            <a:endParaRPr lang="en-GB" sz="2400" dirty="0" smtClean="0"/>
          </a:p>
          <a:p>
            <a:r>
              <a:rPr lang="en-GB" sz="2400" dirty="0" smtClean="0"/>
              <a:t>I </a:t>
            </a:r>
            <a:r>
              <a:rPr lang="en-GB" sz="2400" dirty="0"/>
              <a:t>can’t focus</a:t>
            </a:r>
            <a:r>
              <a:rPr lang="en-GB" sz="2400" dirty="0" smtClean="0"/>
              <a:t>.</a:t>
            </a:r>
          </a:p>
          <a:p>
            <a:r>
              <a:rPr lang="en-GB" sz="2400" dirty="0" smtClean="0"/>
              <a:t> </a:t>
            </a:r>
            <a:r>
              <a:rPr lang="en-GB" sz="2400" dirty="0"/>
              <a:t>I am so cold. My legs don’t like not having trousers on. My arms miss my cardigan so much</a:t>
            </a:r>
            <a:r>
              <a:rPr lang="en-GB" sz="2400" dirty="0" smtClean="0"/>
              <a:t>.</a:t>
            </a:r>
          </a:p>
          <a:p>
            <a:r>
              <a:rPr lang="en-GB" sz="2400" dirty="0" smtClean="0"/>
              <a:t>I </a:t>
            </a:r>
            <a:r>
              <a:rPr lang="en-GB" sz="2400" dirty="0"/>
              <a:t>once fell and hurt myself in PE so I don’t run now because running is dangerous plus </a:t>
            </a:r>
            <a:r>
              <a:rPr lang="en-GB" sz="2400" b="1" dirty="0"/>
              <a:t>they </a:t>
            </a:r>
            <a:endParaRPr lang="en-GB" sz="2400" b="1" dirty="0" smtClean="0"/>
          </a:p>
          <a:p>
            <a:r>
              <a:rPr lang="en-GB" sz="2400" b="1" dirty="0" smtClean="0"/>
              <a:t>said </a:t>
            </a:r>
            <a:r>
              <a:rPr lang="en-GB" sz="2400" b="1" dirty="0"/>
              <a:t>at assembly to not run in school </a:t>
            </a:r>
            <a:endParaRPr lang="en-GB" sz="2400" b="1" dirty="0" smtClean="0"/>
          </a:p>
          <a:p>
            <a:r>
              <a:rPr lang="en-GB" sz="2400" b="1" dirty="0" smtClean="0"/>
              <a:t>so </a:t>
            </a:r>
            <a:r>
              <a:rPr lang="en-GB" sz="2400" b="1" dirty="0"/>
              <a:t>I don’t run</a:t>
            </a:r>
            <a:r>
              <a:rPr lang="en-GB" sz="2400" dirty="0"/>
              <a:t>. </a:t>
            </a:r>
            <a:endParaRPr lang="en-GB" sz="2400" dirty="0" smtClean="0"/>
          </a:p>
          <a:p>
            <a:r>
              <a:rPr lang="en-GB" sz="2400" dirty="0" smtClean="0"/>
              <a:t>Then </a:t>
            </a:r>
            <a:r>
              <a:rPr lang="en-GB" sz="2400" dirty="0"/>
              <a:t>they tell me to run and I want to </a:t>
            </a:r>
            <a:endParaRPr lang="en-GB" sz="2400" dirty="0" smtClean="0"/>
          </a:p>
          <a:p>
            <a:r>
              <a:rPr lang="en-GB" sz="2400" dirty="0" smtClean="0"/>
              <a:t>ask </a:t>
            </a:r>
            <a:r>
              <a:rPr lang="en-GB" sz="2400" dirty="0"/>
              <a:t> </a:t>
            </a:r>
            <a:r>
              <a:rPr lang="en-GB" sz="2400" dirty="0" smtClean="0"/>
              <a:t>‘</a:t>
            </a:r>
            <a:r>
              <a:rPr lang="en-GB" sz="2400" dirty="0"/>
              <a:t>but you said not to run in school’ </a:t>
            </a:r>
            <a:endParaRPr lang="en-GB" sz="2400" dirty="0" smtClean="0"/>
          </a:p>
          <a:p>
            <a:r>
              <a:rPr lang="en-GB" sz="2400" dirty="0" smtClean="0"/>
              <a:t>but </a:t>
            </a:r>
            <a:r>
              <a:rPr lang="en-GB" sz="2400" dirty="0"/>
              <a:t>my voice won’t work. </a:t>
            </a:r>
            <a:endParaRPr lang="en-GB" sz="2400" dirty="0" smtClean="0"/>
          </a:p>
          <a:p>
            <a:r>
              <a:rPr lang="en-GB" sz="2400" b="1" dirty="0" smtClean="0"/>
              <a:t>I </a:t>
            </a:r>
            <a:r>
              <a:rPr lang="en-GB" sz="2400" b="1" dirty="0"/>
              <a:t>want to cry. The tears won’t come</a:t>
            </a:r>
            <a:r>
              <a:rPr lang="en-GB" sz="2400" b="1" dirty="0" smtClean="0"/>
              <a:t>.</a:t>
            </a:r>
            <a:endParaRPr lang="en-GB" sz="22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086" y="4653136"/>
            <a:ext cx="292163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8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352928" cy="6586418"/>
          </a:xfrm>
          <a:prstGeom prst="rect">
            <a:avLst/>
          </a:prstGeom>
        </p:spPr>
        <p:txBody>
          <a:bodyPr wrap="square">
            <a:spAutoFit/>
          </a:bodyPr>
          <a:lstStyle/>
          <a:p>
            <a:r>
              <a:rPr lang="en-GB" sz="2400" dirty="0"/>
              <a:t>I do like school</a:t>
            </a:r>
            <a:r>
              <a:rPr lang="en-GB" sz="2400" dirty="0" smtClean="0"/>
              <a:t>.</a:t>
            </a:r>
          </a:p>
          <a:p>
            <a:r>
              <a:rPr lang="en-GB" sz="2400" dirty="0" smtClean="0"/>
              <a:t> </a:t>
            </a:r>
            <a:r>
              <a:rPr lang="en-GB" sz="2400" dirty="0"/>
              <a:t>I like learning and I like doing work. </a:t>
            </a:r>
            <a:endParaRPr lang="en-GB" sz="2400" dirty="0" smtClean="0"/>
          </a:p>
          <a:p>
            <a:r>
              <a:rPr lang="en-GB" sz="2400" dirty="0" smtClean="0"/>
              <a:t>I </a:t>
            </a:r>
            <a:r>
              <a:rPr lang="en-GB" sz="2400" dirty="0"/>
              <a:t>like having a desk and I really want to be star of the week</a:t>
            </a:r>
            <a:r>
              <a:rPr lang="en-GB" sz="2400" dirty="0" smtClean="0"/>
              <a:t>.</a:t>
            </a:r>
          </a:p>
          <a:p>
            <a:r>
              <a:rPr lang="en-GB" sz="2400" dirty="0" smtClean="0"/>
              <a:t> </a:t>
            </a:r>
            <a:r>
              <a:rPr lang="en-GB" sz="2400" dirty="0"/>
              <a:t>I like the other children though I don’t know if they like me. </a:t>
            </a:r>
            <a:endParaRPr lang="en-GB" sz="2400" dirty="0" smtClean="0"/>
          </a:p>
          <a:p>
            <a:r>
              <a:rPr lang="en-GB" sz="2400" dirty="0" smtClean="0"/>
              <a:t>Mum, I</a:t>
            </a:r>
            <a:r>
              <a:rPr lang="en-GB" sz="2400" dirty="0"/>
              <a:t> want to tell you about things that have bothered me like being told to work quicker or not eating. </a:t>
            </a:r>
            <a:endParaRPr lang="en-GB" sz="2400" dirty="0" smtClean="0"/>
          </a:p>
          <a:p>
            <a:r>
              <a:rPr lang="en-GB" sz="2400" dirty="0" smtClean="0"/>
              <a:t>I </a:t>
            </a:r>
            <a:r>
              <a:rPr lang="en-GB" sz="2400" dirty="0"/>
              <a:t>am tired from it all and </a:t>
            </a:r>
            <a:endParaRPr lang="en-GB" sz="2400" dirty="0" smtClean="0"/>
          </a:p>
          <a:p>
            <a:r>
              <a:rPr lang="en-GB" sz="2400" dirty="0" smtClean="0"/>
              <a:t>now </a:t>
            </a:r>
            <a:r>
              <a:rPr lang="en-GB" sz="2400" dirty="0"/>
              <a:t>I feel safe. </a:t>
            </a:r>
            <a:endParaRPr lang="en-GB" sz="2400" dirty="0" smtClean="0"/>
          </a:p>
          <a:p>
            <a:r>
              <a:rPr lang="en-GB" sz="2400" b="1" dirty="0" smtClean="0"/>
              <a:t>I </a:t>
            </a:r>
            <a:r>
              <a:rPr lang="en-GB" sz="2400" b="1" dirty="0"/>
              <a:t>want to cry. This time the tears will </a:t>
            </a:r>
            <a:endParaRPr lang="en-GB" sz="2400" b="1" dirty="0" smtClean="0"/>
          </a:p>
          <a:p>
            <a:r>
              <a:rPr lang="en-GB" sz="2400" b="1" dirty="0" smtClean="0"/>
              <a:t>come </a:t>
            </a:r>
            <a:r>
              <a:rPr lang="en-GB" sz="2400" b="1" dirty="0"/>
              <a:t>so please let them. </a:t>
            </a:r>
            <a:endParaRPr lang="en-GB" sz="2400" b="1" dirty="0" smtClean="0"/>
          </a:p>
          <a:p>
            <a:endParaRPr lang="en-GB" sz="2200" b="1" dirty="0"/>
          </a:p>
          <a:p>
            <a:endParaRPr lang="en-GB" sz="2200" b="1" dirty="0" smtClean="0"/>
          </a:p>
          <a:p>
            <a:endParaRPr lang="en-GB" sz="2200" b="1" dirty="0"/>
          </a:p>
          <a:p>
            <a:endParaRPr lang="en-GB" sz="2200" b="1" dirty="0"/>
          </a:p>
          <a:p>
            <a:endParaRPr lang="en-GB" sz="2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433665"/>
            <a:ext cx="2143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7704856" cy="1754326"/>
          </a:xfrm>
          <a:prstGeom prst="rect">
            <a:avLst/>
          </a:prstGeom>
        </p:spPr>
        <p:txBody>
          <a:bodyPr wrap="square">
            <a:spAutoFit/>
          </a:bodyPr>
          <a:lstStyle/>
          <a:p>
            <a:r>
              <a:rPr lang="en-GB" dirty="0">
                <a:hlinkClick r:id="rId2"/>
              </a:rPr>
              <a:t>https://</a:t>
            </a:r>
            <a:r>
              <a:rPr lang="en-GB" dirty="0" smtClean="0">
                <a:hlinkClick r:id="rId2"/>
              </a:rPr>
              <a:t>www.youtube.com/watch?v=6fy7gUIp8Ms</a:t>
            </a:r>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252338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6512511" cy="1143000"/>
          </a:xfrm>
        </p:spPr>
        <p:txBody>
          <a:bodyPr/>
          <a:lstStyle/>
          <a:p>
            <a:r>
              <a:rPr lang="en-US" dirty="0">
                <a:latin typeface="+mn-lt"/>
              </a:rPr>
              <a:t>Pupil Perceptions</a:t>
            </a:r>
            <a:endParaRPr lang="en-GB" dirty="0">
              <a:latin typeface="+mn-lt"/>
            </a:endParaRPr>
          </a:p>
        </p:txBody>
      </p:sp>
      <p:sp>
        <p:nvSpPr>
          <p:cNvPr id="3" name="Content Placeholder 2"/>
          <p:cNvSpPr>
            <a:spLocks noGrp="1"/>
          </p:cNvSpPr>
          <p:nvPr>
            <p:ph idx="1"/>
          </p:nvPr>
        </p:nvSpPr>
        <p:spPr>
          <a:xfrm>
            <a:off x="539552" y="1772816"/>
            <a:ext cx="7560840" cy="3816424"/>
          </a:xfrm>
        </p:spPr>
        <p:txBody>
          <a:bodyPr/>
          <a:lstStyle/>
          <a:p>
            <a:r>
              <a:rPr lang="en-GB" dirty="0" smtClean="0"/>
              <a:t>What will we do next……</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What would you like us to do next…</a:t>
            </a:r>
            <a:endParaRPr lang="en-GB" dirty="0"/>
          </a:p>
        </p:txBody>
      </p:sp>
    </p:spTree>
    <p:extLst>
      <p:ext uri="{BB962C8B-B14F-4D97-AF65-F5344CB8AC3E}">
        <p14:creationId xmlns:p14="http://schemas.microsoft.com/office/powerpoint/2010/main" val="3557577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ASD Advisor Role</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14204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528735" cy="1143000"/>
          </a:xfrm>
        </p:spPr>
        <p:txBody>
          <a:bodyPr>
            <a:normAutofit fontScale="90000"/>
          </a:bodyPr>
          <a:lstStyle/>
          <a:p>
            <a:r>
              <a:rPr lang="en-GB" dirty="0" smtClean="0">
                <a:latin typeface="+mn-lt"/>
              </a:rPr>
              <a:t>What is  your role as an ASD Advisor?</a:t>
            </a:r>
            <a:endParaRPr lang="en-GB" dirty="0">
              <a:latin typeface="+mn-lt"/>
            </a:endParaRPr>
          </a:p>
        </p:txBody>
      </p:sp>
      <p:sp>
        <p:nvSpPr>
          <p:cNvPr id="3" name="Content Placeholder 2"/>
          <p:cNvSpPr>
            <a:spLocks noGrp="1"/>
          </p:cNvSpPr>
          <p:nvPr>
            <p:ph idx="1"/>
          </p:nvPr>
        </p:nvSpPr>
        <p:spPr>
          <a:xfrm>
            <a:off x="971600" y="1700808"/>
            <a:ext cx="7416824" cy="4176464"/>
          </a:xfrm>
        </p:spPr>
        <p:txBody>
          <a:bodyPr/>
          <a:lstStyle/>
          <a:p>
            <a:pPr marL="0" indent="0">
              <a:buNone/>
            </a:pPr>
            <a:r>
              <a:rPr lang="en-US" sz="2800" dirty="0" smtClean="0"/>
              <a:t>	</a:t>
            </a:r>
            <a:r>
              <a:rPr lang="en-US" sz="2800" u="sng" dirty="0" smtClean="0"/>
              <a:t>Group discussion </a:t>
            </a:r>
          </a:p>
          <a:p>
            <a:pPr marL="0" indent="0">
              <a:buNone/>
            </a:pPr>
            <a:r>
              <a:rPr lang="en-US" sz="2800" dirty="0" smtClean="0"/>
              <a:t>What are the practical issues / challenges and possible solution of your role?</a:t>
            </a:r>
          </a:p>
          <a:p>
            <a:pPr marL="0" indent="0">
              <a:buNone/>
            </a:pPr>
            <a:endParaRPr lang="en-US" dirty="0" smtClean="0"/>
          </a:p>
          <a:p>
            <a:r>
              <a:rPr lang="en-US" sz="2400" dirty="0" smtClean="0"/>
              <a:t>Who is new to the role? </a:t>
            </a:r>
          </a:p>
          <a:p>
            <a:r>
              <a:rPr lang="en-US" sz="2400" dirty="0" smtClean="0"/>
              <a:t>SWOT analysis</a:t>
            </a:r>
            <a:endParaRPr lang="en-GB" sz="2400" dirty="0" smtClean="0"/>
          </a:p>
          <a:p>
            <a:pPr marL="0" indent="0">
              <a:buNone/>
            </a:pPr>
            <a:r>
              <a:rPr lang="en-US" sz="2400" dirty="0" smtClean="0"/>
              <a:t>What do you feel is the expectations of colleagues?</a:t>
            </a:r>
          </a:p>
          <a:p>
            <a:pPr marL="0" indent="0">
              <a:buNone/>
            </a:pPr>
            <a:endParaRPr lang="en-GB" dirty="0" smtClean="0"/>
          </a:p>
          <a:p>
            <a:endParaRPr lang="en-GB" dirty="0"/>
          </a:p>
        </p:txBody>
      </p:sp>
    </p:spTree>
    <p:extLst>
      <p:ext uri="{BB962C8B-B14F-4D97-AF65-F5344CB8AC3E}">
        <p14:creationId xmlns:p14="http://schemas.microsoft.com/office/powerpoint/2010/main" val="2558307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nvPr>
        </p:nvGraphicFramePr>
        <p:xfrm>
          <a:off x="539552" y="476672"/>
          <a:ext cx="8136904" cy="6048672"/>
        </p:xfrm>
        <a:graphic>
          <a:graphicData uri="http://schemas.openxmlformats.org/drawingml/2006/table">
            <a:tbl>
              <a:tblPr firstRow="1" bandRow="1">
                <a:tableStyleId>{5940675A-B579-460E-94D1-54222C63F5DA}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3196173">
                <a:tc>
                  <a:txBody>
                    <a:bodyPr/>
                    <a:lstStyle/>
                    <a:p>
                      <a:pPr algn="ctr"/>
                      <a:r>
                        <a:rPr lang="en-GB" sz="2000" b="1" dirty="0" smtClean="0"/>
                        <a:t>Strengths</a:t>
                      </a:r>
                    </a:p>
                    <a:p>
                      <a:r>
                        <a:rPr lang="en-GB" sz="2000" dirty="0" smtClean="0"/>
                        <a:t>What does the role bring to the school?</a:t>
                      </a:r>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a:p>
                  </a:txBody>
                  <a:tcPr marL="71120" marR="71120"/>
                </a:tc>
                <a:tc>
                  <a:txBody>
                    <a:bodyPr/>
                    <a:lstStyle/>
                    <a:p>
                      <a:pPr algn="ctr"/>
                      <a:r>
                        <a:rPr lang="en-GB" sz="2000" b="1" dirty="0" smtClean="0"/>
                        <a:t>Weakness</a:t>
                      </a:r>
                    </a:p>
                    <a:p>
                      <a:r>
                        <a:rPr lang="en-GB" sz="2000" dirty="0" smtClean="0"/>
                        <a:t>What are the challenges in your role?</a:t>
                      </a:r>
                      <a:endParaRPr lang="en-GB" sz="2000" dirty="0"/>
                    </a:p>
                  </a:txBody>
                  <a:tcPr marL="71120" marR="71120"/>
                </a:tc>
                <a:extLst>
                  <a:ext uri="{0D108BD9-81ED-4DB2-BD59-A6C34878D82A}">
                    <a16:rowId xmlns:a16="http://schemas.microsoft.com/office/drawing/2014/main" val="10000"/>
                  </a:ext>
                </a:extLst>
              </a:tr>
              <a:tr h="2852499">
                <a:tc>
                  <a:txBody>
                    <a:bodyPr/>
                    <a:lstStyle/>
                    <a:p>
                      <a:pPr algn="ctr"/>
                      <a:r>
                        <a:rPr lang="en-GB" sz="2000" b="1" dirty="0" smtClean="0"/>
                        <a:t>Opportunities</a:t>
                      </a:r>
                    </a:p>
                    <a:p>
                      <a:pPr algn="l"/>
                      <a:r>
                        <a:rPr lang="en-GB" sz="2000" b="0" dirty="0" smtClean="0"/>
                        <a:t>What</a:t>
                      </a:r>
                      <a:r>
                        <a:rPr lang="en-GB" sz="2000" b="0" baseline="0" dirty="0" smtClean="0"/>
                        <a:t> opportunities does the role bring to your school?</a:t>
                      </a:r>
                    </a:p>
                    <a:p>
                      <a:pPr algn="l"/>
                      <a:endParaRPr lang="en-GB" sz="2000" b="0" baseline="0" dirty="0" smtClean="0"/>
                    </a:p>
                    <a:p>
                      <a:pPr algn="l"/>
                      <a:endParaRPr lang="en-GB" sz="2000" b="0" baseline="0" dirty="0" smtClean="0"/>
                    </a:p>
                    <a:p>
                      <a:pPr algn="l"/>
                      <a:endParaRPr lang="en-GB" sz="2000" b="0" dirty="0" smtClean="0"/>
                    </a:p>
                    <a:p>
                      <a:endParaRPr lang="en-GB" sz="2000" dirty="0" smtClean="0"/>
                    </a:p>
                    <a:p>
                      <a:endParaRPr lang="en-GB" sz="2000" dirty="0"/>
                    </a:p>
                  </a:txBody>
                  <a:tcPr marL="71120" marR="71120"/>
                </a:tc>
                <a:tc>
                  <a:txBody>
                    <a:bodyPr/>
                    <a:lstStyle/>
                    <a:p>
                      <a:pPr algn="ctr"/>
                      <a:r>
                        <a:rPr lang="en-GB" sz="2000" b="1" dirty="0" smtClean="0"/>
                        <a:t>Threats</a:t>
                      </a:r>
                    </a:p>
                    <a:p>
                      <a:pPr algn="l"/>
                      <a:r>
                        <a:rPr lang="en-GB" sz="2000" b="0" dirty="0" smtClean="0"/>
                        <a:t>What prevents you from completing</a:t>
                      </a:r>
                      <a:r>
                        <a:rPr lang="en-GB" sz="2000" b="0" baseline="0" dirty="0" smtClean="0"/>
                        <a:t> your role and how could this change?</a:t>
                      </a:r>
                      <a:endParaRPr lang="en-GB" sz="2000" b="0" dirty="0"/>
                    </a:p>
                  </a:txBody>
                  <a:tcPr marL="71120" marR="711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2029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354162"/>
          </a:xfrm>
        </p:spPr>
        <p:txBody>
          <a:bodyPr>
            <a:normAutofit fontScale="90000"/>
          </a:bodyPr>
          <a:lstStyle/>
          <a:p>
            <a:r>
              <a:rPr lang="en-GB" sz="4400" b="1" dirty="0" smtClean="0">
                <a:latin typeface="+mn-lt"/>
              </a:rPr>
              <a:t>Agenda </a:t>
            </a:r>
            <a:r>
              <a:rPr lang="en-GB" dirty="0" smtClean="0">
                <a:latin typeface="+mn-lt"/>
              </a:rPr>
              <a:t/>
            </a:r>
            <a:br>
              <a:rPr lang="en-GB" dirty="0" smtClean="0">
                <a:latin typeface="+mn-lt"/>
              </a:rPr>
            </a:br>
            <a:r>
              <a:rPr lang="en-GB" sz="3100" dirty="0" smtClean="0">
                <a:latin typeface="+mn-lt"/>
              </a:rPr>
              <a:t>Based on the evaluations from May 2018</a:t>
            </a:r>
            <a:r>
              <a:rPr lang="en-GB" dirty="0" smtClean="0"/>
              <a:t/>
            </a:r>
            <a:br>
              <a:rPr lang="en-GB" dirty="0" smtClean="0"/>
            </a:br>
            <a:endParaRPr lang="en-GB" dirty="0"/>
          </a:p>
        </p:txBody>
      </p:sp>
      <p:sp>
        <p:nvSpPr>
          <p:cNvPr id="5" name="Content Placeholder 4"/>
          <p:cNvSpPr>
            <a:spLocks noGrp="1"/>
          </p:cNvSpPr>
          <p:nvPr>
            <p:ph idx="1"/>
          </p:nvPr>
        </p:nvSpPr>
        <p:spPr>
          <a:xfrm>
            <a:off x="457200" y="1600200"/>
            <a:ext cx="8229600" cy="4853136"/>
          </a:xfrm>
        </p:spPr>
        <p:txBody>
          <a:bodyPr>
            <a:normAutofit fontScale="92500" lnSpcReduction="20000"/>
          </a:bodyPr>
          <a:lstStyle/>
          <a:p>
            <a:pPr marL="0" indent="0">
              <a:buNone/>
            </a:pPr>
            <a:r>
              <a:rPr lang="en-US" dirty="0" smtClean="0"/>
              <a:t>What you said……</a:t>
            </a:r>
          </a:p>
          <a:p>
            <a:pPr marL="0" indent="0">
              <a:buNone/>
            </a:pPr>
            <a:endParaRPr lang="en-US" dirty="0" smtClean="0"/>
          </a:p>
          <a:p>
            <a:r>
              <a:rPr lang="en-US" dirty="0"/>
              <a:t>Pupil </a:t>
            </a:r>
            <a:r>
              <a:rPr lang="en-US" dirty="0" smtClean="0"/>
              <a:t>perceptions</a:t>
            </a:r>
          </a:p>
          <a:p>
            <a:r>
              <a:rPr lang="en-US" dirty="0"/>
              <a:t>Role as ASD Advisors ; Practical issues / Challenges</a:t>
            </a:r>
            <a:endParaRPr lang="en-GB" dirty="0"/>
          </a:p>
          <a:p>
            <a:r>
              <a:rPr lang="en-US" dirty="0" smtClean="0"/>
              <a:t>Revisit </a:t>
            </a:r>
            <a:r>
              <a:rPr lang="en-US" dirty="0"/>
              <a:t>social </a:t>
            </a:r>
            <a:r>
              <a:rPr lang="en-US" dirty="0" smtClean="0"/>
              <a:t>stories</a:t>
            </a:r>
          </a:p>
          <a:p>
            <a:r>
              <a:rPr lang="en-US" dirty="0"/>
              <a:t>Time to discuss current concerns </a:t>
            </a:r>
            <a:r>
              <a:rPr lang="en-US" dirty="0" smtClean="0"/>
              <a:t>/ </a:t>
            </a:r>
            <a:r>
              <a:rPr lang="en-US" dirty="0" err="1" smtClean="0"/>
              <a:t>behavioural</a:t>
            </a:r>
            <a:r>
              <a:rPr lang="en-US" dirty="0" smtClean="0"/>
              <a:t> challenges / </a:t>
            </a:r>
            <a:r>
              <a:rPr lang="en-US" dirty="0"/>
              <a:t>case </a:t>
            </a:r>
            <a:r>
              <a:rPr lang="en-US" dirty="0" smtClean="0"/>
              <a:t>studies</a:t>
            </a:r>
          </a:p>
          <a:p>
            <a:endParaRPr lang="en-US" dirty="0" smtClean="0"/>
          </a:p>
          <a:p>
            <a:r>
              <a:rPr lang="en-US" dirty="0" smtClean="0"/>
              <a:t>Sharing a diagnosis</a:t>
            </a:r>
          </a:p>
          <a:p>
            <a:r>
              <a:rPr lang="en-US" dirty="0" smtClean="0"/>
              <a:t>Emotional Regulation</a:t>
            </a:r>
            <a:endParaRPr lang="en-GB" dirty="0"/>
          </a:p>
          <a:p>
            <a:endParaRPr lang="en-GB" dirty="0"/>
          </a:p>
          <a:p>
            <a:r>
              <a:rPr lang="en-US" dirty="0"/>
              <a:t>Nurture and </a:t>
            </a:r>
            <a:r>
              <a:rPr lang="en-US" dirty="0" smtClean="0"/>
              <a:t>attachment – Next Time</a:t>
            </a:r>
            <a:endParaRPr lang="en-GB" dirty="0"/>
          </a:p>
          <a:p>
            <a:pPr marL="114300" indent="0">
              <a:buNone/>
            </a:pPr>
            <a:endParaRPr lang="en-GB" sz="1800" dirty="0"/>
          </a:p>
          <a:p>
            <a:r>
              <a:rPr lang="en-US" dirty="0"/>
              <a:t>Using video to show good </a:t>
            </a:r>
            <a:r>
              <a:rPr lang="en-US" dirty="0" smtClean="0"/>
              <a:t>practice e.g. </a:t>
            </a:r>
            <a:r>
              <a:rPr lang="en-US" dirty="0"/>
              <a:t>SULP </a:t>
            </a:r>
            <a:r>
              <a:rPr lang="en-US" dirty="0" smtClean="0"/>
              <a:t>groups – Next Time</a:t>
            </a:r>
            <a:endParaRPr lang="en-GB" dirty="0"/>
          </a:p>
        </p:txBody>
      </p:sp>
    </p:spTree>
    <p:extLst>
      <p:ext uri="{BB962C8B-B14F-4D97-AF65-F5344CB8AC3E}">
        <p14:creationId xmlns:p14="http://schemas.microsoft.com/office/powerpoint/2010/main" val="1279690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Social Stories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0238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 social stories</a:t>
            </a:r>
            <a:endParaRPr lang="en-GB" dirty="0"/>
          </a:p>
        </p:txBody>
      </p:sp>
      <p:sp>
        <p:nvSpPr>
          <p:cNvPr id="3" name="Content Placeholder 2"/>
          <p:cNvSpPr>
            <a:spLocks noGrp="1"/>
          </p:cNvSpPr>
          <p:nvPr>
            <p:ph idx="1"/>
          </p:nvPr>
        </p:nvSpPr>
        <p:spPr/>
        <p:txBody>
          <a:bodyPr/>
          <a:lstStyle/>
          <a:p>
            <a:pPr marL="114300" indent="0">
              <a:buNone/>
            </a:pPr>
            <a:r>
              <a:rPr lang="en-GB" dirty="0" smtClean="0"/>
              <a:t>Why do we use social stories?</a:t>
            </a:r>
          </a:p>
          <a:p>
            <a:pPr marL="114300" indent="0">
              <a:buNone/>
            </a:pPr>
            <a:endParaRPr lang="en-GB" dirty="0" smtClean="0"/>
          </a:p>
          <a:p>
            <a:r>
              <a:rPr lang="en-GB" dirty="0" smtClean="0"/>
              <a:t>help </a:t>
            </a:r>
            <a:r>
              <a:rPr lang="en-GB" dirty="0"/>
              <a:t>pupils with autism to 'read' and understand social situations </a:t>
            </a:r>
          </a:p>
          <a:p>
            <a:r>
              <a:rPr lang="en-GB" i="1" dirty="0"/>
              <a:t>improved understanding of events and expectations</a:t>
            </a:r>
            <a:r>
              <a:rPr lang="en-GB" i="1" dirty="0" smtClean="0"/>
              <a:t>”</a:t>
            </a:r>
          </a:p>
          <a:p>
            <a:endParaRPr lang="en-GB" i="1" dirty="0"/>
          </a:p>
          <a:p>
            <a:endParaRPr lang="en-GB" dirty="0"/>
          </a:p>
        </p:txBody>
      </p:sp>
    </p:spTree>
    <p:extLst>
      <p:ext uri="{BB962C8B-B14F-4D97-AF65-F5344CB8AC3E}">
        <p14:creationId xmlns:p14="http://schemas.microsoft.com/office/powerpoint/2010/main" val="4071531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4975" y="1341438"/>
            <a:ext cx="8709025" cy="5516562"/>
          </a:xfrm>
        </p:spPr>
        <p:txBody>
          <a:bodyPr/>
          <a:lstStyle/>
          <a:p>
            <a:pPr marL="114300" indent="0">
              <a:buNone/>
            </a:pPr>
            <a:endParaRPr lang="en-US" dirty="0"/>
          </a:p>
          <a:p>
            <a:endParaRPr lang="en-GB" dirty="0"/>
          </a:p>
        </p:txBody>
      </p:sp>
      <p:sp>
        <p:nvSpPr>
          <p:cNvPr id="4" name="Rectangle 3"/>
          <p:cNvSpPr/>
          <p:nvPr/>
        </p:nvSpPr>
        <p:spPr>
          <a:xfrm>
            <a:off x="179512" y="260648"/>
            <a:ext cx="8892481" cy="6340197"/>
          </a:xfrm>
          <a:prstGeom prst="rect">
            <a:avLst/>
          </a:prstGeom>
        </p:spPr>
        <p:txBody>
          <a:bodyPr wrap="square">
            <a:spAutoFit/>
          </a:bodyPr>
          <a:lstStyle/>
          <a:p>
            <a:pPr marL="285750" indent="-285750">
              <a:buFont typeface="Arial" panose="020B0604020202020204" pitchFamily="34" charset="0"/>
              <a:buChar char="•"/>
            </a:pPr>
            <a:r>
              <a:rPr lang="en-GB" sz="2200" b="1" dirty="0" smtClean="0"/>
              <a:t>Introductory sentence: </a:t>
            </a:r>
            <a:r>
              <a:rPr lang="en-GB" sz="2200" dirty="0" smtClean="0"/>
              <a:t>make </a:t>
            </a:r>
            <a:r>
              <a:rPr lang="en-GB" sz="2200" dirty="0"/>
              <a:t>it </a:t>
            </a:r>
            <a:r>
              <a:rPr lang="en-GB" sz="2200" dirty="0" smtClean="0"/>
              <a:t>personal </a:t>
            </a:r>
            <a:r>
              <a:rPr lang="en-GB" dirty="0"/>
              <a:t>(not always needed</a:t>
            </a:r>
            <a:r>
              <a:rPr lang="en-GB" dirty="0" smtClean="0"/>
              <a:t>)</a:t>
            </a:r>
            <a:endParaRPr lang="en-GB" sz="2200" dirty="0" smtClean="0"/>
          </a:p>
          <a:p>
            <a:r>
              <a:rPr lang="en-GB" sz="2000" dirty="0" smtClean="0">
                <a:solidFill>
                  <a:srgbClr val="FF0000"/>
                </a:solidFill>
              </a:rPr>
              <a:t>My </a:t>
            </a:r>
            <a:r>
              <a:rPr lang="en-GB" sz="2000" dirty="0">
                <a:solidFill>
                  <a:srgbClr val="FF0000"/>
                </a:solidFill>
              </a:rPr>
              <a:t>name </a:t>
            </a:r>
            <a:r>
              <a:rPr lang="en-GB" sz="2000" dirty="0" smtClean="0">
                <a:solidFill>
                  <a:srgbClr val="FF0000"/>
                </a:solidFill>
              </a:rPr>
              <a:t>is…..</a:t>
            </a:r>
            <a:endParaRPr lang="en-GB" sz="2000" dirty="0">
              <a:solidFill>
                <a:srgbClr val="FF0000"/>
              </a:solidFill>
            </a:endParaRPr>
          </a:p>
          <a:p>
            <a:endParaRPr lang="en-GB" sz="2200" dirty="0" smtClean="0"/>
          </a:p>
          <a:p>
            <a:pPr marL="285750" indent="-285750">
              <a:buFont typeface="Arial" panose="020B0604020202020204" pitchFamily="34" charset="0"/>
              <a:buChar char="•"/>
            </a:pPr>
            <a:r>
              <a:rPr lang="en-GB" sz="2200" b="1" dirty="0" smtClean="0"/>
              <a:t>Descriptive </a:t>
            </a:r>
            <a:r>
              <a:rPr lang="en-GB" sz="2200" b="1" dirty="0"/>
              <a:t>sentence(s</a:t>
            </a:r>
            <a:r>
              <a:rPr lang="en-GB" sz="2200" b="1" dirty="0" smtClean="0"/>
              <a:t>): </a:t>
            </a:r>
            <a:r>
              <a:rPr lang="en-GB" sz="2200" dirty="0" smtClean="0"/>
              <a:t>describe </a:t>
            </a:r>
            <a:r>
              <a:rPr lang="en-GB" sz="2200" dirty="0"/>
              <a:t>the </a:t>
            </a:r>
            <a:r>
              <a:rPr lang="en-GB" sz="2200" dirty="0" smtClean="0"/>
              <a:t>behaviour, social situation, setting</a:t>
            </a:r>
            <a:endParaRPr lang="en-GB" sz="2200" dirty="0"/>
          </a:p>
          <a:p>
            <a:r>
              <a:rPr lang="en-GB" sz="2000" dirty="0">
                <a:solidFill>
                  <a:srgbClr val="FF0000"/>
                </a:solidFill>
              </a:rPr>
              <a:t>Sometimes </a:t>
            </a:r>
            <a:r>
              <a:rPr lang="en-GB" sz="2000" dirty="0" smtClean="0">
                <a:solidFill>
                  <a:srgbClr val="FF0000"/>
                </a:solidFill>
              </a:rPr>
              <a:t>I….</a:t>
            </a:r>
          </a:p>
          <a:p>
            <a:endParaRPr lang="en-GB" sz="2200" dirty="0"/>
          </a:p>
          <a:p>
            <a:pPr marL="285750" indent="-285750">
              <a:buFont typeface="Arial" panose="020B0604020202020204" pitchFamily="34" charset="0"/>
              <a:buChar char="•"/>
            </a:pPr>
            <a:r>
              <a:rPr lang="en-GB" sz="2200" b="1" dirty="0" smtClean="0"/>
              <a:t>Perspective </a:t>
            </a:r>
            <a:r>
              <a:rPr lang="en-GB" sz="2200" b="1" dirty="0"/>
              <a:t>sentence(s) </a:t>
            </a:r>
            <a:r>
              <a:rPr lang="en-GB" sz="2200" dirty="0" smtClean="0"/>
              <a:t>: present </a:t>
            </a:r>
            <a:r>
              <a:rPr lang="en-GB" sz="2200" dirty="0"/>
              <a:t>other’s people point of view / feelings and acknowledge the child’s own feeling </a:t>
            </a:r>
          </a:p>
          <a:p>
            <a:r>
              <a:rPr lang="en-GB" sz="2000" dirty="0">
                <a:solidFill>
                  <a:srgbClr val="FF0000"/>
                </a:solidFill>
              </a:rPr>
              <a:t>Other people may think / Other people may </a:t>
            </a:r>
            <a:r>
              <a:rPr lang="en-GB" sz="2000" dirty="0" smtClean="0">
                <a:solidFill>
                  <a:srgbClr val="FF0000"/>
                </a:solidFill>
              </a:rPr>
              <a:t>feel….</a:t>
            </a:r>
            <a:endParaRPr lang="en-GB" sz="2000" dirty="0">
              <a:solidFill>
                <a:srgbClr val="FF0000"/>
              </a:solidFill>
            </a:endParaRPr>
          </a:p>
          <a:p>
            <a:endParaRPr lang="en-GB" sz="2200" dirty="0"/>
          </a:p>
          <a:p>
            <a:pPr marL="285750" indent="-285750">
              <a:buFont typeface="Arial" panose="020B0604020202020204" pitchFamily="34" charset="0"/>
              <a:buChar char="•"/>
            </a:pPr>
            <a:r>
              <a:rPr lang="en-GB" sz="2200" b="1" dirty="0"/>
              <a:t>Directive </a:t>
            </a:r>
            <a:r>
              <a:rPr lang="en-GB" sz="2200" b="1" dirty="0" smtClean="0"/>
              <a:t>sentence(s): </a:t>
            </a:r>
            <a:r>
              <a:rPr lang="en-GB" sz="2200" dirty="0" smtClean="0"/>
              <a:t>provide </a:t>
            </a:r>
            <a:r>
              <a:rPr lang="en-GB" sz="2200" dirty="0"/>
              <a:t>instructions in a positive manner on what could be done </a:t>
            </a:r>
            <a:r>
              <a:rPr lang="en-GB" sz="2200" dirty="0" smtClean="0"/>
              <a:t>instead</a:t>
            </a:r>
            <a:endParaRPr lang="en-GB" sz="2200" dirty="0"/>
          </a:p>
          <a:p>
            <a:r>
              <a:rPr lang="en-GB" sz="2000" dirty="0">
                <a:solidFill>
                  <a:srgbClr val="FF0000"/>
                </a:solidFill>
              </a:rPr>
              <a:t>I will try / or I will if they find the word try not </a:t>
            </a:r>
            <a:r>
              <a:rPr lang="en-GB" sz="2000" dirty="0" smtClean="0">
                <a:solidFill>
                  <a:srgbClr val="FF0000"/>
                </a:solidFill>
              </a:rPr>
              <a:t>clear….</a:t>
            </a:r>
          </a:p>
          <a:p>
            <a:endParaRPr lang="en-GB" sz="2200" dirty="0"/>
          </a:p>
          <a:p>
            <a:pPr marL="285750" indent="-285750">
              <a:buFont typeface="Arial" panose="020B0604020202020204" pitchFamily="34" charset="0"/>
              <a:buChar char="•"/>
            </a:pPr>
            <a:r>
              <a:rPr lang="en-GB" sz="2200" b="1" dirty="0"/>
              <a:t>Affirmative </a:t>
            </a:r>
            <a:r>
              <a:rPr lang="en-GB" sz="2200" b="1" dirty="0" smtClean="0"/>
              <a:t>sentence(s): </a:t>
            </a:r>
            <a:r>
              <a:rPr lang="en-GB" sz="2200" dirty="0" smtClean="0"/>
              <a:t>enhance </a:t>
            </a:r>
            <a:r>
              <a:rPr lang="en-GB" sz="2200" dirty="0"/>
              <a:t>the meaning of the previous sentence</a:t>
            </a:r>
          </a:p>
          <a:p>
            <a:r>
              <a:rPr lang="en-GB" sz="2000" dirty="0">
                <a:solidFill>
                  <a:srgbClr val="FF0000"/>
                </a:solidFill>
              </a:rPr>
              <a:t>I will do my best </a:t>
            </a:r>
            <a:r>
              <a:rPr lang="en-GB" sz="2000" dirty="0" smtClean="0">
                <a:solidFill>
                  <a:srgbClr val="FF0000"/>
                </a:solidFill>
              </a:rPr>
              <a:t>to…   This </a:t>
            </a:r>
            <a:r>
              <a:rPr lang="en-GB" sz="2000" dirty="0">
                <a:solidFill>
                  <a:srgbClr val="FF0000"/>
                </a:solidFill>
              </a:rPr>
              <a:t>will….. Or this will </a:t>
            </a:r>
            <a:r>
              <a:rPr lang="en-GB" sz="2000" dirty="0" smtClean="0">
                <a:solidFill>
                  <a:srgbClr val="FF0000"/>
                </a:solidFill>
              </a:rPr>
              <a:t>mean</a:t>
            </a:r>
            <a:endParaRPr lang="en-GB" sz="2000" dirty="0">
              <a:solidFill>
                <a:srgbClr val="FF0000"/>
              </a:solidFill>
            </a:endParaRPr>
          </a:p>
          <a:p>
            <a:pPr algn="ctr"/>
            <a:r>
              <a:rPr lang="en-GB" sz="2000" i="1" dirty="0">
                <a:solidFill>
                  <a:srgbClr val="0070C0"/>
                </a:solidFill>
              </a:rPr>
              <a:t>More descriptive than directive </a:t>
            </a:r>
            <a:r>
              <a:rPr lang="en-GB" sz="2000" i="1" dirty="0" smtClean="0">
                <a:solidFill>
                  <a:srgbClr val="0070C0"/>
                </a:solidFill>
              </a:rPr>
              <a:t>sentences</a:t>
            </a:r>
          </a:p>
        </p:txBody>
      </p:sp>
    </p:spTree>
    <p:extLst>
      <p:ext uri="{BB962C8B-B14F-4D97-AF65-F5344CB8AC3E}">
        <p14:creationId xmlns:p14="http://schemas.microsoft.com/office/powerpoint/2010/main" val="2372405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332656"/>
            <a:ext cx="8784976" cy="6525344"/>
          </a:xfrm>
        </p:spPr>
        <p:txBody>
          <a:bodyPr>
            <a:normAutofit fontScale="77500" lnSpcReduction="20000"/>
          </a:bodyPr>
          <a:lstStyle/>
          <a:p>
            <a:pPr marL="114300" indent="0">
              <a:buNone/>
            </a:pPr>
            <a:r>
              <a:rPr lang="en-GB" dirty="0" smtClean="0">
                <a:solidFill>
                  <a:schemeClr val="tx1"/>
                </a:solidFill>
              </a:rPr>
              <a:t>Identify </a:t>
            </a:r>
            <a:r>
              <a:rPr lang="en-GB" dirty="0">
                <a:solidFill>
                  <a:schemeClr val="tx1"/>
                </a:solidFill>
              </a:rPr>
              <a:t>a specific goal </a:t>
            </a:r>
            <a:r>
              <a:rPr lang="en-GB" dirty="0" smtClean="0">
                <a:solidFill>
                  <a:schemeClr val="tx1"/>
                </a:solidFill>
              </a:rPr>
              <a:t>e.g. To </a:t>
            </a:r>
            <a:r>
              <a:rPr lang="en-GB" dirty="0">
                <a:solidFill>
                  <a:schemeClr val="tx1"/>
                </a:solidFill>
              </a:rPr>
              <a:t>teach a </a:t>
            </a:r>
            <a:r>
              <a:rPr lang="en-GB" dirty="0" smtClean="0">
                <a:solidFill>
                  <a:schemeClr val="tx1"/>
                </a:solidFill>
              </a:rPr>
              <a:t>routine.     To </a:t>
            </a:r>
            <a:r>
              <a:rPr lang="en-GB" dirty="0">
                <a:solidFill>
                  <a:schemeClr val="tx1"/>
                </a:solidFill>
              </a:rPr>
              <a:t>explain a </a:t>
            </a:r>
            <a:r>
              <a:rPr lang="en-GB" dirty="0" smtClean="0">
                <a:solidFill>
                  <a:schemeClr val="tx1"/>
                </a:solidFill>
              </a:rPr>
              <a:t>situation/event</a:t>
            </a:r>
          </a:p>
          <a:p>
            <a:pPr marL="114300" indent="0">
              <a:buNone/>
            </a:pPr>
            <a:endParaRPr lang="en-GB" dirty="0">
              <a:solidFill>
                <a:schemeClr val="tx1"/>
              </a:solidFill>
            </a:endParaRPr>
          </a:p>
          <a:p>
            <a:pPr marL="114300" indent="0">
              <a:buNone/>
            </a:pPr>
            <a:r>
              <a:rPr lang="en-GB" dirty="0">
                <a:solidFill>
                  <a:schemeClr val="tx1"/>
                </a:solidFill>
              </a:rPr>
              <a:t>The general rule is 1 issue = 1 story. </a:t>
            </a:r>
          </a:p>
          <a:p>
            <a:pPr marL="114300" indent="0">
              <a:buNone/>
            </a:pPr>
            <a:endParaRPr lang="en-GB" dirty="0">
              <a:solidFill>
                <a:schemeClr val="tx1"/>
              </a:solidFill>
            </a:endParaRPr>
          </a:p>
          <a:p>
            <a:pPr marL="114300" indent="0">
              <a:buNone/>
            </a:pPr>
            <a:r>
              <a:rPr lang="en-GB" dirty="0">
                <a:solidFill>
                  <a:schemeClr val="tx1"/>
                </a:solidFill>
              </a:rPr>
              <a:t>D</a:t>
            </a:r>
            <a:r>
              <a:rPr lang="en-GB" dirty="0" smtClean="0">
                <a:solidFill>
                  <a:schemeClr val="tx1"/>
                </a:solidFill>
              </a:rPr>
              <a:t>ecide </a:t>
            </a:r>
            <a:r>
              <a:rPr lang="en-GB" dirty="0">
                <a:solidFill>
                  <a:schemeClr val="tx1"/>
                </a:solidFill>
              </a:rPr>
              <a:t>on a format e.g</a:t>
            </a:r>
            <a:r>
              <a:rPr lang="en-GB" dirty="0" smtClean="0">
                <a:solidFill>
                  <a:schemeClr val="tx1"/>
                </a:solidFill>
              </a:rPr>
              <a:t>. </a:t>
            </a:r>
            <a:r>
              <a:rPr lang="en-GB" dirty="0">
                <a:solidFill>
                  <a:schemeClr val="tx1"/>
                </a:solidFill>
              </a:rPr>
              <a:t>appropriate to the pupil’s level of ability, and/or age</a:t>
            </a:r>
          </a:p>
          <a:p>
            <a:r>
              <a:rPr lang="en-GB" dirty="0">
                <a:solidFill>
                  <a:schemeClr val="tx1"/>
                </a:solidFill>
              </a:rPr>
              <a:t>Text</a:t>
            </a:r>
          </a:p>
          <a:p>
            <a:r>
              <a:rPr lang="en-GB" dirty="0">
                <a:solidFill>
                  <a:schemeClr val="tx1"/>
                </a:solidFill>
              </a:rPr>
              <a:t>Text &amp; pictures</a:t>
            </a:r>
          </a:p>
          <a:p>
            <a:r>
              <a:rPr lang="en-GB" dirty="0">
                <a:solidFill>
                  <a:schemeClr val="tx1"/>
                </a:solidFill>
              </a:rPr>
              <a:t>Single sheet</a:t>
            </a:r>
          </a:p>
          <a:p>
            <a:r>
              <a:rPr lang="en-GB" dirty="0" smtClean="0">
                <a:solidFill>
                  <a:schemeClr val="tx1"/>
                </a:solidFill>
              </a:rPr>
              <a:t>Book</a:t>
            </a:r>
          </a:p>
          <a:p>
            <a:pPr marL="114300" indent="0">
              <a:buNone/>
            </a:pPr>
            <a:endParaRPr lang="en-GB" dirty="0">
              <a:solidFill>
                <a:schemeClr val="tx1"/>
              </a:solidFill>
            </a:endParaRPr>
          </a:p>
          <a:p>
            <a:pPr marL="114300" indent="0">
              <a:buNone/>
            </a:pPr>
            <a:r>
              <a:rPr lang="en-GB" dirty="0">
                <a:solidFill>
                  <a:schemeClr val="tx1"/>
                </a:solidFill>
              </a:rPr>
              <a:t>E</a:t>
            </a:r>
            <a:r>
              <a:rPr lang="en-GB" dirty="0" smtClean="0">
                <a:solidFill>
                  <a:schemeClr val="tx1"/>
                </a:solidFill>
              </a:rPr>
              <a:t>nough </a:t>
            </a:r>
            <a:r>
              <a:rPr lang="en-GB" dirty="0">
                <a:solidFill>
                  <a:schemeClr val="tx1"/>
                </a:solidFill>
              </a:rPr>
              <a:t>descriptive and perspective sentences to ensure there is sufficient information about the situation without being overloaded with unnecessary detail</a:t>
            </a:r>
            <a:r>
              <a:rPr lang="en-GB" dirty="0" smtClean="0">
                <a:solidFill>
                  <a:schemeClr val="tx1"/>
                </a:solidFill>
              </a:rPr>
              <a:t>.</a:t>
            </a:r>
          </a:p>
          <a:p>
            <a:pPr marL="114300" indent="0">
              <a:buNone/>
            </a:pPr>
            <a:endParaRPr lang="en-GB" dirty="0">
              <a:solidFill>
                <a:schemeClr val="tx1"/>
              </a:solidFill>
            </a:endParaRPr>
          </a:p>
          <a:p>
            <a:pPr marL="114300" indent="0">
              <a:buNone/>
            </a:pPr>
            <a:r>
              <a:rPr lang="en-GB" dirty="0" smtClean="0">
                <a:solidFill>
                  <a:schemeClr val="tx1"/>
                </a:solidFill>
              </a:rPr>
              <a:t>One </a:t>
            </a:r>
            <a:r>
              <a:rPr lang="en-GB" dirty="0">
                <a:solidFill>
                  <a:schemeClr val="tx1"/>
                </a:solidFill>
              </a:rPr>
              <a:t>directive sentence so not overwhelm </a:t>
            </a:r>
            <a:r>
              <a:rPr lang="en-GB" dirty="0" smtClean="0">
                <a:solidFill>
                  <a:schemeClr val="tx1"/>
                </a:solidFill>
              </a:rPr>
              <a:t>(may </a:t>
            </a:r>
            <a:r>
              <a:rPr lang="en-GB" dirty="0">
                <a:solidFill>
                  <a:schemeClr val="tx1"/>
                </a:solidFill>
              </a:rPr>
              <a:t>not even be </a:t>
            </a:r>
            <a:r>
              <a:rPr lang="en-GB" dirty="0" smtClean="0">
                <a:solidFill>
                  <a:schemeClr val="tx1"/>
                </a:solidFill>
              </a:rPr>
              <a:t>necessary)</a:t>
            </a:r>
          </a:p>
          <a:p>
            <a:pPr marL="114300" indent="0">
              <a:buNone/>
            </a:pPr>
            <a:r>
              <a:rPr lang="en-GB" dirty="0" smtClean="0">
                <a:solidFill>
                  <a:schemeClr val="tx1"/>
                </a:solidFill>
              </a:rPr>
              <a:t> </a:t>
            </a:r>
          </a:p>
          <a:p>
            <a:pPr marL="114300" indent="0">
              <a:buNone/>
            </a:pPr>
            <a:r>
              <a:rPr lang="en-GB" dirty="0">
                <a:solidFill>
                  <a:schemeClr val="tx1"/>
                </a:solidFill>
              </a:rPr>
              <a:t>Where appropriate, the pupil’s interests can be </a:t>
            </a:r>
            <a:r>
              <a:rPr lang="en-GB" dirty="0" smtClean="0">
                <a:solidFill>
                  <a:schemeClr val="tx1"/>
                </a:solidFill>
              </a:rPr>
              <a:t>included</a:t>
            </a:r>
          </a:p>
          <a:p>
            <a:pPr marL="114300" indent="0">
              <a:buNone/>
            </a:pPr>
            <a:endParaRPr lang="en-GB" dirty="0">
              <a:solidFill>
                <a:schemeClr val="tx1"/>
              </a:solidFill>
            </a:endParaRPr>
          </a:p>
          <a:p>
            <a:pPr marL="114300" indent="0">
              <a:buNone/>
            </a:pPr>
            <a:r>
              <a:rPr lang="en-GB" dirty="0">
                <a:solidFill>
                  <a:schemeClr val="tx1"/>
                </a:solidFill>
              </a:rPr>
              <a:t>Avoid mentioning negative behaviour </a:t>
            </a:r>
            <a:r>
              <a:rPr lang="en-GB" dirty="0" smtClean="0">
                <a:solidFill>
                  <a:schemeClr val="tx1"/>
                </a:solidFill>
              </a:rPr>
              <a:t>or directly </a:t>
            </a:r>
            <a:r>
              <a:rPr lang="en-GB" dirty="0">
                <a:solidFill>
                  <a:schemeClr val="tx1"/>
                </a:solidFill>
              </a:rPr>
              <a:t>criticising the pupil </a:t>
            </a:r>
            <a:endParaRPr lang="en-GB" dirty="0" smtClean="0">
              <a:solidFill>
                <a:schemeClr val="tx1"/>
              </a:solidFill>
            </a:endParaRPr>
          </a:p>
          <a:p>
            <a:pPr marL="114300" indent="0">
              <a:buNone/>
            </a:pPr>
            <a:endParaRPr lang="en-GB" dirty="0">
              <a:solidFill>
                <a:schemeClr val="tx1"/>
              </a:solidFill>
            </a:endParaRPr>
          </a:p>
          <a:p>
            <a:pPr marL="114300" indent="0">
              <a:buNone/>
            </a:pPr>
            <a:r>
              <a:rPr lang="en-GB" dirty="0" smtClean="0">
                <a:solidFill>
                  <a:schemeClr val="tx1"/>
                </a:solidFill>
              </a:rPr>
              <a:t>Use </a:t>
            </a:r>
            <a:r>
              <a:rPr lang="en-GB" dirty="0">
                <a:solidFill>
                  <a:schemeClr val="tx1"/>
                </a:solidFill>
              </a:rPr>
              <a:t>words like ‘sometimes’</a:t>
            </a:r>
          </a:p>
          <a:p>
            <a:pPr marL="114300" indent="0">
              <a:buNone/>
            </a:pPr>
            <a:endParaRPr lang="en-GB" dirty="0">
              <a:solidFill>
                <a:schemeClr val="tx1"/>
              </a:solidFill>
            </a:endParaRPr>
          </a:p>
          <a:p>
            <a:pPr marL="114300" indent="0">
              <a:buNone/>
            </a:pPr>
            <a:endParaRPr lang="en-GB" dirty="0">
              <a:solidFill>
                <a:schemeClr val="tx1"/>
              </a:solidFill>
            </a:endParaRPr>
          </a:p>
          <a:p>
            <a:pPr marL="114300" indent="0">
              <a:buNone/>
            </a:pPr>
            <a:endParaRPr lang="en-GB" dirty="0"/>
          </a:p>
          <a:p>
            <a:pPr marL="114300" indent="0">
              <a:buNone/>
            </a:pPr>
            <a:endParaRPr lang="en-GB" dirty="0"/>
          </a:p>
          <a:p>
            <a:endParaRPr lang="en-GB" dirty="0"/>
          </a:p>
        </p:txBody>
      </p:sp>
    </p:spTree>
    <p:extLst>
      <p:ext uri="{BB962C8B-B14F-4D97-AF65-F5344CB8AC3E}">
        <p14:creationId xmlns:p14="http://schemas.microsoft.com/office/powerpoint/2010/main" val="894528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latin typeface="+mn-lt"/>
              </a:rPr>
              <a:t>HOW TO WALK TO CLASS</a:t>
            </a:r>
            <a:r>
              <a:rPr lang="en-GB" sz="3600" b="1" dirty="0"/>
              <a:t/>
            </a:r>
            <a:br>
              <a:rPr lang="en-GB" sz="3600" b="1" dirty="0"/>
            </a:br>
            <a:endParaRPr lang="en-GB" dirty="0"/>
          </a:p>
        </p:txBody>
      </p:sp>
      <p:sp>
        <p:nvSpPr>
          <p:cNvPr id="3" name="Content Placeholder 2"/>
          <p:cNvSpPr>
            <a:spLocks noGrp="1"/>
          </p:cNvSpPr>
          <p:nvPr>
            <p:ph idx="1"/>
          </p:nvPr>
        </p:nvSpPr>
        <p:spPr>
          <a:xfrm>
            <a:off x="179512" y="1268760"/>
            <a:ext cx="8784976" cy="5400600"/>
          </a:xfrm>
        </p:spPr>
        <p:txBody>
          <a:bodyPr>
            <a:normAutofit fontScale="25000" lnSpcReduction="20000"/>
          </a:bodyPr>
          <a:lstStyle/>
          <a:p>
            <a:pPr marL="114300" indent="0">
              <a:buNone/>
            </a:pPr>
            <a:endParaRPr lang="en-GB" sz="6000" dirty="0" smtClean="0"/>
          </a:p>
          <a:p>
            <a:pPr marL="114300" indent="0">
              <a:buNone/>
            </a:pPr>
            <a:endParaRPr lang="en-GB" sz="9600" dirty="0" smtClean="0"/>
          </a:p>
          <a:p>
            <a:pPr marL="114300" indent="0">
              <a:buNone/>
            </a:pPr>
            <a:r>
              <a:rPr lang="en-GB" sz="9600" dirty="0" smtClean="0"/>
              <a:t>When </a:t>
            </a:r>
            <a:r>
              <a:rPr lang="en-GB" sz="9600" dirty="0"/>
              <a:t>playtime is over or when we have finished an activity in another room, it’s time to go </a:t>
            </a:r>
            <a:r>
              <a:rPr lang="en-GB" sz="9600" dirty="0" smtClean="0"/>
              <a:t>back to </a:t>
            </a:r>
            <a:r>
              <a:rPr lang="en-GB" sz="9600" dirty="0"/>
              <a:t>class.</a:t>
            </a:r>
          </a:p>
          <a:p>
            <a:pPr marL="114300" indent="0">
              <a:buNone/>
            </a:pPr>
            <a:r>
              <a:rPr lang="en-GB" sz="9600" dirty="0"/>
              <a:t>My teacher asks all the children to line up, so that we can walk back to class together.</a:t>
            </a:r>
          </a:p>
          <a:p>
            <a:pPr marL="114300" indent="0">
              <a:buNone/>
            </a:pPr>
            <a:r>
              <a:rPr lang="en-GB" sz="9600" dirty="0"/>
              <a:t>Sometimes my friends and I get excited when we line up.</a:t>
            </a:r>
          </a:p>
          <a:p>
            <a:pPr marL="114300" indent="0">
              <a:buNone/>
            </a:pPr>
            <a:r>
              <a:rPr lang="en-GB" sz="9600" dirty="0"/>
              <a:t>We might push each other or we might try to run back to class.</a:t>
            </a:r>
          </a:p>
          <a:p>
            <a:pPr marL="114300" indent="0">
              <a:buNone/>
            </a:pPr>
            <a:r>
              <a:rPr lang="en-GB" sz="9600" dirty="0"/>
              <a:t>It’s o.k. to get excited, but it’s important to try to stay in line and walk calmly and sensibly.</a:t>
            </a:r>
          </a:p>
          <a:p>
            <a:pPr marL="114300" indent="0">
              <a:buNone/>
            </a:pPr>
            <a:r>
              <a:rPr lang="en-GB" sz="9600" dirty="0"/>
              <a:t>Running on the way to class can cause accidents and my friends or I could get hurt.</a:t>
            </a:r>
          </a:p>
          <a:p>
            <a:pPr marL="114300" indent="0">
              <a:buNone/>
            </a:pPr>
            <a:r>
              <a:rPr lang="en-GB" sz="9600" dirty="0"/>
              <a:t>If I want to run, I can run during playtime.</a:t>
            </a:r>
          </a:p>
          <a:p>
            <a:pPr marL="114300" indent="0">
              <a:buNone/>
            </a:pPr>
            <a:r>
              <a:rPr lang="en-GB" sz="9600" dirty="0"/>
              <a:t>When we line up and walk calmly, my teacher is happy.</a:t>
            </a:r>
          </a:p>
          <a:p>
            <a:pPr marL="114300" indent="0">
              <a:buNone/>
            </a:pPr>
            <a:r>
              <a:rPr lang="en-GB" sz="9600" dirty="0"/>
              <a:t>She knows we are trying our best.</a:t>
            </a:r>
          </a:p>
          <a:p>
            <a:pPr marL="114300" indent="0">
              <a:buNone/>
            </a:pPr>
            <a:endParaRPr lang="en-GB" dirty="0"/>
          </a:p>
        </p:txBody>
      </p:sp>
    </p:spTree>
    <p:extLst>
      <p:ext uri="{BB962C8B-B14F-4D97-AF65-F5344CB8AC3E}">
        <p14:creationId xmlns:p14="http://schemas.microsoft.com/office/powerpoint/2010/main" val="2790885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Social Stories</a:t>
            </a:r>
            <a:endParaRPr lang="en-GB" dirty="0">
              <a:latin typeface="+mn-lt"/>
            </a:endParaRPr>
          </a:p>
        </p:txBody>
      </p:sp>
      <p:sp>
        <p:nvSpPr>
          <p:cNvPr id="3" name="Content Placeholder 2"/>
          <p:cNvSpPr>
            <a:spLocks noGrp="1"/>
          </p:cNvSpPr>
          <p:nvPr>
            <p:ph idx="1"/>
          </p:nvPr>
        </p:nvSpPr>
        <p:spPr/>
        <p:txBody>
          <a:bodyPr/>
          <a:lstStyle/>
          <a:p>
            <a:pPr marL="0" indent="0">
              <a:buNone/>
            </a:pPr>
            <a:r>
              <a:rPr lang="en-GB" dirty="0" smtClean="0"/>
              <a:t>What will we do next…….</a:t>
            </a:r>
          </a:p>
          <a:p>
            <a:pPr marL="0" indent="0">
              <a:buNone/>
            </a:pPr>
            <a:endParaRPr lang="en-GB" dirty="0"/>
          </a:p>
          <a:p>
            <a:pPr marL="0" indent="0">
              <a:buNone/>
            </a:pPr>
            <a:r>
              <a:rPr lang="en-US" dirty="0" smtClean="0"/>
              <a:t>Email </a:t>
            </a:r>
            <a:r>
              <a:rPr lang="en-US" dirty="0"/>
              <a:t>stories to be </a:t>
            </a:r>
            <a:r>
              <a:rPr lang="en-US" dirty="0" smtClean="0"/>
              <a:t>reviewed</a:t>
            </a:r>
          </a:p>
          <a:p>
            <a:pPr marL="0" indent="0">
              <a:buNone/>
            </a:pPr>
            <a:r>
              <a:rPr lang="en-US" dirty="0" smtClean="0"/>
              <a:t>Upload stories onto the blog</a:t>
            </a:r>
            <a:endParaRPr lang="en-GB" dirty="0"/>
          </a:p>
          <a:p>
            <a:pPr marL="0" indent="0">
              <a:buNone/>
            </a:pPr>
            <a:endParaRPr lang="en-GB" dirty="0"/>
          </a:p>
        </p:txBody>
      </p:sp>
    </p:spTree>
    <p:extLst>
      <p:ext uri="{BB962C8B-B14F-4D97-AF65-F5344CB8AC3E}">
        <p14:creationId xmlns:p14="http://schemas.microsoft.com/office/powerpoint/2010/main" val="2038857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Solution Circles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910320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3645024"/>
            <a:ext cx="4025591" cy="817611"/>
          </a:xfrm>
        </p:spPr>
        <p:txBody>
          <a:bodyPr>
            <a:normAutofit fontScale="90000"/>
          </a:bodyPr>
          <a:lstStyle/>
          <a:p>
            <a:r>
              <a:rPr lang="en-GB" dirty="0" smtClean="0"/>
              <a:t>Sharing diagnosis</a:t>
            </a:r>
            <a:endParaRPr lang="en-GB" dirty="0"/>
          </a:p>
        </p:txBody>
      </p:sp>
      <p:sp>
        <p:nvSpPr>
          <p:cNvPr id="3" name="Subtitle 2"/>
          <p:cNvSpPr>
            <a:spLocks noGrp="1"/>
          </p:cNvSpPr>
          <p:nvPr>
            <p:ph type="subTitle" idx="1"/>
          </p:nvPr>
        </p:nvSpPr>
        <p:spPr>
          <a:xfrm>
            <a:off x="1143000" y="5482365"/>
            <a:ext cx="6858000" cy="376208"/>
          </a:xfrm>
        </p:spPr>
        <p:txBody>
          <a:bodyPr>
            <a:normAutofit fontScale="62500" lnSpcReduction="20000"/>
          </a:bodyPr>
          <a:lstStyle/>
          <a:p>
            <a:r>
              <a:rPr lang="en-GB" dirty="0"/>
              <a:t>examples on how </a:t>
            </a:r>
            <a:r>
              <a:rPr lang="en-GB" dirty="0" smtClean="0"/>
              <a:t>I </a:t>
            </a:r>
            <a:r>
              <a:rPr lang="en-GB" dirty="0"/>
              <a:t>have done it in the past with different levels of </a:t>
            </a:r>
            <a:r>
              <a:rPr lang="en-GB" dirty="0" smtClean="0"/>
              <a:t>pupils</a:t>
            </a:r>
            <a:endParaRPr lang="en-GB" dirty="0"/>
          </a:p>
          <a:p>
            <a:endParaRPr lang="en-GB" dirty="0"/>
          </a:p>
        </p:txBody>
      </p:sp>
    </p:spTree>
    <p:extLst>
      <p:ext uri="{BB962C8B-B14F-4D97-AF65-F5344CB8AC3E}">
        <p14:creationId xmlns:p14="http://schemas.microsoft.com/office/powerpoint/2010/main" val="3173334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mn-lt"/>
              </a:rPr>
              <a:t>Pupil Perception </a:t>
            </a:r>
            <a:br>
              <a:rPr lang="en-GB" dirty="0" smtClean="0">
                <a:latin typeface="+mn-lt"/>
              </a:rPr>
            </a:br>
            <a:r>
              <a:rPr lang="en-GB" dirty="0" smtClean="0">
                <a:latin typeface="+mn-lt"/>
              </a:rPr>
              <a:t>Sharing diagnosis</a:t>
            </a:r>
            <a:endParaRPr lang="en-GB" dirty="0">
              <a:latin typeface="+mn-lt"/>
            </a:endParaRPr>
          </a:p>
        </p:txBody>
      </p:sp>
      <p:sp>
        <p:nvSpPr>
          <p:cNvPr id="3" name="Content Placeholder 2"/>
          <p:cNvSpPr>
            <a:spLocks noGrp="1"/>
          </p:cNvSpPr>
          <p:nvPr>
            <p:ph idx="1"/>
          </p:nvPr>
        </p:nvSpPr>
        <p:spPr/>
        <p:txBody>
          <a:bodyPr>
            <a:normAutofit lnSpcReduction="10000"/>
          </a:bodyPr>
          <a:lstStyle/>
          <a:p>
            <a:pPr marL="114300" indent="0">
              <a:buNone/>
            </a:pPr>
            <a:endParaRPr lang="en-US" dirty="0"/>
          </a:p>
          <a:p>
            <a:pPr marL="114300" indent="0">
              <a:buNone/>
            </a:pPr>
            <a:r>
              <a:rPr lang="en-GB" dirty="0" smtClean="0"/>
              <a:t>When to tell a child? Parents </a:t>
            </a:r>
            <a:r>
              <a:rPr lang="en-GB" dirty="0"/>
              <a:t>may </a:t>
            </a:r>
            <a:r>
              <a:rPr lang="en-GB" dirty="0" smtClean="0"/>
              <a:t>fear:</a:t>
            </a:r>
          </a:p>
          <a:p>
            <a:r>
              <a:rPr lang="en-GB" dirty="0" smtClean="0"/>
              <a:t>their </a:t>
            </a:r>
            <a:r>
              <a:rPr lang="en-GB" dirty="0"/>
              <a:t>child will not understand, </a:t>
            </a:r>
            <a:endParaRPr lang="en-GB" dirty="0" smtClean="0"/>
          </a:p>
          <a:p>
            <a:r>
              <a:rPr lang="en-GB" dirty="0" smtClean="0"/>
              <a:t>their </a:t>
            </a:r>
            <a:r>
              <a:rPr lang="en-GB" dirty="0"/>
              <a:t>child may lose some of his/her options in life, </a:t>
            </a:r>
            <a:endParaRPr lang="en-GB" dirty="0" smtClean="0"/>
          </a:p>
          <a:p>
            <a:r>
              <a:rPr lang="en-GB" dirty="0" smtClean="0"/>
              <a:t>their </a:t>
            </a:r>
            <a:r>
              <a:rPr lang="en-GB" dirty="0"/>
              <a:t>child will become angry or depressed because they have a </a:t>
            </a:r>
            <a:r>
              <a:rPr lang="en-GB" dirty="0" smtClean="0"/>
              <a:t>disability</a:t>
            </a:r>
          </a:p>
          <a:p>
            <a:r>
              <a:rPr lang="en-GB" dirty="0" smtClean="0"/>
              <a:t>the </a:t>
            </a:r>
            <a:r>
              <a:rPr lang="en-GB" dirty="0"/>
              <a:t>child (or others) will use the disability as an excuse for why they can not do something, </a:t>
            </a:r>
            <a:endParaRPr lang="en-GB" dirty="0" smtClean="0"/>
          </a:p>
          <a:p>
            <a:r>
              <a:rPr lang="en-GB" dirty="0" smtClean="0"/>
              <a:t>the </a:t>
            </a:r>
            <a:r>
              <a:rPr lang="en-GB" dirty="0"/>
              <a:t>child will think of themselves (or others will think of the child) as a complete failure with no hope for a positive future. </a:t>
            </a:r>
          </a:p>
        </p:txBody>
      </p:sp>
    </p:spTree>
    <p:extLst>
      <p:ext uri="{BB962C8B-B14F-4D97-AF65-F5344CB8AC3E}">
        <p14:creationId xmlns:p14="http://schemas.microsoft.com/office/powerpoint/2010/main" val="2823017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548680"/>
            <a:ext cx="8229600" cy="5505475"/>
          </a:xfrm>
        </p:spPr>
        <p:txBody>
          <a:bodyPr>
            <a:normAutofit/>
          </a:bodyPr>
          <a:lstStyle/>
          <a:p>
            <a:r>
              <a:rPr lang="en-GB" dirty="0" smtClean="0"/>
              <a:t>Parent’s </a:t>
            </a:r>
            <a:r>
              <a:rPr lang="en-GB" dirty="0"/>
              <a:t>decision whether </a:t>
            </a:r>
            <a:r>
              <a:rPr lang="en-GB" dirty="0" smtClean="0"/>
              <a:t>to </a:t>
            </a:r>
            <a:r>
              <a:rPr lang="en-GB" dirty="0"/>
              <a:t>share information </a:t>
            </a:r>
            <a:endParaRPr lang="en-GB" dirty="0" smtClean="0"/>
          </a:p>
          <a:p>
            <a:r>
              <a:rPr lang="en-GB" dirty="0" smtClean="0"/>
              <a:t>No </a:t>
            </a:r>
            <a:r>
              <a:rPr lang="en-GB" dirty="0"/>
              <a:t>exact age or time </a:t>
            </a:r>
            <a:endParaRPr lang="en-GB" dirty="0" smtClean="0"/>
          </a:p>
          <a:p>
            <a:r>
              <a:rPr lang="en-GB" dirty="0" smtClean="0"/>
              <a:t>May be asking questions  such as why cant I do that? What is wrong with me?</a:t>
            </a:r>
          </a:p>
          <a:p>
            <a:r>
              <a:rPr lang="en-GB" dirty="0" smtClean="0"/>
              <a:t>Set a positive tone and attitude about uniqueness</a:t>
            </a:r>
          </a:p>
          <a:p>
            <a:r>
              <a:rPr lang="en-GB" dirty="0"/>
              <a:t>I</a:t>
            </a:r>
            <a:r>
              <a:rPr lang="en-GB" dirty="0" smtClean="0"/>
              <a:t>ndividualized </a:t>
            </a:r>
            <a:r>
              <a:rPr lang="en-GB" dirty="0"/>
              <a:t>and meaningful to them. </a:t>
            </a:r>
            <a:endParaRPr lang="en-GB" dirty="0" smtClean="0"/>
          </a:p>
          <a:p>
            <a:r>
              <a:rPr lang="en-GB" dirty="0"/>
              <a:t>N</a:t>
            </a:r>
            <a:r>
              <a:rPr lang="en-GB" dirty="0" smtClean="0"/>
              <a:t>ot to be </a:t>
            </a:r>
            <a:r>
              <a:rPr lang="en-GB" dirty="0"/>
              <a:t>given too much </a:t>
            </a:r>
            <a:r>
              <a:rPr lang="en-GB" dirty="0" smtClean="0"/>
              <a:t>information</a:t>
            </a:r>
          </a:p>
          <a:p>
            <a:r>
              <a:rPr lang="en-GB" dirty="0" smtClean="0"/>
              <a:t>Start with the questions asked</a:t>
            </a:r>
          </a:p>
          <a:p>
            <a:r>
              <a:rPr lang="en-GB" dirty="0" smtClean="0"/>
              <a:t>Check understanding </a:t>
            </a:r>
          </a:p>
          <a:p>
            <a:r>
              <a:rPr lang="en-GB" dirty="0"/>
              <a:t>B</a:t>
            </a:r>
            <a:r>
              <a:rPr lang="en-GB" dirty="0" smtClean="0"/>
              <a:t>ooks </a:t>
            </a:r>
            <a:r>
              <a:rPr lang="en-GB" dirty="0"/>
              <a:t>written by children </a:t>
            </a:r>
            <a:endParaRPr lang="en-GB" dirty="0" smtClean="0"/>
          </a:p>
          <a:p>
            <a:r>
              <a:rPr lang="en-GB" dirty="0"/>
              <a:t>Begin with the positive aspects of </a:t>
            </a:r>
            <a:r>
              <a:rPr lang="en-GB" dirty="0" smtClean="0"/>
              <a:t>ASD</a:t>
            </a:r>
          </a:p>
          <a:p>
            <a:r>
              <a:rPr lang="en-GB" dirty="0"/>
              <a:t>Let </a:t>
            </a:r>
            <a:r>
              <a:rPr lang="en-GB" dirty="0" smtClean="0"/>
              <a:t>them know they are not alone</a:t>
            </a:r>
            <a:endParaRPr lang="en-GB" dirty="0"/>
          </a:p>
          <a:p>
            <a:endParaRPr lang="en-GB" dirty="0" smtClean="0"/>
          </a:p>
        </p:txBody>
      </p:sp>
    </p:spTree>
    <p:extLst>
      <p:ext uri="{BB962C8B-B14F-4D97-AF65-F5344CB8AC3E}">
        <p14:creationId xmlns:p14="http://schemas.microsoft.com/office/powerpoint/2010/main" val="397518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60648"/>
            <a:ext cx="6512511" cy="1143000"/>
          </a:xfrm>
        </p:spPr>
        <p:txBody>
          <a:bodyPr>
            <a:normAutofit fontScale="90000"/>
          </a:bodyPr>
          <a:lstStyle/>
          <a:p>
            <a:r>
              <a:rPr lang="en-US" dirty="0" smtClean="0"/>
              <a:t>ASD Advisors May 2018</a:t>
            </a:r>
            <a:r>
              <a:rPr lang="en-US" dirty="0" smtClean="0"/>
              <a:t>……</a:t>
            </a:r>
            <a:r>
              <a:rPr lang="en-US" dirty="0" smtClean="0"/>
              <a:t/>
            </a:r>
            <a:br>
              <a:rPr lang="en-US" dirty="0" smtClean="0"/>
            </a:br>
            <a:endParaRPr lang="en-GB" dirty="0"/>
          </a:p>
        </p:txBody>
      </p:sp>
      <p:sp>
        <p:nvSpPr>
          <p:cNvPr id="3" name="Content Placeholder 2"/>
          <p:cNvSpPr>
            <a:spLocks noGrp="1"/>
          </p:cNvSpPr>
          <p:nvPr>
            <p:ph idx="1"/>
          </p:nvPr>
        </p:nvSpPr>
        <p:spPr>
          <a:xfrm>
            <a:off x="467544" y="1628800"/>
            <a:ext cx="8136904" cy="4464496"/>
          </a:xfrm>
        </p:spPr>
        <p:txBody>
          <a:bodyPr>
            <a:normAutofit/>
          </a:bodyPr>
          <a:lstStyle/>
          <a:p>
            <a:pPr marL="0" indent="0">
              <a:buNone/>
            </a:pPr>
            <a:endParaRPr lang="en-GB" sz="3000" u="sng" dirty="0" smtClean="0"/>
          </a:p>
          <a:p>
            <a:r>
              <a:rPr lang="en-GB" sz="3000" dirty="0" smtClean="0"/>
              <a:t>Lego Therapy</a:t>
            </a:r>
          </a:p>
          <a:p>
            <a:r>
              <a:rPr lang="en-GB" sz="3000" dirty="0" smtClean="0"/>
              <a:t>Parents perceptions</a:t>
            </a:r>
          </a:p>
          <a:p>
            <a:r>
              <a:rPr lang="en-GB" sz="3000" dirty="0" smtClean="0"/>
              <a:t>Communication - </a:t>
            </a:r>
            <a:r>
              <a:rPr lang="en-GB" sz="3000" dirty="0"/>
              <a:t>s</a:t>
            </a:r>
            <a:r>
              <a:rPr lang="en-GB" sz="3000" dirty="0" smtClean="0"/>
              <a:t>cenarios</a:t>
            </a:r>
            <a:endParaRPr lang="en-GB" sz="3000" dirty="0" smtClean="0"/>
          </a:p>
          <a:p>
            <a:r>
              <a:rPr lang="en-GB" sz="3000" dirty="0" smtClean="0"/>
              <a:t>Luke </a:t>
            </a:r>
            <a:r>
              <a:rPr lang="en-GB" sz="3000" dirty="0" err="1" smtClean="0"/>
              <a:t>Beardon</a:t>
            </a:r>
            <a:r>
              <a:rPr lang="en-GB" sz="3000" dirty="0" smtClean="0"/>
              <a:t> – </a:t>
            </a:r>
            <a:r>
              <a:rPr lang="en-GB" sz="2000" dirty="0" smtClean="0"/>
              <a:t>changing perceptive of autism</a:t>
            </a:r>
            <a:endParaRPr lang="en-GB" sz="2000" dirty="0"/>
          </a:p>
          <a:p>
            <a:endParaRPr lang="en-GB" sz="3000" u="sng" dirty="0" smtClean="0"/>
          </a:p>
          <a:p>
            <a:endParaRPr lang="en-GB" dirty="0"/>
          </a:p>
        </p:txBody>
      </p:sp>
    </p:spTree>
    <p:extLst>
      <p:ext uri="{BB962C8B-B14F-4D97-AF65-F5344CB8AC3E}">
        <p14:creationId xmlns:p14="http://schemas.microsoft.com/office/powerpoint/2010/main" val="677468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8047" t="16172" r="52814" b="8738"/>
          <a:stretch/>
        </p:blipFill>
        <p:spPr bwMode="auto">
          <a:xfrm>
            <a:off x="179512" y="88333"/>
            <a:ext cx="2782888"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583" t="31137" r="57028" b="11704"/>
          <a:stretch/>
        </p:blipFill>
        <p:spPr bwMode="auto">
          <a:xfrm>
            <a:off x="6253954" y="108610"/>
            <a:ext cx="2676709" cy="405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68456" y="5589240"/>
            <a:ext cx="7247960" cy="369332"/>
          </a:xfrm>
          <a:prstGeom prst="rect">
            <a:avLst/>
          </a:prstGeom>
        </p:spPr>
        <p:txBody>
          <a:bodyPr wrap="square">
            <a:spAutoFit/>
          </a:bodyPr>
          <a:lstStyle/>
          <a:p>
            <a:r>
              <a:rPr lang="en-GB" dirty="0"/>
              <a:t>https://autism.sesamestreet.org/video/amazing-1-2-3/</a:t>
            </a:r>
          </a:p>
        </p:txBody>
      </p:sp>
      <p:sp>
        <p:nvSpPr>
          <p:cNvPr id="3" name="Rectangle 2"/>
          <p:cNvSpPr/>
          <p:nvPr/>
        </p:nvSpPr>
        <p:spPr>
          <a:xfrm>
            <a:off x="3003297" y="620688"/>
            <a:ext cx="3080871" cy="3693319"/>
          </a:xfrm>
          <a:prstGeom prst="rect">
            <a:avLst/>
          </a:prstGeom>
        </p:spPr>
        <p:txBody>
          <a:bodyPr wrap="square">
            <a:spAutoFit/>
          </a:bodyPr>
          <a:lstStyle/>
          <a:p>
            <a:pPr marL="114300" indent="0">
              <a:buNone/>
            </a:pPr>
            <a:r>
              <a:rPr lang="en-US" dirty="0"/>
              <a:t>I am Special </a:t>
            </a:r>
            <a:r>
              <a:rPr lang="en-US" dirty="0" smtClean="0"/>
              <a:t>-</a:t>
            </a:r>
          </a:p>
          <a:p>
            <a:pPr marL="114300" indent="0">
              <a:buNone/>
            </a:pPr>
            <a:endParaRPr lang="en-US" dirty="0" smtClean="0"/>
          </a:p>
          <a:p>
            <a:pPr marL="114300" indent="0">
              <a:buNone/>
            </a:pPr>
            <a:r>
              <a:rPr lang="en-US" dirty="0" err="1" smtClean="0"/>
              <a:t>Programme</a:t>
            </a:r>
            <a:r>
              <a:rPr lang="en-US" dirty="0" smtClean="0"/>
              <a:t> for pupils:</a:t>
            </a:r>
          </a:p>
          <a:p>
            <a:pPr marL="114300" indent="0">
              <a:buNone/>
            </a:pPr>
            <a:endParaRPr lang="en-US" dirty="0"/>
          </a:p>
          <a:p>
            <a:pPr marL="400050" indent="-285750">
              <a:buFont typeface="Arial" panose="020B0604020202020204" pitchFamily="34" charset="0"/>
              <a:buChar char="•"/>
            </a:pPr>
            <a:r>
              <a:rPr lang="en-US" dirty="0" smtClean="0"/>
              <a:t>to express </a:t>
            </a:r>
            <a:r>
              <a:rPr lang="en-US" dirty="0"/>
              <a:t>how they feel about their diagnosis </a:t>
            </a:r>
          </a:p>
          <a:p>
            <a:pPr marL="400050" indent="-285750">
              <a:buFont typeface="Arial" panose="020B0604020202020204" pitchFamily="34" charset="0"/>
              <a:buChar char="•"/>
            </a:pPr>
            <a:r>
              <a:rPr lang="en-US" dirty="0" smtClean="0"/>
              <a:t>gain </a:t>
            </a:r>
            <a:r>
              <a:rPr lang="en-US" dirty="0"/>
              <a:t>a greater insight to their </a:t>
            </a:r>
            <a:r>
              <a:rPr lang="en-US" dirty="0" smtClean="0"/>
              <a:t>challenges</a:t>
            </a:r>
          </a:p>
          <a:p>
            <a:pPr marL="400050" indent="-285750">
              <a:buFont typeface="Arial" panose="020B0604020202020204" pitchFamily="34" charset="0"/>
              <a:buChar char="•"/>
            </a:pPr>
            <a:r>
              <a:rPr lang="en-US" dirty="0" smtClean="0"/>
              <a:t>awareness </a:t>
            </a:r>
            <a:r>
              <a:rPr lang="en-US" dirty="0"/>
              <a:t>that there are other individuals who express similar challenges</a:t>
            </a:r>
          </a:p>
        </p:txBody>
      </p:sp>
    </p:spTree>
    <p:extLst>
      <p:ext uri="{BB962C8B-B14F-4D97-AF65-F5344CB8AC3E}">
        <p14:creationId xmlns:p14="http://schemas.microsoft.com/office/powerpoint/2010/main" val="293994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0831" y="1752600"/>
            <a:ext cx="2602338"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214813"/>
            <a:ext cx="9096375" cy="1528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667249"/>
            <a:ext cx="4426818" cy="5425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637432"/>
            <a:ext cx="2162554" cy="324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511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hlinkClick r:id="rId2"/>
            </a:endParaRPr>
          </a:p>
          <a:p>
            <a:endParaRPr lang="en-GB" dirty="0">
              <a:hlinkClick r:id="rId2"/>
            </a:endParaRPr>
          </a:p>
          <a:p>
            <a:r>
              <a:rPr lang="en-GB" dirty="0" smtClean="0">
                <a:hlinkClick r:id="rId2"/>
              </a:rPr>
              <a:t>https</a:t>
            </a:r>
            <a:r>
              <a:rPr lang="en-GB" dirty="0">
                <a:hlinkClick r:id="rId2"/>
              </a:rPr>
              <a:t>://</a:t>
            </a:r>
            <a:r>
              <a:rPr lang="en-GB" dirty="0" smtClean="0">
                <a:hlinkClick r:id="rId2"/>
              </a:rPr>
              <a:t>www.youtube.com/watch?v=hZUj0Lp9Oro</a:t>
            </a:r>
            <a:endParaRPr lang="en-GB" dirty="0" smtClean="0"/>
          </a:p>
          <a:p>
            <a:endParaRPr lang="en-GB" dirty="0"/>
          </a:p>
          <a:p>
            <a:endParaRPr lang="en-GB"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0025"/>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759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pupil’s voice….</a:t>
            </a:r>
            <a:endParaRPr lang="en-GB" dirty="0"/>
          </a:p>
        </p:txBody>
      </p:sp>
      <p:sp>
        <p:nvSpPr>
          <p:cNvPr id="4" name="Content Placeholder 3"/>
          <p:cNvSpPr>
            <a:spLocks noGrp="1"/>
          </p:cNvSpPr>
          <p:nvPr>
            <p:ph idx="1"/>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t>I feel confident when I get to be with all my friends.  I like to feel as if the teachers are looking after me by supporting me with my difficulties such as making new friends, homework and school work.</a:t>
            </a:r>
          </a:p>
        </p:txBody>
      </p:sp>
    </p:spTree>
    <p:extLst>
      <p:ext uri="{BB962C8B-B14F-4D97-AF65-F5344CB8AC3E}">
        <p14:creationId xmlns:p14="http://schemas.microsoft.com/office/powerpoint/2010/main" val="2242210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3</a:t>
            </a:r>
            <a:endParaRPr lang="en-GB" dirty="0"/>
          </a:p>
        </p:txBody>
      </p:sp>
      <p:sp>
        <p:nvSpPr>
          <p:cNvPr id="3" name="Content Placeholder 2"/>
          <p:cNvSpPr>
            <a:spLocks noGrp="1"/>
          </p:cNvSpPr>
          <p:nvPr>
            <p:ph idx="1"/>
          </p:nvPr>
        </p:nvSpPr>
        <p:spPr/>
        <p:txBody>
          <a:bodyPr/>
          <a:lstStyle/>
          <a:p>
            <a:r>
              <a:rPr lang="en-GB" dirty="0" smtClean="0"/>
              <a:t>Very articulate</a:t>
            </a:r>
          </a:p>
          <a:p>
            <a:r>
              <a:rPr lang="en-GB" dirty="0" smtClean="0"/>
              <a:t>Several misconceptions about </a:t>
            </a:r>
            <a:r>
              <a:rPr lang="en-GB" dirty="0" err="1" smtClean="0"/>
              <a:t>Aspergers</a:t>
            </a:r>
            <a:endParaRPr lang="en-GB" dirty="0" smtClean="0"/>
          </a:p>
          <a:p>
            <a:r>
              <a:rPr lang="en-GB" dirty="0" smtClean="0"/>
              <a:t>Theses misconceptions  were impacting on his school work</a:t>
            </a:r>
            <a:endParaRPr lang="en-GB" dirty="0"/>
          </a:p>
        </p:txBody>
      </p:sp>
    </p:spTree>
    <p:extLst>
      <p:ext uri="{BB962C8B-B14F-4D97-AF65-F5344CB8AC3E}">
        <p14:creationId xmlns:p14="http://schemas.microsoft.com/office/powerpoint/2010/main" val="1345336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143000" y="914400"/>
            <a:ext cx="6572250" cy="48006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43050" y="355151"/>
            <a:ext cx="6172200" cy="857250"/>
          </a:xfrm>
        </p:spPr>
        <p:txBody>
          <a:bodyPr/>
          <a:lstStyle/>
          <a:p>
            <a:r>
              <a:rPr lang="en-GB" dirty="0" smtClean="0"/>
              <a:t>What I </a:t>
            </a:r>
            <a:r>
              <a:rPr lang="en-GB" dirty="0" smtClean="0">
                <a:solidFill>
                  <a:srgbClr val="FF0000"/>
                </a:solidFill>
              </a:rPr>
              <a:t>think.</a:t>
            </a:r>
            <a:endParaRPr lang="en-GB" dirty="0">
              <a:solidFill>
                <a:srgbClr val="00B050"/>
              </a:solidFill>
            </a:endParaRPr>
          </a:p>
        </p:txBody>
      </p:sp>
      <p:sp>
        <p:nvSpPr>
          <p:cNvPr id="3" name="Content Placeholder 2"/>
          <p:cNvSpPr>
            <a:spLocks noGrp="1"/>
          </p:cNvSpPr>
          <p:nvPr>
            <p:ph idx="1"/>
          </p:nvPr>
        </p:nvSpPr>
        <p:spPr>
          <a:xfrm>
            <a:off x="2000250" y="2000251"/>
            <a:ext cx="4457700" cy="2937272"/>
          </a:xfrm>
        </p:spPr>
        <p:txBody>
          <a:bodyPr>
            <a:normAutofit fontScale="62500" lnSpcReduction="20000"/>
          </a:bodyPr>
          <a:lstStyle/>
          <a:p>
            <a:r>
              <a:rPr lang="en-GB" dirty="0" smtClean="0"/>
              <a:t>My Asperger’s makes me so smart, but it’s not so smart to me until I recognise it makes smartness to me</a:t>
            </a:r>
          </a:p>
          <a:p>
            <a:r>
              <a:rPr lang="en-GB" dirty="0"/>
              <a:t>My Asperger’s </a:t>
            </a:r>
            <a:r>
              <a:rPr lang="en-GB" dirty="0" smtClean="0"/>
              <a:t>I know a little bit but not too much because my dad says that it would just go </a:t>
            </a:r>
            <a:r>
              <a:rPr lang="en-GB" dirty="0" err="1" smtClean="0"/>
              <a:t>unuse</a:t>
            </a:r>
            <a:r>
              <a:rPr lang="en-GB" dirty="0" smtClean="0"/>
              <a:t> (just leave it in your head and not use it anymore)</a:t>
            </a:r>
            <a:endParaRPr lang="en-GB" dirty="0"/>
          </a:p>
          <a:p>
            <a:r>
              <a:rPr lang="en-GB" dirty="0" smtClean="0"/>
              <a:t>If someone walked to someone like me and </a:t>
            </a:r>
            <a:r>
              <a:rPr lang="en-GB" dirty="0"/>
              <a:t>just say </a:t>
            </a:r>
            <a:r>
              <a:rPr lang="en-GB" dirty="0" smtClean="0"/>
              <a:t>Asperger’s it would make me feel if no-one likes me and sad.</a:t>
            </a:r>
          </a:p>
          <a:p>
            <a:r>
              <a:rPr lang="en-GB" b="1" dirty="0" smtClean="0"/>
              <a:t>My work has to go down again so I can my Asperger’s doesn’t go away and I would have to think, think, think, about my work</a:t>
            </a:r>
            <a:endParaRPr lang="en-GB" b="1"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1" y="4972051"/>
            <a:ext cx="617371" cy="93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589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143000" y="914400"/>
            <a:ext cx="6572250" cy="48006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43050" y="370916"/>
            <a:ext cx="6172200" cy="857250"/>
          </a:xfrm>
        </p:spPr>
        <p:txBody>
          <a:bodyPr/>
          <a:lstStyle/>
          <a:p>
            <a:r>
              <a:rPr lang="en-GB" dirty="0" smtClean="0"/>
              <a:t>What I </a:t>
            </a:r>
            <a:r>
              <a:rPr lang="en-GB" dirty="0" smtClean="0">
                <a:solidFill>
                  <a:srgbClr val="FF0000"/>
                </a:solidFill>
              </a:rPr>
              <a:t>know.</a:t>
            </a:r>
            <a:endParaRPr lang="en-GB" dirty="0">
              <a:solidFill>
                <a:srgbClr val="00B050"/>
              </a:solidFill>
            </a:endParaRPr>
          </a:p>
        </p:txBody>
      </p:sp>
      <p:sp>
        <p:nvSpPr>
          <p:cNvPr id="3" name="Content Placeholder 2"/>
          <p:cNvSpPr>
            <a:spLocks noGrp="1"/>
          </p:cNvSpPr>
          <p:nvPr>
            <p:ph idx="1"/>
          </p:nvPr>
        </p:nvSpPr>
        <p:spPr>
          <a:xfrm>
            <a:off x="2000250" y="2000251"/>
            <a:ext cx="4457700" cy="2937272"/>
          </a:xfrm>
        </p:spPr>
        <p:txBody>
          <a:bodyPr>
            <a:normAutofit/>
          </a:bodyPr>
          <a:lstStyle/>
          <a:p>
            <a:r>
              <a:rPr lang="en-GB" dirty="0" smtClean="0"/>
              <a:t>My Asperger’s doesn’t defend my concentration very well</a:t>
            </a:r>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1" y="4972051"/>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14450" y="5156119"/>
            <a:ext cx="571500" cy="6877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V2T6A5O0\big-ti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215039"/>
            <a:ext cx="254907" cy="247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8066863117_61b1ccbd93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1040" y="2814358"/>
            <a:ext cx="85556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226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143000" y="914400"/>
            <a:ext cx="6572250" cy="48006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600200" y="290320"/>
            <a:ext cx="6172200" cy="857250"/>
          </a:xfrm>
        </p:spPr>
        <p:txBody>
          <a:bodyPr/>
          <a:lstStyle/>
          <a:p>
            <a:r>
              <a:rPr lang="en-GB" dirty="0" smtClean="0"/>
              <a:t>What can help me.</a:t>
            </a:r>
            <a:endParaRPr lang="en-GB" dirty="0">
              <a:solidFill>
                <a:srgbClr val="00B050"/>
              </a:solidFill>
            </a:endParaRPr>
          </a:p>
        </p:txBody>
      </p:sp>
      <p:sp>
        <p:nvSpPr>
          <p:cNvPr id="3" name="Content Placeholder 2"/>
          <p:cNvSpPr>
            <a:spLocks noGrp="1"/>
          </p:cNvSpPr>
          <p:nvPr>
            <p:ph idx="1"/>
          </p:nvPr>
        </p:nvSpPr>
        <p:spPr>
          <a:xfrm>
            <a:off x="2000250" y="2000251"/>
            <a:ext cx="4457700" cy="2937272"/>
          </a:xfrm>
        </p:spPr>
        <p:txBody>
          <a:bodyPr>
            <a:normAutofit/>
          </a:bodyPr>
          <a:lstStyle/>
          <a:p>
            <a:r>
              <a:rPr lang="en-GB" dirty="0" smtClean="0"/>
              <a:t>I could wear ear defenders</a:t>
            </a:r>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1" y="4972051"/>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14450" y="5156119"/>
            <a:ext cx="571500" cy="6877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V2T6A5O0\big-ti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215039"/>
            <a:ext cx="254907" cy="247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8066863117_61b1ccbd93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2150" y="2068252"/>
            <a:ext cx="480845" cy="3211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arnesh\AppData\Local\Microsoft\Windows\Temporary Internet Files\Content.IE5\V2T6A5O0\Headphone_icon.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7950" y="1862021"/>
            <a:ext cx="54292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03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My Asperger’s makes me so smart</a:t>
            </a:r>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1257300"/>
            <a:ext cx="228600" cy="347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G0PLD2BW\red-head[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00850" y="2000251"/>
            <a:ext cx="664011" cy="11004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4286250" y="2057400"/>
            <a:ext cx="2114550" cy="742950"/>
          </a:xfrm>
          <a:prstGeom prst="wedgeEllipseCallout">
            <a:avLst>
              <a:gd name="adj1" fmla="val 70836"/>
              <a:gd name="adj2" fmla="val -14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Not true</a:t>
            </a:r>
          </a:p>
          <a:p>
            <a:pPr algn="ctr"/>
            <a:r>
              <a:rPr lang="en-GB" sz="3000" dirty="0">
                <a:solidFill>
                  <a:srgbClr val="FF0000"/>
                </a:solidFill>
              </a:rPr>
              <a:t>X</a:t>
            </a:r>
          </a:p>
        </p:txBody>
      </p:sp>
      <p:sp>
        <p:nvSpPr>
          <p:cNvPr id="7" name="Cloud Callout 6"/>
          <p:cNvSpPr/>
          <p:nvPr/>
        </p:nvSpPr>
        <p:spPr>
          <a:xfrm>
            <a:off x="2800350" y="3143250"/>
            <a:ext cx="3600450" cy="1428750"/>
          </a:xfrm>
          <a:prstGeom prst="cloudCallout">
            <a:avLst>
              <a:gd name="adj1" fmla="val -65068"/>
              <a:gd name="adj2" fmla="val 79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1650" y="5086350"/>
            <a:ext cx="228600" cy="347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G0PLD2BW\red-hea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857245"/>
            <a:ext cx="250200" cy="41465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2914650" y="3257550"/>
            <a:ext cx="3600450" cy="1428750"/>
          </a:xfrm>
          <a:prstGeom prst="cloudCallout">
            <a:avLst>
              <a:gd name="adj1" fmla="val 69367"/>
              <a:gd name="adj2" fmla="val 58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You are a smart boy.</a:t>
            </a:r>
          </a:p>
          <a:p>
            <a:pPr algn="ctr"/>
            <a:r>
              <a:rPr lang="en-GB" sz="1350" dirty="0"/>
              <a:t>You also has Asperger’s</a:t>
            </a:r>
          </a:p>
        </p:txBody>
      </p:sp>
      <p:pic>
        <p:nvPicPr>
          <p:cNvPr id="1026" name="Picture 2" descr="C:\Users\barnesh\AppData\Local\Microsoft\Windows\Temporary Internet Files\Content.IE5\ZJG78DOH\Award_star_(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743200"/>
            <a:ext cx="1499909"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arnesh\AppData\Local\Microsoft\Windows\Temporary Internet Files\Content.IE5\WB6FSN0Z\asperge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4344247"/>
            <a:ext cx="1314450" cy="74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44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Olly</a:t>
            </a:r>
            <a:r>
              <a:rPr lang="en-GB" dirty="0" smtClean="0"/>
              <a:t>, you have smartness</a:t>
            </a:r>
            <a:endParaRPr lang="en-GB" dirty="0"/>
          </a:p>
        </p:txBody>
      </p:sp>
      <p:sp>
        <p:nvSpPr>
          <p:cNvPr id="3" name="Content Placeholder 2"/>
          <p:cNvSpPr>
            <a:spLocks noGrp="1"/>
          </p:cNvSpPr>
          <p:nvPr>
            <p:ph idx="1"/>
          </p:nvPr>
        </p:nvSpPr>
        <p:spPr/>
        <p:txBody>
          <a:bodyPr/>
          <a:lstStyle/>
          <a:p>
            <a:r>
              <a:rPr lang="en-GB" dirty="0" smtClean="0"/>
              <a:t>You are a clever boy, you have a clever brain</a:t>
            </a:r>
            <a:endParaRPr lang="en-GB" dirty="0"/>
          </a:p>
        </p:txBody>
      </p:sp>
      <p:pic>
        <p:nvPicPr>
          <p:cNvPr id="2050" name="Picture 2" descr="C:\Users\barnesh\AppData\Local\Microsoft\Windows\Temporary Internet Files\Content.IE5\ZJG78DOH\Award_star_(gol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4193241"/>
            <a:ext cx="1385385" cy="13196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nesh\AppData\Local\Microsoft\Windows\Temporary Internet Files\Content.IE5\G0PLD2BW\troph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301" y="4099475"/>
            <a:ext cx="2007394" cy="1507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rnesh\AppData\Local\Microsoft\Windows\Temporary Internet Files\Content.IE5\V2T6A5O0\200px-GoldMed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531" y="4001708"/>
            <a:ext cx="1143200" cy="1486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barnesh\AppData\Local\Microsoft\Windows\Temporary Internet Files\Content.IE5\G0PLD2BW\comic-boy[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8312" y="2800351"/>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G0PLD2BW\red-hea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1066440"/>
            <a:ext cx="664011" cy="1100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arnesh\AppData\Local\Microsoft\Windows\Temporary Internet Files\Content.IE5\V2T6A5O0\Brain_pictur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3501" y="2974658"/>
            <a:ext cx="1129862" cy="58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4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Pupil Perceptions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009020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also have ASD</a:t>
            </a:r>
            <a:endParaRPr lang="en-GB" dirty="0"/>
          </a:p>
        </p:txBody>
      </p:sp>
      <p:sp>
        <p:nvSpPr>
          <p:cNvPr id="3" name="Content Placeholder 2"/>
          <p:cNvSpPr>
            <a:spLocks noGrp="1"/>
          </p:cNvSpPr>
          <p:nvPr>
            <p:ph idx="1"/>
          </p:nvPr>
        </p:nvSpPr>
        <p:spPr/>
        <p:txBody>
          <a:bodyPr/>
          <a:lstStyle/>
          <a:p>
            <a:r>
              <a:rPr lang="en-GB" dirty="0" smtClean="0"/>
              <a:t>You have </a:t>
            </a:r>
            <a:r>
              <a:rPr lang="en-GB" dirty="0"/>
              <a:t>A</a:t>
            </a:r>
            <a:r>
              <a:rPr lang="en-GB" dirty="0" smtClean="0"/>
              <a:t>sperger’s</a:t>
            </a:r>
            <a:endParaRPr lang="en-GB" dirty="0"/>
          </a:p>
        </p:txBody>
      </p:sp>
      <p:pic>
        <p:nvPicPr>
          <p:cNvPr id="7" name="Picture 6"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312" y="2800351"/>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856" y="971551"/>
            <a:ext cx="664011" cy="1100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WB6FSN0Z\asperg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771" y="4057650"/>
            <a:ext cx="1314450" cy="7421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arnesh\AppData\Local\Microsoft\Windows\Temporary Internet Files\Content.IE5\V2T6A5O0\question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251" y="2906810"/>
            <a:ext cx="960835" cy="72548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4976232" y="1878110"/>
            <a:ext cx="2488629" cy="1028700"/>
          </a:xfrm>
          <a:prstGeom prst="cloudCallout">
            <a:avLst>
              <a:gd name="adj1" fmla="val 23299"/>
              <a:gd name="adj2" fmla="val -826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I will show you about Asperger's a little bit at a time</a:t>
            </a:r>
          </a:p>
        </p:txBody>
      </p:sp>
    </p:spTree>
    <p:extLst>
      <p:ext uri="{BB962C8B-B14F-4D97-AF65-F5344CB8AC3E}">
        <p14:creationId xmlns:p14="http://schemas.microsoft.com/office/powerpoint/2010/main" val="3859685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rnesh\AppData\Local\Microsoft\Windows\Temporary Internet Files\Content.IE5\ZJG78DOH\pegangan-tang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34" y="857250"/>
            <a:ext cx="6868733"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67436" y="2543511"/>
            <a:ext cx="2275915" cy="208564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GB" dirty="0" smtClean="0"/>
              <a:t>Being friends</a:t>
            </a:r>
          </a:p>
          <a:p>
            <a:r>
              <a:rPr lang="en-GB" dirty="0" smtClean="0"/>
              <a:t>People to be respectful</a:t>
            </a:r>
          </a:p>
          <a:p>
            <a:r>
              <a:rPr lang="en-GB" dirty="0" smtClean="0"/>
              <a:t>And not to fight</a:t>
            </a:r>
          </a:p>
          <a:p>
            <a:r>
              <a:rPr lang="en-GB" dirty="0" smtClean="0"/>
              <a:t>Play with my friend, Jason</a:t>
            </a:r>
          </a:p>
          <a:p>
            <a:endParaRPr lang="en-GB" dirty="0"/>
          </a:p>
        </p:txBody>
      </p:sp>
      <p:sp>
        <p:nvSpPr>
          <p:cNvPr id="4" name="Title 3"/>
          <p:cNvSpPr>
            <a:spLocks noGrp="1"/>
          </p:cNvSpPr>
          <p:nvPr>
            <p:ph type="title"/>
          </p:nvPr>
        </p:nvSpPr>
        <p:spPr>
          <a:xfrm>
            <a:off x="1485900" y="1063229"/>
            <a:ext cx="2914650" cy="85725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dirty="0" smtClean="0"/>
              <a:t>At school, I like…</a:t>
            </a:r>
            <a:endParaRPr lang="en-GB" dirty="0"/>
          </a:p>
        </p:txBody>
      </p:sp>
      <p:pic>
        <p:nvPicPr>
          <p:cNvPr id="6" name="Picture 5" descr="C:\Users\barnesh\AppData\Local\Microsoft\Windows\Temporary Internet Files\Content.IE5\G0PLD2BW\comic-bo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1" y="971551"/>
            <a:ext cx="617371" cy="93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868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My Asperger's will not go away</a:t>
            </a:r>
            <a:endParaRPr lang="en-GB" dirty="0"/>
          </a:p>
        </p:txBody>
      </p:sp>
      <p:pic>
        <p:nvPicPr>
          <p:cNvPr id="4098" name="Picture 2" descr="C:\Users\barnesh\AppData\Local\Microsoft\Windows\Temporary Internet Files\Content.IE5\WB6FSN0Z\asper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943101"/>
            <a:ext cx="6304823" cy="355953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arnesh\AppData\Local\Microsoft\Windows\Temporary Internet Files\Content.IE5\WB6FSN0Z\departure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701" y="1961050"/>
            <a:ext cx="822068" cy="8220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arnesh\AppData\Local\Microsoft\Windows\Temporary Internet Files\Content.IE5\ZJG78DOH\7854182724_95ecf0b38d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9300" y="196813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G0PLD2BW\red-hea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051" y="4936317"/>
            <a:ext cx="608147" cy="10072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286000" y="5029200"/>
            <a:ext cx="4800600" cy="571500"/>
          </a:xfrm>
          <a:prstGeom prst="wedgeEllipseCallout">
            <a:avLst>
              <a:gd name="adj1" fmla="val 54630"/>
              <a:gd name="adj2" fmla="val -1584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dirty="0"/>
              <a:t>You will not lose your Asperger’s and have to do more thinking if you try hard at school</a:t>
            </a:r>
          </a:p>
        </p:txBody>
      </p:sp>
    </p:spTree>
    <p:extLst>
      <p:ext uri="{BB962C8B-B14F-4D97-AF65-F5344CB8AC3E}">
        <p14:creationId xmlns:p14="http://schemas.microsoft.com/office/powerpoint/2010/main" val="4070856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257300" y="2073695"/>
            <a:ext cx="1314450" cy="742950"/>
          </a:xfrm>
          <a:prstGeom prst="cloudCallout">
            <a:avLst>
              <a:gd name="adj1" fmla="val 47726"/>
              <a:gd name="adj2" fmla="val 91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GB" dirty="0" smtClean="0"/>
              <a:t>Your Asperger’s makes your hearing more sensitive</a:t>
            </a:r>
            <a:endParaRPr lang="en-GB" dirty="0"/>
          </a:p>
        </p:txBody>
      </p:sp>
      <p:pic>
        <p:nvPicPr>
          <p:cNvPr id="3074" name="Picture 2" descr="C:\Users\barnesh\AppData\Local\Microsoft\Windows\Temporary Internet Files\Content.IE5\WB6FSN0Z\listen0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804" y="2909928"/>
            <a:ext cx="3825478" cy="29860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arnesh\AppData\Local\Microsoft\Windows\Temporary Internet Files\Content.IE5\WB6FSN0Z\dirty-mou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82627">
            <a:off x="6629400" y="4914901"/>
            <a:ext cx="994761" cy="519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4279" y="2857500"/>
            <a:ext cx="2289572" cy="1615827"/>
          </a:xfrm>
          <a:prstGeom prst="rect">
            <a:avLst/>
          </a:prstGeom>
          <a:noFill/>
        </p:spPr>
        <p:txBody>
          <a:bodyPr wrap="square" rtlCol="0">
            <a:spAutoFit/>
          </a:bodyPr>
          <a:lstStyle/>
          <a:p>
            <a:r>
              <a:rPr lang="en-GB" sz="4950" dirty="0"/>
              <a:t>Squeak!</a:t>
            </a:r>
          </a:p>
        </p:txBody>
      </p:sp>
      <p:pic>
        <p:nvPicPr>
          <p:cNvPr id="3076" name="Picture 4" descr="C:\Users\barnesh\AppData\Local\Microsoft\Windows\Temporary Internet Files\Content.IE5\V2T6A5O0\boy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8918" y="2196726"/>
            <a:ext cx="471215" cy="496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G0PLD2BW\red-hea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051" y="962415"/>
            <a:ext cx="608147" cy="100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965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My Asperger’s makes my hearing extra sensitive</a:t>
            </a:r>
            <a:endParaRPr lang="en-GB" dirty="0"/>
          </a:p>
        </p:txBody>
      </p:sp>
      <p:sp>
        <p:nvSpPr>
          <p:cNvPr id="3" name="Content Placeholder 2"/>
          <p:cNvSpPr>
            <a:spLocks noGrp="1"/>
          </p:cNvSpPr>
          <p:nvPr>
            <p:ph idx="1"/>
          </p:nvPr>
        </p:nvSpPr>
        <p:spPr>
          <a:xfrm>
            <a:off x="1428750" y="4572000"/>
            <a:ext cx="6172200" cy="857250"/>
          </a:xfrm>
        </p:spPr>
        <p:txBody>
          <a:bodyPr/>
          <a:lstStyle/>
          <a:p>
            <a:r>
              <a:rPr lang="en-GB" dirty="0" smtClean="0"/>
              <a:t>To help me concentrate</a:t>
            </a:r>
            <a:endParaRPr lang="en-GB" dirty="0"/>
          </a:p>
        </p:txBody>
      </p:sp>
      <p:sp>
        <p:nvSpPr>
          <p:cNvPr id="4" name="Title 1"/>
          <p:cNvSpPr txBox="1">
            <a:spLocks/>
          </p:cNvSpPr>
          <p:nvPr/>
        </p:nvSpPr>
        <p:spPr>
          <a:xfrm>
            <a:off x="1428750" y="360045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a:t>I will try to use my clever brain</a:t>
            </a:r>
            <a:endParaRPr lang="en-GB" sz="3300" dirty="0"/>
          </a:p>
        </p:txBody>
      </p:sp>
      <p:pic>
        <p:nvPicPr>
          <p:cNvPr id="5" name="Picture 2" descr="C:\Users\barnesh\AppData\Local\Microsoft\Windows\Temporary Internet Files\Content.IE5\WB6FSN0Z\listen0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8281" y="1657351"/>
            <a:ext cx="597911" cy="466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WB6FSN0Z\asperg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5672" y="1665778"/>
            <a:ext cx="818423" cy="462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barnesh\AppData\Local\Microsoft\Windows\Temporary Internet Files\Content.IE5\G0PLD2BW\comic-bo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2315" y="2757134"/>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ZJG78DOH\Award_star_(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4400550"/>
            <a:ext cx="628650" cy="598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barnesh\AppData\Local\Microsoft\Windows\Temporary Internet Files\Content.IE5\V2T6A5O0\Brain_pictur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1139" y="4999376"/>
            <a:ext cx="1129862" cy="58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57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428750" y="2686051"/>
            <a:ext cx="6172200" cy="1311128"/>
          </a:xfrm>
          <a:prstGeom prst="rect">
            <a:avLst/>
          </a:prstGeom>
          <a:noFill/>
        </p:spPr>
        <p:txBody>
          <a:bodyPr wrap="square" rtlCol="0">
            <a:spAutoFit/>
          </a:bodyPr>
          <a:lstStyle/>
          <a:p>
            <a:r>
              <a:rPr lang="en-GB" sz="1800" dirty="0">
                <a:solidFill>
                  <a:srgbClr val="7030A0"/>
                </a:solidFill>
              </a:rPr>
              <a:t>Writing sentences</a:t>
            </a:r>
          </a:p>
          <a:p>
            <a:r>
              <a:rPr lang="en-GB" sz="1800" dirty="0">
                <a:solidFill>
                  <a:srgbClr val="7030A0"/>
                </a:solidFill>
              </a:rPr>
              <a:t>She tries and like helps me</a:t>
            </a:r>
          </a:p>
          <a:p>
            <a:r>
              <a:rPr lang="en-GB" sz="1800" dirty="0">
                <a:solidFill>
                  <a:srgbClr val="7030A0"/>
                </a:solidFill>
              </a:rPr>
              <a:t>Mrs R__________ comes and does sentences and reading and problem solving with me</a:t>
            </a:r>
          </a:p>
        </p:txBody>
      </p:sp>
      <p:sp>
        <p:nvSpPr>
          <p:cNvPr id="2" name="Title 1"/>
          <p:cNvSpPr>
            <a:spLocks noGrp="1"/>
          </p:cNvSpPr>
          <p:nvPr>
            <p:ph type="title"/>
          </p:nvPr>
        </p:nvSpPr>
        <p:spPr/>
        <p:txBody>
          <a:bodyPr>
            <a:normAutofit fontScale="90000"/>
          </a:bodyPr>
          <a:lstStyle/>
          <a:p>
            <a:r>
              <a:rPr lang="en-GB" dirty="0" smtClean="0"/>
              <a:t>The adults know that I find it hard when I am…</a:t>
            </a:r>
            <a:endParaRPr lang="en-GB" dirty="0"/>
          </a:p>
        </p:txBody>
      </p:sp>
      <p:pic>
        <p:nvPicPr>
          <p:cNvPr id="5122" name="Picture 2" descr="C:\Users\barnesh\AppData\Local\Microsoft\Windows\Temporary Internet Files\Content.IE5\V2T6A5O0\journ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171950"/>
            <a:ext cx="1885950" cy="14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1750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a “</a:t>
            </a:r>
            <a:r>
              <a:rPr lang="en-GB" dirty="0" smtClean="0">
                <a:solidFill>
                  <a:srgbClr val="09D1C7"/>
                </a:solidFill>
              </a:rPr>
              <a:t>me</a:t>
            </a:r>
            <a:r>
              <a:rPr lang="en-GB" dirty="0" smtClean="0"/>
              <a:t>” thing?</a:t>
            </a:r>
            <a:endParaRPr lang="en-GB" dirty="0"/>
          </a:p>
        </p:txBody>
      </p:sp>
      <p:sp>
        <p:nvSpPr>
          <p:cNvPr id="3" name="Content Placeholder 2"/>
          <p:cNvSpPr>
            <a:spLocks noGrp="1"/>
          </p:cNvSpPr>
          <p:nvPr>
            <p:ph idx="1"/>
          </p:nvPr>
        </p:nvSpPr>
        <p:spPr/>
        <p:txBody>
          <a:bodyPr>
            <a:normAutofit/>
          </a:bodyPr>
          <a:lstStyle/>
          <a:p>
            <a:r>
              <a:rPr lang="en-GB" dirty="0" smtClean="0"/>
              <a:t>I am clever </a:t>
            </a:r>
          </a:p>
          <a:p>
            <a:r>
              <a:rPr lang="en-GB" dirty="0" smtClean="0"/>
              <a:t>I am a fast runner</a:t>
            </a:r>
          </a:p>
          <a:p>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151" y="2802636"/>
            <a:ext cx="1931821" cy="29363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barnesh\AppData\Local\Microsoft\Windows\Temporary Internet Files\Content.IE5\WB6FSN0Z\book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912" y="1771650"/>
            <a:ext cx="928118" cy="75438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arnesh\AppData\Local\Microsoft\Windows\Temporary Internet Files\Content.IE5\WB6FSN0Z\running_animation_by_xxjillsandwhichxx-d34lwny[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030" y="2343150"/>
            <a:ext cx="796021" cy="74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an “</a:t>
            </a:r>
            <a:r>
              <a:rPr lang="en-GB" dirty="0" smtClean="0">
                <a:solidFill>
                  <a:srgbClr val="D4FE00"/>
                </a:solidFill>
              </a:rPr>
              <a:t>Asperger’s</a:t>
            </a:r>
            <a:r>
              <a:rPr lang="en-GB" dirty="0" smtClean="0"/>
              <a:t>” thing?</a:t>
            </a:r>
            <a:endParaRPr lang="en-GB" dirty="0"/>
          </a:p>
        </p:txBody>
      </p:sp>
      <p:sp>
        <p:nvSpPr>
          <p:cNvPr id="3" name="Content Placeholder 2"/>
          <p:cNvSpPr>
            <a:spLocks noGrp="1"/>
          </p:cNvSpPr>
          <p:nvPr>
            <p:ph idx="1"/>
          </p:nvPr>
        </p:nvSpPr>
        <p:spPr>
          <a:xfrm>
            <a:off x="1485900" y="2057401"/>
            <a:ext cx="3714750" cy="3394472"/>
          </a:xfrm>
        </p:spPr>
        <p:txBody>
          <a:bodyPr>
            <a:normAutofit fontScale="85000" lnSpcReduction="20000"/>
          </a:bodyPr>
          <a:lstStyle/>
          <a:p>
            <a:r>
              <a:rPr lang="en-GB" dirty="0"/>
              <a:t>It </a:t>
            </a:r>
            <a:r>
              <a:rPr lang="en-GB" dirty="0" smtClean="0"/>
              <a:t>makes my hearing extra sensitive </a:t>
            </a:r>
          </a:p>
          <a:p>
            <a:endParaRPr lang="en-GB" dirty="0" smtClean="0"/>
          </a:p>
          <a:p>
            <a:r>
              <a:rPr lang="en-GB" dirty="0" smtClean="0"/>
              <a:t>It is harder to concentrate on some things</a:t>
            </a:r>
          </a:p>
          <a:p>
            <a:endParaRPr lang="en-GB" dirty="0" smtClean="0"/>
          </a:p>
          <a:p>
            <a:r>
              <a:rPr lang="en-GB" dirty="0" smtClean="0"/>
              <a:t>It </a:t>
            </a:r>
            <a:r>
              <a:rPr lang="en-GB" dirty="0"/>
              <a:t>can </a:t>
            </a:r>
            <a:r>
              <a:rPr lang="en-GB" dirty="0" smtClean="0"/>
              <a:t>make my brain think differently, but the same greatness as everybody else</a:t>
            </a:r>
          </a:p>
          <a:p>
            <a:pPr marL="0" indent="0">
              <a:buNone/>
            </a:pPr>
            <a:r>
              <a:rPr lang="en-GB" dirty="0" smtClean="0"/>
              <a:t> </a:t>
            </a:r>
          </a:p>
          <a:p>
            <a:endParaRPr lang="en-GB" dirty="0"/>
          </a:p>
        </p:txBody>
      </p:sp>
      <p:pic>
        <p:nvPicPr>
          <p:cNvPr id="4" name="Picture 2" descr="C:\Users\barnesh\AppData\Local\Microsoft\Windows\Temporary Internet Files\Content.IE5\WB6FSN0Z\listen0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9351" y="1943101"/>
            <a:ext cx="716501" cy="559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WB6FSN0Z\8066863117_61b1ccbd93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537" y="2914651"/>
            <a:ext cx="868648" cy="5802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arnesh\AppData\Local\Microsoft\Windows\Temporary Internet Files\Content.IE5\V2T6A5O0\Brain[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406" y="3829050"/>
            <a:ext cx="546640" cy="5664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arnesh\AppData\Local\Microsoft\Windows\Temporary Internet Files\Content.IE5\V2T6A5O0\Brain[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90460" y="3829050"/>
            <a:ext cx="546640" cy="5664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asperg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6326" y="4471217"/>
            <a:ext cx="548529" cy="3096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86209" y="4471219"/>
            <a:ext cx="546640" cy="270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076" name="Picture 4" descr="C:\Users\barnesh\AppData\Local\Microsoft\Windows\Temporary Internet Files\Content.IE5\WB6FSN0Z\pol_pl_Waga-szalkowa-do-zabawy-dla-dzieci-Wood-44592_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6327" y="4845351"/>
            <a:ext cx="1626521" cy="75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75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Asperger’s?</a:t>
            </a:r>
            <a:endParaRPr lang="en-GB" dirty="0"/>
          </a:p>
        </p:txBody>
      </p:sp>
      <p:sp>
        <p:nvSpPr>
          <p:cNvPr id="3" name="Content Placeholder 2"/>
          <p:cNvSpPr>
            <a:spLocks noGrp="1"/>
          </p:cNvSpPr>
          <p:nvPr>
            <p:ph idx="1"/>
          </p:nvPr>
        </p:nvSpPr>
        <p:spPr>
          <a:xfrm>
            <a:off x="1485900" y="2057401"/>
            <a:ext cx="4972050" cy="3394472"/>
          </a:xfrm>
        </p:spPr>
        <p:txBody>
          <a:bodyPr>
            <a:normAutofit fontScale="92500" lnSpcReduction="10000"/>
          </a:bodyPr>
          <a:lstStyle/>
          <a:p>
            <a:r>
              <a:rPr lang="en-GB" dirty="0" smtClean="0"/>
              <a:t>Is was discovered 163 years ago in another country by Dr Hans Asperger</a:t>
            </a:r>
          </a:p>
          <a:p>
            <a:endParaRPr lang="en-GB" dirty="0" smtClean="0"/>
          </a:p>
          <a:p>
            <a:r>
              <a:rPr lang="en-GB" dirty="0" smtClean="0"/>
              <a:t>Asperger’s doesn’t go away</a:t>
            </a:r>
          </a:p>
          <a:p>
            <a:endParaRPr lang="en-GB" dirty="0"/>
          </a:p>
          <a:p>
            <a:endParaRPr lang="en-GB" dirty="0" smtClean="0"/>
          </a:p>
          <a:p>
            <a:r>
              <a:rPr lang="en-GB" dirty="0" smtClean="0"/>
              <a:t>It helps me to see the world differently from other people</a:t>
            </a:r>
            <a:endParaRPr lang="en-GB" dirty="0"/>
          </a:p>
        </p:txBody>
      </p:sp>
      <p:pic>
        <p:nvPicPr>
          <p:cNvPr id="4" name="Picture 2" descr="C:\Users\barnesh\AppData\Local\Microsoft\Windows\Temporary Internet Files\Content.IE5\WB6FSN0Z\asper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406" y="1143001"/>
            <a:ext cx="1041019" cy="587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051" y="1119298"/>
            <a:ext cx="554452" cy="6351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arnesh\AppData\Local\Microsoft\Windows\Temporary Internet Files\Content.IE5\G0PLD2BW\220px-Asperger-Vienna-clini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998" y="2057401"/>
            <a:ext cx="492801" cy="7078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nesh\AppData\Local\Microsoft\Windows\Temporary Internet Files\Content.IE5\ZJG78DOH\running_away[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21546">
            <a:off x="6130893" y="3085884"/>
            <a:ext cx="817652" cy="871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asper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20439">
            <a:off x="5964459" y="3097467"/>
            <a:ext cx="1041019" cy="5877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rnesh\AppData\Local\Microsoft\Windows\Temporary Internet Files\Content.IE5\ZJG78DOH\768px-Red_X.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534" y="2985277"/>
            <a:ext cx="851090" cy="851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arnesh\AppData\Local\Microsoft\Windows\Temporary Internet Files\Content.IE5\ZJG78DOH\world_Clipart2[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0303" y="4400550"/>
            <a:ext cx="1543050" cy="14358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arnesh\AppData\Local\Microsoft\Windows\Temporary Internet Files\Content.IE5\WB6FSN0Z\telescopio-muse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3586" y="5818935"/>
            <a:ext cx="551820" cy="5518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barnesh\AppData\Local\Microsoft\Windows\Temporary Internet Files\Content.IE5\ZJG78DOH\1284857930237_hz-myalibaba-web7_3333[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827" t="35856" r="320" b="30198"/>
          <a:stretch/>
        </p:blipFill>
        <p:spPr bwMode="auto">
          <a:xfrm>
            <a:off x="4442946" y="5530129"/>
            <a:ext cx="1104271" cy="67815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barnesh\AppData\Local\Microsoft\Windows\Temporary Internet Files\Content.IE5\G0PLD2BW\Slug_crop-aspect[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822622" y="5818935"/>
            <a:ext cx="417098" cy="241338"/>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1314450" y="5223816"/>
            <a:ext cx="2971800" cy="612627"/>
          </a:xfrm>
          <a:prstGeom prst="cloudCallout">
            <a:avLst>
              <a:gd name="adj1" fmla="val 64130"/>
              <a:gd name="adj2" fmla="val -25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“When my feelings are gone I feel like a slug on a sofa”</a:t>
            </a:r>
          </a:p>
        </p:txBody>
      </p:sp>
      <p:pic>
        <p:nvPicPr>
          <p:cNvPr id="17" name="Picture 16" descr="C:\Users\barnesh\AppData\Local\Microsoft\Windows\Temporary Internet Files\Content.IE5\G0PLD2BW\comic-boy[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4450" y="4972111"/>
            <a:ext cx="259553" cy="39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03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7</a:t>
            </a:r>
            <a:endParaRPr lang="en-GB" dirty="0"/>
          </a:p>
        </p:txBody>
      </p:sp>
      <p:sp>
        <p:nvSpPr>
          <p:cNvPr id="3" name="Content Placeholder 2"/>
          <p:cNvSpPr>
            <a:spLocks noGrp="1"/>
          </p:cNvSpPr>
          <p:nvPr>
            <p:ph idx="1"/>
          </p:nvPr>
        </p:nvSpPr>
        <p:spPr/>
        <p:txBody>
          <a:bodyPr/>
          <a:lstStyle/>
          <a:p>
            <a:r>
              <a:rPr lang="en-GB" dirty="0" smtClean="0"/>
              <a:t>Well supported throughout his school career</a:t>
            </a:r>
          </a:p>
          <a:p>
            <a:r>
              <a:rPr lang="en-GB" dirty="0" smtClean="0"/>
              <a:t>Medium level of self awareness and agency</a:t>
            </a:r>
            <a:endParaRPr lang="en-GB" dirty="0"/>
          </a:p>
        </p:txBody>
      </p:sp>
    </p:spTree>
    <p:extLst>
      <p:ext uri="{BB962C8B-B14F-4D97-AF65-F5344CB8AC3E}">
        <p14:creationId xmlns:p14="http://schemas.microsoft.com/office/powerpoint/2010/main" val="369716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748464" cy="1359024"/>
          </a:xfrm>
        </p:spPr>
        <p:txBody>
          <a:bodyPr>
            <a:normAutofit fontScale="90000"/>
          </a:bodyPr>
          <a:lstStyle/>
          <a:p>
            <a:r>
              <a:rPr lang="en-US" dirty="0" smtClean="0">
                <a:latin typeface="+mn-lt"/>
              </a:rPr>
              <a:t/>
            </a:r>
            <a:br>
              <a:rPr lang="en-US" dirty="0" smtClean="0">
                <a:latin typeface="+mn-lt"/>
              </a:rPr>
            </a:br>
            <a:r>
              <a:rPr lang="en-US" dirty="0" smtClean="0">
                <a:latin typeface="+mn-lt"/>
              </a:rPr>
              <a:t>Pupil Perceptions </a:t>
            </a:r>
            <a:br>
              <a:rPr lang="en-US" dirty="0" smtClean="0">
                <a:latin typeface="+mn-lt"/>
              </a:rPr>
            </a:br>
            <a:r>
              <a:rPr lang="en-GB" sz="2700" dirty="0"/>
              <a:t>A Day In Mainstream School For My Autistic  </a:t>
            </a:r>
            <a:r>
              <a:rPr lang="en-GB" sz="2700" dirty="0" smtClean="0"/>
              <a:t>Daughter</a:t>
            </a:r>
            <a:r>
              <a:rPr lang="en-GB" sz="2700" b="1" dirty="0" smtClean="0"/>
              <a:t>  </a:t>
            </a:r>
            <a:r>
              <a:rPr lang="en-GB" sz="1800" u="sng" dirty="0" smtClean="0">
                <a:hlinkClick r:id="rId2" tooltip="12:12 pm"/>
              </a:rPr>
              <a:t>Sept </a:t>
            </a:r>
            <a:r>
              <a:rPr lang="en-GB" sz="1800" u="sng" dirty="0">
                <a:hlinkClick r:id="rId2" tooltip="12:12 pm"/>
              </a:rPr>
              <a:t>13, 2017</a:t>
            </a:r>
            <a:r>
              <a:rPr lang="en-GB" sz="1800" dirty="0"/>
              <a:t> by </a:t>
            </a:r>
            <a:r>
              <a:rPr lang="en-GB" sz="1800" u="sng" dirty="0" err="1">
                <a:hlinkClick r:id="rId3" tooltip="View all posts by miriamgwynne"/>
              </a:rPr>
              <a:t>miriamgwynne</a:t>
            </a:r>
            <a:r>
              <a:rPr lang="en-GB" sz="1800" dirty="0"/>
              <a:t> </a:t>
            </a:r>
            <a:r>
              <a:rPr lang="en-GB" sz="2200" dirty="0"/>
              <a:t/>
            </a:r>
            <a:br>
              <a:rPr lang="en-GB" sz="2200" dirty="0"/>
            </a:br>
            <a:endParaRPr lang="en-GB" dirty="0">
              <a:latin typeface="+mn-lt"/>
            </a:endParaRPr>
          </a:p>
        </p:txBody>
      </p:sp>
      <p:sp>
        <p:nvSpPr>
          <p:cNvPr id="3" name="Content Placeholder 2"/>
          <p:cNvSpPr>
            <a:spLocks noGrp="1"/>
          </p:cNvSpPr>
          <p:nvPr>
            <p:ph idx="1"/>
          </p:nvPr>
        </p:nvSpPr>
        <p:spPr>
          <a:xfrm>
            <a:off x="395536" y="1772816"/>
            <a:ext cx="8496944" cy="4896544"/>
          </a:xfrm>
        </p:spPr>
        <p:txBody>
          <a:bodyPr>
            <a:normAutofit fontScale="92500" lnSpcReduction="10000"/>
          </a:bodyPr>
          <a:lstStyle/>
          <a:p>
            <a:pPr marL="114300" indent="0">
              <a:buNone/>
            </a:pPr>
            <a:r>
              <a:rPr lang="en-GB" sz="2000" i="1" dirty="0" smtClean="0"/>
              <a:t>written </a:t>
            </a:r>
            <a:r>
              <a:rPr lang="en-GB" sz="2000" i="1" dirty="0"/>
              <a:t>with her full consent and approval to help others see how challenging mainstream can be </a:t>
            </a:r>
            <a:endParaRPr lang="en-GB" sz="2000" i="1" dirty="0" smtClean="0"/>
          </a:p>
          <a:p>
            <a:pPr marL="114300" indent="0">
              <a:buNone/>
            </a:pPr>
            <a:r>
              <a:rPr lang="en-GB" i="1" dirty="0"/>
              <a:t/>
            </a:r>
            <a:br>
              <a:rPr lang="en-GB" i="1" dirty="0"/>
            </a:br>
            <a:r>
              <a:rPr lang="en-GB" b="1" u="sng" dirty="0"/>
              <a:t>Morning preparation </a:t>
            </a:r>
            <a:endParaRPr lang="en-GB" b="1" u="sng" dirty="0" smtClean="0"/>
          </a:p>
          <a:p>
            <a:pPr marL="114300" indent="0">
              <a:buNone/>
            </a:pPr>
            <a:r>
              <a:rPr lang="en-GB" dirty="0" smtClean="0"/>
              <a:t>I </a:t>
            </a:r>
            <a:r>
              <a:rPr lang="en-GB" dirty="0"/>
              <a:t>wake up and come downstairs </a:t>
            </a:r>
            <a:endParaRPr lang="en-GB" dirty="0" smtClean="0"/>
          </a:p>
          <a:p>
            <a:pPr marL="114300" indent="0">
              <a:buNone/>
            </a:pPr>
            <a:r>
              <a:rPr lang="en-GB" dirty="0" smtClean="0"/>
              <a:t>and </a:t>
            </a:r>
            <a:r>
              <a:rPr lang="en-GB" dirty="0"/>
              <a:t>try not to think about school </a:t>
            </a:r>
            <a:endParaRPr lang="en-GB" dirty="0" smtClean="0"/>
          </a:p>
          <a:p>
            <a:pPr marL="114300" indent="0">
              <a:buNone/>
            </a:pPr>
            <a:r>
              <a:rPr lang="en-GB" dirty="0" smtClean="0"/>
              <a:t>too </a:t>
            </a:r>
            <a:r>
              <a:rPr lang="en-GB" dirty="0"/>
              <a:t>much. I get my </a:t>
            </a:r>
            <a:r>
              <a:rPr lang="en-GB" dirty="0" err="1"/>
              <a:t>iPad</a:t>
            </a:r>
            <a:r>
              <a:rPr lang="en-GB" dirty="0"/>
              <a:t> or toys and </a:t>
            </a:r>
            <a:endParaRPr lang="en-GB" dirty="0" smtClean="0"/>
          </a:p>
          <a:p>
            <a:pPr marL="114300" indent="0">
              <a:buNone/>
            </a:pPr>
            <a:r>
              <a:rPr lang="en-GB" dirty="0" smtClean="0"/>
              <a:t>set </a:t>
            </a:r>
            <a:r>
              <a:rPr lang="en-GB" dirty="0"/>
              <a:t>them up just how I like it. I know I need to get dressed and eat but until things are ‘right’ I can’t think about those things. </a:t>
            </a:r>
            <a:endParaRPr lang="en-GB" dirty="0" smtClean="0"/>
          </a:p>
          <a:p>
            <a:pPr marL="114300" indent="0">
              <a:buNone/>
            </a:pPr>
            <a:r>
              <a:rPr lang="en-GB" b="1" dirty="0" smtClean="0"/>
              <a:t>I </a:t>
            </a:r>
            <a:r>
              <a:rPr lang="en-GB" b="1" dirty="0"/>
              <a:t>need to do one thing at a time so please leave me alone. </a:t>
            </a:r>
            <a:r>
              <a:rPr lang="en-GB" dirty="0"/>
              <a:t>Let me do it my way. Constantly asking me questions is so stressful as is nagging me about time. By the time we need to leave I am already stressed and anxious</a:t>
            </a:r>
            <a:r>
              <a:rPr lang="en-GB" dirty="0" smtClean="0"/>
              <a:t>.</a:t>
            </a: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0010" y="1772816"/>
            <a:ext cx="3600400" cy="247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23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2369" y="1062403"/>
            <a:ext cx="4677508" cy="1208119"/>
          </a:xfrm>
        </p:spPr>
        <p:txBody>
          <a:bodyPr/>
          <a:lstStyle/>
          <a:p>
            <a:r>
              <a:rPr lang="en-GB" dirty="0" smtClean="0"/>
              <a:t>Me and my Autism</a:t>
            </a:r>
            <a:endParaRPr lang="en-GB" dirty="0"/>
          </a:p>
        </p:txBody>
      </p:sp>
      <p:sp>
        <p:nvSpPr>
          <p:cNvPr id="3" name="Subtitle 2"/>
          <p:cNvSpPr>
            <a:spLocks noGrp="1"/>
          </p:cNvSpPr>
          <p:nvPr>
            <p:ph type="subTitle" idx="1"/>
          </p:nvPr>
        </p:nvSpPr>
        <p:spPr>
          <a:xfrm>
            <a:off x="4982307" y="2396075"/>
            <a:ext cx="3317631" cy="976692"/>
          </a:xfrm>
        </p:spPr>
        <p:txBody>
          <a:bodyPr/>
          <a:lstStyle/>
          <a:p>
            <a:r>
              <a:rPr lang="en-GB" dirty="0" smtClean="0"/>
              <a:t>Most of the time I don’t mind….</a:t>
            </a:r>
            <a:endParaRPr lang="en-GB" dirty="0"/>
          </a:p>
        </p:txBody>
      </p:sp>
      <p:pic>
        <p:nvPicPr>
          <p:cNvPr id="4" name="Picture 3" descr="La primera televisión 3D de Panasonic ya disponible | Gizm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97" y="1220666"/>
            <a:ext cx="2120935" cy="1663755"/>
          </a:xfrm>
          <a:prstGeom prst="rect">
            <a:avLst/>
          </a:prstGeom>
        </p:spPr>
      </p:pic>
      <p:pic>
        <p:nvPicPr>
          <p:cNvPr id="5" name="Picture 4" descr="&lt;strong&gt;Yu-Gi&lt;/strong&gt;-&lt;strong&gt;Oh&lt;/strong&gt;! Main Characters / Characters - TV Trop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884" y="1478629"/>
            <a:ext cx="1383533" cy="1031787"/>
          </a:xfrm>
          <a:prstGeom prst="rect">
            <a:avLst/>
          </a:prstGeom>
        </p:spPr>
      </p:pic>
      <p:sp>
        <p:nvSpPr>
          <p:cNvPr id="6" name="Cloud Callout 5"/>
          <p:cNvSpPr/>
          <p:nvPr/>
        </p:nvSpPr>
        <p:spPr>
          <a:xfrm>
            <a:off x="1459523" y="3553558"/>
            <a:ext cx="5445369" cy="1758461"/>
          </a:xfrm>
          <a:prstGeom prst="cloudCallout">
            <a:avLst>
              <a:gd name="adj1" fmla="val 81320"/>
              <a:gd name="adj2" fmla="val 6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Watching television allows me to let my creativity run wild – thinking about what’s going to happen next, and stuff like that…</a:t>
            </a:r>
          </a:p>
        </p:txBody>
      </p:sp>
    </p:spTree>
    <p:extLst>
      <p:ext uri="{BB962C8B-B14F-4D97-AF65-F5344CB8AC3E}">
        <p14:creationId xmlns:p14="http://schemas.microsoft.com/office/powerpoint/2010/main" val="690256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200150"/>
            <a:ext cx="4480106" cy="448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472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pPr marL="0" indent="0">
              <a:buNone/>
            </a:pPr>
            <a:r>
              <a:rPr lang="en-GB" dirty="0" smtClean="0"/>
              <a:t>The Asperger children’s Toolkit:</a:t>
            </a:r>
          </a:p>
          <a:p>
            <a:r>
              <a:rPr lang="en-GB" dirty="0" smtClean="0">
                <a:solidFill>
                  <a:srgbClr val="FF0000"/>
                </a:solidFill>
              </a:rPr>
              <a:t>Autism is amazing because…</a:t>
            </a:r>
          </a:p>
          <a:p>
            <a:r>
              <a:rPr lang="en-GB" dirty="0" smtClean="0">
                <a:solidFill>
                  <a:srgbClr val="FF0000"/>
                </a:solidFill>
              </a:rPr>
              <a:t>Autism is tricky because…</a:t>
            </a:r>
          </a:p>
          <a:p>
            <a:r>
              <a:rPr lang="en-GB" dirty="0" smtClean="0">
                <a:solidFill>
                  <a:srgbClr val="FF0000"/>
                </a:solidFill>
              </a:rPr>
              <a:t>Meltdowns and shutdowns</a:t>
            </a:r>
          </a:p>
          <a:p>
            <a:r>
              <a:rPr lang="en-GB" dirty="0" smtClean="0">
                <a:solidFill>
                  <a:srgbClr val="00B0F0"/>
                </a:solidFill>
              </a:rPr>
              <a:t>The </a:t>
            </a:r>
            <a:r>
              <a:rPr lang="en-GB" dirty="0">
                <a:solidFill>
                  <a:srgbClr val="00B0F0"/>
                </a:solidFill>
              </a:rPr>
              <a:t>“Brain Guru”</a:t>
            </a:r>
          </a:p>
          <a:p>
            <a:r>
              <a:rPr lang="en-GB" dirty="0" smtClean="0"/>
              <a:t>The “Sensory Detective”</a:t>
            </a:r>
          </a:p>
          <a:p>
            <a:r>
              <a:rPr lang="en-GB" dirty="0" smtClean="0"/>
              <a:t>The “Social Scientist”</a:t>
            </a:r>
          </a:p>
          <a:p>
            <a:pPr marL="0" indent="0">
              <a:buNone/>
            </a:pPr>
            <a:endParaRPr lang="en-GB" dirty="0"/>
          </a:p>
        </p:txBody>
      </p:sp>
    </p:spTree>
    <p:extLst>
      <p:ext uri="{BB962C8B-B14F-4D97-AF65-F5344CB8AC3E}">
        <p14:creationId xmlns:p14="http://schemas.microsoft.com/office/powerpoint/2010/main" val="1779099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is amazing because…</a:t>
            </a:r>
            <a:endParaRPr lang="en-GB" dirty="0"/>
          </a:p>
        </p:txBody>
      </p:sp>
      <p:sp>
        <p:nvSpPr>
          <p:cNvPr id="3" name="Content Placeholder 2"/>
          <p:cNvSpPr>
            <a:spLocks noGrp="1"/>
          </p:cNvSpPr>
          <p:nvPr>
            <p:ph idx="1"/>
          </p:nvPr>
        </p:nvSpPr>
        <p:spPr>
          <a:xfrm>
            <a:off x="382466" y="2050852"/>
            <a:ext cx="7886700" cy="3263504"/>
          </a:xfrm>
        </p:spPr>
        <p:txBody>
          <a:bodyPr/>
          <a:lstStyle/>
          <a:p>
            <a:r>
              <a:rPr lang="en-GB" dirty="0" smtClean="0"/>
              <a:t>It usually helps us to respond to visual stimulation (understand and remember what we see) very well!</a:t>
            </a:r>
          </a:p>
        </p:txBody>
      </p:sp>
      <p:pic>
        <p:nvPicPr>
          <p:cNvPr id="3075" name="Picture 3" descr="C:\Users\barnesh\AppData\Local\Microsoft\Windows\Temporary Internet Files\Content.IE5\KFESFYW5\p-1-pecs-colou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815" y="3876493"/>
            <a:ext cx="2500313" cy="17859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arnesh\AppData\Local\Microsoft\Windows\Temporary Internet Files\Content.IE5\7EYED053\indiv_rule_car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5" y="2789003"/>
            <a:ext cx="5022056" cy="8501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arnesh\AppData\Local\Microsoft\Windows\Temporary Internet Files\Content.IE5\7EYED053\maslo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92" y="3730733"/>
            <a:ext cx="22860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barnesh\AppData\Local\Microsoft\Windows\Temporary Internet Files\Content.IE5\0HDM7I4I\Self_Regulation_Scal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0884" y="3743922"/>
            <a:ext cx="1110890" cy="191851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211193" y="2586404"/>
            <a:ext cx="2125381" cy="1290089"/>
          </a:xfrm>
          <a:prstGeom prst="wedgeRoundRectCallout">
            <a:avLst>
              <a:gd name="adj1" fmla="val 36511"/>
              <a:gd name="adj2" fmla="val -576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When I was younger pictures helped me to understand what the teachers were asking me to do.</a:t>
            </a: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060" y="1051731"/>
            <a:ext cx="1140212" cy="114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0884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is amazing because…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We usually have a </a:t>
            </a:r>
            <a:r>
              <a:rPr lang="en-GB" b="1" dirty="0" smtClean="0"/>
              <a:t>highly developed thinking</a:t>
            </a:r>
          </a:p>
          <a:p>
            <a:pPr marL="114300" indent="0">
              <a:buNone/>
            </a:pPr>
            <a:r>
              <a:rPr lang="en-GB" b="1" dirty="0" smtClean="0"/>
              <a:t> way </a:t>
            </a:r>
            <a:r>
              <a:rPr lang="en-GB" dirty="0" smtClean="0"/>
              <a:t>(my skills are</a:t>
            </a:r>
            <a:r>
              <a:rPr lang="en-GB" dirty="0"/>
              <a:t> </a:t>
            </a:r>
            <a:r>
              <a:rPr lang="en-GB" dirty="0" smtClean="0"/>
              <a:t>reading, creative writing, dancing, science, good memory)</a:t>
            </a:r>
          </a:p>
          <a:p>
            <a:endParaRPr lang="en-GB" dirty="0"/>
          </a:p>
          <a:p>
            <a:r>
              <a:rPr lang="en-GB" dirty="0" smtClean="0"/>
              <a:t>I am a </a:t>
            </a:r>
            <a:r>
              <a:rPr lang="en-GB" b="1" dirty="0" smtClean="0"/>
              <a:t>visual thinker </a:t>
            </a:r>
            <a:r>
              <a:rPr lang="en-GB" dirty="0" smtClean="0"/>
              <a:t>because despite me not really liking all art stuff, I am good at, and prefer, making my own sketches. Seeing pictures help me to get a visual idea of what I am doing.</a:t>
            </a:r>
            <a:endParaRPr lang="en-GB" dirty="0"/>
          </a:p>
          <a:p>
            <a:endParaRPr lang="en-GB" dirty="0" smtClean="0"/>
          </a:p>
          <a:p>
            <a:r>
              <a:rPr lang="en-GB" dirty="0" smtClean="0"/>
              <a:t>I am a </a:t>
            </a:r>
            <a:r>
              <a:rPr lang="en-GB" b="1" dirty="0" smtClean="0"/>
              <a:t>verbal thinker </a:t>
            </a:r>
            <a:r>
              <a:rPr lang="en-GB" dirty="0" smtClean="0"/>
              <a:t>because of my good memory and I am able to explain things to teachers in a situation where I am not feeling too good.  </a:t>
            </a:r>
            <a:endParaRPr lang="en-GB"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814967"/>
            <a:ext cx="1265663" cy="126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1027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4167768"/>
            <a:ext cx="6547757" cy="165735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GB" dirty="0" smtClean="0"/>
              <a:t>Sometimes I tend to react when I’m annoyed or just super angry.</a:t>
            </a:r>
          </a:p>
          <a:p>
            <a:endParaRPr lang="en-GB" dirty="0"/>
          </a:p>
          <a:p>
            <a:r>
              <a:rPr lang="en-GB" dirty="0" smtClean="0"/>
              <a:t>Sometimes I tend to get rather anxious and intimidated about things I struggle with. </a:t>
            </a:r>
          </a:p>
          <a:p>
            <a:endParaRPr lang="en-GB" dirty="0"/>
          </a:p>
        </p:txBody>
      </p:sp>
      <p:sp>
        <p:nvSpPr>
          <p:cNvPr id="6" name="Title 1"/>
          <p:cNvSpPr>
            <a:spLocks noGrp="1"/>
          </p:cNvSpPr>
          <p:nvPr>
            <p:ph type="title"/>
          </p:nvPr>
        </p:nvSpPr>
        <p:spPr/>
        <p:txBody>
          <a:bodyPr/>
          <a:lstStyle/>
          <a:p>
            <a:r>
              <a:rPr lang="en-GB" dirty="0" smtClean="0"/>
              <a:t>Autism is tricky because</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971550"/>
            <a:ext cx="1153716" cy="115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7797" y="2228850"/>
            <a:ext cx="4959506" cy="1338828"/>
          </a:xfrm>
          <a:prstGeom prst="rect">
            <a:avLst/>
          </a:prstGeom>
          <a:noFill/>
        </p:spPr>
        <p:txBody>
          <a:bodyPr wrap="square" rtlCol="0">
            <a:spAutoFit/>
          </a:bodyPr>
          <a:lstStyle/>
          <a:p>
            <a:r>
              <a:rPr lang="en-GB" sz="1350" dirty="0"/>
              <a:t>CHALLENGES INCLUDE:</a:t>
            </a:r>
          </a:p>
          <a:p>
            <a:endParaRPr lang="en-GB" sz="1350" dirty="0"/>
          </a:p>
          <a:p>
            <a:pPr marL="214313" indent="-214313">
              <a:buFont typeface="Arial" panose="020B0604020202020204" pitchFamily="34" charset="0"/>
              <a:buChar char="•"/>
            </a:pPr>
            <a:r>
              <a:rPr lang="en-GB" sz="1350" dirty="0"/>
              <a:t>Overcoming anxiety</a:t>
            </a:r>
          </a:p>
          <a:p>
            <a:pPr marL="214313" indent="-214313">
              <a:buFont typeface="Arial" panose="020B0604020202020204" pitchFamily="34" charset="0"/>
              <a:buChar char="•"/>
            </a:pPr>
            <a:r>
              <a:rPr lang="en-GB" sz="1350" dirty="0"/>
              <a:t>Understanding other people</a:t>
            </a:r>
          </a:p>
          <a:p>
            <a:pPr marL="214313" indent="-214313">
              <a:buFont typeface="Arial" panose="020B0604020202020204" pitchFamily="34" charset="0"/>
              <a:buChar char="•"/>
            </a:pPr>
            <a:r>
              <a:rPr lang="en-GB" sz="1350" dirty="0"/>
              <a:t>Friendship and trust</a:t>
            </a:r>
          </a:p>
          <a:p>
            <a:pPr marL="214313" indent="-214313">
              <a:buFont typeface="Arial" panose="020B0604020202020204" pitchFamily="34" charset="0"/>
              <a:buChar char="•"/>
            </a:pPr>
            <a:r>
              <a:rPr lang="en-GB" sz="1350" dirty="0"/>
              <a:t>Understanding emotions</a:t>
            </a:r>
          </a:p>
        </p:txBody>
      </p:sp>
    </p:spTree>
    <p:extLst>
      <p:ext uri="{BB962C8B-B14F-4D97-AF65-F5344CB8AC3E}">
        <p14:creationId xmlns:p14="http://schemas.microsoft.com/office/powerpoint/2010/main" val="4076214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Autism is tricky </a:t>
            </a:r>
            <a:r>
              <a:rPr lang="en-GB" dirty="0" smtClean="0"/>
              <a:t>because of sensory </a:t>
            </a:r>
            <a:r>
              <a:rPr lang="en-GB" dirty="0"/>
              <a:t>i</a:t>
            </a:r>
            <a:r>
              <a:rPr lang="en-GB" dirty="0" smtClean="0"/>
              <a:t>ssues</a:t>
            </a:r>
            <a:endParaRPr lang="en-GB" dirty="0"/>
          </a:p>
        </p:txBody>
      </p:sp>
      <p:sp>
        <p:nvSpPr>
          <p:cNvPr id="3" name="Content Placeholder 2"/>
          <p:cNvSpPr>
            <a:spLocks noGrp="1"/>
          </p:cNvSpPr>
          <p:nvPr>
            <p:ph idx="1"/>
          </p:nvPr>
        </p:nvSpPr>
        <p:spPr/>
        <p:txBody>
          <a:bodyPr/>
          <a:lstStyle/>
          <a:p>
            <a:pPr marL="0" indent="0">
              <a:buNone/>
            </a:pPr>
            <a:r>
              <a:rPr lang="en-GB" sz="3000" dirty="0"/>
              <a:t>I am oversensitive!</a:t>
            </a:r>
          </a:p>
          <a:p>
            <a:endParaRPr lang="en-GB" dirty="0"/>
          </a:p>
          <a:p>
            <a:r>
              <a:rPr lang="en-GB" dirty="0" smtClean="0"/>
              <a:t>Things near my neck</a:t>
            </a:r>
          </a:p>
          <a:p>
            <a:r>
              <a:rPr lang="en-GB" dirty="0" smtClean="0"/>
              <a:t>Feelings around a rollercoaster</a:t>
            </a:r>
          </a:p>
          <a:p>
            <a:r>
              <a:rPr lang="en-GB" dirty="0" smtClean="0"/>
              <a:t>Getting wet, unless it is for a good reason (bathing or swimming)</a:t>
            </a:r>
            <a:endParaRPr lang="en-GB" dirty="0"/>
          </a:p>
        </p:txBody>
      </p:sp>
    </p:spTree>
    <p:extLst>
      <p:ext uri="{BB962C8B-B14F-4D97-AF65-F5344CB8AC3E}">
        <p14:creationId xmlns:p14="http://schemas.microsoft.com/office/powerpoint/2010/main" val="16148539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Meltdowns:  what causes them?</a:t>
            </a:r>
            <a:endParaRPr lang="en-GB" dirty="0"/>
          </a:p>
        </p:txBody>
      </p:sp>
      <p:sp>
        <p:nvSpPr>
          <p:cNvPr id="3" name="Content Placeholder 2"/>
          <p:cNvSpPr>
            <a:spLocks noGrp="1"/>
          </p:cNvSpPr>
          <p:nvPr>
            <p:ph idx="1"/>
          </p:nvPr>
        </p:nvSpPr>
        <p:spPr/>
        <p:txBody>
          <a:bodyPr>
            <a:normAutofit lnSpcReduction="10000"/>
          </a:bodyPr>
          <a:lstStyle/>
          <a:p>
            <a:r>
              <a:rPr lang="en-GB" dirty="0" smtClean="0"/>
              <a:t>Sometimes it’s a bit tricky there are many reasons for a meltdown (when I was younger I always wanted to win at games, but now I can take it)</a:t>
            </a:r>
          </a:p>
          <a:p>
            <a:r>
              <a:rPr lang="en-GB" dirty="0" smtClean="0"/>
              <a:t>Loud noises and sensory overload  (I am fine with my class, I am used to their noise)</a:t>
            </a:r>
          </a:p>
          <a:p>
            <a:r>
              <a:rPr lang="en-GB" dirty="0" smtClean="0"/>
              <a:t>Anxiety – sometimes when I am really pressured I can get a bit of a meltdown</a:t>
            </a:r>
          </a:p>
          <a:p>
            <a:r>
              <a:rPr lang="en-GB" dirty="0" smtClean="0"/>
              <a:t>tight arguments (intense arguments between friends can really get at me)</a:t>
            </a:r>
          </a:p>
          <a:p>
            <a:r>
              <a:rPr lang="en-GB" dirty="0" smtClean="0"/>
              <a:t>Trying not to react when feeling annoyed (like the Red Beast)</a:t>
            </a:r>
            <a:endParaRPr lang="en-GB" dirty="0"/>
          </a:p>
        </p:txBody>
      </p:sp>
    </p:spTree>
    <p:extLst>
      <p:ext uri="{BB962C8B-B14F-4D97-AF65-F5344CB8AC3E}">
        <p14:creationId xmlns:p14="http://schemas.microsoft.com/office/powerpoint/2010/main" val="6708757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Pressures in my life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Sometimes making </a:t>
            </a:r>
            <a:r>
              <a:rPr lang="en-GB" dirty="0" smtClean="0">
                <a:solidFill>
                  <a:srgbClr val="FF0000"/>
                </a:solidFill>
              </a:rPr>
              <a:t>choices</a:t>
            </a:r>
            <a:r>
              <a:rPr lang="en-GB" dirty="0" smtClean="0"/>
              <a:t> (really hard ones)</a:t>
            </a:r>
          </a:p>
          <a:p>
            <a:r>
              <a:rPr lang="en-GB" dirty="0" smtClean="0"/>
              <a:t>Sometimes come back to school after a long holiday and there are questions and I can’t </a:t>
            </a:r>
            <a:r>
              <a:rPr lang="en-GB" dirty="0" smtClean="0">
                <a:solidFill>
                  <a:srgbClr val="FF0000"/>
                </a:solidFill>
              </a:rPr>
              <a:t>remember the answers </a:t>
            </a:r>
            <a:r>
              <a:rPr lang="en-GB" dirty="0" smtClean="0"/>
              <a:t>(such as what is a simile – I do know what it is but if I am not in school for a long time, I can’t remember)</a:t>
            </a:r>
          </a:p>
          <a:p>
            <a:r>
              <a:rPr lang="en-GB" dirty="0" smtClean="0"/>
              <a:t>Sometimes my sister calls me names and stuff and I am really pressured trying </a:t>
            </a:r>
            <a:r>
              <a:rPr lang="en-GB" dirty="0" smtClean="0">
                <a:solidFill>
                  <a:srgbClr val="FF0000"/>
                </a:solidFill>
              </a:rPr>
              <a:t>not to react</a:t>
            </a:r>
            <a:r>
              <a:rPr lang="en-GB" dirty="0" smtClean="0"/>
              <a:t>.</a:t>
            </a:r>
          </a:p>
          <a:p>
            <a:r>
              <a:rPr lang="en-GB" dirty="0" smtClean="0"/>
              <a:t>When my sister is annoyed in the morning she just takes it out on me, and I </a:t>
            </a:r>
            <a:r>
              <a:rPr lang="en-GB" dirty="0" smtClean="0">
                <a:solidFill>
                  <a:srgbClr val="FF0000"/>
                </a:solidFill>
              </a:rPr>
              <a:t>don’t know why</a:t>
            </a:r>
          </a:p>
          <a:p>
            <a:r>
              <a:rPr lang="en-GB" dirty="0" smtClean="0"/>
              <a:t>I find it really hard to </a:t>
            </a:r>
            <a:r>
              <a:rPr lang="en-GB" dirty="0" smtClean="0">
                <a:solidFill>
                  <a:srgbClr val="FF0000"/>
                </a:solidFill>
              </a:rPr>
              <a:t>remember my schedules </a:t>
            </a:r>
            <a:r>
              <a:rPr lang="en-GB" dirty="0" smtClean="0"/>
              <a:t>(I have to go to Samba band, I know it is at lunch time but I can’t remember what time)</a:t>
            </a:r>
          </a:p>
          <a:p>
            <a:endParaRPr lang="en-GB" dirty="0" smtClean="0"/>
          </a:p>
          <a:p>
            <a:endParaRPr lang="en-GB" dirty="0"/>
          </a:p>
        </p:txBody>
      </p:sp>
    </p:spTree>
    <p:extLst>
      <p:ext uri="{BB962C8B-B14F-4D97-AF65-F5344CB8AC3E}">
        <p14:creationId xmlns:p14="http://schemas.microsoft.com/office/powerpoint/2010/main" val="1482726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really help</a:t>
            </a:r>
            <a:endParaRPr lang="en-GB" dirty="0"/>
          </a:p>
        </p:txBody>
      </p:sp>
      <p:sp>
        <p:nvSpPr>
          <p:cNvPr id="3" name="Content Placeholder 2"/>
          <p:cNvSpPr>
            <a:spLocks noGrp="1"/>
          </p:cNvSpPr>
          <p:nvPr>
            <p:ph idx="1"/>
          </p:nvPr>
        </p:nvSpPr>
        <p:spPr/>
        <p:txBody>
          <a:bodyPr/>
          <a:lstStyle/>
          <a:p>
            <a:r>
              <a:rPr lang="en-GB" dirty="0" smtClean="0"/>
              <a:t>Samba time written down for me to have in my pocket</a:t>
            </a:r>
          </a:p>
          <a:p>
            <a:r>
              <a:rPr lang="en-GB" dirty="0" smtClean="0"/>
              <a:t>I don’t l know if there is anyone else who I know who is doing it. I am curious to know.</a:t>
            </a:r>
            <a:endParaRPr lang="en-GB" dirty="0"/>
          </a:p>
        </p:txBody>
      </p:sp>
    </p:spTree>
    <p:extLst>
      <p:ext uri="{BB962C8B-B14F-4D97-AF65-F5344CB8AC3E}">
        <p14:creationId xmlns:p14="http://schemas.microsoft.com/office/powerpoint/2010/main" val="242460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404664"/>
            <a:ext cx="8496944" cy="6048672"/>
          </a:xfrm>
        </p:spPr>
        <p:txBody>
          <a:bodyPr/>
          <a:lstStyle/>
          <a:p>
            <a:pPr marL="114300" indent="0">
              <a:buNone/>
            </a:pPr>
            <a:r>
              <a:rPr lang="en-GB" b="1" u="sng" dirty="0"/>
              <a:t>In the playground</a:t>
            </a:r>
            <a:r>
              <a:rPr lang="en-GB" dirty="0"/>
              <a:t>  </a:t>
            </a:r>
            <a:endParaRPr lang="en-GB" dirty="0" smtClean="0"/>
          </a:p>
          <a:p>
            <a:pPr marL="114300" indent="0">
              <a:buNone/>
            </a:pPr>
            <a:r>
              <a:rPr lang="en-GB" dirty="0" smtClean="0"/>
              <a:t>I </a:t>
            </a:r>
            <a:r>
              <a:rPr lang="en-GB" dirty="0"/>
              <a:t>am scanning. </a:t>
            </a:r>
            <a:endParaRPr lang="en-GB" dirty="0" smtClean="0"/>
          </a:p>
          <a:p>
            <a:pPr marL="114300" indent="0">
              <a:buNone/>
            </a:pPr>
            <a:r>
              <a:rPr lang="en-GB" b="1" dirty="0" smtClean="0"/>
              <a:t>This </a:t>
            </a:r>
            <a:r>
              <a:rPr lang="en-GB" b="1" dirty="0"/>
              <a:t>is so hard to see who I need to see when everyone is dressed the same and moving around.</a:t>
            </a:r>
            <a:r>
              <a:rPr lang="en-GB" dirty="0"/>
              <a:t> </a:t>
            </a:r>
            <a:endParaRPr lang="en-GB" dirty="0" smtClean="0"/>
          </a:p>
          <a:p>
            <a:pPr marL="114300" indent="0">
              <a:buNone/>
            </a:pPr>
            <a:r>
              <a:rPr lang="en-GB" dirty="0" smtClean="0"/>
              <a:t>The </a:t>
            </a:r>
            <a:r>
              <a:rPr lang="en-GB" dirty="0"/>
              <a:t>noise, the unpredictable movements, the bags on the ground…that’s a lot to take in for me. </a:t>
            </a:r>
            <a:endParaRPr lang="en-GB" dirty="0" smtClean="0"/>
          </a:p>
          <a:p>
            <a:pPr marL="114300" indent="0">
              <a:buNone/>
            </a:pPr>
            <a:r>
              <a:rPr lang="en-GB" dirty="0" smtClean="0"/>
              <a:t>I </a:t>
            </a:r>
            <a:r>
              <a:rPr lang="en-GB" dirty="0"/>
              <a:t>only want to find my best friend and the longer it takes to find her the more I get worried. </a:t>
            </a:r>
            <a:endParaRPr lang="en-GB" dirty="0" smtClean="0"/>
          </a:p>
          <a:p>
            <a:pPr marL="114300" indent="0">
              <a:buNone/>
            </a:pPr>
            <a:r>
              <a:rPr lang="en-GB" dirty="0" smtClean="0"/>
              <a:t>What </a:t>
            </a:r>
            <a:r>
              <a:rPr lang="en-GB" dirty="0"/>
              <a:t>if she is off sick? </a:t>
            </a:r>
            <a:endParaRPr lang="en-GB" dirty="0" smtClean="0"/>
          </a:p>
          <a:p>
            <a:pPr marL="114300" indent="0">
              <a:buNone/>
            </a:pPr>
            <a:r>
              <a:rPr lang="en-GB" dirty="0" smtClean="0"/>
              <a:t>What </a:t>
            </a:r>
            <a:r>
              <a:rPr lang="en-GB" dirty="0"/>
              <a:t>if she has an </a:t>
            </a:r>
            <a:endParaRPr lang="en-GB" dirty="0" smtClean="0"/>
          </a:p>
          <a:p>
            <a:pPr marL="114300" indent="0">
              <a:buNone/>
            </a:pPr>
            <a:r>
              <a:rPr lang="en-GB" dirty="0" smtClean="0"/>
              <a:t>appointment </a:t>
            </a:r>
            <a:r>
              <a:rPr lang="en-GB" dirty="0"/>
              <a:t>today?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05064"/>
            <a:ext cx="5274196" cy="265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7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Meltdowns:  what do they look like?</a:t>
            </a:r>
            <a:endParaRPr lang="en-GB" dirty="0"/>
          </a:p>
        </p:txBody>
      </p:sp>
      <p:sp>
        <p:nvSpPr>
          <p:cNvPr id="3" name="Content Placeholder 2"/>
          <p:cNvSpPr>
            <a:spLocks noGrp="1"/>
          </p:cNvSpPr>
          <p:nvPr>
            <p:ph idx="1"/>
          </p:nvPr>
        </p:nvSpPr>
        <p:spPr/>
        <p:txBody>
          <a:bodyPr/>
          <a:lstStyle/>
          <a:p>
            <a:r>
              <a:rPr lang="en-GB" dirty="0" smtClean="0"/>
              <a:t>I sometimes frown</a:t>
            </a:r>
          </a:p>
          <a:p>
            <a:r>
              <a:rPr lang="en-GB" dirty="0" smtClean="0"/>
              <a:t>Sometimes my fists are clenched really tightly</a:t>
            </a:r>
          </a:p>
          <a:p>
            <a:r>
              <a:rPr lang="en-GB" dirty="0" smtClean="0"/>
              <a:t>I am not very talkative, I am usually very quiet</a:t>
            </a:r>
          </a:p>
          <a:p>
            <a:r>
              <a:rPr lang="en-GB" dirty="0" smtClean="0"/>
              <a:t>Sometimes if it really is annoying me I sometimes get quite aggressive unfortunately (I sometimes get physical.  It is not something I am not very proud of)</a:t>
            </a:r>
          </a:p>
        </p:txBody>
      </p:sp>
    </p:spTree>
    <p:extLst>
      <p:ext uri="{BB962C8B-B14F-4D97-AF65-F5344CB8AC3E}">
        <p14:creationId xmlns:p14="http://schemas.microsoft.com/office/powerpoint/2010/main" val="2363828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Meltdowns:  how to deal with it</a:t>
            </a:r>
            <a:endParaRPr lang="en-GB" dirty="0"/>
          </a:p>
        </p:txBody>
      </p:sp>
      <p:sp>
        <p:nvSpPr>
          <p:cNvPr id="3" name="Content Placeholder 2"/>
          <p:cNvSpPr>
            <a:spLocks noGrp="1"/>
          </p:cNvSpPr>
          <p:nvPr>
            <p:ph idx="1"/>
          </p:nvPr>
        </p:nvSpPr>
        <p:spPr/>
        <p:txBody>
          <a:bodyPr/>
          <a:lstStyle/>
          <a:p>
            <a:r>
              <a:rPr lang="en-GB" dirty="0"/>
              <a:t>I usually just walk away and go to my own space (sometimes I say, I just want to be by myself)</a:t>
            </a:r>
          </a:p>
          <a:p>
            <a:r>
              <a:rPr lang="en-GB" dirty="0" smtClean="0"/>
              <a:t>Sometimes I try to take my mind off it </a:t>
            </a:r>
          </a:p>
          <a:p>
            <a:r>
              <a:rPr lang="en-GB" dirty="0" smtClean="0"/>
              <a:t>I sometimes just put my hand in my pockets (when I feel like being physical) to stop myself from hurting somebody, I don’t want that </a:t>
            </a:r>
          </a:p>
          <a:p>
            <a:r>
              <a:rPr lang="en-GB" dirty="0" smtClean="0"/>
              <a:t>My parents sometimes come to my room and talk to me about it</a:t>
            </a:r>
          </a:p>
          <a:p>
            <a:r>
              <a:rPr lang="en-GB" dirty="0" smtClean="0"/>
              <a:t>Sometimes I talk to the adults at school about whatever </a:t>
            </a:r>
            <a:r>
              <a:rPr lang="en-GB" smtClean="0"/>
              <a:t>is bugging me</a:t>
            </a:r>
            <a:endParaRPr lang="en-GB" dirty="0"/>
          </a:p>
        </p:txBody>
      </p:sp>
    </p:spTree>
    <p:extLst>
      <p:ext uri="{BB962C8B-B14F-4D97-AF65-F5344CB8AC3E}">
        <p14:creationId xmlns:p14="http://schemas.microsoft.com/office/powerpoint/2010/main" val="1158588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“Brain Guru”</a:t>
            </a:r>
            <a:br>
              <a:rPr lang="en-GB" dirty="0"/>
            </a:b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When I feel anxious my brain sends a message to all of the other parts of my body warning them that something bad might happen.</a:t>
            </a:r>
          </a:p>
          <a:p>
            <a:endParaRPr lang="en-GB" dirty="0"/>
          </a:p>
          <a:p>
            <a:pPr marL="0" indent="0">
              <a:buNone/>
            </a:pPr>
            <a:r>
              <a:rPr lang="en-GB" dirty="0" smtClean="0">
                <a:solidFill>
                  <a:srgbClr val="00B050"/>
                </a:solidFill>
              </a:rPr>
              <a:t>You can actually change the way your mind feels about it, by using some amazing mind control methods on  yourself.</a:t>
            </a:r>
            <a:r>
              <a:rPr lang="en-GB" dirty="0" smtClean="0"/>
              <a:t> </a:t>
            </a:r>
          </a:p>
          <a:p>
            <a:r>
              <a:rPr lang="en-GB" dirty="0" smtClean="0"/>
              <a:t>Regular physical exercise is an antidote to stress</a:t>
            </a:r>
          </a:p>
          <a:p>
            <a:r>
              <a:rPr lang="en-GB" dirty="0" smtClean="0"/>
              <a:t>Blowing on the back of your hand can reduce anxiety</a:t>
            </a:r>
          </a:p>
          <a:p>
            <a:r>
              <a:rPr lang="en-GB" dirty="0" smtClean="0"/>
              <a:t>A firm cuddle can reduce nervous feelings</a:t>
            </a:r>
          </a:p>
          <a:p>
            <a:r>
              <a:rPr lang="en-GB" dirty="0" smtClean="0"/>
              <a:t>Tracking your finger with your eyes can </a:t>
            </a:r>
            <a:r>
              <a:rPr lang="en-GB" smtClean="0"/>
              <a:t>reduce worry</a:t>
            </a:r>
            <a:endParaRPr lang="en-GB" dirty="0"/>
          </a:p>
        </p:txBody>
      </p:sp>
    </p:spTree>
    <p:extLst>
      <p:ext uri="{BB962C8B-B14F-4D97-AF65-F5344CB8AC3E}">
        <p14:creationId xmlns:p14="http://schemas.microsoft.com/office/powerpoint/2010/main" val="2913652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6</a:t>
            </a:r>
            <a:endParaRPr lang="en-GB" dirty="0"/>
          </a:p>
        </p:txBody>
      </p:sp>
      <p:sp>
        <p:nvSpPr>
          <p:cNvPr id="3" name="Content Placeholder 2"/>
          <p:cNvSpPr>
            <a:spLocks noGrp="1"/>
          </p:cNvSpPr>
          <p:nvPr>
            <p:ph idx="1"/>
          </p:nvPr>
        </p:nvSpPr>
        <p:spPr/>
        <p:txBody>
          <a:bodyPr/>
          <a:lstStyle/>
          <a:p>
            <a:r>
              <a:rPr lang="en-GB" dirty="0" smtClean="0"/>
              <a:t>Well supported throughout his school career</a:t>
            </a:r>
          </a:p>
          <a:p>
            <a:r>
              <a:rPr lang="en-GB" dirty="0" smtClean="0"/>
              <a:t>High level of self awareness </a:t>
            </a:r>
            <a:endParaRPr lang="en-GB" dirty="0"/>
          </a:p>
          <a:p>
            <a:r>
              <a:rPr lang="en-GB" dirty="0" smtClean="0"/>
              <a:t>High level of motivation to be proactive</a:t>
            </a:r>
          </a:p>
        </p:txBody>
      </p:sp>
    </p:spTree>
    <p:extLst>
      <p:ext uri="{BB962C8B-B14F-4D97-AF65-F5344CB8AC3E}">
        <p14:creationId xmlns:p14="http://schemas.microsoft.com/office/powerpoint/2010/main" val="804726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995" y="1131094"/>
            <a:ext cx="2141035" cy="994172"/>
          </a:xfrm>
        </p:spPr>
        <p:txBody>
          <a:bodyPr>
            <a:normAutofit fontScale="90000"/>
          </a:bodyPr>
          <a:lstStyle/>
          <a:p>
            <a:r>
              <a:rPr lang="en-GB" dirty="0" smtClean="0"/>
              <a:t>Checking in</a:t>
            </a:r>
            <a:endParaRPr lang="en-GB" dirty="0"/>
          </a:p>
        </p:txBody>
      </p:sp>
      <p:pic>
        <p:nvPicPr>
          <p:cNvPr id="4" name="Content Placeholder 3" descr="File:&lt;strong&gt;Outline&lt;/strong&gt;-&lt;strong&gt;body&lt;/strong&gt;-aura.svg - Wikipedi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3327" y="2057401"/>
            <a:ext cx="2037347" cy="3394472"/>
          </a:xfrm>
        </p:spPr>
      </p:pic>
      <p:sp>
        <p:nvSpPr>
          <p:cNvPr id="5" name="Cloud Callout 4"/>
          <p:cNvSpPr/>
          <p:nvPr/>
        </p:nvSpPr>
        <p:spPr>
          <a:xfrm>
            <a:off x="1485900" y="1543050"/>
            <a:ext cx="2286000" cy="1314450"/>
          </a:xfrm>
          <a:prstGeom prst="cloudCallout">
            <a:avLst>
              <a:gd name="adj1" fmla="val 65129"/>
              <a:gd name="adj2" fmla="val 9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Is my thinking relaxed?</a:t>
            </a:r>
          </a:p>
        </p:txBody>
      </p:sp>
      <p:sp>
        <p:nvSpPr>
          <p:cNvPr id="6" name="Heart 5"/>
          <p:cNvSpPr/>
          <p:nvPr/>
        </p:nvSpPr>
        <p:spPr>
          <a:xfrm>
            <a:off x="4114800" y="3028950"/>
            <a:ext cx="914400" cy="1085850"/>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350" dirty="0"/>
              <a:t>Am I feeling  calm?</a:t>
            </a:r>
          </a:p>
        </p:txBody>
      </p:sp>
      <p:sp>
        <p:nvSpPr>
          <p:cNvPr id="7" name="Teardrop 6"/>
          <p:cNvSpPr/>
          <p:nvPr/>
        </p:nvSpPr>
        <p:spPr>
          <a:xfrm>
            <a:off x="2224454" y="3754636"/>
            <a:ext cx="1543050" cy="148590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350" dirty="0"/>
              <a:t>Do I need help with something?</a:t>
            </a:r>
          </a:p>
        </p:txBody>
      </p:sp>
      <p:sp>
        <p:nvSpPr>
          <p:cNvPr id="8" name="Rounded Rectangular Callout 7"/>
          <p:cNvSpPr/>
          <p:nvPr/>
        </p:nvSpPr>
        <p:spPr>
          <a:xfrm>
            <a:off x="5590674" y="1577578"/>
            <a:ext cx="2067427" cy="1622822"/>
          </a:xfrm>
          <a:prstGeom prst="wedgeRoundRectCallout">
            <a:avLst>
              <a:gd name="adj1" fmla="val -80159"/>
              <a:gd name="adj2" fmla="val -1145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350" dirty="0"/>
              <a:t>Is there something I need to talk about?</a:t>
            </a:r>
          </a:p>
        </p:txBody>
      </p:sp>
      <p:sp>
        <p:nvSpPr>
          <p:cNvPr id="9" name="Teardrop 8"/>
          <p:cNvSpPr/>
          <p:nvPr/>
        </p:nvSpPr>
        <p:spPr>
          <a:xfrm flipH="1">
            <a:off x="5590673" y="3829050"/>
            <a:ext cx="1490297" cy="1485900"/>
          </a:xfrm>
          <a:prstGeom prst="teardrop">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350" dirty="0"/>
              <a:t>Is there something I need to get ready for?</a:t>
            </a:r>
          </a:p>
        </p:txBody>
      </p:sp>
    </p:spTree>
    <p:extLst>
      <p:ext uri="{BB962C8B-B14F-4D97-AF65-F5344CB8AC3E}">
        <p14:creationId xmlns:p14="http://schemas.microsoft.com/office/powerpoint/2010/main" val="2626396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Boundaries Quiz:  what can you remember?</a:t>
            </a:r>
            <a:endParaRPr lang="en-GB" dirty="0"/>
          </a:p>
        </p:txBody>
      </p:sp>
      <p:sp>
        <p:nvSpPr>
          <p:cNvPr id="3" name="TextBox 2"/>
          <p:cNvSpPr txBox="1"/>
          <p:nvPr/>
        </p:nvSpPr>
        <p:spPr>
          <a:xfrm>
            <a:off x="1885950" y="2228851"/>
            <a:ext cx="5257800" cy="2677656"/>
          </a:xfrm>
          <a:prstGeom prst="rect">
            <a:avLst/>
          </a:prstGeom>
          <a:noFill/>
        </p:spPr>
        <p:txBody>
          <a:bodyPr wrap="square" rtlCol="0">
            <a:spAutoFit/>
          </a:bodyPr>
          <a:lstStyle/>
          <a:p>
            <a:r>
              <a:rPr lang="en-GB" sz="2100" dirty="0"/>
              <a:t>The boundary around your body is your skin.</a:t>
            </a:r>
          </a:p>
          <a:p>
            <a:r>
              <a:rPr lang="en-GB" sz="2100" dirty="0"/>
              <a:t>It keeps the good in and the bad out.</a:t>
            </a:r>
          </a:p>
          <a:p>
            <a:r>
              <a:rPr lang="en-GB" sz="2100" dirty="0"/>
              <a:t>My body, my thoughts, my beliefs my feelings are all part of me</a:t>
            </a:r>
          </a:p>
          <a:p>
            <a:r>
              <a:rPr lang="en-GB" sz="2100" dirty="0"/>
              <a:t>Other people also have thoughts, feelings and different beliefs.</a:t>
            </a:r>
          </a:p>
          <a:p>
            <a:r>
              <a:rPr lang="en-GB" sz="2100" dirty="0"/>
              <a:t>Other people also have boundaries</a:t>
            </a:r>
          </a:p>
        </p:txBody>
      </p:sp>
    </p:spTree>
    <p:extLst>
      <p:ext uri="{BB962C8B-B14F-4D97-AF65-F5344CB8AC3E}">
        <p14:creationId xmlns:p14="http://schemas.microsoft.com/office/powerpoint/2010/main" val="933453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are together as a family, but we are all separate people</a:t>
            </a:r>
            <a:endParaRPr lang="en-GB" dirty="0"/>
          </a:p>
        </p:txBody>
      </p:sp>
      <p:sp>
        <p:nvSpPr>
          <p:cNvPr id="3" name="Rounded Rectangle 2"/>
          <p:cNvSpPr/>
          <p:nvPr/>
        </p:nvSpPr>
        <p:spPr>
          <a:xfrm>
            <a:off x="2000250" y="4171950"/>
            <a:ext cx="1200150" cy="1543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350" dirty="0"/>
              <a:t>Myself</a:t>
            </a:r>
          </a:p>
        </p:txBody>
      </p:sp>
      <p:sp>
        <p:nvSpPr>
          <p:cNvPr id="5" name="Rounded Rectangle 4"/>
          <p:cNvSpPr/>
          <p:nvPr/>
        </p:nvSpPr>
        <p:spPr>
          <a:xfrm>
            <a:off x="3886200" y="2857500"/>
            <a:ext cx="1428750" cy="2857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350" dirty="0"/>
              <a:t>My mother</a:t>
            </a:r>
          </a:p>
        </p:txBody>
      </p:sp>
      <p:sp>
        <p:nvSpPr>
          <p:cNvPr id="6" name="Rounded Rectangle 5"/>
          <p:cNvSpPr/>
          <p:nvPr/>
        </p:nvSpPr>
        <p:spPr>
          <a:xfrm>
            <a:off x="5829300" y="2228851"/>
            <a:ext cx="1428750" cy="3488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350" dirty="0"/>
              <a:t>My father</a:t>
            </a:r>
          </a:p>
        </p:txBody>
      </p:sp>
    </p:spTree>
    <p:extLst>
      <p:ext uri="{BB962C8B-B14F-4D97-AF65-F5344CB8AC3E}">
        <p14:creationId xmlns:p14="http://schemas.microsoft.com/office/powerpoint/2010/main" val="321440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all have our own responsibilities</a:t>
            </a:r>
            <a:endParaRPr lang="en-GB" dirty="0"/>
          </a:p>
        </p:txBody>
      </p:sp>
      <p:sp>
        <p:nvSpPr>
          <p:cNvPr id="3" name="Rounded Rectangle 2"/>
          <p:cNvSpPr/>
          <p:nvPr/>
        </p:nvSpPr>
        <p:spPr>
          <a:xfrm>
            <a:off x="2000250" y="4171950"/>
            <a:ext cx="1200150" cy="1543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900" dirty="0"/>
              <a:t>Myself</a:t>
            </a:r>
          </a:p>
          <a:p>
            <a:pPr algn="ctr"/>
            <a:endParaRPr lang="en-GB" sz="900" dirty="0"/>
          </a:p>
          <a:p>
            <a:pPr algn="ctr"/>
            <a:r>
              <a:rPr lang="en-GB" sz="900" dirty="0"/>
              <a:t>My responsibility is to get an education, get a degree and get a job (when I am much older, just to clarify!)</a:t>
            </a:r>
          </a:p>
        </p:txBody>
      </p:sp>
      <p:sp>
        <p:nvSpPr>
          <p:cNvPr id="5" name="Rounded Rectangle 4"/>
          <p:cNvSpPr/>
          <p:nvPr/>
        </p:nvSpPr>
        <p:spPr>
          <a:xfrm>
            <a:off x="3886200" y="2857500"/>
            <a:ext cx="1428750" cy="2857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350" dirty="0"/>
              <a:t>My mother</a:t>
            </a:r>
          </a:p>
          <a:p>
            <a:pPr algn="ctr"/>
            <a:endParaRPr lang="en-GB" sz="1350" dirty="0"/>
          </a:p>
          <a:p>
            <a:pPr algn="ctr"/>
            <a:r>
              <a:rPr lang="en-GB" sz="1350" dirty="0"/>
              <a:t>My mother’s responsibility is to make sure we have a clean house, and to make sure we have food on our plate. She is my carer, and also looks after my two older sisters.</a:t>
            </a:r>
          </a:p>
        </p:txBody>
      </p:sp>
      <p:sp>
        <p:nvSpPr>
          <p:cNvPr id="6" name="Rounded Rectangle 5"/>
          <p:cNvSpPr/>
          <p:nvPr/>
        </p:nvSpPr>
        <p:spPr>
          <a:xfrm>
            <a:off x="5829300" y="2228851"/>
            <a:ext cx="1428750" cy="3488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900" dirty="0"/>
              <a:t>My father</a:t>
            </a:r>
          </a:p>
          <a:p>
            <a:pPr algn="ctr"/>
            <a:endParaRPr lang="en-GB" sz="900" dirty="0"/>
          </a:p>
          <a:p>
            <a:pPr algn="ctr"/>
            <a:r>
              <a:rPr lang="en-GB" sz="900" dirty="0"/>
              <a:t>My father’s responsibilities are to make sure we have enough money for food, drink, gas, electricity, etc. He makes sure we have enough money in our bank account, and pays bills and council taxes. My dad is the sole protector and provider.</a:t>
            </a:r>
          </a:p>
        </p:txBody>
      </p:sp>
      <p:sp>
        <p:nvSpPr>
          <p:cNvPr id="4" name="Cloud Callout 3"/>
          <p:cNvSpPr/>
          <p:nvPr/>
        </p:nvSpPr>
        <p:spPr>
          <a:xfrm>
            <a:off x="1898496" y="1920478"/>
            <a:ext cx="2444905" cy="937022"/>
          </a:xfrm>
          <a:prstGeom prst="cloudCallout">
            <a:avLst>
              <a:gd name="adj1" fmla="val 15950"/>
              <a:gd name="adj2" fmla="val 892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900" dirty="0"/>
              <a:t>Remember! Mum and Dad are like a team; who together, as the adults, who have responsibilities for caring for their children</a:t>
            </a:r>
          </a:p>
        </p:txBody>
      </p:sp>
      <p:sp>
        <p:nvSpPr>
          <p:cNvPr id="7" name="Cloud Callout 6"/>
          <p:cNvSpPr/>
          <p:nvPr/>
        </p:nvSpPr>
        <p:spPr>
          <a:xfrm>
            <a:off x="1371600" y="3086100"/>
            <a:ext cx="1600200" cy="857250"/>
          </a:xfrm>
          <a:prstGeom prst="cloudCallout">
            <a:avLst>
              <a:gd name="adj1" fmla="val 19411"/>
              <a:gd name="adj2" fmla="val 71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It’s not me </a:t>
            </a:r>
            <a:r>
              <a:rPr lang="en-GB" sz="1050" dirty="0"/>
              <a:t>who looks after them, it’s them who look after me!</a:t>
            </a:r>
          </a:p>
        </p:txBody>
      </p:sp>
    </p:spTree>
    <p:extLst>
      <p:ext uri="{BB962C8B-B14F-4D97-AF65-F5344CB8AC3E}">
        <p14:creationId xmlns:p14="http://schemas.microsoft.com/office/powerpoint/2010/main" val="2183565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all have our own responsibilities</a:t>
            </a:r>
            <a:endParaRPr lang="en-GB" dirty="0"/>
          </a:p>
        </p:txBody>
      </p:sp>
      <p:sp>
        <p:nvSpPr>
          <p:cNvPr id="3" name="Rounded Rectangle 2"/>
          <p:cNvSpPr/>
          <p:nvPr/>
        </p:nvSpPr>
        <p:spPr>
          <a:xfrm>
            <a:off x="2000250" y="4171950"/>
            <a:ext cx="1200150" cy="1543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350" dirty="0"/>
              <a:t>Myself</a:t>
            </a:r>
          </a:p>
        </p:txBody>
      </p:sp>
      <p:sp>
        <p:nvSpPr>
          <p:cNvPr id="5" name="Rounded Rectangle 4"/>
          <p:cNvSpPr/>
          <p:nvPr/>
        </p:nvSpPr>
        <p:spPr>
          <a:xfrm>
            <a:off x="3886200" y="2857500"/>
            <a:ext cx="1428750" cy="2857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350" dirty="0"/>
              <a:t>My mother</a:t>
            </a:r>
          </a:p>
        </p:txBody>
      </p:sp>
      <p:sp>
        <p:nvSpPr>
          <p:cNvPr id="6" name="Rounded Rectangle 5"/>
          <p:cNvSpPr/>
          <p:nvPr/>
        </p:nvSpPr>
        <p:spPr>
          <a:xfrm>
            <a:off x="5829300" y="2228851"/>
            <a:ext cx="1428750" cy="3488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350" dirty="0"/>
              <a:t>My father</a:t>
            </a:r>
          </a:p>
        </p:txBody>
      </p:sp>
    </p:spTree>
    <p:extLst>
      <p:ext uri="{BB962C8B-B14F-4D97-AF65-F5344CB8AC3E}">
        <p14:creationId xmlns:p14="http://schemas.microsoft.com/office/powerpoint/2010/main" val="4055585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sé Online » Releases"/>
          <p:cNvPicPr>
            <a:picLocks noChangeAspect="1"/>
          </p:cNvPicPr>
          <p:nvPr/>
        </p:nvPicPr>
        <p:blipFill rotWithShape="1">
          <a:blip r:embed="rId2">
            <a:extLst>
              <a:ext uri="{28A0092B-C50C-407E-A947-70E740481C1C}">
                <a14:useLocalDpi xmlns:a14="http://schemas.microsoft.com/office/drawing/2010/main" val="0"/>
              </a:ext>
            </a:extLst>
          </a:blip>
          <a:srcRect t="42793" b="7008"/>
          <a:stretch/>
        </p:blipFill>
        <p:spPr>
          <a:xfrm>
            <a:off x="1143000" y="1500188"/>
            <a:ext cx="6858000" cy="3849918"/>
          </a:xfrm>
          <a:prstGeom prst="rect">
            <a:avLst/>
          </a:prstGeom>
        </p:spPr>
      </p:pic>
      <p:sp>
        <p:nvSpPr>
          <p:cNvPr id="2" name="Title 1"/>
          <p:cNvSpPr>
            <a:spLocks noGrp="1"/>
          </p:cNvSpPr>
          <p:nvPr>
            <p:ph type="title"/>
          </p:nvPr>
        </p:nvSpPr>
        <p:spPr>
          <a:xfrm>
            <a:off x="1614488" y="1784702"/>
            <a:ext cx="5915025" cy="745629"/>
          </a:xfrm>
          <a:solidFill>
            <a:srgbClr val="00B0F0"/>
          </a:solidFill>
        </p:spPr>
        <p:txBody>
          <a:bodyPr>
            <a:normAutofit fontScale="90000"/>
          </a:bodyPr>
          <a:lstStyle/>
          <a:p>
            <a:r>
              <a:rPr lang="en-GB" dirty="0" smtClean="0"/>
              <a:t>Learning to take charge of your thoughts and emotions</a:t>
            </a:r>
            <a:endParaRPr lang="en-GB" dirty="0"/>
          </a:p>
        </p:txBody>
      </p:sp>
      <p:sp>
        <p:nvSpPr>
          <p:cNvPr id="4" name="Cloud Callout 3"/>
          <p:cNvSpPr/>
          <p:nvPr/>
        </p:nvSpPr>
        <p:spPr>
          <a:xfrm>
            <a:off x="5139104" y="2695943"/>
            <a:ext cx="2686050" cy="2048608"/>
          </a:xfrm>
          <a:prstGeom prst="cloudCallout">
            <a:avLst>
              <a:gd name="adj1" fmla="val -46365"/>
              <a:gd name="adj2" fmla="val 65075"/>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13" dirty="0"/>
              <a:t>The best thing I have ever done…</a:t>
            </a:r>
          </a:p>
        </p:txBody>
      </p:sp>
      <p:pic>
        <p:nvPicPr>
          <p:cNvPr id="5" name="Picture 4" descr="A Moment Of Freedom: Just Breat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9532" y="3086101"/>
            <a:ext cx="1441939" cy="1441939"/>
          </a:xfrm>
          <a:prstGeom prst="rect">
            <a:avLst/>
          </a:prstGeom>
        </p:spPr>
      </p:pic>
      <p:pic>
        <p:nvPicPr>
          <p:cNvPr id="6" name="Picture 5" descr="closed eyes by Ruiizu-chan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430" y="3086100"/>
            <a:ext cx="1693001" cy="942437"/>
          </a:xfrm>
          <a:prstGeom prst="rect">
            <a:avLst/>
          </a:prstGeom>
        </p:spPr>
      </p:pic>
      <p:sp>
        <p:nvSpPr>
          <p:cNvPr id="7" name="TextBox 6"/>
          <p:cNvSpPr txBox="1"/>
          <p:nvPr/>
        </p:nvSpPr>
        <p:spPr>
          <a:xfrm>
            <a:off x="3279532" y="4186237"/>
            <a:ext cx="1441939" cy="438582"/>
          </a:xfrm>
          <a:prstGeom prst="rect">
            <a:avLst/>
          </a:prstGeom>
          <a:solidFill>
            <a:schemeClr val="bg1"/>
          </a:solidFill>
        </p:spPr>
        <p:txBody>
          <a:bodyPr wrap="square" rtlCol="0">
            <a:spAutoFit/>
          </a:bodyPr>
          <a:lstStyle/>
          <a:p>
            <a:pPr algn="ctr"/>
            <a:r>
              <a:rPr lang="en-GB" sz="2250" dirty="0"/>
              <a:t>1,2,3,4,5</a:t>
            </a:r>
          </a:p>
        </p:txBody>
      </p:sp>
    </p:spTree>
    <p:extLst>
      <p:ext uri="{BB962C8B-B14F-4D97-AF65-F5344CB8AC3E}">
        <p14:creationId xmlns:p14="http://schemas.microsoft.com/office/powerpoint/2010/main" val="158502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496944" cy="6555641"/>
          </a:xfrm>
          <a:prstGeom prst="rect">
            <a:avLst/>
          </a:prstGeom>
        </p:spPr>
        <p:txBody>
          <a:bodyPr wrap="square">
            <a:spAutoFit/>
          </a:bodyPr>
          <a:lstStyle/>
          <a:p>
            <a:r>
              <a:rPr lang="en-GB" sz="2400" b="1" u="sng" dirty="0"/>
              <a:t>The bell</a:t>
            </a:r>
            <a:r>
              <a:rPr lang="en-GB" sz="2400" dirty="0"/>
              <a:t>  </a:t>
            </a:r>
            <a:endParaRPr lang="en-GB" sz="2400" dirty="0" smtClean="0"/>
          </a:p>
          <a:p>
            <a:r>
              <a:rPr lang="en-GB" sz="2400" dirty="0" smtClean="0"/>
              <a:t>Bells </a:t>
            </a:r>
            <a:r>
              <a:rPr lang="en-GB" sz="2400" dirty="0"/>
              <a:t>panic me. </a:t>
            </a:r>
            <a:endParaRPr lang="en-GB" sz="2400" dirty="0" smtClean="0"/>
          </a:p>
          <a:p>
            <a:r>
              <a:rPr lang="en-GB" sz="2400" dirty="0" smtClean="0"/>
              <a:t>They </a:t>
            </a:r>
            <a:r>
              <a:rPr lang="en-GB" sz="2400" dirty="0"/>
              <a:t>mean I have to move somewhere quickly and I sometimes get stressed. </a:t>
            </a:r>
            <a:endParaRPr lang="en-GB" sz="2400" dirty="0" smtClean="0"/>
          </a:p>
          <a:p>
            <a:r>
              <a:rPr lang="en-GB" sz="2400" dirty="0" smtClean="0"/>
              <a:t>Bells </a:t>
            </a:r>
            <a:r>
              <a:rPr lang="en-GB" sz="2400" dirty="0"/>
              <a:t>mean pressure and children running and they might push me over. </a:t>
            </a:r>
            <a:endParaRPr lang="en-GB" sz="2400" dirty="0" smtClean="0"/>
          </a:p>
          <a:p>
            <a:r>
              <a:rPr lang="en-GB" sz="2400" dirty="0" smtClean="0"/>
              <a:t>I </a:t>
            </a:r>
            <a:r>
              <a:rPr lang="en-GB" sz="2400" dirty="0"/>
              <a:t>stand in my line and face forwards making sure I don’t look at anyone. </a:t>
            </a:r>
            <a:endParaRPr lang="en-GB" sz="2400" dirty="0" smtClean="0"/>
          </a:p>
          <a:p>
            <a:r>
              <a:rPr lang="en-GB" sz="2400" dirty="0" smtClean="0"/>
              <a:t>The </a:t>
            </a:r>
            <a:r>
              <a:rPr lang="en-GB" sz="2400" dirty="0"/>
              <a:t>teachers shout about not talking and standing straight but I am doing those already and not sure what I should be doing differently. </a:t>
            </a:r>
            <a:endParaRPr lang="en-GB" sz="2400" dirty="0" smtClean="0"/>
          </a:p>
          <a:p>
            <a:r>
              <a:rPr lang="en-GB" sz="2400" dirty="0" smtClean="0"/>
              <a:t>I </a:t>
            </a:r>
            <a:r>
              <a:rPr lang="en-GB" sz="2400" dirty="0"/>
              <a:t>turn to see if everyone else is doing what I am doing and now my class is pulled up </a:t>
            </a:r>
            <a:endParaRPr lang="en-GB" sz="2400" dirty="0" smtClean="0"/>
          </a:p>
          <a:p>
            <a:r>
              <a:rPr lang="en-GB" sz="2400" dirty="0" smtClean="0"/>
              <a:t>for </a:t>
            </a:r>
            <a:r>
              <a:rPr lang="en-GB" sz="2400" dirty="0"/>
              <a:t>me facing the wrong way</a:t>
            </a:r>
            <a:r>
              <a:rPr lang="en-GB" sz="2400" dirty="0" smtClean="0"/>
              <a:t>!</a:t>
            </a:r>
          </a:p>
          <a:p>
            <a:r>
              <a:rPr lang="en-GB" sz="2400" dirty="0" smtClean="0"/>
              <a:t> </a:t>
            </a:r>
            <a:r>
              <a:rPr lang="en-GB" sz="2400" dirty="0"/>
              <a:t>I feel to blame. I feel so anxious. </a:t>
            </a:r>
            <a:endParaRPr lang="en-GB" sz="2400" dirty="0" smtClean="0"/>
          </a:p>
          <a:p>
            <a:r>
              <a:rPr lang="en-GB" sz="2400" b="1" dirty="0" smtClean="0"/>
              <a:t>I </a:t>
            </a:r>
            <a:r>
              <a:rPr lang="en-GB" sz="2400" b="1" dirty="0"/>
              <a:t>feel different. </a:t>
            </a:r>
            <a:endParaRPr lang="en-GB" sz="2400" b="1" dirty="0" smtClean="0"/>
          </a:p>
          <a:p>
            <a:endParaRPr lang="en-GB" b="1" dirty="0"/>
          </a:p>
          <a:p>
            <a:endParaRPr lang="en-GB"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869159"/>
            <a:ext cx="3024336" cy="185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8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Sharing their diagnosis with peers….</a:t>
            </a:r>
            <a:endParaRPr lang="en-GB" dirty="0"/>
          </a:p>
        </p:txBody>
      </p:sp>
    </p:spTree>
    <p:extLst>
      <p:ext uri="{BB962C8B-B14F-4D97-AF65-F5344CB8AC3E}">
        <p14:creationId xmlns:p14="http://schemas.microsoft.com/office/powerpoint/2010/main" val="730755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6274" y="1205581"/>
            <a:ext cx="6858000" cy="1790700"/>
          </a:xfrm>
        </p:spPr>
        <p:txBody>
          <a:bodyPr/>
          <a:lstStyle/>
          <a:p>
            <a:r>
              <a:rPr lang="en-GB" dirty="0" smtClean="0"/>
              <a:t>Me behind the mask of being shy</a:t>
            </a:r>
            <a:endParaRPr lang="en-GB" dirty="0"/>
          </a:p>
        </p:txBody>
      </p:sp>
      <p:sp>
        <p:nvSpPr>
          <p:cNvPr id="5" name="Content Placeholder 2"/>
          <p:cNvSpPr txBox="1">
            <a:spLocks/>
          </p:cNvSpPr>
          <p:nvPr/>
        </p:nvSpPr>
        <p:spPr>
          <a:xfrm>
            <a:off x="628650" y="3742628"/>
            <a:ext cx="7886700" cy="174734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a:t>My social anxiety</a:t>
            </a:r>
          </a:p>
          <a:p>
            <a:r>
              <a:rPr lang="en-GB" sz="1800"/>
              <a:t>Sensory Processing Disorder</a:t>
            </a:r>
          </a:p>
          <a:p>
            <a:r>
              <a:rPr lang="en-GB" sz="1800"/>
              <a:t>My diagnosis:  How it happened</a:t>
            </a:r>
          </a:p>
          <a:p>
            <a:r>
              <a:rPr lang="en-GB" sz="1800"/>
              <a:t>Things I do in my mind</a:t>
            </a:r>
            <a:endParaRPr lang="en-GB" sz="1800" dirty="0"/>
          </a:p>
        </p:txBody>
      </p:sp>
    </p:spTree>
    <p:extLst>
      <p:ext uri="{BB962C8B-B14F-4D97-AF65-F5344CB8AC3E}">
        <p14:creationId xmlns:p14="http://schemas.microsoft.com/office/powerpoint/2010/main" val="10638713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still need to do….</a:t>
            </a:r>
            <a:endParaRPr lang="en-GB" dirty="0"/>
          </a:p>
        </p:txBody>
      </p:sp>
      <p:sp>
        <p:nvSpPr>
          <p:cNvPr id="3" name="Content Placeholder 2"/>
          <p:cNvSpPr>
            <a:spLocks noGrp="1"/>
          </p:cNvSpPr>
          <p:nvPr>
            <p:ph idx="1"/>
          </p:nvPr>
        </p:nvSpPr>
        <p:spPr/>
        <p:txBody>
          <a:bodyPr/>
          <a:lstStyle/>
          <a:p>
            <a:r>
              <a:rPr lang="en-GB" dirty="0" smtClean="0"/>
              <a:t>Nurturing and attachment</a:t>
            </a:r>
          </a:p>
          <a:p>
            <a:r>
              <a:rPr lang="en-GB" dirty="0" smtClean="0"/>
              <a:t>Using video to show good practice.</a:t>
            </a:r>
          </a:p>
          <a:p>
            <a:endParaRPr lang="en-GB" dirty="0"/>
          </a:p>
        </p:txBody>
      </p:sp>
    </p:spTree>
    <p:extLst>
      <p:ext uri="{BB962C8B-B14F-4D97-AF65-F5344CB8AC3E}">
        <p14:creationId xmlns:p14="http://schemas.microsoft.com/office/powerpoint/2010/main" val="7913758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Pupil perception </a:t>
            </a:r>
            <a:br>
              <a:rPr lang="en-GB" dirty="0" smtClean="0"/>
            </a:br>
            <a:r>
              <a:rPr lang="en-GB" dirty="0" smtClean="0"/>
              <a:t>diagnosis</a:t>
            </a:r>
            <a:endParaRPr lang="en-GB" dirty="0"/>
          </a:p>
        </p:txBody>
      </p:sp>
      <p:sp>
        <p:nvSpPr>
          <p:cNvPr id="3" name="Content Placeholder 2"/>
          <p:cNvSpPr>
            <a:spLocks noGrp="1"/>
          </p:cNvSpPr>
          <p:nvPr>
            <p:ph idx="1"/>
          </p:nvPr>
        </p:nvSpPr>
        <p:spPr/>
        <p:txBody>
          <a:bodyPr/>
          <a:lstStyle/>
          <a:p>
            <a:r>
              <a:rPr lang="en-GB" dirty="0" smtClean="0"/>
              <a:t>What we will do next……</a:t>
            </a:r>
          </a:p>
          <a:p>
            <a:endParaRPr lang="en-GB" dirty="0"/>
          </a:p>
          <a:p>
            <a:endParaRPr lang="en-GB" dirty="0" smtClean="0"/>
          </a:p>
          <a:p>
            <a:r>
              <a:rPr lang="en-GB" dirty="0" smtClean="0"/>
              <a:t>What would you like to be </a:t>
            </a:r>
            <a:r>
              <a:rPr lang="en-GB" smtClean="0"/>
              <a:t>covered next…..</a:t>
            </a:r>
            <a:endParaRPr lang="en-GB"/>
          </a:p>
        </p:txBody>
      </p:sp>
    </p:spTree>
    <p:extLst>
      <p:ext uri="{BB962C8B-B14F-4D97-AF65-F5344CB8AC3E}">
        <p14:creationId xmlns:p14="http://schemas.microsoft.com/office/powerpoint/2010/main" val="13722921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Lunch</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0776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4" cy="6924973"/>
          </a:xfrm>
          <a:prstGeom prst="rect">
            <a:avLst/>
          </a:prstGeom>
        </p:spPr>
        <p:txBody>
          <a:bodyPr wrap="square">
            <a:spAutoFit/>
          </a:bodyPr>
          <a:lstStyle/>
          <a:p>
            <a:r>
              <a:rPr lang="en-GB" sz="2400" b="1" u="sng" dirty="0"/>
              <a:t>Getting to </a:t>
            </a:r>
            <a:r>
              <a:rPr lang="en-GB" sz="2400" b="1" u="sng" dirty="0" smtClean="0"/>
              <a:t>class</a:t>
            </a:r>
          </a:p>
          <a:p>
            <a:r>
              <a:rPr lang="en-GB" sz="2400" dirty="0" smtClean="0"/>
              <a:t>I </a:t>
            </a:r>
            <a:r>
              <a:rPr lang="en-GB" sz="2400" dirty="0"/>
              <a:t>have to remember to put my bag one place, my packed lunch somewhere else and then hang my coat on the right peg. </a:t>
            </a:r>
          </a:p>
          <a:p>
            <a:r>
              <a:rPr lang="en-GB" sz="2400" dirty="0"/>
              <a:t>It can be confusing to remember all that while others are talking and moving all around me and the lights are so bright inside. </a:t>
            </a:r>
            <a:endParaRPr lang="en-GB" sz="2400" dirty="0" smtClean="0"/>
          </a:p>
          <a:p>
            <a:r>
              <a:rPr lang="en-GB" sz="2400" dirty="0" smtClean="0"/>
              <a:t>Sometimes </a:t>
            </a:r>
            <a:r>
              <a:rPr lang="en-GB" sz="2400" dirty="0"/>
              <a:t>I wait until most of the others are in the class but then I worry I will get shouted at for taking too long! Sometimes I forget I have my school bag as it is on my back and I can’t see it! </a:t>
            </a:r>
            <a:endParaRPr lang="en-GB" sz="2400" dirty="0" smtClean="0"/>
          </a:p>
          <a:p>
            <a:r>
              <a:rPr lang="en-GB" sz="2400" b="1" dirty="0" smtClean="0"/>
              <a:t>How </a:t>
            </a:r>
            <a:r>
              <a:rPr lang="en-GB" sz="2400" b="1" dirty="0"/>
              <a:t>can everyone else </a:t>
            </a:r>
            <a:endParaRPr lang="en-GB" sz="2400" b="1" dirty="0" smtClean="0"/>
          </a:p>
          <a:p>
            <a:r>
              <a:rPr lang="en-GB" sz="2400" b="1" dirty="0" smtClean="0"/>
              <a:t>do </a:t>
            </a:r>
            <a:r>
              <a:rPr lang="en-GB" sz="2400" b="1" dirty="0"/>
              <a:t>this so quickly and easily </a:t>
            </a:r>
            <a:endParaRPr lang="en-GB" sz="2400" b="1" dirty="0" smtClean="0"/>
          </a:p>
          <a:p>
            <a:r>
              <a:rPr lang="en-GB" sz="2400" b="1" dirty="0" smtClean="0"/>
              <a:t>and </a:t>
            </a:r>
            <a:r>
              <a:rPr lang="en-GB" sz="2400" b="1" dirty="0"/>
              <a:t>I can’t</a:t>
            </a:r>
            <a:r>
              <a:rPr lang="en-GB" sz="2400" b="1" dirty="0" smtClean="0"/>
              <a:t>?</a:t>
            </a:r>
          </a:p>
          <a:p>
            <a:endParaRPr lang="en-GB" b="1" dirty="0"/>
          </a:p>
          <a:p>
            <a:endParaRPr lang="en-GB" b="1" dirty="0" smtClean="0"/>
          </a:p>
          <a:p>
            <a:endParaRPr lang="en-GB" b="1" dirty="0" smtClean="0"/>
          </a:p>
          <a:p>
            <a:endParaRPr lang="en-GB" b="1" dirty="0"/>
          </a:p>
          <a:p>
            <a:endParaRPr lang="en-GB" b="1" dirty="0" smtClean="0"/>
          </a:p>
          <a:p>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728"/>
          <a:stretch/>
        </p:blipFill>
        <p:spPr bwMode="auto">
          <a:xfrm>
            <a:off x="5004048" y="4572007"/>
            <a:ext cx="3960440" cy="224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5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9"/>
            <a:ext cx="8352928" cy="6370975"/>
          </a:xfrm>
          <a:prstGeom prst="rect">
            <a:avLst/>
          </a:prstGeom>
        </p:spPr>
        <p:txBody>
          <a:bodyPr wrap="square">
            <a:spAutoFit/>
          </a:bodyPr>
          <a:lstStyle/>
          <a:p>
            <a:r>
              <a:rPr lang="en-GB" sz="2400" b="1" u="sng" dirty="0"/>
              <a:t>Class</a:t>
            </a:r>
            <a:r>
              <a:rPr lang="en-GB" sz="2400" dirty="0"/>
              <a:t> </a:t>
            </a:r>
            <a:endParaRPr lang="en-GB" sz="2400" dirty="0" smtClean="0"/>
          </a:p>
          <a:p>
            <a:r>
              <a:rPr lang="en-GB" sz="2400" dirty="0" smtClean="0"/>
              <a:t> </a:t>
            </a:r>
            <a:r>
              <a:rPr lang="en-GB" sz="2400" dirty="0"/>
              <a:t>I listen so much. </a:t>
            </a:r>
            <a:endParaRPr lang="en-GB" sz="2400" dirty="0" smtClean="0"/>
          </a:p>
          <a:p>
            <a:r>
              <a:rPr lang="en-GB" sz="2400" dirty="0" smtClean="0"/>
              <a:t>In </a:t>
            </a:r>
            <a:r>
              <a:rPr lang="en-GB" sz="2400" dirty="0"/>
              <a:t>fact I listen so hard to everything that sometimes I can’t do my work because I need to stop and listen to everything the teacher says in case she is talking to me. </a:t>
            </a:r>
          </a:p>
          <a:p>
            <a:r>
              <a:rPr lang="en-GB" sz="2400" dirty="0"/>
              <a:t>I want to write neat because I don’t want a row but then they say I need to work faster and I can’t do fast and neat. </a:t>
            </a:r>
            <a:endParaRPr lang="en-GB" sz="2400" dirty="0" smtClean="0"/>
          </a:p>
          <a:p>
            <a:r>
              <a:rPr lang="en-GB" sz="2400" b="1" dirty="0" smtClean="0"/>
              <a:t>It </a:t>
            </a:r>
            <a:r>
              <a:rPr lang="en-GB" sz="2400" b="1" dirty="0"/>
              <a:t>is hard to concentrate with others so close to me. </a:t>
            </a:r>
            <a:endParaRPr lang="en-GB" sz="2400" b="1" dirty="0" smtClean="0"/>
          </a:p>
          <a:p>
            <a:r>
              <a:rPr lang="en-GB" sz="2400" dirty="0" smtClean="0"/>
              <a:t>They </a:t>
            </a:r>
            <a:r>
              <a:rPr lang="en-GB" sz="2400" dirty="0"/>
              <a:t>move about and talk </a:t>
            </a:r>
            <a:r>
              <a:rPr lang="en-GB" sz="2400" dirty="0" smtClean="0"/>
              <a:t>and</a:t>
            </a:r>
          </a:p>
          <a:p>
            <a:r>
              <a:rPr lang="en-GB" sz="2400" dirty="0" smtClean="0"/>
              <a:t>turn </a:t>
            </a:r>
            <a:r>
              <a:rPr lang="en-GB" sz="2400" dirty="0"/>
              <a:t>pages and it is so </a:t>
            </a:r>
            <a:endParaRPr lang="en-GB" sz="2400" dirty="0" smtClean="0"/>
          </a:p>
          <a:p>
            <a:r>
              <a:rPr lang="en-GB" sz="2400" dirty="0" smtClean="0"/>
              <a:t>distracting </a:t>
            </a:r>
            <a:r>
              <a:rPr lang="en-GB" sz="2400" dirty="0"/>
              <a:t>sometimes. </a:t>
            </a:r>
            <a:endParaRPr lang="en-GB" sz="2400" dirty="0" smtClean="0"/>
          </a:p>
          <a:p>
            <a:r>
              <a:rPr lang="en-GB" sz="2400" dirty="0" smtClean="0"/>
              <a:t>The </a:t>
            </a:r>
            <a:r>
              <a:rPr lang="en-GB" sz="2400" dirty="0"/>
              <a:t>walls have so much stuff </a:t>
            </a:r>
            <a:endParaRPr lang="en-GB" sz="2400" dirty="0" smtClean="0"/>
          </a:p>
          <a:p>
            <a:r>
              <a:rPr lang="en-GB" sz="2400" dirty="0" smtClean="0"/>
              <a:t>on </a:t>
            </a:r>
            <a:r>
              <a:rPr lang="en-GB" sz="2400" dirty="0"/>
              <a:t>them, </a:t>
            </a:r>
            <a:endParaRPr lang="en-GB" sz="2400" dirty="0" smtClean="0"/>
          </a:p>
          <a:p>
            <a:r>
              <a:rPr lang="en-GB" sz="2400" dirty="0" smtClean="0"/>
              <a:t>I </a:t>
            </a:r>
            <a:r>
              <a:rPr lang="en-GB" sz="2400" dirty="0"/>
              <a:t>can hear the tap dripping and </a:t>
            </a:r>
            <a:endParaRPr lang="en-GB" sz="2400" dirty="0" smtClean="0"/>
          </a:p>
          <a:p>
            <a:r>
              <a:rPr lang="en-GB" sz="2400" dirty="0" smtClean="0"/>
              <a:t>I </a:t>
            </a:r>
            <a:r>
              <a:rPr lang="en-GB" sz="2400" dirty="0"/>
              <a:t>can hear people walking about</a:t>
            </a:r>
            <a:r>
              <a:rPr lang="en-GB" sz="2400" dirty="0" smtClean="0"/>
              <a: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005064"/>
            <a:ext cx="3240360" cy="262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26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356</TotalTime>
  <Words>3603</Words>
  <Application>Microsoft Office PowerPoint</Application>
  <PresentationFormat>On-screen Show (4:3)</PresentationFormat>
  <Paragraphs>455</Paragraphs>
  <Slides>74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Book Antiqua</vt:lpstr>
      <vt:lpstr>Calibri</vt:lpstr>
      <vt:lpstr>Century Gothic</vt:lpstr>
      <vt:lpstr>Apothecary</vt:lpstr>
      <vt:lpstr>  ASD Advisors Chris Atherton &amp; Annie MCgAULEy</vt:lpstr>
      <vt:lpstr>Agenda  Based on the evaluations from May 2018 </vt:lpstr>
      <vt:lpstr>ASD Advisors May 2018…… </vt:lpstr>
      <vt:lpstr>Pupil Perceptions</vt:lpstr>
      <vt:lpstr> Pupil Perceptions  A Day In Mainstream School For My Autistic  Daughter  Sept 13, 2017 by miriamgwynne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Pupil Perceptions</vt:lpstr>
      <vt:lpstr>ASD Advisor Role</vt:lpstr>
      <vt:lpstr>What is  your role as an ASD Advisor?</vt:lpstr>
      <vt:lpstr>PowerPoint Presentation</vt:lpstr>
      <vt:lpstr>Social Stories</vt:lpstr>
      <vt:lpstr>Revisit social stories</vt:lpstr>
      <vt:lpstr>PowerPoint Presentation</vt:lpstr>
      <vt:lpstr>PowerPoint Presentation</vt:lpstr>
      <vt:lpstr>HOW TO WALK TO CLASS </vt:lpstr>
      <vt:lpstr>Social Stories</vt:lpstr>
      <vt:lpstr>Solution Circles</vt:lpstr>
      <vt:lpstr>Sharing diagnosis</vt:lpstr>
      <vt:lpstr>Pupil Perception  Sharing diagnosis</vt:lpstr>
      <vt:lpstr>PowerPoint Presentation</vt:lpstr>
      <vt:lpstr>PowerPoint Presentation</vt:lpstr>
      <vt:lpstr>PowerPoint Presentation</vt:lpstr>
      <vt:lpstr>PowerPoint Presentation</vt:lpstr>
      <vt:lpstr>The pupil’s voice….</vt:lpstr>
      <vt:lpstr>Primary 3</vt:lpstr>
      <vt:lpstr>What I think.</vt:lpstr>
      <vt:lpstr>What I know.</vt:lpstr>
      <vt:lpstr>What can help me.</vt:lpstr>
      <vt:lpstr>My Asperger’s makes me so smart</vt:lpstr>
      <vt:lpstr>Olly, you have smartness</vt:lpstr>
      <vt:lpstr>You also have ASD</vt:lpstr>
      <vt:lpstr>At school, I like…</vt:lpstr>
      <vt:lpstr>My Asperger's will not go away</vt:lpstr>
      <vt:lpstr>Your Asperger’s makes your hearing more sensitive</vt:lpstr>
      <vt:lpstr>My Asperger’s makes my hearing extra sensitive</vt:lpstr>
      <vt:lpstr>The adults know that I find it hard when I am…</vt:lpstr>
      <vt:lpstr>What’s a “me” thing?</vt:lpstr>
      <vt:lpstr>What’s an “Asperger’s” thing?</vt:lpstr>
      <vt:lpstr>What is Asperger’s?</vt:lpstr>
      <vt:lpstr>Primary 7</vt:lpstr>
      <vt:lpstr>Me and my Autism</vt:lpstr>
      <vt:lpstr>PowerPoint Presentation</vt:lpstr>
      <vt:lpstr>contents</vt:lpstr>
      <vt:lpstr>Autism is amazing because…</vt:lpstr>
      <vt:lpstr>Autism is amazing because…</vt:lpstr>
      <vt:lpstr>Autism is tricky because</vt:lpstr>
      <vt:lpstr>Autism is tricky because of sensory issues</vt:lpstr>
      <vt:lpstr>Meltdowns:  what causes them?</vt:lpstr>
      <vt:lpstr>Pressures in my life</vt:lpstr>
      <vt:lpstr>What would really help</vt:lpstr>
      <vt:lpstr>Meltdowns:  what do they look like?</vt:lpstr>
      <vt:lpstr>Meltdowns:  how to deal with it</vt:lpstr>
      <vt:lpstr>The “Brain Guru” </vt:lpstr>
      <vt:lpstr>Primary 6</vt:lpstr>
      <vt:lpstr>Checking in</vt:lpstr>
      <vt:lpstr>Boundaries Quiz:  what can you remember?</vt:lpstr>
      <vt:lpstr>We are together as a family, but we are all separate people</vt:lpstr>
      <vt:lpstr>We all have our own responsibilities</vt:lpstr>
      <vt:lpstr>We all have our own responsibilities</vt:lpstr>
      <vt:lpstr>Learning to take charge of your thoughts and emotions</vt:lpstr>
      <vt:lpstr>Sharing their diagnosis with peers….</vt:lpstr>
      <vt:lpstr>Me behind the mask of being shy</vt:lpstr>
      <vt:lpstr>What we still need to do….</vt:lpstr>
      <vt:lpstr>Pupil perception  diagnosis</vt:lpstr>
      <vt:lpstr>Lunch</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 Advisors 16th November 2018</dc:title>
  <dc:creator>Annie McGauley</dc:creator>
  <cp:lastModifiedBy>Annie McGauley</cp:lastModifiedBy>
  <cp:revision>34</cp:revision>
  <cp:lastPrinted>2018-11-15T15:20:32Z</cp:lastPrinted>
  <dcterms:created xsi:type="dcterms:W3CDTF">2018-11-11T14:22:45Z</dcterms:created>
  <dcterms:modified xsi:type="dcterms:W3CDTF">2018-11-16T09:22:16Z</dcterms:modified>
</cp:coreProperties>
</file>