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handoutMasterIdLst>
    <p:handoutMasterId r:id="rId64"/>
  </p:handoutMasterIdLst>
  <p:sldIdLst>
    <p:sldId id="257" r:id="rId2"/>
    <p:sldId id="451" r:id="rId3"/>
    <p:sldId id="258" r:id="rId4"/>
    <p:sldId id="411" r:id="rId5"/>
    <p:sldId id="412" r:id="rId6"/>
    <p:sldId id="415" r:id="rId7"/>
    <p:sldId id="416" r:id="rId8"/>
    <p:sldId id="419" r:id="rId9"/>
    <p:sldId id="452" r:id="rId10"/>
    <p:sldId id="417" r:id="rId11"/>
    <p:sldId id="418" r:id="rId12"/>
    <p:sldId id="420" r:id="rId13"/>
    <p:sldId id="421" r:id="rId14"/>
    <p:sldId id="422" r:id="rId15"/>
    <p:sldId id="460" r:id="rId16"/>
    <p:sldId id="461" r:id="rId17"/>
    <p:sldId id="427" r:id="rId18"/>
    <p:sldId id="428" r:id="rId19"/>
    <p:sldId id="429" r:id="rId20"/>
    <p:sldId id="430" r:id="rId21"/>
    <p:sldId id="462" r:id="rId22"/>
    <p:sldId id="457" r:id="rId23"/>
    <p:sldId id="453" r:id="rId24"/>
    <p:sldId id="454" r:id="rId25"/>
    <p:sldId id="455" r:id="rId26"/>
    <p:sldId id="456" r:id="rId27"/>
    <p:sldId id="433" r:id="rId28"/>
    <p:sldId id="434" r:id="rId29"/>
    <p:sldId id="286" r:id="rId30"/>
    <p:sldId id="382" r:id="rId31"/>
    <p:sldId id="383" r:id="rId32"/>
    <p:sldId id="290" r:id="rId33"/>
    <p:sldId id="387" r:id="rId34"/>
    <p:sldId id="297" r:id="rId35"/>
    <p:sldId id="298" r:id="rId36"/>
    <p:sldId id="397" r:id="rId37"/>
    <p:sldId id="296" r:id="rId38"/>
    <p:sldId id="311" r:id="rId39"/>
    <p:sldId id="398" r:id="rId40"/>
    <p:sldId id="309" r:id="rId41"/>
    <p:sldId id="396" r:id="rId42"/>
    <p:sldId id="315" r:id="rId43"/>
    <p:sldId id="376" r:id="rId44"/>
    <p:sldId id="384" r:id="rId45"/>
    <p:sldId id="407" r:id="rId46"/>
    <p:sldId id="388" r:id="rId47"/>
    <p:sldId id="399" r:id="rId48"/>
    <p:sldId id="400" r:id="rId49"/>
    <p:sldId id="401" r:id="rId50"/>
    <p:sldId id="389" r:id="rId51"/>
    <p:sldId id="463" r:id="rId52"/>
    <p:sldId id="464" r:id="rId53"/>
    <p:sldId id="465" r:id="rId54"/>
    <p:sldId id="402" r:id="rId55"/>
    <p:sldId id="403" r:id="rId56"/>
    <p:sldId id="404" r:id="rId57"/>
    <p:sldId id="405" r:id="rId58"/>
    <p:sldId id="406" r:id="rId59"/>
    <p:sldId id="408" r:id="rId60"/>
    <p:sldId id="409" r:id="rId61"/>
    <p:sldId id="410" r:id="rId62"/>
  </p:sldIdLst>
  <p:sldSz cx="12192000" cy="6858000"/>
  <p:notesSz cx="6858000" cy="9144000"/>
  <p:defaultTextStyle>
    <a:defPPr rtl="0"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5" autoAdjust="0"/>
    <p:restoredTop sz="77379" autoAdjust="0"/>
  </p:normalViewPr>
  <p:slideViewPr>
    <p:cSldViewPr snapToGrid="0">
      <p:cViewPr varScale="1">
        <p:scale>
          <a:sx n="57" d="100"/>
          <a:sy n="57" d="100"/>
        </p:scale>
        <p:origin x="6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8360AB-609F-42B5-B4C7-45BCE0BD3275}" type="doc">
      <dgm:prSet loTypeId="urn:microsoft.com/office/officeart/2005/8/layout/cycle8" loCatId="cycle" qsTypeId="urn:microsoft.com/office/officeart/2005/8/quickstyle/3d1" qsCatId="3D" csTypeId="urn:microsoft.com/office/officeart/2005/8/colors/accent1_2" csCatId="accent1" phldr="1"/>
      <dgm:spPr/>
    </dgm:pt>
    <dgm:pt modelId="{AB507ED0-73FB-438C-ABB8-453B17679DB8}">
      <dgm:prSet phldrT="[Text]"/>
      <dgm:spPr/>
      <dgm:t>
        <a:bodyPr/>
        <a:lstStyle/>
        <a:p>
          <a:r>
            <a:rPr lang="en-GB" dirty="0" smtClean="0"/>
            <a:t>Pragmatic</a:t>
          </a:r>
          <a:endParaRPr lang="en-GB" dirty="0"/>
        </a:p>
      </dgm:t>
    </dgm:pt>
    <dgm:pt modelId="{647FCA51-8F89-4D37-8936-07E9485F9F55}" type="parTrans" cxnId="{BEAEF829-31FD-4E92-89FC-A9E4A189CC12}">
      <dgm:prSet/>
      <dgm:spPr/>
      <dgm:t>
        <a:bodyPr/>
        <a:lstStyle/>
        <a:p>
          <a:endParaRPr lang="en-GB"/>
        </a:p>
      </dgm:t>
    </dgm:pt>
    <dgm:pt modelId="{4AD0134E-B8E8-423C-B7FC-AC717D167912}" type="sibTrans" cxnId="{BEAEF829-31FD-4E92-89FC-A9E4A189CC12}">
      <dgm:prSet/>
      <dgm:spPr/>
      <dgm:t>
        <a:bodyPr/>
        <a:lstStyle/>
        <a:p>
          <a:endParaRPr lang="en-GB"/>
        </a:p>
      </dgm:t>
    </dgm:pt>
    <dgm:pt modelId="{B2CE12DD-1668-4766-B739-57068D0C62F5}">
      <dgm:prSet phldrT="[Text]"/>
      <dgm:spPr/>
      <dgm:t>
        <a:bodyPr/>
        <a:lstStyle/>
        <a:p>
          <a:r>
            <a:rPr lang="en-GB" dirty="0" smtClean="0"/>
            <a:t>Literal</a:t>
          </a:r>
          <a:endParaRPr lang="en-GB" dirty="0"/>
        </a:p>
      </dgm:t>
    </dgm:pt>
    <dgm:pt modelId="{7CD9C8E9-376F-4911-A6D8-07A57F47E8D6}" type="parTrans" cxnId="{93A1C9EB-E09B-42D1-8FC8-6BD112291645}">
      <dgm:prSet/>
      <dgm:spPr/>
      <dgm:t>
        <a:bodyPr/>
        <a:lstStyle/>
        <a:p>
          <a:endParaRPr lang="en-GB"/>
        </a:p>
      </dgm:t>
    </dgm:pt>
    <dgm:pt modelId="{8396227D-803E-47DE-A384-E0EC64A98C65}" type="sibTrans" cxnId="{93A1C9EB-E09B-42D1-8FC8-6BD112291645}">
      <dgm:prSet/>
      <dgm:spPr/>
      <dgm:t>
        <a:bodyPr/>
        <a:lstStyle/>
        <a:p>
          <a:endParaRPr lang="en-GB"/>
        </a:p>
      </dgm:t>
    </dgm:pt>
    <dgm:pt modelId="{60B057E7-B0A0-4AD2-82C8-3504161DD31D}">
      <dgm:prSet phldrT="[Text]"/>
      <dgm:spPr/>
      <dgm:t>
        <a:bodyPr/>
        <a:lstStyle/>
        <a:p>
          <a:r>
            <a:rPr lang="en-GB" dirty="0" smtClean="0"/>
            <a:t>Semantic</a:t>
          </a:r>
          <a:endParaRPr lang="en-GB" dirty="0"/>
        </a:p>
      </dgm:t>
    </dgm:pt>
    <dgm:pt modelId="{92983A5A-E938-4F55-924B-DB0D165BD281}" type="parTrans" cxnId="{89A6D448-CFFD-4E36-A3DC-BF11BE5167E1}">
      <dgm:prSet/>
      <dgm:spPr/>
      <dgm:t>
        <a:bodyPr/>
        <a:lstStyle/>
        <a:p>
          <a:endParaRPr lang="en-GB"/>
        </a:p>
      </dgm:t>
    </dgm:pt>
    <dgm:pt modelId="{3C45F69B-80AC-469C-AD92-CE3C1DA9D0BA}" type="sibTrans" cxnId="{89A6D448-CFFD-4E36-A3DC-BF11BE5167E1}">
      <dgm:prSet/>
      <dgm:spPr/>
      <dgm:t>
        <a:bodyPr/>
        <a:lstStyle/>
        <a:p>
          <a:endParaRPr lang="en-GB"/>
        </a:p>
      </dgm:t>
    </dgm:pt>
    <dgm:pt modelId="{E056B6D1-0E1D-4131-9B15-83123539518F}" type="pres">
      <dgm:prSet presAssocID="{FA8360AB-609F-42B5-B4C7-45BCE0BD3275}" presName="compositeShape" presStyleCnt="0">
        <dgm:presLayoutVars>
          <dgm:chMax val="7"/>
          <dgm:dir/>
          <dgm:resizeHandles val="exact"/>
        </dgm:presLayoutVars>
      </dgm:prSet>
      <dgm:spPr/>
    </dgm:pt>
    <dgm:pt modelId="{6E9DD1A7-A1EA-4C16-9106-86097D01F02C}" type="pres">
      <dgm:prSet presAssocID="{FA8360AB-609F-42B5-B4C7-45BCE0BD3275}" presName="wedge1" presStyleLbl="node1" presStyleIdx="0" presStyleCnt="3"/>
      <dgm:spPr/>
      <dgm:t>
        <a:bodyPr/>
        <a:lstStyle/>
        <a:p>
          <a:endParaRPr lang="en-GB"/>
        </a:p>
      </dgm:t>
    </dgm:pt>
    <dgm:pt modelId="{D4B9567E-47B4-4AB1-9CC5-9B8F974B8464}" type="pres">
      <dgm:prSet presAssocID="{FA8360AB-609F-42B5-B4C7-45BCE0BD3275}" presName="dummy1a" presStyleCnt="0"/>
      <dgm:spPr/>
    </dgm:pt>
    <dgm:pt modelId="{F62040CD-1785-4B23-887C-336540CB22CC}" type="pres">
      <dgm:prSet presAssocID="{FA8360AB-609F-42B5-B4C7-45BCE0BD3275}" presName="dummy1b" presStyleCnt="0"/>
      <dgm:spPr/>
    </dgm:pt>
    <dgm:pt modelId="{626BC810-32E2-43DC-876F-C52FFDEB347B}" type="pres">
      <dgm:prSet presAssocID="{FA8360AB-609F-42B5-B4C7-45BCE0BD3275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4183002-2A2F-49F1-97AF-63505A007D71}" type="pres">
      <dgm:prSet presAssocID="{FA8360AB-609F-42B5-B4C7-45BCE0BD3275}" presName="wedge2" presStyleLbl="node1" presStyleIdx="1" presStyleCnt="3"/>
      <dgm:spPr/>
      <dgm:t>
        <a:bodyPr/>
        <a:lstStyle/>
        <a:p>
          <a:endParaRPr lang="en-GB"/>
        </a:p>
      </dgm:t>
    </dgm:pt>
    <dgm:pt modelId="{9B3C7309-A93F-4D7D-9C1E-1659DA676532}" type="pres">
      <dgm:prSet presAssocID="{FA8360AB-609F-42B5-B4C7-45BCE0BD3275}" presName="dummy2a" presStyleCnt="0"/>
      <dgm:spPr/>
    </dgm:pt>
    <dgm:pt modelId="{BF747AF8-1529-421D-B289-D370A9057388}" type="pres">
      <dgm:prSet presAssocID="{FA8360AB-609F-42B5-B4C7-45BCE0BD3275}" presName="dummy2b" presStyleCnt="0"/>
      <dgm:spPr/>
    </dgm:pt>
    <dgm:pt modelId="{A1B98671-D0DF-4107-9DD9-B0EB6BB2F879}" type="pres">
      <dgm:prSet presAssocID="{FA8360AB-609F-42B5-B4C7-45BCE0BD3275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154CFB8-AA3D-4504-BE48-6C918C86FB45}" type="pres">
      <dgm:prSet presAssocID="{FA8360AB-609F-42B5-B4C7-45BCE0BD3275}" presName="wedge3" presStyleLbl="node1" presStyleIdx="2" presStyleCnt="3"/>
      <dgm:spPr/>
      <dgm:t>
        <a:bodyPr/>
        <a:lstStyle/>
        <a:p>
          <a:endParaRPr lang="en-GB"/>
        </a:p>
      </dgm:t>
    </dgm:pt>
    <dgm:pt modelId="{52F4C075-C7DE-48D0-9EC4-892197A1EDCB}" type="pres">
      <dgm:prSet presAssocID="{FA8360AB-609F-42B5-B4C7-45BCE0BD3275}" presName="dummy3a" presStyleCnt="0"/>
      <dgm:spPr/>
    </dgm:pt>
    <dgm:pt modelId="{C4309AC9-879F-4142-936C-92CC927EF5BB}" type="pres">
      <dgm:prSet presAssocID="{FA8360AB-609F-42B5-B4C7-45BCE0BD3275}" presName="dummy3b" presStyleCnt="0"/>
      <dgm:spPr/>
    </dgm:pt>
    <dgm:pt modelId="{414588CD-21A0-4B2D-8335-C54CA7D9C16A}" type="pres">
      <dgm:prSet presAssocID="{FA8360AB-609F-42B5-B4C7-45BCE0BD3275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56D7959-723F-4812-B8A3-6D0C6F541C0E}" type="pres">
      <dgm:prSet presAssocID="{4AD0134E-B8E8-423C-B7FC-AC717D167912}" presName="arrowWedge1" presStyleLbl="fgSibTrans2D1" presStyleIdx="0" presStyleCnt="3"/>
      <dgm:spPr/>
    </dgm:pt>
    <dgm:pt modelId="{758A8FC2-75FB-42B8-9669-8077042583F3}" type="pres">
      <dgm:prSet presAssocID="{8396227D-803E-47DE-A384-E0EC64A98C65}" presName="arrowWedge2" presStyleLbl="fgSibTrans2D1" presStyleIdx="1" presStyleCnt="3"/>
      <dgm:spPr/>
    </dgm:pt>
    <dgm:pt modelId="{8C59D91B-56D5-45D1-8218-D4AFDED513E8}" type="pres">
      <dgm:prSet presAssocID="{3C45F69B-80AC-469C-AD92-CE3C1DA9D0BA}" presName="arrowWedge3" presStyleLbl="fgSibTrans2D1" presStyleIdx="2" presStyleCnt="3"/>
      <dgm:spPr/>
    </dgm:pt>
  </dgm:ptLst>
  <dgm:cxnLst>
    <dgm:cxn modelId="{5C2EC27F-014D-4BC0-88F6-5131D8F6FAC8}" type="presOf" srcId="{FA8360AB-609F-42B5-B4C7-45BCE0BD3275}" destId="{E056B6D1-0E1D-4131-9B15-83123539518F}" srcOrd="0" destOrd="0" presId="urn:microsoft.com/office/officeart/2005/8/layout/cycle8"/>
    <dgm:cxn modelId="{310110D5-84E5-4629-ADEC-D310C2450B5D}" type="presOf" srcId="{B2CE12DD-1668-4766-B739-57068D0C62F5}" destId="{74183002-2A2F-49F1-97AF-63505A007D71}" srcOrd="0" destOrd="0" presId="urn:microsoft.com/office/officeart/2005/8/layout/cycle8"/>
    <dgm:cxn modelId="{D0AB6C01-5048-4098-9762-C5448CBE4FC2}" type="presOf" srcId="{60B057E7-B0A0-4AD2-82C8-3504161DD31D}" destId="{0154CFB8-AA3D-4504-BE48-6C918C86FB45}" srcOrd="0" destOrd="0" presId="urn:microsoft.com/office/officeart/2005/8/layout/cycle8"/>
    <dgm:cxn modelId="{BEAEF829-31FD-4E92-89FC-A9E4A189CC12}" srcId="{FA8360AB-609F-42B5-B4C7-45BCE0BD3275}" destId="{AB507ED0-73FB-438C-ABB8-453B17679DB8}" srcOrd="0" destOrd="0" parTransId="{647FCA51-8F89-4D37-8936-07E9485F9F55}" sibTransId="{4AD0134E-B8E8-423C-B7FC-AC717D167912}"/>
    <dgm:cxn modelId="{FAEA83E7-365E-4710-9129-BAAAC895A403}" type="presOf" srcId="{AB507ED0-73FB-438C-ABB8-453B17679DB8}" destId="{626BC810-32E2-43DC-876F-C52FFDEB347B}" srcOrd="1" destOrd="0" presId="urn:microsoft.com/office/officeart/2005/8/layout/cycle8"/>
    <dgm:cxn modelId="{61B4C455-9B7D-4FF1-81B2-E927A015725A}" type="presOf" srcId="{AB507ED0-73FB-438C-ABB8-453B17679DB8}" destId="{6E9DD1A7-A1EA-4C16-9106-86097D01F02C}" srcOrd="0" destOrd="0" presId="urn:microsoft.com/office/officeart/2005/8/layout/cycle8"/>
    <dgm:cxn modelId="{93A1C9EB-E09B-42D1-8FC8-6BD112291645}" srcId="{FA8360AB-609F-42B5-B4C7-45BCE0BD3275}" destId="{B2CE12DD-1668-4766-B739-57068D0C62F5}" srcOrd="1" destOrd="0" parTransId="{7CD9C8E9-376F-4911-A6D8-07A57F47E8D6}" sibTransId="{8396227D-803E-47DE-A384-E0EC64A98C65}"/>
    <dgm:cxn modelId="{89A6D448-CFFD-4E36-A3DC-BF11BE5167E1}" srcId="{FA8360AB-609F-42B5-B4C7-45BCE0BD3275}" destId="{60B057E7-B0A0-4AD2-82C8-3504161DD31D}" srcOrd="2" destOrd="0" parTransId="{92983A5A-E938-4F55-924B-DB0D165BD281}" sibTransId="{3C45F69B-80AC-469C-AD92-CE3C1DA9D0BA}"/>
    <dgm:cxn modelId="{E9CF2EDF-2714-46DC-BC01-294943FEBF5B}" type="presOf" srcId="{60B057E7-B0A0-4AD2-82C8-3504161DD31D}" destId="{414588CD-21A0-4B2D-8335-C54CA7D9C16A}" srcOrd="1" destOrd="0" presId="urn:microsoft.com/office/officeart/2005/8/layout/cycle8"/>
    <dgm:cxn modelId="{5624CF8C-DC7D-4174-8ED3-E0F5A57F1905}" type="presOf" srcId="{B2CE12DD-1668-4766-B739-57068D0C62F5}" destId="{A1B98671-D0DF-4107-9DD9-B0EB6BB2F879}" srcOrd="1" destOrd="0" presId="urn:microsoft.com/office/officeart/2005/8/layout/cycle8"/>
    <dgm:cxn modelId="{68D98113-44AE-4784-BBA6-4FA9597DB690}" type="presParOf" srcId="{E056B6D1-0E1D-4131-9B15-83123539518F}" destId="{6E9DD1A7-A1EA-4C16-9106-86097D01F02C}" srcOrd="0" destOrd="0" presId="urn:microsoft.com/office/officeart/2005/8/layout/cycle8"/>
    <dgm:cxn modelId="{F1518ABF-E692-4CA8-80D8-E08CB72C586F}" type="presParOf" srcId="{E056B6D1-0E1D-4131-9B15-83123539518F}" destId="{D4B9567E-47B4-4AB1-9CC5-9B8F974B8464}" srcOrd="1" destOrd="0" presId="urn:microsoft.com/office/officeart/2005/8/layout/cycle8"/>
    <dgm:cxn modelId="{D125B793-72BD-4154-ABA5-98C86289ACB0}" type="presParOf" srcId="{E056B6D1-0E1D-4131-9B15-83123539518F}" destId="{F62040CD-1785-4B23-887C-336540CB22CC}" srcOrd="2" destOrd="0" presId="urn:microsoft.com/office/officeart/2005/8/layout/cycle8"/>
    <dgm:cxn modelId="{97F9633C-0683-44F9-A1BB-2E831ACBA16E}" type="presParOf" srcId="{E056B6D1-0E1D-4131-9B15-83123539518F}" destId="{626BC810-32E2-43DC-876F-C52FFDEB347B}" srcOrd="3" destOrd="0" presId="urn:microsoft.com/office/officeart/2005/8/layout/cycle8"/>
    <dgm:cxn modelId="{3E45EE7B-7FF7-4577-9230-ED8DCB1AD804}" type="presParOf" srcId="{E056B6D1-0E1D-4131-9B15-83123539518F}" destId="{74183002-2A2F-49F1-97AF-63505A007D71}" srcOrd="4" destOrd="0" presId="urn:microsoft.com/office/officeart/2005/8/layout/cycle8"/>
    <dgm:cxn modelId="{FFF0E3DC-874A-46D1-B55F-BDAC2075941F}" type="presParOf" srcId="{E056B6D1-0E1D-4131-9B15-83123539518F}" destId="{9B3C7309-A93F-4D7D-9C1E-1659DA676532}" srcOrd="5" destOrd="0" presId="urn:microsoft.com/office/officeart/2005/8/layout/cycle8"/>
    <dgm:cxn modelId="{E1321F71-B359-4F21-B340-3B00F2D0E02E}" type="presParOf" srcId="{E056B6D1-0E1D-4131-9B15-83123539518F}" destId="{BF747AF8-1529-421D-B289-D370A9057388}" srcOrd="6" destOrd="0" presId="urn:microsoft.com/office/officeart/2005/8/layout/cycle8"/>
    <dgm:cxn modelId="{B51B19A4-6311-4FF2-93CC-6AE51D5A0013}" type="presParOf" srcId="{E056B6D1-0E1D-4131-9B15-83123539518F}" destId="{A1B98671-D0DF-4107-9DD9-B0EB6BB2F879}" srcOrd="7" destOrd="0" presId="urn:microsoft.com/office/officeart/2005/8/layout/cycle8"/>
    <dgm:cxn modelId="{3B3CC902-2589-4AC5-AF1F-7DEA4C629217}" type="presParOf" srcId="{E056B6D1-0E1D-4131-9B15-83123539518F}" destId="{0154CFB8-AA3D-4504-BE48-6C918C86FB45}" srcOrd="8" destOrd="0" presId="urn:microsoft.com/office/officeart/2005/8/layout/cycle8"/>
    <dgm:cxn modelId="{A6B3CEC6-7E33-4FBD-AA1A-0330B898D2E5}" type="presParOf" srcId="{E056B6D1-0E1D-4131-9B15-83123539518F}" destId="{52F4C075-C7DE-48D0-9EC4-892197A1EDCB}" srcOrd="9" destOrd="0" presId="urn:microsoft.com/office/officeart/2005/8/layout/cycle8"/>
    <dgm:cxn modelId="{47A95F2E-33A2-4565-8E60-4541F9DFC0C9}" type="presParOf" srcId="{E056B6D1-0E1D-4131-9B15-83123539518F}" destId="{C4309AC9-879F-4142-936C-92CC927EF5BB}" srcOrd="10" destOrd="0" presId="urn:microsoft.com/office/officeart/2005/8/layout/cycle8"/>
    <dgm:cxn modelId="{2739045F-8FB4-46F3-9CCC-292845B806F1}" type="presParOf" srcId="{E056B6D1-0E1D-4131-9B15-83123539518F}" destId="{414588CD-21A0-4B2D-8335-C54CA7D9C16A}" srcOrd="11" destOrd="0" presId="urn:microsoft.com/office/officeart/2005/8/layout/cycle8"/>
    <dgm:cxn modelId="{257F918A-32AA-4FE3-9C91-56E7D7D48796}" type="presParOf" srcId="{E056B6D1-0E1D-4131-9B15-83123539518F}" destId="{B56D7959-723F-4812-B8A3-6D0C6F541C0E}" srcOrd="12" destOrd="0" presId="urn:microsoft.com/office/officeart/2005/8/layout/cycle8"/>
    <dgm:cxn modelId="{DB3E08B3-2E00-4577-943C-1FCD5DC4F478}" type="presParOf" srcId="{E056B6D1-0E1D-4131-9B15-83123539518F}" destId="{758A8FC2-75FB-42B8-9669-8077042583F3}" srcOrd="13" destOrd="0" presId="urn:microsoft.com/office/officeart/2005/8/layout/cycle8"/>
    <dgm:cxn modelId="{DAACBDA1-38E1-478B-A6B4-B807CFF0E91A}" type="presParOf" srcId="{E056B6D1-0E1D-4131-9B15-83123539518F}" destId="{8C59D91B-56D5-45D1-8218-D4AFDED513E8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2016A47-B71C-47FA-84B0-240AD9634830}" type="doc">
      <dgm:prSet loTypeId="urn:microsoft.com/office/officeart/2005/8/layout/chart3" loCatId="cycle" qsTypeId="urn:microsoft.com/office/officeart/2005/8/quickstyle/simple1" qsCatId="simple" csTypeId="urn:microsoft.com/office/officeart/2005/8/colors/accent1_2" csCatId="accent1" phldr="1"/>
      <dgm:spPr/>
    </dgm:pt>
    <dgm:pt modelId="{A5B4DCFF-98F4-4CE1-A7EA-0AB18FBF95DF}">
      <dgm:prSet phldrT="[Text]"/>
      <dgm:spPr/>
      <dgm:t>
        <a:bodyPr/>
        <a:lstStyle/>
        <a:p>
          <a:r>
            <a:rPr lang="en-GB" dirty="0" smtClean="0"/>
            <a:t>Social Communication</a:t>
          </a:r>
          <a:endParaRPr lang="en-GB" dirty="0"/>
        </a:p>
      </dgm:t>
    </dgm:pt>
    <dgm:pt modelId="{A1F1C206-5BF0-40F3-BC05-5AAC2BC85897}" type="parTrans" cxnId="{C42FFBB1-90D8-4ABB-B230-F71830EF07F8}">
      <dgm:prSet/>
      <dgm:spPr/>
      <dgm:t>
        <a:bodyPr/>
        <a:lstStyle/>
        <a:p>
          <a:endParaRPr lang="en-GB"/>
        </a:p>
      </dgm:t>
    </dgm:pt>
    <dgm:pt modelId="{94586095-D004-4BA4-BA81-C565816ABD8A}" type="sibTrans" cxnId="{C42FFBB1-90D8-4ABB-B230-F71830EF07F8}">
      <dgm:prSet/>
      <dgm:spPr/>
      <dgm:t>
        <a:bodyPr/>
        <a:lstStyle/>
        <a:p>
          <a:endParaRPr lang="en-GB"/>
        </a:p>
      </dgm:t>
    </dgm:pt>
    <dgm:pt modelId="{22EFF33B-DA3C-49C4-862B-39BDAF444B50}">
      <dgm:prSet phldrT="[Text]"/>
      <dgm:spPr/>
      <dgm:t>
        <a:bodyPr/>
        <a:lstStyle/>
        <a:p>
          <a:r>
            <a:rPr lang="en-GB" dirty="0" smtClean="0"/>
            <a:t>Sensory Needs</a:t>
          </a:r>
          <a:endParaRPr lang="en-GB" dirty="0"/>
        </a:p>
      </dgm:t>
    </dgm:pt>
    <dgm:pt modelId="{3BD8CCB8-99A8-481C-B837-8189B1C87B51}" type="parTrans" cxnId="{676CCA31-7D9A-4BC2-8160-C1318A11493F}">
      <dgm:prSet/>
      <dgm:spPr/>
      <dgm:t>
        <a:bodyPr/>
        <a:lstStyle/>
        <a:p>
          <a:endParaRPr lang="en-GB"/>
        </a:p>
      </dgm:t>
    </dgm:pt>
    <dgm:pt modelId="{EC3B1A1E-2896-4CA8-A039-EB70FCF5CE9D}" type="sibTrans" cxnId="{676CCA31-7D9A-4BC2-8160-C1318A11493F}">
      <dgm:prSet/>
      <dgm:spPr/>
      <dgm:t>
        <a:bodyPr/>
        <a:lstStyle/>
        <a:p>
          <a:endParaRPr lang="en-GB"/>
        </a:p>
      </dgm:t>
    </dgm:pt>
    <dgm:pt modelId="{0B4F6705-3DC0-4DCD-BE5F-2CC1E8E03D78}">
      <dgm:prSet phldrT="[Text]"/>
      <dgm:spPr/>
      <dgm:t>
        <a:bodyPr/>
        <a:lstStyle/>
        <a:p>
          <a:r>
            <a:rPr lang="en-GB" dirty="0" smtClean="0"/>
            <a:t>Flexibility of Behaviour</a:t>
          </a:r>
          <a:endParaRPr lang="en-GB" dirty="0"/>
        </a:p>
      </dgm:t>
    </dgm:pt>
    <dgm:pt modelId="{41A4EC50-3CF8-46EC-96B5-FEF59D33414C}" type="parTrans" cxnId="{8AEE183C-FD62-4806-8E57-D03A09D35833}">
      <dgm:prSet/>
      <dgm:spPr/>
      <dgm:t>
        <a:bodyPr/>
        <a:lstStyle/>
        <a:p>
          <a:endParaRPr lang="en-GB"/>
        </a:p>
      </dgm:t>
    </dgm:pt>
    <dgm:pt modelId="{DAC6ADCD-BDD0-4C1F-B58B-377AB67418A5}" type="sibTrans" cxnId="{8AEE183C-FD62-4806-8E57-D03A09D35833}">
      <dgm:prSet/>
      <dgm:spPr/>
      <dgm:t>
        <a:bodyPr/>
        <a:lstStyle/>
        <a:p>
          <a:endParaRPr lang="en-GB"/>
        </a:p>
      </dgm:t>
    </dgm:pt>
    <dgm:pt modelId="{AE639C88-F1C3-4338-9BA8-CC08914231BE}" type="pres">
      <dgm:prSet presAssocID="{E2016A47-B71C-47FA-84B0-240AD9634830}" presName="compositeShape" presStyleCnt="0">
        <dgm:presLayoutVars>
          <dgm:chMax val="7"/>
          <dgm:dir/>
          <dgm:resizeHandles val="exact"/>
        </dgm:presLayoutVars>
      </dgm:prSet>
      <dgm:spPr/>
    </dgm:pt>
    <dgm:pt modelId="{E31386DB-E140-46CB-B921-1D216B260264}" type="pres">
      <dgm:prSet presAssocID="{E2016A47-B71C-47FA-84B0-240AD9634830}" presName="wedge1" presStyleLbl="node1" presStyleIdx="0" presStyleCnt="3" custLinFactNeighborX="-4810" custLinFactNeighborY="3113"/>
      <dgm:spPr/>
      <dgm:t>
        <a:bodyPr/>
        <a:lstStyle/>
        <a:p>
          <a:endParaRPr lang="en-GB"/>
        </a:p>
      </dgm:t>
    </dgm:pt>
    <dgm:pt modelId="{197B09B9-4B38-4D6E-AD02-2AA2B41738A9}" type="pres">
      <dgm:prSet presAssocID="{E2016A47-B71C-47FA-84B0-240AD9634830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19F46ED-ECDA-4913-A11E-5F0E346493C7}" type="pres">
      <dgm:prSet presAssocID="{E2016A47-B71C-47FA-84B0-240AD9634830}" presName="wedge2" presStyleLbl="node1" presStyleIdx="1" presStyleCnt="3"/>
      <dgm:spPr/>
      <dgm:t>
        <a:bodyPr/>
        <a:lstStyle/>
        <a:p>
          <a:endParaRPr lang="en-GB"/>
        </a:p>
      </dgm:t>
    </dgm:pt>
    <dgm:pt modelId="{60ACFF64-A822-4A32-8EE4-DF751C2512D8}" type="pres">
      <dgm:prSet presAssocID="{E2016A47-B71C-47FA-84B0-240AD9634830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6844566-92E1-4B8C-95DA-EEBFC60BABDE}" type="pres">
      <dgm:prSet presAssocID="{E2016A47-B71C-47FA-84B0-240AD9634830}" presName="wedge3" presStyleLbl="node1" presStyleIdx="2" presStyleCnt="3"/>
      <dgm:spPr/>
      <dgm:t>
        <a:bodyPr/>
        <a:lstStyle/>
        <a:p>
          <a:endParaRPr lang="en-GB"/>
        </a:p>
      </dgm:t>
    </dgm:pt>
    <dgm:pt modelId="{06C63C00-2796-4059-B601-2C245DDC5CC3}" type="pres">
      <dgm:prSet presAssocID="{E2016A47-B71C-47FA-84B0-240AD9634830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676CCA31-7D9A-4BC2-8160-C1318A11493F}" srcId="{E2016A47-B71C-47FA-84B0-240AD9634830}" destId="{22EFF33B-DA3C-49C4-862B-39BDAF444B50}" srcOrd="1" destOrd="0" parTransId="{3BD8CCB8-99A8-481C-B837-8189B1C87B51}" sibTransId="{EC3B1A1E-2896-4CA8-A039-EB70FCF5CE9D}"/>
    <dgm:cxn modelId="{F3B43EC9-F3EA-411D-AF8B-F39D5EDC84F4}" type="presOf" srcId="{22EFF33B-DA3C-49C4-862B-39BDAF444B50}" destId="{B19F46ED-ECDA-4913-A11E-5F0E346493C7}" srcOrd="0" destOrd="0" presId="urn:microsoft.com/office/officeart/2005/8/layout/chart3"/>
    <dgm:cxn modelId="{AB1598D5-0766-4A6A-8FAF-70A7C9CEA0F5}" type="presOf" srcId="{E2016A47-B71C-47FA-84B0-240AD9634830}" destId="{AE639C88-F1C3-4338-9BA8-CC08914231BE}" srcOrd="0" destOrd="0" presId="urn:microsoft.com/office/officeart/2005/8/layout/chart3"/>
    <dgm:cxn modelId="{8AEE183C-FD62-4806-8E57-D03A09D35833}" srcId="{E2016A47-B71C-47FA-84B0-240AD9634830}" destId="{0B4F6705-3DC0-4DCD-BE5F-2CC1E8E03D78}" srcOrd="2" destOrd="0" parTransId="{41A4EC50-3CF8-46EC-96B5-FEF59D33414C}" sibTransId="{DAC6ADCD-BDD0-4C1F-B58B-377AB67418A5}"/>
    <dgm:cxn modelId="{166D82A7-811F-4A4C-8BDE-749F83E46A50}" type="presOf" srcId="{0B4F6705-3DC0-4DCD-BE5F-2CC1E8E03D78}" destId="{C6844566-92E1-4B8C-95DA-EEBFC60BABDE}" srcOrd="0" destOrd="0" presId="urn:microsoft.com/office/officeart/2005/8/layout/chart3"/>
    <dgm:cxn modelId="{C42FFBB1-90D8-4ABB-B230-F71830EF07F8}" srcId="{E2016A47-B71C-47FA-84B0-240AD9634830}" destId="{A5B4DCFF-98F4-4CE1-A7EA-0AB18FBF95DF}" srcOrd="0" destOrd="0" parTransId="{A1F1C206-5BF0-40F3-BC05-5AAC2BC85897}" sibTransId="{94586095-D004-4BA4-BA81-C565816ABD8A}"/>
    <dgm:cxn modelId="{05B7A519-281F-484F-A77C-33DAD84E1E47}" type="presOf" srcId="{0B4F6705-3DC0-4DCD-BE5F-2CC1E8E03D78}" destId="{06C63C00-2796-4059-B601-2C245DDC5CC3}" srcOrd="1" destOrd="0" presId="urn:microsoft.com/office/officeart/2005/8/layout/chart3"/>
    <dgm:cxn modelId="{FBDE7FB1-B94B-4EB4-AA5E-4A585CFC2753}" type="presOf" srcId="{A5B4DCFF-98F4-4CE1-A7EA-0AB18FBF95DF}" destId="{E31386DB-E140-46CB-B921-1D216B260264}" srcOrd="0" destOrd="0" presId="urn:microsoft.com/office/officeart/2005/8/layout/chart3"/>
    <dgm:cxn modelId="{B942B9EF-2927-4F43-AA1D-579171C806D8}" type="presOf" srcId="{22EFF33B-DA3C-49C4-862B-39BDAF444B50}" destId="{60ACFF64-A822-4A32-8EE4-DF751C2512D8}" srcOrd="1" destOrd="0" presId="urn:microsoft.com/office/officeart/2005/8/layout/chart3"/>
    <dgm:cxn modelId="{CDDA9251-C8AA-4F65-A13A-E113B7DAD73E}" type="presOf" srcId="{A5B4DCFF-98F4-4CE1-A7EA-0AB18FBF95DF}" destId="{197B09B9-4B38-4D6E-AD02-2AA2B41738A9}" srcOrd="1" destOrd="0" presId="urn:microsoft.com/office/officeart/2005/8/layout/chart3"/>
    <dgm:cxn modelId="{F5528E44-38D5-45EF-8C24-817C1CE7F422}" type="presParOf" srcId="{AE639C88-F1C3-4338-9BA8-CC08914231BE}" destId="{E31386DB-E140-46CB-B921-1D216B260264}" srcOrd="0" destOrd="0" presId="urn:microsoft.com/office/officeart/2005/8/layout/chart3"/>
    <dgm:cxn modelId="{A623697A-06E2-418F-B6D9-4EF615BF217D}" type="presParOf" srcId="{AE639C88-F1C3-4338-9BA8-CC08914231BE}" destId="{197B09B9-4B38-4D6E-AD02-2AA2B41738A9}" srcOrd="1" destOrd="0" presId="urn:microsoft.com/office/officeart/2005/8/layout/chart3"/>
    <dgm:cxn modelId="{990B710C-880E-40BB-B5C4-E2D5185143CF}" type="presParOf" srcId="{AE639C88-F1C3-4338-9BA8-CC08914231BE}" destId="{B19F46ED-ECDA-4913-A11E-5F0E346493C7}" srcOrd="2" destOrd="0" presId="urn:microsoft.com/office/officeart/2005/8/layout/chart3"/>
    <dgm:cxn modelId="{A1D115EA-01B2-421A-8259-A37687B44228}" type="presParOf" srcId="{AE639C88-F1C3-4338-9BA8-CC08914231BE}" destId="{60ACFF64-A822-4A32-8EE4-DF751C2512D8}" srcOrd="3" destOrd="0" presId="urn:microsoft.com/office/officeart/2005/8/layout/chart3"/>
    <dgm:cxn modelId="{850794C1-9041-44C9-BE7C-4123E107CBC1}" type="presParOf" srcId="{AE639C88-F1C3-4338-9BA8-CC08914231BE}" destId="{C6844566-92E1-4B8C-95DA-EEBFC60BABDE}" srcOrd="4" destOrd="0" presId="urn:microsoft.com/office/officeart/2005/8/layout/chart3"/>
    <dgm:cxn modelId="{BCDAEAA3-CE93-4706-9F21-D1169C57CE8C}" type="presParOf" srcId="{AE639C88-F1C3-4338-9BA8-CC08914231BE}" destId="{06C63C00-2796-4059-B601-2C245DDC5CC3}" srcOrd="5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9BF2383-0670-45F2-8708-FC9BA7E9D182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7D2628BD-7D4C-49C2-A17B-42FBA0AD0617}">
      <dgm:prSet phldrT="[Text]"/>
      <dgm:spPr/>
      <dgm:t>
        <a:bodyPr/>
        <a:lstStyle/>
        <a:p>
          <a:r>
            <a:rPr lang="en-GB" dirty="0" smtClean="0"/>
            <a:t>Watching</a:t>
          </a:r>
          <a:endParaRPr lang="en-GB" dirty="0"/>
        </a:p>
      </dgm:t>
    </dgm:pt>
    <dgm:pt modelId="{645D7BCA-01E9-40FD-ACFF-934713E7A8DB}" type="parTrans" cxnId="{37CCE216-14CD-43EA-9A82-3A6D31D6769B}">
      <dgm:prSet/>
      <dgm:spPr/>
      <dgm:t>
        <a:bodyPr/>
        <a:lstStyle/>
        <a:p>
          <a:endParaRPr lang="en-GB"/>
        </a:p>
      </dgm:t>
    </dgm:pt>
    <dgm:pt modelId="{E68BBA7E-A48B-4BAF-805B-864D06E6BE1F}" type="sibTrans" cxnId="{37CCE216-14CD-43EA-9A82-3A6D31D6769B}">
      <dgm:prSet/>
      <dgm:spPr/>
      <dgm:t>
        <a:bodyPr/>
        <a:lstStyle/>
        <a:p>
          <a:endParaRPr lang="en-GB"/>
        </a:p>
      </dgm:t>
    </dgm:pt>
    <dgm:pt modelId="{0EA67B72-99A0-4BDF-A8BC-3DC696A018A6}">
      <dgm:prSet phldrT="[Text]"/>
      <dgm:spPr/>
      <dgm:t>
        <a:bodyPr/>
        <a:lstStyle/>
        <a:p>
          <a:r>
            <a:rPr lang="en-GB" dirty="0" smtClean="0"/>
            <a:t>Matching</a:t>
          </a:r>
          <a:endParaRPr lang="en-GB" dirty="0"/>
        </a:p>
      </dgm:t>
    </dgm:pt>
    <dgm:pt modelId="{E5DCBF24-770E-408C-8505-D1897BFF1943}" type="parTrans" cxnId="{9D5E6D87-5722-4EEB-A949-8389878FBFFC}">
      <dgm:prSet/>
      <dgm:spPr/>
      <dgm:t>
        <a:bodyPr/>
        <a:lstStyle/>
        <a:p>
          <a:endParaRPr lang="en-GB"/>
        </a:p>
      </dgm:t>
    </dgm:pt>
    <dgm:pt modelId="{3619A92B-8EAD-4FDD-AEE6-A968387267DB}" type="sibTrans" cxnId="{9D5E6D87-5722-4EEB-A949-8389878FBFFC}">
      <dgm:prSet/>
      <dgm:spPr/>
      <dgm:t>
        <a:bodyPr/>
        <a:lstStyle/>
        <a:p>
          <a:endParaRPr lang="en-GB"/>
        </a:p>
      </dgm:t>
    </dgm:pt>
    <dgm:pt modelId="{D498662E-7109-43A3-B829-6411F6B2C4AC}">
      <dgm:prSet phldrT="[Text]"/>
      <dgm:spPr/>
      <dgm:t>
        <a:bodyPr/>
        <a:lstStyle/>
        <a:p>
          <a:r>
            <a:rPr lang="en-GB" dirty="0" smtClean="0"/>
            <a:t>Responding</a:t>
          </a:r>
          <a:endParaRPr lang="en-GB" dirty="0"/>
        </a:p>
      </dgm:t>
    </dgm:pt>
    <dgm:pt modelId="{B4F44328-6066-44C0-A8C6-2C6ED7CCE95F}" type="parTrans" cxnId="{615AD952-01A0-4FED-8914-DC979E586976}">
      <dgm:prSet/>
      <dgm:spPr/>
      <dgm:t>
        <a:bodyPr/>
        <a:lstStyle/>
        <a:p>
          <a:endParaRPr lang="en-GB"/>
        </a:p>
      </dgm:t>
    </dgm:pt>
    <dgm:pt modelId="{BE12B84D-F341-45B8-AEB6-DCE7A1B96F3E}" type="sibTrans" cxnId="{615AD952-01A0-4FED-8914-DC979E586976}">
      <dgm:prSet/>
      <dgm:spPr/>
      <dgm:t>
        <a:bodyPr/>
        <a:lstStyle/>
        <a:p>
          <a:endParaRPr lang="en-GB"/>
        </a:p>
      </dgm:t>
    </dgm:pt>
    <dgm:pt modelId="{F33001DE-10DB-403C-B8EA-B374AE14C898}" type="pres">
      <dgm:prSet presAssocID="{79BF2383-0670-45F2-8708-FC9BA7E9D182}" presName="CompostProcess" presStyleCnt="0">
        <dgm:presLayoutVars>
          <dgm:dir/>
          <dgm:resizeHandles val="exact"/>
        </dgm:presLayoutVars>
      </dgm:prSet>
      <dgm:spPr/>
    </dgm:pt>
    <dgm:pt modelId="{15A47F26-42B3-4D61-A218-FBD8204894D5}" type="pres">
      <dgm:prSet presAssocID="{79BF2383-0670-45F2-8708-FC9BA7E9D182}" presName="arrow" presStyleLbl="bgShp" presStyleIdx="0" presStyleCnt="1"/>
      <dgm:spPr/>
    </dgm:pt>
    <dgm:pt modelId="{91503CD3-8812-4B77-807D-20F6120ACB97}" type="pres">
      <dgm:prSet presAssocID="{79BF2383-0670-45F2-8708-FC9BA7E9D182}" presName="linearProcess" presStyleCnt="0"/>
      <dgm:spPr/>
    </dgm:pt>
    <dgm:pt modelId="{A9396F8C-F26B-4AA4-B691-4C460FF99073}" type="pres">
      <dgm:prSet presAssocID="{7D2628BD-7D4C-49C2-A17B-42FBA0AD0617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8890701-0E08-458A-BF44-7A15732AC825}" type="pres">
      <dgm:prSet presAssocID="{E68BBA7E-A48B-4BAF-805B-864D06E6BE1F}" presName="sibTrans" presStyleCnt="0"/>
      <dgm:spPr/>
    </dgm:pt>
    <dgm:pt modelId="{F48459AA-1A79-4E26-B7FF-B214F207167A}" type="pres">
      <dgm:prSet presAssocID="{0EA67B72-99A0-4BDF-A8BC-3DC696A018A6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7C29B76-F2A2-4867-85AF-4FBE0BD6F00E}" type="pres">
      <dgm:prSet presAssocID="{3619A92B-8EAD-4FDD-AEE6-A968387267DB}" presName="sibTrans" presStyleCnt="0"/>
      <dgm:spPr/>
    </dgm:pt>
    <dgm:pt modelId="{A6882391-014C-410E-9A4F-FD42AEFB5355}" type="pres">
      <dgm:prSet presAssocID="{D498662E-7109-43A3-B829-6411F6B2C4AC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DD74B32D-CDC3-49D3-BFD2-E684F41CC646}" type="presOf" srcId="{D498662E-7109-43A3-B829-6411F6B2C4AC}" destId="{A6882391-014C-410E-9A4F-FD42AEFB5355}" srcOrd="0" destOrd="0" presId="urn:microsoft.com/office/officeart/2005/8/layout/hProcess9"/>
    <dgm:cxn modelId="{9D5E6D87-5722-4EEB-A949-8389878FBFFC}" srcId="{79BF2383-0670-45F2-8708-FC9BA7E9D182}" destId="{0EA67B72-99A0-4BDF-A8BC-3DC696A018A6}" srcOrd="1" destOrd="0" parTransId="{E5DCBF24-770E-408C-8505-D1897BFF1943}" sibTransId="{3619A92B-8EAD-4FDD-AEE6-A968387267DB}"/>
    <dgm:cxn modelId="{58ED0237-C8C3-4093-BBB3-0FFF49CACD9D}" type="presOf" srcId="{0EA67B72-99A0-4BDF-A8BC-3DC696A018A6}" destId="{F48459AA-1A79-4E26-B7FF-B214F207167A}" srcOrd="0" destOrd="0" presId="urn:microsoft.com/office/officeart/2005/8/layout/hProcess9"/>
    <dgm:cxn modelId="{37CCE216-14CD-43EA-9A82-3A6D31D6769B}" srcId="{79BF2383-0670-45F2-8708-FC9BA7E9D182}" destId="{7D2628BD-7D4C-49C2-A17B-42FBA0AD0617}" srcOrd="0" destOrd="0" parTransId="{645D7BCA-01E9-40FD-ACFF-934713E7A8DB}" sibTransId="{E68BBA7E-A48B-4BAF-805B-864D06E6BE1F}"/>
    <dgm:cxn modelId="{155AD542-E956-4A3D-BCC5-C17B11E4A8B4}" type="presOf" srcId="{79BF2383-0670-45F2-8708-FC9BA7E9D182}" destId="{F33001DE-10DB-403C-B8EA-B374AE14C898}" srcOrd="0" destOrd="0" presId="urn:microsoft.com/office/officeart/2005/8/layout/hProcess9"/>
    <dgm:cxn modelId="{D5C421F7-8BB0-4221-BAB6-A0D6B7CA7BAE}" type="presOf" srcId="{7D2628BD-7D4C-49C2-A17B-42FBA0AD0617}" destId="{A9396F8C-F26B-4AA4-B691-4C460FF99073}" srcOrd="0" destOrd="0" presId="urn:microsoft.com/office/officeart/2005/8/layout/hProcess9"/>
    <dgm:cxn modelId="{615AD952-01A0-4FED-8914-DC979E586976}" srcId="{79BF2383-0670-45F2-8708-FC9BA7E9D182}" destId="{D498662E-7109-43A3-B829-6411F6B2C4AC}" srcOrd="2" destOrd="0" parTransId="{B4F44328-6066-44C0-A8C6-2C6ED7CCE95F}" sibTransId="{BE12B84D-F341-45B8-AEB6-DCE7A1B96F3E}"/>
    <dgm:cxn modelId="{6C6CE218-0F44-435B-B062-869BB76D46E7}" type="presParOf" srcId="{F33001DE-10DB-403C-B8EA-B374AE14C898}" destId="{15A47F26-42B3-4D61-A218-FBD8204894D5}" srcOrd="0" destOrd="0" presId="urn:microsoft.com/office/officeart/2005/8/layout/hProcess9"/>
    <dgm:cxn modelId="{FFBBFACC-9B2D-4F1C-BB72-44FE9669D0A6}" type="presParOf" srcId="{F33001DE-10DB-403C-B8EA-B374AE14C898}" destId="{91503CD3-8812-4B77-807D-20F6120ACB97}" srcOrd="1" destOrd="0" presId="urn:microsoft.com/office/officeart/2005/8/layout/hProcess9"/>
    <dgm:cxn modelId="{85C6E908-7946-4E48-A640-2AA85554579D}" type="presParOf" srcId="{91503CD3-8812-4B77-807D-20F6120ACB97}" destId="{A9396F8C-F26B-4AA4-B691-4C460FF99073}" srcOrd="0" destOrd="0" presId="urn:microsoft.com/office/officeart/2005/8/layout/hProcess9"/>
    <dgm:cxn modelId="{24BC7347-AC14-4BD0-9DBE-73467D9117E3}" type="presParOf" srcId="{91503CD3-8812-4B77-807D-20F6120ACB97}" destId="{88890701-0E08-458A-BF44-7A15732AC825}" srcOrd="1" destOrd="0" presId="urn:microsoft.com/office/officeart/2005/8/layout/hProcess9"/>
    <dgm:cxn modelId="{63CCD76F-1745-46E2-8492-82609D122451}" type="presParOf" srcId="{91503CD3-8812-4B77-807D-20F6120ACB97}" destId="{F48459AA-1A79-4E26-B7FF-B214F207167A}" srcOrd="2" destOrd="0" presId="urn:microsoft.com/office/officeart/2005/8/layout/hProcess9"/>
    <dgm:cxn modelId="{FDE5F8DD-D244-4C7B-A34A-A1ABBC6B657C}" type="presParOf" srcId="{91503CD3-8812-4B77-807D-20F6120ACB97}" destId="{27C29B76-F2A2-4867-85AF-4FBE0BD6F00E}" srcOrd="3" destOrd="0" presId="urn:microsoft.com/office/officeart/2005/8/layout/hProcess9"/>
    <dgm:cxn modelId="{96D5121D-67B0-4F18-823F-211BB9CDE3B8}" type="presParOf" srcId="{91503CD3-8812-4B77-807D-20F6120ACB97}" destId="{A6882391-014C-410E-9A4F-FD42AEFB5355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9DD1A7-A1EA-4C16-9106-86097D01F02C}">
      <dsp:nvSpPr>
        <dsp:cNvPr id="0" name=""/>
        <dsp:cNvSpPr/>
      </dsp:nvSpPr>
      <dsp:spPr>
        <a:xfrm>
          <a:off x="3197772" y="273446"/>
          <a:ext cx="3533775" cy="3533775"/>
        </a:xfrm>
        <a:prstGeom prst="pie">
          <a:avLst>
            <a:gd name="adj1" fmla="val 16200000"/>
            <a:gd name="adj2" fmla="val 18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Pragmatic</a:t>
          </a:r>
          <a:endParaRPr lang="en-GB" sz="1800" kern="1200" dirty="0"/>
        </a:p>
      </dsp:txBody>
      <dsp:txXfrm>
        <a:off x="5060156" y="1022270"/>
        <a:ext cx="1262062" cy="1051718"/>
      </dsp:txXfrm>
    </dsp:sp>
    <dsp:sp modelId="{74183002-2A2F-49F1-97AF-63505A007D71}">
      <dsp:nvSpPr>
        <dsp:cNvPr id="0" name=""/>
        <dsp:cNvSpPr/>
      </dsp:nvSpPr>
      <dsp:spPr>
        <a:xfrm>
          <a:off x="3124994" y="399653"/>
          <a:ext cx="3533775" cy="3533775"/>
        </a:xfrm>
        <a:prstGeom prst="pie">
          <a:avLst>
            <a:gd name="adj1" fmla="val 1800000"/>
            <a:gd name="adj2" fmla="val 90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Literal</a:t>
          </a:r>
          <a:endParaRPr lang="en-GB" sz="1800" kern="1200" dirty="0"/>
        </a:p>
      </dsp:txBody>
      <dsp:txXfrm>
        <a:off x="3966369" y="2692400"/>
        <a:ext cx="1893093" cy="925512"/>
      </dsp:txXfrm>
    </dsp:sp>
    <dsp:sp modelId="{0154CFB8-AA3D-4504-BE48-6C918C86FB45}">
      <dsp:nvSpPr>
        <dsp:cNvPr id="0" name=""/>
        <dsp:cNvSpPr/>
      </dsp:nvSpPr>
      <dsp:spPr>
        <a:xfrm>
          <a:off x="3052215" y="273446"/>
          <a:ext cx="3533775" cy="3533775"/>
        </a:xfrm>
        <a:prstGeom prst="pie">
          <a:avLst>
            <a:gd name="adj1" fmla="val 9000000"/>
            <a:gd name="adj2" fmla="val 162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Semantic</a:t>
          </a:r>
          <a:endParaRPr lang="en-GB" sz="1800" kern="1200" dirty="0"/>
        </a:p>
      </dsp:txBody>
      <dsp:txXfrm>
        <a:off x="3461544" y="1022270"/>
        <a:ext cx="1262062" cy="1051718"/>
      </dsp:txXfrm>
    </dsp:sp>
    <dsp:sp modelId="{B56D7959-723F-4812-B8A3-6D0C6F541C0E}">
      <dsp:nvSpPr>
        <dsp:cNvPr id="0" name=""/>
        <dsp:cNvSpPr/>
      </dsp:nvSpPr>
      <dsp:spPr>
        <a:xfrm>
          <a:off x="2979307" y="54689"/>
          <a:ext cx="3971290" cy="3971290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58A8FC2-75FB-42B8-9669-8077042583F3}">
      <dsp:nvSpPr>
        <dsp:cNvPr id="0" name=""/>
        <dsp:cNvSpPr/>
      </dsp:nvSpPr>
      <dsp:spPr>
        <a:xfrm>
          <a:off x="2906236" y="180672"/>
          <a:ext cx="3971290" cy="3971290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C59D91B-56D5-45D1-8218-D4AFDED513E8}">
      <dsp:nvSpPr>
        <dsp:cNvPr id="0" name=""/>
        <dsp:cNvSpPr/>
      </dsp:nvSpPr>
      <dsp:spPr>
        <a:xfrm>
          <a:off x="2833165" y="54689"/>
          <a:ext cx="3971290" cy="3971290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1386DB-E140-46CB-B921-1D216B260264}">
      <dsp:nvSpPr>
        <dsp:cNvPr id="0" name=""/>
        <dsp:cNvSpPr/>
      </dsp:nvSpPr>
      <dsp:spPr>
        <a:xfrm>
          <a:off x="1913082" y="581986"/>
          <a:ext cx="5220207" cy="5220207"/>
        </a:xfrm>
        <a:prstGeom prst="pie">
          <a:avLst>
            <a:gd name="adj1" fmla="val 16200000"/>
            <a:gd name="adj2" fmla="val 18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700" kern="1200" dirty="0" smtClean="0"/>
            <a:t>Social Communication</a:t>
          </a:r>
          <a:endParaRPr lang="en-GB" sz="1700" kern="1200" dirty="0"/>
        </a:p>
      </dsp:txBody>
      <dsp:txXfrm>
        <a:off x="4751259" y="1545238"/>
        <a:ext cx="1771141" cy="1740069"/>
      </dsp:txXfrm>
    </dsp:sp>
    <dsp:sp modelId="{B19F46ED-ECDA-4913-A11E-5F0E346493C7}">
      <dsp:nvSpPr>
        <dsp:cNvPr id="0" name=""/>
        <dsp:cNvSpPr/>
      </dsp:nvSpPr>
      <dsp:spPr>
        <a:xfrm>
          <a:off x="1895085" y="574844"/>
          <a:ext cx="5220207" cy="5220207"/>
        </a:xfrm>
        <a:prstGeom prst="pie">
          <a:avLst>
            <a:gd name="adj1" fmla="val 1800000"/>
            <a:gd name="adj2" fmla="val 90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700" kern="1200" dirty="0" smtClean="0"/>
            <a:t>Sensory Needs</a:t>
          </a:r>
          <a:endParaRPr lang="en-GB" sz="1700" kern="1200" dirty="0"/>
        </a:p>
      </dsp:txBody>
      <dsp:txXfrm>
        <a:off x="3324427" y="3868546"/>
        <a:ext cx="2361522" cy="1615778"/>
      </dsp:txXfrm>
    </dsp:sp>
    <dsp:sp modelId="{C6844566-92E1-4B8C-95DA-EEBFC60BABDE}">
      <dsp:nvSpPr>
        <dsp:cNvPr id="0" name=""/>
        <dsp:cNvSpPr/>
      </dsp:nvSpPr>
      <dsp:spPr>
        <a:xfrm>
          <a:off x="1895085" y="574844"/>
          <a:ext cx="5220207" cy="5220207"/>
        </a:xfrm>
        <a:prstGeom prst="pie">
          <a:avLst>
            <a:gd name="adj1" fmla="val 90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700" kern="1200" dirty="0" smtClean="0"/>
            <a:t>Flexibility of Behaviour</a:t>
          </a:r>
          <a:endParaRPr lang="en-GB" sz="1700" kern="1200" dirty="0"/>
        </a:p>
      </dsp:txBody>
      <dsp:txXfrm>
        <a:off x="2454392" y="1600242"/>
        <a:ext cx="1771141" cy="174006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A47F26-42B3-4D61-A218-FBD8204894D5}">
      <dsp:nvSpPr>
        <dsp:cNvPr id="0" name=""/>
        <dsp:cNvSpPr/>
      </dsp:nvSpPr>
      <dsp:spPr>
        <a:xfrm>
          <a:off x="658873" y="0"/>
          <a:ext cx="7467229" cy="5544616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396F8C-F26B-4AA4-B691-4C460FF99073}">
      <dsp:nvSpPr>
        <dsp:cNvPr id="0" name=""/>
        <dsp:cNvSpPr/>
      </dsp:nvSpPr>
      <dsp:spPr>
        <a:xfrm>
          <a:off x="852" y="1663384"/>
          <a:ext cx="2779911" cy="221784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100" kern="1200" dirty="0" smtClean="0"/>
            <a:t>Watching</a:t>
          </a:r>
          <a:endParaRPr lang="en-GB" sz="3100" kern="1200" dirty="0"/>
        </a:p>
      </dsp:txBody>
      <dsp:txXfrm>
        <a:off x="109118" y="1771650"/>
        <a:ext cx="2563379" cy="2001314"/>
      </dsp:txXfrm>
    </dsp:sp>
    <dsp:sp modelId="{F48459AA-1A79-4E26-B7FF-B214F207167A}">
      <dsp:nvSpPr>
        <dsp:cNvPr id="0" name=""/>
        <dsp:cNvSpPr/>
      </dsp:nvSpPr>
      <dsp:spPr>
        <a:xfrm>
          <a:off x="3002532" y="1663384"/>
          <a:ext cx="2779911" cy="221784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100" kern="1200" dirty="0" smtClean="0"/>
            <a:t>Matching</a:t>
          </a:r>
          <a:endParaRPr lang="en-GB" sz="3100" kern="1200" dirty="0"/>
        </a:p>
      </dsp:txBody>
      <dsp:txXfrm>
        <a:off x="3110798" y="1771650"/>
        <a:ext cx="2563379" cy="2001314"/>
      </dsp:txXfrm>
    </dsp:sp>
    <dsp:sp modelId="{A6882391-014C-410E-9A4F-FD42AEFB5355}">
      <dsp:nvSpPr>
        <dsp:cNvPr id="0" name=""/>
        <dsp:cNvSpPr/>
      </dsp:nvSpPr>
      <dsp:spPr>
        <a:xfrm>
          <a:off x="6004212" y="1663384"/>
          <a:ext cx="2779911" cy="221784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100" kern="1200" dirty="0" smtClean="0"/>
            <a:t>Responding</a:t>
          </a:r>
          <a:endParaRPr lang="en-GB" sz="3100" kern="1200" dirty="0"/>
        </a:p>
      </dsp:txBody>
      <dsp:txXfrm>
        <a:off x="6112478" y="1771650"/>
        <a:ext cx="2563379" cy="20013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r>
              <a:rPr lang="en-US"/>
              <a:t>24/8/2016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7E03411-58E2-43FD-AE1D-AD77DFF8CB2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r>
              <a:rPr lang="en-US"/>
              <a:t>24/8/2016</a:t>
            </a:r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t>Click to edit Master text styles</a:t>
            </a:r>
          </a:p>
          <a:p>
            <a:pPr lvl="1" rtl="0"/>
            <a:r>
              <a:t>Second level</a:t>
            </a:r>
          </a:p>
          <a:p>
            <a:pPr lvl="2" rtl="0"/>
            <a:r>
              <a:t>Third level</a:t>
            </a:r>
          </a:p>
          <a:p>
            <a:pPr lvl="3" rtl="0"/>
            <a:r>
              <a:t>Fourth level</a:t>
            </a:r>
          </a:p>
          <a:p>
            <a:pPr lvl="4" rtl="0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8DC57A8-AE18-4654-B6AF-04B3577165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C8DC57A8-AE18-4654-B6AF-04B3577165B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54604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566469-60E5-42F4-AED0-DF49868A71FB}" type="slidenum">
              <a:rPr lang="en-GB" smtClean="0"/>
              <a:t>34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0696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566469-60E5-42F4-AED0-DF49868A71FB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0405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GB" dirty="0" smtClean="0"/>
              <a:t>Provide a concrete source of information regardless of noise levels etc.</a:t>
            </a:r>
          </a:p>
          <a:p>
            <a:pPr>
              <a:buFont typeface="Wingdings" panose="05000000000000000000" pitchFamily="2" charset="2"/>
              <a:buChar char="Ø"/>
            </a:pPr>
            <a:endParaRPr lang="en-GB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GB" dirty="0" smtClean="0"/>
              <a:t>Help to break down instructions into manageable chunks of information</a:t>
            </a:r>
          </a:p>
          <a:p>
            <a:pPr>
              <a:buFont typeface="Wingdings" panose="05000000000000000000" pitchFamily="2" charset="2"/>
              <a:buChar char="Ø"/>
            </a:pPr>
            <a:endParaRPr lang="en-GB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GB" dirty="0" smtClean="0"/>
              <a:t>Provide a clear message about the daily routine – what there is to look forward to and how many tasks there are left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5967D-65B6-4841-BA3A-05C0D8EFB67B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53749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en-GB" sz="1200" dirty="0" smtClean="0"/>
              <a:t>Knowing what to do now and what to do next reduces anxiety. Words ‘disappear’ –  symbols / pictures can be held on to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GB" altLang="en-US" sz="1200" b="1" dirty="0" smtClean="0">
                <a:latin typeface="Calibri" panose="020F0502020204030204" pitchFamily="34" charset="0"/>
              </a:rPr>
              <a:t>The person should always know:-</a:t>
            </a:r>
          </a:p>
          <a:p>
            <a:pPr lvl="1">
              <a:lnSpc>
                <a:spcPct val="80000"/>
              </a:lnSpc>
              <a:buClr>
                <a:schemeClr val="tx1"/>
              </a:buClr>
              <a:buFont typeface="Wingdings" pitchFamily="2" charset="2"/>
              <a:buChar char="v"/>
            </a:pPr>
            <a:r>
              <a:rPr lang="en-GB" altLang="en-US" sz="1200" dirty="0" smtClean="0">
                <a:latin typeface="Calibri" panose="020F0502020204030204" pitchFamily="34" charset="0"/>
              </a:rPr>
              <a:t>Where do I have to be?</a:t>
            </a:r>
          </a:p>
          <a:p>
            <a:pPr lvl="1">
              <a:lnSpc>
                <a:spcPct val="80000"/>
              </a:lnSpc>
              <a:buClr>
                <a:schemeClr val="tx1"/>
              </a:buClr>
              <a:buFont typeface="Wingdings" pitchFamily="2" charset="2"/>
              <a:buChar char="v"/>
            </a:pPr>
            <a:r>
              <a:rPr lang="en-GB" altLang="en-US" sz="1200" dirty="0" smtClean="0">
                <a:latin typeface="Calibri" panose="020F0502020204030204" pitchFamily="34" charset="0"/>
              </a:rPr>
              <a:t>What am I doing?</a:t>
            </a:r>
          </a:p>
          <a:p>
            <a:pPr lvl="1">
              <a:lnSpc>
                <a:spcPct val="80000"/>
              </a:lnSpc>
              <a:buClr>
                <a:schemeClr val="tx1"/>
              </a:buClr>
              <a:buFont typeface="Wingdings" pitchFamily="2" charset="2"/>
              <a:buChar char="v"/>
            </a:pPr>
            <a:r>
              <a:rPr lang="en-GB" altLang="en-US" sz="1200" dirty="0" smtClean="0">
                <a:latin typeface="Calibri" panose="020F0502020204030204" pitchFamily="34" charset="0"/>
              </a:rPr>
              <a:t>How much do I have to do?</a:t>
            </a:r>
          </a:p>
          <a:p>
            <a:pPr lvl="1">
              <a:lnSpc>
                <a:spcPct val="80000"/>
              </a:lnSpc>
              <a:buClr>
                <a:schemeClr val="tx1"/>
              </a:buClr>
              <a:buFont typeface="Wingdings" pitchFamily="2" charset="2"/>
              <a:buChar char="v"/>
            </a:pPr>
            <a:r>
              <a:rPr lang="en-GB" altLang="en-US" sz="1200" dirty="0" smtClean="0">
                <a:latin typeface="Calibri" panose="020F0502020204030204" pitchFamily="34" charset="0"/>
              </a:rPr>
              <a:t>When will I know when I have finished?</a:t>
            </a:r>
          </a:p>
          <a:p>
            <a:pPr lvl="1">
              <a:lnSpc>
                <a:spcPct val="80000"/>
              </a:lnSpc>
              <a:buClr>
                <a:schemeClr val="tx1"/>
              </a:buClr>
              <a:buFont typeface="Wingdings" pitchFamily="2" charset="2"/>
              <a:buChar char="v"/>
            </a:pPr>
            <a:r>
              <a:rPr lang="en-GB" altLang="en-US" sz="1200" dirty="0" smtClean="0">
                <a:latin typeface="Calibri" panose="020F0502020204030204" pitchFamily="34" charset="0"/>
              </a:rPr>
              <a:t>What will I do next?</a:t>
            </a:r>
          </a:p>
          <a:p>
            <a:pPr>
              <a:lnSpc>
                <a:spcPct val="80000"/>
              </a:lnSpc>
              <a:buClr>
                <a:schemeClr val="tx1"/>
              </a:buClr>
              <a:buFont typeface="Wingdings" pitchFamily="2" charset="2"/>
              <a:buNone/>
            </a:pPr>
            <a:endParaRPr lang="en-GB" altLang="en-US" sz="1200" b="1" dirty="0" smtClean="0">
              <a:latin typeface="Calibri" panose="020F0502020204030204" pitchFamily="34" charset="0"/>
            </a:endParaRPr>
          </a:p>
          <a:p>
            <a:pPr>
              <a:lnSpc>
                <a:spcPct val="80000"/>
              </a:lnSpc>
              <a:buClr>
                <a:schemeClr val="tx1"/>
              </a:buClr>
              <a:buFont typeface="Wingdings" pitchFamily="2" charset="2"/>
              <a:buNone/>
            </a:pPr>
            <a:r>
              <a:rPr lang="en-GB" altLang="en-US" sz="1200" b="1" dirty="0" smtClean="0">
                <a:latin typeface="Calibri" panose="020F0502020204030204" pitchFamily="34" charset="0"/>
              </a:rPr>
              <a:t>Things must have a beginning, middle and a clear ending.</a:t>
            </a:r>
          </a:p>
          <a:p>
            <a:pPr>
              <a:lnSpc>
                <a:spcPct val="80000"/>
              </a:lnSpc>
              <a:buClr>
                <a:schemeClr val="tx1"/>
              </a:buClr>
              <a:buFont typeface="Wingdings" pitchFamily="2" charset="2"/>
              <a:buNone/>
            </a:pPr>
            <a:endParaRPr lang="en-GB" altLang="en-US" sz="1200" b="1" dirty="0" smtClean="0">
              <a:latin typeface="Calibri" panose="020F0502020204030204" pitchFamily="34" charset="0"/>
            </a:endParaRPr>
          </a:p>
          <a:p>
            <a:pPr>
              <a:lnSpc>
                <a:spcPct val="80000"/>
              </a:lnSpc>
              <a:buClr>
                <a:schemeClr val="tx1"/>
              </a:buClr>
              <a:buFont typeface="Wingdings" pitchFamily="2" charset="2"/>
              <a:buNone/>
            </a:pPr>
            <a:r>
              <a:rPr lang="en-GB" altLang="en-US" sz="1200" b="1" dirty="0" smtClean="0">
                <a:latin typeface="Calibri" panose="020F0502020204030204" pitchFamily="34" charset="0"/>
              </a:rPr>
              <a:t>Children respond best in a structured environment where things are organised and clearly labelled. </a:t>
            </a:r>
          </a:p>
          <a:p>
            <a:endParaRPr lang="en-GB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566469-60E5-42F4-AED0-DF49868A71FB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19701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smtClean="0"/>
              <a:t>Visuals support communication, show simple sentence structure and learn appropriate tone.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566469-60E5-42F4-AED0-DF49868A71FB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24536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Some</a:t>
            </a:r>
            <a:r>
              <a:rPr lang="en-GB" baseline="0" dirty="0" smtClean="0"/>
              <a:t> children will make progress with this just by consistently using visuals and reducing the anxiety in the nursery environment. Others will require specific teaching of skills.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C8DC57A8-AE18-4654-B6AF-04B3577165BE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24572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566469-60E5-42F4-AED0-DF49868A71FB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1000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5967D-65B6-4841-BA3A-05C0D8EFB67B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04602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566469-60E5-42F4-AED0-DF49868A71FB}" type="slidenum">
              <a:rPr lang="en-GB" smtClean="0"/>
              <a:t>46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59218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566469-60E5-42F4-AED0-DF49868A71FB}" type="slidenum">
              <a:rPr lang="en-GB" smtClean="0"/>
              <a:t>50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71748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32C038-DEB0-4558-B46B-4E7AF549709D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80008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GB" altLang="en-US" smtClean="0"/>
              <a:t>Purposeful play &amp; Intensive Interaction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0E80E0A-39C9-41BA-9875-AC6F888812B6}" type="slidenum">
              <a:rPr lang="en-GB" altLang="en-US"/>
              <a:pPr eaLnBrk="1" hangingPunct="1">
                <a:spcBef>
                  <a:spcPct val="0"/>
                </a:spcBef>
              </a:pPr>
              <a:t>51</a:t>
            </a:fld>
            <a:endParaRPr lang="en-GB" altLang="en-US"/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14501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GB" altLang="en-US" smtClean="0"/>
              <a:t>Purposeful play &amp; Intensive Interaction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0E80E0A-39C9-41BA-9875-AC6F888812B6}" type="slidenum">
              <a:rPr lang="en-GB" altLang="en-US"/>
              <a:pPr eaLnBrk="1" hangingPunct="1">
                <a:spcBef>
                  <a:spcPct val="0"/>
                </a:spcBef>
              </a:pPr>
              <a:t>54</a:t>
            </a:fld>
            <a:endParaRPr lang="en-GB" altLang="en-US"/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7847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GB" altLang="en-US" smtClean="0">
                <a:latin typeface="Arial" panose="020B0604020202020204" pitchFamily="34" charset="0"/>
              </a:rPr>
              <a:t>Why do children with ASD/communication difficulties stim or use repetitive behaviours? – seeking feedback, trying to control their world, focusing on one activity to reduce the confusion of the outside world, feels safe – BY LEARNING THEIR LANGUAGE WE CAN START TO TALK TO THEM</a:t>
            </a:r>
          </a:p>
          <a:p>
            <a:endParaRPr lang="en-GB" altLang="en-US" smtClean="0">
              <a:latin typeface="Arial" panose="020B0604020202020204" pitchFamily="34" charset="0"/>
            </a:endParaRPr>
          </a:p>
        </p:txBody>
      </p:sp>
      <p:sp>
        <p:nvSpPr>
          <p:cNvPr id="26628" name="Header Placeholder 3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GB" altLang="en-US" smtClean="0"/>
              <a:t>Purposeful play &amp; Intensive Interaction</a:t>
            </a:r>
          </a:p>
        </p:txBody>
      </p:sp>
      <p:sp>
        <p:nvSpPr>
          <p:cNvPr id="26629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41DD73A-2CFF-4142-B755-5F79B019784D}" type="slidenum">
              <a:rPr lang="en-GB" altLang="en-US"/>
              <a:pPr eaLnBrk="1" hangingPunct="1">
                <a:spcBef>
                  <a:spcPct val="0"/>
                </a:spcBef>
              </a:pPr>
              <a:t>55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469127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GB" altLang="en-US" smtClean="0">
                <a:latin typeface="Arial" panose="020B0604020202020204" pitchFamily="34" charset="0"/>
              </a:rPr>
              <a:t>Responding – In responding mode you pause after behaviours to demonstrate you expect a response – building blocks of turn taking/interaction</a:t>
            </a:r>
          </a:p>
        </p:txBody>
      </p:sp>
      <p:sp>
        <p:nvSpPr>
          <p:cNvPr id="27652" name="Header Placeholder 3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GB" altLang="en-US" smtClean="0"/>
              <a:t>Purposeful play &amp; Intensive Interaction</a:t>
            </a:r>
          </a:p>
        </p:txBody>
      </p:sp>
      <p:sp>
        <p:nvSpPr>
          <p:cNvPr id="27653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86C1DB6-2E4F-4FC0-9DC9-63EAE913DFE1}" type="slidenum">
              <a:rPr lang="en-GB" altLang="en-US"/>
              <a:pPr eaLnBrk="1" hangingPunct="1">
                <a:spcBef>
                  <a:spcPct val="0"/>
                </a:spcBef>
              </a:pPr>
              <a:t>57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723425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566469-60E5-42F4-AED0-DF49868A71FB}" type="slidenum">
              <a:rPr lang="en-GB" smtClean="0"/>
              <a:t>59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77265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566469-60E5-42F4-AED0-DF49868A71FB}" type="slidenum">
              <a:rPr lang="en-GB" smtClean="0"/>
              <a:t>60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11194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C8DC57A8-AE18-4654-B6AF-04B3577165BE}" type="slidenum">
              <a:rPr lang="en-GB" smtClean="0"/>
              <a:t>61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89806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C971E-E481-41A4-9CA0-EA192317C02B}" type="slidenum">
              <a:rPr lang="en-GB" smtClean="0">
                <a:solidFill>
                  <a:prstClr val="black"/>
                </a:solidFill>
              </a:rPr>
              <a:pPr/>
              <a:t>16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2537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Highlights</a:t>
            </a:r>
            <a:r>
              <a:rPr lang="en-GB" baseline="0" dirty="0" smtClean="0"/>
              <a:t> enhanced connections to the visual part of the brain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C8DC57A8-AE18-4654-B6AF-04B3577165BE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69220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C3C707-7F5A-4015-AAA5-F97E224E03F3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68592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1m</a:t>
            </a:r>
            <a:r>
              <a:rPr lang="en-GB" baseline="0" dirty="0" smtClean="0"/>
              <a:t> </a:t>
            </a:r>
            <a:r>
              <a:rPr lang="en-GB" dirty="0" smtClean="0"/>
              <a:t>24s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5967D-65B6-4841-BA3A-05C0D8EFB67B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93561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C8DC57A8-AE18-4654-B6AF-04B3577165BE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8094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spcBef>
                <a:spcPct val="50000"/>
              </a:spcBef>
              <a:defRPr/>
            </a:pPr>
            <a:r>
              <a:rPr lang="en-GB" sz="1200" dirty="0" smtClean="0"/>
              <a:t>All children will benefit from a visual timetable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en-GB" sz="1200" dirty="0" smtClean="0"/>
              <a:t>= knowing what to do and what is next reduces anxiety </a:t>
            </a:r>
            <a:endParaRPr lang="en-GB" sz="1200" b="1" u="sng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1E70BB-F7A4-4175-BDCD-D40843438625}" type="slidenum">
              <a:rPr lang="en-GB" smtClean="0"/>
              <a:pPr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05480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No</a:t>
            </a:r>
            <a:r>
              <a:rPr lang="en-GB" baseline="0" dirty="0" smtClean="0"/>
              <a:t>t just jumping straight to now and next but thinking about the purpose of the visual</a:t>
            </a:r>
          </a:p>
          <a:p>
            <a:r>
              <a:rPr lang="en-GB" baseline="0" dirty="0" smtClean="0"/>
              <a:t>It is to:</a:t>
            </a:r>
          </a:p>
          <a:p>
            <a:endParaRPr lang="en-GB" baseline="0" dirty="0" smtClean="0"/>
          </a:p>
          <a:p>
            <a:r>
              <a:rPr lang="en-GB" baseline="0" dirty="0" smtClean="0"/>
              <a:t>Encourage the child to move about more activities</a:t>
            </a:r>
          </a:p>
          <a:p>
            <a:r>
              <a:rPr lang="en-GB" baseline="0" dirty="0" smtClean="0"/>
              <a:t>Develop language</a:t>
            </a:r>
          </a:p>
          <a:p>
            <a:r>
              <a:rPr lang="en-GB" baseline="0" dirty="0" smtClean="0"/>
              <a:t>Teach particular </a:t>
            </a:r>
            <a:r>
              <a:rPr lang="en-GB" baseline="0" dirty="0" smtClean="0"/>
              <a:t>skills</a:t>
            </a:r>
          </a:p>
          <a:p>
            <a:r>
              <a:rPr lang="en-GB" baseline="0" dirty="0" smtClean="0"/>
              <a:t>Enhance development in specific areas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C8DC57A8-AE18-4654-B6AF-04B3577165BE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4843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rtlCol="0" anchor="b">
            <a:normAutofit/>
          </a:bodyPr>
          <a:lstStyle>
            <a:lvl1pPr algn="l">
              <a:defRPr sz="5400"/>
            </a:lvl1pPr>
          </a:lstStyle>
          <a:p>
            <a:pPr rtl="0"/>
            <a:r>
              <a:rPr lang="en-GB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n-GB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 rtlCol="0">
            <a:normAutofit/>
          </a:bodyPr>
          <a:lstStyle>
            <a:lvl1pPr>
              <a:defRPr sz="2400"/>
            </a:lvl1pPr>
          </a:lstStyle>
          <a:p>
            <a:pPr rtl="0"/>
            <a:r>
              <a:rPr lang="en-GB"/>
              <a:t>Click to edit Master title style</a:t>
            </a:r>
          </a:p>
        </p:txBody>
      </p:sp>
      <p:grpSp>
        <p:nvGrpSpPr>
          <p:cNvPr id="84" name="Group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97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GB"/>
              <a:t>Click icon to add picture</a:t>
            </a:r>
            <a:endParaRPr dirty="0"/>
          </a:p>
        </p:txBody>
      </p:sp>
      <p:grpSp>
        <p:nvGrpSpPr>
          <p:cNvPr id="98" name="Group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0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1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2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3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4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5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6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7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8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9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0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111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GB"/>
              <a:t>Click icon to add picture</a:t>
            </a:r>
            <a:endParaRPr dirty="0"/>
          </a:p>
        </p:txBody>
      </p:sp>
      <p:grpSp>
        <p:nvGrpSpPr>
          <p:cNvPr id="112" name="Group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125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GB"/>
              <a:t>Click icon to add picture</a:t>
            </a:r>
            <a:endParaRPr dirty="0"/>
          </a:p>
        </p:txBody>
      </p:sp>
      <p:sp>
        <p:nvSpPr>
          <p:cNvPr id="126" name="Text Placeholder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rtlCol="0" anchor="t" anchorCtr="0"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n-GB"/>
              <a:t>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24/8/2016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rtlCol="0" anchor="b">
            <a:normAutofit/>
          </a:bodyPr>
          <a:lstStyle>
            <a:lvl1pPr>
              <a:defRPr sz="3600"/>
            </a:lvl1pPr>
          </a:lstStyle>
          <a:p>
            <a:pPr rtl="0"/>
            <a:r>
              <a:rPr lang="en-GB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en-GB"/>
              <a:t>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n-GB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 rtlCol="0"/>
          <a:lstStyle/>
          <a:p>
            <a:pPr rtl="0"/>
            <a:r>
              <a:rPr lang="en-US"/>
              <a:t>24/8/2016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rtlCol="0" anchor="b">
            <a:normAutofit/>
          </a:bodyPr>
          <a:lstStyle>
            <a:lvl1pPr>
              <a:defRPr sz="3600"/>
            </a:lvl1pPr>
          </a:lstStyle>
          <a:p>
            <a:pPr rtl="0"/>
            <a:r>
              <a:rPr lang="en-GB"/>
              <a:t>Click to edit Master title style</a:t>
            </a:r>
            <a:endParaRPr dirty="0"/>
          </a:p>
        </p:txBody>
      </p:sp>
      <p:grpSp>
        <p:nvGrpSpPr>
          <p:cNvPr id="8" name="Group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Freeform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" name="Freeform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Freeform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/>
              </a:p>
            </p:txBody>
          </p:sp>
          <p:sp>
            <p:nvSpPr>
              <p:cNvPr id="21" name="Freeform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/>
              </a:p>
            </p:txBody>
          </p:sp>
        </p:grpSp>
        <p:sp>
          <p:nvSpPr>
            <p:cNvPr id="12" name="Freeform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3" name="Freeform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4" name="Freeform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5" name="Freeform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6" name="Freeform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7" name="Freeform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8" name="Freeform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9" name="Freeform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n-GB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n-GB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24/8/2016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en-GB"/>
              <a:t>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24/8/2016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 rtlCol="0"/>
          <a:lstStyle/>
          <a:p>
            <a:pPr rtl="0"/>
            <a:r>
              <a:rPr lang="en-GB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 rtlCol="0"/>
          <a:lstStyle/>
          <a:p>
            <a:pPr lvl="0" rtl="0"/>
            <a:r>
              <a:rPr lang="en-GB"/>
              <a:t>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24/8/2016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n-GB"/>
              <a:t>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24/8/2016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rtlCol="0" anchor="b">
            <a:normAutofit/>
          </a:bodyPr>
          <a:lstStyle>
            <a:lvl1pPr>
              <a:defRPr sz="4400"/>
            </a:lvl1pPr>
          </a:lstStyle>
          <a:p>
            <a:pPr rtl="0"/>
            <a:r>
              <a:rPr lang="en-GB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GB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 rtlCol="0"/>
          <a:lstStyle/>
          <a:p>
            <a:pPr lvl="0" rtl="0"/>
            <a:r>
              <a:rPr lang="en-GB"/>
              <a:t>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 rtlCol="0"/>
          <a:lstStyle/>
          <a:p>
            <a:pPr lvl="0" rtl="0"/>
            <a:r>
              <a:rPr lang="en-GB"/>
              <a:t>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24/8/2016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rtlCol="0"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 rtlCol="0"/>
          <a:lstStyle/>
          <a:p>
            <a:pPr lvl="0" rtl="0"/>
            <a:r>
              <a:rPr lang="en-GB"/>
              <a:t>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rtlCol="0"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 rtlCol="0"/>
          <a:lstStyle/>
          <a:p>
            <a:pPr lvl="0" rtl="0"/>
            <a:r>
              <a:rPr lang="en-GB"/>
              <a:t>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24/8/2016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/>
              <a:t>Click to edit Master title style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24/8/2016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24/8/2016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en-GB"/>
              <a:t>Click to edit Master title style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4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5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6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7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8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9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0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1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36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GB"/>
              <a:t>Click icon to add picture</a:t>
            </a:r>
            <a:endParaRPr dirty="0"/>
          </a:p>
        </p:txBody>
      </p:sp>
      <p:sp>
        <p:nvSpPr>
          <p:cNvPr id="39" name="Text Placeholder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 rtlCol="0"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n-GB"/>
              <a:t>Edit Master text styles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37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GB"/>
              <a:t>Click icon to add picture</a:t>
            </a:r>
            <a:endParaRPr dirty="0"/>
          </a:p>
        </p:txBody>
      </p:sp>
      <p:sp>
        <p:nvSpPr>
          <p:cNvPr id="4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 rtlCol="0"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n-GB"/>
              <a:t>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24/8/2016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/>
              <a:t>Click to edit Master title style</a:t>
            </a:r>
          </a:p>
        </p:txBody>
      </p:sp>
      <p:grpSp>
        <p:nvGrpSpPr>
          <p:cNvPr id="52" name="Group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79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GB"/>
              <a:t>Click icon to add picture</a:t>
            </a:r>
            <a:endParaRPr dirty="0"/>
          </a:p>
        </p:txBody>
      </p:sp>
      <p:sp>
        <p:nvSpPr>
          <p:cNvPr id="81" name="Text Placeholder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 rtlCol="0"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n-GB"/>
              <a:t>Edit Master text styles</a:t>
            </a:r>
          </a:p>
        </p:txBody>
      </p:sp>
      <p:grpSp>
        <p:nvGrpSpPr>
          <p:cNvPr id="84" name="Group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78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GB"/>
              <a:t>Click icon to add picture</a:t>
            </a:r>
            <a:endParaRPr dirty="0"/>
          </a:p>
        </p:txBody>
      </p:sp>
      <p:sp>
        <p:nvSpPr>
          <p:cNvPr id="82" name="Text Placeholder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 rtlCol="0"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n-GB"/>
              <a:t>Edit Master text styles</a:t>
            </a:r>
          </a:p>
        </p:txBody>
      </p:sp>
      <p:grpSp>
        <p:nvGrpSpPr>
          <p:cNvPr id="97" name="Group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9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0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1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2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3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4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5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6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7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8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9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80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GB"/>
              <a:t>Click icon to add picture</a:t>
            </a:r>
            <a:endParaRPr dirty="0"/>
          </a:p>
        </p:txBody>
      </p:sp>
      <p:sp>
        <p:nvSpPr>
          <p:cNvPr id="83" name="Text Placeholder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 rtlCol="0"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n-GB"/>
              <a:t>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24/8/2016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en-GB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n-GB"/>
              <a:t>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022B156B-59AE-415F-B24B-8756D48BB9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r>
              <a:rPr lang="en-US" smtClean="0"/>
              <a:t>24/8/2016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9Av2l4t0U4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nRoxCqCd77E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ing.com/search?q=oasis+stand+by+me&amp;src=IE-TopResult&amp;FORM=IETR02&amp;conversationid=&amp;adlt=strict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r4_dOorquQ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hyperlink" Target="http://www.google.co.uk/url?sa=i&amp;rct=j&amp;q=&amp;esrc=s&amp;source=images&amp;cd=&amp;cad=rja&amp;uact=8&amp;ved=0ahUKEwiMk8qq6vfWAhXGZVAKHa0dCWYQjRwIBw&amp;url=http://puzzleparents.com/early-intervention-strategies-autism-sensory-overload/&amp;psig=AOvVaw0uLOLy0fbCRTXXnTOajiJd&amp;ust=1508335641546864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3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ng.com/videos/search?q=friendship+algorithm&amp;adlt=strict&amp;view=detail&amp;mid=9E8D1FE6E107A918DB609E8D1FE6E107A918DB60&amp;FORM=VRDGAR" TargetMode="External"/><Relationship Id="rId2" Type="http://schemas.openxmlformats.org/officeDocument/2006/relationships/hyperlink" Target="http://www.bing.com/videos/search?q=sheldon+cooper+sarcasm+sign&amp;view=detail&amp;mid=025EEDB81834BB35070B025EEDB81834BB35070B&amp;FORM=VIRE&amp;adlt=strict" TargetMode="Externa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ng.com/videos/search?q=sheldon+cooper+routine&amp;adlt=strict&amp;view=detail&amp;mid=B080132947EB01F04E93B080132947EB01F04E93&amp;FORM=VRDGAR" TargetMode="External"/><Relationship Id="rId2" Type="http://schemas.openxmlformats.org/officeDocument/2006/relationships/hyperlink" Target="http://www.bing.com/videos/search?q=fun+with+flags&amp;adlt=strict&amp;view=detail&amp;mid=F69398E6F236F697EE36F69398E6F236F697EE36&amp;FORM=VRDGAR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 rtlCol="0">
            <a:noAutofit/>
          </a:bodyPr>
          <a:lstStyle/>
          <a:p>
            <a:r>
              <a:rPr lang="en-GB" sz="2800" dirty="0" smtClean="0"/>
              <a:t>Supporting children </a:t>
            </a:r>
            <a:r>
              <a:rPr lang="en-GB" sz="2800" dirty="0"/>
              <a:t>with autism </a:t>
            </a:r>
            <a:r>
              <a:rPr lang="en-GB" sz="2800" dirty="0" smtClean="0"/>
              <a:t>in the Early Years.</a:t>
            </a:r>
            <a:endParaRPr lang="en-GB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 fontScale="85000" lnSpcReduction="10000"/>
          </a:bodyPr>
          <a:lstStyle/>
          <a:p>
            <a:pPr algn="r" rtl="0"/>
            <a:r>
              <a:rPr lang="en-GB" dirty="0" smtClean="0"/>
              <a:t>Chris Atherton &amp; Ainsley McGoldrick</a:t>
            </a:r>
          </a:p>
          <a:p>
            <a:pPr algn="r" rtl="0"/>
            <a:endParaRPr lang="en-GB" dirty="0" smtClean="0"/>
          </a:p>
          <a:p>
            <a:pPr algn="r" rtl="0"/>
            <a:r>
              <a:rPr lang="en-GB" dirty="0" smtClean="0"/>
              <a:t>East Renfrewshire Educational Psychology Service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Common </a:t>
            </a:r>
            <a:r>
              <a:rPr lang="en-GB" dirty="0" smtClean="0"/>
              <a:t>Traits </a:t>
            </a:r>
            <a:r>
              <a:rPr lang="en-GB" dirty="0"/>
              <a:t>and 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lnSpc>
                <a:spcPct val="80000"/>
              </a:lnSpc>
            </a:pPr>
            <a:r>
              <a:rPr lang="en-GB" dirty="0" smtClean="0"/>
              <a:t>Delayed speech </a:t>
            </a:r>
            <a:r>
              <a:rPr lang="en-GB" dirty="0"/>
              <a:t>development (age and stage)</a:t>
            </a:r>
          </a:p>
          <a:p>
            <a:pPr>
              <a:lnSpc>
                <a:spcPct val="80000"/>
              </a:lnSpc>
            </a:pPr>
            <a:r>
              <a:rPr lang="en-GB" dirty="0"/>
              <a:t>Lack of response to other’s speech (including own name) </a:t>
            </a:r>
          </a:p>
          <a:p>
            <a:pPr>
              <a:lnSpc>
                <a:spcPct val="80000"/>
              </a:lnSpc>
            </a:pPr>
            <a:r>
              <a:rPr lang="en-GB" dirty="0"/>
              <a:t>Stereotyped and repetitive use of language</a:t>
            </a:r>
          </a:p>
          <a:p>
            <a:pPr>
              <a:lnSpc>
                <a:spcPct val="80000"/>
              </a:lnSpc>
            </a:pPr>
            <a:r>
              <a:rPr lang="en-GB" dirty="0"/>
              <a:t>Pronoun reversal (saying ‘you’ for ‘I’)</a:t>
            </a:r>
          </a:p>
          <a:p>
            <a:pPr>
              <a:lnSpc>
                <a:spcPct val="80000"/>
              </a:lnSpc>
            </a:pPr>
            <a:r>
              <a:rPr lang="en-GB" dirty="0"/>
              <a:t>Idiosyncratic use of words – describing and not naming, own statements</a:t>
            </a:r>
          </a:p>
          <a:p>
            <a:pPr>
              <a:lnSpc>
                <a:spcPct val="80000"/>
              </a:lnSpc>
            </a:pPr>
            <a:r>
              <a:rPr lang="en-GB" dirty="0" smtClean="0"/>
              <a:t>Literal interpretation </a:t>
            </a:r>
            <a:r>
              <a:rPr lang="en-GB" dirty="0"/>
              <a:t>of </a:t>
            </a:r>
            <a:r>
              <a:rPr lang="en-GB" dirty="0" smtClean="0"/>
              <a:t>language</a:t>
            </a:r>
            <a:endParaRPr lang="en-GB" dirty="0"/>
          </a:p>
          <a:p>
            <a:r>
              <a:rPr lang="en-GB" dirty="0" smtClean="0"/>
              <a:t>Seldom initiates </a:t>
            </a:r>
            <a:r>
              <a:rPr lang="en-GB" dirty="0"/>
              <a:t>or </a:t>
            </a:r>
            <a:r>
              <a:rPr lang="en-GB" dirty="0" smtClean="0"/>
              <a:t>sustains ‘normal’ conversation</a:t>
            </a:r>
          </a:p>
          <a:p>
            <a:r>
              <a:rPr lang="en-GB" dirty="0" smtClean="0"/>
              <a:t>Dominates conversation and doesn’t ‘turn take’</a:t>
            </a:r>
            <a:endParaRPr lang="en-GB" dirty="0"/>
          </a:p>
          <a:p>
            <a:pPr>
              <a:lnSpc>
                <a:spcPct val="80000"/>
              </a:lnSpc>
            </a:pPr>
            <a:r>
              <a:rPr lang="en-GB" dirty="0" smtClean="0"/>
              <a:t>Differences </a:t>
            </a:r>
            <a:r>
              <a:rPr lang="en-GB" dirty="0"/>
              <a:t>in speech </a:t>
            </a:r>
            <a:r>
              <a:rPr lang="en-GB" dirty="0" smtClean="0"/>
              <a:t>- pitch</a:t>
            </a:r>
            <a:r>
              <a:rPr lang="en-GB" dirty="0"/>
              <a:t>, stress, </a:t>
            </a:r>
            <a:r>
              <a:rPr lang="en-GB" dirty="0" smtClean="0"/>
              <a:t>intonation </a:t>
            </a:r>
            <a:r>
              <a:rPr lang="en-GB" dirty="0"/>
              <a:t>and understanding of voice </a:t>
            </a:r>
            <a:r>
              <a:rPr lang="en-GB" dirty="0" smtClean="0"/>
              <a:t>prosody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405644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Common Traits and 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 dirty="0" smtClean="0"/>
              <a:t>Different </a:t>
            </a:r>
            <a:r>
              <a:rPr lang="en-GB" dirty="0"/>
              <a:t>use of and understanding of non-verbal communication – facial expression, gesture</a:t>
            </a:r>
          </a:p>
          <a:p>
            <a:r>
              <a:rPr lang="en-GB" dirty="0" smtClean="0">
                <a:cs typeface="Times New Roman" pitchFamily="18" charset="0"/>
              </a:rPr>
              <a:t>Developing </a:t>
            </a:r>
            <a:r>
              <a:rPr lang="en-GB" dirty="0">
                <a:cs typeface="Times New Roman" pitchFamily="18" charset="0"/>
              </a:rPr>
              <a:t>and </a:t>
            </a:r>
            <a:r>
              <a:rPr lang="en-GB" dirty="0" smtClean="0">
                <a:cs typeface="Times New Roman" pitchFamily="18" charset="0"/>
              </a:rPr>
              <a:t>sustaining friendships can be a challenge</a:t>
            </a:r>
          </a:p>
          <a:p>
            <a:r>
              <a:rPr lang="en-GB" dirty="0" smtClean="0">
                <a:cs typeface="Times New Roman" pitchFamily="18" charset="0"/>
              </a:rPr>
              <a:t>Understanding </a:t>
            </a:r>
            <a:r>
              <a:rPr lang="en-GB" dirty="0">
                <a:cs typeface="Times New Roman" pitchFamily="18" charset="0"/>
              </a:rPr>
              <a:t>the social elements of </a:t>
            </a:r>
            <a:r>
              <a:rPr lang="en-GB" dirty="0" smtClean="0">
                <a:cs typeface="Times New Roman" pitchFamily="18" charset="0"/>
              </a:rPr>
              <a:t>friendships</a:t>
            </a:r>
          </a:p>
          <a:p>
            <a:r>
              <a:rPr lang="en-GB" dirty="0" smtClean="0">
                <a:cs typeface="Times New Roman" pitchFamily="18" charset="0"/>
              </a:rPr>
              <a:t>Less motivated to interact – too tricky and unpredictable</a:t>
            </a:r>
            <a:endParaRPr lang="en-GB" dirty="0">
              <a:cs typeface="Times New Roman" pitchFamily="18" charset="0"/>
            </a:endParaRPr>
          </a:p>
          <a:p>
            <a:r>
              <a:rPr lang="en-GB" dirty="0" smtClean="0"/>
              <a:t>‘Inappropriate’ </a:t>
            </a:r>
            <a:r>
              <a:rPr lang="en-GB" dirty="0"/>
              <a:t>comments and actions</a:t>
            </a:r>
          </a:p>
          <a:p>
            <a:r>
              <a:rPr lang="en-GB" dirty="0" smtClean="0"/>
              <a:t>Low awareness of proximity to others (variable – hyper and hypo sensitive)</a:t>
            </a:r>
            <a:endParaRPr lang="en-GB" dirty="0"/>
          </a:p>
          <a:p>
            <a:r>
              <a:rPr lang="en-GB" dirty="0">
                <a:cs typeface="Times New Roman" pitchFamily="18" charset="0"/>
              </a:rPr>
              <a:t>Doesn’t </a:t>
            </a:r>
            <a:r>
              <a:rPr lang="en-GB" dirty="0" smtClean="0">
                <a:cs typeface="Times New Roman" pitchFamily="18" charset="0"/>
              </a:rPr>
              <a:t>seem to recognise </a:t>
            </a:r>
            <a:r>
              <a:rPr lang="en-GB" dirty="0">
                <a:cs typeface="Times New Roman" pitchFamily="18" charset="0"/>
              </a:rPr>
              <a:t>or respond to other people’s feelings including the impact of their actions</a:t>
            </a:r>
          </a:p>
          <a:p>
            <a:r>
              <a:rPr lang="en-GB" dirty="0">
                <a:cs typeface="Times New Roman" pitchFamily="18" charset="0"/>
              </a:rPr>
              <a:t>Expects other people to know their thoughts, experiences and feelings</a:t>
            </a:r>
            <a:r>
              <a:rPr lang="en-GB" dirty="0" smtClean="0">
                <a:cs typeface="Times New Roman" pitchFamily="18" charset="0"/>
              </a:rPr>
              <a:t>.</a:t>
            </a:r>
          </a:p>
          <a:p>
            <a:r>
              <a:rPr lang="en-GB" dirty="0" smtClean="0">
                <a:cs typeface="Times New Roman" pitchFamily="18" charset="0"/>
              </a:rPr>
              <a:t>Sensory sensitivities – hypo and hyper across the seven senses</a:t>
            </a:r>
            <a:endParaRPr lang="en-GB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76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Common Traits and 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en-GB" sz="2400" dirty="0" smtClean="0">
                <a:cs typeface="Times New Roman" pitchFamily="18" charset="0"/>
              </a:rPr>
              <a:t>Interaction and story-telling </a:t>
            </a:r>
            <a:r>
              <a:rPr lang="en-GB" sz="2400" dirty="0">
                <a:cs typeface="Times New Roman" pitchFamily="18" charset="0"/>
              </a:rPr>
              <a:t>often </a:t>
            </a:r>
            <a:r>
              <a:rPr lang="en-GB" sz="2400" dirty="0" smtClean="0">
                <a:cs typeface="Times New Roman" pitchFamily="18" charset="0"/>
              </a:rPr>
              <a:t>‘scripted’ – based verbatim on observation of others / familiar </a:t>
            </a:r>
            <a:r>
              <a:rPr lang="en-GB" sz="2400" dirty="0" err="1" smtClean="0">
                <a:cs typeface="Times New Roman" pitchFamily="18" charset="0"/>
              </a:rPr>
              <a:t>tv</a:t>
            </a:r>
            <a:r>
              <a:rPr lang="en-GB" sz="2400" dirty="0" smtClean="0">
                <a:cs typeface="Times New Roman" pitchFamily="18" charset="0"/>
              </a:rPr>
              <a:t> programmes and films</a:t>
            </a:r>
            <a:endParaRPr lang="en-GB" sz="2400" dirty="0">
              <a:cs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en-GB" sz="2400" dirty="0">
                <a:cs typeface="Times New Roman" pitchFamily="18" charset="0"/>
              </a:rPr>
              <a:t>Requires direction to make choices in activities and </a:t>
            </a:r>
            <a:r>
              <a:rPr lang="en-GB" sz="2400" dirty="0" smtClean="0">
                <a:cs typeface="Times New Roman" pitchFamily="18" charset="0"/>
              </a:rPr>
              <a:t>manage </a:t>
            </a:r>
            <a:r>
              <a:rPr lang="en-GB" sz="2400" dirty="0">
                <a:cs typeface="Times New Roman" pitchFamily="18" charset="0"/>
              </a:rPr>
              <a:t>unstructured time</a:t>
            </a:r>
          </a:p>
          <a:p>
            <a:pPr>
              <a:lnSpc>
                <a:spcPct val="90000"/>
              </a:lnSpc>
            </a:pPr>
            <a:r>
              <a:rPr lang="en-GB" sz="2400" dirty="0" smtClean="0">
                <a:cs typeface="Times New Roman" pitchFamily="18" charset="0"/>
              </a:rPr>
              <a:t>Special interests may </a:t>
            </a:r>
            <a:r>
              <a:rPr lang="en-GB" sz="2400" dirty="0">
                <a:cs typeface="Times New Roman" pitchFamily="18" charset="0"/>
              </a:rPr>
              <a:t>become a</a:t>
            </a:r>
            <a:r>
              <a:rPr lang="en-GB" sz="2400" dirty="0"/>
              <a:t>ll </a:t>
            </a:r>
            <a:r>
              <a:rPr lang="en-GB" sz="2400" dirty="0" smtClean="0"/>
              <a:t>encompassing (sometimes not age and stage appropriate – can lead to embarrassment / isolation)</a:t>
            </a:r>
            <a:endParaRPr lang="en-GB" sz="2400" dirty="0"/>
          </a:p>
          <a:p>
            <a:pPr>
              <a:lnSpc>
                <a:spcPct val="90000"/>
              </a:lnSpc>
            </a:pPr>
            <a:r>
              <a:rPr lang="en-GB" sz="2400" dirty="0">
                <a:cs typeface="Times New Roman" pitchFamily="18" charset="0"/>
              </a:rPr>
              <a:t>Hates rules to be broken</a:t>
            </a:r>
          </a:p>
          <a:p>
            <a:pPr>
              <a:lnSpc>
                <a:spcPct val="90000"/>
              </a:lnSpc>
            </a:pPr>
            <a:r>
              <a:rPr lang="en-GB" sz="2400" dirty="0">
                <a:cs typeface="Times New Roman" pitchFamily="18" charset="0"/>
              </a:rPr>
              <a:t>Changes to routines / expectations causes anxiety </a:t>
            </a:r>
          </a:p>
          <a:p>
            <a:pPr>
              <a:lnSpc>
                <a:spcPct val="90000"/>
              </a:lnSpc>
            </a:pPr>
            <a:r>
              <a:rPr lang="en-GB" sz="2400" dirty="0" smtClean="0">
                <a:cs typeface="Times New Roman" pitchFamily="18" charset="0"/>
              </a:rPr>
              <a:t>Some difficulty with sequencing routines / procedures and organising belongings</a:t>
            </a:r>
            <a:endParaRPr lang="en-GB" sz="2400" dirty="0">
              <a:cs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en-GB" sz="2400" dirty="0">
                <a:cs typeface="Times New Roman" pitchFamily="18" charset="0"/>
              </a:rPr>
              <a:t>Difficulty seeing </a:t>
            </a:r>
            <a:r>
              <a:rPr lang="en-GB" sz="2400" dirty="0" smtClean="0">
                <a:cs typeface="Times New Roman" pitchFamily="18" charset="0"/>
              </a:rPr>
              <a:t>and  /or </a:t>
            </a:r>
            <a:r>
              <a:rPr lang="en-GB" sz="2400" dirty="0">
                <a:cs typeface="Times New Roman" pitchFamily="18" charset="0"/>
              </a:rPr>
              <a:t>respecting another person’s point of </a:t>
            </a:r>
            <a:r>
              <a:rPr lang="en-GB" sz="2400" dirty="0" smtClean="0">
                <a:cs typeface="Times New Roman" pitchFamily="18" charset="0"/>
              </a:rPr>
              <a:t>view</a:t>
            </a:r>
            <a:endParaRPr lang="en-GB" sz="2400" dirty="0"/>
          </a:p>
          <a:p>
            <a:pPr marL="0" indent="0">
              <a:buNone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75115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Common Traits and 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Quickly </a:t>
            </a:r>
            <a:r>
              <a:rPr lang="en-GB" dirty="0" smtClean="0"/>
              <a:t>hits </a:t>
            </a:r>
            <a:r>
              <a:rPr lang="en-GB" dirty="0"/>
              <a:t>the panic button</a:t>
            </a:r>
          </a:p>
          <a:p>
            <a:r>
              <a:rPr lang="en-GB" dirty="0"/>
              <a:t>Intense negative emotional reaction towards the emotions of others</a:t>
            </a:r>
          </a:p>
          <a:p>
            <a:r>
              <a:rPr lang="en-GB" dirty="0"/>
              <a:t>Giving up quickly ends the pain</a:t>
            </a:r>
          </a:p>
          <a:p>
            <a:r>
              <a:rPr lang="en-GB" dirty="0"/>
              <a:t>Fear of making a mistake / need for perfection - If I don't try, I don't make a mistake. Mistakes prove you are stupid (Fixed </a:t>
            </a:r>
            <a:r>
              <a:rPr lang="en-GB" dirty="0" err="1"/>
              <a:t>mindset</a:t>
            </a:r>
            <a:r>
              <a:rPr lang="en-GB" dirty="0"/>
              <a:t>) and </a:t>
            </a:r>
            <a:r>
              <a:rPr lang="en-GB" dirty="0" smtClean="0"/>
              <a:t>might be </a:t>
            </a:r>
            <a:r>
              <a:rPr lang="en-GB" dirty="0"/>
              <a:t>ridiculed</a:t>
            </a:r>
          </a:p>
          <a:p>
            <a:r>
              <a:rPr lang="en-GB" dirty="0"/>
              <a:t>Phobic reactions – set </a:t>
            </a:r>
            <a:r>
              <a:rPr lang="en-GB" dirty="0" err="1" smtClean="0"/>
              <a:t>mindset</a:t>
            </a:r>
            <a:r>
              <a:rPr lang="en-GB" dirty="0" smtClean="0"/>
              <a:t> about these that are difficult to shift</a:t>
            </a:r>
            <a:endParaRPr lang="en-GB" dirty="0"/>
          </a:p>
          <a:p>
            <a:r>
              <a:rPr lang="en-GB" dirty="0" smtClean="0"/>
              <a:t>For some - intellectual </a:t>
            </a:r>
            <a:r>
              <a:rPr lang="en-GB" dirty="0"/>
              <a:t>arrogance and narcissistic personality </a:t>
            </a:r>
            <a:r>
              <a:rPr lang="en-GB" dirty="0" smtClean="0"/>
              <a:t>traits (Sherlock </a:t>
            </a:r>
            <a:r>
              <a:rPr lang="en-GB" dirty="0"/>
              <a:t>syndrome</a:t>
            </a:r>
            <a:r>
              <a:rPr lang="en-GB" dirty="0" smtClean="0"/>
              <a:t>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888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Common Traits and 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Point out errors of others as they have broken the rules</a:t>
            </a:r>
          </a:p>
          <a:p>
            <a:r>
              <a:rPr lang="en-GB" dirty="0"/>
              <a:t>Self perception as an adult (don’t differentiate)</a:t>
            </a:r>
          </a:p>
          <a:p>
            <a:r>
              <a:rPr lang="en-GB" dirty="0"/>
              <a:t>Need / desire to do things my way - predictability</a:t>
            </a:r>
          </a:p>
          <a:p>
            <a:r>
              <a:rPr lang="en-GB" dirty="0"/>
              <a:t>Last to know and seek help if on the wrong </a:t>
            </a:r>
            <a:r>
              <a:rPr lang="en-GB" dirty="0" smtClean="0"/>
              <a:t>track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1115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Visualizer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/>
              <a:t>Strong perceptual reasoning skills</a:t>
            </a:r>
          </a:p>
          <a:p>
            <a:r>
              <a:rPr lang="en-GB"/>
              <a:t>More classic ASD profile.</a:t>
            </a:r>
          </a:p>
          <a:p>
            <a:r>
              <a:rPr lang="en-GB"/>
              <a:t>Interest lies in a world with pictures / patterns and logic</a:t>
            </a:r>
          </a:p>
          <a:p>
            <a:r>
              <a:rPr lang="en-GB"/>
              <a:t>Language develops slowly - incompletely</a:t>
            </a:r>
          </a:p>
          <a:p>
            <a:r>
              <a:rPr lang="en-GB"/>
              <a:t>Verbal reasoning skills are weaker</a:t>
            </a:r>
          </a:p>
          <a:p>
            <a:r>
              <a:rPr lang="en-GB"/>
              <a:t>Weak auditory processing – words and meaning disappear</a:t>
            </a:r>
          </a:p>
          <a:p>
            <a:r>
              <a:rPr lang="en-GB"/>
              <a:t>Show me don’t tell me</a:t>
            </a:r>
          </a:p>
          <a:p>
            <a:r>
              <a:rPr lang="en-GB"/>
              <a:t>Emotional vocabulary is limited</a:t>
            </a:r>
          </a:p>
          <a:p>
            <a:pPr marL="0" indent="0"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3669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Verbalizer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 dirty="0"/>
              <a:t>Strong verbal reasoning skills</a:t>
            </a:r>
          </a:p>
          <a:p>
            <a:r>
              <a:rPr lang="en-GB" dirty="0"/>
              <a:t>Interest in the written word / vocabulary / information</a:t>
            </a:r>
          </a:p>
          <a:p>
            <a:r>
              <a:rPr lang="en-GB" dirty="0"/>
              <a:t>World of emotional literacy - thoughts and feelings</a:t>
            </a:r>
          </a:p>
          <a:p>
            <a:r>
              <a:rPr lang="en-GB" dirty="0"/>
              <a:t>Processing time needed for linguistic, cognitive and social activities</a:t>
            </a:r>
          </a:p>
          <a:p>
            <a:r>
              <a:rPr lang="en-GB" dirty="0"/>
              <a:t>‘If I wait, I'll forget’ – ends up interrupting</a:t>
            </a:r>
          </a:p>
          <a:p>
            <a:r>
              <a:rPr lang="en-GB" dirty="0"/>
              <a:t>Yet – hates being interrupted!</a:t>
            </a:r>
          </a:p>
          <a:p>
            <a:r>
              <a:rPr lang="en-GB" dirty="0"/>
              <a:t>Ask three before me (friends / peers) - doesn't work</a:t>
            </a:r>
          </a:p>
          <a:p>
            <a:r>
              <a:rPr lang="en-GB" dirty="0"/>
              <a:t>Delay in response to an act, reaction might come hours or days later.</a:t>
            </a:r>
          </a:p>
          <a:p>
            <a:r>
              <a:rPr lang="en-GB" dirty="0"/>
              <a:t>Need time to identify internal emotions</a:t>
            </a:r>
          </a:p>
          <a:p>
            <a:r>
              <a:rPr lang="en-GB" dirty="0"/>
              <a:t>Be prepared for a delay in response!  Don’t ask again – that resets the process</a:t>
            </a:r>
            <a:r>
              <a:rPr lang="en-GB" dirty="0" smtClean="0"/>
              <a:t>…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723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Temple Grandin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GB" sz="4000" i="1" dirty="0" smtClean="0"/>
              <a:t>“Fear is the main emotion in autism”</a:t>
            </a:r>
            <a:endParaRPr lang="en-GB" sz="4000" i="1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2" b="187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34585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Temple Grandin</a:t>
            </a:r>
            <a:endParaRPr lang="en-GB" dirty="0"/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010" y="1524000"/>
            <a:ext cx="7741605" cy="4772710"/>
          </a:xfrm>
        </p:spPr>
      </p:pic>
    </p:spTree>
    <p:extLst>
      <p:ext uri="{BB962C8B-B14F-4D97-AF65-F5344CB8AC3E}">
        <p14:creationId xmlns:p14="http://schemas.microsoft.com/office/powerpoint/2010/main" val="217403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Result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 smtClean="0"/>
              <a:t>The social world can become </a:t>
            </a:r>
            <a:r>
              <a:rPr lang="en-GB" i="1" dirty="0" smtClean="0"/>
              <a:t>extremely</a:t>
            </a:r>
            <a:r>
              <a:rPr lang="en-GB" dirty="0" smtClean="0"/>
              <a:t> difficult for the person to navigate</a:t>
            </a:r>
          </a:p>
          <a:p>
            <a:r>
              <a:rPr lang="en-GB" dirty="0" smtClean="0"/>
              <a:t>Attempts to communicate are misinterpreted by others</a:t>
            </a:r>
          </a:p>
          <a:p>
            <a:r>
              <a:rPr lang="en-GB" dirty="0" smtClean="0"/>
              <a:t>Attempts to understand the communication of others is undermined</a:t>
            </a:r>
          </a:p>
          <a:p>
            <a:r>
              <a:rPr lang="en-GB" dirty="0" smtClean="0"/>
              <a:t>A system for navigating the social world is not effective / consistent enough</a:t>
            </a:r>
          </a:p>
          <a:p>
            <a:r>
              <a:rPr lang="en-GB" dirty="0" smtClean="0"/>
              <a:t>The social world is a place where I am not safe – fear, anxiety, stress = cognitive rigidity</a:t>
            </a:r>
          </a:p>
          <a:p>
            <a:r>
              <a:rPr lang="en-GB" dirty="0" smtClean="0"/>
              <a:t>Less options to choose from – most effective is to sabotage = I AM BACK IN CONTROL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150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Discussion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What is autism spectrum disorder?</a:t>
            </a:r>
          </a:p>
        </p:txBody>
      </p:sp>
    </p:spTree>
    <p:extLst>
      <p:ext uri="{BB962C8B-B14F-4D97-AF65-F5344CB8AC3E}">
        <p14:creationId xmlns:p14="http://schemas.microsoft.com/office/powerpoint/2010/main" val="429263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Anxiety increases cognitive rigidity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409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Closure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 dirty="0"/>
              <a:t>Remember that people with ASD </a:t>
            </a:r>
            <a:r>
              <a:rPr lang="en-GB" dirty="0" smtClean="0"/>
              <a:t>can find transitions tricky</a:t>
            </a:r>
          </a:p>
          <a:p>
            <a:r>
              <a:rPr lang="en-GB" dirty="0" smtClean="0"/>
              <a:t>The </a:t>
            </a:r>
            <a:r>
              <a:rPr lang="en-GB" dirty="0"/>
              <a:t>idea of ‘</a:t>
            </a:r>
            <a:r>
              <a:rPr lang="en-GB" dirty="0" smtClean="0"/>
              <a:t>finished’</a:t>
            </a:r>
          </a:p>
          <a:p>
            <a:r>
              <a:rPr lang="en-GB" dirty="0" smtClean="0"/>
              <a:t>Moving on between preferred and non preferred activities.</a:t>
            </a:r>
            <a:endParaRPr lang="en-GB" dirty="0"/>
          </a:p>
          <a:p>
            <a:r>
              <a:rPr lang="en-GB" dirty="0"/>
              <a:t>When will this (activity / work) end?</a:t>
            </a:r>
          </a:p>
          <a:p>
            <a:r>
              <a:rPr lang="en-GB" dirty="0"/>
              <a:t>How will I know?</a:t>
            </a:r>
          </a:p>
          <a:p>
            <a:r>
              <a:rPr lang="en-GB" dirty="0"/>
              <a:t>I am being interrupted</a:t>
            </a:r>
          </a:p>
          <a:p>
            <a:r>
              <a:rPr lang="en-GB" dirty="0"/>
              <a:t>I need to complete this</a:t>
            </a:r>
          </a:p>
          <a:p>
            <a:r>
              <a:rPr lang="en-GB" dirty="0"/>
              <a:t>Having an end leads to a feeling of closure = reduced </a:t>
            </a:r>
            <a:r>
              <a:rPr lang="en-GB" dirty="0" smtClean="0"/>
              <a:t>anxiety</a:t>
            </a:r>
          </a:p>
          <a:p>
            <a:endParaRPr lang="en-GB" dirty="0">
              <a:hlinkClick r:id=""/>
            </a:endParaRPr>
          </a:p>
          <a:p>
            <a:pPr marL="0" indent="0">
              <a:buNone/>
            </a:pPr>
            <a:r>
              <a:rPr lang="en-GB" dirty="0">
                <a:hlinkClick r:id="rId3"/>
              </a:rPr>
              <a:t>https://www.youtube.com/watch?v=t9Av2l4t0U4</a:t>
            </a:r>
            <a:endParaRPr lang="en-GB" dirty="0"/>
          </a:p>
          <a:p>
            <a:endParaRPr lang="en-GB" dirty="0" smtClean="0">
              <a:hlinkClick r:id=""/>
            </a:endParaRPr>
          </a:p>
        </p:txBody>
      </p:sp>
    </p:spTree>
    <p:extLst>
      <p:ext uri="{BB962C8B-B14F-4D97-AF65-F5344CB8AC3E}">
        <p14:creationId xmlns:p14="http://schemas.microsoft.com/office/powerpoint/2010/main" val="130773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Let’s look a little deeper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Cognitive Theories in Autism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239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Extreme Male Brain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Empathic v Systematic </a:t>
            </a:r>
            <a:r>
              <a:rPr lang="en-GB" dirty="0" smtClean="0"/>
              <a:t>Brain</a:t>
            </a:r>
            <a:endParaRPr lang="en-GB" dirty="0"/>
          </a:p>
          <a:p>
            <a:r>
              <a:rPr lang="en-GB" dirty="0"/>
              <a:t>The drive to identify emotions within our experiences vs the drive to identify patterns and a logic within our </a:t>
            </a:r>
            <a:r>
              <a:rPr lang="en-GB" dirty="0" smtClean="0"/>
              <a:t>experiences</a:t>
            </a:r>
            <a:endParaRPr lang="en-GB" dirty="0"/>
          </a:p>
          <a:p>
            <a:r>
              <a:rPr lang="en-GB" dirty="0" smtClean="0"/>
              <a:t>Extreme male </a:t>
            </a:r>
            <a:r>
              <a:rPr lang="en-GB" dirty="0"/>
              <a:t>b</a:t>
            </a:r>
            <a:r>
              <a:rPr lang="en-GB" dirty="0" smtClean="0"/>
              <a:t>rain can become…a logically driven brain</a:t>
            </a:r>
            <a:endParaRPr lang="en-GB" dirty="0"/>
          </a:p>
          <a:p>
            <a:r>
              <a:rPr lang="en-GB" dirty="0"/>
              <a:t>The ability to see and identify patterns</a:t>
            </a:r>
          </a:p>
          <a:p>
            <a:r>
              <a:rPr lang="en-GB" dirty="0"/>
              <a:t>The ability to be logical</a:t>
            </a:r>
          </a:p>
          <a:p>
            <a:r>
              <a:rPr lang="en-GB" dirty="0"/>
              <a:t>The ability to identify and create systems</a:t>
            </a:r>
          </a:p>
          <a:p>
            <a:r>
              <a:rPr lang="en-GB" dirty="0"/>
              <a:t>The ability to see how things connect</a:t>
            </a:r>
          </a:p>
        </p:txBody>
      </p:sp>
    </p:spTree>
    <p:extLst>
      <p:ext uri="{BB962C8B-B14F-4D97-AF65-F5344CB8AC3E}">
        <p14:creationId xmlns:p14="http://schemas.microsoft.com/office/powerpoint/2010/main" val="374315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hlinkClick r:id="rId2"/>
              </a:rPr>
              <a:t>https://www.youtube.com/watch?v=nRoxCqCd77E</a:t>
            </a: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1461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Context Blindness / Specificity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Difficulty understanding how meaning relates to a given situation.</a:t>
            </a:r>
          </a:p>
          <a:p>
            <a:endParaRPr lang="en-GB" dirty="0" smtClean="0"/>
          </a:p>
          <a:p>
            <a:r>
              <a:rPr lang="en-GB" dirty="0" smtClean="0"/>
              <a:t>Can become…context </a:t>
            </a:r>
            <a:r>
              <a:rPr lang="en-GB" dirty="0"/>
              <a:t>accuracy</a:t>
            </a:r>
          </a:p>
          <a:p>
            <a:r>
              <a:rPr lang="en-GB" dirty="0"/>
              <a:t>The ability to recognise that each situation is different – to see variance – to see that each specific context in isolation is </a:t>
            </a:r>
            <a:r>
              <a:rPr lang="en-GB" dirty="0" smtClean="0"/>
              <a:t>unique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981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>
                <a:hlinkClick r:id="rId2"/>
              </a:rPr>
              <a:t>http://www.bing.com/search?q=oasis+stand+by+me&amp;src=IE-TopResult&amp;FORM=IETR02&amp;conversationid=&amp;adlt=strict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8685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is your core belief?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Only </a:t>
            </a:r>
            <a:r>
              <a:rPr lang="en-GB" dirty="0"/>
              <a:t>one of these is ever helpful…</a:t>
            </a:r>
          </a:p>
          <a:p>
            <a:pPr marL="0" indent="0">
              <a:buNone/>
            </a:pPr>
            <a:endParaRPr lang="en-GB" dirty="0" smtClean="0"/>
          </a:p>
          <a:p>
            <a:r>
              <a:rPr lang="en-GB" dirty="0" smtClean="0"/>
              <a:t>The child is doing it on purpose?</a:t>
            </a:r>
          </a:p>
          <a:p>
            <a:endParaRPr lang="en-GB" dirty="0"/>
          </a:p>
          <a:p>
            <a:r>
              <a:rPr lang="en-GB" dirty="0" smtClean="0"/>
              <a:t>The child is doing their best?</a:t>
            </a:r>
          </a:p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01414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Meeting the Needs of Pupils with Autism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7106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Experience it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9943" y="5638800"/>
            <a:ext cx="8839200" cy="1066800"/>
          </a:xfrm>
        </p:spPr>
        <p:txBody>
          <a:bodyPr/>
          <a:lstStyle/>
          <a:p>
            <a:pPr marL="137160" indent="0">
              <a:buNone/>
            </a:pPr>
            <a:r>
              <a:rPr lang="en-GB" dirty="0">
                <a:hlinkClick r:id="rId3"/>
              </a:rPr>
              <a:t>https://</a:t>
            </a:r>
            <a:r>
              <a:rPr lang="en-GB" dirty="0" smtClean="0">
                <a:hlinkClick r:id="rId3"/>
              </a:rPr>
              <a:t>www.youtube.com/watch?v=Lr4_dOorquQ</a:t>
            </a:r>
            <a:endParaRPr lang="en-GB" dirty="0" smtClean="0"/>
          </a:p>
        </p:txBody>
      </p:sp>
      <p:pic>
        <p:nvPicPr>
          <p:cNvPr id="3074" name="Picture 2" descr="Image result for autism sensory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607566"/>
            <a:ext cx="4152900" cy="3640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4932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GB" dirty="0" smtClean="0"/>
              <a:t>What is autism spectrum disorder?</a:t>
            </a:r>
            <a:endParaRPr lang="en-GB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0" indent="0">
              <a:buNone/>
            </a:pPr>
            <a:r>
              <a:rPr lang="en-GB" dirty="0" smtClean="0"/>
              <a:t>DSM V definition</a:t>
            </a:r>
            <a:endParaRPr lang="en-GB" dirty="0"/>
          </a:p>
          <a:p>
            <a:r>
              <a:rPr lang="en-GB" i="1" dirty="0"/>
              <a:t>“persistent difficulties with social communication and social interaction</a:t>
            </a:r>
            <a:r>
              <a:rPr lang="en-GB" i="1" dirty="0" smtClean="0"/>
              <a:t>”</a:t>
            </a:r>
            <a:endParaRPr lang="en-GB" dirty="0"/>
          </a:p>
          <a:p>
            <a:r>
              <a:rPr lang="en-GB" i="1" dirty="0"/>
              <a:t>“restricted and repetitive patterns of behaviours, activities or interests” </a:t>
            </a:r>
            <a:r>
              <a:rPr lang="en-GB" dirty="0"/>
              <a:t>(this includes sensory </a:t>
            </a:r>
            <a:r>
              <a:rPr lang="en-GB" dirty="0" smtClean="0"/>
              <a:t>behaviour)</a:t>
            </a:r>
          </a:p>
          <a:p>
            <a:r>
              <a:rPr lang="en-GB" dirty="0" smtClean="0"/>
              <a:t>present </a:t>
            </a:r>
            <a:r>
              <a:rPr lang="en-GB" dirty="0"/>
              <a:t>since </a:t>
            </a:r>
            <a:r>
              <a:rPr lang="en-GB" i="1" dirty="0"/>
              <a:t>early childhood</a:t>
            </a:r>
            <a:r>
              <a:rPr lang="en-GB" dirty="0"/>
              <a:t>, to the extent that these </a:t>
            </a:r>
            <a:r>
              <a:rPr lang="en-GB" b="1" dirty="0"/>
              <a:t>“limit and impair everyday functioning</a:t>
            </a:r>
            <a:r>
              <a:rPr lang="en-GB" b="1" dirty="0" smtClean="0"/>
              <a:t>”</a:t>
            </a:r>
          </a:p>
          <a:p>
            <a:pPr marL="0" indent="0" algn="r">
              <a:buNone/>
            </a:pPr>
            <a:r>
              <a:rPr lang="en-GB" b="1" dirty="0" smtClean="0"/>
              <a:t>Source: NAS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08107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Can We Do?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5214" y="1752600"/>
            <a:ext cx="5826653" cy="42291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dirty="0"/>
              <a:t>W</a:t>
            </a:r>
            <a:r>
              <a:rPr lang="en-GB" sz="3200" dirty="0" smtClean="0"/>
              <a:t>hat do you already do to support children with ASD or based </a:t>
            </a:r>
            <a:r>
              <a:rPr lang="en-GB" sz="3200" dirty="0"/>
              <a:t>on what we </a:t>
            </a:r>
            <a:r>
              <a:rPr lang="en-GB" sz="3200" dirty="0" smtClean="0"/>
              <a:t>now know what else could you be doing?</a:t>
            </a:r>
            <a:endParaRPr lang="en-GB" sz="3200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428093833"/>
              </p:ext>
            </p:extLst>
          </p:nvPr>
        </p:nvGraphicFramePr>
        <p:xfrm>
          <a:off x="4910665" y="304800"/>
          <a:ext cx="9279467" cy="62145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797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Creating an Early Years Environment which Reduces Anxiety</a:t>
            </a:r>
            <a:endParaRPr lang="en-GB" dirty="0"/>
          </a:p>
        </p:txBody>
      </p:sp>
      <p:sp>
        <p:nvSpPr>
          <p:cNvPr id="4" name="Oval 3"/>
          <p:cNvSpPr/>
          <p:nvPr/>
        </p:nvSpPr>
        <p:spPr>
          <a:xfrm>
            <a:off x="626533" y="1797945"/>
            <a:ext cx="3919709" cy="12929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make it visual</a:t>
            </a:r>
            <a:endParaRPr lang="en-GB" b="1" dirty="0"/>
          </a:p>
        </p:txBody>
      </p:sp>
      <p:sp>
        <p:nvSpPr>
          <p:cNvPr id="9" name="Oval 8"/>
          <p:cNvSpPr/>
          <p:nvPr/>
        </p:nvSpPr>
        <p:spPr>
          <a:xfrm>
            <a:off x="7761272" y="1524000"/>
            <a:ext cx="3668728" cy="12469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m</a:t>
            </a:r>
            <a:r>
              <a:rPr lang="en-GB" b="1" dirty="0" smtClean="0"/>
              <a:t>ake it predictable</a:t>
            </a:r>
            <a:endParaRPr lang="en-GB" b="1" dirty="0"/>
          </a:p>
        </p:txBody>
      </p:sp>
      <p:sp>
        <p:nvSpPr>
          <p:cNvPr id="10" name="Oval 9"/>
          <p:cNvSpPr/>
          <p:nvPr/>
        </p:nvSpPr>
        <p:spPr>
          <a:xfrm>
            <a:off x="4289142" y="2854473"/>
            <a:ext cx="4088886" cy="14526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/>
              <a:t>m</a:t>
            </a:r>
            <a:r>
              <a:rPr lang="en-GB" sz="3200" dirty="0" smtClean="0"/>
              <a:t>ake it consistent</a:t>
            </a:r>
            <a:endParaRPr lang="en-GB" sz="3200" dirty="0"/>
          </a:p>
        </p:txBody>
      </p:sp>
      <p:sp>
        <p:nvSpPr>
          <p:cNvPr id="11" name="Oval 10"/>
          <p:cNvSpPr/>
          <p:nvPr/>
        </p:nvSpPr>
        <p:spPr>
          <a:xfrm>
            <a:off x="1065213" y="4369426"/>
            <a:ext cx="4095482" cy="12784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m</a:t>
            </a:r>
            <a:r>
              <a:rPr lang="en-GB" b="1" dirty="0" smtClean="0"/>
              <a:t>ake it explicit</a:t>
            </a:r>
            <a:endParaRPr lang="en-GB" b="1" dirty="0"/>
          </a:p>
        </p:txBody>
      </p:sp>
      <p:sp>
        <p:nvSpPr>
          <p:cNvPr id="13" name="Oval 12"/>
          <p:cNvSpPr/>
          <p:nvPr/>
        </p:nvSpPr>
        <p:spPr>
          <a:xfrm>
            <a:off x="8104947" y="4101443"/>
            <a:ext cx="3612920" cy="151495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m</a:t>
            </a:r>
            <a:r>
              <a:rPr lang="en-GB" b="1" dirty="0" smtClean="0"/>
              <a:t>ake it easy to process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089291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300" dirty="0" smtClean="0">
                <a:solidFill>
                  <a:schemeClr val="tx1"/>
                </a:solidFill>
                <a:cs typeface="Andalus" panose="02020603050405020304" pitchFamily="18" charset="-78"/>
              </a:rPr>
              <a:t>Make it Visual</a:t>
            </a:r>
            <a:endParaRPr lang="en-GB" sz="5300" dirty="0">
              <a:solidFill>
                <a:schemeClr val="tx1"/>
              </a:solidFill>
              <a:cs typeface="Andalus" panose="02020603050405020304" pitchFamily="18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8963" y="1365569"/>
            <a:ext cx="10194651" cy="5272297"/>
          </a:xfrm>
        </p:spPr>
        <p:txBody>
          <a:bodyPr>
            <a:normAutofit fontScale="62500" lnSpcReduction="20000"/>
          </a:bodyPr>
          <a:lstStyle/>
          <a:p>
            <a:endParaRPr lang="en-GB" sz="3600" b="1" dirty="0"/>
          </a:p>
          <a:p>
            <a:r>
              <a:rPr lang="en-GB" sz="3600" dirty="0"/>
              <a:t>Knowing </a:t>
            </a:r>
            <a:r>
              <a:rPr lang="en-GB" sz="3600" dirty="0" smtClean="0"/>
              <a:t>what to expect </a:t>
            </a:r>
            <a:r>
              <a:rPr lang="en-GB" sz="3600" b="1" dirty="0" smtClean="0"/>
              <a:t>reduces </a:t>
            </a:r>
            <a:r>
              <a:rPr lang="en-GB" sz="3600" b="1" dirty="0"/>
              <a:t>anxiety </a:t>
            </a:r>
          </a:p>
          <a:p>
            <a:pPr>
              <a:lnSpc>
                <a:spcPct val="170000"/>
              </a:lnSpc>
            </a:pPr>
            <a:r>
              <a:rPr lang="en-GB" sz="3600" dirty="0"/>
              <a:t>Language processing difficulties affects the ability to </a:t>
            </a:r>
            <a:r>
              <a:rPr lang="en-GB" sz="3600" dirty="0" smtClean="0"/>
              <a:t>understand verbal instructions</a:t>
            </a:r>
            <a:endParaRPr lang="en-GB" sz="3600" dirty="0"/>
          </a:p>
          <a:p>
            <a:r>
              <a:rPr lang="en-GB" sz="3600" dirty="0" smtClean="0"/>
              <a:t>Words </a:t>
            </a:r>
            <a:r>
              <a:rPr lang="en-GB" sz="3600" dirty="0"/>
              <a:t>‘disappear’ –  symbols / pictures can be held on </a:t>
            </a:r>
            <a:r>
              <a:rPr lang="en-GB" sz="3600" dirty="0" smtClean="0"/>
              <a:t>to</a:t>
            </a:r>
          </a:p>
          <a:p>
            <a:r>
              <a:rPr lang="en-GB" sz="3600" dirty="0" smtClean="0"/>
              <a:t>Nature of the visual can be flexible to fit the need:</a:t>
            </a:r>
          </a:p>
          <a:p>
            <a:pPr lvl="1"/>
            <a:r>
              <a:rPr lang="en-GB" sz="2900" dirty="0"/>
              <a:t>Real objects</a:t>
            </a:r>
          </a:p>
          <a:p>
            <a:pPr lvl="1"/>
            <a:r>
              <a:rPr lang="en-GB" sz="2900" dirty="0"/>
              <a:t>Tactile symbols / object of reference, for example swimming trunks, packaging, food labels</a:t>
            </a:r>
          </a:p>
          <a:p>
            <a:pPr lvl="1"/>
            <a:r>
              <a:rPr lang="en-GB" sz="2900" dirty="0"/>
              <a:t>Photographs</a:t>
            </a:r>
          </a:p>
          <a:p>
            <a:pPr lvl="1"/>
            <a:r>
              <a:rPr lang="en-GB" sz="2900" dirty="0"/>
              <a:t>Miniatures of real objects</a:t>
            </a:r>
          </a:p>
          <a:p>
            <a:pPr lvl="1"/>
            <a:r>
              <a:rPr lang="en-GB" sz="2900" dirty="0"/>
              <a:t>Coloured pictures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634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175594"/>
            <a:ext cx="10058402" cy="1219200"/>
          </a:xfrm>
        </p:spPr>
        <p:txBody>
          <a:bodyPr/>
          <a:lstStyle/>
          <a:p>
            <a:r>
              <a:rPr lang="en-GB" dirty="0" smtClean="0"/>
              <a:t>Stages and Purposes of Visuals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752599"/>
            <a:ext cx="10717214" cy="4986867"/>
          </a:xfrm>
        </p:spPr>
        <p:txBody>
          <a:bodyPr>
            <a:normAutofit fontScale="775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dirty="0" smtClean="0"/>
              <a:t>Symbolise the environment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 smtClean="0"/>
              <a:t>Visualise routines</a:t>
            </a:r>
            <a:r>
              <a:rPr lang="en-GB" dirty="0"/>
              <a:t> </a:t>
            </a:r>
            <a:r>
              <a:rPr lang="en-GB" dirty="0" smtClean="0"/>
              <a:t>e.g. </a:t>
            </a:r>
            <a:r>
              <a:rPr lang="en-GB" dirty="0" err="1" smtClean="0"/>
              <a:t>snacktime</a:t>
            </a:r>
            <a:r>
              <a:rPr lang="en-GB" dirty="0" smtClean="0"/>
              <a:t>, handwashing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 smtClean="0"/>
              <a:t>Song or story choice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 smtClean="0"/>
              <a:t>Objects of Reference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 smtClean="0"/>
              <a:t>Personalised ‘Now’ boards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 smtClean="0"/>
              <a:t>Personalised ‘Now and Next’ boards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Visual timetables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 smtClean="0"/>
              <a:t>Develop </a:t>
            </a:r>
            <a:r>
              <a:rPr lang="en-GB" dirty="0"/>
              <a:t>language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 smtClean="0"/>
              <a:t>Emotional Regulation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 smtClean="0"/>
              <a:t>Social Stories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 smtClean="0"/>
              <a:t>Restoring Relationships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6355" y="466232"/>
            <a:ext cx="3298222" cy="25727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6355" y="3396772"/>
            <a:ext cx="3298222" cy="319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41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17"/>
          <a:stretch/>
        </p:blipFill>
        <p:spPr>
          <a:xfrm>
            <a:off x="5063067" y="1451112"/>
            <a:ext cx="6844010" cy="42141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971" y="1451112"/>
            <a:ext cx="4645555" cy="4214191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795867"/>
          </a:xfrm>
        </p:spPr>
        <p:txBody>
          <a:bodyPr/>
          <a:lstStyle/>
          <a:p>
            <a:r>
              <a:rPr lang="en-GB" dirty="0" smtClean="0"/>
              <a:t>Symbolise the Environment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417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Content Placeholder 3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5" r="3854" b="10002"/>
          <a:stretch/>
        </p:blipFill>
        <p:spPr>
          <a:xfrm>
            <a:off x="0" y="0"/>
            <a:ext cx="12192000" cy="6897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48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51" y="173918"/>
            <a:ext cx="5345488" cy="1219200"/>
          </a:xfrm>
        </p:spPr>
        <p:txBody>
          <a:bodyPr/>
          <a:lstStyle/>
          <a:p>
            <a:r>
              <a:rPr lang="en-GB" dirty="0" smtClean="0"/>
              <a:t>Make it Predictable - Symbolise Routines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21739" y="3874616"/>
            <a:ext cx="6370261" cy="232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1" y="1813884"/>
            <a:ext cx="6665664" cy="192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8898" y="173918"/>
            <a:ext cx="3834716" cy="32799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093" y="4309463"/>
            <a:ext cx="5355708" cy="207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910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8" name="Picture 4" descr="photo-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867" y="245534"/>
            <a:ext cx="4087381" cy="304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41867" y="3657600"/>
            <a:ext cx="111760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/>
              <a:t>Start with Now and build up to now/next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/>
              <a:t>Helps </a:t>
            </a:r>
            <a:r>
              <a:rPr lang="en-GB" sz="2800" dirty="0"/>
              <a:t>understanding of a 2 step sequence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Reduces uncertainty of what is coming next and what is expected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/>
              <a:t>Use as a motivator for less preferred activities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/>
              <a:t>Encourages the child to move between activities</a:t>
            </a:r>
            <a:endParaRPr lang="en-GB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/>
              <a:t>Personalised photographs or google images?</a:t>
            </a:r>
            <a:endParaRPr lang="en-GB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6843" y="208691"/>
            <a:ext cx="5535648" cy="30848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1824" y="208691"/>
            <a:ext cx="1550176" cy="287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55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438" y="397935"/>
            <a:ext cx="10190379" cy="706964"/>
          </a:xfrm>
        </p:spPr>
        <p:txBody>
          <a:bodyPr>
            <a:normAutofit/>
          </a:bodyPr>
          <a:lstStyle/>
          <a:p>
            <a:r>
              <a:rPr lang="en-GB" b="1" dirty="0" smtClean="0">
                <a:solidFill>
                  <a:srgbClr val="00B0F0"/>
                </a:solidFill>
              </a:rPr>
              <a:t>Visual Timetables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388534"/>
            <a:ext cx="5300133" cy="5202287"/>
          </a:xfrm>
        </p:spPr>
        <p:txBody>
          <a:bodyPr>
            <a:normAutofit lnSpcReduction="10000"/>
          </a:bodyPr>
          <a:lstStyle/>
          <a:p>
            <a:pPr lvl="1"/>
            <a:r>
              <a:rPr lang="en-GB" sz="2800" dirty="0" smtClean="0"/>
              <a:t>Using a visual timetable to provide a structure- </a:t>
            </a:r>
            <a:r>
              <a:rPr lang="en-GB" sz="2800" dirty="0"/>
              <a:t>a clear beginning middle and end </a:t>
            </a:r>
            <a:r>
              <a:rPr lang="en-GB" sz="2800" dirty="0" smtClean="0"/>
              <a:t>point</a:t>
            </a:r>
          </a:p>
          <a:p>
            <a:pPr lvl="1"/>
            <a:r>
              <a:rPr lang="en-GB" sz="2800" dirty="0" smtClean="0"/>
              <a:t>The child knows what to expect</a:t>
            </a:r>
          </a:p>
          <a:p>
            <a:pPr lvl="1"/>
            <a:r>
              <a:rPr lang="en-GB" sz="2800" dirty="0" smtClean="0"/>
              <a:t>Helps with transitions – remove each activity as its completed (finished box?)</a:t>
            </a:r>
          </a:p>
          <a:p>
            <a:pPr lvl="1"/>
            <a:r>
              <a:rPr lang="en-GB" sz="2800" dirty="0" smtClean="0"/>
              <a:t>Can use at nursery and home</a:t>
            </a:r>
          </a:p>
          <a:p>
            <a:pPr lvl="1"/>
            <a:endParaRPr lang="en-GB" sz="2800" dirty="0" smtClean="0"/>
          </a:p>
          <a:p>
            <a:pPr lvl="1"/>
            <a:endParaRPr lang="en-GB" sz="2200" dirty="0" smtClean="0"/>
          </a:p>
          <a:p>
            <a:pPr marL="457200" lvl="1" indent="0">
              <a:buNone/>
            </a:pPr>
            <a:endParaRPr lang="en-GB" sz="2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411" y="397935"/>
            <a:ext cx="5950374" cy="3074359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88450" y="2275486"/>
            <a:ext cx="2680296" cy="5950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533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444413" cy="6999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2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79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884" y="175939"/>
            <a:ext cx="10242487" cy="959440"/>
          </a:xfrm>
        </p:spPr>
        <p:txBody>
          <a:bodyPr>
            <a:normAutofit fontScale="90000"/>
          </a:bodyPr>
          <a:lstStyle/>
          <a:p>
            <a:r>
              <a:rPr lang="en-GB" b="1" dirty="0" smtClean="0">
                <a:solidFill>
                  <a:schemeClr val="accent6">
                    <a:lumMod val="75000"/>
                  </a:schemeClr>
                </a:solidFill>
              </a:rPr>
              <a:t>Make it Easy to Process – Developing </a:t>
            </a:r>
            <a:r>
              <a:rPr lang="en-GB" b="1" dirty="0">
                <a:solidFill>
                  <a:schemeClr val="accent6">
                    <a:lumMod val="75000"/>
                  </a:schemeClr>
                </a:solidFill>
              </a:rPr>
              <a:t>L</a:t>
            </a:r>
            <a:r>
              <a:rPr lang="en-GB" b="1" dirty="0" smtClean="0">
                <a:solidFill>
                  <a:schemeClr val="accent6">
                    <a:lumMod val="75000"/>
                  </a:schemeClr>
                </a:solidFill>
              </a:rPr>
              <a:t>anguage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2533" y="1704012"/>
            <a:ext cx="7670800" cy="4899987"/>
          </a:xfrm>
        </p:spPr>
        <p:txBody>
          <a:bodyPr>
            <a:normAutofit/>
          </a:bodyPr>
          <a:lstStyle/>
          <a:p>
            <a:r>
              <a:rPr lang="en-GB" dirty="0"/>
              <a:t>Use simple consistent </a:t>
            </a:r>
            <a:r>
              <a:rPr lang="en-GB" dirty="0" smtClean="0"/>
              <a:t>language</a:t>
            </a:r>
          </a:p>
          <a:p>
            <a:r>
              <a:rPr lang="en-GB" dirty="0" smtClean="0"/>
              <a:t>Use </a:t>
            </a:r>
            <a:r>
              <a:rPr lang="en-GB" dirty="0"/>
              <a:t>the child's name at the beginning of the instruction</a:t>
            </a:r>
          </a:p>
          <a:p>
            <a:r>
              <a:rPr lang="en-GB" dirty="0"/>
              <a:t>Allow processing </a:t>
            </a:r>
            <a:r>
              <a:rPr lang="en-GB" dirty="0" smtClean="0"/>
              <a:t>time</a:t>
            </a:r>
          </a:p>
          <a:p>
            <a:r>
              <a:rPr lang="en-GB" dirty="0" smtClean="0"/>
              <a:t>Model their language rather than ask questions</a:t>
            </a:r>
            <a:endParaRPr lang="en-GB" dirty="0"/>
          </a:p>
          <a:p>
            <a:r>
              <a:rPr lang="en-GB" dirty="0"/>
              <a:t>Check for understanding</a:t>
            </a:r>
          </a:p>
          <a:p>
            <a:r>
              <a:rPr lang="en-GB" dirty="0"/>
              <a:t>Positive </a:t>
            </a:r>
            <a:r>
              <a:rPr lang="en-GB" dirty="0" smtClean="0"/>
              <a:t>correction – reflect back the correct word or phrase</a:t>
            </a:r>
            <a:endParaRPr lang="en-GB" dirty="0"/>
          </a:p>
          <a:p>
            <a:endParaRPr lang="en-GB" sz="24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84" y="1551612"/>
            <a:ext cx="3523486" cy="28087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884" y="4538159"/>
            <a:ext cx="3523486" cy="2319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39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604" y="-322964"/>
            <a:ext cx="10058402" cy="1219200"/>
          </a:xfrm>
        </p:spPr>
        <p:txBody>
          <a:bodyPr/>
          <a:lstStyle/>
          <a:p>
            <a:r>
              <a:rPr lang="en-GB" dirty="0" smtClean="0"/>
              <a:t>Supporting Emotional Regulation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88226" y="1184103"/>
            <a:ext cx="5477082" cy="40925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357" y="896237"/>
            <a:ext cx="2547043" cy="38827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688" y="4318000"/>
            <a:ext cx="1865538" cy="254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03660" y="0"/>
            <a:ext cx="4026692" cy="32237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40924" y="3285434"/>
            <a:ext cx="2780017" cy="35725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89600" y="5276676"/>
            <a:ext cx="1579562" cy="157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930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02" y="3166533"/>
            <a:ext cx="2768600" cy="3691467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80" b="13136"/>
          <a:stretch/>
        </p:blipFill>
        <p:spPr>
          <a:xfrm>
            <a:off x="122769" y="1153581"/>
            <a:ext cx="3270066" cy="2571751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60894" y="313268"/>
            <a:ext cx="10430932" cy="706964"/>
          </a:xfrm>
        </p:spPr>
        <p:txBody>
          <a:bodyPr>
            <a:normAutofit/>
          </a:bodyPr>
          <a:lstStyle/>
          <a:p>
            <a:r>
              <a:rPr lang="en-GB" b="1" dirty="0" smtClean="0">
                <a:solidFill>
                  <a:srgbClr val="00B050"/>
                </a:solidFill>
              </a:rPr>
              <a:t>Supporting Emotional Regulation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96450" y="0"/>
            <a:ext cx="2495550" cy="18383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4418" y="1224416"/>
            <a:ext cx="5641516" cy="25909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03067" y="3361267"/>
            <a:ext cx="2985067" cy="2971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06657" y="3647017"/>
            <a:ext cx="4470859" cy="309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455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Points to Consider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GB" dirty="0" smtClean="0"/>
              <a:t>Can symbols be seen?</a:t>
            </a:r>
          </a:p>
          <a:p>
            <a:pPr>
              <a:buFont typeface="Wingdings" panose="05000000000000000000" pitchFamily="2" charset="2"/>
              <a:buChar char="Ø"/>
            </a:pPr>
            <a:endParaRPr lang="en-GB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GB" dirty="0" smtClean="0"/>
              <a:t>Are they in a distraction free area?</a:t>
            </a:r>
          </a:p>
          <a:p>
            <a:pPr>
              <a:buFont typeface="Wingdings" panose="05000000000000000000" pitchFamily="2" charset="2"/>
              <a:buChar char="Ø"/>
            </a:pPr>
            <a:endParaRPr lang="en-GB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GB" dirty="0" smtClean="0"/>
              <a:t>Are they used consistently?</a:t>
            </a:r>
          </a:p>
          <a:p>
            <a:pPr>
              <a:buFont typeface="Wingdings" panose="05000000000000000000" pitchFamily="2" charset="2"/>
              <a:buChar char="Ø"/>
            </a:pPr>
            <a:endParaRPr lang="en-GB" dirty="0"/>
          </a:p>
          <a:p>
            <a:pPr>
              <a:buFont typeface="Wingdings" panose="05000000000000000000" pitchFamily="2" charset="2"/>
              <a:buChar char="Ø"/>
            </a:pPr>
            <a:endParaRPr lang="en-GB" dirty="0" smtClean="0"/>
          </a:p>
          <a:p>
            <a:pPr>
              <a:buFont typeface="Wingdings" panose="05000000000000000000" pitchFamily="2" charset="2"/>
              <a:buChar char="Ø"/>
            </a:pPr>
            <a:endParaRPr lang="en-GB" dirty="0" smtClean="0"/>
          </a:p>
          <a:p>
            <a:pPr>
              <a:buFont typeface="Wingdings" panose="05000000000000000000" pitchFamily="2" charset="2"/>
              <a:buChar char="Ø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71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303212" y="152400"/>
            <a:ext cx="10058402" cy="795867"/>
          </a:xfrm>
        </p:spPr>
        <p:txBody>
          <a:bodyPr/>
          <a:lstStyle/>
          <a:p>
            <a:r>
              <a:rPr lang="en-GB" dirty="0" smtClean="0">
                <a:solidFill>
                  <a:schemeClr val="tx2"/>
                </a:solidFill>
              </a:rPr>
              <a:t>Make it Explicit – Social Stories</a:t>
            </a: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>
          <a:xfrm>
            <a:off x="303211" y="1278467"/>
            <a:ext cx="6088385" cy="4936066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en-GB" sz="3200" dirty="0"/>
              <a:t>Visually teaches the rules of a situation</a:t>
            </a:r>
          </a:p>
          <a:p>
            <a:pPr>
              <a:lnSpc>
                <a:spcPct val="80000"/>
              </a:lnSpc>
            </a:pPr>
            <a:r>
              <a:rPr lang="en-GB" sz="3200" dirty="0"/>
              <a:t>Can be modified to suit the child’s interests, developmental stage and communication needs</a:t>
            </a:r>
          </a:p>
          <a:p>
            <a:pPr>
              <a:lnSpc>
                <a:spcPct val="80000"/>
              </a:lnSpc>
            </a:pPr>
            <a:r>
              <a:rPr lang="en-GB" sz="3200" dirty="0"/>
              <a:t>Read regularly and during times when the child is relaxed</a:t>
            </a:r>
          </a:p>
          <a:p>
            <a:pPr>
              <a:lnSpc>
                <a:spcPct val="80000"/>
              </a:lnSpc>
            </a:pPr>
            <a:r>
              <a:rPr lang="en-GB" sz="3200" dirty="0"/>
              <a:t>Can be linked to a reward system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1597" y="715433"/>
            <a:ext cx="5800403" cy="606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48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Make it Explicit – Social Stories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212" y="1691216"/>
            <a:ext cx="10547010" cy="4591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06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restorative cues"/>
          <p:cNvPicPr>
            <a:picLocks noChangeAspect="1" noChangeArrowheads="1"/>
          </p:cNvPicPr>
          <p:nvPr/>
        </p:nvPicPr>
        <p:blipFill>
          <a:blip r:embed="rId3"/>
          <a:srcRect t="10510" r="3981" b="11163"/>
          <a:stretch>
            <a:fillRect/>
          </a:stretch>
        </p:blipFill>
        <p:spPr bwMode="auto">
          <a:xfrm>
            <a:off x="646771" y="429271"/>
            <a:ext cx="10147610" cy="6210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489478" y="220134"/>
            <a:ext cx="10737321" cy="1219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solidFill>
                  <a:srgbClr val="002060"/>
                </a:solidFill>
              </a:rPr>
              <a:t>Make it Explicit – Restorative Conversations</a:t>
            </a:r>
            <a:endParaRPr lang="en-GB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52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564" y="1196976"/>
            <a:ext cx="7762875" cy="501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014" name="Text Box 6"/>
          <p:cNvSpPr txBox="1">
            <a:spLocks noChangeArrowheads="1"/>
          </p:cNvSpPr>
          <p:nvPr/>
        </p:nvSpPr>
        <p:spPr bwMode="auto">
          <a:xfrm>
            <a:off x="1671638" y="188913"/>
            <a:ext cx="888841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 sz="2800"/>
              <a:t>Give consistent prompts for discussion / resolution…</a:t>
            </a:r>
          </a:p>
        </p:txBody>
      </p:sp>
    </p:spTree>
    <p:extLst>
      <p:ext uri="{BB962C8B-B14F-4D97-AF65-F5344CB8AC3E}">
        <p14:creationId xmlns:p14="http://schemas.microsoft.com/office/powerpoint/2010/main" val="22354354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014" y="919164"/>
            <a:ext cx="7419975" cy="501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565" name="Text Box 5"/>
          <p:cNvSpPr txBox="1">
            <a:spLocks noChangeArrowheads="1"/>
          </p:cNvSpPr>
          <p:nvPr/>
        </p:nvSpPr>
        <p:spPr bwMode="auto">
          <a:xfrm>
            <a:off x="2279650" y="141289"/>
            <a:ext cx="70675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 sz="3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What happened and how did it feel…</a:t>
            </a:r>
          </a:p>
        </p:txBody>
      </p:sp>
    </p:spTree>
    <p:extLst>
      <p:ext uri="{BB962C8B-B14F-4D97-AF65-F5344CB8AC3E}">
        <p14:creationId xmlns:p14="http://schemas.microsoft.com/office/powerpoint/2010/main" val="317596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014" y="1341439"/>
            <a:ext cx="7419975" cy="479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589" name="Text Box 5"/>
          <p:cNvSpPr txBox="1">
            <a:spLocks noChangeArrowheads="1"/>
          </p:cNvSpPr>
          <p:nvPr/>
        </p:nvSpPr>
        <p:spPr bwMode="auto">
          <a:xfrm>
            <a:off x="1524001" y="58738"/>
            <a:ext cx="785503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 sz="3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Who was affected and how </a:t>
            </a:r>
          </a:p>
          <a:p>
            <a:r>
              <a:rPr lang="en-GB" altLang="en-US" sz="3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                        can we make it better…</a:t>
            </a:r>
          </a:p>
        </p:txBody>
      </p:sp>
    </p:spTree>
    <p:extLst>
      <p:ext uri="{BB962C8B-B14F-4D97-AF65-F5344CB8AC3E}">
        <p14:creationId xmlns:p14="http://schemas.microsoft.com/office/powerpoint/2010/main" val="379183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algn="r">
              <a:buNone/>
            </a:pPr>
            <a:r>
              <a:rPr lang="en-GB" sz="3200" i="1" dirty="0" smtClean="0"/>
              <a:t>“What </a:t>
            </a:r>
            <a:r>
              <a:rPr lang="en-GB" sz="3200" i="1" dirty="0"/>
              <a:t>has it got to do with psychiatry?</a:t>
            </a:r>
            <a:br>
              <a:rPr lang="en-GB" sz="3200" i="1" dirty="0"/>
            </a:br>
            <a:r>
              <a:rPr lang="en-GB" sz="3200" i="1" dirty="0"/>
              <a:t/>
            </a:r>
            <a:br>
              <a:rPr lang="en-GB" sz="3200" i="1" dirty="0"/>
            </a:br>
            <a:r>
              <a:rPr lang="en-GB" sz="3200" i="1" dirty="0"/>
              <a:t>It’s not a diseases or an illness.</a:t>
            </a:r>
            <a:br>
              <a:rPr lang="en-GB" sz="3200" i="1" dirty="0"/>
            </a:br>
            <a:r>
              <a:rPr lang="en-GB" sz="3200" i="1" dirty="0"/>
              <a:t/>
            </a:r>
            <a:br>
              <a:rPr lang="en-GB" sz="3200" i="1" dirty="0"/>
            </a:br>
            <a:r>
              <a:rPr lang="en-GB" sz="3200" i="1" dirty="0"/>
              <a:t>It’s a different cognitive </a:t>
            </a:r>
            <a:r>
              <a:rPr lang="en-GB" sz="3200" i="1" dirty="0" smtClean="0"/>
              <a:t>state.”</a:t>
            </a:r>
          </a:p>
          <a:p>
            <a:pPr marL="0" indent="0" algn="r">
              <a:buNone/>
            </a:pPr>
            <a:endParaRPr lang="en-GB" sz="2000" dirty="0" smtClean="0"/>
          </a:p>
          <a:p>
            <a:pPr marL="0" indent="0" algn="r">
              <a:buNone/>
            </a:pPr>
            <a:r>
              <a:rPr lang="en-GB" sz="2000" dirty="0" smtClean="0"/>
              <a:t>Dr Luke </a:t>
            </a:r>
            <a:r>
              <a:rPr lang="en-GB" sz="2000" dirty="0" err="1" smtClean="0"/>
              <a:t>Beardon</a:t>
            </a:r>
            <a:endParaRPr lang="en-GB" sz="2000" dirty="0" smtClean="0"/>
          </a:p>
          <a:p>
            <a:pPr marL="0" indent="0" algn="r">
              <a:buNone/>
            </a:pPr>
            <a:r>
              <a:rPr lang="en-GB" sz="2000" dirty="0" smtClean="0"/>
              <a:t>The Autism Centre, Sheffield Hallam University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545039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torative scritp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15845" y="106342"/>
            <a:ext cx="9433932" cy="7076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24390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10266" y="1716162"/>
            <a:ext cx="4968552" cy="1584176"/>
          </a:xfrm>
        </p:spPr>
        <p:txBody>
          <a:bodyPr>
            <a:noAutofit/>
          </a:bodyPr>
          <a:lstStyle/>
          <a:p>
            <a:pPr marL="182880" algn="ctr">
              <a:defRPr/>
            </a:pPr>
            <a:r>
              <a:rPr lang="en-GB" altLang="en-US" sz="4000" dirty="0">
                <a:latin typeface="Comic Sans MS" pitchFamily="66" charset="0"/>
              </a:rPr>
              <a:t/>
            </a:r>
            <a:br>
              <a:rPr lang="en-GB" altLang="en-US" sz="4000" dirty="0">
                <a:latin typeface="Comic Sans MS" pitchFamily="66" charset="0"/>
              </a:rPr>
            </a:br>
            <a:r>
              <a:rPr lang="en-GB" altLang="en-US" sz="4000" dirty="0">
                <a:latin typeface="Comic Sans MS" pitchFamily="66" charset="0"/>
              </a:rPr>
              <a:t/>
            </a:r>
            <a:br>
              <a:rPr lang="en-GB" altLang="en-US" sz="4000" dirty="0">
                <a:latin typeface="Comic Sans MS" pitchFamily="66" charset="0"/>
              </a:rPr>
            </a:br>
            <a:r>
              <a:rPr lang="en-GB" altLang="en-US" sz="4000" dirty="0">
                <a:latin typeface="Comic Sans MS" pitchFamily="66" charset="0"/>
              </a:rPr>
              <a:t/>
            </a:r>
            <a:br>
              <a:rPr lang="en-GB" altLang="en-US" sz="4000" dirty="0">
                <a:latin typeface="Comic Sans MS" pitchFamily="66" charset="0"/>
              </a:rPr>
            </a:br>
            <a:r>
              <a:rPr lang="en-GB" altLang="en-US" sz="4000" dirty="0" smtClean="0">
                <a:solidFill>
                  <a:srgbClr val="002060"/>
                </a:solidFill>
                <a:latin typeface="Comic Sans MS" pitchFamily="66" charset="0"/>
              </a:rPr>
              <a:t>Considering Sensory </a:t>
            </a:r>
            <a:br>
              <a:rPr lang="en-GB" altLang="en-US" sz="4000" dirty="0" smtClean="0">
                <a:solidFill>
                  <a:srgbClr val="002060"/>
                </a:solidFill>
                <a:latin typeface="Comic Sans MS" pitchFamily="66" charset="0"/>
              </a:rPr>
            </a:br>
            <a:r>
              <a:rPr lang="en-GB" altLang="en-US" sz="4000" dirty="0" smtClean="0">
                <a:solidFill>
                  <a:srgbClr val="002060"/>
                </a:solidFill>
                <a:latin typeface="Comic Sans MS" pitchFamily="66" charset="0"/>
              </a:rPr>
              <a:t>Needs</a:t>
            </a:r>
            <a:endParaRPr lang="en-GB" altLang="en-US" sz="4000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00375" y="3736976"/>
            <a:ext cx="6408738" cy="1852613"/>
          </a:xfrm>
        </p:spPr>
        <p:txBody>
          <a:bodyPr/>
          <a:lstStyle/>
          <a:p>
            <a:pPr eaLnBrk="1" hangingPunct="1"/>
            <a:endParaRPr lang="en-GB" altLang="en-US" dirty="0" smtClean="0"/>
          </a:p>
          <a:p>
            <a:pPr eaLnBrk="1" hangingPunct="1"/>
            <a:endParaRPr lang="en-GB" altLang="en-US" dirty="0" smtClean="0"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7154" y="191785"/>
            <a:ext cx="5996338" cy="332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44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Considering Sensory Needs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5213" y="1752600"/>
            <a:ext cx="10737319" cy="4648200"/>
          </a:xfrm>
        </p:spPr>
        <p:txBody>
          <a:bodyPr>
            <a:normAutofit/>
          </a:bodyPr>
          <a:lstStyle/>
          <a:p>
            <a:r>
              <a:rPr lang="en-GB" dirty="0" smtClean="0"/>
              <a:t>What does it feel like for you when:</a:t>
            </a:r>
          </a:p>
          <a:p>
            <a:pPr lvl="1"/>
            <a:r>
              <a:rPr lang="en-GB" dirty="0" smtClean="0"/>
              <a:t>You don’t get your coffee in the morning (or someone stops you from getting it)???</a:t>
            </a:r>
          </a:p>
          <a:p>
            <a:pPr lvl="1"/>
            <a:r>
              <a:rPr lang="en-GB" dirty="0" smtClean="0"/>
              <a:t>One kid is asking you to do something, the other is singing ‘Baby Shark’ on repeat, you’re on an important call and the cooker beeps tell you dinner is ready!?</a:t>
            </a:r>
          </a:p>
          <a:p>
            <a:r>
              <a:rPr lang="en-GB" dirty="0" smtClean="0"/>
              <a:t>Sensory needs are a part of a child’s physiological makeup </a:t>
            </a:r>
          </a:p>
          <a:p>
            <a:pPr lvl="1"/>
            <a:r>
              <a:rPr lang="en-GB" dirty="0" smtClean="0"/>
              <a:t>Assess </a:t>
            </a:r>
            <a:r>
              <a:rPr lang="en-GB" b="1" dirty="0" smtClean="0"/>
              <a:t>what the child needs </a:t>
            </a:r>
            <a:r>
              <a:rPr lang="en-GB" dirty="0" smtClean="0"/>
              <a:t>– what is the child seeking from that experience</a:t>
            </a:r>
          </a:p>
          <a:p>
            <a:pPr lvl="1"/>
            <a:r>
              <a:rPr lang="en-GB" dirty="0" smtClean="0"/>
              <a:t>Consider safe and appropriate ways for the child to meet that need</a:t>
            </a:r>
          </a:p>
          <a:p>
            <a:pPr lvl="1"/>
            <a:endParaRPr lang="en-GB" dirty="0" smtClean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5516" y="152400"/>
            <a:ext cx="3867150" cy="198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11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Considering Sensory Needs – Examples</a:t>
            </a:r>
            <a:br>
              <a:rPr lang="en-GB" dirty="0" smtClean="0"/>
            </a:br>
            <a:r>
              <a:rPr lang="en-GB" dirty="0" smtClean="0"/>
              <a:t>Remember to use visuals to cue/plan/transition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 smtClean="0"/>
              <a:t>I need to shut out noise or other senses – ear defenders; black out tent; planned time away from the group; sensory room</a:t>
            </a:r>
          </a:p>
          <a:p>
            <a:r>
              <a:rPr lang="en-GB" dirty="0" smtClean="0"/>
              <a:t>I need to make a mess with water/sand/slime – define an area for messy play </a:t>
            </a:r>
          </a:p>
          <a:p>
            <a:r>
              <a:rPr lang="en-GB" dirty="0" smtClean="0"/>
              <a:t>I need to touch – make a sensory box with different materials</a:t>
            </a:r>
          </a:p>
          <a:p>
            <a:r>
              <a:rPr lang="en-GB" dirty="0" smtClean="0"/>
              <a:t>I need to taste/bite – provide alternative food items to taste or chewable items</a:t>
            </a:r>
          </a:p>
          <a:p>
            <a:r>
              <a:rPr lang="en-GB" dirty="0" smtClean="0"/>
              <a:t>I need deep touch – provide tight cuddles (set time limits); fill a rucksack with items for the child to carry; keep a supply of heavy blankets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053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10266" y="1716162"/>
            <a:ext cx="4968552" cy="1584176"/>
          </a:xfrm>
        </p:spPr>
        <p:txBody>
          <a:bodyPr>
            <a:noAutofit/>
          </a:bodyPr>
          <a:lstStyle/>
          <a:p>
            <a:pPr marL="182880" algn="ctr">
              <a:defRPr/>
            </a:pPr>
            <a:r>
              <a:rPr lang="en-GB" altLang="en-US" sz="4000" dirty="0">
                <a:latin typeface="Comic Sans MS" pitchFamily="66" charset="0"/>
              </a:rPr>
              <a:t/>
            </a:r>
            <a:br>
              <a:rPr lang="en-GB" altLang="en-US" sz="4000" dirty="0">
                <a:latin typeface="Comic Sans MS" pitchFamily="66" charset="0"/>
              </a:rPr>
            </a:br>
            <a:r>
              <a:rPr lang="en-GB" altLang="en-US" sz="4000" dirty="0">
                <a:latin typeface="Comic Sans MS" pitchFamily="66" charset="0"/>
              </a:rPr>
              <a:t/>
            </a:r>
            <a:br>
              <a:rPr lang="en-GB" altLang="en-US" sz="4000" dirty="0">
                <a:latin typeface="Comic Sans MS" pitchFamily="66" charset="0"/>
              </a:rPr>
            </a:br>
            <a:r>
              <a:rPr lang="en-GB" altLang="en-US" sz="4000" dirty="0">
                <a:latin typeface="Comic Sans MS" pitchFamily="66" charset="0"/>
              </a:rPr>
              <a:t/>
            </a:r>
            <a:br>
              <a:rPr lang="en-GB" altLang="en-US" sz="4000" dirty="0">
                <a:latin typeface="Comic Sans MS" pitchFamily="66" charset="0"/>
              </a:rPr>
            </a:br>
            <a:r>
              <a:rPr lang="en-GB" altLang="en-US" sz="4000" dirty="0">
                <a:solidFill>
                  <a:srgbClr val="002060"/>
                </a:solidFill>
                <a:latin typeface="Comic Sans MS" pitchFamily="66" charset="0"/>
              </a:rPr>
              <a:t>Intensive Interaction:</a:t>
            </a:r>
            <a:br>
              <a:rPr lang="en-GB" altLang="en-US" sz="4000" dirty="0">
                <a:solidFill>
                  <a:srgbClr val="002060"/>
                </a:solidFill>
                <a:latin typeface="Comic Sans MS" pitchFamily="66" charset="0"/>
              </a:rPr>
            </a:br>
            <a:r>
              <a:rPr lang="en-GB" altLang="en-US" sz="4000" dirty="0">
                <a:solidFill>
                  <a:srgbClr val="002060"/>
                </a:solidFill>
                <a:latin typeface="Comic Sans MS" pitchFamily="66" charset="0"/>
              </a:rPr>
              <a:t>Learning through Social Connection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00375" y="3736976"/>
            <a:ext cx="6408738" cy="1852613"/>
          </a:xfrm>
        </p:spPr>
        <p:txBody>
          <a:bodyPr/>
          <a:lstStyle/>
          <a:p>
            <a:pPr eaLnBrk="1" hangingPunct="1"/>
            <a:endParaRPr lang="en-GB" altLang="en-US" dirty="0" smtClean="0"/>
          </a:p>
          <a:p>
            <a:pPr eaLnBrk="1" hangingPunct="1"/>
            <a:endParaRPr lang="en-GB" altLang="en-US" dirty="0" smtClean="0">
              <a:latin typeface="Comic Sans MS" panose="030F0702030302020204" pitchFamily="66" charset="0"/>
            </a:endParaRP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2" y="585787"/>
            <a:ext cx="4057569" cy="227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6547" y="2508250"/>
            <a:ext cx="3028662" cy="3401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825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chemeClr val="accent6">
                  <a:tint val="1000"/>
                </a:schemeClr>
              </a:solidFill>
            </a:endParaRP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620533" y="497114"/>
            <a:ext cx="8825659" cy="3416300"/>
          </a:xfrm>
        </p:spPr>
        <p:txBody>
          <a:bodyPr/>
          <a:lstStyle/>
          <a:p>
            <a:pPr marL="0" indent="0">
              <a:buNone/>
            </a:pPr>
            <a:r>
              <a:rPr lang="en-GB" altLang="en-US" sz="4800" dirty="0">
                <a:solidFill>
                  <a:schemeClr val="tx1"/>
                </a:solidFill>
              </a:rPr>
              <a:t>BY LEARNING THEIR LANGUAGE WE CAN START TO TALK TO THEM!</a:t>
            </a:r>
          </a:p>
        </p:txBody>
      </p:sp>
      <p:pic>
        <p:nvPicPr>
          <p:cNvPr id="1126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816" y="2898549"/>
            <a:ext cx="5983798" cy="3895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568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>
                <a:solidFill>
                  <a:srgbClr val="002060"/>
                </a:solidFill>
              </a:rPr>
              <a:t>What Does this Mean in Practice?</a:t>
            </a: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846667" y="1600200"/>
            <a:ext cx="10583333" cy="4852988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en-GB" altLang="en-US" b="1" dirty="0" smtClean="0">
                <a:solidFill>
                  <a:schemeClr val="tx1">
                    <a:lumMod val="50000"/>
                  </a:schemeClr>
                </a:solidFill>
              </a:rPr>
              <a:t>Place yourself </a:t>
            </a:r>
            <a:r>
              <a:rPr lang="en-GB" altLang="en-US" dirty="0" smtClean="0">
                <a:solidFill>
                  <a:schemeClr val="tx1">
                    <a:lumMod val="50000"/>
                  </a:schemeClr>
                </a:solidFill>
              </a:rPr>
              <a:t>where you can be seen but not directly in front of the child</a:t>
            </a:r>
          </a:p>
          <a:p>
            <a:pPr eaLnBrk="1" hangingPunct="1"/>
            <a:r>
              <a:rPr lang="en-GB" altLang="en-US" b="1" dirty="0" smtClean="0">
                <a:solidFill>
                  <a:schemeClr val="tx1">
                    <a:lumMod val="50000"/>
                  </a:schemeClr>
                </a:solidFill>
              </a:rPr>
              <a:t>Observe </a:t>
            </a:r>
            <a:r>
              <a:rPr lang="en-GB" altLang="en-US" dirty="0" smtClean="0">
                <a:solidFill>
                  <a:schemeClr val="tx1">
                    <a:lumMod val="50000"/>
                  </a:schemeClr>
                </a:solidFill>
              </a:rPr>
              <a:t>the child’s repetitive, purposeful behaviours – if he is:</a:t>
            </a:r>
          </a:p>
          <a:p>
            <a:pPr lvl="1" eaLnBrk="1" hangingPunct="1"/>
            <a:r>
              <a:rPr lang="en-GB" altLang="en-US" dirty="0" smtClean="0">
                <a:solidFill>
                  <a:schemeClr val="tx1">
                    <a:lumMod val="50000"/>
                  </a:schemeClr>
                </a:solidFill>
              </a:rPr>
              <a:t>Banging his head – bang with your fist &amp; copy the rhythm</a:t>
            </a:r>
          </a:p>
          <a:p>
            <a:pPr lvl="1" eaLnBrk="1" hangingPunct="1"/>
            <a:r>
              <a:rPr lang="en-GB" altLang="en-US" dirty="0" smtClean="0">
                <a:solidFill>
                  <a:schemeClr val="tx1">
                    <a:lumMod val="50000"/>
                  </a:schemeClr>
                </a:solidFill>
              </a:rPr>
              <a:t>Biting his hand – put your hand in your mouth (biting is not necessary!)</a:t>
            </a:r>
          </a:p>
          <a:p>
            <a:pPr lvl="1" eaLnBrk="1" hangingPunct="1"/>
            <a:r>
              <a:rPr lang="en-GB" altLang="en-US" dirty="0" smtClean="0">
                <a:solidFill>
                  <a:schemeClr val="tx1">
                    <a:lumMod val="50000"/>
                  </a:schemeClr>
                </a:solidFill>
              </a:rPr>
              <a:t>Rocking back and forth – rock back and forth matching the rhythm</a:t>
            </a:r>
          </a:p>
          <a:p>
            <a:pPr lvl="1" eaLnBrk="1" hangingPunct="1"/>
            <a:r>
              <a:rPr lang="en-GB" altLang="en-US" dirty="0" smtClean="0">
                <a:solidFill>
                  <a:schemeClr val="tx1">
                    <a:lumMod val="50000"/>
                  </a:schemeClr>
                </a:solidFill>
              </a:rPr>
              <a:t>Clicking fingers – click your fingers</a:t>
            </a:r>
          </a:p>
          <a:p>
            <a:pPr lvl="1" eaLnBrk="1" hangingPunct="1"/>
            <a:r>
              <a:rPr lang="en-GB" altLang="en-US" dirty="0" smtClean="0">
                <a:solidFill>
                  <a:schemeClr val="tx1">
                    <a:lumMod val="50000"/>
                  </a:schemeClr>
                </a:solidFill>
              </a:rPr>
              <a:t>Making a noise with his mouth or other part of his body – try to recreate the sound with the same tempo, volume, rhythm</a:t>
            </a:r>
          </a:p>
          <a:p>
            <a:pPr eaLnBrk="1" hangingPunct="1"/>
            <a:r>
              <a:rPr lang="en-GB" altLang="en-US" b="1" dirty="0" smtClean="0">
                <a:solidFill>
                  <a:schemeClr val="tx1">
                    <a:lumMod val="50000"/>
                  </a:schemeClr>
                </a:solidFill>
              </a:rPr>
              <a:t>Match </a:t>
            </a:r>
            <a:r>
              <a:rPr lang="en-GB" altLang="en-US" dirty="0" smtClean="0">
                <a:solidFill>
                  <a:schemeClr val="tx1">
                    <a:lumMod val="50000"/>
                  </a:schemeClr>
                </a:solidFill>
              </a:rPr>
              <a:t>your child’s rhythm – slow and steady or fast and energetic – this may give you information on the child’s mood</a:t>
            </a:r>
          </a:p>
          <a:p>
            <a:pPr eaLnBrk="1" hangingPunct="1"/>
            <a:r>
              <a:rPr lang="en-GB" altLang="en-US" b="1" dirty="0" smtClean="0">
                <a:solidFill>
                  <a:schemeClr val="tx1">
                    <a:lumMod val="50000"/>
                  </a:schemeClr>
                </a:solidFill>
              </a:rPr>
              <a:t>Persevere</a:t>
            </a:r>
            <a:r>
              <a:rPr lang="en-GB" altLang="en-US" dirty="0" smtClean="0">
                <a:solidFill>
                  <a:schemeClr val="tx1">
                    <a:lumMod val="50000"/>
                  </a:schemeClr>
                </a:solidFill>
              </a:rPr>
              <a:t> – you may not get it right 1</a:t>
            </a:r>
            <a:r>
              <a:rPr lang="en-GB" altLang="en-US" baseline="30000" dirty="0" smtClean="0">
                <a:solidFill>
                  <a:schemeClr val="tx1">
                    <a:lumMod val="50000"/>
                  </a:schemeClr>
                </a:solidFill>
              </a:rPr>
              <a:t>st</a:t>
            </a:r>
            <a:r>
              <a:rPr lang="en-GB" altLang="en-US" dirty="0" smtClean="0">
                <a:solidFill>
                  <a:schemeClr val="tx1">
                    <a:lumMod val="50000"/>
                  </a:schemeClr>
                </a:solidFill>
              </a:rPr>
              <a:t> time!</a:t>
            </a:r>
          </a:p>
          <a:p>
            <a:pPr lvl="1" eaLnBrk="1" hangingPunct="1"/>
            <a:endParaRPr lang="en-GB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44217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9212" y="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Progression of Interaction</a:t>
            </a:r>
            <a:endParaRPr lang="en-GB" dirty="0"/>
          </a:p>
        </p:txBody>
      </p:sp>
      <p:graphicFrame>
        <p:nvGraphicFramePr>
          <p:cNvPr id="4" name="Diagram 3"/>
          <p:cNvGraphicFramePr/>
          <p:nvPr/>
        </p:nvGraphicFramePr>
        <p:xfrm>
          <a:off x="1703512" y="1196752"/>
          <a:ext cx="8784976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ounded Rectangle 4"/>
          <p:cNvSpPr/>
          <p:nvPr/>
        </p:nvSpPr>
        <p:spPr>
          <a:xfrm>
            <a:off x="1847851" y="5445126"/>
            <a:ext cx="2663825" cy="1008063"/>
          </a:xfrm>
          <a:prstGeom prst="roundRect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 err="1"/>
              <a:t>Attunement</a:t>
            </a:r>
            <a:endParaRPr lang="en-GB" dirty="0"/>
          </a:p>
        </p:txBody>
      </p:sp>
      <p:sp>
        <p:nvSpPr>
          <p:cNvPr id="6" name="Rounded Rectangle 5"/>
          <p:cNvSpPr/>
          <p:nvPr/>
        </p:nvSpPr>
        <p:spPr>
          <a:xfrm>
            <a:off x="4872039" y="5445126"/>
            <a:ext cx="2663825" cy="1008063"/>
          </a:xfrm>
          <a:prstGeom prst="roundRect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/>
              <a:t>Respecting</a:t>
            </a:r>
          </a:p>
          <a:p>
            <a:pPr algn="ctr">
              <a:defRPr/>
            </a:pPr>
            <a:r>
              <a:rPr lang="en-GB" dirty="0"/>
              <a:t>Introducing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896226" y="5449888"/>
            <a:ext cx="2663825" cy="1008062"/>
          </a:xfrm>
          <a:prstGeom prst="roundRect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/>
              <a:t>Turn Taking</a:t>
            </a:r>
          </a:p>
          <a:p>
            <a:pPr algn="ctr">
              <a:defRPr/>
            </a:pPr>
            <a:r>
              <a:rPr lang="en-GB" dirty="0"/>
              <a:t>Attention Shifting</a:t>
            </a:r>
          </a:p>
        </p:txBody>
      </p:sp>
    </p:spTree>
    <p:extLst>
      <p:ext uri="{BB962C8B-B14F-4D97-AF65-F5344CB8AC3E}">
        <p14:creationId xmlns:p14="http://schemas.microsoft.com/office/powerpoint/2010/main" val="4235984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 smtClean="0">
                <a:solidFill>
                  <a:srgbClr val="002060"/>
                </a:solidFill>
              </a:rPr>
              <a:t>Sasha and Riana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/>
            <a:endParaRPr lang="en-GB" altLang="en-US" smtClean="0">
              <a:hlinkClick r:id=""/>
            </a:endParaRPr>
          </a:p>
          <a:p>
            <a:pPr eaLnBrk="1" hangingPunct="1"/>
            <a:endParaRPr lang="en-GB" altLang="en-US" smtClean="0">
              <a:hlinkClick r:id=""/>
            </a:endParaRPr>
          </a:p>
          <a:p>
            <a:pPr eaLnBrk="1" hangingPunct="1"/>
            <a:endParaRPr lang="en-GB" altLang="en-US" smtClean="0">
              <a:hlinkClick r:id=""/>
            </a:endParaRPr>
          </a:p>
          <a:p>
            <a:pPr eaLnBrk="1" hangingPunct="1"/>
            <a:endParaRPr lang="en-GB" altLang="en-US" smtClean="0">
              <a:hlinkClick r:id=""/>
            </a:endParaRPr>
          </a:p>
          <a:p>
            <a:pPr eaLnBrk="1" hangingPunct="1"/>
            <a:r>
              <a:rPr lang="en-GB" altLang="en-US" smtClean="0">
                <a:hlinkClick r:id=""/>
              </a:rPr>
              <a:t>https://www.youtube.com/watch?v=qkJKktBaTRY</a:t>
            </a:r>
          </a:p>
          <a:p>
            <a:pPr eaLnBrk="1" hangingPunct="1"/>
            <a:endParaRPr lang="en-GB" altLang="en-US" smtClean="0">
              <a:hlinkClick r:id=""/>
            </a:endParaRPr>
          </a:p>
          <a:p>
            <a:pPr eaLnBrk="1" hangingPunct="1"/>
            <a:endParaRPr lang="en-GB" altLang="en-US" smtClean="0">
              <a:hlinkClick r:id=""/>
            </a:endParaRPr>
          </a:p>
          <a:p>
            <a:pPr eaLnBrk="1" hangingPunct="1"/>
            <a:r>
              <a:rPr lang="en-GB" altLang="en-US" smtClean="0">
                <a:hlinkClick r:id=""/>
              </a:rPr>
              <a:t>https://www.youtube.com/watch?v=UvIEwUbzF4c</a:t>
            </a:r>
            <a:endParaRPr lang="en-GB" altLang="en-US" smtClean="0"/>
          </a:p>
          <a:p>
            <a:pPr eaLnBrk="1" hangingPunct="1"/>
            <a:endParaRPr lang="en-GB" altLang="en-US" smtClean="0"/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101" y="620713"/>
            <a:ext cx="4500563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533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Social Communication Assessment and Planning: THE SELF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09736" y="1841497"/>
            <a:ext cx="5655732" cy="4326468"/>
          </a:xfrm>
        </p:spPr>
        <p:txBody>
          <a:bodyPr>
            <a:normAutofit lnSpcReduction="10000"/>
          </a:bodyPr>
          <a:lstStyle/>
          <a:p>
            <a:r>
              <a:rPr lang="en-GB" sz="2400" b="1" dirty="0" smtClean="0">
                <a:solidFill>
                  <a:schemeClr val="accent6">
                    <a:lumMod val="50000"/>
                  </a:schemeClr>
                </a:solidFill>
              </a:rPr>
              <a:t>Language and Communication</a:t>
            </a:r>
            <a:endParaRPr lang="en-GB" sz="2400" dirty="0" smtClean="0"/>
          </a:p>
          <a:p>
            <a:pPr lvl="1"/>
            <a:r>
              <a:rPr lang="en-GB" sz="2400" dirty="0" smtClean="0"/>
              <a:t>Listening </a:t>
            </a:r>
          </a:p>
          <a:p>
            <a:pPr lvl="1"/>
            <a:r>
              <a:rPr lang="en-GB" sz="2400" dirty="0" smtClean="0"/>
              <a:t>Talking </a:t>
            </a:r>
          </a:p>
          <a:p>
            <a:pPr lvl="1"/>
            <a:r>
              <a:rPr lang="en-GB" sz="2400" dirty="0" smtClean="0"/>
              <a:t>Understanding</a:t>
            </a:r>
          </a:p>
          <a:p>
            <a:r>
              <a:rPr lang="en-GB" sz="2400" b="1" dirty="0" smtClean="0">
                <a:solidFill>
                  <a:srgbClr val="00B0F0"/>
                </a:solidFill>
              </a:rPr>
              <a:t>Flexibility</a:t>
            </a:r>
          </a:p>
          <a:p>
            <a:pPr lvl="1"/>
            <a:r>
              <a:rPr lang="en-GB" sz="2400" dirty="0" smtClean="0"/>
              <a:t>Accepting another’s point of view</a:t>
            </a:r>
          </a:p>
          <a:p>
            <a:pPr lvl="1"/>
            <a:r>
              <a:rPr lang="en-GB" sz="2400" dirty="0" smtClean="0"/>
              <a:t>Coping with change</a:t>
            </a:r>
          </a:p>
          <a:p>
            <a:pPr lvl="1"/>
            <a:r>
              <a:rPr lang="en-GB" sz="2400" dirty="0" smtClean="0"/>
              <a:t>Obsessions </a:t>
            </a:r>
            <a:r>
              <a:rPr lang="en-GB" sz="2400" dirty="0"/>
              <a:t>vs interests </a:t>
            </a:r>
            <a:endParaRPr lang="en-GB" sz="2400" dirty="0" smtClean="0"/>
          </a:p>
          <a:p>
            <a:endParaRPr lang="en-GB" dirty="0"/>
          </a:p>
          <a:p>
            <a:pPr marL="457200" lvl="1" indent="0">
              <a:buNone/>
            </a:pPr>
            <a:endParaRPr lang="en-GB" dirty="0" smtClean="0"/>
          </a:p>
          <a:p>
            <a:pPr lvl="1"/>
            <a:endParaRPr lang="en-GB" dirty="0"/>
          </a:p>
          <a:p>
            <a:pPr marL="457200" lvl="1" indent="0">
              <a:buNone/>
            </a:pPr>
            <a:endParaRPr lang="en-GB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855135" y="1841497"/>
            <a:ext cx="6045199" cy="45720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b="1" dirty="0">
                <a:solidFill>
                  <a:srgbClr val="FFC000"/>
                </a:solidFill>
              </a:rPr>
              <a:t>Social Interaction</a:t>
            </a:r>
          </a:p>
          <a:p>
            <a:pPr lvl="1"/>
            <a:r>
              <a:rPr lang="en-GB" sz="2400" dirty="0"/>
              <a:t>Social conversations</a:t>
            </a:r>
          </a:p>
          <a:p>
            <a:pPr lvl="1"/>
            <a:r>
              <a:rPr lang="en-GB" sz="2400" dirty="0"/>
              <a:t>Social conventions</a:t>
            </a:r>
          </a:p>
          <a:p>
            <a:pPr lvl="1"/>
            <a:r>
              <a:rPr lang="en-GB" sz="2400" dirty="0"/>
              <a:t>Social play</a:t>
            </a:r>
          </a:p>
          <a:p>
            <a:pPr lvl="1"/>
            <a:r>
              <a:rPr lang="en-GB" sz="2400" dirty="0"/>
              <a:t>Friendships</a:t>
            </a:r>
          </a:p>
          <a:p>
            <a:pPr lvl="1"/>
            <a:r>
              <a:rPr lang="en-GB" sz="2400" dirty="0"/>
              <a:t>learning</a:t>
            </a:r>
          </a:p>
          <a:p>
            <a:r>
              <a:rPr lang="en-GB" sz="2400" b="1" dirty="0" smtClean="0">
                <a:solidFill>
                  <a:srgbClr val="00B050"/>
                </a:solidFill>
              </a:rPr>
              <a:t>Emotional </a:t>
            </a:r>
            <a:r>
              <a:rPr lang="en-GB" sz="2400" b="1" dirty="0">
                <a:solidFill>
                  <a:srgbClr val="00B050"/>
                </a:solidFill>
              </a:rPr>
              <a:t>Literacy</a:t>
            </a:r>
          </a:p>
          <a:p>
            <a:pPr lvl="1"/>
            <a:r>
              <a:rPr lang="en-GB" sz="2400" dirty="0"/>
              <a:t>Self awareness</a:t>
            </a:r>
          </a:p>
          <a:p>
            <a:pPr lvl="1"/>
            <a:r>
              <a:rPr lang="en-GB" sz="2400" dirty="0"/>
              <a:t>Awareness of others</a:t>
            </a:r>
          </a:p>
          <a:p>
            <a:pPr lvl="1"/>
            <a:r>
              <a:rPr lang="en-GB" sz="2400" dirty="0" smtClean="0"/>
              <a:t>Self </a:t>
            </a:r>
            <a:r>
              <a:rPr lang="en-GB" sz="2400" dirty="0"/>
              <a:t>management</a:t>
            </a:r>
          </a:p>
          <a:p>
            <a:endParaRPr lang="en-GB" dirty="0" smtClean="0"/>
          </a:p>
          <a:p>
            <a:pPr marL="457200" lvl="1" indent="0">
              <a:buFont typeface="Wingdings 3" charset="2"/>
              <a:buNone/>
            </a:pPr>
            <a:endParaRPr lang="en-GB" dirty="0" smtClean="0"/>
          </a:p>
          <a:p>
            <a:pPr lvl="1"/>
            <a:endParaRPr lang="en-GB" dirty="0" smtClean="0"/>
          </a:p>
          <a:p>
            <a:pPr marL="457200" lvl="1" indent="0">
              <a:buFont typeface="Wingdings 3" charset="2"/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430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i="1" dirty="0" smtClean="0"/>
              <a:t>“persistent </a:t>
            </a:r>
            <a:r>
              <a:rPr lang="en-GB" i="1" dirty="0"/>
              <a:t>difficulties with social communication and social interaction”</a:t>
            </a:r>
            <a:br>
              <a:rPr lang="en-GB" i="1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>
                <a:hlinkClick r:id="rId2"/>
              </a:rPr>
              <a:t>http</a:t>
            </a:r>
            <a:r>
              <a:rPr lang="en-GB" dirty="0">
                <a:hlinkClick r:id="rId2"/>
              </a:rPr>
              <a:t>://www.bing.com/videos/search?q=sheldon+cooper+sarcasm+sign&amp;view=detail&amp;mid=025EEDB81834BB35070B025EEDB81834BB35070B&amp;FORM=VIRE&amp;adlt=strict</a:t>
            </a:r>
            <a:endParaRPr lang="en-GB" dirty="0"/>
          </a:p>
          <a:p>
            <a:endParaRPr lang="en-GB" dirty="0" smtClean="0">
              <a:hlinkClick r:id="rId3"/>
            </a:endParaRPr>
          </a:p>
          <a:p>
            <a:r>
              <a:rPr lang="en-GB" dirty="0" smtClean="0">
                <a:hlinkClick r:id="rId3"/>
              </a:rPr>
              <a:t>http</a:t>
            </a:r>
            <a:r>
              <a:rPr lang="en-GB" dirty="0">
                <a:hlinkClick r:id="rId3"/>
              </a:rPr>
              <a:t>://www.bing.com/videos/search?q=friendship+algorithm&amp;adlt=strict&amp;view=detail&amp;mid=9E8D1FE6E107A918DB609E8D1FE6E107A918DB60&amp;FORM=VRDGAR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996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287" y="804335"/>
            <a:ext cx="9563846" cy="706964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Task: Apply appropriate strategies to your SMART targets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186268" y="1930401"/>
          <a:ext cx="11616264" cy="47593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7980"/>
                <a:gridCol w="3032095"/>
                <a:gridCol w="5501346"/>
                <a:gridCol w="1724843"/>
              </a:tblGrid>
              <a:tr h="736599"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Date 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Short term</a:t>
                      </a:r>
                      <a:r>
                        <a:rPr lang="en-GB" sz="2000" baseline="0" dirty="0" smtClean="0"/>
                        <a:t> t</a:t>
                      </a:r>
                      <a:r>
                        <a:rPr lang="en-GB" sz="2000" dirty="0" smtClean="0"/>
                        <a:t>arget 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/>
                        <a:t>Strategies</a:t>
                      </a:r>
                    </a:p>
                    <a:p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Evaluation </a:t>
                      </a:r>
                      <a:endParaRPr lang="en-GB" sz="2000" dirty="0"/>
                    </a:p>
                  </a:txBody>
                  <a:tcPr/>
                </a:tc>
              </a:tr>
              <a:tr h="1418029"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Aug– Dec 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I can take turns with another child</a:t>
                      </a:r>
                      <a:r>
                        <a:rPr lang="en-GB" sz="2000" baseline="0" dirty="0" smtClean="0"/>
                        <a:t> on </a:t>
                      </a:r>
                      <a:r>
                        <a:rPr lang="en-GB" sz="2000" b="1" baseline="0" dirty="0" smtClean="0">
                          <a:solidFill>
                            <a:srgbClr val="0070C0"/>
                          </a:solidFill>
                        </a:rPr>
                        <a:t>some </a:t>
                      </a:r>
                      <a:r>
                        <a:rPr lang="en-GB" sz="2000" baseline="0" dirty="0" smtClean="0"/>
                        <a:t>occasions with </a:t>
                      </a:r>
                      <a:r>
                        <a:rPr lang="en-GB" sz="2000" b="1" baseline="0" dirty="0" smtClean="0">
                          <a:solidFill>
                            <a:srgbClr val="FF0000"/>
                          </a:solidFill>
                        </a:rPr>
                        <a:t>full</a:t>
                      </a:r>
                      <a:r>
                        <a:rPr lang="en-GB" sz="2000" baseline="0" dirty="0" smtClean="0"/>
                        <a:t> adult support 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Staff will create opportunities</a:t>
                      </a:r>
                      <a:r>
                        <a:rPr lang="en-GB" sz="2000" baseline="0" dirty="0" smtClean="0"/>
                        <a:t> to practice turn taking such as having one toy with 2 children</a:t>
                      </a:r>
                    </a:p>
                    <a:p>
                      <a:r>
                        <a:rPr lang="en-GB" sz="2000" baseline="0" dirty="0" smtClean="0"/>
                        <a:t>KW will model turn taking</a:t>
                      </a:r>
                    </a:p>
                    <a:p>
                      <a:r>
                        <a:rPr lang="en-GB" sz="2000" baseline="0" dirty="0" smtClean="0"/>
                        <a:t>Use a timer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/>
                </a:tc>
              </a:tr>
              <a:tr h="2407352"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Jan– April 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I can take turns</a:t>
                      </a:r>
                      <a:r>
                        <a:rPr lang="en-GB" sz="2000" baseline="0" dirty="0" smtClean="0"/>
                        <a:t> during play with another child on </a:t>
                      </a:r>
                      <a:r>
                        <a:rPr lang="en-GB" sz="2000" b="1" baseline="0" dirty="0" smtClean="0">
                          <a:solidFill>
                            <a:srgbClr val="0070C0"/>
                          </a:solidFill>
                        </a:rPr>
                        <a:t>most</a:t>
                      </a:r>
                      <a:r>
                        <a:rPr lang="en-GB" sz="2000" baseline="0" dirty="0" smtClean="0"/>
                        <a:t> occasions with </a:t>
                      </a:r>
                      <a:r>
                        <a:rPr lang="en-GB" sz="2000" b="1" baseline="0" dirty="0" smtClean="0">
                          <a:solidFill>
                            <a:srgbClr val="FF0000"/>
                          </a:solidFill>
                        </a:rPr>
                        <a:t>some</a:t>
                      </a:r>
                      <a:r>
                        <a:rPr lang="en-GB" sz="2000" baseline="0" dirty="0" smtClean="0"/>
                        <a:t> adult support 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Staff</a:t>
                      </a:r>
                      <a:r>
                        <a:rPr lang="en-GB" sz="2000" baseline="0" dirty="0" smtClean="0"/>
                        <a:t> will use a timer to indicate turns during play where necessary and work towards providing only a verbal prompt </a:t>
                      </a:r>
                    </a:p>
                    <a:p>
                      <a:r>
                        <a:rPr lang="en-GB" sz="2000" baseline="0" dirty="0" smtClean="0"/>
                        <a:t>Staff will try to notice turn taking during free play and provide positive feedback “good sharing”</a:t>
                      </a:r>
                    </a:p>
                    <a:p>
                      <a:r>
                        <a:rPr lang="en-GB" sz="2000" baseline="0" dirty="0" smtClean="0"/>
                        <a:t>Staff will use a sharing visual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334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Reflection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000" dirty="0" smtClean="0"/>
              <a:t>What do you think staff in your establishment do well to support children with ASD?</a:t>
            </a:r>
          </a:p>
          <a:p>
            <a:r>
              <a:rPr lang="en-GB" sz="4000" dirty="0" smtClean="0"/>
              <a:t>What one thing are you going to do differently or try after today?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3817398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Language and Communication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1203325" y="2011363"/>
          <a:ext cx="9783763" cy="4206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61453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i="1" dirty="0"/>
              <a:t>“restricted and repetitive patterns of behaviours, activities or interests</a:t>
            </a:r>
            <a:r>
              <a:rPr lang="en-GB" i="1" dirty="0" smtClean="0"/>
              <a:t>”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 smtClean="0">
              <a:hlinkClick r:id="rId2"/>
            </a:endParaRPr>
          </a:p>
          <a:p>
            <a:r>
              <a:rPr lang="en-GB" dirty="0" smtClean="0">
                <a:hlinkClick r:id="rId2"/>
              </a:rPr>
              <a:t>http</a:t>
            </a:r>
            <a:r>
              <a:rPr lang="en-GB" dirty="0">
                <a:hlinkClick r:id="rId2"/>
              </a:rPr>
              <a:t>://</a:t>
            </a:r>
            <a:r>
              <a:rPr lang="en-GB" dirty="0" smtClean="0">
                <a:hlinkClick r:id="rId2"/>
              </a:rPr>
              <a:t>www.bing.com/videos/search?q=fun+with+flags&amp;adlt=strict&amp;view=detail&amp;mid=F69398E6F236F697EE36F69398E6F236F697EE36&amp;FORM=VRDGAR</a:t>
            </a:r>
            <a:endParaRPr lang="en-GB" dirty="0" smtClean="0"/>
          </a:p>
          <a:p>
            <a:endParaRPr lang="en-GB" dirty="0"/>
          </a:p>
          <a:p>
            <a:r>
              <a:rPr lang="en-GB" dirty="0">
                <a:hlinkClick r:id="rId3"/>
              </a:rPr>
              <a:t>http://</a:t>
            </a:r>
            <a:r>
              <a:rPr lang="en-GB" dirty="0" smtClean="0">
                <a:hlinkClick r:id="rId3"/>
              </a:rPr>
              <a:t>www.bing.com/videos/search?q=sheldon+cooper+routine&amp;adlt=strict&amp;view=detail&amp;mid=B080132947EB01F04E93B080132947EB01F04E93&amp;FORM=VRDGAR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228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Identifying Autism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Common Traits and Challenges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539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Nature Illustration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3431377.potx" id="{56A48130-F36A-41C3-8C0C-0EF853C6708B}" vid="{0432F83B-7085-406B-BFE7-677E72A6CADA}"/>
    </a:ext>
  </a:extLst>
</a:theme>
</file>

<file path=ppt/theme/theme2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360</TotalTime>
  <Words>2373</Words>
  <Application>Microsoft Office PowerPoint</Application>
  <PresentationFormat>Widescreen</PresentationFormat>
  <Paragraphs>363</Paragraphs>
  <Slides>61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70" baseType="lpstr">
      <vt:lpstr>Andalus</vt:lpstr>
      <vt:lpstr>Arial</vt:lpstr>
      <vt:lpstr>Calibri</vt:lpstr>
      <vt:lpstr>Comic Sans MS</vt:lpstr>
      <vt:lpstr>Segoe Print</vt:lpstr>
      <vt:lpstr>Times New Roman</vt:lpstr>
      <vt:lpstr>Wingdings</vt:lpstr>
      <vt:lpstr>Wingdings 3</vt:lpstr>
      <vt:lpstr>Nature Illustration 16x9</vt:lpstr>
      <vt:lpstr>Supporting children with autism in the Early Years.</vt:lpstr>
      <vt:lpstr>Discussion</vt:lpstr>
      <vt:lpstr>What is autism spectrum disorder?</vt:lpstr>
      <vt:lpstr>PowerPoint Presentation</vt:lpstr>
      <vt:lpstr>PowerPoint Presentation</vt:lpstr>
      <vt:lpstr>“persistent difficulties with social communication and social interaction” </vt:lpstr>
      <vt:lpstr>Language and Communication</vt:lpstr>
      <vt:lpstr>“restricted and repetitive patterns of behaviours, activities or interests”</vt:lpstr>
      <vt:lpstr>Identifying Autism</vt:lpstr>
      <vt:lpstr>Common Traits and Challenges</vt:lpstr>
      <vt:lpstr>Common Traits and Challenges</vt:lpstr>
      <vt:lpstr>Common Traits and Challenges</vt:lpstr>
      <vt:lpstr>Common Traits and Challenges</vt:lpstr>
      <vt:lpstr>Common Traits and Challenges</vt:lpstr>
      <vt:lpstr>Visualizer</vt:lpstr>
      <vt:lpstr>Verbalizer</vt:lpstr>
      <vt:lpstr>Temple Grandin</vt:lpstr>
      <vt:lpstr>Temple Grandin</vt:lpstr>
      <vt:lpstr>Result</vt:lpstr>
      <vt:lpstr>Anxiety increases cognitive rigidity</vt:lpstr>
      <vt:lpstr>Closure</vt:lpstr>
      <vt:lpstr>Let’s look a little deeper</vt:lpstr>
      <vt:lpstr>Extreme Male Brain</vt:lpstr>
      <vt:lpstr>PowerPoint Presentation</vt:lpstr>
      <vt:lpstr>Context Blindness / Specificity</vt:lpstr>
      <vt:lpstr>PowerPoint Presentation</vt:lpstr>
      <vt:lpstr>What is your core belief?</vt:lpstr>
      <vt:lpstr>Meeting the Needs of Pupils with Autism</vt:lpstr>
      <vt:lpstr>Experience it</vt:lpstr>
      <vt:lpstr>What Can We Do?</vt:lpstr>
      <vt:lpstr>Creating an Early Years Environment which Reduces Anxiety</vt:lpstr>
      <vt:lpstr>Make it Visual</vt:lpstr>
      <vt:lpstr>Stages and Purposes of Visuals</vt:lpstr>
      <vt:lpstr>Symbolise the Environment</vt:lpstr>
      <vt:lpstr>PowerPoint Presentation</vt:lpstr>
      <vt:lpstr>Make it Predictable - Symbolise Routines</vt:lpstr>
      <vt:lpstr>PowerPoint Presentation</vt:lpstr>
      <vt:lpstr>Visual Timetables</vt:lpstr>
      <vt:lpstr>PowerPoint Presentation</vt:lpstr>
      <vt:lpstr>Make it Easy to Process – Developing Language</vt:lpstr>
      <vt:lpstr>Supporting Emotional Regulation</vt:lpstr>
      <vt:lpstr>Supporting Emotional Regulation</vt:lpstr>
      <vt:lpstr>Points to Consider</vt:lpstr>
      <vt:lpstr>Make it Explicit – Social Stories</vt:lpstr>
      <vt:lpstr>Make it Explicit – Social Stories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Considering Sensory  Needs</vt:lpstr>
      <vt:lpstr>Considering Sensory Needs</vt:lpstr>
      <vt:lpstr>Considering Sensory Needs – Examples Remember to use visuals to cue/plan/transition</vt:lpstr>
      <vt:lpstr>   Intensive Interaction: Learning through Social Connection</vt:lpstr>
      <vt:lpstr>PowerPoint Presentation</vt:lpstr>
      <vt:lpstr>What Does this Mean in Practice?</vt:lpstr>
      <vt:lpstr>Progression of Interaction</vt:lpstr>
      <vt:lpstr>Sasha and Riana</vt:lpstr>
      <vt:lpstr>Social Communication Assessment and Planning: THE SELF</vt:lpstr>
      <vt:lpstr>Task: Apply appropriate strategies to your SMART targets</vt:lpstr>
      <vt:lpstr>Reflection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Layout</dc:title>
  <dc:creator>Atherton, Chris</dc:creator>
  <cp:lastModifiedBy>McGoldrick, Ainsley2</cp:lastModifiedBy>
  <cp:revision>34</cp:revision>
  <dcterms:created xsi:type="dcterms:W3CDTF">2016-08-25T01:25:58Z</dcterms:created>
  <dcterms:modified xsi:type="dcterms:W3CDTF">2019-05-09T09:11:22Z</dcterms:modified>
</cp:coreProperties>
</file>