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63" r:id="rId4"/>
    <p:sldId id="276" r:id="rId5"/>
    <p:sldId id="264" r:id="rId6"/>
    <p:sldId id="265" r:id="rId7"/>
    <p:sldId id="257" r:id="rId8"/>
    <p:sldId id="259" r:id="rId9"/>
    <p:sldId id="262" r:id="rId10"/>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41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DC40574-4EDB-49A1-BD27-C088241F3F1A}"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140155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C40574-4EDB-49A1-BD27-C088241F3F1A}"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397055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C40574-4EDB-49A1-BD27-C088241F3F1A}"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516071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DC40574-4EDB-49A1-BD27-C088241F3F1A}"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404971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C40574-4EDB-49A1-BD27-C088241F3F1A}" type="datetimeFigureOut">
              <a:rPr lang="en-GB" smtClean="0"/>
              <a:t>14/03/2019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3268292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DC40574-4EDB-49A1-BD27-C088241F3F1A}"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231514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DC40574-4EDB-49A1-BD27-C088241F3F1A}" type="datetimeFigureOut">
              <a:rPr lang="en-GB" smtClean="0"/>
              <a:t>14/03/2019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1334225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DC40574-4EDB-49A1-BD27-C088241F3F1A}" type="datetimeFigureOut">
              <a:rPr lang="en-GB" smtClean="0"/>
              <a:t>14/03/2019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1671208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40574-4EDB-49A1-BD27-C088241F3F1A}" type="datetimeFigureOut">
              <a:rPr lang="en-GB" smtClean="0"/>
              <a:t>14/03/2019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3205134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40574-4EDB-49A1-BD27-C088241F3F1A}"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217497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C40574-4EDB-49A1-BD27-C088241F3F1A}" type="datetimeFigureOut">
              <a:rPr lang="en-GB" smtClean="0"/>
              <a:t>14/03/2019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672995-8325-47F1-A3B6-7E3921CAC2F5}" type="slidenum">
              <a:rPr lang="en-GB" smtClean="0"/>
              <a:t>‹#›</a:t>
            </a:fld>
            <a:endParaRPr lang="en-GB"/>
          </a:p>
        </p:txBody>
      </p:sp>
    </p:spTree>
    <p:extLst>
      <p:ext uri="{BB962C8B-B14F-4D97-AF65-F5344CB8AC3E}">
        <p14:creationId xmlns:p14="http://schemas.microsoft.com/office/powerpoint/2010/main" val="2902188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C40574-4EDB-49A1-BD27-C088241F3F1A}" type="datetimeFigureOut">
              <a:rPr lang="en-GB" smtClean="0"/>
              <a:t>14/03/2019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672995-8325-47F1-A3B6-7E3921CAC2F5}" type="slidenum">
              <a:rPr lang="en-GB" smtClean="0"/>
              <a:t>‹#›</a:t>
            </a:fld>
            <a:endParaRPr lang="en-GB"/>
          </a:p>
        </p:txBody>
      </p:sp>
    </p:spTree>
    <p:extLst>
      <p:ext uri="{BB962C8B-B14F-4D97-AF65-F5344CB8AC3E}">
        <p14:creationId xmlns:p14="http://schemas.microsoft.com/office/powerpoint/2010/main" val="3492833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74345"/>
            <a:ext cx="7416824" cy="5909310"/>
          </a:xfrm>
          <a:prstGeom prst="rect">
            <a:avLst/>
          </a:prstGeom>
        </p:spPr>
        <p:txBody>
          <a:bodyPr wrap="square">
            <a:spAutoFit/>
          </a:bodyPr>
          <a:lstStyle/>
          <a:p>
            <a:r>
              <a:rPr lang="en-GB" u="sng" dirty="0">
                <a:latin typeface="Comic Sans MS" panose="030F0702030302020204" pitchFamily="66" charset="0"/>
              </a:rPr>
              <a:t>How can social stories be used</a:t>
            </a:r>
            <a:r>
              <a:rPr lang="en-GB" u="sng" dirty="0" smtClean="0">
                <a:latin typeface="Comic Sans MS" panose="030F0702030302020204" pitchFamily="66" charset="0"/>
              </a:rPr>
              <a:t>?</a:t>
            </a:r>
          </a:p>
          <a:p>
            <a:endParaRPr lang="en-GB" u="sng"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develop self-care skills, social skills and academic abilities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understand how others might behave or respond in a particular situation,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understand how they might be expected to behave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help others understand the perspective of a person with autism and why they may respond or behave in a particular way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help a person to cope with changes to routine and unexpected or distressing events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provide positive feedback to a person about an area of strength or achievement in order to develop self-esteem </a:t>
            </a:r>
            <a:endParaRPr lang="en-GB" dirty="0" smtClean="0">
              <a:latin typeface="Comic Sans MS" panose="030F0702030302020204" pitchFamily="66" charset="0"/>
            </a:endParaRP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To develop behavioural strategies and how to cope with </a:t>
            </a:r>
            <a:r>
              <a:rPr lang="en-GB" dirty="0" smtClean="0">
                <a:latin typeface="Comic Sans MS" panose="030F0702030302020204" pitchFamily="66" charset="0"/>
              </a:rPr>
              <a:t>obsessions</a:t>
            </a:r>
          </a:p>
          <a:p>
            <a:pPr marL="285750" indent="-285750">
              <a:buFont typeface="Arial" panose="020B0604020202020204" pitchFamily="34" charset="0"/>
              <a:buChar char="•"/>
            </a:pPr>
            <a:endParaRPr lang="en-GB" dirty="0">
              <a:latin typeface="Comic Sans MS" panose="030F0702030302020204" pitchFamily="66" charset="0"/>
            </a:endParaRPr>
          </a:p>
        </p:txBody>
      </p:sp>
    </p:spTree>
    <p:extLst>
      <p:ext uri="{BB962C8B-B14F-4D97-AF65-F5344CB8AC3E}">
        <p14:creationId xmlns:p14="http://schemas.microsoft.com/office/powerpoint/2010/main" val="373577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97346"/>
            <a:ext cx="8208912" cy="3693319"/>
          </a:xfrm>
          <a:prstGeom prst="rect">
            <a:avLst/>
          </a:prstGeom>
        </p:spPr>
        <p:txBody>
          <a:bodyPr wrap="square">
            <a:spAutoFit/>
          </a:bodyPr>
          <a:lstStyle/>
          <a:p>
            <a:endParaRPr lang="en-GB" u="sng" dirty="0" smtClean="0">
              <a:latin typeface="Comic Sans MS" panose="030F0702030302020204" pitchFamily="66" charset="0"/>
            </a:endParaRPr>
          </a:p>
          <a:p>
            <a:r>
              <a:rPr lang="en-GB" u="sng" dirty="0" smtClean="0">
                <a:latin typeface="Comic Sans MS" panose="030F0702030302020204" pitchFamily="66" charset="0"/>
              </a:rPr>
              <a:t>Benefits of using Social Stories</a:t>
            </a:r>
          </a:p>
          <a:p>
            <a:endParaRPr lang="en-GB" dirty="0" smtClean="0">
              <a:effectLst/>
              <a:latin typeface="Comic Sans MS" panose="030F0702030302020204" pitchFamily="66" charset="0"/>
            </a:endParaRPr>
          </a:p>
          <a:p>
            <a:pPr marL="285750" indent="-285750">
              <a:buFont typeface="Arial" panose="020B0604020202020204" pitchFamily="34" charset="0"/>
              <a:buChar char="•"/>
            </a:pPr>
            <a:r>
              <a:rPr lang="en-GB" dirty="0" smtClean="0">
                <a:latin typeface="Comic Sans MS" panose="030F0702030302020204" pitchFamily="66" charset="0"/>
              </a:rPr>
              <a:t>Uses their strengths as </a:t>
            </a:r>
            <a:r>
              <a:rPr lang="en-GB" dirty="0" smtClean="0">
                <a:effectLst/>
                <a:latin typeface="Comic Sans MS" panose="030F0702030302020204" pitchFamily="66" charset="0"/>
              </a:rPr>
              <a:t>visual learners</a:t>
            </a:r>
          </a:p>
          <a:p>
            <a:endParaRPr lang="en-GB" dirty="0" smtClean="0">
              <a:effectLst/>
              <a:latin typeface="Comic Sans MS" panose="030F0702030302020204" pitchFamily="66" charset="0"/>
            </a:endParaRPr>
          </a:p>
          <a:p>
            <a:pPr marL="285750" indent="-285750">
              <a:buFont typeface="Arial" panose="020B0604020202020204" pitchFamily="34" charset="0"/>
              <a:buChar char="•"/>
            </a:pPr>
            <a:r>
              <a:rPr lang="en-GB" dirty="0" smtClean="0">
                <a:latin typeface="Comic Sans MS" panose="030F0702030302020204" pitchFamily="66" charset="0"/>
              </a:rPr>
              <a:t>P</a:t>
            </a:r>
            <a:r>
              <a:rPr lang="en-GB" dirty="0" smtClean="0">
                <a:effectLst/>
                <a:latin typeface="Comic Sans MS" panose="030F0702030302020204" pitchFamily="66" charset="0"/>
              </a:rPr>
              <a:t>resents information in a literal, 'concrete' way,</a:t>
            </a:r>
          </a:p>
          <a:p>
            <a:r>
              <a:rPr lang="en-GB" dirty="0" smtClean="0">
                <a:effectLst/>
                <a:latin typeface="Comic Sans MS" panose="030F0702030302020204" pitchFamily="66" charset="0"/>
              </a:rPr>
              <a:t> </a:t>
            </a:r>
          </a:p>
          <a:p>
            <a:pPr marL="285750" indent="-285750">
              <a:buFont typeface="Arial" panose="020B0604020202020204" pitchFamily="34" charset="0"/>
              <a:buChar char="•"/>
            </a:pPr>
            <a:r>
              <a:rPr lang="en-GB" dirty="0" smtClean="0">
                <a:latin typeface="Comic Sans MS" panose="030F0702030302020204" pitchFamily="66" charset="0"/>
              </a:rPr>
              <a:t>H</a:t>
            </a:r>
            <a:r>
              <a:rPr lang="en-GB" dirty="0" smtClean="0">
                <a:effectLst/>
                <a:latin typeface="Comic Sans MS" panose="030F0702030302020204" pitchFamily="66" charset="0"/>
              </a:rPr>
              <a:t>elps </a:t>
            </a:r>
            <a:r>
              <a:rPr lang="en-GB" dirty="0" smtClean="0">
                <a:latin typeface="Comic Sans MS" panose="030F0702030302020204" pitchFamily="66" charset="0"/>
              </a:rPr>
              <a:t>to </a:t>
            </a:r>
            <a:r>
              <a:rPr lang="en-GB" dirty="0" smtClean="0">
                <a:effectLst/>
                <a:latin typeface="Comic Sans MS" panose="030F0702030302020204" pitchFamily="66" charset="0"/>
              </a:rPr>
              <a:t>sequencing events and 'executive functioning' </a:t>
            </a:r>
          </a:p>
          <a:p>
            <a:endParaRPr lang="en-GB" dirty="0">
              <a:latin typeface="Comic Sans MS" panose="030F0702030302020204" pitchFamily="66" charset="0"/>
            </a:endParaRPr>
          </a:p>
          <a:p>
            <a:pPr marL="285750" indent="-285750">
              <a:buFont typeface="Arial" panose="020B0604020202020204" pitchFamily="34" charset="0"/>
              <a:buChar char="•"/>
            </a:pPr>
            <a:r>
              <a:rPr lang="en-GB" dirty="0">
                <a:latin typeface="Comic Sans MS" panose="030F0702030302020204" pitchFamily="66" charset="0"/>
              </a:rPr>
              <a:t>C</a:t>
            </a:r>
            <a:r>
              <a:rPr lang="en-GB" dirty="0" smtClean="0">
                <a:effectLst/>
                <a:latin typeface="Comic Sans MS" panose="030F0702030302020204" pitchFamily="66" charset="0"/>
              </a:rPr>
              <a:t>an increase structure in a person's life and thereby reduce anxiety. </a:t>
            </a:r>
          </a:p>
          <a:p>
            <a:endParaRPr lang="en-GB" dirty="0">
              <a:latin typeface="Comic Sans MS" panose="030F0702030302020204" pitchFamily="66" charset="0"/>
            </a:endParaRPr>
          </a:p>
          <a:p>
            <a:endParaRPr lang="en-GB" dirty="0">
              <a:latin typeface="Comic Sans MS" panose="030F0702030302020204" pitchFamily="66" charset="0"/>
            </a:endParaRPr>
          </a:p>
          <a:p>
            <a:endParaRPr lang="en-GB" dirty="0">
              <a:effectLst/>
              <a:latin typeface="Comic Sans MS" panose="030F0702030302020204" pitchFamily="66" charset="0"/>
            </a:endParaRPr>
          </a:p>
        </p:txBody>
      </p:sp>
    </p:spTree>
    <p:extLst>
      <p:ext uri="{BB962C8B-B14F-4D97-AF65-F5344CB8AC3E}">
        <p14:creationId xmlns:p14="http://schemas.microsoft.com/office/powerpoint/2010/main" val="2744850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55000" lnSpcReduction="20000"/>
          </a:bodyPr>
          <a:lstStyle/>
          <a:p>
            <a:pPr marL="0" indent="0">
              <a:buNone/>
            </a:pPr>
            <a:r>
              <a:rPr lang="en-GB" u="sng" dirty="0" smtClean="0">
                <a:latin typeface="Comic Sans MS" panose="030F0702030302020204" pitchFamily="66" charset="0"/>
              </a:rPr>
              <a:t>Getting Started</a:t>
            </a:r>
          </a:p>
          <a:p>
            <a:r>
              <a:rPr lang="en-GB" dirty="0" smtClean="0">
                <a:latin typeface="Comic Sans MS" panose="030F0702030302020204" pitchFamily="66" charset="0"/>
              </a:rPr>
              <a:t>Decide </a:t>
            </a:r>
            <a:r>
              <a:rPr lang="en-GB" dirty="0">
                <a:latin typeface="Comic Sans MS" panose="030F0702030302020204" pitchFamily="66" charset="0"/>
              </a:rPr>
              <a:t>w</a:t>
            </a:r>
            <a:r>
              <a:rPr lang="en-GB" dirty="0" smtClean="0">
                <a:latin typeface="Comic Sans MS" panose="030F0702030302020204" pitchFamily="66" charset="0"/>
              </a:rPr>
              <a:t>hat is the p</a:t>
            </a:r>
            <a:r>
              <a:rPr lang="en-GB" dirty="0" smtClean="0">
                <a:effectLst/>
                <a:latin typeface="Comic Sans MS" panose="030F0702030302020204" pitchFamily="66" charset="0"/>
              </a:rPr>
              <a:t>urpose/the goal aiming to teach.</a:t>
            </a:r>
          </a:p>
          <a:p>
            <a:endParaRPr lang="en-GB" dirty="0">
              <a:latin typeface="Comic Sans MS" panose="030F0702030302020204" pitchFamily="66" charset="0"/>
            </a:endParaRPr>
          </a:p>
          <a:p>
            <a:r>
              <a:rPr lang="en-GB" dirty="0" smtClean="0">
                <a:latin typeface="Comic Sans MS" panose="030F0702030302020204" pitchFamily="66" charset="0"/>
              </a:rPr>
              <a:t>Select </a:t>
            </a:r>
            <a:r>
              <a:rPr lang="en-GB" dirty="0">
                <a:latin typeface="Comic Sans MS" panose="030F0702030302020204" pitchFamily="66" charset="0"/>
              </a:rPr>
              <a:t>a title which reflects the overall meaning of the story. Titles can be a question (What is lightning?) or a statement (Lightning)</a:t>
            </a:r>
          </a:p>
          <a:p>
            <a:pPr marL="0" indent="0">
              <a:buNone/>
            </a:pPr>
            <a:endParaRPr lang="en-GB" dirty="0" smtClean="0">
              <a:effectLst/>
              <a:latin typeface="Comic Sans MS" panose="030F0702030302020204" pitchFamily="66" charset="0"/>
            </a:endParaRPr>
          </a:p>
          <a:p>
            <a:r>
              <a:rPr lang="en-GB" dirty="0" smtClean="0">
                <a:latin typeface="Comic Sans MS" panose="030F0702030302020204" pitchFamily="66" charset="0"/>
              </a:rPr>
              <a:t>Plan what</a:t>
            </a:r>
            <a:r>
              <a:rPr lang="en-GB" dirty="0" smtClean="0">
                <a:effectLst/>
                <a:latin typeface="Comic Sans MS" panose="030F0702030302020204" pitchFamily="66" charset="0"/>
              </a:rPr>
              <a:t> the child needs to understand </a:t>
            </a:r>
            <a:endParaRPr lang="en-GB" dirty="0">
              <a:latin typeface="Comic Sans MS" panose="030F0702030302020204" pitchFamily="66" charset="0"/>
            </a:endParaRPr>
          </a:p>
          <a:p>
            <a:pPr marL="0" indent="0">
              <a:buNone/>
            </a:pPr>
            <a:r>
              <a:rPr lang="en-GB" dirty="0" smtClean="0">
                <a:effectLst/>
                <a:latin typeface="Comic Sans MS" panose="030F0702030302020204" pitchFamily="66" charset="0"/>
              </a:rPr>
              <a:t>-    social reasons,</a:t>
            </a:r>
          </a:p>
          <a:p>
            <a:pPr>
              <a:buFontTx/>
              <a:buChar char="-"/>
            </a:pPr>
            <a:r>
              <a:rPr lang="en-GB" dirty="0" smtClean="0">
                <a:effectLst/>
                <a:latin typeface="Comic Sans MS" panose="030F0702030302020204" pitchFamily="66" charset="0"/>
              </a:rPr>
              <a:t>where does the situation occur, </a:t>
            </a:r>
            <a:endParaRPr lang="en-GB" dirty="0">
              <a:latin typeface="Comic Sans MS" panose="030F0702030302020204" pitchFamily="66" charset="0"/>
            </a:endParaRPr>
          </a:p>
          <a:p>
            <a:pPr>
              <a:buFontTx/>
              <a:buChar char="-"/>
            </a:pPr>
            <a:r>
              <a:rPr lang="en-GB" dirty="0" smtClean="0">
                <a:effectLst/>
                <a:latin typeface="Comic Sans MS" panose="030F0702030302020204" pitchFamily="66" charset="0"/>
              </a:rPr>
              <a:t>who is it with, </a:t>
            </a:r>
          </a:p>
          <a:p>
            <a:pPr>
              <a:buFontTx/>
              <a:buChar char="-"/>
            </a:pPr>
            <a:r>
              <a:rPr lang="en-GB" dirty="0" smtClean="0">
                <a:effectLst/>
                <a:latin typeface="Comic Sans MS" panose="030F0702030302020204" pitchFamily="66" charset="0"/>
              </a:rPr>
              <a:t>how does it begin and end, </a:t>
            </a:r>
          </a:p>
          <a:p>
            <a:pPr>
              <a:buFontTx/>
              <a:buChar char="-"/>
            </a:pPr>
            <a:r>
              <a:rPr lang="en-GB" dirty="0" smtClean="0">
                <a:effectLst/>
                <a:latin typeface="Comic Sans MS" panose="030F0702030302020204" pitchFamily="66" charset="0"/>
              </a:rPr>
              <a:t>how long does it last, </a:t>
            </a:r>
          </a:p>
          <a:p>
            <a:pPr>
              <a:buFontTx/>
              <a:buChar char="-"/>
            </a:pPr>
            <a:r>
              <a:rPr lang="en-GB" dirty="0" smtClean="0">
                <a:effectLst/>
                <a:latin typeface="Comic Sans MS" panose="030F0702030302020204" pitchFamily="66" charset="0"/>
              </a:rPr>
              <a:t>what actually happens in the situation and why</a:t>
            </a:r>
          </a:p>
          <a:p>
            <a:pPr marL="0" indent="0">
              <a:buNone/>
            </a:pPr>
            <a:endParaRPr lang="en-GB" dirty="0" smtClean="0">
              <a:effectLst/>
              <a:latin typeface="Comic Sans MS" panose="030F0702030302020204" pitchFamily="66" charset="0"/>
            </a:endParaRPr>
          </a:p>
          <a:p>
            <a:pPr marL="285750" indent="-285750"/>
            <a:r>
              <a:rPr lang="en-GB" dirty="0" smtClean="0">
                <a:latin typeface="Comic Sans MS" panose="030F0702030302020204" pitchFamily="66" charset="0"/>
              </a:rPr>
              <a:t>The story needs </a:t>
            </a:r>
            <a:r>
              <a:rPr lang="en-GB" dirty="0">
                <a:latin typeface="Comic Sans MS" panose="030F0702030302020204" pitchFamily="66" charset="0"/>
              </a:rPr>
              <a:t>to have an introduction, body and conclusion </a:t>
            </a:r>
          </a:p>
          <a:p>
            <a:pPr marL="0" indent="0">
              <a:buNone/>
            </a:pPr>
            <a:endParaRPr lang="en-GB" dirty="0">
              <a:latin typeface="Comic Sans MS" panose="030F0702030302020204" pitchFamily="66" charset="0"/>
            </a:endParaRPr>
          </a:p>
          <a:p>
            <a:pPr marL="285750" indent="-285750"/>
            <a:r>
              <a:rPr lang="en-GB" dirty="0">
                <a:latin typeface="Comic Sans MS" panose="030F0702030302020204" pitchFamily="66" charset="0"/>
              </a:rPr>
              <a:t>Should use positive language (</a:t>
            </a:r>
            <a:r>
              <a:rPr lang="en-GB" dirty="0" err="1">
                <a:latin typeface="Comic Sans MS" panose="030F0702030302020204" pitchFamily="66" charset="0"/>
              </a:rPr>
              <a:t>ie</a:t>
            </a:r>
            <a:r>
              <a:rPr lang="en-GB" dirty="0">
                <a:latin typeface="Comic Sans MS" panose="030F0702030302020204" pitchFamily="66" charset="0"/>
              </a:rPr>
              <a:t> where possible, describe what should happen, rather than what should not) </a:t>
            </a:r>
          </a:p>
          <a:p>
            <a:endParaRPr lang="en-GB" dirty="0">
              <a:latin typeface="Comic Sans MS" panose="030F0702030302020204" pitchFamily="66" charset="0"/>
            </a:endParaRPr>
          </a:p>
          <a:p>
            <a:pPr marL="285750" indent="-285750"/>
            <a:r>
              <a:rPr lang="en-GB" dirty="0">
                <a:latin typeface="Comic Sans MS" panose="030F0702030302020204" pitchFamily="66" charset="0"/>
              </a:rPr>
              <a:t>Should include words like </a:t>
            </a:r>
            <a:r>
              <a:rPr lang="en-GB" i="1" dirty="0">
                <a:latin typeface="Comic Sans MS" panose="030F0702030302020204" pitchFamily="66" charset="0"/>
              </a:rPr>
              <a:t>sometimes</a:t>
            </a:r>
            <a:r>
              <a:rPr lang="en-GB" dirty="0">
                <a:latin typeface="Comic Sans MS" panose="030F0702030302020204" pitchFamily="66" charset="0"/>
              </a:rPr>
              <a:t> and </a:t>
            </a:r>
            <a:r>
              <a:rPr lang="en-GB" i="1" dirty="0">
                <a:latin typeface="Comic Sans MS" panose="030F0702030302020204" pitchFamily="66" charset="0"/>
              </a:rPr>
              <a:t>usually</a:t>
            </a:r>
            <a:r>
              <a:rPr lang="en-GB" dirty="0">
                <a:latin typeface="Comic Sans MS" panose="030F0702030302020204" pitchFamily="66" charset="0"/>
              </a:rPr>
              <a:t> for situations where a particular outcome is not guaranteed </a:t>
            </a:r>
          </a:p>
          <a:p>
            <a:pPr marL="285750" indent="-285750"/>
            <a:endParaRPr lang="en-GB" dirty="0">
              <a:latin typeface="Comic Sans MS" panose="030F0702030302020204" pitchFamily="66" charset="0"/>
            </a:endParaRPr>
          </a:p>
          <a:p>
            <a:pPr marL="285750" indent="-285750"/>
            <a:endParaRPr lang="en-GB" dirty="0">
              <a:latin typeface="Comic Sans MS" panose="030F0702030302020204" pitchFamily="66" charset="0"/>
            </a:endParaRPr>
          </a:p>
          <a:p>
            <a:endParaRPr lang="en-GB" dirty="0" smtClean="0">
              <a:effectLst/>
              <a:latin typeface="Comic Sans MS" panose="030F0702030302020204" pitchFamily="66" charset="0"/>
            </a:endParaRPr>
          </a:p>
          <a:p>
            <a:pPr marL="0" indent="0">
              <a:buNone/>
            </a:pPr>
            <a:endParaRPr lang="en-GB" dirty="0" smtClean="0">
              <a:effectLst/>
              <a:latin typeface="Comic Sans MS" panose="030F0702030302020204" pitchFamily="66" charset="0"/>
            </a:endParaRPr>
          </a:p>
          <a:p>
            <a:pPr marL="0" indent="0">
              <a:buNone/>
            </a:pPr>
            <a:endParaRPr lang="en-GB" dirty="0" smtClean="0">
              <a:effectLst/>
              <a:latin typeface="Comic Sans MS" panose="030F0702030302020204" pitchFamily="66" charset="0"/>
            </a:endParaRPr>
          </a:p>
        </p:txBody>
      </p:sp>
    </p:spTree>
    <p:extLst>
      <p:ext uri="{BB962C8B-B14F-4D97-AF65-F5344CB8AC3E}">
        <p14:creationId xmlns:p14="http://schemas.microsoft.com/office/powerpoint/2010/main" val="189571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408712"/>
          </a:xfrm>
        </p:spPr>
        <p:txBody>
          <a:bodyPr>
            <a:normAutofit fontScale="25000" lnSpcReduction="20000"/>
          </a:bodyPr>
          <a:lstStyle/>
          <a:p>
            <a:pPr marL="285750" indent="-285750"/>
            <a:r>
              <a:rPr lang="en-GB" sz="7200" dirty="0">
                <a:latin typeface="Comic Sans MS" panose="030F0702030302020204" pitchFamily="66" charset="0"/>
              </a:rPr>
              <a:t>Should appeal to the interests of the person for whom they are written</a:t>
            </a:r>
          </a:p>
          <a:p>
            <a:pPr marL="285750" indent="-285750"/>
            <a:endParaRPr lang="en-GB" sz="7200" dirty="0">
              <a:latin typeface="Comic Sans MS" panose="030F0702030302020204" pitchFamily="66" charset="0"/>
            </a:endParaRPr>
          </a:p>
          <a:p>
            <a:pPr marL="285750" indent="-285750"/>
            <a:r>
              <a:rPr lang="en-GB" sz="7200" dirty="0">
                <a:latin typeface="Comic Sans MS" panose="030F0702030302020204" pitchFamily="66" charset="0"/>
              </a:rPr>
              <a:t>If writing for a child, write from the first person perspective (</a:t>
            </a:r>
            <a:r>
              <a:rPr lang="en-GB" sz="7200" b="1" dirty="0">
                <a:latin typeface="Comic Sans MS" panose="030F0702030302020204" pitchFamily="66" charset="0"/>
              </a:rPr>
              <a:t>I</a:t>
            </a:r>
            <a:r>
              <a:rPr lang="en-GB" sz="7200" dirty="0">
                <a:latin typeface="Comic Sans MS" panose="030F0702030302020204" pitchFamily="66" charset="0"/>
              </a:rPr>
              <a:t> will try to wait until it is daytime before </a:t>
            </a:r>
            <a:r>
              <a:rPr lang="en-GB" sz="7200" b="1" dirty="0">
                <a:latin typeface="Comic Sans MS" panose="030F0702030302020204" pitchFamily="66" charset="0"/>
              </a:rPr>
              <a:t>I</a:t>
            </a:r>
            <a:r>
              <a:rPr lang="en-GB" sz="7200" dirty="0">
                <a:latin typeface="Comic Sans MS" panose="030F0702030302020204" pitchFamily="66" charset="0"/>
              </a:rPr>
              <a:t> get up in the morning). </a:t>
            </a:r>
          </a:p>
          <a:p>
            <a:endParaRPr lang="en-GB" sz="7200" dirty="0">
              <a:latin typeface="Comic Sans MS" panose="030F0702030302020204" pitchFamily="66" charset="0"/>
            </a:endParaRPr>
          </a:p>
          <a:p>
            <a:pPr marL="285750" indent="-285750"/>
            <a:r>
              <a:rPr lang="en-GB" sz="7200" dirty="0">
                <a:latin typeface="Comic Sans MS" panose="030F0702030302020204" pitchFamily="66" charset="0"/>
              </a:rPr>
              <a:t>Pair age-appropriate photographs, picture symbols or drawings with text to help people who have difficulty reading or for younger children</a:t>
            </a:r>
          </a:p>
          <a:p>
            <a:pPr marL="285750" indent="-285750"/>
            <a:endParaRPr lang="en-GB" sz="7200" dirty="0">
              <a:latin typeface="Comic Sans MS" panose="030F0702030302020204" pitchFamily="66" charset="0"/>
            </a:endParaRPr>
          </a:p>
          <a:p>
            <a:pPr marL="285750" indent="-285750"/>
            <a:r>
              <a:rPr lang="en-GB" sz="7200" dirty="0">
                <a:latin typeface="Comic Sans MS" panose="030F0702030302020204" pitchFamily="66" charset="0"/>
              </a:rPr>
              <a:t>When writing for young people or adults, use the third person perspective (</a:t>
            </a:r>
            <a:r>
              <a:rPr lang="en-GB" sz="7200" b="1" dirty="0">
                <a:latin typeface="Comic Sans MS" panose="030F0702030302020204" pitchFamily="66" charset="0"/>
              </a:rPr>
              <a:t>they</a:t>
            </a:r>
            <a:r>
              <a:rPr lang="en-GB" sz="7200" dirty="0">
                <a:latin typeface="Comic Sans MS" panose="030F0702030302020204" pitchFamily="66" charset="0"/>
              </a:rPr>
              <a:t>, </a:t>
            </a:r>
            <a:r>
              <a:rPr lang="en-GB" sz="7200" b="1" dirty="0">
                <a:latin typeface="Comic Sans MS" panose="030F0702030302020204" pitchFamily="66" charset="0"/>
              </a:rPr>
              <a:t>he</a:t>
            </a:r>
            <a:r>
              <a:rPr lang="en-GB" sz="7200" dirty="0">
                <a:latin typeface="Comic Sans MS" panose="030F0702030302020204" pitchFamily="66" charset="0"/>
              </a:rPr>
              <a:t>, </a:t>
            </a:r>
            <a:r>
              <a:rPr lang="en-GB" sz="7200" b="1" dirty="0">
                <a:latin typeface="Comic Sans MS" panose="030F0702030302020204" pitchFamily="66" charset="0"/>
              </a:rPr>
              <a:t>she</a:t>
            </a:r>
            <a:r>
              <a:rPr lang="en-GB" sz="7200" dirty="0">
                <a:latin typeface="Comic Sans MS" panose="030F0702030302020204" pitchFamily="66" charset="0"/>
              </a:rPr>
              <a:t>) and adjust language and presentation accordingly</a:t>
            </a:r>
            <a:r>
              <a:rPr lang="en-GB" sz="7200" dirty="0" smtClean="0">
                <a:latin typeface="Comic Sans MS" panose="030F0702030302020204" pitchFamily="66" charset="0"/>
              </a:rPr>
              <a:t>.</a:t>
            </a:r>
          </a:p>
          <a:p>
            <a:pPr marL="0" indent="0">
              <a:buNone/>
            </a:pPr>
            <a:endParaRPr lang="en-GB" sz="7200" dirty="0">
              <a:latin typeface="Comic Sans MS" panose="030F0702030302020204" pitchFamily="66" charset="0"/>
            </a:endParaRPr>
          </a:p>
          <a:p>
            <a:r>
              <a:rPr lang="en-GB" sz="7200" dirty="0" smtClean="0">
                <a:latin typeface="Comic Sans MS" panose="030F0702030302020204" pitchFamily="66" charset="0"/>
              </a:rPr>
              <a:t>Present </a:t>
            </a:r>
            <a:r>
              <a:rPr lang="en-GB" sz="7200" dirty="0">
                <a:latin typeface="Comic Sans MS" panose="030F0702030302020204" pitchFamily="66" charset="0"/>
              </a:rPr>
              <a:t>the social story to the person at a time when everyone is feeling calm and relaxed. </a:t>
            </a:r>
          </a:p>
          <a:p>
            <a:pPr marL="0" indent="0">
              <a:buNone/>
            </a:pPr>
            <a:endParaRPr lang="en-GB" sz="7200" dirty="0">
              <a:latin typeface="Comic Sans MS" panose="030F0702030302020204" pitchFamily="66" charset="0"/>
            </a:endParaRPr>
          </a:p>
          <a:p>
            <a:r>
              <a:rPr lang="en-GB" sz="7200" dirty="0" smtClean="0">
                <a:latin typeface="Comic Sans MS" panose="030F0702030302020204" pitchFamily="66" charset="0"/>
              </a:rPr>
              <a:t>Review </a:t>
            </a:r>
            <a:r>
              <a:rPr lang="en-GB" sz="7200" dirty="0">
                <a:latin typeface="Comic Sans MS" panose="030F0702030302020204" pitchFamily="66" charset="0"/>
              </a:rPr>
              <a:t>the story as often as required</a:t>
            </a:r>
          </a:p>
          <a:p>
            <a:pPr marL="0" indent="0">
              <a:buNone/>
            </a:pPr>
            <a:endParaRPr lang="en-GB" sz="7200" dirty="0">
              <a:latin typeface="Comic Sans MS" panose="030F0702030302020204" pitchFamily="66" charset="0"/>
            </a:endParaRPr>
          </a:p>
          <a:p>
            <a:r>
              <a:rPr lang="en-GB" sz="7200" dirty="0" smtClean="0">
                <a:latin typeface="Comic Sans MS" panose="030F0702030302020204" pitchFamily="66" charset="0"/>
              </a:rPr>
              <a:t>Introduce </a:t>
            </a:r>
            <a:r>
              <a:rPr lang="en-GB" sz="7200" dirty="0">
                <a:latin typeface="Comic Sans MS" panose="030F0702030302020204" pitchFamily="66" charset="0"/>
              </a:rPr>
              <a:t>one story at a time to maximise learning</a:t>
            </a:r>
          </a:p>
          <a:p>
            <a:endParaRPr lang="en-GB" sz="7200" dirty="0">
              <a:latin typeface="Comic Sans MS" panose="030F0702030302020204" pitchFamily="66" charset="0"/>
            </a:endParaRPr>
          </a:p>
          <a:p>
            <a:r>
              <a:rPr lang="en-GB" sz="7200" dirty="0" smtClean="0">
                <a:latin typeface="Comic Sans MS" panose="030F0702030302020204" pitchFamily="66" charset="0"/>
              </a:rPr>
              <a:t>There </a:t>
            </a:r>
            <a:r>
              <a:rPr lang="en-GB" sz="7200" dirty="0">
                <a:latin typeface="Comic Sans MS" panose="030F0702030302020204" pitchFamily="66" charset="0"/>
              </a:rPr>
              <a:t>are two main ways of 'fading' a social story: </a:t>
            </a:r>
          </a:p>
          <a:p>
            <a:pPr marL="0" indent="0">
              <a:buNone/>
            </a:pPr>
            <a:r>
              <a:rPr lang="en-GB" sz="7200" dirty="0">
                <a:latin typeface="Comic Sans MS" panose="030F0702030302020204" pitchFamily="66" charset="0"/>
              </a:rPr>
              <a:t>- increase the period of time between reviewing </a:t>
            </a:r>
          </a:p>
          <a:p>
            <a:pPr marL="0" indent="0">
              <a:buNone/>
            </a:pPr>
            <a:r>
              <a:rPr lang="en-GB" sz="7200" dirty="0">
                <a:latin typeface="Comic Sans MS" panose="030F0702030302020204" pitchFamily="66" charset="0"/>
              </a:rPr>
              <a:t>- change the content of the story to reflect the person's new skills. For example, remove directive sentences from the story, or rewrite them as partial sentences where the person is required to recall the missing information. </a:t>
            </a:r>
          </a:p>
        </p:txBody>
      </p:sp>
    </p:spTree>
    <p:extLst>
      <p:ext uri="{BB962C8B-B14F-4D97-AF65-F5344CB8AC3E}">
        <p14:creationId xmlns:p14="http://schemas.microsoft.com/office/powerpoint/2010/main" val="180648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5" end="1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056404309"/>
              </p:ext>
            </p:extLst>
          </p:nvPr>
        </p:nvGraphicFramePr>
        <p:xfrm>
          <a:off x="179512" y="188640"/>
          <a:ext cx="8856985" cy="5760640"/>
        </p:xfrm>
        <a:graphic>
          <a:graphicData uri="http://schemas.openxmlformats.org/drawingml/2006/table">
            <a:tbl>
              <a:tblPr/>
              <a:tblGrid>
                <a:gridCol w="1325075">
                  <a:extLst>
                    <a:ext uri="{9D8B030D-6E8A-4147-A177-3AD203B41FA5}">
                      <a16:colId xmlns:a16="http://schemas.microsoft.com/office/drawing/2014/main" val="20000"/>
                    </a:ext>
                  </a:extLst>
                </a:gridCol>
                <a:gridCol w="3265028">
                  <a:extLst>
                    <a:ext uri="{9D8B030D-6E8A-4147-A177-3AD203B41FA5}">
                      <a16:colId xmlns:a16="http://schemas.microsoft.com/office/drawing/2014/main" val="20001"/>
                    </a:ext>
                  </a:extLst>
                </a:gridCol>
                <a:gridCol w="4266882">
                  <a:extLst>
                    <a:ext uri="{9D8B030D-6E8A-4147-A177-3AD203B41FA5}">
                      <a16:colId xmlns:a16="http://schemas.microsoft.com/office/drawing/2014/main" val="20002"/>
                    </a:ext>
                  </a:extLst>
                </a:gridCol>
              </a:tblGrid>
              <a:tr h="370170">
                <a:tc>
                  <a:txBody>
                    <a:bodyPr/>
                    <a:lstStyle/>
                    <a:p>
                      <a:pPr>
                        <a:lnSpc>
                          <a:spcPct val="110000"/>
                        </a:lnSpc>
                        <a:spcAft>
                          <a:spcPts val="1100"/>
                        </a:spcAft>
                      </a:pPr>
                      <a:r>
                        <a:rPr lang="en-GB" sz="1100" b="1" dirty="0">
                          <a:effectLst/>
                          <a:latin typeface="Comic Sans MS" panose="030F0702030302020204" pitchFamily="66" charset="0"/>
                        </a:rPr>
                        <a:t>Sentence type </a:t>
                      </a:r>
                    </a:p>
                  </a:txBody>
                  <a:tcPr marL="13706" marR="1370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0000"/>
                        </a:lnSpc>
                        <a:spcAft>
                          <a:spcPts val="1100"/>
                        </a:spcAft>
                      </a:pPr>
                      <a:r>
                        <a:rPr lang="en-GB" sz="1100" b="1" dirty="0" smtClean="0">
                          <a:effectLst/>
                          <a:latin typeface="Comic Sans MS" panose="030F0702030302020204" pitchFamily="66" charset="0"/>
                        </a:rPr>
                        <a:t>What is it? </a:t>
                      </a:r>
                    </a:p>
                  </a:txBody>
                  <a:tcPr marL="18275" marR="18275" marT="9137" marB="9137">
                    <a:lnL w="12700" cap="flat" cmpd="sng" algn="ctr">
                      <a:solidFill>
                        <a:srgbClr val="000000"/>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1" dirty="0" smtClean="0">
                          <a:effectLst/>
                          <a:latin typeface="Comic Sans MS" panose="030F0702030302020204" pitchFamily="66" charset="0"/>
                        </a:rPr>
                        <a:t>Examples </a:t>
                      </a:r>
                    </a:p>
                    <a:p>
                      <a:endParaRPr lang="en-GB" sz="1100" dirty="0">
                        <a:latin typeface="Comic Sans MS" panose="030F0702030302020204" pitchFamily="66" charset="0"/>
                      </a:endParaRPr>
                    </a:p>
                  </a:txBody>
                  <a:tcPr marL="18275" marR="18275" marT="9137" marB="9137"/>
                </a:tc>
                <a:extLst>
                  <a:ext uri="{0D108BD9-81ED-4DB2-BD59-A6C34878D82A}">
                    <a16:rowId xmlns:a16="http://schemas.microsoft.com/office/drawing/2014/main" val="10000"/>
                  </a:ext>
                </a:extLst>
              </a:tr>
              <a:tr h="896725">
                <a:tc>
                  <a:txBody>
                    <a:bodyPr/>
                    <a:lstStyle/>
                    <a:p>
                      <a:pPr algn="ctr">
                        <a:spcAft>
                          <a:spcPts val="1100"/>
                        </a:spcAft>
                      </a:pPr>
                      <a:r>
                        <a:rPr lang="en-GB" sz="1100" dirty="0">
                          <a:effectLst/>
                          <a:latin typeface="Comic Sans MS" panose="030F0702030302020204" pitchFamily="66" charset="0"/>
                        </a:rPr>
                        <a:t>Descriptive </a:t>
                      </a:r>
                      <a:endParaRPr lang="en-GB" sz="1100" dirty="0" smtClean="0">
                        <a:effectLst/>
                        <a:latin typeface="Comic Sans MS" panose="030F0702030302020204" pitchFamily="66" charset="0"/>
                      </a:endParaRPr>
                    </a:p>
                    <a:p>
                      <a:pPr algn="ctr">
                        <a:spcAft>
                          <a:spcPts val="1100"/>
                        </a:spcAft>
                      </a:pPr>
                      <a:r>
                        <a:rPr lang="en-GB" sz="1100" dirty="0" smtClean="0">
                          <a:effectLst/>
                          <a:latin typeface="Comic Sans MS" panose="030F0702030302020204" pitchFamily="66" charset="0"/>
                        </a:rPr>
                        <a:t>2-5 sentences can include perspective</a:t>
                      </a:r>
                      <a:endParaRPr lang="en-GB" sz="1100" dirty="0">
                        <a:effectLst/>
                        <a:latin typeface="Comic Sans MS" panose="030F0702030302020204" pitchFamily="66" charset="0"/>
                      </a:endParaRP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a:effectLst/>
                          <a:latin typeface="Comic Sans MS" panose="030F0702030302020204" pitchFamily="66" charset="0"/>
                        </a:rPr>
                        <a:t>Answers the 'wh' questions </a:t>
                      </a:r>
                      <a:r>
                        <a:rPr lang="en-GB" sz="1100" i="1">
                          <a:effectLst/>
                          <a:latin typeface="Comic Sans MS" panose="030F0702030302020204" pitchFamily="66" charset="0"/>
                        </a:rPr>
                        <a:t>where</a:t>
                      </a:r>
                      <a:r>
                        <a:rPr lang="en-GB" sz="1100">
                          <a:effectLst/>
                          <a:latin typeface="Comic Sans MS" panose="030F0702030302020204" pitchFamily="66" charset="0"/>
                        </a:rPr>
                        <a:t> does the situation occur, </a:t>
                      </a:r>
                      <a:r>
                        <a:rPr lang="en-GB" sz="1100" i="1">
                          <a:effectLst/>
                          <a:latin typeface="Comic Sans MS" panose="030F0702030302020204" pitchFamily="66" charset="0"/>
                        </a:rPr>
                        <a:t>who</a:t>
                      </a:r>
                      <a:r>
                        <a:rPr lang="en-GB" sz="1100">
                          <a:effectLst/>
                          <a:latin typeface="Comic Sans MS" panose="030F0702030302020204" pitchFamily="66" charset="0"/>
                        </a:rPr>
                        <a:t> is it with, </a:t>
                      </a:r>
                      <a:r>
                        <a:rPr lang="en-GB" sz="1100" i="1">
                          <a:effectLst/>
                          <a:latin typeface="Comic Sans MS" panose="030F0702030302020204" pitchFamily="66" charset="0"/>
                        </a:rPr>
                        <a:t>what</a:t>
                      </a:r>
                      <a:r>
                        <a:rPr lang="en-GB" sz="1100">
                          <a:effectLst/>
                          <a:latin typeface="Comic Sans MS" panose="030F0702030302020204" pitchFamily="66" charset="0"/>
                        </a:rPr>
                        <a:t> happens and </a:t>
                      </a:r>
                      <a:r>
                        <a:rPr lang="en-GB" sz="1100" i="1">
                          <a:effectLst/>
                          <a:latin typeface="Comic Sans MS" panose="030F0702030302020204" pitchFamily="66" charset="0"/>
                        </a:rPr>
                        <a:t>why</a:t>
                      </a:r>
                      <a:r>
                        <a:rPr lang="en-GB" sz="1100">
                          <a:effectLst/>
                          <a:latin typeface="Comic Sans MS" panose="030F0702030302020204" pitchFamily="66" charset="0"/>
                        </a:rPr>
                        <a:t>?</a:t>
                      </a:r>
                      <a:r>
                        <a:rPr lang="en-GB" sz="1100" i="1">
                          <a:effectLst/>
                          <a:latin typeface="Comic Sans MS" panose="030F0702030302020204" pitchFamily="66" charset="0"/>
                        </a:rPr>
                        <a:t> </a:t>
                      </a:r>
                      <a:r>
                        <a:rPr lang="en-GB" sz="1100">
                          <a:effectLst/>
                          <a:latin typeface="Comic Sans MS" panose="030F0702030302020204" pitchFamily="66" charset="0"/>
                        </a:rPr>
                        <a:t>Descriptive sentences need to present information from an accurate and objective perspective.</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tc>
                  <a:txBody>
                    <a:bodyPr/>
                    <a:lstStyle/>
                    <a:p>
                      <a:pPr>
                        <a:spcAft>
                          <a:spcPts val="1100"/>
                        </a:spcAft>
                      </a:pPr>
                      <a:r>
                        <a:rPr lang="en-GB" sz="1100" i="1">
                          <a:effectLst/>
                          <a:latin typeface="Comic Sans MS" panose="030F0702030302020204" pitchFamily="66" charset="0"/>
                        </a:rPr>
                        <a:t>Christmas Day is 25 December. </a:t>
                      </a:r>
                    </a:p>
                    <a:p>
                      <a:pPr>
                        <a:spcAft>
                          <a:spcPts val="1100"/>
                        </a:spcAft>
                      </a:pPr>
                      <a:r>
                        <a:rPr lang="en-GB" sz="1100" i="1">
                          <a:effectLst/>
                          <a:latin typeface="Comic Sans MS" panose="030F0702030302020204" pitchFamily="66" charset="0"/>
                        </a:rPr>
                        <a:t>Most children go to school. </a:t>
                      </a:r>
                    </a:p>
                    <a:p>
                      <a:pPr>
                        <a:spcAft>
                          <a:spcPts val="1100"/>
                        </a:spcAft>
                      </a:pPr>
                      <a:r>
                        <a:rPr lang="en-GB" sz="1100" i="1">
                          <a:effectLst/>
                          <a:latin typeface="Comic Sans MS" panose="030F0702030302020204" pitchFamily="66" charset="0"/>
                        </a:rPr>
                        <a:t>Sometimes I get sick.</a:t>
                      </a:r>
                      <a:r>
                        <a:rPr lang="en-GB" sz="110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42990">
                <a:tc>
                  <a:txBody>
                    <a:bodyPr/>
                    <a:lstStyle/>
                    <a:p>
                      <a:pPr algn="ctr">
                        <a:spcAft>
                          <a:spcPts val="1100"/>
                        </a:spcAft>
                      </a:pPr>
                      <a:r>
                        <a:rPr lang="en-GB" sz="1100" dirty="0">
                          <a:effectLst/>
                          <a:latin typeface="Comic Sans MS" panose="030F0702030302020204" pitchFamily="66" charset="0"/>
                        </a:rPr>
                        <a:t>Perspective </a:t>
                      </a:r>
                      <a:endParaRPr lang="en-GB" sz="1100" dirty="0" smtClean="0">
                        <a:effectLst/>
                        <a:latin typeface="Comic Sans MS" panose="030F0702030302020204" pitchFamily="66" charset="0"/>
                      </a:endParaRPr>
                    </a:p>
                    <a:p>
                      <a:pPr algn="ctr">
                        <a:spcAft>
                          <a:spcPts val="1100"/>
                        </a:spcAft>
                      </a:pPr>
                      <a:r>
                        <a:rPr lang="en-GB" sz="1100" dirty="0" smtClean="0">
                          <a:effectLst/>
                          <a:latin typeface="Comic Sans MS" panose="030F0702030302020204" pitchFamily="66" charset="0"/>
                        </a:rPr>
                        <a:t>See above</a:t>
                      </a:r>
                      <a:endParaRPr lang="en-GB" sz="1100" dirty="0">
                        <a:effectLst/>
                        <a:latin typeface="Comic Sans MS" panose="030F0702030302020204" pitchFamily="66" charset="0"/>
                      </a:endParaRP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dirty="0">
                          <a:effectLst/>
                          <a:latin typeface="Comic Sans MS" panose="030F0702030302020204" pitchFamily="66" charset="0"/>
                        </a:rPr>
                        <a:t>Refers to the opinions, feelings, ideas, beliefs or physical/mental well being of others. </a:t>
                      </a:r>
                      <a:endParaRPr lang="en-GB" sz="1100" dirty="0" smtClean="0">
                        <a:effectLst/>
                        <a:latin typeface="Comic Sans MS" panose="030F0702030302020204" pitchFamily="66" charset="0"/>
                      </a:endParaRPr>
                    </a:p>
                    <a:p>
                      <a:pPr>
                        <a:spcBef>
                          <a:spcPct val="0"/>
                        </a:spcBef>
                      </a:pPr>
                      <a:r>
                        <a:rPr lang="en-GB" altLang="en-US" sz="1100" dirty="0" smtClean="0">
                          <a:latin typeface="Comic Sans MS" pitchFamily="66" charset="0"/>
                        </a:rPr>
                        <a:t>Describing the internal stuff, many children with autism do not know about.</a:t>
                      </a:r>
                    </a:p>
                    <a:p>
                      <a:pPr>
                        <a:spcBef>
                          <a:spcPct val="0"/>
                        </a:spcBef>
                      </a:pPr>
                      <a:r>
                        <a:rPr lang="en-GB" altLang="en-US" sz="1100" dirty="0" smtClean="0">
                          <a:latin typeface="Comic Sans MS"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i="1">
                          <a:effectLst/>
                          <a:latin typeface="Comic Sans MS" panose="030F0702030302020204" pitchFamily="66" charset="0"/>
                        </a:rPr>
                        <a:t>My Mum and Dad </a:t>
                      </a:r>
                      <a:r>
                        <a:rPr lang="en-GB" sz="1100" i="1" u="sng">
                          <a:effectLst/>
                          <a:latin typeface="Comic Sans MS" panose="030F0702030302020204" pitchFamily="66" charset="0"/>
                        </a:rPr>
                        <a:t>know</a:t>
                      </a:r>
                      <a:r>
                        <a:rPr lang="en-GB" sz="1100" i="1">
                          <a:effectLst/>
                          <a:latin typeface="Comic Sans MS" panose="030F0702030302020204" pitchFamily="66" charset="0"/>
                        </a:rPr>
                        <a:t> when it is time for me to go to bed. </a:t>
                      </a:r>
                    </a:p>
                    <a:p>
                      <a:pPr>
                        <a:spcAft>
                          <a:spcPts val="1100"/>
                        </a:spcAft>
                      </a:pPr>
                      <a:r>
                        <a:rPr lang="en-GB" sz="1100" i="1">
                          <a:effectLst/>
                          <a:latin typeface="Comic Sans MS" panose="030F0702030302020204" pitchFamily="66" charset="0"/>
                        </a:rPr>
                        <a:t>Teachers </a:t>
                      </a:r>
                      <a:r>
                        <a:rPr lang="en-GB" sz="1100" i="1" u="sng">
                          <a:effectLst/>
                          <a:latin typeface="Comic Sans MS" panose="030F0702030302020204" pitchFamily="66" charset="0"/>
                        </a:rPr>
                        <a:t>like</a:t>
                      </a:r>
                      <a:r>
                        <a:rPr lang="en-GB" sz="1100" i="1">
                          <a:effectLst/>
                          <a:latin typeface="Comic Sans MS" panose="030F0702030302020204" pitchFamily="66" charset="0"/>
                        </a:rPr>
                        <a:t> it when students raise their hand to ask a question in the classroom. </a:t>
                      </a:r>
                    </a:p>
                    <a:p>
                      <a:pPr>
                        <a:spcAft>
                          <a:spcPts val="1100"/>
                        </a:spcAft>
                      </a:pPr>
                      <a:r>
                        <a:rPr lang="en-GB" sz="1100" i="1">
                          <a:effectLst/>
                          <a:latin typeface="Comic Sans MS" panose="030F0702030302020204" pitchFamily="66" charset="0"/>
                        </a:rPr>
                        <a:t>Some children </a:t>
                      </a:r>
                      <a:r>
                        <a:rPr lang="en-GB" sz="1100" i="1" u="sng">
                          <a:effectLst/>
                          <a:latin typeface="Comic Sans MS" panose="030F0702030302020204" pitchFamily="66" charset="0"/>
                        </a:rPr>
                        <a:t>believe</a:t>
                      </a:r>
                      <a:r>
                        <a:rPr lang="en-GB" sz="1100" i="1">
                          <a:effectLst/>
                          <a:latin typeface="Comic Sans MS" panose="030F0702030302020204" pitchFamily="66" charset="0"/>
                        </a:rPr>
                        <a:t> in Santa Claus.</a:t>
                      </a:r>
                      <a:r>
                        <a:rPr lang="en-GB" sz="110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15811">
                <a:tc>
                  <a:txBody>
                    <a:bodyPr/>
                    <a:lstStyle/>
                    <a:p>
                      <a:pPr algn="ctr">
                        <a:spcAft>
                          <a:spcPts val="1100"/>
                        </a:spcAft>
                      </a:pPr>
                      <a:r>
                        <a:rPr lang="en-GB" sz="1100" dirty="0">
                          <a:effectLst/>
                          <a:latin typeface="Comic Sans MS" panose="030F0702030302020204" pitchFamily="66" charset="0"/>
                        </a:rPr>
                        <a:t>Directive </a:t>
                      </a:r>
                      <a:endParaRPr lang="en-GB" sz="1100" dirty="0" smtClean="0">
                        <a:effectLst/>
                        <a:latin typeface="Comic Sans MS" panose="030F0702030302020204" pitchFamily="66" charset="0"/>
                      </a:endParaRPr>
                    </a:p>
                    <a:p>
                      <a:pPr algn="ctr">
                        <a:spcAft>
                          <a:spcPts val="1100"/>
                        </a:spcAft>
                      </a:pPr>
                      <a:r>
                        <a:rPr lang="en-GB" sz="1100" dirty="0" smtClean="0">
                          <a:effectLst/>
                          <a:latin typeface="Comic Sans MS" panose="030F0702030302020204" pitchFamily="66" charset="0"/>
                        </a:rPr>
                        <a:t>1 sentence</a:t>
                      </a:r>
                      <a:endParaRPr lang="en-GB" sz="1100" dirty="0">
                        <a:effectLst/>
                        <a:latin typeface="Comic Sans MS" panose="030F0702030302020204" pitchFamily="66" charset="0"/>
                      </a:endParaRP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dirty="0">
                          <a:effectLst/>
                          <a:latin typeface="Comic Sans MS" panose="030F0702030302020204" pitchFamily="66" charset="0"/>
                        </a:rPr>
                        <a:t>Gently offers a response or range of responses for behaviour in a particular situation. </a:t>
                      </a:r>
                      <a:endParaRPr lang="en-GB" sz="1100" dirty="0" smtClean="0">
                        <a:effectLst/>
                        <a:latin typeface="Comic Sans MS" panose="030F0702030302020204" pitchFamily="66" charset="0"/>
                      </a:endParaRPr>
                    </a:p>
                    <a:p>
                      <a:pPr>
                        <a:spcAft>
                          <a:spcPts val="1100"/>
                        </a:spcAft>
                      </a:pPr>
                      <a:r>
                        <a:rPr lang="en-GB" altLang="en-US" sz="1100" dirty="0" smtClean="0">
                          <a:effectLst/>
                          <a:latin typeface="Comic Sans MS" panose="030F0702030302020204" pitchFamily="66" charset="0"/>
                        </a:rPr>
                        <a:t>P</a:t>
                      </a:r>
                      <a:r>
                        <a:rPr lang="en-GB" altLang="en-US" sz="1100" dirty="0" smtClean="0">
                          <a:latin typeface="Comic Sans MS" pitchFamily="66" charset="0"/>
                        </a:rPr>
                        <a:t>rovide information about what the student should do to be successful in the target situation. </a:t>
                      </a:r>
                    </a:p>
                    <a:p>
                      <a:pPr>
                        <a:spcAft>
                          <a:spcPts val="1100"/>
                        </a:spcAft>
                      </a:pPr>
                      <a:r>
                        <a:rPr lang="en-GB" sz="1100" dirty="0" smtClean="0">
                          <a:effectLst/>
                          <a:latin typeface="Comic Sans MS" panose="030F0702030302020204" pitchFamily="66" charset="0"/>
                        </a:rPr>
                        <a:t>It </a:t>
                      </a:r>
                      <a:r>
                        <a:rPr lang="en-GB" sz="1100" dirty="0">
                          <a:effectLst/>
                          <a:latin typeface="Comic Sans MS" panose="030F0702030302020204" pitchFamily="66" charset="0"/>
                        </a:rPr>
                        <a:t>is important that these sentences have a positive focus and are constructed in ways which allow flexibility (</a:t>
                      </a:r>
                      <a:r>
                        <a:rPr lang="en-GB" sz="1100" dirty="0" err="1">
                          <a:effectLst/>
                          <a:latin typeface="Comic Sans MS" panose="030F0702030302020204" pitchFamily="66" charset="0"/>
                        </a:rPr>
                        <a:t>ie</a:t>
                      </a:r>
                      <a:r>
                        <a:rPr lang="en-GB" sz="1100" dirty="0">
                          <a:effectLst/>
                          <a:latin typeface="Comic Sans MS" panose="030F0702030302020204" pitchFamily="66" charset="0"/>
                        </a:rPr>
                        <a:t> avoid statements like </a:t>
                      </a:r>
                      <a:r>
                        <a:rPr lang="en-GB" sz="1100" u="sng" dirty="0">
                          <a:effectLst/>
                          <a:latin typeface="Comic Sans MS" panose="030F0702030302020204" pitchFamily="66" charset="0"/>
                        </a:rPr>
                        <a:t>I must</a:t>
                      </a:r>
                      <a:r>
                        <a:rPr lang="en-GB" sz="1100" dirty="0">
                          <a:effectLst/>
                          <a:latin typeface="Comic Sans MS" panose="030F0702030302020204" pitchFamily="66" charset="0"/>
                        </a:rPr>
                        <a:t> or </a:t>
                      </a:r>
                      <a:r>
                        <a:rPr lang="en-GB" sz="1100" u="sng" dirty="0">
                          <a:effectLst/>
                          <a:latin typeface="Comic Sans MS" panose="030F0702030302020204" pitchFamily="66" charset="0"/>
                        </a:rPr>
                        <a:t>I have to</a:t>
                      </a:r>
                      <a:r>
                        <a:rPr lang="en-GB" sz="1100" dirty="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i="1" dirty="0">
                          <a:effectLst/>
                          <a:latin typeface="Comic Sans MS" panose="030F0702030302020204" pitchFamily="66" charset="0"/>
                        </a:rPr>
                        <a:t>I </a:t>
                      </a:r>
                      <a:r>
                        <a:rPr lang="en-GB" sz="1100" i="1" u="sng" dirty="0">
                          <a:effectLst/>
                          <a:latin typeface="Comic Sans MS" panose="030F0702030302020204" pitchFamily="66" charset="0"/>
                        </a:rPr>
                        <a:t>will try</a:t>
                      </a:r>
                      <a:r>
                        <a:rPr lang="en-GB" sz="1100" i="1" dirty="0">
                          <a:effectLst/>
                          <a:latin typeface="Comic Sans MS" panose="030F0702030302020204" pitchFamily="66" charset="0"/>
                        </a:rPr>
                        <a:t> to cover my mouth when I cough. </a:t>
                      </a:r>
                    </a:p>
                    <a:p>
                      <a:pPr>
                        <a:spcAft>
                          <a:spcPts val="1100"/>
                        </a:spcAft>
                      </a:pPr>
                      <a:r>
                        <a:rPr lang="en-GB" sz="1100" i="1" dirty="0">
                          <a:effectLst/>
                          <a:latin typeface="Comic Sans MS" panose="030F0702030302020204" pitchFamily="66" charset="0"/>
                        </a:rPr>
                        <a:t>I </a:t>
                      </a:r>
                      <a:r>
                        <a:rPr lang="en-GB" sz="1100" i="1" u="sng" dirty="0">
                          <a:effectLst/>
                          <a:latin typeface="Comic Sans MS" panose="030F0702030302020204" pitchFamily="66" charset="0"/>
                        </a:rPr>
                        <a:t>might like</a:t>
                      </a:r>
                      <a:r>
                        <a:rPr lang="en-GB" sz="1100" i="1" dirty="0">
                          <a:effectLst/>
                          <a:latin typeface="Comic Sans MS" panose="030F0702030302020204" pitchFamily="66" charset="0"/>
                        </a:rPr>
                        <a:t> to play outside during lunchtime. </a:t>
                      </a:r>
                    </a:p>
                    <a:p>
                      <a:pPr>
                        <a:spcAft>
                          <a:spcPts val="1100"/>
                        </a:spcAft>
                      </a:pPr>
                      <a:r>
                        <a:rPr lang="en-GB" sz="1100" i="1" dirty="0">
                          <a:effectLst/>
                          <a:latin typeface="Comic Sans MS" panose="030F0702030302020204" pitchFamily="66" charset="0"/>
                        </a:rPr>
                        <a:t>When I am angry, I </a:t>
                      </a:r>
                      <a:r>
                        <a:rPr lang="en-GB" sz="1100" i="1" u="sng" dirty="0">
                          <a:effectLst/>
                          <a:latin typeface="Comic Sans MS" panose="030F0702030302020204" pitchFamily="66" charset="0"/>
                        </a:rPr>
                        <a:t>can</a:t>
                      </a:r>
                      <a:r>
                        <a:rPr lang="en-GB" sz="1100" i="1" dirty="0">
                          <a:effectLst/>
                          <a:latin typeface="Comic Sans MS" panose="030F0702030302020204" pitchFamily="66" charset="0"/>
                        </a:rPr>
                        <a:t>: </a:t>
                      </a:r>
                      <a:r>
                        <a:rPr lang="en-GB" sz="1100" b="0" i="0" dirty="0">
                          <a:effectLst/>
                          <a:latin typeface="Comic Sans MS" panose="030F0702030302020204" pitchFamily="66" charset="0"/>
                          <a:ea typeface="Wingdings"/>
                          <a:cs typeface="Wingdings"/>
                        </a:rPr>
                        <a:t>     </a:t>
                      </a:r>
                      <a:r>
                        <a:rPr lang="en-GB" sz="1100" i="1" dirty="0">
                          <a:effectLst/>
                          <a:latin typeface="Comic Sans MS" panose="030F0702030302020204" pitchFamily="66" charset="0"/>
                        </a:rPr>
                        <a:t>take three deep breaths </a:t>
                      </a:r>
                      <a:r>
                        <a:rPr lang="en-GB" sz="1100" i="1" dirty="0" smtClean="0">
                          <a:effectLst/>
                          <a:latin typeface="Comic Sans MS" panose="030F0702030302020204" pitchFamily="66" charset="0"/>
                        </a:rPr>
                        <a:t>/</a:t>
                      </a:r>
                      <a:r>
                        <a:rPr lang="en-GB" sz="1100" b="0" i="0" dirty="0">
                          <a:effectLst/>
                          <a:latin typeface="Comic Sans MS" panose="030F0702030302020204" pitchFamily="66" charset="0"/>
                          <a:ea typeface="Wingdings"/>
                          <a:cs typeface="Wingdings"/>
                        </a:rPr>
                        <a:t>   </a:t>
                      </a:r>
                      <a:r>
                        <a:rPr lang="en-GB" sz="1100" i="1" dirty="0">
                          <a:effectLst/>
                          <a:latin typeface="Comic Sans MS" panose="030F0702030302020204" pitchFamily="66" charset="0"/>
                        </a:rPr>
                        <a:t>go for a walk </a:t>
                      </a:r>
                      <a:r>
                        <a:rPr lang="en-GB" sz="1100" i="1" dirty="0" smtClean="0">
                          <a:effectLst/>
                          <a:latin typeface="Comic Sans MS" panose="030F0702030302020204" pitchFamily="66" charset="0"/>
                        </a:rPr>
                        <a:t>/</a:t>
                      </a:r>
                      <a:r>
                        <a:rPr lang="en-GB" sz="1100" b="0" i="0" dirty="0">
                          <a:effectLst/>
                          <a:latin typeface="Comic Sans MS" panose="030F0702030302020204" pitchFamily="66" charset="0"/>
                          <a:ea typeface="Wingdings"/>
                          <a:cs typeface="Wingdings"/>
                        </a:rPr>
                        <a:t>   </a:t>
                      </a:r>
                      <a:r>
                        <a:rPr lang="en-GB" sz="1100" i="1" dirty="0">
                          <a:effectLst/>
                          <a:latin typeface="Comic Sans MS" panose="030F0702030302020204" pitchFamily="66" charset="0"/>
                        </a:rPr>
                        <a:t>jump on the trampoline.</a:t>
                      </a:r>
                      <a:r>
                        <a:rPr lang="en-GB" sz="1100" dirty="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6725">
                <a:tc>
                  <a:txBody>
                    <a:bodyPr/>
                    <a:lstStyle/>
                    <a:p>
                      <a:pPr algn="ctr">
                        <a:spcAft>
                          <a:spcPts val="1100"/>
                        </a:spcAft>
                      </a:pPr>
                      <a:r>
                        <a:rPr lang="en-GB" sz="1100">
                          <a:effectLst/>
                          <a:latin typeface="Comic Sans MS" panose="030F0702030302020204" pitchFamily="66" charset="0"/>
                        </a:rPr>
                        <a:t>Affirmative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a:effectLst/>
                          <a:latin typeface="Comic Sans MS" panose="030F0702030302020204" pitchFamily="66" charset="0"/>
                        </a:rPr>
                        <a:t>Statements that enhance the meaning of the previous sentence (which may be a descriptive, perspective or directive sentence) and can be used to emphasise the importance of the message or to provide reassurance to the person.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a:effectLst/>
                          <a:latin typeface="Comic Sans MS" panose="030F0702030302020204" pitchFamily="66" charset="0"/>
                        </a:rPr>
                        <a:t>(I will try to hold an adults hand when crossing the road).</a:t>
                      </a:r>
                      <a:r>
                        <a:rPr lang="en-GB" sz="1100" i="1">
                          <a:effectLst/>
                          <a:latin typeface="Comic Sans MS" panose="030F0702030302020204" pitchFamily="66" charset="0"/>
                        </a:rPr>
                        <a:t> This is very important.</a:t>
                      </a:r>
                      <a:r>
                        <a:rPr lang="en-GB" sz="1100">
                          <a:effectLst/>
                          <a:latin typeface="Comic Sans MS" panose="030F0702030302020204" pitchFamily="66" charset="0"/>
                        </a:rPr>
                        <a:t> </a:t>
                      </a:r>
                    </a:p>
                    <a:p>
                      <a:pPr>
                        <a:spcAft>
                          <a:spcPts val="1100"/>
                        </a:spcAft>
                      </a:pPr>
                      <a:r>
                        <a:rPr lang="en-GB" sz="1100">
                          <a:effectLst/>
                          <a:latin typeface="Comic Sans MS" panose="030F0702030302020204" pitchFamily="66" charset="0"/>
                        </a:rPr>
                        <a:t>(Thunder can be very loud).</a:t>
                      </a:r>
                      <a:r>
                        <a:rPr lang="en-GB" sz="1100" i="1">
                          <a:effectLst/>
                          <a:latin typeface="Comic Sans MS" panose="030F0702030302020204" pitchFamily="66" charset="0"/>
                        </a:rPr>
                        <a:t>This is ok.</a:t>
                      </a:r>
                      <a:r>
                        <a:rPr lang="en-GB" sz="110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38219">
                <a:tc>
                  <a:txBody>
                    <a:bodyPr/>
                    <a:lstStyle/>
                    <a:p>
                      <a:pPr algn="ctr">
                        <a:spcAft>
                          <a:spcPts val="1100"/>
                        </a:spcAft>
                      </a:pPr>
                      <a:r>
                        <a:rPr lang="en-GB" sz="1100">
                          <a:effectLst/>
                          <a:latin typeface="Comic Sans MS" panose="030F0702030302020204" pitchFamily="66" charset="0"/>
                        </a:rPr>
                        <a:t>Co-operative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dirty="0">
                          <a:effectLst/>
                          <a:latin typeface="Comic Sans MS" panose="030F0702030302020204" pitchFamily="66" charset="0"/>
                        </a:rPr>
                        <a:t>Sentences which identify how others may be of assistance to the person(developed by Dr Demetrious </a:t>
                      </a:r>
                      <a:r>
                        <a:rPr lang="en-GB" sz="1100" dirty="0" err="1">
                          <a:effectLst/>
                          <a:latin typeface="Comic Sans MS" panose="030F0702030302020204" pitchFamily="66" charset="0"/>
                        </a:rPr>
                        <a:t>Haracopos</a:t>
                      </a:r>
                      <a:r>
                        <a:rPr lang="en-GB" sz="1100" dirty="0">
                          <a:effectLst/>
                          <a:latin typeface="Comic Sans MS" panose="030F0702030302020204" pitchFamily="66" charset="0"/>
                        </a:rPr>
                        <a:t> in Denmark).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1100"/>
                        </a:spcAft>
                      </a:pPr>
                      <a:r>
                        <a:rPr lang="en-GB" sz="1100" i="1" dirty="0">
                          <a:effectLst/>
                          <a:latin typeface="Comic Sans MS" panose="030F0702030302020204" pitchFamily="66" charset="0"/>
                        </a:rPr>
                        <a:t>Mum and Dad can help me wash my hands. </a:t>
                      </a:r>
                    </a:p>
                    <a:p>
                      <a:pPr>
                        <a:spcAft>
                          <a:spcPts val="1100"/>
                        </a:spcAft>
                      </a:pPr>
                      <a:r>
                        <a:rPr lang="en-GB" sz="1100" i="1" dirty="0">
                          <a:effectLst/>
                          <a:latin typeface="Comic Sans MS" panose="030F0702030302020204" pitchFamily="66" charset="0"/>
                        </a:rPr>
                        <a:t>An adult will help me when I cross the road. </a:t>
                      </a:r>
                    </a:p>
                    <a:p>
                      <a:pPr>
                        <a:spcAft>
                          <a:spcPts val="1100"/>
                        </a:spcAft>
                      </a:pPr>
                      <a:r>
                        <a:rPr lang="en-GB" sz="1100" i="1" dirty="0">
                          <a:effectLst/>
                          <a:latin typeface="Comic Sans MS" panose="030F0702030302020204" pitchFamily="66" charset="0"/>
                        </a:rPr>
                        <a:t>My teacher will help me to try to stay calm in class.</a:t>
                      </a:r>
                      <a:r>
                        <a:rPr lang="en-GB" sz="1100" dirty="0">
                          <a:effectLst/>
                          <a:latin typeface="Comic Sans MS" panose="030F0702030302020204" pitchFamily="66" charset="0"/>
                        </a:rPr>
                        <a:t> </a:t>
                      </a:r>
                    </a:p>
                  </a:txBody>
                  <a:tcPr marL="13706" marR="13706" marT="9137" marB="9137">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6" name="Rectangle 5"/>
          <p:cNvSpPr/>
          <p:nvPr/>
        </p:nvSpPr>
        <p:spPr>
          <a:xfrm>
            <a:off x="251520" y="5949280"/>
            <a:ext cx="8280919" cy="461665"/>
          </a:xfrm>
          <a:prstGeom prst="rect">
            <a:avLst/>
          </a:prstGeom>
        </p:spPr>
        <p:txBody>
          <a:bodyPr wrap="square">
            <a:spAutoFit/>
          </a:bodyPr>
          <a:lstStyle/>
          <a:p>
            <a:pPr>
              <a:spcBef>
                <a:spcPct val="0"/>
              </a:spcBef>
            </a:pPr>
            <a:r>
              <a:rPr lang="en-GB" altLang="en-US" sz="1200" dirty="0" smtClean="0">
                <a:latin typeface="Comic Sans MS" pitchFamily="66" charset="0"/>
              </a:rPr>
              <a:t>Recommended formula for writing social stories based on Carol </a:t>
            </a:r>
            <a:r>
              <a:rPr lang="en-GB" altLang="en-US" sz="1200" dirty="0" err="1" smtClean="0">
                <a:latin typeface="Comic Sans MS" pitchFamily="66" charset="0"/>
              </a:rPr>
              <a:t>Gray's</a:t>
            </a:r>
            <a:r>
              <a:rPr lang="en-GB" altLang="en-US" sz="1200" dirty="0" smtClean="0">
                <a:latin typeface="Comic Sans MS" pitchFamily="66" charset="0"/>
              </a:rPr>
              <a:t> opinion is; </a:t>
            </a:r>
          </a:p>
          <a:p>
            <a:pPr>
              <a:spcBef>
                <a:spcPct val="0"/>
              </a:spcBef>
            </a:pPr>
            <a:r>
              <a:rPr lang="en-GB" altLang="en-US" sz="1200" b="1" i="1" dirty="0" smtClean="0">
                <a:latin typeface="Comic Sans MS" pitchFamily="66" charset="0"/>
              </a:rPr>
              <a:t>two to five</a:t>
            </a:r>
            <a:r>
              <a:rPr lang="en-GB" altLang="en-US" sz="1200" dirty="0" smtClean="0">
                <a:latin typeface="Comic Sans MS" pitchFamily="66" charset="0"/>
              </a:rPr>
              <a:t> </a:t>
            </a:r>
            <a:r>
              <a:rPr lang="en-GB" altLang="en-US" sz="1200" i="1" dirty="0" smtClean="0">
                <a:latin typeface="Comic Sans MS" pitchFamily="66" charset="0"/>
              </a:rPr>
              <a:t>Descriptive</a:t>
            </a:r>
            <a:r>
              <a:rPr lang="en-GB" altLang="en-US" sz="1200" dirty="0" smtClean="0">
                <a:latin typeface="Comic Sans MS" pitchFamily="66" charset="0"/>
              </a:rPr>
              <a:t> sentences which may include </a:t>
            </a:r>
            <a:r>
              <a:rPr lang="en-GB" altLang="en-US" sz="1200" i="1" dirty="0" smtClean="0">
                <a:latin typeface="Comic Sans MS" pitchFamily="66" charset="0"/>
              </a:rPr>
              <a:t>Perspective</a:t>
            </a:r>
            <a:r>
              <a:rPr lang="en-GB" altLang="en-US" sz="1200" dirty="0" smtClean="0">
                <a:latin typeface="Comic Sans MS" pitchFamily="66" charset="0"/>
              </a:rPr>
              <a:t> sentences for each </a:t>
            </a:r>
            <a:r>
              <a:rPr lang="en-GB" altLang="en-US" sz="1200" i="1" dirty="0" smtClean="0">
                <a:latin typeface="Comic Sans MS" pitchFamily="66" charset="0"/>
              </a:rPr>
              <a:t>Directive</a:t>
            </a:r>
            <a:r>
              <a:rPr lang="en-GB" altLang="en-US" sz="1200" dirty="0" smtClean="0">
                <a:latin typeface="Comic Sans MS" pitchFamily="66" charset="0"/>
              </a:rPr>
              <a:t> sentence, </a:t>
            </a:r>
            <a:endParaRPr lang="en-GB" altLang="en-US" sz="1200" dirty="0">
              <a:latin typeface="Comic Sans MS" pitchFamily="66" charset="0"/>
            </a:endParaRPr>
          </a:p>
        </p:txBody>
      </p:sp>
    </p:spTree>
    <p:extLst>
      <p:ext uri="{BB962C8B-B14F-4D97-AF65-F5344CB8AC3E}">
        <p14:creationId xmlns:p14="http://schemas.microsoft.com/office/powerpoint/2010/main" val="22076151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pPr marL="0" indent="0">
              <a:buNone/>
            </a:pPr>
            <a:r>
              <a:rPr lang="en-GB" sz="2800" i="1" u="sng" dirty="0" smtClean="0">
                <a:effectLst/>
                <a:latin typeface="Comic Sans MS" panose="030F0702030302020204" pitchFamily="66" charset="0"/>
              </a:rPr>
              <a:t>What are unexpected noises?</a:t>
            </a:r>
            <a:r>
              <a:rPr lang="en-GB" sz="2800" u="sng" dirty="0" smtClean="0">
                <a:effectLst/>
                <a:latin typeface="Comic Sans MS" panose="030F0702030302020204" pitchFamily="66" charset="0"/>
              </a:rPr>
              <a:t> </a:t>
            </a:r>
          </a:p>
          <a:p>
            <a:r>
              <a:rPr lang="en-GB" sz="2800" i="1" dirty="0" smtClean="0">
                <a:effectLst/>
                <a:latin typeface="Comic Sans MS" panose="030F0702030302020204" pitchFamily="66" charset="0"/>
              </a:rPr>
              <a:t>There are many noises (descriptive). </a:t>
            </a:r>
            <a:endParaRPr lang="en-GB" sz="2800" dirty="0" smtClean="0">
              <a:effectLst/>
              <a:latin typeface="Comic Sans MS" panose="030F0702030302020204" pitchFamily="66" charset="0"/>
            </a:endParaRPr>
          </a:p>
          <a:p>
            <a:r>
              <a:rPr lang="en-GB" sz="2800" i="1" dirty="0" smtClean="0">
                <a:effectLst/>
                <a:latin typeface="Comic Sans MS" panose="030F0702030302020204" pitchFamily="66" charset="0"/>
              </a:rPr>
              <a:t>Sometimes noises surprise me (descriptive). They are unexpected (descriptive). </a:t>
            </a:r>
            <a:endParaRPr lang="en-GB" sz="2800" dirty="0" smtClean="0">
              <a:effectLst/>
              <a:latin typeface="Comic Sans MS" panose="030F0702030302020204" pitchFamily="66" charset="0"/>
            </a:endParaRPr>
          </a:p>
          <a:p>
            <a:r>
              <a:rPr lang="en-GB" sz="2800" i="1" dirty="0" smtClean="0">
                <a:effectLst/>
                <a:latin typeface="Comic Sans MS" panose="030F0702030302020204" pitchFamily="66" charset="0"/>
              </a:rPr>
              <a:t>Some unexpected noises are; telephones, doorbells, barking dogs, breaking glass, vacuum cleaners, slamming doors, honking horns, and thunder (descriptive). </a:t>
            </a:r>
            <a:endParaRPr lang="en-GB" sz="2800" dirty="0" smtClean="0">
              <a:effectLst/>
              <a:latin typeface="Comic Sans MS" panose="030F0702030302020204" pitchFamily="66" charset="0"/>
            </a:endParaRPr>
          </a:p>
          <a:p>
            <a:r>
              <a:rPr lang="en-GB" sz="2800" i="1" dirty="0" smtClean="0">
                <a:effectLst/>
                <a:latin typeface="Comic Sans MS" panose="030F0702030302020204" pitchFamily="66" charset="0"/>
              </a:rPr>
              <a:t>These sounds are okay (affirmative). I </a:t>
            </a:r>
            <a:r>
              <a:rPr lang="en-GB" sz="2800" dirty="0" smtClean="0">
                <a:effectLst/>
                <a:latin typeface="Comic Sans MS" panose="030F0702030302020204" pitchFamily="66" charset="0"/>
              </a:rPr>
              <a:t> </a:t>
            </a:r>
            <a:r>
              <a:rPr lang="en-GB" sz="2800" i="1" dirty="0" smtClean="0">
                <a:effectLst/>
                <a:latin typeface="Comic Sans MS" panose="030F0702030302020204" pitchFamily="66" charset="0"/>
              </a:rPr>
              <a:t>will try to stay calm when I hear unexpected noises (directive). </a:t>
            </a:r>
            <a:endParaRPr lang="en-GB" sz="2800" dirty="0" smtClean="0">
              <a:effectLst/>
              <a:latin typeface="Comic Sans MS" panose="030F0702030302020204" pitchFamily="66" charset="0"/>
            </a:endParaRPr>
          </a:p>
          <a:p>
            <a:r>
              <a:rPr lang="en-GB" sz="2800" i="1" dirty="0" smtClean="0">
                <a:effectLst/>
                <a:latin typeface="Comic Sans MS" panose="030F0702030302020204" pitchFamily="66" charset="0"/>
              </a:rPr>
              <a:t>Adults can tell me when the noise will stop (co-operative).</a:t>
            </a:r>
            <a:r>
              <a:rPr lang="en-GB" sz="2800" dirty="0" smtClean="0">
                <a:effectLst/>
                <a:latin typeface="Comic Sans MS" panose="030F0702030302020204" pitchFamily="66" charset="0"/>
              </a:rPr>
              <a:t> </a:t>
            </a:r>
          </a:p>
          <a:p>
            <a:endParaRPr lang="en-GB" dirty="0"/>
          </a:p>
        </p:txBody>
      </p:sp>
    </p:spTree>
    <p:extLst>
      <p:ext uri="{BB962C8B-B14F-4D97-AF65-F5344CB8AC3E}">
        <p14:creationId xmlns:p14="http://schemas.microsoft.com/office/powerpoint/2010/main" val="723314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type="body" idx="1"/>
          </p:nvPr>
        </p:nvSpPr>
        <p:spPr>
          <a:xfrm>
            <a:off x="457200" y="404664"/>
            <a:ext cx="8229600" cy="6120680"/>
          </a:xfrm>
        </p:spPr>
        <p:txBody>
          <a:bodyPr>
            <a:normAutofit fontScale="85000" lnSpcReduction="20000"/>
          </a:bodyPr>
          <a:lstStyle/>
          <a:p>
            <a:pPr marL="0" indent="0">
              <a:lnSpc>
                <a:spcPct val="80000"/>
              </a:lnSpc>
              <a:buNone/>
              <a:defRPr/>
            </a:pPr>
            <a:r>
              <a:rPr lang="en-GB" sz="2400" dirty="0" smtClean="0">
                <a:solidFill>
                  <a:srgbClr val="FF0000"/>
                </a:solidFill>
                <a:latin typeface="Comic Sans MS" panose="030F0702030302020204" pitchFamily="66" charset="0"/>
              </a:rPr>
              <a:t>Nightmares.</a:t>
            </a:r>
            <a:br>
              <a:rPr lang="en-GB" sz="2400" dirty="0" smtClean="0">
                <a:solidFill>
                  <a:srgbClr val="FF0000"/>
                </a:solidFill>
                <a:latin typeface="Comic Sans MS" panose="030F0702030302020204" pitchFamily="66" charset="0"/>
              </a:rPr>
            </a:br>
            <a:r>
              <a:rPr lang="en-GB" sz="2400" dirty="0" smtClean="0">
                <a:solidFill>
                  <a:srgbClr val="FF0000"/>
                </a:solidFill>
                <a:latin typeface="Comic Sans MS" panose="030F0702030302020204" pitchFamily="66" charset="0"/>
              </a:rPr>
              <a:t/>
            </a:r>
            <a:br>
              <a:rPr lang="en-GB" sz="2400" dirty="0" smtClean="0">
                <a:solidFill>
                  <a:srgbClr val="FF0000"/>
                </a:solidFill>
                <a:latin typeface="Comic Sans MS" panose="030F0702030302020204" pitchFamily="66" charset="0"/>
              </a:rPr>
            </a:br>
            <a:r>
              <a:rPr lang="en-GB" sz="2400" dirty="0" smtClean="0">
                <a:solidFill>
                  <a:srgbClr val="FF0000"/>
                </a:solidFill>
                <a:latin typeface="Comic Sans MS" panose="030F0702030302020204" pitchFamily="66" charset="0"/>
              </a:rPr>
              <a:t>Sometimes I may have a nightmare when I am sleeping.</a:t>
            </a:r>
            <a:r>
              <a:rPr lang="en-GB" sz="2400" i="1" dirty="0">
                <a:latin typeface="Comic Sans MS" panose="030F0702030302020204" pitchFamily="66" charset="0"/>
              </a:rPr>
              <a:t> </a:t>
            </a:r>
          </a:p>
          <a:p>
            <a:pPr marL="0" indent="0">
              <a:lnSpc>
                <a:spcPct val="80000"/>
              </a:lnSpc>
              <a:buNone/>
              <a:defRPr/>
            </a:pPr>
            <a:endParaRPr lang="en-GB" sz="2400" i="1" dirty="0" smtClean="0">
              <a:latin typeface="Comic Sans MS" panose="030F0702030302020204" pitchFamily="66" charset="0"/>
            </a:endParaRPr>
          </a:p>
          <a:p>
            <a:pPr marL="0" indent="0">
              <a:lnSpc>
                <a:spcPct val="80000"/>
              </a:lnSpc>
              <a:buNone/>
              <a:defRPr/>
            </a:pPr>
            <a:r>
              <a:rPr lang="en-GB" sz="2400" i="1" dirty="0" smtClean="0">
                <a:latin typeface="Comic Sans MS" panose="030F0702030302020204" pitchFamily="66" charset="0"/>
              </a:rPr>
              <a:t>(</a:t>
            </a:r>
            <a:r>
              <a:rPr lang="en-GB" sz="2400" i="1" dirty="0">
                <a:latin typeface="Comic Sans MS" panose="030F0702030302020204" pitchFamily="66" charset="0"/>
              </a:rPr>
              <a:t>descriptive).</a:t>
            </a:r>
            <a:r>
              <a:rPr lang="en-GB" sz="2400" dirty="0" smtClean="0">
                <a:solidFill>
                  <a:srgbClr val="FF0000"/>
                </a:solidFill>
                <a:latin typeface="Comic Sans MS" panose="030F0702030302020204" pitchFamily="66" charset="0"/>
              </a:rPr>
              <a:t> </a:t>
            </a:r>
          </a:p>
          <a:p>
            <a:pPr marL="0" indent="0">
              <a:lnSpc>
                <a:spcPct val="80000"/>
              </a:lnSpc>
              <a:buNone/>
              <a:defRPr/>
            </a:pPr>
            <a:endParaRPr lang="en-GB" sz="2400" dirty="0" smtClean="0">
              <a:solidFill>
                <a:srgbClr val="FF0000"/>
              </a:solidFill>
              <a:latin typeface="Comic Sans MS" panose="030F0702030302020204" pitchFamily="66" charset="0"/>
            </a:endParaRPr>
          </a:p>
          <a:p>
            <a:pPr marL="0" indent="0">
              <a:lnSpc>
                <a:spcPct val="80000"/>
              </a:lnSpc>
              <a:buNone/>
              <a:defRPr/>
            </a:pPr>
            <a:r>
              <a:rPr lang="en-GB" sz="2400" dirty="0" smtClean="0">
                <a:solidFill>
                  <a:srgbClr val="FF0000"/>
                </a:solidFill>
                <a:latin typeface="Comic Sans MS" panose="030F0702030302020204" pitchFamily="66" charset="0"/>
              </a:rPr>
              <a:t>Nightmares are the same as a dream, but more scary.</a:t>
            </a:r>
            <a:r>
              <a:rPr lang="en-GB" sz="2400" i="1" dirty="0" smtClean="0">
                <a:latin typeface="Comic Sans MS" panose="030F0702030302020204" pitchFamily="66" charset="0"/>
              </a:rPr>
              <a:t>  </a:t>
            </a:r>
          </a:p>
          <a:p>
            <a:pPr marL="0" indent="0">
              <a:lnSpc>
                <a:spcPct val="80000"/>
              </a:lnSpc>
              <a:buNone/>
              <a:defRPr/>
            </a:pPr>
            <a:r>
              <a:rPr lang="en-GB" sz="2400" i="1" dirty="0" smtClean="0">
                <a:latin typeface="Comic Sans MS" panose="030F0702030302020204" pitchFamily="66" charset="0"/>
              </a:rPr>
              <a:t>(</a:t>
            </a:r>
            <a:r>
              <a:rPr lang="en-GB" sz="2400" i="1" dirty="0">
                <a:latin typeface="Comic Sans MS" panose="030F0702030302020204" pitchFamily="66" charset="0"/>
              </a:rPr>
              <a:t>descriptive). </a:t>
            </a:r>
            <a:endParaRPr lang="en-GB" sz="2400" dirty="0">
              <a:solidFill>
                <a:srgbClr val="FF0000"/>
              </a:solidFill>
              <a:latin typeface="Comic Sans MS" panose="030F0702030302020204" pitchFamily="66" charset="0"/>
            </a:endParaRPr>
          </a:p>
          <a:p>
            <a:pPr marL="0" indent="0">
              <a:lnSpc>
                <a:spcPct val="80000"/>
              </a:lnSpc>
              <a:buNone/>
              <a:defRPr/>
            </a:pPr>
            <a:r>
              <a:rPr lang="en-GB" sz="2400" dirty="0" smtClean="0">
                <a:solidFill>
                  <a:srgbClr val="FF0000"/>
                </a:solidFill>
                <a:latin typeface="Comic Sans MS" panose="030F0702030302020204" pitchFamily="66" charset="0"/>
              </a:rPr>
              <a:t>Events in nightmares do not really happen. </a:t>
            </a:r>
          </a:p>
          <a:p>
            <a:pPr marL="0" indent="0">
              <a:lnSpc>
                <a:spcPct val="80000"/>
              </a:lnSpc>
              <a:buNone/>
              <a:defRPr/>
            </a:pPr>
            <a:r>
              <a:rPr lang="en-GB" sz="2400" i="1" dirty="0">
                <a:latin typeface="Comic Sans MS" panose="030F0702030302020204" pitchFamily="66" charset="0"/>
              </a:rPr>
              <a:t> </a:t>
            </a:r>
            <a:r>
              <a:rPr lang="en-GB" sz="2400" i="1" dirty="0" smtClean="0">
                <a:latin typeface="Comic Sans MS" panose="030F0702030302020204" pitchFamily="66" charset="0"/>
              </a:rPr>
              <a:t>(</a:t>
            </a:r>
            <a:r>
              <a:rPr lang="en-GB" sz="2400" i="1" dirty="0">
                <a:latin typeface="Comic Sans MS" panose="030F0702030302020204" pitchFamily="66" charset="0"/>
              </a:rPr>
              <a:t>descriptive). </a:t>
            </a:r>
            <a:endParaRPr lang="en-GB" sz="2400" i="1" dirty="0" smtClean="0">
              <a:latin typeface="Comic Sans MS" panose="030F0702030302020204" pitchFamily="66" charset="0"/>
            </a:endParaRPr>
          </a:p>
          <a:p>
            <a:pPr marL="0" indent="0">
              <a:lnSpc>
                <a:spcPct val="80000"/>
              </a:lnSpc>
              <a:buNone/>
              <a:defRPr/>
            </a:pPr>
            <a:r>
              <a:rPr lang="en-GB" sz="2400" dirty="0" smtClean="0">
                <a:solidFill>
                  <a:srgbClr val="FF0000"/>
                </a:solidFill>
                <a:latin typeface="Comic Sans MS" panose="030F0702030302020204" pitchFamily="66" charset="0"/>
              </a:rPr>
              <a:t>They are like pictures in my mind.</a:t>
            </a:r>
            <a:r>
              <a:rPr lang="en-GB" sz="2400" i="1" dirty="0">
                <a:latin typeface="Comic Sans MS" panose="030F0702030302020204" pitchFamily="66" charset="0"/>
              </a:rPr>
              <a:t> </a:t>
            </a:r>
            <a:endParaRPr lang="en-GB" sz="2400" i="1" dirty="0" smtClean="0">
              <a:latin typeface="Comic Sans MS" panose="030F0702030302020204" pitchFamily="66" charset="0"/>
            </a:endParaRPr>
          </a:p>
          <a:p>
            <a:pPr marL="0" indent="0">
              <a:lnSpc>
                <a:spcPct val="80000"/>
              </a:lnSpc>
              <a:buNone/>
              <a:defRPr/>
            </a:pPr>
            <a:r>
              <a:rPr lang="en-GB" sz="2400" i="1" dirty="0" smtClean="0">
                <a:latin typeface="Comic Sans MS" panose="030F0702030302020204" pitchFamily="66" charset="0"/>
              </a:rPr>
              <a:t>(</a:t>
            </a:r>
            <a:r>
              <a:rPr lang="en-GB" sz="2400" i="1" dirty="0">
                <a:latin typeface="Comic Sans MS" panose="030F0702030302020204" pitchFamily="66" charset="0"/>
              </a:rPr>
              <a:t>descriptive). </a:t>
            </a:r>
            <a:r>
              <a:rPr lang="en-GB" sz="2400" dirty="0" smtClean="0">
                <a:solidFill>
                  <a:srgbClr val="FF0000"/>
                </a:solidFill>
                <a:latin typeface="Comic Sans MS" panose="030F0702030302020204" pitchFamily="66" charset="0"/>
              </a:rPr>
              <a:t/>
            </a:r>
            <a:br>
              <a:rPr lang="en-GB" sz="2400" dirty="0" smtClean="0">
                <a:solidFill>
                  <a:srgbClr val="FF0000"/>
                </a:solidFill>
                <a:latin typeface="Comic Sans MS" panose="030F0702030302020204" pitchFamily="66" charset="0"/>
              </a:rPr>
            </a:br>
            <a:endParaRPr lang="en-GB" sz="2400" dirty="0" smtClean="0">
              <a:solidFill>
                <a:srgbClr val="FF0000"/>
              </a:solidFill>
              <a:latin typeface="Comic Sans MS" panose="030F0702030302020204" pitchFamily="66" charset="0"/>
            </a:endParaRPr>
          </a:p>
          <a:p>
            <a:pPr marL="0" indent="0">
              <a:lnSpc>
                <a:spcPct val="80000"/>
              </a:lnSpc>
              <a:buNone/>
              <a:defRPr/>
            </a:pPr>
            <a:r>
              <a:rPr lang="en-GB" sz="2400" dirty="0" smtClean="0">
                <a:solidFill>
                  <a:srgbClr val="FF0000"/>
                </a:solidFill>
                <a:latin typeface="Comic Sans MS" panose="030F0702030302020204" pitchFamily="66" charset="0"/>
              </a:rPr>
              <a:t>It is all right if I am scared.</a:t>
            </a:r>
            <a:r>
              <a:rPr lang="en-GB" sz="2400" i="1" dirty="0">
                <a:latin typeface="Comic Sans MS" panose="030F0702030302020204" pitchFamily="66" charset="0"/>
              </a:rPr>
              <a:t> </a:t>
            </a:r>
            <a:endParaRPr lang="en-GB" sz="2400" i="1" dirty="0" smtClean="0">
              <a:latin typeface="Comic Sans MS" panose="030F0702030302020204" pitchFamily="66" charset="0"/>
            </a:endParaRPr>
          </a:p>
          <a:p>
            <a:pPr marL="0" indent="0">
              <a:lnSpc>
                <a:spcPct val="80000"/>
              </a:lnSpc>
              <a:buNone/>
              <a:defRPr/>
            </a:pPr>
            <a:r>
              <a:rPr lang="en-GB" sz="2400" i="1" dirty="0" smtClean="0">
                <a:latin typeface="Comic Sans MS" panose="030F0702030302020204" pitchFamily="66" charset="0"/>
              </a:rPr>
              <a:t>(</a:t>
            </a:r>
            <a:r>
              <a:rPr lang="en-GB" sz="2400" i="1" dirty="0">
                <a:latin typeface="Comic Sans MS" panose="030F0702030302020204" pitchFamily="66" charset="0"/>
              </a:rPr>
              <a:t>affirmative).</a:t>
            </a:r>
            <a:r>
              <a:rPr lang="en-GB" sz="2400" dirty="0" smtClean="0">
                <a:solidFill>
                  <a:srgbClr val="FF0000"/>
                </a:solidFill>
                <a:latin typeface="Comic Sans MS" panose="030F0702030302020204" pitchFamily="66" charset="0"/>
              </a:rPr>
              <a:t> </a:t>
            </a:r>
          </a:p>
          <a:p>
            <a:pPr marL="0" indent="0">
              <a:lnSpc>
                <a:spcPct val="80000"/>
              </a:lnSpc>
              <a:buNone/>
              <a:defRPr/>
            </a:pPr>
            <a:r>
              <a:rPr lang="en-GB" sz="2400" dirty="0" smtClean="0">
                <a:solidFill>
                  <a:srgbClr val="FF0000"/>
                </a:solidFill>
                <a:latin typeface="Comic Sans MS" panose="030F0702030302020204" pitchFamily="66" charset="0"/>
              </a:rPr>
              <a:t>I may try telling myself it is all in my mind. It is only a dream.</a:t>
            </a:r>
            <a:r>
              <a:rPr lang="en-GB" sz="2400" i="1" dirty="0">
                <a:latin typeface="Comic Sans MS" panose="030F0702030302020204" pitchFamily="66" charset="0"/>
              </a:rPr>
              <a:t> (directive).</a:t>
            </a:r>
            <a:r>
              <a:rPr lang="en-GB" sz="2400" dirty="0" smtClean="0">
                <a:solidFill>
                  <a:srgbClr val="FF0000"/>
                </a:solidFill>
                <a:latin typeface="Comic Sans MS" panose="030F0702030302020204" pitchFamily="66" charset="0"/>
              </a:rPr>
              <a:t> </a:t>
            </a:r>
          </a:p>
          <a:p>
            <a:pPr marL="0" indent="0">
              <a:lnSpc>
                <a:spcPct val="80000"/>
              </a:lnSpc>
              <a:buNone/>
              <a:defRPr/>
            </a:pPr>
            <a:r>
              <a:rPr lang="en-GB" sz="2400" dirty="0" smtClean="0">
                <a:solidFill>
                  <a:srgbClr val="FF0000"/>
                </a:solidFill>
                <a:latin typeface="Comic Sans MS" panose="030F0702030302020204" pitchFamily="66" charset="0"/>
              </a:rPr>
              <a:t>Adults can help children with nightmares, too. </a:t>
            </a:r>
          </a:p>
          <a:p>
            <a:pPr marL="0" indent="0">
              <a:lnSpc>
                <a:spcPct val="80000"/>
              </a:lnSpc>
              <a:buNone/>
              <a:defRPr/>
            </a:pPr>
            <a:r>
              <a:rPr lang="en-GB" sz="2400" i="1" dirty="0" smtClean="0">
                <a:latin typeface="Comic Sans MS" panose="030F0702030302020204" pitchFamily="66" charset="0"/>
              </a:rPr>
              <a:t>(</a:t>
            </a:r>
            <a:r>
              <a:rPr lang="en-GB" sz="2400" dirty="0">
                <a:latin typeface="Comic Sans MS" panose="030F0702030302020204" pitchFamily="66" charset="0"/>
              </a:rPr>
              <a:t>co-operative</a:t>
            </a:r>
            <a:r>
              <a:rPr lang="en-GB" sz="2400" dirty="0" smtClean="0">
                <a:latin typeface="Comic Sans MS" panose="030F0702030302020204" pitchFamily="66" charset="0"/>
              </a:rPr>
              <a:t>) </a:t>
            </a:r>
          </a:p>
          <a:p>
            <a:pPr marL="0" indent="0">
              <a:lnSpc>
                <a:spcPct val="80000"/>
              </a:lnSpc>
              <a:buNone/>
              <a:defRPr/>
            </a:pPr>
            <a:r>
              <a:rPr lang="en-GB" sz="2400" dirty="0" smtClean="0">
                <a:solidFill>
                  <a:srgbClr val="FF0000"/>
                </a:solidFill>
                <a:latin typeface="Comic Sans MS" panose="030F0702030302020204" pitchFamily="66" charset="0"/>
              </a:rPr>
              <a:t>It is okay to ask an adult for help with nightmares.</a:t>
            </a:r>
            <a:r>
              <a:rPr lang="en-GB" sz="2400" i="1" dirty="0">
                <a:latin typeface="Comic Sans MS" panose="030F0702030302020204" pitchFamily="66" charset="0"/>
              </a:rPr>
              <a:t> </a:t>
            </a:r>
            <a:endParaRPr lang="en-GB" sz="2400" i="1" dirty="0" smtClean="0">
              <a:latin typeface="Comic Sans MS" panose="030F0702030302020204" pitchFamily="66" charset="0"/>
            </a:endParaRPr>
          </a:p>
          <a:p>
            <a:pPr marL="0" indent="0">
              <a:lnSpc>
                <a:spcPct val="80000"/>
              </a:lnSpc>
              <a:buNone/>
              <a:defRPr/>
            </a:pPr>
            <a:r>
              <a:rPr lang="en-GB" sz="2400" i="1" dirty="0" smtClean="0">
                <a:latin typeface="Comic Sans MS" panose="030F0702030302020204" pitchFamily="66" charset="0"/>
              </a:rPr>
              <a:t>(</a:t>
            </a:r>
            <a:r>
              <a:rPr lang="en-GB" sz="2400" i="1" dirty="0">
                <a:latin typeface="Comic Sans MS" panose="030F0702030302020204" pitchFamily="66" charset="0"/>
              </a:rPr>
              <a:t>affirmative).</a:t>
            </a:r>
            <a:r>
              <a:rPr lang="en-GB" sz="2400" dirty="0">
                <a:solidFill>
                  <a:srgbClr val="FF0000"/>
                </a:solidFill>
                <a:latin typeface="Comic Sans MS" panose="030F0702030302020204" pitchFamily="66" charset="0"/>
              </a:rPr>
              <a:t> </a:t>
            </a:r>
            <a:r>
              <a:rPr lang="en-GB" sz="2400" dirty="0" smtClean="0">
                <a:solidFill>
                  <a:srgbClr val="FF0000"/>
                </a:solidFill>
                <a:latin typeface="Comic Sans MS" panose="030F0702030302020204" pitchFamily="66" charset="0"/>
              </a:rPr>
              <a:t/>
            </a:r>
            <a:br>
              <a:rPr lang="en-GB" sz="2400" dirty="0" smtClean="0">
                <a:solidFill>
                  <a:srgbClr val="FF0000"/>
                </a:solidFill>
                <a:latin typeface="Comic Sans MS" panose="030F0702030302020204" pitchFamily="66" charset="0"/>
              </a:rPr>
            </a:br>
            <a:endParaRPr lang="en-GB" sz="2400" dirty="0" smtClean="0">
              <a:solidFill>
                <a:srgbClr val="FF0000"/>
              </a:solidFill>
              <a:latin typeface="Comic Sans MS" panose="030F0702030302020204" pitchFamily="66" charset="0"/>
            </a:endParaRPr>
          </a:p>
          <a:p>
            <a:pPr marL="0" indent="0">
              <a:lnSpc>
                <a:spcPct val="80000"/>
              </a:lnSpc>
              <a:buNone/>
              <a:defRPr/>
            </a:pPr>
            <a:r>
              <a:rPr lang="en-GB" sz="2400" dirty="0" smtClean="0">
                <a:solidFill>
                  <a:srgbClr val="FF0000"/>
                </a:solidFill>
                <a:latin typeface="Comic Sans MS" panose="030F0702030302020204" pitchFamily="66" charset="0"/>
              </a:rPr>
              <a:t>When I wake up, I will see that I am all right.</a:t>
            </a:r>
          </a:p>
          <a:p>
            <a:pPr marL="0" indent="0">
              <a:lnSpc>
                <a:spcPct val="80000"/>
              </a:lnSpc>
              <a:buNone/>
              <a:defRPr/>
            </a:pPr>
            <a:r>
              <a:rPr lang="en-GB" sz="2400" i="1" dirty="0" smtClean="0">
                <a:latin typeface="Comic Sans MS" panose="030F0702030302020204" pitchFamily="66" charset="0"/>
              </a:rPr>
              <a:t> </a:t>
            </a:r>
            <a:r>
              <a:rPr lang="en-GB" sz="2400" i="1" dirty="0">
                <a:latin typeface="Comic Sans MS" panose="030F0702030302020204" pitchFamily="66" charset="0"/>
              </a:rPr>
              <a:t>(descriptive)</a:t>
            </a:r>
            <a:endParaRPr lang="en-GB" sz="2400" dirty="0" smtClean="0">
              <a:solidFill>
                <a:srgbClr val="FF0000"/>
              </a:solidFill>
              <a:latin typeface="Comic Sans MS" panose="030F0702030302020204" pitchFamily="66" charset="0"/>
            </a:endParaRPr>
          </a:p>
          <a:p>
            <a:pPr eaLnBrk="1" hangingPunct="1">
              <a:lnSpc>
                <a:spcPct val="80000"/>
              </a:lnSpc>
              <a:buFont typeface="Wingdings" pitchFamily="2" charset="2"/>
              <a:buBlip>
                <a:blip r:embed="rId2"/>
              </a:buBlip>
              <a:defRPr/>
            </a:pPr>
            <a:endParaRPr lang="en-GB" sz="2400" dirty="0" smtClean="0">
              <a:solidFill>
                <a:srgbClr val="FF0000"/>
              </a:solidFill>
              <a:latin typeface="Comic Sans MS" panose="030F0702030302020204" pitchFamily="66" charset="0"/>
            </a:endParaRPr>
          </a:p>
          <a:p>
            <a:pPr algn="r" eaLnBrk="1" hangingPunct="1">
              <a:lnSpc>
                <a:spcPct val="80000"/>
              </a:lnSpc>
              <a:buFont typeface="Wingdings" pitchFamily="2" charset="2"/>
              <a:buBlip>
                <a:blip r:embed="rId2"/>
              </a:buBlip>
              <a:defRPr/>
            </a:pPr>
            <a:r>
              <a:rPr lang="en-GB" sz="2400" dirty="0" smtClean="0">
                <a:solidFill>
                  <a:srgbClr val="FF0000"/>
                </a:solidFill>
                <a:latin typeface="Comic Sans MS" panose="030F0702030302020204" pitchFamily="66" charset="0"/>
              </a:rPr>
              <a:t>Carol </a:t>
            </a:r>
            <a:r>
              <a:rPr lang="en-GB" sz="2400" dirty="0" err="1" smtClean="0">
                <a:solidFill>
                  <a:srgbClr val="FF0000"/>
                </a:solidFill>
                <a:latin typeface="Comic Sans MS" panose="030F0702030302020204" pitchFamily="66" charset="0"/>
              </a:rPr>
              <a:t>Gray</a:t>
            </a:r>
            <a:r>
              <a:rPr lang="en-GB" sz="2400" dirty="0" smtClean="0">
                <a:solidFill>
                  <a:srgbClr val="FF0000"/>
                </a:solidFill>
                <a:latin typeface="Comic Sans MS" panose="030F0702030302020204" pitchFamily="66" charset="0"/>
              </a:rPr>
              <a:t> (1994</a:t>
            </a:r>
            <a:r>
              <a:rPr lang="en-GB" sz="2000" dirty="0" smtClean="0">
                <a:solidFill>
                  <a:srgbClr val="FF0000"/>
                </a:solidFill>
              </a:rPr>
              <a:t>)</a:t>
            </a:r>
          </a:p>
        </p:txBody>
      </p:sp>
    </p:spTree>
    <p:extLst>
      <p:ext uri="{BB962C8B-B14F-4D97-AF65-F5344CB8AC3E}">
        <p14:creationId xmlns:p14="http://schemas.microsoft.com/office/powerpoint/2010/main" val="21318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118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118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118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118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1187">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21187">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21187">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1187">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1187">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21187">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21187">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21187">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21187">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21187">
                                            <p:txEl>
                                              <p:pRg st="16" end="1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21187">
                                            <p:txEl>
                                              <p:pRg st="17" end="1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118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eaLnBrk="1" hangingPunct="1">
              <a:defRPr/>
            </a:pPr>
            <a:r>
              <a:rPr lang="en-GB" dirty="0" smtClean="0">
                <a:solidFill>
                  <a:srgbClr val="FF0000"/>
                </a:solidFill>
              </a:rPr>
              <a:t>Story Book Conversations</a:t>
            </a:r>
          </a:p>
        </p:txBody>
      </p:sp>
      <p:pic>
        <p:nvPicPr>
          <p:cNvPr id="52227"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95288" y="1773238"/>
            <a:ext cx="8208962" cy="1968500"/>
          </a:xfrm>
          <a:noFill/>
        </p:spPr>
      </p:pic>
      <p:pic>
        <p:nvPicPr>
          <p:cNvPr id="522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3716338"/>
            <a:ext cx="8208962" cy="176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8762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pPr eaLnBrk="1" hangingPunct="1">
              <a:defRPr/>
            </a:pPr>
            <a:r>
              <a:rPr lang="en-GB" dirty="0" smtClean="0">
                <a:latin typeface="Comic Sans MS" panose="030F0702030302020204" pitchFamily="66" charset="0"/>
              </a:rPr>
              <a:t>Activity</a:t>
            </a:r>
          </a:p>
        </p:txBody>
      </p:sp>
      <p:sp>
        <p:nvSpPr>
          <p:cNvPr id="345091" name="Rectangle 3"/>
          <p:cNvSpPr>
            <a:spLocks noGrp="1" noChangeArrowheads="1"/>
          </p:cNvSpPr>
          <p:nvPr>
            <p:ph type="body" idx="1"/>
          </p:nvPr>
        </p:nvSpPr>
        <p:spPr>
          <a:xfrm>
            <a:off x="457200" y="1268760"/>
            <a:ext cx="8229600" cy="5256584"/>
          </a:xfrm>
        </p:spPr>
        <p:txBody>
          <a:bodyPr>
            <a:normAutofit fontScale="70000" lnSpcReduction="20000"/>
          </a:bodyPr>
          <a:lstStyle/>
          <a:p>
            <a:pPr marL="0" indent="0" eaLnBrk="1" hangingPunct="1">
              <a:buNone/>
              <a:defRPr/>
            </a:pPr>
            <a:r>
              <a:rPr lang="en-GB" dirty="0" smtClean="0">
                <a:latin typeface="Comic Sans MS" panose="030F0702030302020204" pitchFamily="66" charset="0"/>
              </a:rPr>
              <a:t>Using the formula – in a group write a social story or comic strip on the topic of:</a:t>
            </a:r>
          </a:p>
          <a:p>
            <a:pPr eaLnBrk="1" hangingPunct="1">
              <a:buFontTx/>
              <a:buChar char="-"/>
              <a:defRPr/>
            </a:pPr>
            <a:r>
              <a:rPr lang="en-GB" dirty="0" smtClean="0">
                <a:latin typeface="Comic Sans MS" panose="030F0702030302020204" pitchFamily="66" charset="0"/>
              </a:rPr>
              <a:t>Working as part of a team at PE</a:t>
            </a:r>
          </a:p>
          <a:p>
            <a:pPr eaLnBrk="1" hangingPunct="1">
              <a:buFontTx/>
              <a:buChar char="-"/>
              <a:defRPr/>
            </a:pPr>
            <a:r>
              <a:rPr lang="en-GB" dirty="0" smtClean="0">
                <a:latin typeface="Comic Sans MS" panose="030F0702030302020204" pitchFamily="66" charset="0"/>
              </a:rPr>
              <a:t>When a friend is not actually a friend</a:t>
            </a:r>
          </a:p>
          <a:p>
            <a:pPr eaLnBrk="1" hangingPunct="1">
              <a:buFontTx/>
              <a:buChar char="-"/>
              <a:defRPr/>
            </a:pPr>
            <a:r>
              <a:rPr lang="en-GB" dirty="0" smtClean="0">
                <a:latin typeface="Comic Sans MS" panose="030F0702030302020204" pitchFamily="66" charset="0"/>
              </a:rPr>
              <a:t>Wearing you uniform</a:t>
            </a:r>
          </a:p>
          <a:p>
            <a:pPr eaLnBrk="1" hangingPunct="1">
              <a:buFontTx/>
              <a:buChar char="-"/>
              <a:defRPr/>
            </a:pPr>
            <a:r>
              <a:rPr lang="en-GB" dirty="0" smtClean="0">
                <a:latin typeface="Comic Sans MS" panose="030F0702030302020204" pitchFamily="66" charset="0"/>
              </a:rPr>
              <a:t>Road safety</a:t>
            </a:r>
          </a:p>
          <a:p>
            <a:pPr eaLnBrk="1" hangingPunct="1">
              <a:buFontTx/>
              <a:buChar char="-"/>
              <a:defRPr/>
            </a:pPr>
            <a:r>
              <a:rPr lang="en-GB" dirty="0" smtClean="0">
                <a:latin typeface="Comic Sans MS" panose="030F0702030302020204" pitchFamily="66" charset="0"/>
              </a:rPr>
              <a:t>Not eating food off another persons plate at lunchtime</a:t>
            </a:r>
          </a:p>
          <a:p>
            <a:pPr eaLnBrk="1" hangingPunct="1">
              <a:buFontTx/>
              <a:buChar char="-"/>
              <a:defRPr/>
            </a:pPr>
            <a:r>
              <a:rPr lang="en-GB" dirty="0" smtClean="0">
                <a:latin typeface="Comic Sans MS" panose="030F0702030302020204" pitchFamily="66" charset="0"/>
              </a:rPr>
              <a:t>Doing homework</a:t>
            </a:r>
          </a:p>
          <a:p>
            <a:pPr eaLnBrk="1" hangingPunct="1">
              <a:buFontTx/>
              <a:buChar char="-"/>
              <a:defRPr/>
            </a:pPr>
            <a:r>
              <a:rPr lang="en-GB" dirty="0" smtClean="0">
                <a:latin typeface="Comic Sans MS" panose="030F0702030302020204" pitchFamily="66" charset="0"/>
              </a:rPr>
              <a:t>Moving classes at the end of the school term(different part of the school building)</a:t>
            </a:r>
          </a:p>
          <a:p>
            <a:pPr eaLnBrk="1" hangingPunct="1">
              <a:buFontTx/>
              <a:buChar char="-"/>
              <a:defRPr/>
            </a:pPr>
            <a:r>
              <a:rPr lang="en-GB" dirty="0" smtClean="0">
                <a:latin typeface="Comic Sans MS" panose="030F0702030302020204" pitchFamily="66" charset="0"/>
              </a:rPr>
              <a:t>Showering and using deodorant</a:t>
            </a:r>
            <a:endParaRPr lang="en-GB" dirty="0">
              <a:latin typeface="Comic Sans MS" panose="030F0702030302020204" pitchFamily="66" charset="0"/>
            </a:endParaRPr>
          </a:p>
          <a:p>
            <a:pPr eaLnBrk="1" hangingPunct="1">
              <a:buFontTx/>
              <a:buChar char="-"/>
              <a:defRPr/>
            </a:pPr>
            <a:r>
              <a:rPr lang="en-GB" dirty="0" smtClean="0">
                <a:latin typeface="Comic Sans MS" panose="030F0702030302020204" pitchFamily="66" charset="0"/>
              </a:rPr>
              <a:t>Class teacher off due to long term sickness</a:t>
            </a:r>
          </a:p>
          <a:p>
            <a:pPr eaLnBrk="1" hangingPunct="1">
              <a:buFontTx/>
              <a:buChar char="-"/>
              <a:defRPr/>
            </a:pPr>
            <a:r>
              <a:rPr lang="en-GB" dirty="0" smtClean="0">
                <a:latin typeface="Comic Sans MS" panose="030F0702030302020204" pitchFamily="66" charset="0"/>
              </a:rPr>
              <a:t>Not interrupting during whole class learning</a:t>
            </a:r>
          </a:p>
          <a:p>
            <a:pPr>
              <a:buFontTx/>
              <a:buChar char="-"/>
              <a:defRPr/>
            </a:pPr>
            <a:r>
              <a:rPr lang="en-GB" dirty="0" smtClean="0">
                <a:latin typeface="Comic Sans MS" panose="030F0702030302020204" pitchFamily="66" charset="0"/>
              </a:rPr>
              <a:t>Excepting that others’ have different views/opinions</a:t>
            </a:r>
          </a:p>
          <a:p>
            <a:pPr lvl="0">
              <a:buFontTx/>
              <a:buChar char="-"/>
              <a:defRPr/>
            </a:pPr>
            <a:r>
              <a:rPr lang="en-GB" dirty="0">
                <a:latin typeface="Comic Sans MS" panose="030F0702030302020204" pitchFamily="66" charset="0"/>
              </a:rPr>
              <a:t>Managing anger</a:t>
            </a:r>
          </a:p>
          <a:p>
            <a:pPr eaLnBrk="1" hangingPunct="1">
              <a:buFontTx/>
              <a:buChar char="-"/>
              <a:defRPr/>
            </a:pPr>
            <a:endParaRPr lang="en-GB" dirty="0" smtClean="0">
              <a:latin typeface="Comic Sans MS" panose="030F0702030302020204" pitchFamily="66" charset="0"/>
            </a:endParaRPr>
          </a:p>
          <a:p>
            <a:pPr eaLnBrk="1" hangingPunct="1">
              <a:buFontTx/>
              <a:buChar char="-"/>
              <a:defRPr/>
            </a:pPr>
            <a:endParaRPr lang="en-GB" dirty="0" smtClean="0">
              <a:latin typeface="Comic Sans MS" panose="030F0702030302020204" pitchFamily="66" charset="0"/>
            </a:endParaRPr>
          </a:p>
          <a:p>
            <a:pPr eaLnBrk="1" hangingPunct="1">
              <a:buFontTx/>
              <a:buChar char="-"/>
              <a:defRPr/>
            </a:pPr>
            <a:endParaRPr lang="en-GB" dirty="0" smtClean="0">
              <a:latin typeface="Comic Sans MS" panose="030F0702030302020204" pitchFamily="66" charset="0"/>
            </a:endParaRPr>
          </a:p>
        </p:txBody>
      </p:sp>
    </p:spTree>
    <p:extLst>
      <p:ext uri="{BB962C8B-B14F-4D97-AF65-F5344CB8AC3E}">
        <p14:creationId xmlns:p14="http://schemas.microsoft.com/office/powerpoint/2010/main" val="527513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509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509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450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4509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5091">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509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509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509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45091">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45091">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5091">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45091">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730</Words>
  <Application>Microsoft Office PowerPoint</Application>
  <PresentationFormat>On-screen Show (4:3)</PresentationFormat>
  <Paragraphs>143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Comic Sans MS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Story Book Conversations</vt:lpstr>
      <vt:lpstr>Activity</vt:lpstr>
    </vt:vector>
  </TitlesOfParts>
  <Company>East Renfrewshire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Stories</dc:title>
  <dc:creator>Annie McGauley</dc:creator>
  <cp:lastModifiedBy>Mrs McGauley</cp:lastModifiedBy>
  <cp:revision>17</cp:revision>
  <cp:lastPrinted>2015-04-22T08:33:37Z</cp:lastPrinted>
  <dcterms:created xsi:type="dcterms:W3CDTF">2015-04-21T13:52:42Z</dcterms:created>
  <dcterms:modified xsi:type="dcterms:W3CDTF">2019-03-14T17:08:23Z</dcterms:modified>
</cp:coreProperties>
</file>