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2" r:id="rId3"/>
    <p:sldId id="263" r:id="rId4"/>
    <p:sldId id="270" r:id="rId5"/>
    <p:sldId id="272" r:id="rId6"/>
    <p:sldId id="273" r:id="rId7"/>
    <p:sldId id="264" r:id="rId8"/>
    <p:sldId id="266" r:id="rId9"/>
    <p:sldId id="267" r:id="rId10"/>
    <p:sldId id="268" r:id="rId11"/>
    <p:sldId id="258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57E7C-C557-4282-8778-5AF82CC9D850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55D6F-8D44-40FD-8E34-D23D2E0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36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EE0049-05CC-4AE3-A938-ECBB0055AA5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20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B1B37-6443-4C2F-9256-4705332672A7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The pupil teacher alliance is also particularly important in the process of dynamic learning because it generates an ethos whereby both parties take ownership of the learning process. </a:t>
            </a:r>
          </a:p>
          <a:p>
            <a:endParaRPr lang="en-GB" altLang="en-US"/>
          </a:p>
          <a:p>
            <a:r>
              <a:rPr lang="en-GB" altLang="en-US"/>
              <a:t>The essential features of this alliance are: ……..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67BA254-489F-46C4-8156-A03E563B37BA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620E22-AEF3-4383-B9AB-FFDCB915D7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A254-489F-46C4-8156-A03E563B37BA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E22-AEF3-4383-B9AB-FFDCB915D7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A254-489F-46C4-8156-A03E563B37BA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E22-AEF3-4383-B9AB-FFDCB915D7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A254-489F-46C4-8156-A03E563B37BA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E22-AEF3-4383-B9AB-FFDCB915D7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A254-489F-46C4-8156-A03E563B37BA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E22-AEF3-4383-B9AB-FFDCB915D7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A254-489F-46C4-8156-A03E563B37BA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E22-AEF3-4383-B9AB-FFDCB915D7E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A254-489F-46C4-8156-A03E563B37BA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E22-AEF3-4383-B9AB-FFDCB915D7E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A254-489F-46C4-8156-A03E563B37BA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E22-AEF3-4383-B9AB-FFDCB915D7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A254-489F-46C4-8156-A03E563B37BA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E22-AEF3-4383-B9AB-FFDCB915D7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67BA254-489F-46C4-8156-A03E563B37BA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620E22-AEF3-4383-B9AB-FFDCB915D7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67BA254-489F-46C4-8156-A03E563B37BA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620E22-AEF3-4383-B9AB-FFDCB915D7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67BA254-489F-46C4-8156-A03E563B37BA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620E22-AEF3-4383-B9AB-FFDCB915D7E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836712"/>
            <a:ext cx="7543800" cy="2535138"/>
          </a:xfrm>
        </p:spPr>
        <p:txBody>
          <a:bodyPr anchor="t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Person Centred Planning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80720" cy="3168351"/>
          </a:xfrm>
        </p:spPr>
        <p:txBody>
          <a:bodyPr>
            <a:noAutofit/>
          </a:bodyPr>
          <a:lstStyle/>
          <a:p>
            <a:pPr algn="r"/>
            <a:endParaRPr lang="en-GB" sz="2400" dirty="0" smtClean="0"/>
          </a:p>
          <a:p>
            <a:pPr algn="r"/>
            <a:r>
              <a:rPr lang="en-GB" sz="2400" dirty="0" smtClean="0"/>
              <a:t>October </a:t>
            </a:r>
            <a:r>
              <a:rPr lang="en-GB" sz="2400" dirty="0" smtClean="0"/>
              <a:t>2017</a:t>
            </a:r>
          </a:p>
          <a:p>
            <a:pPr algn="r"/>
            <a:endParaRPr lang="en-GB" sz="2400" dirty="0" smtClean="0"/>
          </a:p>
          <a:p>
            <a:pPr algn="r"/>
            <a:r>
              <a:rPr lang="en-GB" sz="2400" dirty="0" smtClean="0"/>
              <a:t>Chris Atherton</a:t>
            </a:r>
          </a:p>
          <a:p>
            <a:pPr algn="r"/>
            <a:r>
              <a:rPr lang="en-GB" sz="2400" dirty="0" smtClean="0"/>
              <a:t>Senior Educational Psychologist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406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Pupil – Teacher Alliance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44675"/>
            <a:ext cx="7632848" cy="38165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altLang="en-US" sz="2800" dirty="0"/>
              <a:t>Pupils and teachers share ownership of the learning process:</a:t>
            </a:r>
          </a:p>
          <a:p>
            <a:pPr lvl="1">
              <a:lnSpc>
                <a:spcPct val="120000"/>
              </a:lnSpc>
            </a:pPr>
            <a:r>
              <a:rPr lang="en-GB" altLang="en-US" sz="2400" dirty="0"/>
              <a:t>joint formulation of clear, achievable learning goals</a:t>
            </a:r>
          </a:p>
          <a:p>
            <a:pPr lvl="1">
              <a:lnSpc>
                <a:spcPct val="120000"/>
              </a:lnSpc>
            </a:pPr>
            <a:r>
              <a:rPr lang="en-GB" altLang="en-US" sz="2400" dirty="0"/>
              <a:t>teacher provides feedback on process (not just outcome) to highlight effort and strategies</a:t>
            </a:r>
          </a:p>
          <a:p>
            <a:pPr lvl="1">
              <a:lnSpc>
                <a:spcPct val="120000"/>
              </a:lnSpc>
            </a:pPr>
            <a:r>
              <a:rPr lang="en-GB" altLang="en-US" sz="2400" dirty="0"/>
              <a:t>learner and teacher experience successful learning through the interaction and sharing of ideas</a:t>
            </a:r>
          </a:p>
        </p:txBody>
      </p:sp>
    </p:spTree>
    <p:extLst>
      <p:ext uri="{BB962C8B-B14F-4D97-AF65-F5344CB8AC3E}">
        <p14:creationId xmlns:p14="http://schemas.microsoft.com/office/powerpoint/2010/main" val="419529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Centred Planning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Highly individualised</a:t>
            </a:r>
          </a:p>
          <a:p>
            <a:r>
              <a:rPr lang="en-GB" dirty="0" smtClean="0"/>
              <a:t>Focus on strengths, interests and needs</a:t>
            </a:r>
          </a:p>
          <a:p>
            <a:r>
              <a:rPr lang="en-GB" dirty="0" smtClean="0"/>
              <a:t>Look beyond a ‘medical model’</a:t>
            </a:r>
          </a:p>
          <a:p>
            <a:r>
              <a:rPr lang="en-GB" dirty="0" smtClean="0"/>
              <a:t>People are more than their ‘diagnoses’</a:t>
            </a:r>
          </a:p>
          <a:p>
            <a:r>
              <a:rPr lang="en-GB" dirty="0" smtClean="0"/>
              <a:t>Take a holistic view</a:t>
            </a:r>
          </a:p>
          <a:p>
            <a:r>
              <a:rPr lang="en-GB" dirty="0" smtClean="0"/>
              <a:t>Focus on achievements, goals and dreams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28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Centred Pathway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128792" cy="4176463"/>
          </a:xfrm>
        </p:spPr>
      </p:pic>
    </p:spTree>
    <p:extLst>
      <p:ext uri="{BB962C8B-B14F-4D97-AF65-F5344CB8AC3E}">
        <p14:creationId xmlns:p14="http://schemas.microsoft.com/office/powerpoint/2010/main" val="265351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Visible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537" indent="0">
              <a:buNone/>
            </a:pPr>
            <a:r>
              <a:rPr lang="en-GB" sz="2400" dirty="0" smtClean="0"/>
              <a:t>John Hattie: </a:t>
            </a:r>
            <a:r>
              <a:rPr lang="en-GB" dirty="0" smtClean="0"/>
              <a:t>“</a:t>
            </a:r>
            <a:r>
              <a:rPr lang="en-GB" sz="2400" dirty="0" smtClean="0"/>
              <a:t>effect sizes” are the best way of answering the question ‘what has the greatest influence on student learning?‘</a:t>
            </a:r>
          </a:p>
          <a:p>
            <a:pPr marL="109537" indent="0">
              <a:buNone/>
            </a:pPr>
            <a:r>
              <a:rPr lang="en-GB" sz="2400" dirty="0" smtClean="0"/>
              <a:t>An effect-size of 1.0 is typically associated with: </a:t>
            </a:r>
          </a:p>
          <a:p>
            <a:r>
              <a:rPr lang="en-GB" sz="2400" dirty="0" smtClean="0"/>
              <a:t>Advancing learners' achievement by one year, or improving the rate of learning by 50% </a:t>
            </a:r>
          </a:p>
          <a:p>
            <a:r>
              <a:rPr lang="en-GB" sz="2400" dirty="0" smtClean="0"/>
              <a:t>A two grade leap in GCSE, e.g. from a C to an A grade</a:t>
            </a:r>
          </a:p>
          <a:p>
            <a:r>
              <a:rPr lang="en-GB" sz="2400" dirty="0" smtClean="0"/>
              <a:t>An effect size of 1.0 is clearly enormous!</a:t>
            </a:r>
          </a:p>
          <a:p>
            <a:pPr marL="0" indent="0">
              <a:buNone/>
            </a:pPr>
            <a:r>
              <a:rPr lang="en-GB" sz="2400" dirty="0" smtClean="0"/>
              <a:t>(It is defined as an increase of one standard deviation)</a:t>
            </a:r>
          </a:p>
        </p:txBody>
      </p:sp>
    </p:spTree>
    <p:extLst>
      <p:ext uri="{BB962C8B-B14F-4D97-AF65-F5344CB8AC3E}">
        <p14:creationId xmlns:p14="http://schemas.microsoft.com/office/powerpoint/2010/main" val="396370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 Distribution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61099"/>
            <a:ext cx="6196013" cy="3520053"/>
          </a:xfrm>
        </p:spPr>
      </p:pic>
    </p:spTree>
    <p:extLst>
      <p:ext uri="{BB962C8B-B14F-4D97-AF65-F5344CB8AC3E}">
        <p14:creationId xmlns:p14="http://schemas.microsoft.com/office/powerpoint/2010/main" val="248803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Calculating the Standard Deviation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88" y="2060848"/>
            <a:ext cx="4251036" cy="4104456"/>
          </a:xfrm>
        </p:spPr>
      </p:pic>
    </p:spTree>
    <p:extLst>
      <p:ext uri="{BB962C8B-B14F-4D97-AF65-F5344CB8AC3E}">
        <p14:creationId xmlns:p14="http://schemas.microsoft.com/office/powerpoint/2010/main" val="266678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 effect size?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75" y="1844824"/>
            <a:ext cx="7296809" cy="4104455"/>
          </a:xfrm>
        </p:spPr>
      </p:pic>
    </p:spTree>
    <p:extLst>
      <p:ext uri="{BB962C8B-B14F-4D97-AF65-F5344CB8AC3E}">
        <p14:creationId xmlns:p14="http://schemas.microsoft.com/office/powerpoint/2010/main" val="292293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the Effect Size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47" y="2204864"/>
            <a:ext cx="5210598" cy="3384376"/>
          </a:xfrm>
        </p:spPr>
      </p:pic>
    </p:spTree>
    <p:extLst>
      <p:ext uri="{BB962C8B-B14F-4D97-AF65-F5344CB8AC3E}">
        <p14:creationId xmlns:p14="http://schemas.microsoft.com/office/powerpoint/2010/main" val="192334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Zone of Desired Effects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6919862" cy="3888432"/>
          </a:xfrm>
        </p:spPr>
      </p:pic>
    </p:spTree>
    <p:extLst>
      <p:ext uri="{BB962C8B-B14F-4D97-AF65-F5344CB8AC3E}">
        <p14:creationId xmlns:p14="http://schemas.microsoft.com/office/powerpoint/2010/main" val="42665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Visible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An effect size of 0.5 is equivalent to a one grade leap at GCSE </a:t>
            </a:r>
          </a:p>
          <a:p>
            <a:r>
              <a:rPr lang="en-GB" sz="2800" dirty="0" smtClean="0"/>
              <a:t>An effect size of 1.0 is equivalent to a two grade leap at GCSE </a:t>
            </a:r>
          </a:p>
          <a:p>
            <a:r>
              <a:rPr lang="en-GB" sz="2800" dirty="0" smtClean="0"/>
              <a:t>Number of effects is the number of effect sizes from well designed studies that have been averaged to produce the average effect size. </a:t>
            </a:r>
          </a:p>
          <a:p>
            <a:r>
              <a:rPr lang="en-GB" sz="2800" dirty="0" smtClean="0"/>
              <a:t>An effect size above 0.4 is above average for educational research </a:t>
            </a:r>
          </a:p>
        </p:txBody>
      </p:sp>
    </p:spTree>
    <p:extLst>
      <p:ext uri="{BB962C8B-B14F-4D97-AF65-F5344CB8AC3E}">
        <p14:creationId xmlns:p14="http://schemas.microsoft.com/office/powerpoint/2010/main" val="38929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of Effect Sizes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336863"/>
              </p:ext>
            </p:extLst>
          </p:nvPr>
        </p:nvGraphicFramePr>
        <p:xfrm>
          <a:off x="971600" y="1759762"/>
          <a:ext cx="7200800" cy="439404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43332"/>
                <a:gridCol w="1210879"/>
                <a:gridCol w="2846589"/>
              </a:tblGrid>
              <a:tr h="265759">
                <a:tc>
                  <a:txBody>
                    <a:bodyPr/>
                    <a:lstStyle/>
                    <a:p>
                      <a:r>
                        <a:rPr lang="en-GB" sz="1600" b="0" i="1" u="non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Influence </a:t>
                      </a: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i="1" u="non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Effect Size </a:t>
                      </a: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i="1" u="non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Source of Influence </a:t>
                      </a:r>
                    </a:p>
                  </a:txBody>
                  <a:tcPr marL="19770" marR="19770" marT="19770" marB="19770" anchor="ctr"/>
                </a:tc>
              </a:tr>
              <a:tr h="265759">
                <a:tc>
                  <a:txBody>
                    <a:bodyPr/>
                    <a:lstStyle/>
                    <a:p>
                      <a:r>
                        <a:rPr lang="en-GB" sz="1600" b="0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Feedback</a:t>
                      </a:r>
                      <a:endParaRPr lang="en-GB" sz="1600" b="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1.13 </a:t>
                      </a: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Teacher </a:t>
                      </a:r>
                    </a:p>
                  </a:txBody>
                  <a:tcPr marL="19770" marR="19770" marT="19770" marB="19770" anchor="ctr"/>
                </a:tc>
              </a:tr>
              <a:tr h="355053"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Student's prior cognitive </a:t>
                      </a:r>
                      <a:r>
                        <a:rPr lang="en-GB" sz="1600" b="0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ability</a:t>
                      </a:r>
                      <a:endParaRPr lang="en-GB" sz="1600" b="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1.04 </a:t>
                      </a: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Student </a:t>
                      </a:r>
                    </a:p>
                  </a:txBody>
                  <a:tcPr marL="19770" marR="19770" marT="19770" marB="19770" anchor="ctr"/>
                </a:tc>
              </a:tr>
              <a:tr h="265759"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Instructional </a:t>
                      </a:r>
                      <a:r>
                        <a:rPr lang="en-GB" sz="1600" b="0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quality</a:t>
                      </a:r>
                      <a:endParaRPr lang="en-GB" sz="1600" b="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1.00 </a:t>
                      </a:r>
                    </a:p>
                  </a:txBody>
                  <a:tcPr marL="19770" marR="19770" marT="19770" marB="19770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Teacher </a:t>
                      </a:r>
                    </a:p>
                  </a:txBody>
                  <a:tcPr marL="19770" marR="19770" marT="19770" marB="19770" anchor="ctr"/>
                </a:tc>
              </a:tr>
              <a:tr h="265759"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Direct </a:t>
                      </a:r>
                      <a:r>
                        <a:rPr lang="en-GB" sz="1600" b="0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instruction</a:t>
                      </a:r>
                      <a:endParaRPr lang="en-GB" sz="1600" b="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.82 </a:t>
                      </a:r>
                    </a:p>
                  </a:txBody>
                  <a:tcPr marL="19770" marR="19770" marT="19770" marB="19770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Teacher </a:t>
                      </a:r>
                    </a:p>
                  </a:txBody>
                  <a:tcPr marL="19770" marR="19770" marT="19770" marB="19770" anchor="ctr"/>
                </a:tc>
              </a:tr>
              <a:tr h="265759"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Acceleration</a:t>
                      </a: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.72</a:t>
                      </a: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Student</a:t>
                      </a:r>
                    </a:p>
                  </a:txBody>
                  <a:tcPr marL="19770" marR="19770" marT="19770" marB="19770" anchor="ctr"/>
                </a:tc>
              </a:tr>
              <a:tr h="265759"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Remediation/feedback </a:t>
                      </a: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.65 </a:t>
                      </a: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Teacher </a:t>
                      </a:r>
                    </a:p>
                  </a:txBody>
                  <a:tcPr marL="19770" marR="19770" marT="19770" marB="19770" anchor="ctr"/>
                </a:tc>
              </a:tr>
              <a:tr h="355053"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Student's disposition to </a:t>
                      </a:r>
                      <a:r>
                        <a:rPr lang="en-GB" sz="1600" b="0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learn</a:t>
                      </a:r>
                      <a:endParaRPr lang="en-GB" sz="1600" b="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.61 </a:t>
                      </a:r>
                    </a:p>
                  </a:txBody>
                  <a:tcPr marL="19770" marR="19770" marT="19770" marB="19770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Student </a:t>
                      </a:r>
                    </a:p>
                  </a:txBody>
                  <a:tcPr marL="19770" marR="19770" marT="19770" marB="19770" anchor="ctr"/>
                </a:tc>
              </a:tr>
              <a:tr h="265759"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Class environment</a:t>
                      </a: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.56 </a:t>
                      </a:r>
                    </a:p>
                  </a:txBody>
                  <a:tcPr marL="19770" marR="19770" marT="19770" marB="19770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Teacher </a:t>
                      </a:r>
                    </a:p>
                  </a:txBody>
                  <a:tcPr marL="19770" marR="19770" marT="19770" marB="19770" anchor="ctr"/>
                </a:tc>
              </a:tr>
              <a:tr h="265759"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Challenge of </a:t>
                      </a:r>
                      <a:r>
                        <a:rPr lang="en-GB" sz="1600" b="0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Goals</a:t>
                      </a:r>
                      <a:endParaRPr lang="en-GB" sz="1600" b="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.52 </a:t>
                      </a: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Teacher </a:t>
                      </a:r>
                    </a:p>
                  </a:txBody>
                  <a:tcPr marL="19770" marR="19770" marT="19770" marB="19770" anchor="ctr"/>
                </a:tc>
              </a:tr>
              <a:tr h="265759"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Peer </a:t>
                      </a:r>
                      <a:r>
                        <a:rPr lang="en-GB" sz="1600" b="0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tutoring</a:t>
                      </a:r>
                      <a:endParaRPr lang="en-GB" sz="1600" b="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9770" marR="19770" marT="19770" marB="19770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.50 </a:t>
                      </a:r>
                    </a:p>
                  </a:txBody>
                  <a:tcPr marL="19770" marR="19770" marT="19770" marB="19770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Teacher </a:t>
                      </a:r>
                    </a:p>
                  </a:txBody>
                  <a:tcPr marL="19770" marR="19770" marT="19770" marB="19770" anchor="ctr"/>
                </a:tc>
              </a:tr>
              <a:tr h="265759"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Mastery </a:t>
                      </a:r>
                      <a:r>
                        <a:rPr lang="en-GB" sz="1600" b="0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learning</a:t>
                      </a:r>
                      <a:endParaRPr lang="en-GB" sz="1600" b="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9770" marR="19770" marT="19770" marB="19770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.50 </a:t>
                      </a:r>
                    </a:p>
                  </a:txBody>
                  <a:tcPr marL="19770" marR="19770" marT="19770" marB="19770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Teacher </a:t>
                      </a:r>
                    </a:p>
                  </a:txBody>
                  <a:tcPr marL="19770" marR="19770" marT="19770" marB="19770" anchor="ctr"/>
                </a:tc>
              </a:tr>
              <a:tr h="265759"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Homework</a:t>
                      </a: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.43 </a:t>
                      </a: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Teacher </a:t>
                      </a:r>
                    </a:p>
                  </a:txBody>
                  <a:tcPr marL="19770" marR="19770" marT="19770" marB="19770" anchor="ctr"/>
                </a:tc>
              </a:tr>
              <a:tr h="265759"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Teacher Style </a:t>
                      </a: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.42 </a:t>
                      </a:r>
                    </a:p>
                  </a:txBody>
                  <a:tcPr marL="19770" marR="19770" marT="19770" marB="19770" anchor="ctr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Teacher </a:t>
                      </a:r>
                    </a:p>
                  </a:txBody>
                  <a:tcPr marL="19770" marR="19770" marT="19770" marB="19770" anchor="ctr"/>
                </a:tc>
              </a:tr>
              <a:tr h="265759">
                <a:tc>
                  <a:txBody>
                    <a:bodyPr/>
                    <a:lstStyle/>
                    <a:p>
                      <a:r>
                        <a:rPr lang="en-GB" sz="1600" b="0" u="non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Questioning</a:t>
                      </a:r>
                      <a:endParaRPr lang="en-GB" sz="1600" b="0" u="non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9770" marR="19770" marT="19770" marB="19770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.41 </a:t>
                      </a:r>
                    </a:p>
                  </a:txBody>
                  <a:tcPr marL="19770" marR="19770" marT="19770" marB="19770"/>
                </a:tc>
                <a:tc>
                  <a:txBody>
                    <a:bodyPr/>
                    <a:lstStyle/>
                    <a:p>
                      <a:r>
                        <a:rPr lang="en-GB" sz="1600" b="0" u="non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</a:rPr>
                        <a:t>Teacher </a:t>
                      </a:r>
                    </a:p>
                  </a:txBody>
                  <a:tcPr marL="19770" marR="19770" marT="19770" marB="1977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3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</TotalTime>
  <Words>390</Words>
  <Application>Microsoft Office PowerPoint</Application>
  <PresentationFormat>On-screen Show (4:3)</PresentationFormat>
  <Paragraphs>87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 Person Centred Planning</vt:lpstr>
      <vt:lpstr>Visible Learning</vt:lpstr>
      <vt:lpstr>Normal Distribution</vt:lpstr>
      <vt:lpstr>Calculating the Standard Deviation</vt:lpstr>
      <vt:lpstr>What is an effect size?</vt:lpstr>
      <vt:lpstr>Calculating the Effect Size</vt:lpstr>
      <vt:lpstr>Zone of Desired Effects</vt:lpstr>
      <vt:lpstr>Visible Learning</vt:lpstr>
      <vt:lpstr>Table of Effect Sizes</vt:lpstr>
      <vt:lpstr>Pupil – Teacher Alliance</vt:lpstr>
      <vt:lpstr>Person Centred Planning</vt:lpstr>
      <vt:lpstr>Person Centred Pathway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 Centred Planning</dc:title>
  <dc:creator>Atherton, Chris</dc:creator>
  <cp:lastModifiedBy>Atherton, Chris</cp:lastModifiedBy>
  <cp:revision>7</cp:revision>
  <dcterms:created xsi:type="dcterms:W3CDTF">2017-10-23T13:22:03Z</dcterms:created>
  <dcterms:modified xsi:type="dcterms:W3CDTF">2017-10-27T10:47:40Z</dcterms:modified>
</cp:coreProperties>
</file>