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256" r:id="rId2"/>
    <p:sldId id="268" r:id="rId3"/>
    <p:sldId id="269" r:id="rId4"/>
    <p:sldId id="260" r:id="rId5"/>
    <p:sldId id="261" r:id="rId6"/>
    <p:sldId id="257" r:id="rId7"/>
    <p:sldId id="264" r:id="rId8"/>
    <p:sldId id="278" r:id="rId9"/>
    <p:sldId id="265" r:id="rId10"/>
    <p:sldId id="266" r:id="rId11"/>
    <p:sldId id="326" r:id="rId12"/>
    <p:sldId id="319" r:id="rId13"/>
    <p:sldId id="321" r:id="rId14"/>
    <p:sldId id="322" r:id="rId15"/>
    <p:sldId id="323" r:id="rId16"/>
    <p:sldId id="324" r:id="rId17"/>
    <p:sldId id="325" r:id="rId18"/>
    <p:sldId id="276" r:id="rId19"/>
    <p:sldId id="271" r:id="rId20"/>
    <p:sldId id="270" r:id="rId21"/>
    <p:sldId id="273" r:id="rId22"/>
    <p:sldId id="274" r:id="rId23"/>
    <p:sldId id="279" r:id="rId24"/>
    <p:sldId id="280" r:id="rId25"/>
    <p:sldId id="281" r:id="rId26"/>
    <p:sldId id="282" r:id="rId27"/>
    <p:sldId id="283" r:id="rId28"/>
    <p:sldId id="284" r:id="rId29"/>
    <p:sldId id="328" r:id="rId30"/>
    <p:sldId id="337" r:id="rId31"/>
    <p:sldId id="329" r:id="rId32"/>
    <p:sldId id="285" r:id="rId33"/>
    <p:sldId id="288" r:id="rId34"/>
    <p:sldId id="309" r:id="rId35"/>
    <p:sldId id="293" r:id="rId36"/>
    <p:sldId id="297" r:id="rId37"/>
    <p:sldId id="275" r:id="rId38"/>
    <p:sldId id="301" r:id="rId39"/>
    <p:sldId id="302" r:id="rId40"/>
    <p:sldId id="303" r:id="rId41"/>
    <p:sldId id="380" r:id="rId42"/>
    <p:sldId id="272" r:id="rId43"/>
    <p:sldId id="304" r:id="rId44"/>
    <p:sldId id="310" r:id="rId45"/>
    <p:sldId id="308" r:id="rId46"/>
    <p:sldId id="381" r:id="rId47"/>
    <p:sldId id="313" r:id="rId48"/>
    <p:sldId id="311" r:id="rId49"/>
    <p:sldId id="317" r:id="rId50"/>
    <p:sldId id="315" r:id="rId51"/>
    <p:sldId id="318" r:id="rId52"/>
    <p:sldId id="312" r:id="rId53"/>
    <p:sldId id="314" r:id="rId54"/>
    <p:sldId id="332" r:id="rId55"/>
    <p:sldId id="334" r:id="rId56"/>
    <p:sldId id="335" r:id="rId57"/>
    <p:sldId id="336" r:id="rId58"/>
    <p:sldId id="333" r:id="rId59"/>
    <p:sldId id="342"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43" r:id="rId77"/>
    <p:sldId id="344" r:id="rId78"/>
    <p:sldId id="338" r:id="rId79"/>
    <p:sldId id="339" r:id="rId80"/>
    <p:sldId id="340" r:id="rId81"/>
    <p:sldId id="357" r:id="rId82"/>
    <p:sldId id="341" r:id="rId83"/>
    <p:sldId id="361" r:id="rId84"/>
    <p:sldId id="345" r:id="rId85"/>
    <p:sldId id="346" r:id="rId86"/>
    <p:sldId id="347" r:id="rId87"/>
    <p:sldId id="348" r:id="rId88"/>
    <p:sldId id="358" r:id="rId89"/>
    <p:sldId id="355" r:id="rId90"/>
    <p:sldId id="359" r:id="rId91"/>
    <p:sldId id="360" r:id="rId92"/>
    <p:sldId id="356" r:id="rId93"/>
    <p:sldId id="363" r:id="rId94"/>
    <p:sldId id="349" r:id="rId95"/>
    <p:sldId id="350" r:id="rId96"/>
    <p:sldId id="351" r:id="rId97"/>
    <p:sldId id="352" r:id="rId98"/>
    <p:sldId id="353" r:id="rId99"/>
    <p:sldId id="354" r:id="rId100"/>
    <p:sldId id="362" r:id="rId101"/>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2" autoAdjust="0"/>
    <p:restoredTop sz="77122" autoAdjust="0"/>
  </p:normalViewPr>
  <p:slideViewPr>
    <p:cSldViewPr>
      <p:cViewPr varScale="1">
        <p:scale>
          <a:sx n="56" d="100"/>
          <a:sy n="56" d="100"/>
        </p:scale>
        <p:origin x="-15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8E15-1A6D-4A9A-8FD0-0FB920CB0E18}" type="doc">
      <dgm:prSet loTypeId="urn:microsoft.com/office/officeart/2005/8/layout/venn1" loCatId="relationship" qsTypeId="urn:microsoft.com/office/officeart/2005/8/quickstyle/3d1" qsCatId="3D" csTypeId="urn:microsoft.com/office/officeart/2005/8/colors/colorful3" csCatId="colorful" phldr="1"/>
      <dgm:spPr/>
    </dgm:pt>
    <dgm:pt modelId="{EAA5E013-561A-444C-8619-83B69222C303}">
      <dgm:prSet phldrT="[Text]" custT="1"/>
      <dgm:spPr/>
      <dgm:t>
        <a:bodyPr/>
        <a:lstStyle/>
        <a:p>
          <a:r>
            <a:rPr lang="en-GB" sz="1800" dirty="0"/>
            <a:t>Best Available Research</a:t>
          </a:r>
        </a:p>
      </dgm:t>
    </dgm:pt>
    <dgm:pt modelId="{FA6D3D38-FD97-42AA-A04D-95852CA41C5C}" type="parTrans" cxnId="{3F9370D1-C665-448C-B6E4-7881FBAE3C81}">
      <dgm:prSet/>
      <dgm:spPr/>
      <dgm:t>
        <a:bodyPr/>
        <a:lstStyle/>
        <a:p>
          <a:endParaRPr lang="en-GB"/>
        </a:p>
      </dgm:t>
    </dgm:pt>
    <dgm:pt modelId="{8D04C1EE-CC4C-49FE-9864-B1951E9353E9}" type="sibTrans" cxnId="{3F9370D1-C665-448C-B6E4-7881FBAE3C81}">
      <dgm:prSet/>
      <dgm:spPr/>
      <dgm:t>
        <a:bodyPr/>
        <a:lstStyle/>
        <a:p>
          <a:endParaRPr lang="en-GB"/>
        </a:p>
      </dgm:t>
    </dgm:pt>
    <dgm:pt modelId="{44284977-B9B0-460A-9C61-8FF17F46EBFF}">
      <dgm:prSet phldrT="[Text]" custT="1"/>
      <dgm:spPr/>
      <dgm:t>
        <a:bodyPr/>
        <a:lstStyle/>
        <a:p>
          <a:r>
            <a:rPr lang="en-GB" sz="1800" dirty="0"/>
            <a:t>Individual Characteristics</a:t>
          </a:r>
        </a:p>
      </dgm:t>
    </dgm:pt>
    <dgm:pt modelId="{3B6130EB-6699-4FBB-A6A0-564C0676B5BF}" type="parTrans" cxnId="{B5F95F6F-15B3-4F8E-A663-708C6A809FC1}">
      <dgm:prSet/>
      <dgm:spPr/>
      <dgm:t>
        <a:bodyPr/>
        <a:lstStyle/>
        <a:p>
          <a:endParaRPr lang="en-GB"/>
        </a:p>
      </dgm:t>
    </dgm:pt>
    <dgm:pt modelId="{FE630A8D-25D9-4B32-ADCA-1984B7D9F092}" type="sibTrans" cxnId="{B5F95F6F-15B3-4F8E-A663-708C6A809FC1}">
      <dgm:prSet/>
      <dgm:spPr/>
      <dgm:t>
        <a:bodyPr/>
        <a:lstStyle/>
        <a:p>
          <a:endParaRPr lang="en-GB"/>
        </a:p>
      </dgm:t>
    </dgm:pt>
    <dgm:pt modelId="{5F360D21-467E-4ABF-BBBC-0F540EC84D43}">
      <dgm:prSet phldrT="[Text]" custT="1"/>
      <dgm:spPr/>
      <dgm:t>
        <a:bodyPr/>
        <a:lstStyle/>
        <a:p>
          <a:r>
            <a:rPr lang="en-GB" sz="1800" dirty="0"/>
            <a:t>Professional Expertise</a:t>
          </a:r>
        </a:p>
      </dgm:t>
    </dgm:pt>
    <dgm:pt modelId="{08A54D09-810E-476A-A4D4-48279307D0A1}" type="parTrans" cxnId="{5A61A1A0-8982-4E9B-B0A9-3F024EB64CBF}">
      <dgm:prSet/>
      <dgm:spPr/>
      <dgm:t>
        <a:bodyPr/>
        <a:lstStyle/>
        <a:p>
          <a:endParaRPr lang="en-GB"/>
        </a:p>
      </dgm:t>
    </dgm:pt>
    <dgm:pt modelId="{71E77C47-3A7B-4C74-B734-93E8E02EC95B}" type="sibTrans" cxnId="{5A61A1A0-8982-4E9B-B0A9-3F024EB64CBF}">
      <dgm:prSet/>
      <dgm:spPr/>
      <dgm:t>
        <a:bodyPr/>
        <a:lstStyle/>
        <a:p>
          <a:endParaRPr lang="en-GB"/>
        </a:p>
      </dgm:t>
    </dgm:pt>
    <dgm:pt modelId="{ED70ECD5-E7F7-45E0-A8C6-2F68DC1FCE30}" type="pres">
      <dgm:prSet presAssocID="{0DFC8E15-1A6D-4A9A-8FD0-0FB920CB0E18}" presName="compositeShape" presStyleCnt="0">
        <dgm:presLayoutVars>
          <dgm:chMax val="7"/>
          <dgm:dir/>
          <dgm:resizeHandles val="exact"/>
        </dgm:presLayoutVars>
      </dgm:prSet>
      <dgm:spPr/>
    </dgm:pt>
    <dgm:pt modelId="{0515BED5-978C-4DA1-BD2A-919A553EF3DE}" type="pres">
      <dgm:prSet presAssocID="{EAA5E013-561A-444C-8619-83B69222C303}" presName="circ1" presStyleLbl="vennNode1" presStyleIdx="0" presStyleCnt="3" custLinFactNeighborY="9965"/>
      <dgm:spPr/>
      <dgm:t>
        <a:bodyPr/>
        <a:lstStyle/>
        <a:p>
          <a:endParaRPr lang="en-GB"/>
        </a:p>
      </dgm:t>
    </dgm:pt>
    <dgm:pt modelId="{9DDACF6A-BD2E-49F1-B3DA-F08DFC7D870F}" type="pres">
      <dgm:prSet presAssocID="{EAA5E013-561A-444C-8619-83B69222C303}" presName="circ1Tx" presStyleLbl="revTx" presStyleIdx="0" presStyleCnt="0">
        <dgm:presLayoutVars>
          <dgm:chMax val="0"/>
          <dgm:chPref val="0"/>
          <dgm:bulletEnabled val="1"/>
        </dgm:presLayoutVars>
      </dgm:prSet>
      <dgm:spPr/>
      <dgm:t>
        <a:bodyPr/>
        <a:lstStyle/>
        <a:p>
          <a:endParaRPr lang="en-GB"/>
        </a:p>
      </dgm:t>
    </dgm:pt>
    <dgm:pt modelId="{B39CCA51-8823-4C7F-A22F-A8202CEB7068}" type="pres">
      <dgm:prSet presAssocID="{44284977-B9B0-460A-9C61-8FF17F46EBFF}" presName="circ2" presStyleLbl="vennNode1" presStyleIdx="1" presStyleCnt="3" custLinFactNeighborX="-4156" custLinFactNeighborY="1682"/>
      <dgm:spPr/>
      <dgm:t>
        <a:bodyPr/>
        <a:lstStyle/>
        <a:p>
          <a:endParaRPr lang="en-GB"/>
        </a:p>
      </dgm:t>
    </dgm:pt>
    <dgm:pt modelId="{F9D32645-CB2C-4F27-85CD-D6A35982BE1F}" type="pres">
      <dgm:prSet presAssocID="{44284977-B9B0-460A-9C61-8FF17F46EBFF}" presName="circ2Tx" presStyleLbl="revTx" presStyleIdx="0" presStyleCnt="0">
        <dgm:presLayoutVars>
          <dgm:chMax val="0"/>
          <dgm:chPref val="0"/>
          <dgm:bulletEnabled val="1"/>
        </dgm:presLayoutVars>
      </dgm:prSet>
      <dgm:spPr/>
      <dgm:t>
        <a:bodyPr/>
        <a:lstStyle/>
        <a:p>
          <a:endParaRPr lang="en-GB"/>
        </a:p>
      </dgm:t>
    </dgm:pt>
    <dgm:pt modelId="{DCFB6489-8077-4408-A925-E577DA781CD7}" type="pres">
      <dgm:prSet presAssocID="{5F360D21-467E-4ABF-BBBC-0F540EC84D43}" presName="circ3" presStyleLbl="vennNode1" presStyleIdx="2" presStyleCnt="3" custLinFactNeighborX="4781" custLinFactNeighborY="-326"/>
      <dgm:spPr/>
      <dgm:t>
        <a:bodyPr/>
        <a:lstStyle/>
        <a:p>
          <a:endParaRPr lang="en-GB"/>
        </a:p>
      </dgm:t>
    </dgm:pt>
    <dgm:pt modelId="{A547F2EC-73F8-45A7-AAF6-9A69403780D0}" type="pres">
      <dgm:prSet presAssocID="{5F360D21-467E-4ABF-BBBC-0F540EC84D43}" presName="circ3Tx" presStyleLbl="revTx" presStyleIdx="0" presStyleCnt="0">
        <dgm:presLayoutVars>
          <dgm:chMax val="0"/>
          <dgm:chPref val="0"/>
          <dgm:bulletEnabled val="1"/>
        </dgm:presLayoutVars>
      </dgm:prSet>
      <dgm:spPr/>
      <dgm:t>
        <a:bodyPr/>
        <a:lstStyle/>
        <a:p>
          <a:endParaRPr lang="en-GB"/>
        </a:p>
      </dgm:t>
    </dgm:pt>
  </dgm:ptLst>
  <dgm:cxnLst>
    <dgm:cxn modelId="{3F9370D1-C665-448C-B6E4-7881FBAE3C81}" srcId="{0DFC8E15-1A6D-4A9A-8FD0-0FB920CB0E18}" destId="{EAA5E013-561A-444C-8619-83B69222C303}" srcOrd="0" destOrd="0" parTransId="{FA6D3D38-FD97-42AA-A04D-95852CA41C5C}" sibTransId="{8D04C1EE-CC4C-49FE-9864-B1951E9353E9}"/>
    <dgm:cxn modelId="{D3D0E415-77D9-4F6A-9E75-2467A1DE868F}" type="presOf" srcId="{5F360D21-467E-4ABF-BBBC-0F540EC84D43}" destId="{A547F2EC-73F8-45A7-AAF6-9A69403780D0}" srcOrd="1" destOrd="0" presId="urn:microsoft.com/office/officeart/2005/8/layout/venn1"/>
    <dgm:cxn modelId="{199F9BA6-83FD-42D8-B749-D5F5D221EFD4}" type="presOf" srcId="{44284977-B9B0-460A-9C61-8FF17F46EBFF}" destId="{F9D32645-CB2C-4F27-85CD-D6A35982BE1F}" srcOrd="1" destOrd="0" presId="urn:microsoft.com/office/officeart/2005/8/layout/venn1"/>
    <dgm:cxn modelId="{66999C74-14BA-4A05-BAF1-79CB18B12A8B}" type="presOf" srcId="{EAA5E013-561A-444C-8619-83B69222C303}" destId="{0515BED5-978C-4DA1-BD2A-919A553EF3DE}" srcOrd="0" destOrd="0" presId="urn:microsoft.com/office/officeart/2005/8/layout/venn1"/>
    <dgm:cxn modelId="{5A61A1A0-8982-4E9B-B0A9-3F024EB64CBF}" srcId="{0DFC8E15-1A6D-4A9A-8FD0-0FB920CB0E18}" destId="{5F360D21-467E-4ABF-BBBC-0F540EC84D43}" srcOrd="2" destOrd="0" parTransId="{08A54D09-810E-476A-A4D4-48279307D0A1}" sibTransId="{71E77C47-3A7B-4C74-B734-93E8E02EC95B}"/>
    <dgm:cxn modelId="{7DE6080B-B718-4224-A3BC-9C0B8C2974BF}" type="presOf" srcId="{5F360D21-467E-4ABF-BBBC-0F540EC84D43}" destId="{DCFB6489-8077-4408-A925-E577DA781CD7}" srcOrd="0" destOrd="0" presId="urn:microsoft.com/office/officeart/2005/8/layout/venn1"/>
    <dgm:cxn modelId="{6A68C552-9A93-44BD-AB9D-F968657A5CD9}" type="presOf" srcId="{EAA5E013-561A-444C-8619-83B69222C303}" destId="{9DDACF6A-BD2E-49F1-B3DA-F08DFC7D870F}" srcOrd="1" destOrd="0" presId="urn:microsoft.com/office/officeart/2005/8/layout/venn1"/>
    <dgm:cxn modelId="{7CF5D634-ACDE-44B1-BCAE-20AF11B2BE4E}" type="presOf" srcId="{0DFC8E15-1A6D-4A9A-8FD0-0FB920CB0E18}" destId="{ED70ECD5-E7F7-45E0-A8C6-2F68DC1FCE30}" srcOrd="0" destOrd="0" presId="urn:microsoft.com/office/officeart/2005/8/layout/venn1"/>
    <dgm:cxn modelId="{B5F95F6F-15B3-4F8E-A663-708C6A809FC1}" srcId="{0DFC8E15-1A6D-4A9A-8FD0-0FB920CB0E18}" destId="{44284977-B9B0-460A-9C61-8FF17F46EBFF}" srcOrd="1" destOrd="0" parTransId="{3B6130EB-6699-4FBB-A6A0-564C0676B5BF}" sibTransId="{FE630A8D-25D9-4B32-ADCA-1984B7D9F092}"/>
    <dgm:cxn modelId="{6CF0BAA3-9B2C-49EB-BD06-34CD48CA65EC}" type="presOf" srcId="{44284977-B9B0-460A-9C61-8FF17F46EBFF}" destId="{B39CCA51-8823-4C7F-A22F-A8202CEB7068}" srcOrd="0" destOrd="0" presId="urn:microsoft.com/office/officeart/2005/8/layout/venn1"/>
    <dgm:cxn modelId="{3B7D54FA-82B7-46E1-BD8F-7D92B95C0E07}" type="presParOf" srcId="{ED70ECD5-E7F7-45E0-A8C6-2F68DC1FCE30}" destId="{0515BED5-978C-4DA1-BD2A-919A553EF3DE}" srcOrd="0" destOrd="0" presId="urn:microsoft.com/office/officeart/2005/8/layout/venn1"/>
    <dgm:cxn modelId="{DF00A077-0B98-4240-8690-A66FBA0CAD55}" type="presParOf" srcId="{ED70ECD5-E7F7-45E0-A8C6-2F68DC1FCE30}" destId="{9DDACF6A-BD2E-49F1-B3DA-F08DFC7D870F}" srcOrd="1" destOrd="0" presId="urn:microsoft.com/office/officeart/2005/8/layout/venn1"/>
    <dgm:cxn modelId="{5B826EE4-2BB3-436C-B41D-E6CFF09A0D7C}" type="presParOf" srcId="{ED70ECD5-E7F7-45E0-A8C6-2F68DC1FCE30}" destId="{B39CCA51-8823-4C7F-A22F-A8202CEB7068}" srcOrd="2" destOrd="0" presId="urn:microsoft.com/office/officeart/2005/8/layout/venn1"/>
    <dgm:cxn modelId="{62255919-27CF-479C-9F0B-DC6AC4933E5F}" type="presParOf" srcId="{ED70ECD5-E7F7-45E0-A8C6-2F68DC1FCE30}" destId="{F9D32645-CB2C-4F27-85CD-D6A35982BE1F}" srcOrd="3" destOrd="0" presId="urn:microsoft.com/office/officeart/2005/8/layout/venn1"/>
    <dgm:cxn modelId="{714353D4-5B24-473C-A9E8-84A5BB2EC87B}" type="presParOf" srcId="{ED70ECD5-E7F7-45E0-A8C6-2F68DC1FCE30}" destId="{DCFB6489-8077-4408-A925-E577DA781CD7}" srcOrd="4" destOrd="0" presId="urn:microsoft.com/office/officeart/2005/8/layout/venn1"/>
    <dgm:cxn modelId="{F9573E88-4538-4E0F-882B-DC7AED83EB77}" type="presParOf" srcId="{ED70ECD5-E7F7-45E0-A8C6-2F68DC1FCE30}" destId="{A547F2EC-73F8-45A7-AAF6-9A69403780D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741C45-FDFB-4CAC-8831-E9AE66F719B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F486CFC9-6FCE-433B-BA1F-14DE558318F0}">
      <dgm:prSet phldrT="[Text]"/>
      <dgm:spPr/>
      <dgm:t>
        <a:bodyPr/>
        <a:lstStyle/>
        <a:p>
          <a:endParaRPr lang="en-GB" dirty="0"/>
        </a:p>
      </dgm:t>
    </dgm:pt>
    <dgm:pt modelId="{8C9F6E22-3AE7-49CD-89DE-5158C69B1474}" type="parTrans" cxnId="{BE9A1DDD-9707-4B88-83CA-8E4B7442F58E}">
      <dgm:prSet/>
      <dgm:spPr/>
      <dgm:t>
        <a:bodyPr/>
        <a:lstStyle/>
        <a:p>
          <a:endParaRPr lang="en-GB"/>
        </a:p>
      </dgm:t>
    </dgm:pt>
    <dgm:pt modelId="{7A10071C-8FCA-47F8-B5A4-DDA32CA90955}" type="sibTrans" cxnId="{BE9A1DDD-9707-4B88-83CA-8E4B7442F58E}">
      <dgm:prSet/>
      <dgm:spPr/>
      <dgm:t>
        <a:bodyPr/>
        <a:lstStyle/>
        <a:p>
          <a:endParaRPr lang="en-GB"/>
        </a:p>
      </dgm:t>
    </dgm:pt>
    <dgm:pt modelId="{ACBE659E-BC03-40A7-87C8-96D874A37ABF}">
      <dgm:prSet phldrT="[Text]" custT="1"/>
      <dgm:spPr/>
      <dgm:t>
        <a:bodyPr/>
        <a:lstStyle/>
        <a:p>
          <a:r>
            <a:rPr lang="en-GB" sz="2000" dirty="0" smtClean="0">
              <a:latin typeface="+mj-lt"/>
            </a:rPr>
            <a:t>Feb – April CSS staff member visits pupil at CCC/ Primary. </a:t>
          </a:r>
          <a:endParaRPr lang="en-GB" sz="2000" dirty="0">
            <a:latin typeface="+mj-lt"/>
          </a:endParaRPr>
        </a:p>
      </dgm:t>
    </dgm:pt>
    <dgm:pt modelId="{FE054A01-41FD-4F15-8998-8EC59DF6243E}" type="parTrans" cxnId="{8BE7BA49-8C75-4AD3-9C8C-212E05B87641}">
      <dgm:prSet/>
      <dgm:spPr/>
      <dgm:t>
        <a:bodyPr/>
        <a:lstStyle/>
        <a:p>
          <a:endParaRPr lang="en-GB"/>
        </a:p>
      </dgm:t>
    </dgm:pt>
    <dgm:pt modelId="{47E8A4E3-DBFB-4283-B588-B42D47F3ABE9}" type="sibTrans" cxnId="{8BE7BA49-8C75-4AD3-9C8C-212E05B87641}">
      <dgm:prSet/>
      <dgm:spPr/>
      <dgm:t>
        <a:bodyPr/>
        <a:lstStyle/>
        <a:p>
          <a:endParaRPr lang="en-GB"/>
        </a:p>
      </dgm:t>
    </dgm:pt>
    <dgm:pt modelId="{80EFCC98-AEFC-4C24-A392-C0A2FA1F0007}">
      <dgm:prSet phldrT="[Text]" custT="1"/>
      <dgm:spPr/>
      <dgm:t>
        <a:bodyPr/>
        <a:lstStyle/>
        <a:p>
          <a:r>
            <a:rPr lang="en-GB" sz="2000" dirty="0" smtClean="0">
              <a:latin typeface="+mj-lt"/>
            </a:rPr>
            <a:t>Identified pupil visits CSS </a:t>
          </a:r>
          <a:endParaRPr lang="en-GB" sz="2000" dirty="0">
            <a:latin typeface="+mj-lt"/>
          </a:endParaRPr>
        </a:p>
      </dgm:t>
    </dgm:pt>
    <dgm:pt modelId="{3EED6A61-878D-4C78-A1DE-8026FFBE7373}" type="parTrans" cxnId="{A5A56E02-939C-449E-8692-1183956545D3}">
      <dgm:prSet/>
      <dgm:spPr/>
      <dgm:t>
        <a:bodyPr/>
        <a:lstStyle/>
        <a:p>
          <a:endParaRPr lang="en-GB"/>
        </a:p>
      </dgm:t>
    </dgm:pt>
    <dgm:pt modelId="{FAE6A86C-FB68-4BB1-8949-EAACE2ADD815}" type="sibTrans" cxnId="{A5A56E02-939C-449E-8692-1183956545D3}">
      <dgm:prSet/>
      <dgm:spPr/>
      <dgm:t>
        <a:bodyPr/>
        <a:lstStyle/>
        <a:p>
          <a:endParaRPr lang="en-GB"/>
        </a:p>
      </dgm:t>
    </dgm:pt>
    <dgm:pt modelId="{F6924695-0192-4213-82E5-699DCF322D2F}">
      <dgm:prSet custT="1"/>
      <dgm:spPr/>
      <dgm:t>
        <a:bodyPr/>
        <a:lstStyle/>
        <a:p>
          <a:r>
            <a:rPr lang="en-GB" sz="2000" dirty="0" smtClean="0">
              <a:latin typeface="+mj-lt"/>
            </a:rPr>
            <a:t>P7 pupils spend 3 am/ pm in CSS</a:t>
          </a:r>
          <a:endParaRPr lang="en-GB" sz="2000" dirty="0">
            <a:latin typeface="+mj-lt"/>
          </a:endParaRPr>
        </a:p>
      </dgm:t>
    </dgm:pt>
    <dgm:pt modelId="{F522D8AB-9784-498E-9660-963A6C3EA557}" type="parTrans" cxnId="{35CC1634-068C-4A06-B0FD-24869139B68F}">
      <dgm:prSet/>
      <dgm:spPr/>
      <dgm:t>
        <a:bodyPr/>
        <a:lstStyle/>
        <a:p>
          <a:endParaRPr lang="en-GB"/>
        </a:p>
      </dgm:t>
    </dgm:pt>
    <dgm:pt modelId="{E999C638-B88C-4850-8E30-89BED36C2838}" type="sibTrans" cxnId="{35CC1634-068C-4A06-B0FD-24869139B68F}">
      <dgm:prSet/>
      <dgm:spPr/>
      <dgm:t>
        <a:bodyPr/>
        <a:lstStyle/>
        <a:p>
          <a:endParaRPr lang="en-GB"/>
        </a:p>
      </dgm:t>
    </dgm:pt>
    <dgm:pt modelId="{AF37C2D9-F6CB-4711-B176-F288848AF59B}" type="pres">
      <dgm:prSet presAssocID="{33741C45-FDFB-4CAC-8831-E9AE66F719B7}" presName="rootnode" presStyleCnt="0">
        <dgm:presLayoutVars>
          <dgm:chMax/>
          <dgm:chPref/>
          <dgm:dir/>
          <dgm:animLvl val="lvl"/>
        </dgm:presLayoutVars>
      </dgm:prSet>
      <dgm:spPr/>
      <dgm:t>
        <a:bodyPr/>
        <a:lstStyle/>
        <a:p>
          <a:endParaRPr lang="en-GB"/>
        </a:p>
      </dgm:t>
    </dgm:pt>
    <dgm:pt modelId="{D9225065-5568-4351-980C-0D7560D96DBB}" type="pres">
      <dgm:prSet presAssocID="{F486CFC9-6FCE-433B-BA1F-14DE558318F0}" presName="composite" presStyleCnt="0"/>
      <dgm:spPr/>
    </dgm:pt>
    <dgm:pt modelId="{F88C7EF6-C1A4-48BB-A400-19570FEEA4B9}" type="pres">
      <dgm:prSet presAssocID="{F486CFC9-6FCE-433B-BA1F-14DE558318F0}" presName="LShape" presStyleLbl="alignNode1" presStyleIdx="0" presStyleCnt="7"/>
      <dgm:spPr/>
    </dgm:pt>
    <dgm:pt modelId="{F973E29D-9DAE-401A-A7CF-E123A9CC9849}" type="pres">
      <dgm:prSet presAssocID="{F486CFC9-6FCE-433B-BA1F-14DE558318F0}" presName="ParentText" presStyleLbl="revTx" presStyleIdx="0" presStyleCnt="4">
        <dgm:presLayoutVars>
          <dgm:chMax val="0"/>
          <dgm:chPref val="0"/>
          <dgm:bulletEnabled val="1"/>
        </dgm:presLayoutVars>
      </dgm:prSet>
      <dgm:spPr/>
      <dgm:t>
        <a:bodyPr/>
        <a:lstStyle/>
        <a:p>
          <a:endParaRPr lang="en-GB"/>
        </a:p>
      </dgm:t>
    </dgm:pt>
    <dgm:pt modelId="{C10CE137-65BC-48B5-ADC4-03EE6FA4D0E9}" type="pres">
      <dgm:prSet presAssocID="{F486CFC9-6FCE-433B-BA1F-14DE558318F0}" presName="Triangle" presStyleLbl="alignNode1" presStyleIdx="1" presStyleCnt="7"/>
      <dgm:spPr/>
    </dgm:pt>
    <dgm:pt modelId="{BC921E31-7E63-47B1-B606-2DB627E1D554}" type="pres">
      <dgm:prSet presAssocID="{7A10071C-8FCA-47F8-B5A4-DDA32CA90955}" presName="sibTrans" presStyleCnt="0"/>
      <dgm:spPr/>
    </dgm:pt>
    <dgm:pt modelId="{31F72575-0188-4C79-B205-249D6A473640}" type="pres">
      <dgm:prSet presAssocID="{7A10071C-8FCA-47F8-B5A4-DDA32CA90955}" presName="space" presStyleCnt="0"/>
      <dgm:spPr/>
    </dgm:pt>
    <dgm:pt modelId="{3F00F512-8457-406F-9DC4-50BE6C2F5E41}" type="pres">
      <dgm:prSet presAssocID="{ACBE659E-BC03-40A7-87C8-96D874A37ABF}" presName="composite" presStyleCnt="0"/>
      <dgm:spPr/>
    </dgm:pt>
    <dgm:pt modelId="{13FD0892-0AB0-486E-BC54-5A9CD7DA6E98}" type="pres">
      <dgm:prSet presAssocID="{ACBE659E-BC03-40A7-87C8-96D874A37ABF}" presName="LShape" presStyleLbl="alignNode1" presStyleIdx="2" presStyleCnt="7" custLinFactNeighborX="3280" custLinFactNeighborY="-3116"/>
      <dgm:spPr/>
    </dgm:pt>
    <dgm:pt modelId="{79018465-F727-4ECA-B2CC-FF18003474C2}" type="pres">
      <dgm:prSet presAssocID="{ACBE659E-BC03-40A7-87C8-96D874A37ABF}" presName="ParentText" presStyleLbl="revTx" presStyleIdx="1" presStyleCnt="4" custLinFactX="-16465" custLinFactNeighborX="-100000" custLinFactNeighborY="37926">
        <dgm:presLayoutVars>
          <dgm:chMax val="0"/>
          <dgm:chPref val="0"/>
          <dgm:bulletEnabled val="1"/>
        </dgm:presLayoutVars>
      </dgm:prSet>
      <dgm:spPr/>
      <dgm:t>
        <a:bodyPr/>
        <a:lstStyle/>
        <a:p>
          <a:endParaRPr lang="en-GB"/>
        </a:p>
      </dgm:t>
    </dgm:pt>
    <dgm:pt modelId="{CBECA37E-1810-447A-88B1-1799C11F1150}" type="pres">
      <dgm:prSet presAssocID="{ACBE659E-BC03-40A7-87C8-96D874A37ABF}" presName="Triangle" presStyleLbl="alignNode1" presStyleIdx="3" presStyleCnt="7"/>
      <dgm:spPr/>
    </dgm:pt>
    <dgm:pt modelId="{556CFA3E-3BBF-4E8D-A76D-7AD950C58D3A}" type="pres">
      <dgm:prSet presAssocID="{47E8A4E3-DBFB-4283-B588-B42D47F3ABE9}" presName="sibTrans" presStyleCnt="0"/>
      <dgm:spPr/>
    </dgm:pt>
    <dgm:pt modelId="{54B3C3D7-08BE-4678-A20C-B13BB20F0BCD}" type="pres">
      <dgm:prSet presAssocID="{47E8A4E3-DBFB-4283-B588-B42D47F3ABE9}" presName="space" presStyleCnt="0"/>
      <dgm:spPr/>
    </dgm:pt>
    <dgm:pt modelId="{6DD3B783-0AD5-47BE-98F0-030D97BA8CF8}" type="pres">
      <dgm:prSet presAssocID="{80EFCC98-AEFC-4C24-A392-C0A2FA1F0007}" presName="composite" presStyleCnt="0"/>
      <dgm:spPr/>
    </dgm:pt>
    <dgm:pt modelId="{256A327C-B791-4278-9989-8CD14B5309BC}" type="pres">
      <dgm:prSet presAssocID="{80EFCC98-AEFC-4C24-A392-C0A2FA1F0007}" presName="LShape" presStyleLbl="alignNode1" presStyleIdx="4" presStyleCnt="7" custLinFactNeighborX="2473" custLinFactNeighborY="1857"/>
      <dgm:spPr/>
    </dgm:pt>
    <dgm:pt modelId="{8EA3B4B7-6EBF-4C77-9A28-F3675E91BC73}" type="pres">
      <dgm:prSet presAssocID="{80EFCC98-AEFC-4C24-A392-C0A2FA1F0007}" presName="ParentText" presStyleLbl="revTx" presStyleIdx="2" presStyleCnt="4" custLinFactX="-14485" custLinFactNeighborX="-100000" custLinFactNeighborY="40808">
        <dgm:presLayoutVars>
          <dgm:chMax val="0"/>
          <dgm:chPref val="0"/>
          <dgm:bulletEnabled val="1"/>
        </dgm:presLayoutVars>
      </dgm:prSet>
      <dgm:spPr/>
      <dgm:t>
        <a:bodyPr/>
        <a:lstStyle/>
        <a:p>
          <a:endParaRPr lang="en-GB"/>
        </a:p>
      </dgm:t>
    </dgm:pt>
    <dgm:pt modelId="{99B199CC-0904-405F-826E-240595E34219}" type="pres">
      <dgm:prSet presAssocID="{80EFCC98-AEFC-4C24-A392-C0A2FA1F0007}" presName="Triangle" presStyleLbl="alignNode1" presStyleIdx="5" presStyleCnt="7"/>
      <dgm:spPr/>
    </dgm:pt>
    <dgm:pt modelId="{31027097-A19E-4B7E-9A77-DEC1F4DC0E98}" type="pres">
      <dgm:prSet presAssocID="{FAE6A86C-FB68-4BB1-8949-EAACE2ADD815}" presName="sibTrans" presStyleCnt="0"/>
      <dgm:spPr/>
    </dgm:pt>
    <dgm:pt modelId="{9AC9755E-DC9B-409F-9254-4753A2423DFE}" type="pres">
      <dgm:prSet presAssocID="{FAE6A86C-FB68-4BB1-8949-EAACE2ADD815}" presName="space" presStyleCnt="0"/>
      <dgm:spPr/>
    </dgm:pt>
    <dgm:pt modelId="{8C5DBEE7-B3A1-4094-ACEA-8423B61C81B6}" type="pres">
      <dgm:prSet presAssocID="{F6924695-0192-4213-82E5-699DCF322D2F}" presName="composite" presStyleCnt="0"/>
      <dgm:spPr/>
    </dgm:pt>
    <dgm:pt modelId="{E40930C8-5A75-49D3-AF3A-0EF115CB7730}" type="pres">
      <dgm:prSet presAssocID="{F6924695-0192-4213-82E5-699DCF322D2F}" presName="LShape" presStyleLbl="alignNode1" presStyleIdx="6" presStyleCnt="7"/>
      <dgm:spPr/>
    </dgm:pt>
    <dgm:pt modelId="{A619688D-AE32-416E-A185-D3883195543A}" type="pres">
      <dgm:prSet presAssocID="{F6924695-0192-4213-82E5-699DCF322D2F}" presName="ParentText" presStyleLbl="revTx" presStyleIdx="3" presStyleCnt="4" custLinFactX="-20550" custLinFactNeighborX="-100000" custLinFactNeighborY="34967">
        <dgm:presLayoutVars>
          <dgm:chMax val="0"/>
          <dgm:chPref val="0"/>
          <dgm:bulletEnabled val="1"/>
        </dgm:presLayoutVars>
      </dgm:prSet>
      <dgm:spPr/>
      <dgm:t>
        <a:bodyPr/>
        <a:lstStyle/>
        <a:p>
          <a:endParaRPr lang="en-GB"/>
        </a:p>
      </dgm:t>
    </dgm:pt>
  </dgm:ptLst>
  <dgm:cxnLst>
    <dgm:cxn modelId="{93CEA2D1-EC5A-4776-86B6-C2420C435239}" type="presOf" srcId="{ACBE659E-BC03-40A7-87C8-96D874A37ABF}" destId="{79018465-F727-4ECA-B2CC-FF18003474C2}" srcOrd="0" destOrd="0" presId="urn:microsoft.com/office/officeart/2009/3/layout/StepUpProcess"/>
    <dgm:cxn modelId="{DC7386A1-207D-4A90-82F3-4AD0A5105E9C}" type="presOf" srcId="{33741C45-FDFB-4CAC-8831-E9AE66F719B7}" destId="{AF37C2D9-F6CB-4711-B176-F288848AF59B}" srcOrd="0" destOrd="0" presId="urn:microsoft.com/office/officeart/2009/3/layout/StepUpProcess"/>
    <dgm:cxn modelId="{35CC1634-068C-4A06-B0FD-24869139B68F}" srcId="{33741C45-FDFB-4CAC-8831-E9AE66F719B7}" destId="{F6924695-0192-4213-82E5-699DCF322D2F}" srcOrd="3" destOrd="0" parTransId="{F522D8AB-9784-498E-9660-963A6C3EA557}" sibTransId="{E999C638-B88C-4850-8E30-89BED36C2838}"/>
    <dgm:cxn modelId="{AF39FF43-FEF8-41C6-BC23-DFE3B3064138}" type="presOf" srcId="{F6924695-0192-4213-82E5-699DCF322D2F}" destId="{A619688D-AE32-416E-A185-D3883195543A}" srcOrd="0" destOrd="0" presId="urn:microsoft.com/office/officeart/2009/3/layout/StepUpProcess"/>
    <dgm:cxn modelId="{A5A56E02-939C-449E-8692-1183956545D3}" srcId="{33741C45-FDFB-4CAC-8831-E9AE66F719B7}" destId="{80EFCC98-AEFC-4C24-A392-C0A2FA1F0007}" srcOrd="2" destOrd="0" parTransId="{3EED6A61-878D-4C78-A1DE-8026FFBE7373}" sibTransId="{FAE6A86C-FB68-4BB1-8949-EAACE2ADD815}"/>
    <dgm:cxn modelId="{49CB1B98-FF4D-4495-BB46-B793E4C68A11}" type="presOf" srcId="{80EFCC98-AEFC-4C24-A392-C0A2FA1F0007}" destId="{8EA3B4B7-6EBF-4C77-9A28-F3675E91BC73}" srcOrd="0" destOrd="0" presId="urn:microsoft.com/office/officeart/2009/3/layout/StepUpProcess"/>
    <dgm:cxn modelId="{8BE7BA49-8C75-4AD3-9C8C-212E05B87641}" srcId="{33741C45-FDFB-4CAC-8831-E9AE66F719B7}" destId="{ACBE659E-BC03-40A7-87C8-96D874A37ABF}" srcOrd="1" destOrd="0" parTransId="{FE054A01-41FD-4F15-8998-8EC59DF6243E}" sibTransId="{47E8A4E3-DBFB-4283-B588-B42D47F3ABE9}"/>
    <dgm:cxn modelId="{BE9A1DDD-9707-4B88-83CA-8E4B7442F58E}" srcId="{33741C45-FDFB-4CAC-8831-E9AE66F719B7}" destId="{F486CFC9-6FCE-433B-BA1F-14DE558318F0}" srcOrd="0" destOrd="0" parTransId="{8C9F6E22-3AE7-49CD-89DE-5158C69B1474}" sibTransId="{7A10071C-8FCA-47F8-B5A4-DDA32CA90955}"/>
    <dgm:cxn modelId="{B3F46EC3-1DB2-4E18-A425-56B60C81A04E}" type="presOf" srcId="{F486CFC9-6FCE-433B-BA1F-14DE558318F0}" destId="{F973E29D-9DAE-401A-A7CF-E123A9CC9849}" srcOrd="0" destOrd="0" presId="urn:microsoft.com/office/officeart/2009/3/layout/StepUpProcess"/>
    <dgm:cxn modelId="{13D8E3E1-F10A-4780-B848-E161CC578B19}" type="presParOf" srcId="{AF37C2D9-F6CB-4711-B176-F288848AF59B}" destId="{D9225065-5568-4351-980C-0D7560D96DBB}" srcOrd="0" destOrd="0" presId="urn:microsoft.com/office/officeart/2009/3/layout/StepUpProcess"/>
    <dgm:cxn modelId="{62AC448B-F670-49FB-A3E6-B7B200C1CE1D}" type="presParOf" srcId="{D9225065-5568-4351-980C-0D7560D96DBB}" destId="{F88C7EF6-C1A4-48BB-A400-19570FEEA4B9}" srcOrd="0" destOrd="0" presId="urn:microsoft.com/office/officeart/2009/3/layout/StepUpProcess"/>
    <dgm:cxn modelId="{318E0AAF-0DC7-4747-9B2D-8F2F19FADAE7}" type="presParOf" srcId="{D9225065-5568-4351-980C-0D7560D96DBB}" destId="{F973E29D-9DAE-401A-A7CF-E123A9CC9849}" srcOrd="1" destOrd="0" presId="urn:microsoft.com/office/officeart/2009/3/layout/StepUpProcess"/>
    <dgm:cxn modelId="{DA63A7B3-8A60-46D1-AB0A-1574CDB6F17A}" type="presParOf" srcId="{D9225065-5568-4351-980C-0D7560D96DBB}" destId="{C10CE137-65BC-48B5-ADC4-03EE6FA4D0E9}" srcOrd="2" destOrd="0" presId="urn:microsoft.com/office/officeart/2009/3/layout/StepUpProcess"/>
    <dgm:cxn modelId="{FF76C20D-9108-4BC0-AE7B-5DE7158701C3}" type="presParOf" srcId="{AF37C2D9-F6CB-4711-B176-F288848AF59B}" destId="{BC921E31-7E63-47B1-B606-2DB627E1D554}" srcOrd="1" destOrd="0" presId="urn:microsoft.com/office/officeart/2009/3/layout/StepUpProcess"/>
    <dgm:cxn modelId="{C0223B3E-D474-4E2F-B148-87F132381F3C}" type="presParOf" srcId="{BC921E31-7E63-47B1-B606-2DB627E1D554}" destId="{31F72575-0188-4C79-B205-249D6A473640}" srcOrd="0" destOrd="0" presId="urn:microsoft.com/office/officeart/2009/3/layout/StepUpProcess"/>
    <dgm:cxn modelId="{B4420688-7C68-431B-904E-96E6F1F2A1F4}" type="presParOf" srcId="{AF37C2D9-F6CB-4711-B176-F288848AF59B}" destId="{3F00F512-8457-406F-9DC4-50BE6C2F5E41}" srcOrd="2" destOrd="0" presId="urn:microsoft.com/office/officeart/2009/3/layout/StepUpProcess"/>
    <dgm:cxn modelId="{8795AAFD-3A00-49A8-AEE1-855E78F53254}" type="presParOf" srcId="{3F00F512-8457-406F-9DC4-50BE6C2F5E41}" destId="{13FD0892-0AB0-486E-BC54-5A9CD7DA6E98}" srcOrd="0" destOrd="0" presId="urn:microsoft.com/office/officeart/2009/3/layout/StepUpProcess"/>
    <dgm:cxn modelId="{BFC4C699-420C-4998-86B7-60E843B661B6}" type="presParOf" srcId="{3F00F512-8457-406F-9DC4-50BE6C2F5E41}" destId="{79018465-F727-4ECA-B2CC-FF18003474C2}" srcOrd="1" destOrd="0" presId="urn:microsoft.com/office/officeart/2009/3/layout/StepUpProcess"/>
    <dgm:cxn modelId="{9D84A0DF-7FA4-4085-BC57-AE1391CB6B6E}" type="presParOf" srcId="{3F00F512-8457-406F-9DC4-50BE6C2F5E41}" destId="{CBECA37E-1810-447A-88B1-1799C11F1150}" srcOrd="2" destOrd="0" presId="urn:microsoft.com/office/officeart/2009/3/layout/StepUpProcess"/>
    <dgm:cxn modelId="{F41BF33A-ACE5-444D-9798-CA33B3F8704F}" type="presParOf" srcId="{AF37C2D9-F6CB-4711-B176-F288848AF59B}" destId="{556CFA3E-3BBF-4E8D-A76D-7AD950C58D3A}" srcOrd="3" destOrd="0" presId="urn:microsoft.com/office/officeart/2009/3/layout/StepUpProcess"/>
    <dgm:cxn modelId="{13285CA2-1E66-4FC9-BA32-6D79609E8FA0}" type="presParOf" srcId="{556CFA3E-3BBF-4E8D-A76D-7AD950C58D3A}" destId="{54B3C3D7-08BE-4678-A20C-B13BB20F0BCD}" srcOrd="0" destOrd="0" presId="urn:microsoft.com/office/officeart/2009/3/layout/StepUpProcess"/>
    <dgm:cxn modelId="{8716234C-4D55-4641-9DCA-58D01C05E2C5}" type="presParOf" srcId="{AF37C2D9-F6CB-4711-B176-F288848AF59B}" destId="{6DD3B783-0AD5-47BE-98F0-030D97BA8CF8}" srcOrd="4" destOrd="0" presId="urn:microsoft.com/office/officeart/2009/3/layout/StepUpProcess"/>
    <dgm:cxn modelId="{06D9FAE7-1CE5-48C7-858C-54B9D6031C40}" type="presParOf" srcId="{6DD3B783-0AD5-47BE-98F0-030D97BA8CF8}" destId="{256A327C-B791-4278-9989-8CD14B5309BC}" srcOrd="0" destOrd="0" presId="urn:microsoft.com/office/officeart/2009/3/layout/StepUpProcess"/>
    <dgm:cxn modelId="{C9763CE1-98C2-426D-8E80-CF71969B04C6}" type="presParOf" srcId="{6DD3B783-0AD5-47BE-98F0-030D97BA8CF8}" destId="{8EA3B4B7-6EBF-4C77-9A28-F3675E91BC73}" srcOrd="1" destOrd="0" presId="urn:microsoft.com/office/officeart/2009/3/layout/StepUpProcess"/>
    <dgm:cxn modelId="{DA58B578-523E-4A3B-86C1-6A625D502E90}" type="presParOf" srcId="{6DD3B783-0AD5-47BE-98F0-030D97BA8CF8}" destId="{99B199CC-0904-405F-826E-240595E34219}" srcOrd="2" destOrd="0" presId="urn:microsoft.com/office/officeart/2009/3/layout/StepUpProcess"/>
    <dgm:cxn modelId="{1BC3085E-40C9-4964-B581-D9810549EDA5}" type="presParOf" srcId="{AF37C2D9-F6CB-4711-B176-F288848AF59B}" destId="{31027097-A19E-4B7E-9A77-DEC1F4DC0E98}" srcOrd="5" destOrd="0" presId="urn:microsoft.com/office/officeart/2009/3/layout/StepUpProcess"/>
    <dgm:cxn modelId="{1487125E-0C26-47C8-BBF8-5F4C3154703F}" type="presParOf" srcId="{31027097-A19E-4B7E-9A77-DEC1F4DC0E98}" destId="{9AC9755E-DC9B-409F-9254-4753A2423DFE}" srcOrd="0" destOrd="0" presId="urn:microsoft.com/office/officeart/2009/3/layout/StepUpProcess"/>
    <dgm:cxn modelId="{8664174E-5413-4B71-B6FC-5D509306E481}" type="presParOf" srcId="{AF37C2D9-F6CB-4711-B176-F288848AF59B}" destId="{8C5DBEE7-B3A1-4094-ACEA-8423B61C81B6}" srcOrd="6" destOrd="0" presId="urn:microsoft.com/office/officeart/2009/3/layout/StepUpProcess"/>
    <dgm:cxn modelId="{AC0EBB2B-40D9-4242-AAB3-B4A91839D538}" type="presParOf" srcId="{8C5DBEE7-B3A1-4094-ACEA-8423B61C81B6}" destId="{E40930C8-5A75-49D3-AF3A-0EF115CB7730}" srcOrd="0" destOrd="0" presId="urn:microsoft.com/office/officeart/2009/3/layout/StepUpProcess"/>
    <dgm:cxn modelId="{2F6FAC0B-58C7-4179-B91A-45E505473F34}" type="presParOf" srcId="{8C5DBEE7-B3A1-4094-ACEA-8423B61C81B6}" destId="{A619688D-AE32-416E-A185-D3883195543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65B4B-1199-4A12-B345-E17561C11E7B}" type="doc">
      <dgm:prSet loTypeId="urn:microsoft.com/office/officeart/2005/8/layout/orgChart1" loCatId="hierarchy" qsTypeId="urn:microsoft.com/office/officeart/2005/8/quickstyle/3d7" qsCatId="3D" csTypeId="urn:microsoft.com/office/officeart/2005/8/colors/accent1_2" csCatId="accent1" phldr="1"/>
      <dgm:spPr/>
      <dgm:t>
        <a:bodyPr/>
        <a:lstStyle/>
        <a:p>
          <a:endParaRPr lang="en-GB"/>
        </a:p>
      </dgm:t>
    </dgm:pt>
    <dgm:pt modelId="{C4B65769-5E85-4C9B-9CB3-523933A52CC5}">
      <dgm:prSet phldrT="[Text]"/>
      <dgm:spPr/>
      <dgm:t>
        <a:bodyPr/>
        <a:lstStyle/>
        <a:p>
          <a:r>
            <a:rPr lang="en-GB" dirty="0">
              <a:latin typeface="+mj-lt"/>
            </a:rPr>
            <a:t>National</a:t>
          </a:r>
          <a:r>
            <a:rPr lang="en-GB" baseline="0" dirty="0">
              <a:latin typeface="+mj-lt"/>
            </a:rPr>
            <a:t> 2-6 </a:t>
          </a:r>
        </a:p>
        <a:p>
          <a:r>
            <a:rPr lang="en-GB" baseline="0" dirty="0">
              <a:latin typeface="+mj-lt"/>
            </a:rPr>
            <a:t>(H &amp;WB)</a:t>
          </a:r>
          <a:endParaRPr lang="en-GB" dirty="0">
            <a:latin typeface="+mj-lt"/>
          </a:endParaRPr>
        </a:p>
      </dgm:t>
    </dgm:pt>
    <dgm:pt modelId="{45A8F2E9-60C7-4FFF-A722-1A5E6F6F7984}" type="parTrans" cxnId="{ACA05950-C359-4C4E-AF86-912C804BFB45}">
      <dgm:prSet/>
      <dgm:spPr/>
      <dgm:t>
        <a:bodyPr/>
        <a:lstStyle/>
        <a:p>
          <a:endParaRPr lang="en-GB"/>
        </a:p>
      </dgm:t>
    </dgm:pt>
    <dgm:pt modelId="{B89B344C-9D78-4C8F-A09F-7564B3B47783}" type="sibTrans" cxnId="{ACA05950-C359-4C4E-AF86-912C804BFB45}">
      <dgm:prSet/>
      <dgm:spPr/>
      <dgm:t>
        <a:bodyPr/>
        <a:lstStyle/>
        <a:p>
          <a:endParaRPr lang="en-GB"/>
        </a:p>
      </dgm:t>
    </dgm:pt>
    <dgm:pt modelId="{9D4F8E4B-5382-44EF-A192-9235CE9CAB67}" type="asst">
      <dgm:prSet phldrT="[Text]" custT="1"/>
      <dgm:spPr/>
      <dgm:t>
        <a:bodyPr/>
        <a:lstStyle/>
        <a:p>
          <a:r>
            <a:rPr lang="en-GB" sz="2800" dirty="0" err="1">
              <a:latin typeface="+mj-lt"/>
            </a:rPr>
            <a:t>CfE</a:t>
          </a:r>
          <a:r>
            <a:rPr lang="en-GB" sz="2800" dirty="0">
              <a:latin typeface="+mj-lt"/>
            </a:rPr>
            <a:t>: H &amp; WB</a:t>
          </a:r>
        </a:p>
      </dgm:t>
    </dgm:pt>
    <dgm:pt modelId="{A682CA24-11AC-463E-B804-D9B21367F467}" type="parTrans" cxnId="{B47A054C-501F-4BD3-947B-828F033F9FEC}">
      <dgm:prSet/>
      <dgm:spPr/>
      <dgm:t>
        <a:bodyPr/>
        <a:lstStyle/>
        <a:p>
          <a:endParaRPr lang="en-GB"/>
        </a:p>
      </dgm:t>
    </dgm:pt>
    <dgm:pt modelId="{EAC51867-83B2-4CDB-8C20-A18E73D33BE4}" type="sibTrans" cxnId="{B47A054C-501F-4BD3-947B-828F033F9FEC}">
      <dgm:prSet/>
      <dgm:spPr/>
      <dgm:t>
        <a:bodyPr/>
        <a:lstStyle/>
        <a:p>
          <a:endParaRPr lang="en-GB"/>
        </a:p>
      </dgm:t>
    </dgm:pt>
    <dgm:pt modelId="{C5877CAA-8CE3-49B1-8A4C-5082090F9056}">
      <dgm:prSet phldrT="[Text]" custT="1"/>
      <dgm:spPr/>
      <dgm:t>
        <a:bodyPr/>
        <a:lstStyle/>
        <a:p>
          <a:r>
            <a:rPr lang="en-GB" sz="2800" dirty="0" err="1">
              <a:latin typeface="+mj-lt"/>
            </a:rPr>
            <a:t>CfE</a:t>
          </a:r>
          <a:r>
            <a:rPr lang="en-GB" sz="2800" dirty="0">
              <a:latin typeface="+mj-lt"/>
            </a:rPr>
            <a:t>: H &amp; WB</a:t>
          </a:r>
        </a:p>
        <a:p>
          <a:r>
            <a:rPr lang="en-GB" sz="2800" dirty="0">
              <a:latin typeface="+mj-lt"/>
            </a:rPr>
            <a:t>(E/O – SELF)</a:t>
          </a:r>
        </a:p>
      </dgm:t>
    </dgm:pt>
    <dgm:pt modelId="{75EAE2C2-D5CD-44E6-B5C2-E28CE7A02D73}" type="parTrans" cxnId="{A9CDAB32-5D83-4B47-993F-ABFDF0AE4783}">
      <dgm:prSet/>
      <dgm:spPr/>
      <dgm:t>
        <a:bodyPr/>
        <a:lstStyle/>
        <a:p>
          <a:endParaRPr lang="en-GB"/>
        </a:p>
      </dgm:t>
    </dgm:pt>
    <dgm:pt modelId="{AE946A62-E0A5-4890-B333-FF1B7FE50464}" type="sibTrans" cxnId="{A9CDAB32-5D83-4B47-993F-ABFDF0AE4783}">
      <dgm:prSet/>
      <dgm:spPr/>
      <dgm:t>
        <a:bodyPr/>
        <a:lstStyle/>
        <a:p>
          <a:endParaRPr lang="en-GB"/>
        </a:p>
      </dgm:t>
    </dgm:pt>
    <dgm:pt modelId="{F6455A51-19FC-49CC-BFF6-40A238077946}">
      <dgm:prSet phldrT="[Text]"/>
      <dgm:spPr/>
      <dgm:t>
        <a:bodyPr/>
        <a:lstStyle/>
        <a:p>
          <a:r>
            <a:rPr lang="en-GB" dirty="0">
              <a:latin typeface="+mj-lt"/>
            </a:rPr>
            <a:t>Literacy</a:t>
          </a:r>
        </a:p>
        <a:p>
          <a:r>
            <a:rPr lang="en-GB" dirty="0">
              <a:latin typeface="+mj-lt"/>
            </a:rPr>
            <a:t>(Early to Third Level)</a:t>
          </a:r>
        </a:p>
      </dgm:t>
    </dgm:pt>
    <dgm:pt modelId="{3C6F956C-7132-4BBF-A044-243F56944D43}" type="parTrans" cxnId="{09CEC328-5021-42E2-A201-03F8399E85FF}">
      <dgm:prSet/>
      <dgm:spPr/>
      <dgm:t>
        <a:bodyPr/>
        <a:lstStyle/>
        <a:p>
          <a:endParaRPr lang="en-GB"/>
        </a:p>
      </dgm:t>
    </dgm:pt>
    <dgm:pt modelId="{0B26D39B-DB07-40E5-B32F-5D769F33D286}" type="sibTrans" cxnId="{09CEC328-5021-42E2-A201-03F8399E85FF}">
      <dgm:prSet/>
      <dgm:spPr/>
      <dgm:t>
        <a:bodyPr/>
        <a:lstStyle/>
        <a:p>
          <a:endParaRPr lang="en-GB"/>
        </a:p>
      </dgm:t>
    </dgm:pt>
    <dgm:pt modelId="{68AE912A-2463-475E-8667-7D707FA8AE5D}">
      <dgm:prSet phldrT="[Text]"/>
      <dgm:spPr/>
      <dgm:t>
        <a:bodyPr/>
        <a:lstStyle/>
        <a:p>
          <a:r>
            <a:rPr lang="en-GB" dirty="0">
              <a:latin typeface="+mj-lt"/>
            </a:rPr>
            <a:t>Numeracy</a:t>
          </a:r>
        </a:p>
        <a:p>
          <a:r>
            <a:rPr lang="en-GB" dirty="0">
              <a:latin typeface="+mj-lt"/>
            </a:rPr>
            <a:t>(Early to Third Level)</a:t>
          </a:r>
        </a:p>
      </dgm:t>
    </dgm:pt>
    <dgm:pt modelId="{3645B155-9CAF-4E8D-B128-A3706068C5FB}" type="parTrans" cxnId="{50E65FCB-9226-43BB-9F00-B5775B16A5BE}">
      <dgm:prSet/>
      <dgm:spPr/>
      <dgm:t>
        <a:bodyPr/>
        <a:lstStyle/>
        <a:p>
          <a:endParaRPr lang="en-GB"/>
        </a:p>
      </dgm:t>
    </dgm:pt>
    <dgm:pt modelId="{0B7E27B2-4851-4696-BBFB-E91CB08D15CD}" type="sibTrans" cxnId="{50E65FCB-9226-43BB-9F00-B5775B16A5BE}">
      <dgm:prSet/>
      <dgm:spPr/>
      <dgm:t>
        <a:bodyPr/>
        <a:lstStyle/>
        <a:p>
          <a:endParaRPr lang="en-GB"/>
        </a:p>
      </dgm:t>
    </dgm:pt>
    <dgm:pt modelId="{CE4FD5FF-9D57-437D-BB7D-CAC49262EABF}">
      <dgm:prSet/>
      <dgm:spPr/>
      <dgm:t>
        <a:bodyPr/>
        <a:lstStyle/>
        <a:p>
          <a:r>
            <a:rPr lang="en-GB" dirty="0">
              <a:latin typeface="+mj-lt"/>
            </a:rPr>
            <a:t>National 2 - 4 </a:t>
          </a:r>
        </a:p>
      </dgm:t>
    </dgm:pt>
    <dgm:pt modelId="{AD904EA6-48AA-422A-B7FE-87F43FE4CFD7}" type="parTrans" cxnId="{7D40FA91-E241-4126-BF0D-EA9C61C189E9}">
      <dgm:prSet/>
      <dgm:spPr/>
      <dgm:t>
        <a:bodyPr/>
        <a:lstStyle/>
        <a:p>
          <a:endParaRPr lang="en-GB"/>
        </a:p>
      </dgm:t>
    </dgm:pt>
    <dgm:pt modelId="{0B837418-AF17-49C3-B572-1C6E3C874880}" type="sibTrans" cxnId="{7D40FA91-E241-4126-BF0D-EA9C61C189E9}">
      <dgm:prSet/>
      <dgm:spPr/>
      <dgm:t>
        <a:bodyPr/>
        <a:lstStyle/>
        <a:p>
          <a:endParaRPr lang="en-GB"/>
        </a:p>
      </dgm:t>
    </dgm:pt>
    <dgm:pt modelId="{B1912228-59ED-40CF-964B-9224767C2233}" type="asst">
      <dgm:prSet/>
      <dgm:spPr/>
      <dgm:t>
        <a:bodyPr/>
        <a:lstStyle/>
        <a:p>
          <a:r>
            <a:rPr lang="en-GB" dirty="0">
              <a:latin typeface="+mj-lt"/>
            </a:rPr>
            <a:t>FE Link Courses</a:t>
          </a:r>
        </a:p>
      </dgm:t>
    </dgm:pt>
    <dgm:pt modelId="{EA6B13CD-844E-46B2-B777-C3B12AC10DA9}" type="sibTrans" cxnId="{0AE0AA00-9522-4CB0-882C-CE8C89702498}">
      <dgm:prSet/>
      <dgm:spPr/>
      <dgm:t>
        <a:bodyPr/>
        <a:lstStyle/>
        <a:p>
          <a:endParaRPr lang="en-GB"/>
        </a:p>
      </dgm:t>
    </dgm:pt>
    <dgm:pt modelId="{D8C10ABA-636E-4E5B-88AC-E842D84A92C1}" type="parTrans" cxnId="{0AE0AA00-9522-4CB0-882C-CE8C89702498}">
      <dgm:prSet/>
      <dgm:spPr/>
      <dgm:t>
        <a:bodyPr/>
        <a:lstStyle/>
        <a:p>
          <a:endParaRPr lang="en-GB"/>
        </a:p>
      </dgm:t>
    </dgm:pt>
    <dgm:pt modelId="{3DE07B7B-B5C0-4F64-A9D4-4E6F12E1A3B6}" type="pres">
      <dgm:prSet presAssocID="{92F65B4B-1199-4A12-B345-E17561C11E7B}" presName="hierChild1" presStyleCnt="0">
        <dgm:presLayoutVars>
          <dgm:orgChart val="1"/>
          <dgm:chPref val="1"/>
          <dgm:dir/>
          <dgm:animOne val="branch"/>
          <dgm:animLvl val="lvl"/>
          <dgm:resizeHandles/>
        </dgm:presLayoutVars>
      </dgm:prSet>
      <dgm:spPr/>
      <dgm:t>
        <a:bodyPr/>
        <a:lstStyle/>
        <a:p>
          <a:endParaRPr lang="en-GB"/>
        </a:p>
      </dgm:t>
    </dgm:pt>
    <dgm:pt modelId="{F3455F5E-407F-49AF-8DF4-3D9AE81107AE}" type="pres">
      <dgm:prSet presAssocID="{C4B65769-5E85-4C9B-9CB3-523933A52CC5}" presName="hierRoot1" presStyleCnt="0">
        <dgm:presLayoutVars>
          <dgm:hierBranch val="init"/>
        </dgm:presLayoutVars>
      </dgm:prSet>
      <dgm:spPr/>
    </dgm:pt>
    <dgm:pt modelId="{A64DBCE9-8622-4FC1-9BCA-458506D3FF9B}" type="pres">
      <dgm:prSet presAssocID="{C4B65769-5E85-4C9B-9CB3-523933A52CC5}" presName="rootComposite1" presStyleCnt="0"/>
      <dgm:spPr/>
    </dgm:pt>
    <dgm:pt modelId="{CC90A93A-00AF-4954-B02A-900200116B65}" type="pres">
      <dgm:prSet presAssocID="{C4B65769-5E85-4C9B-9CB3-523933A52CC5}" presName="rootText1" presStyleLbl="node0" presStyleIdx="0" presStyleCnt="2">
        <dgm:presLayoutVars>
          <dgm:chPref val="3"/>
        </dgm:presLayoutVars>
      </dgm:prSet>
      <dgm:spPr/>
      <dgm:t>
        <a:bodyPr/>
        <a:lstStyle/>
        <a:p>
          <a:endParaRPr lang="en-GB"/>
        </a:p>
      </dgm:t>
    </dgm:pt>
    <dgm:pt modelId="{1BAE0767-C15C-490A-ABC2-64E2D015993E}" type="pres">
      <dgm:prSet presAssocID="{C4B65769-5E85-4C9B-9CB3-523933A52CC5}" presName="rootConnector1" presStyleLbl="node1" presStyleIdx="0" presStyleCnt="0"/>
      <dgm:spPr/>
      <dgm:t>
        <a:bodyPr/>
        <a:lstStyle/>
        <a:p>
          <a:endParaRPr lang="en-GB"/>
        </a:p>
      </dgm:t>
    </dgm:pt>
    <dgm:pt modelId="{C9FAB262-B079-4275-BF1D-2AD993C00140}" type="pres">
      <dgm:prSet presAssocID="{C4B65769-5E85-4C9B-9CB3-523933A52CC5}" presName="hierChild2" presStyleCnt="0"/>
      <dgm:spPr/>
    </dgm:pt>
    <dgm:pt modelId="{5E6F9E66-48C3-4C55-AA77-CF4FAE4E3853}" type="pres">
      <dgm:prSet presAssocID="{75EAE2C2-D5CD-44E6-B5C2-E28CE7A02D73}" presName="Name37" presStyleLbl="parChTrans1D2" presStyleIdx="0" presStyleCnt="5"/>
      <dgm:spPr/>
      <dgm:t>
        <a:bodyPr/>
        <a:lstStyle/>
        <a:p>
          <a:endParaRPr lang="en-GB"/>
        </a:p>
      </dgm:t>
    </dgm:pt>
    <dgm:pt modelId="{A364AE2B-E685-4E7C-B44D-48007FFAD4BC}" type="pres">
      <dgm:prSet presAssocID="{C5877CAA-8CE3-49B1-8A4C-5082090F9056}" presName="hierRoot2" presStyleCnt="0">
        <dgm:presLayoutVars>
          <dgm:hierBranch val="init"/>
        </dgm:presLayoutVars>
      </dgm:prSet>
      <dgm:spPr/>
    </dgm:pt>
    <dgm:pt modelId="{E567B12B-ADA0-4FCC-9175-BF46B8F90511}" type="pres">
      <dgm:prSet presAssocID="{C5877CAA-8CE3-49B1-8A4C-5082090F9056}" presName="rootComposite" presStyleCnt="0"/>
      <dgm:spPr/>
    </dgm:pt>
    <dgm:pt modelId="{97C68FEF-D27A-44D2-AE50-8EDB34093BDE}" type="pres">
      <dgm:prSet presAssocID="{C5877CAA-8CE3-49B1-8A4C-5082090F9056}" presName="rootText" presStyleLbl="node2" presStyleIdx="0" presStyleCnt="3">
        <dgm:presLayoutVars>
          <dgm:chPref val="3"/>
        </dgm:presLayoutVars>
      </dgm:prSet>
      <dgm:spPr/>
      <dgm:t>
        <a:bodyPr/>
        <a:lstStyle/>
        <a:p>
          <a:endParaRPr lang="en-GB"/>
        </a:p>
      </dgm:t>
    </dgm:pt>
    <dgm:pt modelId="{3ADACCF4-BBD7-47E1-BCC1-D7A058EE40A9}" type="pres">
      <dgm:prSet presAssocID="{C5877CAA-8CE3-49B1-8A4C-5082090F9056}" presName="rootConnector" presStyleLbl="node2" presStyleIdx="0" presStyleCnt="3"/>
      <dgm:spPr/>
      <dgm:t>
        <a:bodyPr/>
        <a:lstStyle/>
        <a:p>
          <a:endParaRPr lang="en-GB"/>
        </a:p>
      </dgm:t>
    </dgm:pt>
    <dgm:pt modelId="{B33D0FD8-709A-42A1-A684-4D4FB7D2E815}" type="pres">
      <dgm:prSet presAssocID="{C5877CAA-8CE3-49B1-8A4C-5082090F9056}" presName="hierChild4" presStyleCnt="0"/>
      <dgm:spPr/>
    </dgm:pt>
    <dgm:pt modelId="{85CDB529-9CEC-4987-80F1-97CC30260F13}" type="pres">
      <dgm:prSet presAssocID="{C5877CAA-8CE3-49B1-8A4C-5082090F9056}" presName="hierChild5" presStyleCnt="0"/>
      <dgm:spPr/>
    </dgm:pt>
    <dgm:pt modelId="{C5BE58B7-672D-4606-828F-3EA7F8146C0C}" type="pres">
      <dgm:prSet presAssocID="{3C6F956C-7132-4BBF-A044-243F56944D43}" presName="Name37" presStyleLbl="parChTrans1D2" presStyleIdx="1" presStyleCnt="5"/>
      <dgm:spPr/>
      <dgm:t>
        <a:bodyPr/>
        <a:lstStyle/>
        <a:p>
          <a:endParaRPr lang="en-GB"/>
        </a:p>
      </dgm:t>
    </dgm:pt>
    <dgm:pt modelId="{ACFF7755-8296-40FA-954A-33529FF56EDD}" type="pres">
      <dgm:prSet presAssocID="{F6455A51-19FC-49CC-BFF6-40A238077946}" presName="hierRoot2" presStyleCnt="0">
        <dgm:presLayoutVars>
          <dgm:hierBranch val="init"/>
        </dgm:presLayoutVars>
      </dgm:prSet>
      <dgm:spPr/>
    </dgm:pt>
    <dgm:pt modelId="{C0E58938-0315-457C-A7C1-2B12FF9104FF}" type="pres">
      <dgm:prSet presAssocID="{F6455A51-19FC-49CC-BFF6-40A238077946}" presName="rootComposite" presStyleCnt="0"/>
      <dgm:spPr/>
    </dgm:pt>
    <dgm:pt modelId="{85193F50-FF79-4570-8C90-68512BEF29FB}" type="pres">
      <dgm:prSet presAssocID="{F6455A51-19FC-49CC-BFF6-40A238077946}" presName="rootText" presStyleLbl="node2" presStyleIdx="1" presStyleCnt="3">
        <dgm:presLayoutVars>
          <dgm:chPref val="3"/>
        </dgm:presLayoutVars>
      </dgm:prSet>
      <dgm:spPr/>
      <dgm:t>
        <a:bodyPr/>
        <a:lstStyle/>
        <a:p>
          <a:endParaRPr lang="en-GB"/>
        </a:p>
      </dgm:t>
    </dgm:pt>
    <dgm:pt modelId="{5C9056BC-C670-44C3-B3B0-F0F0F1D8741C}" type="pres">
      <dgm:prSet presAssocID="{F6455A51-19FC-49CC-BFF6-40A238077946}" presName="rootConnector" presStyleLbl="node2" presStyleIdx="1" presStyleCnt="3"/>
      <dgm:spPr/>
      <dgm:t>
        <a:bodyPr/>
        <a:lstStyle/>
        <a:p>
          <a:endParaRPr lang="en-GB"/>
        </a:p>
      </dgm:t>
    </dgm:pt>
    <dgm:pt modelId="{E0F1DA29-FC9B-44D4-98A3-D0467C7D0B5B}" type="pres">
      <dgm:prSet presAssocID="{F6455A51-19FC-49CC-BFF6-40A238077946}" presName="hierChild4" presStyleCnt="0"/>
      <dgm:spPr/>
    </dgm:pt>
    <dgm:pt modelId="{148A1671-8B23-46D8-8165-B484E622D07A}" type="pres">
      <dgm:prSet presAssocID="{F6455A51-19FC-49CC-BFF6-40A238077946}" presName="hierChild5" presStyleCnt="0"/>
      <dgm:spPr/>
    </dgm:pt>
    <dgm:pt modelId="{6E7A1075-5C38-43AA-9E03-BB37724313F2}" type="pres">
      <dgm:prSet presAssocID="{3645B155-9CAF-4E8D-B128-A3706068C5FB}" presName="Name37" presStyleLbl="parChTrans1D2" presStyleIdx="2" presStyleCnt="5"/>
      <dgm:spPr/>
      <dgm:t>
        <a:bodyPr/>
        <a:lstStyle/>
        <a:p>
          <a:endParaRPr lang="en-GB"/>
        </a:p>
      </dgm:t>
    </dgm:pt>
    <dgm:pt modelId="{01CA3924-15BC-4059-8B3C-4A175750B32A}" type="pres">
      <dgm:prSet presAssocID="{68AE912A-2463-475E-8667-7D707FA8AE5D}" presName="hierRoot2" presStyleCnt="0">
        <dgm:presLayoutVars>
          <dgm:hierBranch val="init"/>
        </dgm:presLayoutVars>
      </dgm:prSet>
      <dgm:spPr/>
    </dgm:pt>
    <dgm:pt modelId="{8BF6725D-A848-4BFF-931A-D867F27C4F8A}" type="pres">
      <dgm:prSet presAssocID="{68AE912A-2463-475E-8667-7D707FA8AE5D}" presName="rootComposite" presStyleCnt="0"/>
      <dgm:spPr/>
    </dgm:pt>
    <dgm:pt modelId="{7C447984-440D-491F-A915-D9A5390FD62C}" type="pres">
      <dgm:prSet presAssocID="{68AE912A-2463-475E-8667-7D707FA8AE5D}" presName="rootText" presStyleLbl="node2" presStyleIdx="2" presStyleCnt="3">
        <dgm:presLayoutVars>
          <dgm:chPref val="3"/>
        </dgm:presLayoutVars>
      </dgm:prSet>
      <dgm:spPr/>
      <dgm:t>
        <a:bodyPr/>
        <a:lstStyle/>
        <a:p>
          <a:endParaRPr lang="en-GB"/>
        </a:p>
      </dgm:t>
    </dgm:pt>
    <dgm:pt modelId="{A6882DFF-0CDB-492D-9262-D7BFE43C7485}" type="pres">
      <dgm:prSet presAssocID="{68AE912A-2463-475E-8667-7D707FA8AE5D}" presName="rootConnector" presStyleLbl="node2" presStyleIdx="2" presStyleCnt="3"/>
      <dgm:spPr/>
      <dgm:t>
        <a:bodyPr/>
        <a:lstStyle/>
        <a:p>
          <a:endParaRPr lang="en-GB"/>
        </a:p>
      </dgm:t>
    </dgm:pt>
    <dgm:pt modelId="{9AB62065-800A-4352-97B7-11135DB0B9D9}" type="pres">
      <dgm:prSet presAssocID="{68AE912A-2463-475E-8667-7D707FA8AE5D}" presName="hierChild4" presStyleCnt="0"/>
      <dgm:spPr/>
    </dgm:pt>
    <dgm:pt modelId="{F1DF368E-B407-4C73-B5DB-FA8289766C20}" type="pres">
      <dgm:prSet presAssocID="{68AE912A-2463-475E-8667-7D707FA8AE5D}" presName="hierChild5" presStyleCnt="0"/>
      <dgm:spPr/>
    </dgm:pt>
    <dgm:pt modelId="{2CE1609A-6AE2-4873-8511-3F77495C6199}" type="pres">
      <dgm:prSet presAssocID="{C4B65769-5E85-4C9B-9CB3-523933A52CC5}" presName="hierChild3" presStyleCnt="0"/>
      <dgm:spPr/>
    </dgm:pt>
    <dgm:pt modelId="{F4D07BA7-1F90-4939-BC95-F813595E7329}" type="pres">
      <dgm:prSet presAssocID="{A682CA24-11AC-463E-B804-D9B21367F467}" presName="Name111" presStyleLbl="parChTrans1D2" presStyleIdx="3" presStyleCnt="5"/>
      <dgm:spPr/>
      <dgm:t>
        <a:bodyPr/>
        <a:lstStyle/>
        <a:p>
          <a:endParaRPr lang="en-GB"/>
        </a:p>
      </dgm:t>
    </dgm:pt>
    <dgm:pt modelId="{8695FD00-5168-443B-BB6B-A1A9C8F8E4E6}" type="pres">
      <dgm:prSet presAssocID="{9D4F8E4B-5382-44EF-A192-9235CE9CAB67}" presName="hierRoot3" presStyleCnt="0">
        <dgm:presLayoutVars>
          <dgm:hierBranch val="init"/>
        </dgm:presLayoutVars>
      </dgm:prSet>
      <dgm:spPr/>
    </dgm:pt>
    <dgm:pt modelId="{306856B6-9784-4589-9470-E7C93C65A0D9}" type="pres">
      <dgm:prSet presAssocID="{9D4F8E4B-5382-44EF-A192-9235CE9CAB67}" presName="rootComposite3" presStyleCnt="0"/>
      <dgm:spPr/>
    </dgm:pt>
    <dgm:pt modelId="{432100B7-C5A8-4C11-A3A0-FC8AE032426B}" type="pres">
      <dgm:prSet presAssocID="{9D4F8E4B-5382-44EF-A192-9235CE9CAB67}" presName="rootText3" presStyleLbl="asst1" presStyleIdx="0" presStyleCnt="2" custLinFactNeighborX="1011" custLinFactNeighborY="-5137">
        <dgm:presLayoutVars>
          <dgm:chPref val="3"/>
        </dgm:presLayoutVars>
      </dgm:prSet>
      <dgm:spPr/>
      <dgm:t>
        <a:bodyPr/>
        <a:lstStyle/>
        <a:p>
          <a:endParaRPr lang="en-GB"/>
        </a:p>
      </dgm:t>
    </dgm:pt>
    <dgm:pt modelId="{F097B788-0881-42C2-8AEE-E5E10439B55A}" type="pres">
      <dgm:prSet presAssocID="{9D4F8E4B-5382-44EF-A192-9235CE9CAB67}" presName="rootConnector3" presStyleLbl="asst1" presStyleIdx="0" presStyleCnt="2"/>
      <dgm:spPr/>
      <dgm:t>
        <a:bodyPr/>
        <a:lstStyle/>
        <a:p>
          <a:endParaRPr lang="en-GB"/>
        </a:p>
      </dgm:t>
    </dgm:pt>
    <dgm:pt modelId="{C15F9A80-42FD-452D-A46B-ED61CFE9269E}" type="pres">
      <dgm:prSet presAssocID="{9D4F8E4B-5382-44EF-A192-9235CE9CAB67}" presName="hierChild6" presStyleCnt="0"/>
      <dgm:spPr/>
    </dgm:pt>
    <dgm:pt modelId="{F7FB38C4-EDA0-4B62-BF8F-421FE1D7AB8A}" type="pres">
      <dgm:prSet presAssocID="{9D4F8E4B-5382-44EF-A192-9235CE9CAB67}" presName="hierChild7" presStyleCnt="0"/>
      <dgm:spPr/>
    </dgm:pt>
    <dgm:pt modelId="{20A4C886-490A-4F80-80B1-B4401DDD55A7}" type="pres">
      <dgm:prSet presAssocID="{D8C10ABA-636E-4E5B-88AC-E842D84A92C1}" presName="Name111" presStyleLbl="parChTrans1D2" presStyleIdx="4" presStyleCnt="5"/>
      <dgm:spPr/>
      <dgm:t>
        <a:bodyPr/>
        <a:lstStyle/>
        <a:p>
          <a:endParaRPr lang="en-GB"/>
        </a:p>
      </dgm:t>
    </dgm:pt>
    <dgm:pt modelId="{2521B4FB-F33E-4670-B084-742F02FFEBEC}" type="pres">
      <dgm:prSet presAssocID="{B1912228-59ED-40CF-964B-9224767C2233}" presName="hierRoot3" presStyleCnt="0">
        <dgm:presLayoutVars>
          <dgm:hierBranch val="init"/>
        </dgm:presLayoutVars>
      </dgm:prSet>
      <dgm:spPr/>
    </dgm:pt>
    <dgm:pt modelId="{C703A865-4BBC-40B7-BFB0-45AC9EC8A388}" type="pres">
      <dgm:prSet presAssocID="{B1912228-59ED-40CF-964B-9224767C2233}" presName="rootComposite3" presStyleCnt="0"/>
      <dgm:spPr/>
    </dgm:pt>
    <dgm:pt modelId="{E32DD60D-AE53-4699-8513-FFED3C97268B}" type="pres">
      <dgm:prSet presAssocID="{B1912228-59ED-40CF-964B-9224767C2233}" presName="rootText3" presStyleLbl="asst1" presStyleIdx="1" presStyleCnt="2" custLinFactY="-43253" custLinFactNeighborX="67694" custLinFactNeighborY="-100000">
        <dgm:presLayoutVars>
          <dgm:chPref val="3"/>
        </dgm:presLayoutVars>
      </dgm:prSet>
      <dgm:spPr/>
      <dgm:t>
        <a:bodyPr/>
        <a:lstStyle/>
        <a:p>
          <a:endParaRPr lang="en-GB"/>
        </a:p>
      </dgm:t>
    </dgm:pt>
    <dgm:pt modelId="{001FF1DA-6D6D-484D-B2F1-1BB8EA47B489}" type="pres">
      <dgm:prSet presAssocID="{B1912228-59ED-40CF-964B-9224767C2233}" presName="rootConnector3" presStyleLbl="asst1" presStyleIdx="1" presStyleCnt="2"/>
      <dgm:spPr/>
      <dgm:t>
        <a:bodyPr/>
        <a:lstStyle/>
        <a:p>
          <a:endParaRPr lang="en-GB"/>
        </a:p>
      </dgm:t>
    </dgm:pt>
    <dgm:pt modelId="{31325EE3-94DA-4C43-98CF-69B512AD52AE}" type="pres">
      <dgm:prSet presAssocID="{B1912228-59ED-40CF-964B-9224767C2233}" presName="hierChild6" presStyleCnt="0"/>
      <dgm:spPr/>
    </dgm:pt>
    <dgm:pt modelId="{EE698F1C-1EA2-497E-BAC6-6F104FF0DD1A}" type="pres">
      <dgm:prSet presAssocID="{B1912228-59ED-40CF-964B-9224767C2233}" presName="hierChild7" presStyleCnt="0"/>
      <dgm:spPr/>
    </dgm:pt>
    <dgm:pt modelId="{75EBB140-220D-481F-B2CA-4593213F979F}" type="pres">
      <dgm:prSet presAssocID="{CE4FD5FF-9D57-437D-BB7D-CAC49262EABF}" presName="hierRoot1" presStyleCnt="0">
        <dgm:presLayoutVars>
          <dgm:hierBranch val="init"/>
        </dgm:presLayoutVars>
      </dgm:prSet>
      <dgm:spPr/>
    </dgm:pt>
    <dgm:pt modelId="{53EF6A56-E404-4F8A-9A35-A90FD4005413}" type="pres">
      <dgm:prSet presAssocID="{CE4FD5FF-9D57-437D-BB7D-CAC49262EABF}" presName="rootComposite1" presStyleCnt="0"/>
      <dgm:spPr/>
    </dgm:pt>
    <dgm:pt modelId="{7D5DE923-668E-4687-A971-95908449DD13}" type="pres">
      <dgm:prSet presAssocID="{CE4FD5FF-9D57-437D-BB7D-CAC49262EABF}" presName="rootText1" presStyleLbl="node0" presStyleIdx="1" presStyleCnt="2" custLinFactY="30666" custLinFactNeighborX="-61548" custLinFactNeighborY="100000">
        <dgm:presLayoutVars>
          <dgm:chPref val="3"/>
        </dgm:presLayoutVars>
      </dgm:prSet>
      <dgm:spPr/>
      <dgm:t>
        <a:bodyPr/>
        <a:lstStyle/>
        <a:p>
          <a:endParaRPr lang="en-GB"/>
        </a:p>
      </dgm:t>
    </dgm:pt>
    <dgm:pt modelId="{53A7E02F-D670-4344-BE7B-7100F3BF8E9E}" type="pres">
      <dgm:prSet presAssocID="{CE4FD5FF-9D57-437D-BB7D-CAC49262EABF}" presName="rootConnector1" presStyleLbl="node1" presStyleIdx="0" presStyleCnt="0"/>
      <dgm:spPr/>
      <dgm:t>
        <a:bodyPr/>
        <a:lstStyle/>
        <a:p>
          <a:endParaRPr lang="en-GB"/>
        </a:p>
      </dgm:t>
    </dgm:pt>
    <dgm:pt modelId="{DE33C475-5D20-4093-A7DA-C6F05647C6CA}" type="pres">
      <dgm:prSet presAssocID="{CE4FD5FF-9D57-437D-BB7D-CAC49262EABF}" presName="hierChild2" presStyleCnt="0"/>
      <dgm:spPr/>
    </dgm:pt>
    <dgm:pt modelId="{C0EF4D1C-A73E-46CB-AC85-1391D79938F0}" type="pres">
      <dgm:prSet presAssocID="{CE4FD5FF-9D57-437D-BB7D-CAC49262EABF}" presName="hierChild3" presStyleCnt="0"/>
      <dgm:spPr/>
    </dgm:pt>
  </dgm:ptLst>
  <dgm:cxnLst>
    <dgm:cxn modelId="{F5343229-D5FE-4499-8DBD-AD447170D9DF}" type="presOf" srcId="{CE4FD5FF-9D57-437D-BB7D-CAC49262EABF}" destId="{7D5DE923-668E-4687-A971-95908449DD13}" srcOrd="0" destOrd="0" presId="urn:microsoft.com/office/officeart/2005/8/layout/orgChart1"/>
    <dgm:cxn modelId="{696F8C70-02A7-4C5B-858F-583FAC5B9E6D}" type="presOf" srcId="{A682CA24-11AC-463E-B804-D9B21367F467}" destId="{F4D07BA7-1F90-4939-BC95-F813595E7329}" srcOrd="0" destOrd="0" presId="urn:microsoft.com/office/officeart/2005/8/layout/orgChart1"/>
    <dgm:cxn modelId="{ACA05950-C359-4C4E-AF86-912C804BFB45}" srcId="{92F65B4B-1199-4A12-B345-E17561C11E7B}" destId="{C4B65769-5E85-4C9B-9CB3-523933A52CC5}" srcOrd="0" destOrd="0" parTransId="{45A8F2E9-60C7-4FFF-A722-1A5E6F6F7984}" sibTransId="{B89B344C-9D78-4C8F-A09F-7564B3B47783}"/>
    <dgm:cxn modelId="{FDACC659-6462-4D5B-B854-231345CF4466}" type="presOf" srcId="{3645B155-9CAF-4E8D-B128-A3706068C5FB}" destId="{6E7A1075-5C38-43AA-9E03-BB37724313F2}" srcOrd="0" destOrd="0" presId="urn:microsoft.com/office/officeart/2005/8/layout/orgChart1"/>
    <dgm:cxn modelId="{57D16D05-5610-412B-820E-1F805B7B1FB0}" type="presOf" srcId="{F6455A51-19FC-49CC-BFF6-40A238077946}" destId="{85193F50-FF79-4570-8C90-68512BEF29FB}" srcOrd="0" destOrd="0" presId="urn:microsoft.com/office/officeart/2005/8/layout/orgChart1"/>
    <dgm:cxn modelId="{BE664CB9-8A87-4B8D-8CE5-F26D9BB83BF0}" type="presOf" srcId="{C5877CAA-8CE3-49B1-8A4C-5082090F9056}" destId="{97C68FEF-D27A-44D2-AE50-8EDB34093BDE}" srcOrd="0" destOrd="0" presId="urn:microsoft.com/office/officeart/2005/8/layout/orgChart1"/>
    <dgm:cxn modelId="{8DBDBC47-BCAB-4AAE-B446-C7EA2CBCA712}" type="presOf" srcId="{C5877CAA-8CE3-49B1-8A4C-5082090F9056}" destId="{3ADACCF4-BBD7-47E1-BCC1-D7A058EE40A9}" srcOrd="1" destOrd="0" presId="urn:microsoft.com/office/officeart/2005/8/layout/orgChart1"/>
    <dgm:cxn modelId="{C1ADFD3D-9E2F-429B-98D4-B8CD95051BF8}" type="presOf" srcId="{CE4FD5FF-9D57-437D-BB7D-CAC49262EABF}" destId="{53A7E02F-D670-4344-BE7B-7100F3BF8E9E}" srcOrd="1" destOrd="0" presId="urn:microsoft.com/office/officeart/2005/8/layout/orgChart1"/>
    <dgm:cxn modelId="{352327EE-BF6A-4545-B209-D042655BB8BC}" type="presOf" srcId="{C4B65769-5E85-4C9B-9CB3-523933A52CC5}" destId="{CC90A93A-00AF-4954-B02A-900200116B65}" srcOrd="0" destOrd="0" presId="urn:microsoft.com/office/officeart/2005/8/layout/orgChart1"/>
    <dgm:cxn modelId="{65F14B87-A19E-4D15-9392-B4246E393877}" type="presOf" srcId="{75EAE2C2-D5CD-44E6-B5C2-E28CE7A02D73}" destId="{5E6F9E66-48C3-4C55-AA77-CF4FAE4E3853}" srcOrd="0" destOrd="0" presId="urn:microsoft.com/office/officeart/2005/8/layout/orgChart1"/>
    <dgm:cxn modelId="{796FBA56-AA3D-4A7E-9E67-F34B7E2244A1}" type="presOf" srcId="{9D4F8E4B-5382-44EF-A192-9235CE9CAB67}" destId="{F097B788-0881-42C2-8AEE-E5E10439B55A}" srcOrd="1" destOrd="0" presId="urn:microsoft.com/office/officeart/2005/8/layout/orgChart1"/>
    <dgm:cxn modelId="{845B21E2-D2FD-49A2-8965-459702329750}" type="presOf" srcId="{F6455A51-19FC-49CC-BFF6-40A238077946}" destId="{5C9056BC-C670-44C3-B3B0-F0F0F1D8741C}" srcOrd="1" destOrd="0" presId="urn:microsoft.com/office/officeart/2005/8/layout/orgChart1"/>
    <dgm:cxn modelId="{5BE06A4D-E424-49D9-8476-4C0F164B8568}" type="presOf" srcId="{B1912228-59ED-40CF-964B-9224767C2233}" destId="{001FF1DA-6D6D-484D-B2F1-1BB8EA47B489}" srcOrd="1" destOrd="0" presId="urn:microsoft.com/office/officeart/2005/8/layout/orgChart1"/>
    <dgm:cxn modelId="{72C67833-363E-4D43-987B-E2795AF41F84}" type="presOf" srcId="{68AE912A-2463-475E-8667-7D707FA8AE5D}" destId="{A6882DFF-0CDB-492D-9262-D7BFE43C7485}" srcOrd="1" destOrd="0" presId="urn:microsoft.com/office/officeart/2005/8/layout/orgChart1"/>
    <dgm:cxn modelId="{0AE0AA00-9522-4CB0-882C-CE8C89702498}" srcId="{C4B65769-5E85-4C9B-9CB3-523933A52CC5}" destId="{B1912228-59ED-40CF-964B-9224767C2233}" srcOrd="1" destOrd="0" parTransId="{D8C10ABA-636E-4E5B-88AC-E842D84A92C1}" sibTransId="{EA6B13CD-844E-46B2-B777-C3B12AC10DA9}"/>
    <dgm:cxn modelId="{231D9625-7B31-439A-A1D1-1059834BCDBA}" type="presOf" srcId="{92F65B4B-1199-4A12-B345-E17561C11E7B}" destId="{3DE07B7B-B5C0-4F64-A9D4-4E6F12E1A3B6}" srcOrd="0" destOrd="0" presId="urn:microsoft.com/office/officeart/2005/8/layout/orgChart1"/>
    <dgm:cxn modelId="{A9CDAB32-5D83-4B47-993F-ABFDF0AE4783}" srcId="{C4B65769-5E85-4C9B-9CB3-523933A52CC5}" destId="{C5877CAA-8CE3-49B1-8A4C-5082090F9056}" srcOrd="2" destOrd="0" parTransId="{75EAE2C2-D5CD-44E6-B5C2-E28CE7A02D73}" sibTransId="{AE946A62-E0A5-4890-B333-FF1B7FE50464}"/>
    <dgm:cxn modelId="{F2D8DC5E-4980-41DA-9F98-02915807F3E6}" type="presOf" srcId="{9D4F8E4B-5382-44EF-A192-9235CE9CAB67}" destId="{432100B7-C5A8-4C11-A3A0-FC8AE032426B}" srcOrd="0" destOrd="0" presId="urn:microsoft.com/office/officeart/2005/8/layout/orgChart1"/>
    <dgm:cxn modelId="{09CEC328-5021-42E2-A201-03F8399E85FF}" srcId="{C4B65769-5E85-4C9B-9CB3-523933A52CC5}" destId="{F6455A51-19FC-49CC-BFF6-40A238077946}" srcOrd="3" destOrd="0" parTransId="{3C6F956C-7132-4BBF-A044-243F56944D43}" sibTransId="{0B26D39B-DB07-40E5-B32F-5D769F33D286}"/>
    <dgm:cxn modelId="{D1F42DA8-4206-4B60-845C-FA80E32C35B4}" type="presOf" srcId="{3C6F956C-7132-4BBF-A044-243F56944D43}" destId="{C5BE58B7-672D-4606-828F-3EA7F8146C0C}" srcOrd="0" destOrd="0" presId="urn:microsoft.com/office/officeart/2005/8/layout/orgChart1"/>
    <dgm:cxn modelId="{9AA131D2-0670-4BB2-967F-3B58255B7BED}" type="presOf" srcId="{D8C10ABA-636E-4E5B-88AC-E842D84A92C1}" destId="{20A4C886-490A-4F80-80B1-B4401DDD55A7}" srcOrd="0" destOrd="0" presId="urn:microsoft.com/office/officeart/2005/8/layout/orgChart1"/>
    <dgm:cxn modelId="{743597E3-B6F3-49FA-B15E-A0BB8900CBB3}" type="presOf" srcId="{C4B65769-5E85-4C9B-9CB3-523933A52CC5}" destId="{1BAE0767-C15C-490A-ABC2-64E2D015993E}" srcOrd="1" destOrd="0" presId="urn:microsoft.com/office/officeart/2005/8/layout/orgChart1"/>
    <dgm:cxn modelId="{81D68898-8BF3-4754-A13D-387FD254B6E7}" type="presOf" srcId="{68AE912A-2463-475E-8667-7D707FA8AE5D}" destId="{7C447984-440D-491F-A915-D9A5390FD62C}" srcOrd="0" destOrd="0" presId="urn:microsoft.com/office/officeart/2005/8/layout/orgChart1"/>
    <dgm:cxn modelId="{50E65FCB-9226-43BB-9F00-B5775B16A5BE}" srcId="{C4B65769-5E85-4C9B-9CB3-523933A52CC5}" destId="{68AE912A-2463-475E-8667-7D707FA8AE5D}" srcOrd="4" destOrd="0" parTransId="{3645B155-9CAF-4E8D-B128-A3706068C5FB}" sibTransId="{0B7E27B2-4851-4696-BBFB-E91CB08D15CD}"/>
    <dgm:cxn modelId="{211DE87E-571F-46AA-8F92-874F6BE0889B}" type="presOf" srcId="{B1912228-59ED-40CF-964B-9224767C2233}" destId="{E32DD60D-AE53-4699-8513-FFED3C97268B}" srcOrd="0" destOrd="0" presId="urn:microsoft.com/office/officeart/2005/8/layout/orgChart1"/>
    <dgm:cxn modelId="{B47A054C-501F-4BD3-947B-828F033F9FEC}" srcId="{C4B65769-5E85-4C9B-9CB3-523933A52CC5}" destId="{9D4F8E4B-5382-44EF-A192-9235CE9CAB67}" srcOrd="0" destOrd="0" parTransId="{A682CA24-11AC-463E-B804-D9B21367F467}" sibTransId="{EAC51867-83B2-4CDB-8C20-A18E73D33BE4}"/>
    <dgm:cxn modelId="{7D40FA91-E241-4126-BF0D-EA9C61C189E9}" srcId="{92F65B4B-1199-4A12-B345-E17561C11E7B}" destId="{CE4FD5FF-9D57-437D-BB7D-CAC49262EABF}" srcOrd="1" destOrd="0" parTransId="{AD904EA6-48AA-422A-B7FE-87F43FE4CFD7}" sibTransId="{0B837418-AF17-49C3-B572-1C6E3C874880}"/>
    <dgm:cxn modelId="{19896F7C-8F09-49B1-B1BB-3E82E0DA312F}" type="presParOf" srcId="{3DE07B7B-B5C0-4F64-A9D4-4E6F12E1A3B6}" destId="{F3455F5E-407F-49AF-8DF4-3D9AE81107AE}" srcOrd="0" destOrd="0" presId="urn:microsoft.com/office/officeart/2005/8/layout/orgChart1"/>
    <dgm:cxn modelId="{952611C4-0130-4921-9CA5-70D7C48596F2}" type="presParOf" srcId="{F3455F5E-407F-49AF-8DF4-3D9AE81107AE}" destId="{A64DBCE9-8622-4FC1-9BCA-458506D3FF9B}" srcOrd="0" destOrd="0" presId="urn:microsoft.com/office/officeart/2005/8/layout/orgChart1"/>
    <dgm:cxn modelId="{2C704A9C-1F84-47DA-B433-581B75A112FA}" type="presParOf" srcId="{A64DBCE9-8622-4FC1-9BCA-458506D3FF9B}" destId="{CC90A93A-00AF-4954-B02A-900200116B65}" srcOrd="0" destOrd="0" presId="urn:microsoft.com/office/officeart/2005/8/layout/orgChart1"/>
    <dgm:cxn modelId="{CBEE1F80-6D8F-43BC-9C41-AADC317F6535}" type="presParOf" srcId="{A64DBCE9-8622-4FC1-9BCA-458506D3FF9B}" destId="{1BAE0767-C15C-490A-ABC2-64E2D015993E}" srcOrd="1" destOrd="0" presId="urn:microsoft.com/office/officeart/2005/8/layout/orgChart1"/>
    <dgm:cxn modelId="{01781133-9BC4-4621-A8E3-658EE8CC41F8}" type="presParOf" srcId="{F3455F5E-407F-49AF-8DF4-3D9AE81107AE}" destId="{C9FAB262-B079-4275-BF1D-2AD993C00140}" srcOrd="1" destOrd="0" presId="urn:microsoft.com/office/officeart/2005/8/layout/orgChart1"/>
    <dgm:cxn modelId="{33C108AB-3512-40CA-8118-20A6BEB54531}" type="presParOf" srcId="{C9FAB262-B079-4275-BF1D-2AD993C00140}" destId="{5E6F9E66-48C3-4C55-AA77-CF4FAE4E3853}" srcOrd="0" destOrd="0" presId="urn:microsoft.com/office/officeart/2005/8/layout/orgChart1"/>
    <dgm:cxn modelId="{B9C65E37-B571-4E51-8667-A5E2F701D222}" type="presParOf" srcId="{C9FAB262-B079-4275-BF1D-2AD993C00140}" destId="{A364AE2B-E685-4E7C-B44D-48007FFAD4BC}" srcOrd="1" destOrd="0" presId="urn:microsoft.com/office/officeart/2005/8/layout/orgChart1"/>
    <dgm:cxn modelId="{E6C9AB5A-405B-4C32-8BC2-F04C3954A81E}" type="presParOf" srcId="{A364AE2B-E685-4E7C-B44D-48007FFAD4BC}" destId="{E567B12B-ADA0-4FCC-9175-BF46B8F90511}" srcOrd="0" destOrd="0" presId="urn:microsoft.com/office/officeart/2005/8/layout/orgChart1"/>
    <dgm:cxn modelId="{0E4B409F-548E-4044-B37F-4AD95433F90E}" type="presParOf" srcId="{E567B12B-ADA0-4FCC-9175-BF46B8F90511}" destId="{97C68FEF-D27A-44D2-AE50-8EDB34093BDE}" srcOrd="0" destOrd="0" presId="urn:microsoft.com/office/officeart/2005/8/layout/orgChart1"/>
    <dgm:cxn modelId="{63477B1F-FA0D-40B3-A657-E9C13FA286AD}" type="presParOf" srcId="{E567B12B-ADA0-4FCC-9175-BF46B8F90511}" destId="{3ADACCF4-BBD7-47E1-BCC1-D7A058EE40A9}" srcOrd="1" destOrd="0" presId="urn:microsoft.com/office/officeart/2005/8/layout/orgChart1"/>
    <dgm:cxn modelId="{3FBD18AA-613B-42AF-AF84-AF048A53CCD2}" type="presParOf" srcId="{A364AE2B-E685-4E7C-B44D-48007FFAD4BC}" destId="{B33D0FD8-709A-42A1-A684-4D4FB7D2E815}" srcOrd="1" destOrd="0" presId="urn:microsoft.com/office/officeart/2005/8/layout/orgChart1"/>
    <dgm:cxn modelId="{489C5006-9275-40D4-859C-5DC00BE6FC08}" type="presParOf" srcId="{A364AE2B-E685-4E7C-B44D-48007FFAD4BC}" destId="{85CDB529-9CEC-4987-80F1-97CC30260F13}" srcOrd="2" destOrd="0" presId="urn:microsoft.com/office/officeart/2005/8/layout/orgChart1"/>
    <dgm:cxn modelId="{39C0594E-9BB1-4CB9-A744-80AD8B05FBA6}" type="presParOf" srcId="{C9FAB262-B079-4275-BF1D-2AD993C00140}" destId="{C5BE58B7-672D-4606-828F-3EA7F8146C0C}" srcOrd="2" destOrd="0" presId="urn:microsoft.com/office/officeart/2005/8/layout/orgChart1"/>
    <dgm:cxn modelId="{D16DC768-2EEC-4A95-A755-AF13720DFE3E}" type="presParOf" srcId="{C9FAB262-B079-4275-BF1D-2AD993C00140}" destId="{ACFF7755-8296-40FA-954A-33529FF56EDD}" srcOrd="3" destOrd="0" presId="urn:microsoft.com/office/officeart/2005/8/layout/orgChart1"/>
    <dgm:cxn modelId="{1E66C8FA-1025-4267-8211-9E86FADDC220}" type="presParOf" srcId="{ACFF7755-8296-40FA-954A-33529FF56EDD}" destId="{C0E58938-0315-457C-A7C1-2B12FF9104FF}" srcOrd="0" destOrd="0" presId="urn:microsoft.com/office/officeart/2005/8/layout/orgChart1"/>
    <dgm:cxn modelId="{28F0689F-4EAD-4CE2-966D-EE1C3691B3C5}" type="presParOf" srcId="{C0E58938-0315-457C-A7C1-2B12FF9104FF}" destId="{85193F50-FF79-4570-8C90-68512BEF29FB}" srcOrd="0" destOrd="0" presId="urn:microsoft.com/office/officeart/2005/8/layout/orgChart1"/>
    <dgm:cxn modelId="{680C6AC7-F4D7-4FF7-A070-3201CB0CD74A}" type="presParOf" srcId="{C0E58938-0315-457C-A7C1-2B12FF9104FF}" destId="{5C9056BC-C670-44C3-B3B0-F0F0F1D8741C}" srcOrd="1" destOrd="0" presId="urn:microsoft.com/office/officeart/2005/8/layout/orgChart1"/>
    <dgm:cxn modelId="{1CDF556D-00D2-42E1-9B72-371B7CE7C9A3}" type="presParOf" srcId="{ACFF7755-8296-40FA-954A-33529FF56EDD}" destId="{E0F1DA29-FC9B-44D4-98A3-D0467C7D0B5B}" srcOrd="1" destOrd="0" presId="urn:microsoft.com/office/officeart/2005/8/layout/orgChart1"/>
    <dgm:cxn modelId="{91CA882D-DD9A-4B4D-AA77-9EAA18785636}" type="presParOf" srcId="{ACFF7755-8296-40FA-954A-33529FF56EDD}" destId="{148A1671-8B23-46D8-8165-B484E622D07A}" srcOrd="2" destOrd="0" presId="urn:microsoft.com/office/officeart/2005/8/layout/orgChart1"/>
    <dgm:cxn modelId="{74E9767D-A292-411A-A5AF-27AF64D91736}" type="presParOf" srcId="{C9FAB262-B079-4275-BF1D-2AD993C00140}" destId="{6E7A1075-5C38-43AA-9E03-BB37724313F2}" srcOrd="4" destOrd="0" presId="urn:microsoft.com/office/officeart/2005/8/layout/orgChart1"/>
    <dgm:cxn modelId="{33E35010-36A2-4549-9C55-7ED0BFADCD0E}" type="presParOf" srcId="{C9FAB262-B079-4275-BF1D-2AD993C00140}" destId="{01CA3924-15BC-4059-8B3C-4A175750B32A}" srcOrd="5" destOrd="0" presId="urn:microsoft.com/office/officeart/2005/8/layout/orgChart1"/>
    <dgm:cxn modelId="{656B7F36-BB2F-434A-ADFB-25C03B8435D1}" type="presParOf" srcId="{01CA3924-15BC-4059-8B3C-4A175750B32A}" destId="{8BF6725D-A848-4BFF-931A-D867F27C4F8A}" srcOrd="0" destOrd="0" presId="urn:microsoft.com/office/officeart/2005/8/layout/orgChart1"/>
    <dgm:cxn modelId="{CE324F75-2AC7-4798-B225-8481B83CDC6D}" type="presParOf" srcId="{8BF6725D-A848-4BFF-931A-D867F27C4F8A}" destId="{7C447984-440D-491F-A915-D9A5390FD62C}" srcOrd="0" destOrd="0" presId="urn:microsoft.com/office/officeart/2005/8/layout/orgChart1"/>
    <dgm:cxn modelId="{178850FA-159E-4D10-A59C-1318085B85A4}" type="presParOf" srcId="{8BF6725D-A848-4BFF-931A-D867F27C4F8A}" destId="{A6882DFF-0CDB-492D-9262-D7BFE43C7485}" srcOrd="1" destOrd="0" presId="urn:microsoft.com/office/officeart/2005/8/layout/orgChart1"/>
    <dgm:cxn modelId="{F629D9D8-1FDB-4AF6-8EC1-6EDC09A25FAE}" type="presParOf" srcId="{01CA3924-15BC-4059-8B3C-4A175750B32A}" destId="{9AB62065-800A-4352-97B7-11135DB0B9D9}" srcOrd="1" destOrd="0" presId="urn:microsoft.com/office/officeart/2005/8/layout/orgChart1"/>
    <dgm:cxn modelId="{5D85C5E8-32EB-4752-8E61-D720BD9514E1}" type="presParOf" srcId="{01CA3924-15BC-4059-8B3C-4A175750B32A}" destId="{F1DF368E-B407-4C73-B5DB-FA8289766C20}" srcOrd="2" destOrd="0" presId="urn:microsoft.com/office/officeart/2005/8/layout/orgChart1"/>
    <dgm:cxn modelId="{E0FD66FF-7874-44F2-A642-377A7C8DEF07}" type="presParOf" srcId="{F3455F5E-407F-49AF-8DF4-3D9AE81107AE}" destId="{2CE1609A-6AE2-4873-8511-3F77495C6199}" srcOrd="2" destOrd="0" presId="urn:microsoft.com/office/officeart/2005/8/layout/orgChart1"/>
    <dgm:cxn modelId="{AF54A83A-C2BF-4A9C-9F5F-34489582F929}" type="presParOf" srcId="{2CE1609A-6AE2-4873-8511-3F77495C6199}" destId="{F4D07BA7-1F90-4939-BC95-F813595E7329}" srcOrd="0" destOrd="0" presId="urn:microsoft.com/office/officeart/2005/8/layout/orgChart1"/>
    <dgm:cxn modelId="{FE7A0D70-3783-4C0C-8535-A5DA75F7C35E}" type="presParOf" srcId="{2CE1609A-6AE2-4873-8511-3F77495C6199}" destId="{8695FD00-5168-443B-BB6B-A1A9C8F8E4E6}" srcOrd="1" destOrd="0" presId="urn:microsoft.com/office/officeart/2005/8/layout/orgChart1"/>
    <dgm:cxn modelId="{F8D0D0E9-652F-4465-B13A-5AE055EBC332}" type="presParOf" srcId="{8695FD00-5168-443B-BB6B-A1A9C8F8E4E6}" destId="{306856B6-9784-4589-9470-E7C93C65A0D9}" srcOrd="0" destOrd="0" presId="urn:microsoft.com/office/officeart/2005/8/layout/orgChart1"/>
    <dgm:cxn modelId="{631674F3-3CE6-42E1-91EB-7316B38E4478}" type="presParOf" srcId="{306856B6-9784-4589-9470-E7C93C65A0D9}" destId="{432100B7-C5A8-4C11-A3A0-FC8AE032426B}" srcOrd="0" destOrd="0" presId="urn:microsoft.com/office/officeart/2005/8/layout/orgChart1"/>
    <dgm:cxn modelId="{59FB7146-2491-445B-9318-401DAB32A9FD}" type="presParOf" srcId="{306856B6-9784-4589-9470-E7C93C65A0D9}" destId="{F097B788-0881-42C2-8AEE-E5E10439B55A}" srcOrd="1" destOrd="0" presId="urn:microsoft.com/office/officeart/2005/8/layout/orgChart1"/>
    <dgm:cxn modelId="{B4BDEC14-31E3-4CFB-BCA5-82BF7C02805D}" type="presParOf" srcId="{8695FD00-5168-443B-BB6B-A1A9C8F8E4E6}" destId="{C15F9A80-42FD-452D-A46B-ED61CFE9269E}" srcOrd="1" destOrd="0" presId="urn:microsoft.com/office/officeart/2005/8/layout/orgChart1"/>
    <dgm:cxn modelId="{636525AE-71B6-45DC-A37A-F74A055701B5}" type="presParOf" srcId="{8695FD00-5168-443B-BB6B-A1A9C8F8E4E6}" destId="{F7FB38C4-EDA0-4B62-BF8F-421FE1D7AB8A}" srcOrd="2" destOrd="0" presId="urn:microsoft.com/office/officeart/2005/8/layout/orgChart1"/>
    <dgm:cxn modelId="{DAD748AC-EAA7-498C-BAC7-889C74749041}" type="presParOf" srcId="{2CE1609A-6AE2-4873-8511-3F77495C6199}" destId="{20A4C886-490A-4F80-80B1-B4401DDD55A7}" srcOrd="2" destOrd="0" presId="urn:microsoft.com/office/officeart/2005/8/layout/orgChart1"/>
    <dgm:cxn modelId="{D3B4BC32-0D56-4C27-BE07-5B1395F277F3}" type="presParOf" srcId="{2CE1609A-6AE2-4873-8511-3F77495C6199}" destId="{2521B4FB-F33E-4670-B084-742F02FFEBEC}" srcOrd="3" destOrd="0" presId="urn:microsoft.com/office/officeart/2005/8/layout/orgChart1"/>
    <dgm:cxn modelId="{8E1095C6-B3CF-4CB7-BC25-8CFAE4FC7232}" type="presParOf" srcId="{2521B4FB-F33E-4670-B084-742F02FFEBEC}" destId="{C703A865-4BBC-40B7-BFB0-45AC9EC8A388}" srcOrd="0" destOrd="0" presId="urn:microsoft.com/office/officeart/2005/8/layout/orgChart1"/>
    <dgm:cxn modelId="{BE986DD3-42A5-47AD-AC3C-DE32B2057896}" type="presParOf" srcId="{C703A865-4BBC-40B7-BFB0-45AC9EC8A388}" destId="{E32DD60D-AE53-4699-8513-FFED3C97268B}" srcOrd="0" destOrd="0" presId="urn:microsoft.com/office/officeart/2005/8/layout/orgChart1"/>
    <dgm:cxn modelId="{35062D80-E44D-4680-AF27-119FF364B0C1}" type="presParOf" srcId="{C703A865-4BBC-40B7-BFB0-45AC9EC8A388}" destId="{001FF1DA-6D6D-484D-B2F1-1BB8EA47B489}" srcOrd="1" destOrd="0" presId="urn:microsoft.com/office/officeart/2005/8/layout/orgChart1"/>
    <dgm:cxn modelId="{58A714F3-BC6D-4E32-A15B-01C2159C561D}" type="presParOf" srcId="{2521B4FB-F33E-4670-B084-742F02FFEBEC}" destId="{31325EE3-94DA-4C43-98CF-69B512AD52AE}" srcOrd="1" destOrd="0" presId="urn:microsoft.com/office/officeart/2005/8/layout/orgChart1"/>
    <dgm:cxn modelId="{EACFB443-5A26-4EBD-9F6E-87A6E17472B9}" type="presParOf" srcId="{2521B4FB-F33E-4670-B084-742F02FFEBEC}" destId="{EE698F1C-1EA2-497E-BAC6-6F104FF0DD1A}" srcOrd="2" destOrd="0" presId="urn:microsoft.com/office/officeart/2005/8/layout/orgChart1"/>
    <dgm:cxn modelId="{03D28E95-DE91-4D4C-8486-FA98E3225D90}" type="presParOf" srcId="{3DE07B7B-B5C0-4F64-A9D4-4E6F12E1A3B6}" destId="{75EBB140-220D-481F-B2CA-4593213F979F}" srcOrd="1" destOrd="0" presId="urn:microsoft.com/office/officeart/2005/8/layout/orgChart1"/>
    <dgm:cxn modelId="{6EE5F9FE-4135-4666-BC2D-41C8493EE1EF}" type="presParOf" srcId="{75EBB140-220D-481F-B2CA-4593213F979F}" destId="{53EF6A56-E404-4F8A-9A35-A90FD4005413}" srcOrd="0" destOrd="0" presId="urn:microsoft.com/office/officeart/2005/8/layout/orgChart1"/>
    <dgm:cxn modelId="{3D32FDA6-84DD-4C85-8C07-DF8EF4FE3262}" type="presParOf" srcId="{53EF6A56-E404-4F8A-9A35-A90FD4005413}" destId="{7D5DE923-668E-4687-A971-95908449DD13}" srcOrd="0" destOrd="0" presId="urn:microsoft.com/office/officeart/2005/8/layout/orgChart1"/>
    <dgm:cxn modelId="{99D035D4-F4FF-495C-9077-E3F707568B7A}" type="presParOf" srcId="{53EF6A56-E404-4F8A-9A35-A90FD4005413}" destId="{53A7E02F-D670-4344-BE7B-7100F3BF8E9E}" srcOrd="1" destOrd="0" presId="urn:microsoft.com/office/officeart/2005/8/layout/orgChart1"/>
    <dgm:cxn modelId="{4E2F9BD6-0976-4996-93BD-61A088DB1308}" type="presParOf" srcId="{75EBB140-220D-481F-B2CA-4593213F979F}" destId="{DE33C475-5D20-4093-A7DA-C6F05647C6CA}" srcOrd="1" destOrd="0" presId="urn:microsoft.com/office/officeart/2005/8/layout/orgChart1"/>
    <dgm:cxn modelId="{8E86FA9B-4591-4214-8B75-41BE50713C0C}" type="presParOf" srcId="{75EBB140-220D-481F-B2CA-4593213F979F}" destId="{C0EF4D1C-A73E-46CB-AC85-1391D79938F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46629C-AB40-455E-84DD-F1C675A6150E}"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64BA98B3-8BE2-4901-B0B9-DAE6B4BADF88}">
      <dgm:prSet phldrT="[Text]"/>
      <dgm:spPr/>
      <dgm:t>
        <a:bodyPr/>
        <a:lstStyle/>
        <a:p>
          <a:r>
            <a:rPr lang="en-US" dirty="0"/>
            <a:t>Active Start</a:t>
          </a:r>
        </a:p>
      </dgm:t>
    </dgm:pt>
    <dgm:pt modelId="{B30DA08C-175B-4105-83F5-D5EC93F6BA65}" type="parTrans" cxnId="{85D80A24-C0B9-4906-8613-2EB92E2A4E6F}">
      <dgm:prSet/>
      <dgm:spPr/>
      <dgm:t>
        <a:bodyPr/>
        <a:lstStyle/>
        <a:p>
          <a:endParaRPr lang="en-US"/>
        </a:p>
      </dgm:t>
    </dgm:pt>
    <dgm:pt modelId="{CA18E699-8544-4E6D-9430-1FA3F37D2A82}" type="sibTrans" cxnId="{85D80A24-C0B9-4906-8613-2EB92E2A4E6F}">
      <dgm:prSet/>
      <dgm:spPr/>
      <dgm:t>
        <a:bodyPr/>
        <a:lstStyle/>
        <a:p>
          <a:endParaRPr lang="en-US"/>
        </a:p>
      </dgm:t>
    </dgm:pt>
    <dgm:pt modelId="{E12BF091-17ED-4ADC-9110-4FF3B68FBDF0}">
      <dgm:prSet phldrT="[Text]"/>
      <dgm:spPr/>
      <dgm:t>
        <a:bodyPr/>
        <a:lstStyle/>
        <a:p>
          <a:r>
            <a:rPr lang="en-US" dirty="0"/>
            <a:t>Community</a:t>
          </a:r>
        </a:p>
      </dgm:t>
    </dgm:pt>
    <dgm:pt modelId="{47E25FBE-D1C5-4ACD-92B5-27B8A3A80BA3}" type="parTrans" cxnId="{638FB0ED-9BF1-46F7-A165-0FF313B4D89C}">
      <dgm:prSet/>
      <dgm:spPr/>
      <dgm:t>
        <a:bodyPr/>
        <a:lstStyle/>
        <a:p>
          <a:endParaRPr lang="en-US"/>
        </a:p>
      </dgm:t>
    </dgm:pt>
    <dgm:pt modelId="{8044297D-925A-4C04-A277-8791AA49CD43}" type="sibTrans" cxnId="{638FB0ED-9BF1-46F7-A165-0FF313B4D89C}">
      <dgm:prSet/>
      <dgm:spPr/>
      <dgm:t>
        <a:bodyPr/>
        <a:lstStyle/>
        <a:p>
          <a:endParaRPr lang="en-US"/>
        </a:p>
      </dgm:t>
    </dgm:pt>
    <dgm:pt modelId="{348821EC-040D-4D26-A98F-B288693CB65F}">
      <dgm:prSet phldrT="[Text]"/>
      <dgm:spPr/>
      <dgm:t>
        <a:bodyPr/>
        <a:lstStyle/>
        <a:p>
          <a:r>
            <a:rPr lang="en-US" dirty="0"/>
            <a:t>Life Skills</a:t>
          </a:r>
        </a:p>
      </dgm:t>
    </dgm:pt>
    <dgm:pt modelId="{A0747661-E480-4613-AE35-8CC89A5D62DE}" type="parTrans" cxnId="{5D375104-BD39-48B2-9976-44F7B9002320}">
      <dgm:prSet/>
      <dgm:spPr/>
      <dgm:t>
        <a:bodyPr/>
        <a:lstStyle/>
        <a:p>
          <a:endParaRPr lang="en-US"/>
        </a:p>
      </dgm:t>
    </dgm:pt>
    <dgm:pt modelId="{1EC70134-4098-482A-80C7-0D8DC0241BEE}" type="sibTrans" cxnId="{5D375104-BD39-48B2-9976-44F7B9002320}">
      <dgm:prSet/>
      <dgm:spPr/>
      <dgm:t>
        <a:bodyPr/>
        <a:lstStyle/>
        <a:p>
          <a:endParaRPr lang="en-US"/>
        </a:p>
      </dgm:t>
    </dgm:pt>
    <dgm:pt modelId="{F397278A-4E35-46EE-A7E9-10370F04F443}">
      <dgm:prSet phldrT="[Text]"/>
      <dgm:spPr/>
      <dgm:t>
        <a:bodyPr/>
        <a:lstStyle/>
        <a:p>
          <a:r>
            <a:rPr lang="en-US" dirty="0"/>
            <a:t>Social Skills</a:t>
          </a:r>
        </a:p>
      </dgm:t>
    </dgm:pt>
    <dgm:pt modelId="{14EE1F23-00B9-4C68-B499-BC25B45E76E5}" type="parTrans" cxnId="{A2D11CA4-67CF-47FE-AA2B-24C27F050AEB}">
      <dgm:prSet/>
      <dgm:spPr/>
      <dgm:t>
        <a:bodyPr/>
        <a:lstStyle/>
        <a:p>
          <a:endParaRPr lang="en-US"/>
        </a:p>
      </dgm:t>
    </dgm:pt>
    <dgm:pt modelId="{B440674B-DB68-4192-9277-078D007E9779}" type="sibTrans" cxnId="{A2D11CA4-67CF-47FE-AA2B-24C27F050AEB}">
      <dgm:prSet/>
      <dgm:spPr/>
      <dgm:t>
        <a:bodyPr/>
        <a:lstStyle/>
        <a:p>
          <a:endParaRPr lang="en-US"/>
        </a:p>
      </dgm:t>
    </dgm:pt>
    <dgm:pt modelId="{F7344799-C23B-4F9C-8398-76A330C38178}">
      <dgm:prSet phldrT="[Text]"/>
      <dgm:spPr/>
      <dgm:t>
        <a:bodyPr/>
        <a:lstStyle/>
        <a:p>
          <a:r>
            <a:rPr lang="en-US" dirty="0"/>
            <a:t>Dynamic Youth Award</a:t>
          </a:r>
        </a:p>
      </dgm:t>
    </dgm:pt>
    <dgm:pt modelId="{E3691BE7-1425-4843-97E4-AA8A30277A7E}" type="parTrans" cxnId="{24720843-370A-433C-8B9A-AC4CF22AA311}">
      <dgm:prSet/>
      <dgm:spPr/>
      <dgm:t>
        <a:bodyPr/>
        <a:lstStyle/>
        <a:p>
          <a:endParaRPr lang="en-US"/>
        </a:p>
      </dgm:t>
    </dgm:pt>
    <dgm:pt modelId="{7D07D2A6-4419-49EE-83C8-36108C4DCC81}" type="sibTrans" cxnId="{24720843-370A-433C-8B9A-AC4CF22AA311}">
      <dgm:prSet/>
      <dgm:spPr/>
      <dgm:t>
        <a:bodyPr/>
        <a:lstStyle/>
        <a:p>
          <a:endParaRPr lang="en-US"/>
        </a:p>
      </dgm:t>
    </dgm:pt>
    <dgm:pt modelId="{52BA45F0-AC1A-4EF9-A221-102DE18C7741}" type="pres">
      <dgm:prSet presAssocID="{1B46629C-AB40-455E-84DD-F1C675A6150E}" presName="diagram" presStyleCnt="0">
        <dgm:presLayoutVars>
          <dgm:dir/>
          <dgm:resizeHandles val="exact"/>
        </dgm:presLayoutVars>
      </dgm:prSet>
      <dgm:spPr/>
      <dgm:t>
        <a:bodyPr/>
        <a:lstStyle/>
        <a:p>
          <a:endParaRPr lang="en-GB"/>
        </a:p>
      </dgm:t>
    </dgm:pt>
    <dgm:pt modelId="{7525F8AA-8E1A-467E-913B-0CF0600534E7}" type="pres">
      <dgm:prSet presAssocID="{64BA98B3-8BE2-4901-B0B9-DAE6B4BADF88}" presName="node" presStyleLbl="node1" presStyleIdx="0" presStyleCnt="5" custLinFactNeighborX="-4962" custLinFactNeighborY="-5953">
        <dgm:presLayoutVars>
          <dgm:bulletEnabled val="1"/>
        </dgm:presLayoutVars>
      </dgm:prSet>
      <dgm:spPr/>
      <dgm:t>
        <a:bodyPr/>
        <a:lstStyle/>
        <a:p>
          <a:endParaRPr lang="en-GB"/>
        </a:p>
      </dgm:t>
    </dgm:pt>
    <dgm:pt modelId="{54179DF3-57ED-40B5-AE22-45675DCD2DAA}" type="pres">
      <dgm:prSet presAssocID="{CA18E699-8544-4E6D-9430-1FA3F37D2A82}" presName="sibTrans" presStyleCnt="0"/>
      <dgm:spPr/>
    </dgm:pt>
    <dgm:pt modelId="{4C9FC389-CD27-490C-8003-4E900AE2941C}" type="pres">
      <dgm:prSet presAssocID="{E12BF091-17ED-4ADC-9110-4FF3B68FBDF0}" presName="node" presStyleLbl="node1" presStyleIdx="1" presStyleCnt="5">
        <dgm:presLayoutVars>
          <dgm:bulletEnabled val="1"/>
        </dgm:presLayoutVars>
      </dgm:prSet>
      <dgm:spPr/>
      <dgm:t>
        <a:bodyPr/>
        <a:lstStyle/>
        <a:p>
          <a:endParaRPr lang="en-GB"/>
        </a:p>
      </dgm:t>
    </dgm:pt>
    <dgm:pt modelId="{31DB9DBC-526C-4152-85AE-047F2B2D0486}" type="pres">
      <dgm:prSet presAssocID="{8044297D-925A-4C04-A277-8791AA49CD43}" presName="sibTrans" presStyleCnt="0"/>
      <dgm:spPr/>
    </dgm:pt>
    <dgm:pt modelId="{F727387D-D4C4-47A4-8249-7632FB2A6269}" type="pres">
      <dgm:prSet presAssocID="{348821EC-040D-4D26-A98F-B288693CB65F}" presName="node" presStyleLbl="node1" presStyleIdx="2" presStyleCnt="5">
        <dgm:presLayoutVars>
          <dgm:bulletEnabled val="1"/>
        </dgm:presLayoutVars>
      </dgm:prSet>
      <dgm:spPr/>
      <dgm:t>
        <a:bodyPr/>
        <a:lstStyle/>
        <a:p>
          <a:endParaRPr lang="en-GB"/>
        </a:p>
      </dgm:t>
    </dgm:pt>
    <dgm:pt modelId="{A454B625-B8FB-4C9F-9078-B15838E245B1}" type="pres">
      <dgm:prSet presAssocID="{1EC70134-4098-482A-80C7-0D8DC0241BEE}" presName="sibTrans" presStyleCnt="0"/>
      <dgm:spPr/>
    </dgm:pt>
    <dgm:pt modelId="{A4C11B93-2924-467A-A210-67279D3E82D8}" type="pres">
      <dgm:prSet presAssocID="{F397278A-4E35-46EE-A7E9-10370F04F443}" presName="node" presStyleLbl="node1" presStyleIdx="3" presStyleCnt="5">
        <dgm:presLayoutVars>
          <dgm:bulletEnabled val="1"/>
        </dgm:presLayoutVars>
      </dgm:prSet>
      <dgm:spPr/>
      <dgm:t>
        <a:bodyPr/>
        <a:lstStyle/>
        <a:p>
          <a:endParaRPr lang="en-GB"/>
        </a:p>
      </dgm:t>
    </dgm:pt>
    <dgm:pt modelId="{96B2EBC0-8222-4167-B915-125D64147439}" type="pres">
      <dgm:prSet presAssocID="{B440674B-DB68-4192-9277-078D007E9779}" presName="sibTrans" presStyleCnt="0"/>
      <dgm:spPr/>
    </dgm:pt>
    <dgm:pt modelId="{0344B848-CA5F-4B22-8C90-8AA156EA2AD2}" type="pres">
      <dgm:prSet presAssocID="{F7344799-C23B-4F9C-8398-76A330C38178}" presName="node" presStyleLbl="node1" presStyleIdx="4" presStyleCnt="5">
        <dgm:presLayoutVars>
          <dgm:bulletEnabled val="1"/>
        </dgm:presLayoutVars>
      </dgm:prSet>
      <dgm:spPr/>
      <dgm:t>
        <a:bodyPr/>
        <a:lstStyle/>
        <a:p>
          <a:endParaRPr lang="en-GB"/>
        </a:p>
      </dgm:t>
    </dgm:pt>
  </dgm:ptLst>
  <dgm:cxnLst>
    <dgm:cxn modelId="{24720843-370A-433C-8B9A-AC4CF22AA311}" srcId="{1B46629C-AB40-455E-84DD-F1C675A6150E}" destId="{F7344799-C23B-4F9C-8398-76A330C38178}" srcOrd="4" destOrd="0" parTransId="{E3691BE7-1425-4843-97E4-AA8A30277A7E}" sibTransId="{7D07D2A6-4419-49EE-83C8-36108C4DCC81}"/>
    <dgm:cxn modelId="{5D375104-BD39-48B2-9976-44F7B9002320}" srcId="{1B46629C-AB40-455E-84DD-F1C675A6150E}" destId="{348821EC-040D-4D26-A98F-B288693CB65F}" srcOrd="2" destOrd="0" parTransId="{A0747661-E480-4613-AE35-8CC89A5D62DE}" sibTransId="{1EC70134-4098-482A-80C7-0D8DC0241BEE}"/>
    <dgm:cxn modelId="{638FB0ED-9BF1-46F7-A165-0FF313B4D89C}" srcId="{1B46629C-AB40-455E-84DD-F1C675A6150E}" destId="{E12BF091-17ED-4ADC-9110-4FF3B68FBDF0}" srcOrd="1" destOrd="0" parTransId="{47E25FBE-D1C5-4ACD-92B5-27B8A3A80BA3}" sibTransId="{8044297D-925A-4C04-A277-8791AA49CD43}"/>
    <dgm:cxn modelId="{EEA8E670-E1B3-47B2-918C-F784B0393B5E}" type="presOf" srcId="{E12BF091-17ED-4ADC-9110-4FF3B68FBDF0}" destId="{4C9FC389-CD27-490C-8003-4E900AE2941C}" srcOrd="0" destOrd="0" presId="urn:microsoft.com/office/officeart/2005/8/layout/default"/>
    <dgm:cxn modelId="{0269CEEB-1508-418E-BDBB-9BD3429EF30F}" type="presOf" srcId="{F397278A-4E35-46EE-A7E9-10370F04F443}" destId="{A4C11B93-2924-467A-A210-67279D3E82D8}" srcOrd="0" destOrd="0" presId="urn:microsoft.com/office/officeart/2005/8/layout/default"/>
    <dgm:cxn modelId="{2EDECD51-2550-4EF2-9162-BF3CB39024CB}" type="presOf" srcId="{348821EC-040D-4D26-A98F-B288693CB65F}" destId="{F727387D-D4C4-47A4-8249-7632FB2A6269}" srcOrd="0" destOrd="0" presId="urn:microsoft.com/office/officeart/2005/8/layout/default"/>
    <dgm:cxn modelId="{7317B48A-46D3-4C74-8CD5-6E02B5DE925E}" type="presOf" srcId="{F7344799-C23B-4F9C-8398-76A330C38178}" destId="{0344B848-CA5F-4B22-8C90-8AA156EA2AD2}" srcOrd="0" destOrd="0" presId="urn:microsoft.com/office/officeart/2005/8/layout/default"/>
    <dgm:cxn modelId="{85D80A24-C0B9-4906-8613-2EB92E2A4E6F}" srcId="{1B46629C-AB40-455E-84DD-F1C675A6150E}" destId="{64BA98B3-8BE2-4901-B0B9-DAE6B4BADF88}" srcOrd="0" destOrd="0" parTransId="{B30DA08C-175B-4105-83F5-D5EC93F6BA65}" sibTransId="{CA18E699-8544-4E6D-9430-1FA3F37D2A82}"/>
    <dgm:cxn modelId="{A2D11CA4-67CF-47FE-AA2B-24C27F050AEB}" srcId="{1B46629C-AB40-455E-84DD-F1C675A6150E}" destId="{F397278A-4E35-46EE-A7E9-10370F04F443}" srcOrd="3" destOrd="0" parTransId="{14EE1F23-00B9-4C68-B499-BC25B45E76E5}" sibTransId="{B440674B-DB68-4192-9277-078D007E9779}"/>
    <dgm:cxn modelId="{D3332127-4C56-4C49-ADD8-295196737FF6}" type="presOf" srcId="{1B46629C-AB40-455E-84DD-F1C675A6150E}" destId="{52BA45F0-AC1A-4EF9-A221-102DE18C7741}" srcOrd="0" destOrd="0" presId="urn:microsoft.com/office/officeart/2005/8/layout/default"/>
    <dgm:cxn modelId="{CD3C0928-1C68-4887-A3A8-FD9BCEA18DF4}" type="presOf" srcId="{64BA98B3-8BE2-4901-B0B9-DAE6B4BADF88}" destId="{7525F8AA-8E1A-467E-913B-0CF0600534E7}" srcOrd="0" destOrd="0" presId="urn:microsoft.com/office/officeart/2005/8/layout/default"/>
    <dgm:cxn modelId="{30ABFADC-26BF-409C-A8A7-30D0B4586C92}" type="presParOf" srcId="{52BA45F0-AC1A-4EF9-A221-102DE18C7741}" destId="{7525F8AA-8E1A-467E-913B-0CF0600534E7}" srcOrd="0" destOrd="0" presId="urn:microsoft.com/office/officeart/2005/8/layout/default"/>
    <dgm:cxn modelId="{82310459-01CB-4804-839D-5C279012AF33}" type="presParOf" srcId="{52BA45F0-AC1A-4EF9-A221-102DE18C7741}" destId="{54179DF3-57ED-40B5-AE22-45675DCD2DAA}" srcOrd="1" destOrd="0" presId="urn:microsoft.com/office/officeart/2005/8/layout/default"/>
    <dgm:cxn modelId="{FB94B6E4-5D1C-4326-9B3B-0238B41FAB5C}" type="presParOf" srcId="{52BA45F0-AC1A-4EF9-A221-102DE18C7741}" destId="{4C9FC389-CD27-490C-8003-4E900AE2941C}" srcOrd="2" destOrd="0" presId="urn:microsoft.com/office/officeart/2005/8/layout/default"/>
    <dgm:cxn modelId="{4EC11A41-9DE6-4041-B69D-0353E9547FBC}" type="presParOf" srcId="{52BA45F0-AC1A-4EF9-A221-102DE18C7741}" destId="{31DB9DBC-526C-4152-85AE-047F2B2D0486}" srcOrd="3" destOrd="0" presId="urn:microsoft.com/office/officeart/2005/8/layout/default"/>
    <dgm:cxn modelId="{A30AE23A-190A-4E75-A345-46EAB36E35E7}" type="presParOf" srcId="{52BA45F0-AC1A-4EF9-A221-102DE18C7741}" destId="{F727387D-D4C4-47A4-8249-7632FB2A6269}" srcOrd="4" destOrd="0" presId="urn:microsoft.com/office/officeart/2005/8/layout/default"/>
    <dgm:cxn modelId="{A565F7D4-556D-4130-A363-980B1B36A174}" type="presParOf" srcId="{52BA45F0-AC1A-4EF9-A221-102DE18C7741}" destId="{A454B625-B8FB-4C9F-9078-B15838E245B1}" srcOrd="5" destOrd="0" presId="urn:microsoft.com/office/officeart/2005/8/layout/default"/>
    <dgm:cxn modelId="{8E2A4557-CFB3-4F77-8076-3EFD6C5E349A}" type="presParOf" srcId="{52BA45F0-AC1A-4EF9-A221-102DE18C7741}" destId="{A4C11B93-2924-467A-A210-67279D3E82D8}" srcOrd="6" destOrd="0" presId="urn:microsoft.com/office/officeart/2005/8/layout/default"/>
    <dgm:cxn modelId="{AEB13DD5-2161-4E80-B66A-43BA7C468E3F}" type="presParOf" srcId="{52BA45F0-AC1A-4EF9-A221-102DE18C7741}" destId="{96B2EBC0-8222-4167-B915-125D64147439}" srcOrd="7" destOrd="0" presId="urn:microsoft.com/office/officeart/2005/8/layout/default"/>
    <dgm:cxn modelId="{8EDBB37D-A2F6-4D45-AA95-3F01FC66DFA9}" type="presParOf" srcId="{52BA45F0-AC1A-4EF9-A221-102DE18C7741}" destId="{0344B848-CA5F-4B22-8C90-8AA156EA2AD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CD9ACF-8DC3-4A51-9CC8-3F9DB9CCC6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7F429D-5124-46B0-8336-BCF09FEB36D6}">
      <dgm:prSet phldrT="[Text]"/>
      <dgm:spPr/>
      <dgm:t>
        <a:bodyPr/>
        <a:lstStyle/>
        <a:p>
          <a:r>
            <a:rPr lang="en-US" dirty="0">
              <a:latin typeface="+mj-lt"/>
            </a:rPr>
            <a:t>Social Skills</a:t>
          </a:r>
        </a:p>
      </dgm:t>
    </dgm:pt>
    <dgm:pt modelId="{36BBA0DC-2795-40D8-953F-DE87FA5013A8}" type="parTrans" cxnId="{D74C300F-46E1-463C-AD89-B7F54937AD7A}">
      <dgm:prSet/>
      <dgm:spPr/>
      <dgm:t>
        <a:bodyPr/>
        <a:lstStyle/>
        <a:p>
          <a:endParaRPr lang="en-US"/>
        </a:p>
      </dgm:t>
    </dgm:pt>
    <dgm:pt modelId="{FB762B2E-B9A4-4A8B-8C16-A3F4CC6A6E0B}" type="sibTrans" cxnId="{D74C300F-46E1-463C-AD89-B7F54937AD7A}">
      <dgm:prSet/>
      <dgm:spPr/>
      <dgm:t>
        <a:bodyPr/>
        <a:lstStyle/>
        <a:p>
          <a:endParaRPr lang="en-US"/>
        </a:p>
      </dgm:t>
    </dgm:pt>
    <dgm:pt modelId="{CDEA8F02-3C71-41CA-A44F-52E201690185}">
      <dgm:prSet phldrT="[Text]"/>
      <dgm:spPr/>
      <dgm:t>
        <a:bodyPr/>
        <a:lstStyle/>
        <a:p>
          <a:r>
            <a:rPr lang="en-US" dirty="0">
              <a:latin typeface="+mj-lt"/>
            </a:rPr>
            <a:t>Dealing with Emotions</a:t>
          </a:r>
        </a:p>
      </dgm:t>
    </dgm:pt>
    <dgm:pt modelId="{53C3519F-674D-454B-8E1B-D39B228C3D9A}" type="parTrans" cxnId="{C09CBD8B-1AAB-4367-B4DE-0FF4282AB07A}">
      <dgm:prSet/>
      <dgm:spPr/>
      <dgm:t>
        <a:bodyPr/>
        <a:lstStyle/>
        <a:p>
          <a:endParaRPr lang="en-US"/>
        </a:p>
      </dgm:t>
    </dgm:pt>
    <dgm:pt modelId="{1B385F51-4D88-4EA0-B37A-8B8345016996}" type="sibTrans" cxnId="{C09CBD8B-1AAB-4367-B4DE-0FF4282AB07A}">
      <dgm:prSet/>
      <dgm:spPr/>
      <dgm:t>
        <a:bodyPr/>
        <a:lstStyle/>
        <a:p>
          <a:endParaRPr lang="en-US"/>
        </a:p>
      </dgm:t>
    </dgm:pt>
    <dgm:pt modelId="{2673461F-9625-4584-8EDF-327748A34D50}">
      <dgm:prSet phldrT="[Text]"/>
      <dgm:spPr/>
      <dgm:t>
        <a:bodyPr/>
        <a:lstStyle/>
        <a:p>
          <a:r>
            <a:rPr lang="en-US" dirty="0">
              <a:latin typeface="+mj-lt"/>
            </a:rPr>
            <a:t>Social Stories</a:t>
          </a:r>
        </a:p>
      </dgm:t>
    </dgm:pt>
    <dgm:pt modelId="{5B9CD7D5-9517-4521-BDAF-5886D86DD85B}" type="parTrans" cxnId="{F9246677-49B7-425B-AB82-1B50641313F2}">
      <dgm:prSet/>
      <dgm:spPr/>
      <dgm:t>
        <a:bodyPr/>
        <a:lstStyle/>
        <a:p>
          <a:endParaRPr lang="en-US"/>
        </a:p>
      </dgm:t>
    </dgm:pt>
    <dgm:pt modelId="{7E98C48A-C8F9-49CC-B8F0-8A9BA38ACEBE}" type="sibTrans" cxnId="{F9246677-49B7-425B-AB82-1B50641313F2}">
      <dgm:prSet/>
      <dgm:spPr/>
      <dgm:t>
        <a:bodyPr/>
        <a:lstStyle/>
        <a:p>
          <a:endParaRPr lang="en-US"/>
        </a:p>
      </dgm:t>
    </dgm:pt>
    <dgm:pt modelId="{D9841F54-3AB3-44D5-B10C-AB7FF762408A}">
      <dgm:prSet phldrT="[Text]"/>
      <dgm:spPr/>
      <dgm:t>
        <a:bodyPr/>
        <a:lstStyle/>
        <a:p>
          <a:r>
            <a:rPr lang="en-US" dirty="0">
              <a:latin typeface="+mj-lt"/>
            </a:rPr>
            <a:t>Life Skills</a:t>
          </a:r>
        </a:p>
      </dgm:t>
    </dgm:pt>
    <dgm:pt modelId="{9AA960BC-5ECA-4171-B1DE-D2CC2094E33B}" type="parTrans" cxnId="{CF4713D5-2177-47F1-8A55-E915F1178485}">
      <dgm:prSet/>
      <dgm:spPr/>
      <dgm:t>
        <a:bodyPr/>
        <a:lstStyle/>
        <a:p>
          <a:endParaRPr lang="en-US"/>
        </a:p>
      </dgm:t>
    </dgm:pt>
    <dgm:pt modelId="{71F9A2CD-A382-4803-BAB0-BA5A2F99FAF2}" type="sibTrans" cxnId="{CF4713D5-2177-47F1-8A55-E915F1178485}">
      <dgm:prSet/>
      <dgm:spPr/>
      <dgm:t>
        <a:bodyPr/>
        <a:lstStyle/>
        <a:p>
          <a:endParaRPr lang="en-US"/>
        </a:p>
      </dgm:t>
    </dgm:pt>
    <dgm:pt modelId="{E4C82C31-651F-4B19-BFD3-14599171DF1E}">
      <dgm:prSet phldrT="[Text]"/>
      <dgm:spPr/>
      <dgm:t>
        <a:bodyPr/>
        <a:lstStyle/>
        <a:p>
          <a:r>
            <a:rPr lang="en-US" dirty="0">
              <a:latin typeface="+mj-lt"/>
            </a:rPr>
            <a:t>Sexual Health, Relationships and Parenthood</a:t>
          </a:r>
        </a:p>
      </dgm:t>
    </dgm:pt>
    <dgm:pt modelId="{89066F67-079B-495D-B39A-E9740CCE70D6}" type="parTrans" cxnId="{D1C990E1-6CDE-46AC-A61D-2D01EF1B4E41}">
      <dgm:prSet/>
      <dgm:spPr/>
      <dgm:t>
        <a:bodyPr/>
        <a:lstStyle/>
        <a:p>
          <a:endParaRPr lang="en-US"/>
        </a:p>
      </dgm:t>
    </dgm:pt>
    <dgm:pt modelId="{00BFB72B-0034-4C1C-8875-338F78098C64}" type="sibTrans" cxnId="{D1C990E1-6CDE-46AC-A61D-2D01EF1B4E41}">
      <dgm:prSet/>
      <dgm:spPr/>
      <dgm:t>
        <a:bodyPr/>
        <a:lstStyle/>
        <a:p>
          <a:endParaRPr lang="en-US"/>
        </a:p>
      </dgm:t>
    </dgm:pt>
    <dgm:pt modelId="{C57E8784-7F41-42AF-B2BC-79EEB5A2F89C}">
      <dgm:prSet phldrT="[Text]"/>
      <dgm:spPr/>
      <dgm:t>
        <a:bodyPr/>
        <a:lstStyle/>
        <a:p>
          <a:r>
            <a:rPr lang="en-US" dirty="0">
              <a:latin typeface="+mj-lt"/>
            </a:rPr>
            <a:t>Personal safety</a:t>
          </a:r>
        </a:p>
      </dgm:t>
    </dgm:pt>
    <dgm:pt modelId="{2434A1A7-8B1F-4BC6-9293-8E9E217A8BAA}" type="parTrans" cxnId="{D7E93C78-3C88-4099-80C7-5D255D3D03E7}">
      <dgm:prSet/>
      <dgm:spPr/>
      <dgm:t>
        <a:bodyPr/>
        <a:lstStyle/>
        <a:p>
          <a:endParaRPr lang="en-US"/>
        </a:p>
      </dgm:t>
    </dgm:pt>
    <dgm:pt modelId="{1AEC651F-9CF0-42DD-9653-2C56EEEA2EB2}" type="sibTrans" cxnId="{D7E93C78-3C88-4099-80C7-5D255D3D03E7}">
      <dgm:prSet/>
      <dgm:spPr/>
      <dgm:t>
        <a:bodyPr/>
        <a:lstStyle/>
        <a:p>
          <a:endParaRPr lang="en-US"/>
        </a:p>
      </dgm:t>
    </dgm:pt>
    <dgm:pt modelId="{5FBA1882-A2A0-4FB7-8F8E-98A0E10D7B51}">
      <dgm:prSet phldrT="[Text]"/>
      <dgm:spPr/>
      <dgm:t>
        <a:bodyPr/>
        <a:lstStyle/>
        <a:p>
          <a:r>
            <a:rPr lang="en-US" dirty="0">
              <a:latin typeface="+mj-lt"/>
            </a:rPr>
            <a:t>SQA Personal Development Award</a:t>
          </a:r>
        </a:p>
      </dgm:t>
    </dgm:pt>
    <dgm:pt modelId="{05F4DC8B-5291-49D6-9A47-267B7D9BFE4A}" type="parTrans" cxnId="{D1D38BA9-9DCD-4C78-98BC-BCAC43274BC6}">
      <dgm:prSet/>
      <dgm:spPr/>
      <dgm:t>
        <a:bodyPr/>
        <a:lstStyle/>
        <a:p>
          <a:endParaRPr lang="en-US"/>
        </a:p>
      </dgm:t>
    </dgm:pt>
    <dgm:pt modelId="{D0C98972-DAC0-451E-B27C-EF03DFC642F9}" type="sibTrans" cxnId="{D1D38BA9-9DCD-4C78-98BC-BCAC43274BC6}">
      <dgm:prSet/>
      <dgm:spPr/>
      <dgm:t>
        <a:bodyPr/>
        <a:lstStyle/>
        <a:p>
          <a:endParaRPr lang="en-US"/>
        </a:p>
      </dgm:t>
    </dgm:pt>
    <dgm:pt modelId="{1C162837-71DB-4580-B666-5C3C00E05BEF}">
      <dgm:prSet phldrT="[Text]"/>
      <dgm:spPr/>
      <dgm:t>
        <a:bodyPr/>
        <a:lstStyle/>
        <a:p>
          <a:r>
            <a:rPr lang="en-US" dirty="0">
              <a:latin typeface="+mj-lt"/>
            </a:rPr>
            <a:t>Practical Abilities – Project</a:t>
          </a:r>
        </a:p>
      </dgm:t>
    </dgm:pt>
    <dgm:pt modelId="{9F33EE1D-71F8-4282-B93B-961C583D3243}" type="parTrans" cxnId="{19E4F785-E9AC-4657-837D-752617A64A4E}">
      <dgm:prSet/>
      <dgm:spPr/>
      <dgm:t>
        <a:bodyPr/>
        <a:lstStyle/>
        <a:p>
          <a:endParaRPr lang="en-US"/>
        </a:p>
      </dgm:t>
    </dgm:pt>
    <dgm:pt modelId="{0118FA21-0339-4031-AAC1-7F28AFF9ACD5}" type="sibTrans" cxnId="{19E4F785-E9AC-4657-837D-752617A64A4E}">
      <dgm:prSet/>
      <dgm:spPr/>
      <dgm:t>
        <a:bodyPr/>
        <a:lstStyle/>
        <a:p>
          <a:endParaRPr lang="en-US"/>
        </a:p>
      </dgm:t>
    </dgm:pt>
    <dgm:pt modelId="{83FA7C18-CBFE-4196-9B6B-2D3AFFFC8BF9}">
      <dgm:prSet phldrT="[Text]"/>
      <dgm:spPr/>
      <dgm:t>
        <a:bodyPr/>
        <a:lstStyle/>
        <a:p>
          <a:r>
            <a:rPr lang="en-US" dirty="0">
              <a:latin typeface="+mj-lt"/>
            </a:rPr>
            <a:t>Group social communication</a:t>
          </a:r>
        </a:p>
      </dgm:t>
    </dgm:pt>
    <dgm:pt modelId="{6573D994-03A6-4958-9E73-23608B7EC587}" type="parTrans" cxnId="{3E4E8A0A-CA24-47DD-BCCC-BC1C99293915}">
      <dgm:prSet/>
      <dgm:spPr/>
      <dgm:t>
        <a:bodyPr/>
        <a:lstStyle/>
        <a:p>
          <a:endParaRPr lang="en-US"/>
        </a:p>
      </dgm:t>
    </dgm:pt>
    <dgm:pt modelId="{CBBE766C-3B6D-4774-B751-ECB44B5F624A}" type="sibTrans" cxnId="{3E4E8A0A-CA24-47DD-BCCC-BC1C99293915}">
      <dgm:prSet/>
      <dgm:spPr/>
      <dgm:t>
        <a:bodyPr/>
        <a:lstStyle/>
        <a:p>
          <a:endParaRPr lang="en-US"/>
        </a:p>
      </dgm:t>
    </dgm:pt>
    <dgm:pt modelId="{EFA3C21E-70D8-43D7-B692-AEF9F8C53367}">
      <dgm:prSet phldrT="[Text]"/>
      <dgm:spPr/>
      <dgm:t>
        <a:bodyPr/>
        <a:lstStyle/>
        <a:p>
          <a:r>
            <a:rPr lang="en-US" dirty="0">
              <a:latin typeface="+mj-lt"/>
            </a:rPr>
            <a:t>Self and Work</a:t>
          </a:r>
        </a:p>
      </dgm:t>
    </dgm:pt>
    <dgm:pt modelId="{9C92BCDF-069B-467E-8DE3-7C2C46A7E553}" type="parTrans" cxnId="{B1967BB6-D0A5-4633-A33E-B263DAA62454}">
      <dgm:prSet/>
      <dgm:spPr/>
      <dgm:t>
        <a:bodyPr/>
        <a:lstStyle/>
        <a:p>
          <a:endParaRPr lang="en-US"/>
        </a:p>
      </dgm:t>
    </dgm:pt>
    <dgm:pt modelId="{144D80AB-0AA0-4BA0-A73C-3E9CE52BCF91}" type="sibTrans" cxnId="{B1967BB6-D0A5-4633-A33E-B263DAA62454}">
      <dgm:prSet/>
      <dgm:spPr/>
      <dgm:t>
        <a:bodyPr/>
        <a:lstStyle/>
        <a:p>
          <a:endParaRPr lang="en-US"/>
        </a:p>
      </dgm:t>
    </dgm:pt>
    <dgm:pt modelId="{77AE3F8C-7CC9-4425-9D44-BBE1A35FEB2D}">
      <dgm:prSet phldrT="[Text]"/>
      <dgm:spPr/>
      <dgm:t>
        <a:bodyPr/>
        <a:lstStyle/>
        <a:p>
          <a:r>
            <a:rPr lang="en-US" dirty="0">
              <a:latin typeface="+mj-lt"/>
            </a:rPr>
            <a:t>Self and Community</a:t>
          </a:r>
        </a:p>
      </dgm:t>
    </dgm:pt>
    <dgm:pt modelId="{22AA5B7A-F6BE-43CB-94AA-CA72E5EFB210}" type="parTrans" cxnId="{30052D13-8360-4EEA-BD2D-9056190C2BBC}">
      <dgm:prSet/>
      <dgm:spPr/>
      <dgm:t>
        <a:bodyPr/>
        <a:lstStyle/>
        <a:p>
          <a:endParaRPr lang="en-US"/>
        </a:p>
      </dgm:t>
    </dgm:pt>
    <dgm:pt modelId="{C40E7C45-FED8-4ADA-9E13-D9803E7D0EBD}" type="sibTrans" cxnId="{30052D13-8360-4EEA-BD2D-9056190C2BBC}">
      <dgm:prSet/>
      <dgm:spPr/>
      <dgm:t>
        <a:bodyPr/>
        <a:lstStyle/>
        <a:p>
          <a:endParaRPr lang="en-US"/>
        </a:p>
      </dgm:t>
    </dgm:pt>
    <dgm:pt modelId="{AD6D689A-67B0-469E-814E-30581BB261B8}" type="pres">
      <dgm:prSet presAssocID="{CACD9ACF-8DC3-4A51-9CC8-3F9DB9CCC650}" presName="Name0" presStyleCnt="0">
        <dgm:presLayoutVars>
          <dgm:dir/>
          <dgm:animLvl val="lvl"/>
          <dgm:resizeHandles val="exact"/>
        </dgm:presLayoutVars>
      </dgm:prSet>
      <dgm:spPr/>
      <dgm:t>
        <a:bodyPr/>
        <a:lstStyle/>
        <a:p>
          <a:endParaRPr lang="en-GB"/>
        </a:p>
      </dgm:t>
    </dgm:pt>
    <dgm:pt modelId="{DD7FE515-A88B-4F4B-A3A0-E8C5414F99F9}" type="pres">
      <dgm:prSet presAssocID="{A27F429D-5124-46B0-8336-BCF09FEB36D6}" presName="linNode" presStyleCnt="0"/>
      <dgm:spPr/>
    </dgm:pt>
    <dgm:pt modelId="{09CF8524-0DEC-47C8-9351-7B46A723C3DA}" type="pres">
      <dgm:prSet presAssocID="{A27F429D-5124-46B0-8336-BCF09FEB36D6}" presName="parentText" presStyleLbl="node1" presStyleIdx="0" presStyleCnt="3">
        <dgm:presLayoutVars>
          <dgm:chMax val="1"/>
          <dgm:bulletEnabled val="1"/>
        </dgm:presLayoutVars>
      </dgm:prSet>
      <dgm:spPr/>
      <dgm:t>
        <a:bodyPr/>
        <a:lstStyle/>
        <a:p>
          <a:endParaRPr lang="en-GB"/>
        </a:p>
      </dgm:t>
    </dgm:pt>
    <dgm:pt modelId="{BB09DBD2-65FB-4776-8D0E-A78E9447CE61}" type="pres">
      <dgm:prSet presAssocID="{A27F429D-5124-46B0-8336-BCF09FEB36D6}" presName="descendantText" presStyleLbl="alignAccFollowNode1" presStyleIdx="0" presStyleCnt="3" custLinFactNeighborX="-486" custLinFactNeighborY="-3002">
        <dgm:presLayoutVars>
          <dgm:bulletEnabled val="1"/>
        </dgm:presLayoutVars>
      </dgm:prSet>
      <dgm:spPr/>
      <dgm:t>
        <a:bodyPr/>
        <a:lstStyle/>
        <a:p>
          <a:endParaRPr lang="en-GB"/>
        </a:p>
      </dgm:t>
    </dgm:pt>
    <dgm:pt modelId="{77B7A039-85C0-4CED-9DA6-59C6AA505387}" type="pres">
      <dgm:prSet presAssocID="{FB762B2E-B9A4-4A8B-8C16-A3F4CC6A6E0B}" presName="sp" presStyleCnt="0"/>
      <dgm:spPr/>
    </dgm:pt>
    <dgm:pt modelId="{B7C5A68C-7C46-455B-8951-FD38B417419D}" type="pres">
      <dgm:prSet presAssocID="{D9841F54-3AB3-44D5-B10C-AB7FF762408A}" presName="linNode" presStyleCnt="0"/>
      <dgm:spPr/>
    </dgm:pt>
    <dgm:pt modelId="{F7290F93-CCA8-422A-B7DF-727940E96F46}" type="pres">
      <dgm:prSet presAssocID="{D9841F54-3AB3-44D5-B10C-AB7FF762408A}" presName="parentText" presStyleLbl="node1" presStyleIdx="1" presStyleCnt="3">
        <dgm:presLayoutVars>
          <dgm:chMax val="1"/>
          <dgm:bulletEnabled val="1"/>
        </dgm:presLayoutVars>
      </dgm:prSet>
      <dgm:spPr/>
      <dgm:t>
        <a:bodyPr/>
        <a:lstStyle/>
        <a:p>
          <a:endParaRPr lang="en-GB"/>
        </a:p>
      </dgm:t>
    </dgm:pt>
    <dgm:pt modelId="{7CEE4893-7DBC-45B3-A816-CE629F8A3C0E}" type="pres">
      <dgm:prSet presAssocID="{D9841F54-3AB3-44D5-B10C-AB7FF762408A}" presName="descendantText" presStyleLbl="alignAccFollowNode1" presStyleIdx="1" presStyleCnt="3">
        <dgm:presLayoutVars>
          <dgm:bulletEnabled val="1"/>
        </dgm:presLayoutVars>
      </dgm:prSet>
      <dgm:spPr/>
      <dgm:t>
        <a:bodyPr/>
        <a:lstStyle/>
        <a:p>
          <a:endParaRPr lang="en-GB"/>
        </a:p>
      </dgm:t>
    </dgm:pt>
    <dgm:pt modelId="{65AF2525-4676-4C04-8C36-0863AA7233C8}" type="pres">
      <dgm:prSet presAssocID="{71F9A2CD-A382-4803-BAB0-BA5A2F99FAF2}" presName="sp" presStyleCnt="0"/>
      <dgm:spPr/>
    </dgm:pt>
    <dgm:pt modelId="{C3C6A829-5E64-4F3A-AB5C-0D362CC5CBB1}" type="pres">
      <dgm:prSet presAssocID="{5FBA1882-A2A0-4FB7-8F8E-98A0E10D7B51}" presName="linNode" presStyleCnt="0"/>
      <dgm:spPr/>
    </dgm:pt>
    <dgm:pt modelId="{A814F127-6666-452E-8C22-F41D058E27A7}" type="pres">
      <dgm:prSet presAssocID="{5FBA1882-A2A0-4FB7-8F8E-98A0E10D7B51}" presName="parentText" presStyleLbl="node1" presStyleIdx="2" presStyleCnt="3">
        <dgm:presLayoutVars>
          <dgm:chMax val="1"/>
          <dgm:bulletEnabled val="1"/>
        </dgm:presLayoutVars>
      </dgm:prSet>
      <dgm:spPr/>
      <dgm:t>
        <a:bodyPr/>
        <a:lstStyle/>
        <a:p>
          <a:endParaRPr lang="en-GB"/>
        </a:p>
      </dgm:t>
    </dgm:pt>
    <dgm:pt modelId="{3C2FB0AA-73C1-48FC-8BE4-602EBF311192}" type="pres">
      <dgm:prSet presAssocID="{5FBA1882-A2A0-4FB7-8F8E-98A0E10D7B51}" presName="descendantText" presStyleLbl="alignAccFollowNode1" presStyleIdx="2" presStyleCnt="3">
        <dgm:presLayoutVars>
          <dgm:bulletEnabled val="1"/>
        </dgm:presLayoutVars>
      </dgm:prSet>
      <dgm:spPr/>
      <dgm:t>
        <a:bodyPr/>
        <a:lstStyle/>
        <a:p>
          <a:endParaRPr lang="en-GB"/>
        </a:p>
      </dgm:t>
    </dgm:pt>
  </dgm:ptLst>
  <dgm:cxnLst>
    <dgm:cxn modelId="{F9246677-49B7-425B-AB82-1B50641313F2}" srcId="{A27F429D-5124-46B0-8336-BCF09FEB36D6}" destId="{2673461F-9625-4584-8EDF-327748A34D50}" srcOrd="1" destOrd="0" parTransId="{5B9CD7D5-9517-4521-BDAF-5886D86DD85B}" sibTransId="{7E98C48A-C8F9-49CC-B8F0-8A9BA38ACEBE}"/>
    <dgm:cxn modelId="{56C5551D-C496-46E5-B68B-39A21AD06787}" type="presOf" srcId="{77AE3F8C-7CC9-4425-9D44-BBE1A35FEB2D}" destId="{3C2FB0AA-73C1-48FC-8BE4-602EBF311192}" srcOrd="0" destOrd="2" presId="urn:microsoft.com/office/officeart/2005/8/layout/vList5"/>
    <dgm:cxn modelId="{14C10CEB-EBD2-49C1-A895-E966BBC0AB82}" type="presOf" srcId="{5FBA1882-A2A0-4FB7-8F8E-98A0E10D7B51}" destId="{A814F127-6666-452E-8C22-F41D058E27A7}" srcOrd="0" destOrd="0" presId="urn:microsoft.com/office/officeart/2005/8/layout/vList5"/>
    <dgm:cxn modelId="{CF4713D5-2177-47F1-8A55-E915F1178485}" srcId="{CACD9ACF-8DC3-4A51-9CC8-3F9DB9CCC650}" destId="{D9841F54-3AB3-44D5-B10C-AB7FF762408A}" srcOrd="1" destOrd="0" parTransId="{9AA960BC-5ECA-4171-B1DE-D2CC2094E33B}" sibTransId="{71F9A2CD-A382-4803-BAB0-BA5A2F99FAF2}"/>
    <dgm:cxn modelId="{19E4F785-E9AC-4657-837D-752617A64A4E}" srcId="{5FBA1882-A2A0-4FB7-8F8E-98A0E10D7B51}" destId="{1C162837-71DB-4580-B666-5C3C00E05BEF}" srcOrd="0" destOrd="0" parTransId="{9F33EE1D-71F8-4282-B93B-961C583D3243}" sibTransId="{0118FA21-0339-4031-AAC1-7F28AFF9ACD5}"/>
    <dgm:cxn modelId="{77F89384-6B94-49EE-A715-E7CC554E63C4}" type="presOf" srcId="{2673461F-9625-4584-8EDF-327748A34D50}" destId="{BB09DBD2-65FB-4776-8D0E-A78E9447CE61}" srcOrd="0" destOrd="1" presId="urn:microsoft.com/office/officeart/2005/8/layout/vList5"/>
    <dgm:cxn modelId="{D74C300F-46E1-463C-AD89-B7F54937AD7A}" srcId="{CACD9ACF-8DC3-4A51-9CC8-3F9DB9CCC650}" destId="{A27F429D-5124-46B0-8336-BCF09FEB36D6}" srcOrd="0" destOrd="0" parTransId="{36BBA0DC-2795-40D8-953F-DE87FA5013A8}" sibTransId="{FB762B2E-B9A4-4A8B-8C16-A3F4CC6A6E0B}"/>
    <dgm:cxn modelId="{F21D2285-8BE5-44B3-91CB-339C73EC4F66}" type="presOf" srcId="{1C162837-71DB-4580-B666-5C3C00E05BEF}" destId="{3C2FB0AA-73C1-48FC-8BE4-602EBF311192}" srcOrd="0" destOrd="0" presId="urn:microsoft.com/office/officeart/2005/8/layout/vList5"/>
    <dgm:cxn modelId="{D1D38BA9-9DCD-4C78-98BC-BCAC43274BC6}" srcId="{CACD9ACF-8DC3-4A51-9CC8-3F9DB9CCC650}" destId="{5FBA1882-A2A0-4FB7-8F8E-98A0E10D7B51}" srcOrd="2" destOrd="0" parTransId="{05F4DC8B-5291-49D6-9A47-267B7D9BFE4A}" sibTransId="{D0C98972-DAC0-451E-B27C-EF03DFC642F9}"/>
    <dgm:cxn modelId="{C09CBD8B-1AAB-4367-B4DE-0FF4282AB07A}" srcId="{A27F429D-5124-46B0-8336-BCF09FEB36D6}" destId="{CDEA8F02-3C71-41CA-A44F-52E201690185}" srcOrd="0" destOrd="0" parTransId="{53C3519F-674D-454B-8E1B-D39B228C3D9A}" sibTransId="{1B385F51-4D88-4EA0-B37A-8B8345016996}"/>
    <dgm:cxn modelId="{35AD66A2-8419-4615-B82D-1081FBF52EC6}" type="presOf" srcId="{CACD9ACF-8DC3-4A51-9CC8-3F9DB9CCC650}" destId="{AD6D689A-67B0-469E-814E-30581BB261B8}" srcOrd="0" destOrd="0" presId="urn:microsoft.com/office/officeart/2005/8/layout/vList5"/>
    <dgm:cxn modelId="{03FA113C-0667-408B-B110-1EED3F40AA93}" type="presOf" srcId="{D9841F54-3AB3-44D5-B10C-AB7FF762408A}" destId="{F7290F93-CCA8-422A-B7DF-727940E96F46}" srcOrd="0" destOrd="0" presId="urn:microsoft.com/office/officeart/2005/8/layout/vList5"/>
    <dgm:cxn modelId="{D1C990E1-6CDE-46AC-A61D-2D01EF1B4E41}" srcId="{D9841F54-3AB3-44D5-B10C-AB7FF762408A}" destId="{E4C82C31-651F-4B19-BFD3-14599171DF1E}" srcOrd="0" destOrd="0" parTransId="{89066F67-079B-495D-B39A-E9740CCE70D6}" sibTransId="{00BFB72B-0034-4C1C-8875-338F78098C64}"/>
    <dgm:cxn modelId="{7C11223E-974C-42A0-B868-5DA1D1A9E377}" type="presOf" srcId="{83FA7C18-CBFE-4196-9B6B-2D3AFFFC8BF9}" destId="{BB09DBD2-65FB-4776-8D0E-A78E9447CE61}" srcOrd="0" destOrd="2" presId="urn:microsoft.com/office/officeart/2005/8/layout/vList5"/>
    <dgm:cxn modelId="{50C22E96-6C0E-4B77-8F75-83C9AD9A4DD8}" type="presOf" srcId="{E4C82C31-651F-4B19-BFD3-14599171DF1E}" destId="{7CEE4893-7DBC-45B3-A816-CE629F8A3C0E}" srcOrd="0" destOrd="0" presId="urn:microsoft.com/office/officeart/2005/8/layout/vList5"/>
    <dgm:cxn modelId="{B1967BB6-D0A5-4633-A33E-B263DAA62454}" srcId="{5FBA1882-A2A0-4FB7-8F8E-98A0E10D7B51}" destId="{EFA3C21E-70D8-43D7-B692-AEF9F8C53367}" srcOrd="1" destOrd="0" parTransId="{9C92BCDF-069B-467E-8DE3-7C2C46A7E553}" sibTransId="{144D80AB-0AA0-4BA0-A73C-3E9CE52BCF91}"/>
    <dgm:cxn modelId="{3E4E8A0A-CA24-47DD-BCCC-BC1C99293915}" srcId="{A27F429D-5124-46B0-8336-BCF09FEB36D6}" destId="{83FA7C18-CBFE-4196-9B6B-2D3AFFFC8BF9}" srcOrd="2" destOrd="0" parTransId="{6573D994-03A6-4958-9E73-23608B7EC587}" sibTransId="{CBBE766C-3B6D-4774-B751-ECB44B5F624A}"/>
    <dgm:cxn modelId="{D7E93C78-3C88-4099-80C7-5D255D3D03E7}" srcId="{D9841F54-3AB3-44D5-B10C-AB7FF762408A}" destId="{C57E8784-7F41-42AF-B2BC-79EEB5A2F89C}" srcOrd="1" destOrd="0" parTransId="{2434A1A7-8B1F-4BC6-9293-8E9E217A8BAA}" sibTransId="{1AEC651F-9CF0-42DD-9653-2C56EEEA2EB2}"/>
    <dgm:cxn modelId="{73BC5C27-2D15-4D90-A667-C55895E1E52F}" type="presOf" srcId="{CDEA8F02-3C71-41CA-A44F-52E201690185}" destId="{BB09DBD2-65FB-4776-8D0E-A78E9447CE61}" srcOrd="0" destOrd="0" presId="urn:microsoft.com/office/officeart/2005/8/layout/vList5"/>
    <dgm:cxn modelId="{F2F81C02-A25E-49D7-99A6-386173BC562D}" type="presOf" srcId="{EFA3C21E-70D8-43D7-B692-AEF9F8C53367}" destId="{3C2FB0AA-73C1-48FC-8BE4-602EBF311192}" srcOrd="0" destOrd="1" presId="urn:microsoft.com/office/officeart/2005/8/layout/vList5"/>
    <dgm:cxn modelId="{61D93EC7-8E77-4D8F-8096-3A1E3BC8C55E}" type="presOf" srcId="{C57E8784-7F41-42AF-B2BC-79EEB5A2F89C}" destId="{7CEE4893-7DBC-45B3-A816-CE629F8A3C0E}" srcOrd="0" destOrd="1" presId="urn:microsoft.com/office/officeart/2005/8/layout/vList5"/>
    <dgm:cxn modelId="{BE87EAEF-7AF2-42B8-BD25-134EE2925F09}" type="presOf" srcId="{A27F429D-5124-46B0-8336-BCF09FEB36D6}" destId="{09CF8524-0DEC-47C8-9351-7B46A723C3DA}" srcOrd="0" destOrd="0" presId="urn:microsoft.com/office/officeart/2005/8/layout/vList5"/>
    <dgm:cxn modelId="{30052D13-8360-4EEA-BD2D-9056190C2BBC}" srcId="{5FBA1882-A2A0-4FB7-8F8E-98A0E10D7B51}" destId="{77AE3F8C-7CC9-4425-9D44-BBE1A35FEB2D}" srcOrd="2" destOrd="0" parTransId="{22AA5B7A-F6BE-43CB-94AA-CA72E5EFB210}" sibTransId="{C40E7C45-FED8-4ADA-9E13-D9803E7D0EBD}"/>
    <dgm:cxn modelId="{4A0E66BA-C610-44D1-9D3D-9782D467256E}" type="presParOf" srcId="{AD6D689A-67B0-469E-814E-30581BB261B8}" destId="{DD7FE515-A88B-4F4B-A3A0-E8C5414F99F9}" srcOrd="0" destOrd="0" presId="urn:microsoft.com/office/officeart/2005/8/layout/vList5"/>
    <dgm:cxn modelId="{59D08817-C968-4939-93AE-92CB508F13D2}" type="presParOf" srcId="{DD7FE515-A88B-4F4B-A3A0-E8C5414F99F9}" destId="{09CF8524-0DEC-47C8-9351-7B46A723C3DA}" srcOrd="0" destOrd="0" presId="urn:microsoft.com/office/officeart/2005/8/layout/vList5"/>
    <dgm:cxn modelId="{65D47454-6B1A-40A8-8E1D-931AE1E52B8B}" type="presParOf" srcId="{DD7FE515-A88B-4F4B-A3A0-E8C5414F99F9}" destId="{BB09DBD2-65FB-4776-8D0E-A78E9447CE61}" srcOrd="1" destOrd="0" presId="urn:microsoft.com/office/officeart/2005/8/layout/vList5"/>
    <dgm:cxn modelId="{93634705-4D71-4236-ABBD-C5771442EE8D}" type="presParOf" srcId="{AD6D689A-67B0-469E-814E-30581BB261B8}" destId="{77B7A039-85C0-4CED-9DA6-59C6AA505387}" srcOrd="1" destOrd="0" presId="urn:microsoft.com/office/officeart/2005/8/layout/vList5"/>
    <dgm:cxn modelId="{9FAF32A2-3FF3-4D8B-A3A7-4FC07963E15B}" type="presParOf" srcId="{AD6D689A-67B0-469E-814E-30581BB261B8}" destId="{B7C5A68C-7C46-455B-8951-FD38B417419D}" srcOrd="2" destOrd="0" presId="urn:microsoft.com/office/officeart/2005/8/layout/vList5"/>
    <dgm:cxn modelId="{2B483924-631C-4890-BADA-4A941CCA8591}" type="presParOf" srcId="{B7C5A68C-7C46-455B-8951-FD38B417419D}" destId="{F7290F93-CCA8-422A-B7DF-727940E96F46}" srcOrd="0" destOrd="0" presId="urn:microsoft.com/office/officeart/2005/8/layout/vList5"/>
    <dgm:cxn modelId="{B3CEF2FE-2330-4262-A05D-19BA6ED275BC}" type="presParOf" srcId="{B7C5A68C-7C46-455B-8951-FD38B417419D}" destId="{7CEE4893-7DBC-45B3-A816-CE629F8A3C0E}" srcOrd="1" destOrd="0" presId="urn:microsoft.com/office/officeart/2005/8/layout/vList5"/>
    <dgm:cxn modelId="{6277AB5F-4187-4B8D-A19D-8BEC828F0218}" type="presParOf" srcId="{AD6D689A-67B0-469E-814E-30581BB261B8}" destId="{65AF2525-4676-4C04-8C36-0863AA7233C8}" srcOrd="3" destOrd="0" presId="urn:microsoft.com/office/officeart/2005/8/layout/vList5"/>
    <dgm:cxn modelId="{DE92BB53-3B3B-426D-AD0E-B3B81042E736}" type="presParOf" srcId="{AD6D689A-67B0-469E-814E-30581BB261B8}" destId="{C3C6A829-5E64-4F3A-AB5C-0D362CC5CBB1}" srcOrd="4" destOrd="0" presId="urn:microsoft.com/office/officeart/2005/8/layout/vList5"/>
    <dgm:cxn modelId="{A4F01AF3-E9B7-44DA-AAFE-893DCA97FFF2}" type="presParOf" srcId="{C3C6A829-5E64-4F3A-AB5C-0D362CC5CBB1}" destId="{A814F127-6666-452E-8C22-F41D058E27A7}" srcOrd="0" destOrd="0" presId="urn:microsoft.com/office/officeart/2005/8/layout/vList5"/>
    <dgm:cxn modelId="{7FCC207B-E73E-4387-8A84-2EA26F550FBB}" type="presParOf" srcId="{C3C6A829-5E64-4F3A-AB5C-0D362CC5CBB1}" destId="{3C2FB0AA-73C1-48FC-8BE4-602EBF31119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3633"/>
          </a:xfrm>
          <a:prstGeom prst="rect">
            <a:avLst/>
          </a:prstGeom>
        </p:spPr>
        <p:txBody>
          <a:bodyPr vert="horz" lIns="91440" tIns="45720" rIns="91440" bIns="45720" rtlCol="0"/>
          <a:lstStyle>
            <a:lvl1pPr algn="r">
              <a:defRPr sz="1200"/>
            </a:lvl1pPr>
          </a:lstStyle>
          <a:p>
            <a:fld id="{5A3E8CF8-1BFA-40A0-9F6C-D22F39934996}" type="datetimeFigureOut">
              <a:rPr lang="en-GB" smtClean="0"/>
              <a:t>27/10/2017</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1440" tIns="45720" rIns="91440" bIns="45720" rtlCol="0" anchor="b"/>
          <a:lstStyle>
            <a:lvl1pPr algn="r">
              <a:defRPr sz="1200"/>
            </a:lvl1pPr>
          </a:lstStyle>
          <a:p>
            <a:fld id="{945E3517-4600-486E-B416-3CE5241ACBC6}" type="slidenum">
              <a:rPr lang="en-GB" smtClean="0"/>
              <a:t>‹#›</a:t>
            </a:fld>
            <a:endParaRPr lang="en-GB"/>
          </a:p>
        </p:txBody>
      </p:sp>
    </p:spTree>
    <p:extLst>
      <p:ext uri="{BB962C8B-B14F-4D97-AF65-F5344CB8AC3E}">
        <p14:creationId xmlns:p14="http://schemas.microsoft.com/office/powerpoint/2010/main" val="421979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5E3517-4600-486E-B416-3CE5241ACBC6}" type="slidenum">
              <a:rPr lang="en-GB" smtClean="0"/>
              <a:t>10</a:t>
            </a:fld>
            <a:endParaRPr lang="en-GB"/>
          </a:p>
        </p:txBody>
      </p:sp>
    </p:spTree>
    <p:extLst>
      <p:ext uri="{BB962C8B-B14F-4D97-AF65-F5344CB8AC3E}">
        <p14:creationId xmlns:p14="http://schemas.microsoft.com/office/powerpoint/2010/main" val="421285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GB" i="1" dirty="0"/>
              <a:t>Aggression</a:t>
            </a:r>
            <a:r>
              <a:rPr lang="en-GB" dirty="0"/>
              <a:t>. Even expressed at normal levels, aggression can only occur with reduced empathising. Here again, there is a clear sex difference. Males tend to show far more ‘direct’ aggression (pushing, hitting, punching, etc.) whereas females tend to show more ‘indirect’ (or ‘relational’, covert) aggression (gossip, exclusion, bitchy remarks, etc.). Direct aggression might require an even lower level of empathy than indirect aggression. And indirect aggression needs better mindreading skills than does direct aggression, because its impact is strategic.</a:t>
            </a:r>
          </a:p>
          <a:p>
            <a:pPr marL="514350" indent="-514350">
              <a:buFont typeface="+mj-lt"/>
              <a:buAutoNum type="arabicPeriod" startAt="10"/>
            </a:pPr>
            <a:r>
              <a:rPr lang="en-GB" i="1" dirty="0"/>
              <a:t>Murder. </a:t>
            </a:r>
            <a:r>
              <a:rPr lang="en-GB" dirty="0"/>
              <a:t>This is the ultimate example of lack of empathy. Daly and Wilson analysed homicide records dating back over 700 years, from a range of different societies.  They found that ‘male-on-male’ homicide was 30–40 times more frequent than ‘female-on-female’ homicide.</a:t>
            </a:r>
          </a:p>
          <a:p>
            <a:pPr marL="514350" indent="-514350">
              <a:buFont typeface="+mj-lt"/>
              <a:buAutoNum type="arabicPeriod" startAt="10"/>
            </a:pPr>
            <a:r>
              <a:rPr lang="en-GB" i="1" dirty="0"/>
              <a:t>Establishing a ‘dominance hierarchy’</a:t>
            </a:r>
            <a:r>
              <a:rPr lang="en-GB" dirty="0"/>
              <a:t>. Males are quicker to establish hierarchies of dominance. This partly reflects their lower empathising skills, because often a hierarchy is established by one person pushing others around, to become the leader.</a:t>
            </a:r>
          </a:p>
          <a:p>
            <a:pPr marL="514350" marR="0" indent="-514350" algn="l" defTabSz="914400" rtl="0" eaLnBrk="1" fontAlgn="auto" latinLnBrk="0" hangingPunct="1">
              <a:lnSpc>
                <a:spcPct val="100000"/>
              </a:lnSpc>
              <a:spcBef>
                <a:spcPts val="0"/>
              </a:spcBef>
              <a:spcAft>
                <a:spcPts val="0"/>
              </a:spcAft>
              <a:buClrTx/>
              <a:buSzTx/>
              <a:buFont typeface="+mj-lt"/>
              <a:buAutoNum type="arabicPeriod" startAt="10"/>
              <a:tabLst/>
              <a:defRPr/>
            </a:pPr>
            <a:r>
              <a:rPr lang="en-GB" i="1" dirty="0"/>
              <a:t>Language style. </a:t>
            </a:r>
            <a:r>
              <a:rPr lang="en-GB" dirty="0"/>
              <a:t>Girls’ speech is more cooperative, reciprocal and collaborative. In concrete terms, this is also reflected in girls being able to keep a conversational exchange with a partner going for longer. When girls disagree, they are more likely to express their different opinion sensitively, in the form of a question, rather than an assertion. Boys’ talk is more ‘single-voiced discourse’ (the speaker presents their own perspective alone). The female speech style is more ‘double voiced discourse’ (girls spend more time negotiating with the other person, trying to take the other person’s wishes into account).</a:t>
            </a:r>
          </a:p>
          <a:p>
            <a:pPr marL="514350" indent="-514350">
              <a:buFont typeface="+mj-lt"/>
              <a:buAutoNum type="arabicPeriod" startAt="13"/>
            </a:pPr>
            <a:r>
              <a:rPr lang="en-GB" i="1" dirty="0"/>
              <a:t>Talk about emotions. </a:t>
            </a:r>
            <a:r>
              <a:rPr lang="en-GB" dirty="0"/>
              <a:t>Women’s conversation involves much more talk about feelings, whereas men’s conversation with each other tends to be more object- or activity-focused.</a:t>
            </a:r>
          </a:p>
          <a:p>
            <a:pPr marL="514350" indent="-514350">
              <a:buFont typeface="+mj-lt"/>
              <a:buAutoNum type="arabicPeriod" startAt="13"/>
            </a:pPr>
            <a:r>
              <a:rPr lang="en-GB" i="1" dirty="0"/>
              <a:t>Parenting style</a:t>
            </a:r>
            <a:r>
              <a:rPr lang="en-GB" dirty="0"/>
              <a:t>. Fathers are less likely than mothers to hold their infant in a face-to-face position. Mothers are more likely to follow through the child’s choice of topic in play, whereas fathers are more likely to impose their own topic. And mothers fine-tune their speech more often to match what the child can understand.</a:t>
            </a:r>
          </a:p>
          <a:p>
            <a:pPr marL="514350" indent="-514350">
              <a:buFont typeface="+mj-lt"/>
              <a:buAutoNum type="arabicPeriod" startAt="15"/>
            </a:pPr>
            <a:r>
              <a:rPr lang="en-GB" i="1" dirty="0"/>
              <a:t>Face preference and eye contact. </a:t>
            </a:r>
            <a:r>
              <a:rPr lang="en-GB" dirty="0"/>
              <a:t>From birth, females look longer at faces, and particularly at people’s eyes, and males are more likely to look at inanimate objects.  </a:t>
            </a:r>
          </a:p>
          <a:p>
            <a:pPr marL="514350" indent="-514350">
              <a:buFont typeface="+mj-lt"/>
              <a:buAutoNum type="arabicPeriod" startAt="15"/>
            </a:pPr>
            <a:r>
              <a:rPr lang="en-GB" dirty="0"/>
              <a:t>Females have also been shown to have better language ability in general than males. It seems likely that good empathising would promote language development and vice versa, so these might not be independent.</a:t>
            </a:r>
          </a:p>
          <a:p>
            <a:pPr marL="514350" indent="-514350">
              <a:buFont typeface="+mj-lt"/>
              <a:buAutoNum type="arabicPeriod" startAt="10"/>
            </a:pPr>
            <a:endParaRPr lang="en-GB" dirty="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9"/>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945E3517-4600-486E-B416-3CE5241ACBC6}" type="slidenum">
              <a:rPr lang="en-GB" smtClean="0"/>
              <a:t>33</a:t>
            </a:fld>
            <a:endParaRPr lang="en-GB"/>
          </a:p>
        </p:txBody>
      </p:sp>
    </p:spTree>
    <p:extLst>
      <p:ext uri="{BB962C8B-B14F-4D97-AF65-F5344CB8AC3E}">
        <p14:creationId xmlns:p14="http://schemas.microsoft.com/office/powerpoint/2010/main" val="96702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GB" i="1" dirty="0"/>
              <a:t>Toy preferences. </a:t>
            </a:r>
            <a:r>
              <a:rPr lang="en-GB" dirty="0"/>
              <a:t>Boys are more interested than girls in toy vehicles, weapons, building blocks and mechanical toys, all of which are open to being ‘systemised’.</a:t>
            </a:r>
          </a:p>
          <a:p>
            <a:pPr marL="514350" indent="-514350">
              <a:buFont typeface="+mj-lt"/>
              <a:buAutoNum type="arabicPeriod"/>
            </a:pPr>
            <a:r>
              <a:rPr lang="en-GB" i="1" dirty="0"/>
              <a:t>Adult occupational choices. </a:t>
            </a:r>
            <a:r>
              <a:rPr lang="en-GB" dirty="0"/>
              <a:t>Some occupations are almost entirely male. These include metalworking, weapon making, manufacturing of musical instruments, or the construction industries, such as boat building. The focus of these occupations is on constructing systems.</a:t>
            </a:r>
          </a:p>
          <a:p>
            <a:pPr marL="514350" indent="-514350">
              <a:buFont typeface="+mj-lt"/>
              <a:buAutoNum type="arabicPeriod"/>
            </a:pPr>
            <a:r>
              <a:rPr lang="en-GB" i="1" dirty="0"/>
              <a:t>Maths, physics, and engineering. </a:t>
            </a:r>
            <a:r>
              <a:rPr lang="en-GB" dirty="0"/>
              <a:t>These all require high systemising, and are largely male dominated disciplines. The Scholastic Aptitude Math Test (SAT-M) is the maths part of the test administered nationally to college applicants in the USA. Males on average score 50 points higher than females on this test. Taking only those people scoring above 700, the sex ratio is 13:1 (men to women).</a:t>
            </a:r>
          </a:p>
          <a:p>
            <a:pPr marL="514350" marR="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i="1" dirty="0"/>
              <a:t>Constructional abilities. </a:t>
            </a:r>
            <a:r>
              <a:rPr lang="en-GB" dirty="0"/>
              <a:t>If you ask people to put together a 3-D mechanical apparatus in an assembly task, on average men score higher. Boys are also better at constructing block buildings from 2-D blueprints. Lego bricks can be combined and recombined into an infinite number of systems. Boys show more interest in playing with Lego. Boys as young as 3 </a:t>
            </a:r>
            <a:r>
              <a:rPr lang="en-GB" dirty="0" err="1"/>
              <a:t>yrs</a:t>
            </a:r>
            <a:r>
              <a:rPr lang="en-GB" dirty="0"/>
              <a:t> are also faster at copying 3-D models of outsized Lego pieces, and older boys, from the age of 9, are better at imagining what a 3-D object will look like if it is laid out flat. They are also better at constructing a 3-D structure from just an aerial and frontal view in a picture.</a:t>
            </a:r>
          </a:p>
          <a:p>
            <a:pPr marL="514350" indent="-514350">
              <a:buFont typeface="+mj-lt"/>
              <a:buAutoNum type="arabicPeriod" startAt="5"/>
            </a:pPr>
            <a:r>
              <a:rPr lang="en-GB" i="1" dirty="0"/>
              <a:t>The Water-Level task</a:t>
            </a:r>
            <a:r>
              <a:rPr lang="en-GB" dirty="0"/>
              <a:t>. Originally devised by Swiss child psychologist Jean Piaget, this task is to show someone an empty bottle, tipped at an angle, and then ask them to show the water level when it is, say, half full. Women more often draw the water level aligned with the tilt of the bottle, and not horizontal, as it should be.</a:t>
            </a:r>
          </a:p>
          <a:p>
            <a:pPr marL="514350" indent="-514350">
              <a:buFont typeface="+mj-lt"/>
              <a:buAutoNum type="arabicPeriod" startAt="5"/>
            </a:pPr>
            <a:r>
              <a:rPr lang="en-GB" i="1" dirty="0"/>
              <a:t>The Rod and Frame test</a:t>
            </a:r>
            <a:r>
              <a:rPr lang="en-GB" dirty="0"/>
              <a:t>. If a person’s judgement of vertical is influenced by the tilt of the frame, they are said to be ‘field dependent’: their judgement is easily swayed by extraneous input in the surrounding context. If they are not influenced by the tilt of the frame, they are said to be ‘field independent’. Most studies show that females are more field dependent – that is, women are relatively more distracted by contextual cues, rather than considering each variable within the system separately. They are more likely than men to say(erroneously) that the rod is upright if it is aligned with its frame.</a:t>
            </a:r>
          </a:p>
          <a:p>
            <a:pPr marL="514350" indent="-514350">
              <a:buFont typeface="+mj-lt"/>
              <a:buAutoNum type="arabicPeriod" startAt="7"/>
            </a:pPr>
            <a:r>
              <a:rPr lang="en-GB" i="1" dirty="0"/>
              <a:t>Good attention to relevant detail. </a:t>
            </a:r>
            <a:r>
              <a:rPr lang="en-GB" dirty="0"/>
              <a:t>This is a general feature of systemizing. It is not the only factor, but it is a necessary part of it. Attention to relevant detail is superior in males. A measure of this is the Embedded Figures Task: on average, males are quicker and more accurate in locating the target embedded within the larger, complex pattern. Males, on average, are also better at detecting a particular feature (static or moving)</a:t>
            </a:r>
          </a:p>
          <a:p>
            <a:pPr marL="514350" indent="-514350">
              <a:buFont typeface="+mj-lt"/>
              <a:buAutoNum type="arabicPeriod" startAt="7"/>
            </a:pPr>
            <a:r>
              <a:rPr lang="en-GB" i="1" dirty="0"/>
              <a:t>The Mental Rotation test</a:t>
            </a:r>
            <a:r>
              <a:rPr lang="en-GB" dirty="0"/>
              <a:t>. Here again, males are quicker and more accurate. This test involves systemising because you have to treat each feature in a display as a variable that can be transformed (e.g. rotated) and predict how it will appear (the ‘output’).</a:t>
            </a:r>
          </a:p>
          <a:p>
            <a:pPr marL="514350" marR="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p>
          <a:p>
            <a:pPr marL="514350" indent="-514350">
              <a:buFont typeface="+mj-lt"/>
              <a:buAutoNum type="arabicPeriod"/>
            </a:pPr>
            <a:endParaRPr lang="en-GB" dirty="0"/>
          </a:p>
          <a:p>
            <a:endParaRPr lang="en-GB" dirty="0"/>
          </a:p>
        </p:txBody>
      </p:sp>
      <p:sp>
        <p:nvSpPr>
          <p:cNvPr id="4" name="Slide Number Placeholder 3"/>
          <p:cNvSpPr>
            <a:spLocks noGrp="1"/>
          </p:cNvSpPr>
          <p:nvPr>
            <p:ph type="sldNum" sz="quarter" idx="10"/>
          </p:nvPr>
        </p:nvSpPr>
        <p:spPr/>
        <p:txBody>
          <a:bodyPr/>
          <a:lstStyle/>
          <a:p>
            <a:fld id="{945E3517-4600-486E-B416-3CE5241ACBC6}" type="slidenum">
              <a:rPr lang="en-GB" smtClean="0"/>
              <a:t>35</a:t>
            </a:fld>
            <a:endParaRPr lang="en-GB"/>
          </a:p>
        </p:txBody>
      </p:sp>
    </p:spTree>
    <p:extLst>
      <p:ext uri="{BB962C8B-B14F-4D97-AF65-F5344CB8AC3E}">
        <p14:creationId xmlns:p14="http://schemas.microsoft.com/office/powerpoint/2010/main" val="89438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GB" i="1" dirty="0"/>
              <a:t>Map reading. </a:t>
            </a:r>
            <a:r>
              <a:rPr lang="en-GB" dirty="0"/>
              <a:t>Reading maps is another everyday test of systemising, because it is necessary to take features from 3-D input and predict how they will appear when represented in 2-D. Boys perform at a higher level than girls. Men can also learn a route in fewer trials, just from looking at a map, correctly recalling more details about direction and distance. This suggests they are treating features in the map as variables that can be transformed into 3-D. If you ask school children to make a map of an area that they have visited only once, boys’ maps have a more accurate layout of the features in the environment than girls’ maps. More of the girls’ maps make serious errors in the location of important landmarks. The boys tend to emphasise routes or roads, whereas the girls tend to emphasise specific landmarks (the corner shop, etc.). These two strategies – using directional cues versus landmark cues – have been widely studied. The directional strategy is an instance of taking understanding space as a geometric system and the focus on roads or routes is an instance of considering space in terms of another system, in this case a transport system.</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GB" i="1" dirty="0"/>
              <a:t>Motoric systems</a:t>
            </a:r>
            <a:r>
              <a:rPr lang="en-GB" dirty="0"/>
              <a:t>. If you ask people to throw or catch moving objects (target directed tasks) such as playing darts or intercepting balls flung from a launcher, males tend to be better. Equally, if you ask men to judge which of two moving objects is travelling faster, men are on average more accurate.</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GB" i="1" dirty="0"/>
              <a:t>Organisable systems. </a:t>
            </a:r>
            <a:r>
              <a:rPr lang="en-GB" dirty="0"/>
              <a:t>People in the </a:t>
            </a:r>
            <a:r>
              <a:rPr lang="en-GB" dirty="0" err="1"/>
              <a:t>Aguaruna</a:t>
            </a:r>
            <a:r>
              <a:rPr lang="en-GB" dirty="0"/>
              <a:t> tribe (northern Peru) were asked to classify a hundred or more examples of local specimens together into related species [34]. Men’s classification systems had more sub-categories (i.e. they introduced greater differentiation) and more consistency between each other than those of the women. The criteria that the </a:t>
            </a:r>
            <a:r>
              <a:rPr lang="en-GB" dirty="0" err="1"/>
              <a:t>Aguaruna</a:t>
            </a:r>
            <a:r>
              <a:rPr lang="en-GB" dirty="0"/>
              <a:t> men used to decide which animals belonged together more closely resembled the taxonomic criteria used by western (mostly male) biologists. Classification and organisation involves systemising because categories are predictive. The more fine-grained the categories, the better the system of prediction will be.</a:t>
            </a:r>
          </a:p>
          <a:p>
            <a:pPr marL="514350" indent="-514350">
              <a:buFont typeface="+mj-lt"/>
              <a:buAutoNum type="arabicPeriod" startAt="12"/>
            </a:pPr>
            <a:r>
              <a:rPr lang="en-GB" i="1" dirty="0"/>
              <a:t>The Systemising Quotient. </a:t>
            </a:r>
            <a:r>
              <a:rPr lang="en-GB" dirty="0"/>
              <a:t>This questionnaire has been tested among adults in the general population. It has 40 items asking about the subject’s level of interest in a range of different systems that exist in the environment (including technical, abstract, and natural systems). Males score higher than females on this measure.</a:t>
            </a:r>
          </a:p>
          <a:p>
            <a:pPr marL="514350" indent="-514350">
              <a:buFont typeface="+mj-lt"/>
              <a:buAutoNum type="arabicPeriod" startAt="12"/>
            </a:pPr>
            <a:r>
              <a:rPr lang="en-GB" i="1" dirty="0"/>
              <a:t>Mechanics. </a:t>
            </a:r>
            <a:r>
              <a:rPr lang="en-GB" dirty="0"/>
              <a:t>The Physical Prediction Questionnaire (PPQ) is based on an established method for selecting applicants for engineering. The task involves predicting which direction levers will move when an internal mechanism (of cog wheels and pulleys) of one type or another is involved. Men score significantly higher on this test than women.</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9"/>
              <a:tabLst/>
              <a:defRPr/>
            </a:pPr>
            <a:endParaRPr lang="en-GB" dirty="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9"/>
              <a:tabLst/>
              <a:defRPr/>
            </a:pPr>
            <a:endParaRPr lang="en-GB" dirty="0"/>
          </a:p>
        </p:txBody>
      </p:sp>
      <p:sp>
        <p:nvSpPr>
          <p:cNvPr id="4" name="Slide Number Placeholder 3"/>
          <p:cNvSpPr>
            <a:spLocks noGrp="1"/>
          </p:cNvSpPr>
          <p:nvPr>
            <p:ph type="sldNum" sz="quarter" idx="10"/>
          </p:nvPr>
        </p:nvSpPr>
        <p:spPr/>
        <p:txBody>
          <a:bodyPr/>
          <a:lstStyle/>
          <a:p>
            <a:fld id="{945E3517-4600-486E-B416-3CE5241ACBC6}" type="slidenum">
              <a:rPr lang="en-GB" smtClean="0"/>
              <a:t>36</a:t>
            </a:fld>
            <a:endParaRPr lang="en-GB"/>
          </a:p>
        </p:txBody>
      </p:sp>
    </p:spTree>
    <p:extLst>
      <p:ext uri="{BB962C8B-B14F-4D97-AF65-F5344CB8AC3E}">
        <p14:creationId xmlns:p14="http://schemas.microsoft.com/office/powerpoint/2010/main" val="904970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Impaired empathising</a:t>
            </a:r>
          </a:p>
          <a:p>
            <a:r>
              <a:rPr lang="en-GB" sz="1200" b="0" i="0" u="none" strike="noStrike" kern="1200" baseline="0" dirty="0">
                <a:solidFill>
                  <a:schemeClr val="tx1"/>
                </a:solidFill>
                <a:latin typeface="+mn-lt"/>
                <a:ea typeface="+mn-ea"/>
                <a:cs typeface="+mn-cs"/>
              </a:rPr>
              <a:t>Mindreading. Girls are better than boys on standard ‘theory of mind’ tests, and children with autism or AS</a:t>
            </a:r>
          </a:p>
          <a:p>
            <a:r>
              <a:rPr lang="en-GB" sz="1200" b="0" i="0" u="none" strike="noStrike" kern="1200" baseline="0" dirty="0">
                <a:solidFill>
                  <a:schemeClr val="tx1"/>
                </a:solidFill>
                <a:latin typeface="+mn-lt"/>
                <a:ea typeface="+mn-ea"/>
                <a:cs typeface="+mn-cs"/>
              </a:rPr>
              <a:t>are even worse than normal boys [7]. They have specific delays and difficulties in the development of</a:t>
            </a:r>
          </a:p>
          <a:p>
            <a:r>
              <a:rPr lang="en-GB" sz="1200" b="0" i="0" u="none" strike="noStrike" kern="1200" baseline="0" dirty="0">
                <a:solidFill>
                  <a:schemeClr val="tx1"/>
                </a:solidFill>
                <a:latin typeface="+mn-lt"/>
                <a:ea typeface="+mn-ea"/>
                <a:cs typeface="+mn-cs"/>
              </a:rPr>
              <a:t>‘mindreading’ (i.e. in making sense of and predicting another’s feelings, thoughts and behaviour).</a:t>
            </a:r>
          </a:p>
          <a:p>
            <a:r>
              <a:rPr lang="en-GB" sz="1200" b="0" i="0" u="none" strike="noStrike" kern="1200" baseline="0" dirty="0">
                <a:solidFill>
                  <a:schemeClr val="tx1"/>
                </a:solidFill>
                <a:latin typeface="+mn-lt"/>
                <a:ea typeface="+mn-ea"/>
                <a:cs typeface="+mn-cs"/>
              </a:rPr>
              <a:t>Autism has been referred to as a condition of ‘</a:t>
            </a:r>
            <a:r>
              <a:rPr lang="en-GB" sz="1200" b="0" i="0" u="none" strike="noStrike" kern="1200" baseline="0" dirty="0" err="1">
                <a:solidFill>
                  <a:schemeClr val="tx1"/>
                </a:solidFill>
                <a:latin typeface="+mn-lt"/>
                <a:ea typeface="+mn-ea"/>
                <a:cs typeface="+mn-cs"/>
              </a:rPr>
              <a:t>mindblindness</a:t>
            </a:r>
            <a:r>
              <a:rPr lang="en-GB" sz="1200" b="0" i="0" u="none" strike="noStrike" kern="1200" baseline="0" dirty="0">
                <a:solidFill>
                  <a:schemeClr val="tx1"/>
                </a:solidFill>
                <a:latin typeface="+mn-lt"/>
                <a:ea typeface="+mn-ea"/>
                <a:cs typeface="+mn-cs"/>
              </a:rPr>
              <a:t>’ [3].</a:t>
            </a:r>
          </a:p>
          <a:p>
            <a:r>
              <a:rPr lang="fr-FR" sz="1200" b="0" i="0" u="none" strike="noStrike" kern="1200" baseline="0" dirty="0">
                <a:solidFill>
                  <a:schemeClr val="tx1"/>
                </a:solidFill>
                <a:latin typeface="+mn-lt"/>
                <a:ea typeface="+mn-ea"/>
                <a:cs typeface="+mn-cs"/>
              </a:rPr>
              <a:t>The </a:t>
            </a:r>
            <a:r>
              <a:rPr lang="fr-FR" sz="1200" b="0" i="0" u="none" strike="noStrike" kern="1200" baseline="0" dirty="0" err="1">
                <a:solidFill>
                  <a:schemeClr val="tx1"/>
                </a:solidFill>
                <a:latin typeface="+mn-lt"/>
                <a:ea typeface="+mn-ea"/>
                <a:cs typeface="+mn-cs"/>
              </a:rPr>
              <a:t>Empathy</a:t>
            </a:r>
            <a:r>
              <a:rPr lang="fr-FR" sz="1200" b="0" i="0" u="none" strike="noStrike" kern="1200" baseline="0" dirty="0">
                <a:solidFill>
                  <a:schemeClr val="tx1"/>
                </a:solidFill>
                <a:latin typeface="+mn-lt"/>
                <a:ea typeface="+mn-ea"/>
                <a:cs typeface="+mn-cs"/>
              </a:rPr>
              <a:t> Quotient (EQ). On </a:t>
            </a:r>
            <a:r>
              <a:rPr lang="fr-FR" sz="1200" b="0" i="0" u="none" strike="noStrike" kern="1200" baseline="0" dirty="0" err="1">
                <a:solidFill>
                  <a:schemeClr val="tx1"/>
                </a:solidFill>
                <a:latin typeface="+mn-lt"/>
                <a:ea typeface="+mn-ea"/>
                <a:cs typeface="+mn-cs"/>
              </a:rPr>
              <a:t>this</a:t>
            </a:r>
            <a:r>
              <a:rPr lang="fr-FR" sz="1200" b="0" i="0" u="none" strike="noStrike" kern="1200" baseline="0" dirty="0">
                <a:solidFill>
                  <a:schemeClr val="tx1"/>
                </a:solidFill>
                <a:latin typeface="+mn-lt"/>
                <a:ea typeface="+mn-ea"/>
                <a:cs typeface="+mn-cs"/>
              </a:rPr>
              <a:t> questionnaire, </a:t>
            </a:r>
            <a:r>
              <a:rPr lang="en-GB" sz="1200" b="0" i="0" u="none" strike="noStrike" kern="1200" baseline="0" dirty="0">
                <a:solidFill>
                  <a:schemeClr val="tx1"/>
                </a:solidFill>
                <a:latin typeface="+mn-lt"/>
                <a:ea typeface="+mn-ea"/>
                <a:cs typeface="+mn-cs"/>
              </a:rPr>
              <a:t>females score higher than males, and people with AS</a:t>
            </a:r>
          </a:p>
          <a:p>
            <a:r>
              <a:rPr lang="en-GB" sz="1200" b="0" i="0" u="none" strike="noStrike" kern="1200" baseline="0" dirty="0">
                <a:solidFill>
                  <a:schemeClr val="tx1"/>
                </a:solidFill>
                <a:latin typeface="+mn-lt"/>
                <a:ea typeface="+mn-ea"/>
                <a:cs typeface="+mn-cs"/>
              </a:rPr>
              <a:t>or high-functioning autism score even lower than males (S. Baron-Cohen and S. Wheelwright,</a:t>
            </a:r>
          </a:p>
          <a:p>
            <a:r>
              <a:rPr lang="en-GB" sz="1200" b="0" i="0" u="none" strike="noStrike" kern="1200" baseline="0" dirty="0">
                <a:solidFill>
                  <a:schemeClr val="tx1"/>
                </a:solidFill>
                <a:latin typeface="+mn-lt"/>
                <a:ea typeface="+mn-ea"/>
                <a:cs typeface="+mn-cs"/>
              </a:rPr>
              <a:t>unpublished data).</a:t>
            </a:r>
          </a:p>
          <a:p>
            <a:r>
              <a:rPr lang="en-GB" sz="1200" b="0" i="0" u="none" strike="noStrike" kern="1200" baseline="0" dirty="0">
                <a:solidFill>
                  <a:schemeClr val="tx1"/>
                </a:solidFill>
                <a:latin typeface="+mn-lt"/>
                <a:ea typeface="+mn-ea"/>
                <a:cs typeface="+mn-cs"/>
              </a:rPr>
              <a:t>The ‘Reading the Mind in the Eyes’ test. In this test of discriminating emotions from expressions in the eyes,</a:t>
            </a:r>
          </a:p>
          <a:p>
            <a:r>
              <a:rPr lang="en-GB" sz="1200" b="0" i="0" u="none" strike="noStrike" kern="1200" baseline="0" dirty="0">
                <a:solidFill>
                  <a:schemeClr val="tx1"/>
                </a:solidFill>
                <a:latin typeface="+mn-lt"/>
                <a:ea typeface="+mn-ea"/>
                <a:cs typeface="+mn-cs"/>
              </a:rPr>
              <a:t>females score higher than males, but people with AS score even lower than males [43].</a:t>
            </a:r>
          </a:p>
          <a:p>
            <a:r>
              <a:rPr lang="en-GB" sz="1200" b="0" i="0" u="none" strike="noStrike" kern="1200" baseline="0" dirty="0">
                <a:solidFill>
                  <a:schemeClr val="tx1"/>
                </a:solidFill>
                <a:latin typeface="+mn-lt"/>
                <a:ea typeface="+mn-ea"/>
                <a:cs typeface="+mn-cs"/>
              </a:rPr>
              <a:t>The Complex Facial Expressions test. Females score higher than males, but people with AS score even</a:t>
            </a:r>
          </a:p>
          <a:p>
            <a:r>
              <a:rPr lang="en-GB" sz="1200" b="0" i="0" u="none" strike="noStrike" kern="1200" baseline="0" dirty="0">
                <a:solidFill>
                  <a:schemeClr val="tx1"/>
                </a:solidFill>
                <a:latin typeface="+mn-lt"/>
                <a:ea typeface="+mn-ea"/>
                <a:cs typeface="+mn-cs"/>
              </a:rPr>
              <a:t>lower than males [44].</a:t>
            </a:r>
          </a:p>
          <a:p>
            <a:r>
              <a:rPr lang="en-GB" sz="1200" b="0" i="0" u="none" strike="noStrike" kern="1200" baseline="0" dirty="0">
                <a:solidFill>
                  <a:schemeClr val="tx1"/>
                </a:solidFill>
                <a:latin typeface="+mn-lt"/>
                <a:ea typeface="+mn-ea"/>
                <a:cs typeface="+mn-cs"/>
              </a:rPr>
              <a:t>Eye contact. Females make more eye contact than do males, and people with autism or AS make less eye</a:t>
            </a:r>
          </a:p>
          <a:p>
            <a:r>
              <a:rPr lang="en-GB" sz="1200" b="0" i="0" u="none" strike="noStrike" kern="1200" baseline="0" dirty="0">
                <a:solidFill>
                  <a:schemeClr val="tx1"/>
                </a:solidFill>
                <a:latin typeface="+mn-lt"/>
                <a:ea typeface="+mn-ea"/>
                <a:cs typeface="+mn-cs"/>
              </a:rPr>
              <a:t>contact than males [45,46].</a:t>
            </a:r>
          </a:p>
          <a:p>
            <a:r>
              <a:rPr lang="en-GB" sz="1200" b="0" i="0" u="none" strike="noStrike" kern="1200" baseline="0" dirty="0">
                <a:solidFill>
                  <a:schemeClr val="tx1"/>
                </a:solidFill>
                <a:latin typeface="+mn-lt"/>
                <a:ea typeface="+mn-ea"/>
                <a:cs typeface="+mn-cs"/>
              </a:rPr>
              <a:t>Language development. Girls develop vocabulary faster than boys, and children with autism are even</a:t>
            </a:r>
          </a:p>
          <a:p>
            <a:r>
              <a:rPr lang="en-GB" sz="1200" b="0" i="0" u="none" strike="noStrike" kern="1200" baseline="0" dirty="0">
                <a:solidFill>
                  <a:schemeClr val="tx1"/>
                </a:solidFill>
                <a:latin typeface="+mn-lt"/>
                <a:ea typeface="+mn-ea"/>
                <a:cs typeface="+mn-cs"/>
              </a:rPr>
              <a:t>slower than males to develop vocabulary [47].</a:t>
            </a:r>
          </a:p>
          <a:p>
            <a:r>
              <a:rPr lang="en-GB" sz="1200" b="0" i="0" u="none" strike="noStrike" kern="1200" baseline="0" dirty="0">
                <a:solidFill>
                  <a:schemeClr val="tx1"/>
                </a:solidFill>
                <a:latin typeface="+mn-lt"/>
                <a:ea typeface="+mn-ea"/>
                <a:cs typeface="+mn-cs"/>
              </a:rPr>
              <a:t>Pragmatics. Females tend to be superior to males in terms of chatting and the pragmatics of conversation,</a:t>
            </a:r>
          </a:p>
          <a:p>
            <a:r>
              <a:rPr lang="en-GB" sz="1200" b="0" i="0" u="none" strike="noStrike" kern="1200" baseline="0" dirty="0">
                <a:solidFill>
                  <a:schemeClr val="tx1"/>
                </a:solidFill>
                <a:latin typeface="+mn-lt"/>
                <a:ea typeface="+mn-ea"/>
                <a:cs typeface="+mn-cs"/>
              </a:rPr>
              <a:t>and it is precisely this aspect of language which people with AS find most difficult [48].</a:t>
            </a:r>
          </a:p>
          <a:p>
            <a:r>
              <a:rPr lang="en-GB" sz="1200" b="0" i="0" u="none" strike="noStrike" kern="1200" baseline="0" dirty="0">
                <a:solidFill>
                  <a:schemeClr val="tx1"/>
                </a:solidFill>
                <a:latin typeface="+mn-lt"/>
                <a:ea typeface="+mn-ea"/>
                <a:cs typeface="+mn-cs"/>
              </a:rPr>
              <a:t>The Faux Pas test. Females are better than males at judging what would be socially insensitive or</a:t>
            </a:r>
          </a:p>
          <a:p>
            <a:r>
              <a:rPr lang="en-GB" sz="1200" b="0" i="0" u="none" strike="noStrike" kern="1200" baseline="0" dirty="0">
                <a:solidFill>
                  <a:schemeClr val="tx1"/>
                </a:solidFill>
                <a:latin typeface="+mn-lt"/>
                <a:ea typeface="+mn-ea"/>
                <a:cs typeface="+mn-cs"/>
              </a:rPr>
              <a:t>potentially hurtful and offensive, and people with autism or AS have even lower scores on tests of this</a:t>
            </a:r>
          </a:p>
          <a:p>
            <a:r>
              <a:rPr lang="en-GB" sz="1200" b="0" i="0" u="none" strike="noStrike" kern="1200" baseline="0" dirty="0">
                <a:solidFill>
                  <a:schemeClr val="tx1"/>
                </a:solidFill>
                <a:latin typeface="+mn-lt"/>
                <a:ea typeface="+mn-ea"/>
                <a:cs typeface="+mn-cs"/>
              </a:rPr>
              <a:t>than males do [49].</a:t>
            </a:r>
          </a:p>
          <a:p>
            <a:r>
              <a:rPr lang="en-GB" sz="1200" b="0" i="0" u="none" strike="noStrike" kern="1200" baseline="0" dirty="0">
                <a:solidFill>
                  <a:schemeClr val="tx1"/>
                </a:solidFill>
                <a:latin typeface="+mn-lt"/>
                <a:ea typeface="+mn-ea"/>
                <a:cs typeface="+mn-cs"/>
              </a:rPr>
              <a:t>The Friendship Questionnaire (FQ). This assesses empathic styles of relationships. Women score higher</a:t>
            </a:r>
          </a:p>
          <a:p>
            <a:r>
              <a:rPr lang="en-GB" sz="1200" b="0" i="0" u="none" strike="noStrike" kern="1200" baseline="0" dirty="0">
                <a:solidFill>
                  <a:schemeClr val="tx1"/>
                </a:solidFill>
                <a:latin typeface="+mn-lt"/>
                <a:ea typeface="+mn-ea"/>
                <a:cs typeface="+mn-cs"/>
              </a:rPr>
              <a:t>on the FQ than males, and adults with AS score even lower than normal males (S. Baron-Cohen and</a:t>
            </a:r>
          </a:p>
          <a:p>
            <a:r>
              <a:rPr lang="en-GB" sz="1200" b="0" i="0" u="none" strike="noStrike" kern="1200" baseline="0" dirty="0">
                <a:solidFill>
                  <a:schemeClr val="tx1"/>
                </a:solidFill>
                <a:latin typeface="+mn-lt"/>
                <a:ea typeface="+mn-ea"/>
                <a:cs typeface="+mn-cs"/>
              </a:rPr>
              <a:t>S. Wheelwright, unpublished data).</a:t>
            </a:r>
          </a:p>
        </p:txBody>
      </p:sp>
      <p:sp>
        <p:nvSpPr>
          <p:cNvPr id="4" name="Slide Number Placeholder 3"/>
          <p:cNvSpPr>
            <a:spLocks noGrp="1"/>
          </p:cNvSpPr>
          <p:nvPr>
            <p:ph type="sldNum" sz="quarter" idx="10"/>
          </p:nvPr>
        </p:nvSpPr>
        <p:spPr/>
        <p:txBody>
          <a:bodyPr/>
          <a:lstStyle/>
          <a:p>
            <a:fld id="{945E3517-4600-486E-B416-3CE5241ACBC6}" type="slidenum">
              <a:rPr lang="en-GB" smtClean="0"/>
              <a:t>38</a:t>
            </a:fld>
            <a:endParaRPr lang="en-GB"/>
          </a:p>
        </p:txBody>
      </p:sp>
    </p:spTree>
    <p:extLst>
      <p:ext uri="{BB962C8B-B14F-4D97-AF65-F5344CB8AC3E}">
        <p14:creationId xmlns:p14="http://schemas.microsoft.com/office/powerpoint/2010/main" val="2432449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Superior systemising</a:t>
            </a:r>
          </a:p>
          <a:p>
            <a:r>
              <a:rPr lang="en-GB" sz="1200" b="0" i="0" u="none" strike="noStrike" kern="1200" baseline="0" dirty="0">
                <a:solidFill>
                  <a:schemeClr val="tx1"/>
                </a:solidFill>
                <a:latin typeface="+mn-lt"/>
                <a:ea typeface="+mn-ea"/>
                <a:cs typeface="+mn-cs"/>
              </a:rPr>
              <a:t>Islets of ability. Some people with autism spectrum disorders have ‘islets of ability’, or special abilities to a</a:t>
            </a:r>
          </a:p>
          <a:p>
            <a:r>
              <a:rPr lang="en-GB" sz="1200" b="0" i="0" u="none" strike="noStrike" kern="1200" baseline="0" dirty="0">
                <a:solidFill>
                  <a:schemeClr val="tx1"/>
                </a:solidFill>
                <a:latin typeface="+mn-lt"/>
                <a:ea typeface="+mn-ea"/>
                <a:cs typeface="+mn-cs"/>
              </a:rPr>
              <a:t>high degree, in mathematical calculation, calendrical calculation, syntax acquisition, music, or memory for</a:t>
            </a:r>
          </a:p>
          <a:p>
            <a:r>
              <a:rPr lang="en-GB" sz="1200" b="0" i="0" u="none" strike="noStrike" kern="1200" baseline="0" dirty="0">
                <a:solidFill>
                  <a:schemeClr val="tx1"/>
                </a:solidFill>
                <a:latin typeface="+mn-lt"/>
                <a:ea typeface="+mn-ea"/>
                <a:cs typeface="+mn-cs"/>
              </a:rPr>
              <a:t>railway timetable information [50]. In the high functioning cases this can lead to considerable</a:t>
            </a:r>
          </a:p>
          <a:p>
            <a:r>
              <a:rPr lang="en-GB" sz="1200" b="0" i="0" u="none" strike="noStrike" kern="1200" baseline="0" dirty="0">
                <a:solidFill>
                  <a:schemeClr val="tx1"/>
                </a:solidFill>
                <a:latin typeface="+mn-lt"/>
                <a:ea typeface="+mn-ea"/>
                <a:cs typeface="+mn-cs"/>
              </a:rPr>
              <a:t>achievement in mathematics, chess, mechanical knowledge, and other factual, scientific, technical or</a:t>
            </a:r>
          </a:p>
          <a:p>
            <a:r>
              <a:rPr lang="en-GB" sz="1200" b="0" i="0" u="none" strike="noStrike" kern="1200" baseline="0" dirty="0">
                <a:solidFill>
                  <a:schemeClr val="tx1"/>
                </a:solidFill>
                <a:latin typeface="+mn-lt"/>
                <a:ea typeface="+mn-ea"/>
                <a:cs typeface="+mn-cs"/>
              </a:rPr>
              <a:t>rule-based subjects. All of these are highly </a:t>
            </a:r>
            <a:r>
              <a:rPr lang="en-GB" sz="1200" b="0" i="0" u="none" strike="noStrike" kern="1200" baseline="0" dirty="0" err="1">
                <a:solidFill>
                  <a:schemeClr val="tx1"/>
                </a:solidFill>
                <a:latin typeface="+mn-lt"/>
                <a:ea typeface="+mn-ea"/>
                <a:cs typeface="+mn-cs"/>
              </a:rPr>
              <a:t>systemisable</a:t>
            </a:r>
            <a:r>
              <a:rPr lang="en-GB" sz="1200" b="0" i="0" u="none" strike="noStrike" kern="1200" baseline="0" dirty="0">
                <a:solidFill>
                  <a:schemeClr val="tx1"/>
                </a:solidFill>
                <a:latin typeface="+mn-lt"/>
                <a:ea typeface="+mn-ea"/>
                <a:cs typeface="+mn-cs"/>
              </a:rPr>
              <a:t> domains. Most of them are also domains</a:t>
            </a:r>
          </a:p>
          <a:p>
            <a:r>
              <a:rPr lang="en-GB" sz="1200" b="0" i="0" u="none" strike="noStrike" kern="1200" baseline="0" dirty="0">
                <a:solidFill>
                  <a:schemeClr val="tx1"/>
                </a:solidFill>
                <a:latin typeface="+mn-lt"/>
                <a:ea typeface="+mn-ea"/>
                <a:cs typeface="+mn-cs"/>
              </a:rPr>
              <a:t>where males in the general population have a greater natural interest.</a:t>
            </a:r>
          </a:p>
          <a:p>
            <a:r>
              <a:rPr lang="en-GB" sz="1200" b="0" i="0" u="none" strike="noStrike" kern="1200" baseline="0" dirty="0">
                <a:solidFill>
                  <a:schemeClr val="tx1"/>
                </a:solidFill>
                <a:latin typeface="+mn-lt"/>
                <a:ea typeface="+mn-ea"/>
                <a:cs typeface="+mn-cs"/>
              </a:rPr>
              <a:t>Attention to detail. Autism also leads to extra fine attention to detail. For example, on the Embedded</a:t>
            </a:r>
          </a:p>
          <a:p>
            <a:r>
              <a:rPr lang="en-GB" sz="1200" b="0" i="0" u="none" strike="noStrike" kern="1200" baseline="0" dirty="0">
                <a:solidFill>
                  <a:schemeClr val="tx1"/>
                </a:solidFill>
                <a:latin typeface="+mn-lt"/>
                <a:ea typeface="+mn-ea"/>
                <a:cs typeface="+mn-cs"/>
              </a:rPr>
              <a:t>Figures Task (EFT) males score higher than females, and people with AS or high-functioning autism score</a:t>
            </a:r>
          </a:p>
          <a:p>
            <a:r>
              <a:rPr lang="en-GB" sz="1200" b="0" i="0" u="none" strike="noStrike" kern="1200" baseline="0" dirty="0">
                <a:solidFill>
                  <a:schemeClr val="tx1"/>
                </a:solidFill>
                <a:latin typeface="+mn-lt"/>
                <a:ea typeface="+mn-ea"/>
                <a:cs typeface="+mn-cs"/>
              </a:rPr>
              <a:t>even higher than males. The EFT is not a systemising test </a:t>
            </a:r>
            <a:r>
              <a:rPr lang="en-GB" sz="1200" b="0" i="1" u="none" strike="noStrike" kern="1200" baseline="0" dirty="0">
                <a:solidFill>
                  <a:schemeClr val="tx1"/>
                </a:solidFill>
                <a:latin typeface="+mn-lt"/>
                <a:ea typeface="+mn-ea"/>
                <a:cs typeface="+mn-cs"/>
              </a:rPr>
              <a:t>per se</a:t>
            </a:r>
            <a:r>
              <a:rPr lang="en-GB" sz="1200" b="0" i="0" u="none" strike="noStrike" kern="1200" baseline="0" dirty="0">
                <a:solidFill>
                  <a:schemeClr val="tx1"/>
                </a:solidFill>
                <a:latin typeface="+mn-lt"/>
                <a:ea typeface="+mn-ea"/>
                <a:cs typeface="+mn-cs"/>
              </a:rPr>
              <a:t>, but it is a measure of detailed local</a:t>
            </a:r>
          </a:p>
          <a:p>
            <a:r>
              <a:rPr lang="en-GB" sz="1200" b="0" i="0" u="none" strike="noStrike" kern="1200" baseline="0" dirty="0">
                <a:solidFill>
                  <a:schemeClr val="tx1"/>
                </a:solidFill>
                <a:latin typeface="+mn-lt"/>
                <a:ea typeface="+mn-ea"/>
                <a:cs typeface="+mn-cs"/>
              </a:rPr>
              <a:t>perception, which is a prerequisite for systemising [51]. On visual search tasks, males have better</a:t>
            </a:r>
          </a:p>
          <a:p>
            <a:r>
              <a:rPr lang="en-GB" sz="1200" b="0" i="0" u="none" strike="noStrike" kern="1200" baseline="0" dirty="0">
                <a:solidFill>
                  <a:schemeClr val="tx1"/>
                </a:solidFill>
                <a:latin typeface="+mn-lt"/>
                <a:ea typeface="+mn-ea"/>
                <a:cs typeface="+mn-cs"/>
              </a:rPr>
              <a:t>attention to detail than do females, and people with autism or AS have even faster, more accurate visual</a:t>
            </a:r>
          </a:p>
          <a:p>
            <a:r>
              <a:rPr lang="en-GB" sz="1200" b="0" i="0" u="none" strike="noStrike" kern="1200" baseline="0" dirty="0">
                <a:solidFill>
                  <a:schemeClr val="tx1"/>
                </a:solidFill>
                <a:latin typeface="+mn-lt"/>
                <a:ea typeface="+mn-ea"/>
                <a:cs typeface="+mn-cs"/>
              </a:rPr>
              <a:t>search [52]. </a:t>
            </a:r>
          </a:p>
          <a:p>
            <a:r>
              <a:rPr lang="en-GB" sz="1200" b="0" i="0" u="none" strike="noStrike" kern="1200" baseline="0" dirty="0">
                <a:solidFill>
                  <a:schemeClr val="tx1"/>
                </a:solidFill>
                <a:latin typeface="+mn-lt"/>
                <a:ea typeface="+mn-ea"/>
                <a:cs typeface="+mn-cs"/>
              </a:rPr>
              <a:t>Preference for rule-based, structured, factual information. People with autism are strongly drawn</a:t>
            </a:r>
          </a:p>
          <a:p>
            <a:r>
              <a:rPr lang="en-GB" sz="1200" b="0" i="0" u="none" strike="noStrike" kern="1200" baseline="0" dirty="0">
                <a:solidFill>
                  <a:schemeClr val="tx1"/>
                </a:solidFill>
                <a:latin typeface="+mn-lt"/>
                <a:ea typeface="+mn-ea"/>
                <a:cs typeface="+mn-cs"/>
              </a:rPr>
              <a:t>to structured, factual and rule-based information. A male bias for this kind of information is also found</a:t>
            </a:r>
          </a:p>
          <a:p>
            <a:r>
              <a:rPr lang="en-GB" sz="1200" b="0" i="0" u="none" strike="noStrike" kern="1200" baseline="0" dirty="0">
                <a:solidFill>
                  <a:schemeClr val="tx1"/>
                </a:solidFill>
                <a:latin typeface="+mn-lt"/>
                <a:ea typeface="+mn-ea"/>
                <a:cs typeface="+mn-cs"/>
              </a:rPr>
              <a:t>in the general population. Tests of intuitive physics. Males score higher than females on such tests, and people with AS score</a:t>
            </a:r>
          </a:p>
          <a:p>
            <a:r>
              <a:rPr lang="en-GB" sz="1200" b="0" i="0" u="none" strike="noStrike" kern="1200" baseline="0" dirty="0">
                <a:solidFill>
                  <a:schemeClr val="tx1"/>
                </a:solidFill>
                <a:latin typeface="+mn-lt"/>
                <a:ea typeface="+mn-ea"/>
                <a:cs typeface="+mn-cs"/>
              </a:rPr>
              <a:t>higher than males [53].</a:t>
            </a:r>
          </a:p>
          <a:p>
            <a:r>
              <a:rPr lang="en-GB" sz="1200" b="0" i="0" u="none" strike="noStrike" kern="1200" baseline="0" dirty="0">
                <a:solidFill>
                  <a:schemeClr val="tx1"/>
                </a:solidFill>
                <a:latin typeface="+mn-lt"/>
                <a:ea typeface="+mn-ea"/>
                <a:cs typeface="+mn-cs"/>
              </a:rPr>
              <a:t>Toy preference. Boys like constructional and vehicle toys more than girls do, and clinical reports</a:t>
            </a:r>
          </a:p>
          <a:p>
            <a:r>
              <a:rPr lang="en-GB" sz="1200" b="0" i="0" u="none" strike="noStrike" kern="1200" baseline="0" dirty="0">
                <a:solidFill>
                  <a:schemeClr val="tx1"/>
                </a:solidFill>
                <a:latin typeface="+mn-lt"/>
                <a:ea typeface="+mn-ea"/>
                <a:cs typeface="+mn-cs"/>
              </a:rPr>
              <a:t>suggest that children with autism or AS have this as a very strong toy preference.</a:t>
            </a:r>
          </a:p>
          <a:p>
            <a:r>
              <a:rPr lang="en-GB" sz="1200" b="0" i="0" u="none" strike="noStrike" kern="1200" baseline="0" dirty="0">
                <a:solidFill>
                  <a:schemeClr val="tx1"/>
                </a:solidFill>
                <a:latin typeface="+mn-lt"/>
                <a:ea typeface="+mn-ea"/>
                <a:cs typeface="+mn-cs"/>
              </a:rPr>
              <a:t>Collecting. Boys engage in more collecting or organising of items than girls do, and the diagnosis of</a:t>
            </a:r>
          </a:p>
          <a:p>
            <a:r>
              <a:rPr lang="en-GB" sz="1200" b="0" i="0" u="none" strike="noStrike" kern="1200" baseline="0" dirty="0">
                <a:solidFill>
                  <a:schemeClr val="tx1"/>
                </a:solidFill>
                <a:latin typeface="+mn-lt"/>
                <a:ea typeface="+mn-ea"/>
                <a:cs typeface="+mn-cs"/>
              </a:rPr>
              <a:t>autism identifies this to an even greater extent.</a:t>
            </a:r>
          </a:p>
          <a:p>
            <a:r>
              <a:rPr lang="en-GB" sz="1200" b="0" i="0" u="none" strike="noStrike" kern="1200" baseline="0" dirty="0">
                <a:solidFill>
                  <a:schemeClr val="tx1"/>
                </a:solidFill>
                <a:latin typeface="+mn-lt"/>
                <a:ea typeface="+mn-ea"/>
                <a:cs typeface="+mn-cs"/>
              </a:rPr>
              <a:t>Obsessions with closed systems. Most individuals with autism are naturally drawn to predictable things,</a:t>
            </a:r>
          </a:p>
          <a:p>
            <a:r>
              <a:rPr lang="en-GB" sz="1200" b="0" i="0" u="none" strike="noStrike" kern="1200" baseline="0" dirty="0">
                <a:solidFill>
                  <a:schemeClr val="tx1"/>
                </a:solidFill>
                <a:latin typeface="+mn-lt"/>
                <a:ea typeface="+mn-ea"/>
                <a:cs typeface="+mn-cs"/>
              </a:rPr>
              <a:t>such as computers. Unlike people, computers follow strict laws, and are closed systems – all the variables</a:t>
            </a:r>
          </a:p>
          <a:p>
            <a:r>
              <a:rPr lang="en-GB" sz="1200" b="0" i="0" u="none" strike="noStrike" kern="1200" baseline="0" dirty="0">
                <a:solidFill>
                  <a:schemeClr val="tx1"/>
                </a:solidFill>
                <a:latin typeface="+mn-lt"/>
                <a:ea typeface="+mn-ea"/>
                <a:cs typeface="+mn-cs"/>
              </a:rPr>
              <a:t>are well-defined within the system, are knowable, predictable and, in principle, controllable. Other</a:t>
            </a:r>
          </a:p>
          <a:p>
            <a:r>
              <a:rPr lang="en-GB" sz="1200" b="0" i="0" u="none" strike="noStrike" kern="1200" baseline="0" dirty="0">
                <a:solidFill>
                  <a:schemeClr val="tx1"/>
                </a:solidFill>
                <a:latin typeface="+mn-lt"/>
                <a:ea typeface="+mn-ea"/>
                <a:cs typeface="+mn-cs"/>
              </a:rPr>
              <a:t>individuals with autism might not make computers their target of understanding, but latch on to</a:t>
            </a:r>
          </a:p>
          <a:p>
            <a:r>
              <a:rPr lang="en-GB" sz="1200" b="0" i="0" u="none" strike="noStrike" kern="1200" baseline="0" dirty="0">
                <a:solidFill>
                  <a:schemeClr val="tx1"/>
                </a:solidFill>
                <a:latin typeface="+mn-lt"/>
                <a:ea typeface="+mn-ea"/>
                <a:cs typeface="+mn-cs"/>
              </a:rPr>
              <a:t>different, equally closed, systems such as bird migration or train spotting [54].</a:t>
            </a:r>
          </a:p>
          <a:p>
            <a:r>
              <a:rPr lang="en-GB" sz="1200" b="0" i="0" u="none" strike="noStrike" kern="1200" baseline="0" dirty="0">
                <a:solidFill>
                  <a:schemeClr val="tx1"/>
                </a:solidFill>
                <a:latin typeface="+mn-lt"/>
                <a:ea typeface="+mn-ea"/>
                <a:cs typeface="+mn-cs"/>
              </a:rPr>
              <a:t>The Systemising Quotient. Males score higher on this questionnaire, and people with autism and AS score</a:t>
            </a:r>
          </a:p>
          <a:p>
            <a:r>
              <a:rPr lang="en-GB" sz="1200" b="0" i="0" u="none" strike="noStrike" kern="1200" baseline="0" dirty="0">
                <a:solidFill>
                  <a:schemeClr val="tx1"/>
                </a:solidFill>
                <a:latin typeface="+mn-lt"/>
                <a:ea typeface="+mn-ea"/>
                <a:cs typeface="+mn-cs"/>
              </a:rPr>
              <a:t>even higher than normal males (S. Baron-Cohen and J. </a:t>
            </a:r>
            <a:r>
              <a:rPr lang="en-GB" sz="1200" b="0" i="0" u="none" strike="noStrike" kern="1200" baseline="0" dirty="0" err="1">
                <a:solidFill>
                  <a:schemeClr val="tx1"/>
                </a:solidFill>
                <a:latin typeface="+mn-lt"/>
                <a:ea typeface="+mn-ea"/>
                <a:cs typeface="+mn-cs"/>
              </a:rPr>
              <a:t>Reichler</a:t>
            </a:r>
            <a:r>
              <a:rPr lang="en-GB" sz="1200" b="0" i="0" u="none" strike="noStrike" kern="1200" baseline="0" dirty="0">
                <a:solidFill>
                  <a:schemeClr val="tx1"/>
                </a:solidFill>
                <a:latin typeface="+mn-lt"/>
                <a:ea typeface="+mn-ea"/>
                <a:cs typeface="+mn-cs"/>
              </a:rPr>
              <a:t>, unpublished data).</a:t>
            </a:r>
            <a:endParaRPr lang="en-GB" dirty="0"/>
          </a:p>
          <a:p>
            <a:endParaRPr lang="en-GB" dirty="0"/>
          </a:p>
        </p:txBody>
      </p:sp>
      <p:sp>
        <p:nvSpPr>
          <p:cNvPr id="4" name="Slide Number Placeholder 3"/>
          <p:cNvSpPr>
            <a:spLocks noGrp="1"/>
          </p:cNvSpPr>
          <p:nvPr>
            <p:ph type="sldNum" sz="quarter" idx="10"/>
          </p:nvPr>
        </p:nvSpPr>
        <p:spPr/>
        <p:txBody>
          <a:bodyPr/>
          <a:lstStyle/>
          <a:p>
            <a:fld id="{945E3517-4600-486E-B416-3CE5241ACBC6}" type="slidenum">
              <a:rPr lang="en-GB" smtClean="0"/>
              <a:t>39</a:t>
            </a:fld>
            <a:endParaRPr lang="en-GB"/>
          </a:p>
        </p:txBody>
      </p:sp>
    </p:spTree>
    <p:extLst>
      <p:ext uri="{BB962C8B-B14F-4D97-AF65-F5344CB8AC3E}">
        <p14:creationId xmlns:p14="http://schemas.microsoft.com/office/powerpoint/2010/main" val="233719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Autism Spectrum Quotient (AQ). Males in the general population score higher on the AQ than do</a:t>
            </a:r>
          </a:p>
          <a:p>
            <a:r>
              <a:rPr lang="en-GB" sz="1200" b="0" i="0" u="none" strike="noStrike" kern="1200" baseline="0" dirty="0">
                <a:solidFill>
                  <a:schemeClr val="tx1"/>
                </a:solidFill>
                <a:latin typeface="+mn-lt"/>
                <a:ea typeface="+mn-ea"/>
                <a:cs typeface="+mn-cs"/>
              </a:rPr>
              <a:t>females, and people with AS or high-functioning autism score highest of all [55].</a:t>
            </a:r>
          </a:p>
          <a:p>
            <a:r>
              <a:rPr lang="en-GB" sz="1200" b="0" i="0" u="none" strike="noStrike" kern="1200" baseline="0" dirty="0">
                <a:solidFill>
                  <a:schemeClr val="tx1"/>
                </a:solidFill>
                <a:latin typeface="+mn-lt"/>
                <a:ea typeface="+mn-ea"/>
                <a:cs typeface="+mn-cs"/>
              </a:rPr>
              <a:t>Sexually dimorphic somatic markers. On measures of finger-length ratio, males tend to have a longer ring</a:t>
            </a:r>
          </a:p>
          <a:p>
            <a:r>
              <a:rPr lang="en-GB" sz="1200" b="0" i="0" u="none" strike="noStrike" kern="1200" baseline="0" dirty="0">
                <a:solidFill>
                  <a:schemeClr val="tx1"/>
                </a:solidFill>
                <a:latin typeface="+mn-lt"/>
                <a:ea typeface="+mn-ea"/>
                <a:cs typeface="+mn-cs"/>
              </a:rPr>
              <a:t>finger than their second finger, and people with autism or AS show this trait in a magnified form [56].</a:t>
            </a:r>
          </a:p>
          <a:p>
            <a:r>
              <a:rPr lang="en-GB" sz="1200" b="0" i="0" u="none" strike="noStrike" kern="1200" baseline="0" dirty="0">
                <a:solidFill>
                  <a:schemeClr val="tx1"/>
                </a:solidFill>
                <a:latin typeface="+mn-lt"/>
                <a:ea typeface="+mn-ea"/>
                <a:cs typeface="+mn-cs"/>
              </a:rPr>
              <a:t>Early puberty. Males with autism have been reported to show precocious puberty, correlating with</a:t>
            </a:r>
          </a:p>
          <a:p>
            <a:r>
              <a:rPr lang="en-GB" sz="1200" b="0" i="0" u="none" strike="noStrike" kern="1200" baseline="0" dirty="0">
                <a:solidFill>
                  <a:schemeClr val="tx1"/>
                </a:solidFill>
                <a:latin typeface="+mn-lt"/>
                <a:ea typeface="+mn-ea"/>
                <a:cs typeface="+mn-cs"/>
              </a:rPr>
              <a:t>increased levels of testosterone [57].</a:t>
            </a:r>
          </a:p>
          <a:p>
            <a:r>
              <a:rPr lang="en-GB" sz="1200" b="0" i="0" u="none" strike="noStrike" kern="1200" baseline="0" dirty="0" err="1">
                <a:solidFill>
                  <a:schemeClr val="tx1"/>
                </a:solidFill>
                <a:latin typeface="+mn-lt"/>
                <a:ea typeface="+mn-ea"/>
                <a:cs typeface="+mn-cs"/>
              </a:rPr>
              <a:t>Familiality</a:t>
            </a:r>
            <a:r>
              <a:rPr lang="en-GB" sz="1200" b="0" i="0" u="none" strike="noStrike" kern="1200" baseline="0" dirty="0">
                <a:solidFill>
                  <a:schemeClr val="tx1"/>
                </a:solidFill>
                <a:latin typeface="+mn-lt"/>
                <a:ea typeface="+mn-ea"/>
                <a:cs typeface="+mn-cs"/>
              </a:rPr>
              <a:t> of talent. Fathers and grandfathers (on both sides of the family) of autistic individuals are overrepresented</a:t>
            </a:r>
          </a:p>
          <a:p>
            <a:r>
              <a:rPr lang="en-GB" sz="1200" b="0" i="0" u="none" strike="noStrike" kern="1200" baseline="0" dirty="0">
                <a:solidFill>
                  <a:schemeClr val="tx1"/>
                </a:solidFill>
                <a:latin typeface="+mn-lt"/>
                <a:ea typeface="+mn-ea"/>
                <a:cs typeface="+mn-cs"/>
              </a:rPr>
              <a:t>in occupations such as engineering, which require good systemising but in which a mild</a:t>
            </a:r>
          </a:p>
          <a:p>
            <a:r>
              <a:rPr lang="en-GB" sz="1200" b="0" i="0" u="none" strike="noStrike" kern="1200" baseline="0" dirty="0">
                <a:solidFill>
                  <a:schemeClr val="tx1"/>
                </a:solidFill>
                <a:latin typeface="+mn-lt"/>
                <a:ea typeface="+mn-ea"/>
                <a:cs typeface="+mn-cs"/>
              </a:rPr>
              <a:t>impairment in empathising (as has also been documented) would not necessarily be an impediment</a:t>
            </a:r>
          </a:p>
          <a:p>
            <a:r>
              <a:rPr lang="en-GB" sz="1200" b="0" i="0" u="none" strike="noStrike" kern="1200" baseline="0" dirty="0">
                <a:solidFill>
                  <a:schemeClr val="tx1"/>
                </a:solidFill>
                <a:latin typeface="+mn-lt"/>
                <a:ea typeface="+mn-ea"/>
                <a:cs typeface="+mn-cs"/>
              </a:rPr>
              <a:t>to success [58]. There is a higher rate of autism in the families of those talented in fields such as maths,</a:t>
            </a:r>
          </a:p>
          <a:p>
            <a:r>
              <a:rPr lang="en-GB" sz="1200" b="0" i="0" u="none" strike="noStrike" kern="1200" baseline="0" dirty="0">
                <a:solidFill>
                  <a:schemeClr val="tx1"/>
                </a:solidFill>
                <a:latin typeface="+mn-lt"/>
                <a:ea typeface="+mn-ea"/>
                <a:cs typeface="+mn-cs"/>
              </a:rPr>
              <a:t>physics and engineering, as compared with those talented in the humanities [59]. These two findings</a:t>
            </a:r>
          </a:p>
          <a:p>
            <a:r>
              <a:rPr lang="en-GB" sz="1200" b="0" i="0" u="none" strike="noStrike" kern="1200" baseline="0" dirty="0">
                <a:solidFill>
                  <a:schemeClr val="tx1"/>
                </a:solidFill>
                <a:latin typeface="+mn-lt"/>
                <a:ea typeface="+mn-ea"/>
                <a:cs typeface="+mn-cs"/>
              </a:rPr>
              <a:t>suggest that the extreme male cognitive style is in part inherited.</a:t>
            </a:r>
            <a:endParaRPr lang="en-GB" dirty="0"/>
          </a:p>
        </p:txBody>
      </p:sp>
      <p:sp>
        <p:nvSpPr>
          <p:cNvPr id="4" name="Slide Number Placeholder 3"/>
          <p:cNvSpPr>
            <a:spLocks noGrp="1"/>
          </p:cNvSpPr>
          <p:nvPr>
            <p:ph type="sldNum" sz="quarter" idx="10"/>
          </p:nvPr>
        </p:nvSpPr>
        <p:spPr/>
        <p:txBody>
          <a:bodyPr/>
          <a:lstStyle/>
          <a:p>
            <a:fld id="{945E3517-4600-486E-B416-3CE5241ACBC6}" type="slidenum">
              <a:rPr lang="en-GB" smtClean="0"/>
              <a:t>40</a:t>
            </a:fld>
            <a:endParaRPr lang="en-GB"/>
          </a:p>
        </p:txBody>
      </p:sp>
    </p:spTree>
    <p:extLst>
      <p:ext uri="{BB962C8B-B14F-4D97-AF65-F5344CB8AC3E}">
        <p14:creationId xmlns:p14="http://schemas.microsoft.com/office/powerpoint/2010/main" val="3990636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Baron</a:t>
            </a:r>
            <a:r>
              <a:rPr lang="en-GB" baseline="0" dirty="0" smtClean="0"/>
              <a:t> Cohen Observes:</a:t>
            </a:r>
            <a:endParaRPr lang="en-GB" dirty="0" smtClean="0"/>
          </a:p>
          <a:p>
            <a:r>
              <a:rPr lang="en-GB" dirty="0" smtClean="0"/>
              <a:t>People with autism and AS have their greatest difficulties in the playground, in friendship, in intimate relationships, and at work, where the situation is unstructured, unpredictable, and where social sensitivity is needed.</a:t>
            </a:r>
          </a:p>
          <a:p>
            <a:r>
              <a:rPr lang="en-GB" dirty="0" smtClean="0"/>
              <a:t>The more able individuals report that they struggle to work out a huge set of rules of how to behave in each and every situation, attempting to develop a mental ‘manual’ for social interaction of ‘if–then’ rules. It is as though they are trying to systemise social behaviour when the natural approach to socialising should be via Empathising.</a:t>
            </a:r>
          </a:p>
          <a:p>
            <a:endParaRPr lang="en-GB" dirty="0"/>
          </a:p>
        </p:txBody>
      </p:sp>
      <p:sp>
        <p:nvSpPr>
          <p:cNvPr id="4" name="Slide Number Placeholder 3"/>
          <p:cNvSpPr>
            <a:spLocks noGrp="1"/>
          </p:cNvSpPr>
          <p:nvPr>
            <p:ph type="sldNum" sz="quarter" idx="10"/>
          </p:nvPr>
        </p:nvSpPr>
        <p:spPr/>
        <p:txBody>
          <a:bodyPr/>
          <a:lstStyle/>
          <a:p>
            <a:fld id="{945E3517-4600-486E-B416-3CE5241ACBC6}" type="slidenum">
              <a:rPr lang="en-GB" smtClean="0"/>
              <a:t>42</a:t>
            </a:fld>
            <a:endParaRPr lang="en-GB"/>
          </a:p>
        </p:txBody>
      </p:sp>
    </p:spTree>
    <p:extLst>
      <p:ext uri="{BB962C8B-B14F-4D97-AF65-F5344CB8AC3E}">
        <p14:creationId xmlns:p14="http://schemas.microsoft.com/office/powerpoint/2010/main" val="750504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5E3517-4600-486E-B416-3CE5241ACBC6}" type="slidenum">
              <a:rPr lang="en-GB" smtClean="0"/>
              <a:t>45</a:t>
            </a:fld>
            <a:endParaRPr lang="en-GB"/>
          </a:p>
        </p:txBody>
      </p:sp>
    </p:spTree>
    <p:extLst>
      <p:ext uri="{BB962C8B-B14F-4D97-AF65-F5344CB8AC3E}">
        <p14:creationId xmlns:p14="http://schemas.microsoft.com/office/powerpoint/2010/main" val="236627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GB" sz="1200" dirty="0">
                <a:latin typeface="Comic Sans MS" panose="030F0702030302020204" pitchFamily="66" charset="0"/>
              </a:rPr>
              <a:t>Relies on other children (usually girls) to guide and speak for them. </a:t>
            </a:r>
          </a:p>
          <a:p>
            <a:pPr lvl="0"/>
            <a:endParaRPr lang="en-GB" sz="1200" dirty="0">
              <a:latin typeface="Comic Sans MS" panose="030F0702030302020204" pitchFamily="66" charset="0"/>
            </a:endParaRPr>
          </a:p>
          <a:p>
            <a:pPr marL="171450" lvl="0" indent="-171450">
              <a:buFont typeface="Arial" pitchFamily="34" charset="0"/>
              <a:buChar char="•"/>
            </a:pPr>
            <a:r>
              <a:rPr lang="en-GB" sz="1200" dirty="0">
                <a:latin typeface="Comic Sans MS" panose="030F0702030302020204" pitchFamily="66" charset="0"/>
              </a:rPr>
              <a:t>Girls are more able to </a:t>
            </a:r>
            <a:r>
              <a:rPr lang="en-GB" sz="1200" b="1" dirty="0">
                <a:latin typeface="Comic Sans MS" panose="030F0702030302020204" pitchFamily="66" charset="0"/>
              </a:rPr>
              <a:t>follow</a:t>
            </a:r>
            <a:r>
              <a:rPr lang="en-GB" sz="1200" dirty="0">
                <a:latin typeface="Comic Sans MS" panose="030F0702030302020204" pitchFamily="66" charset="0"/>
              </a:rPr>
              <a:t> social actions by </a:t>
            </a:r>
            <a:r>
              <a:rPr lang="en-GB" sz="1200" dirty="0">
                <a:solidFill>
                  <a:srgbClr val="FF0000"/>
                </a:solidFill>
                <a:latin typeface="Comic Sans MS" panose="030F0702030302020204" pitchFamily="66" charset="0"/>
              </a:rPr>
              <a:t>delayed imitation </a:t>
            </a:r>
          </a:p>
          <a:p>
            <a:pPr marL="0" lvl="0" indent="0">
              <a:buNone/>
            </a:pPr>
            <a:r>
              <a:rPr lang="en-GB" sz="1200" b="1" dirty="0">
                <a:latin typeface="Comic Sans MS" panose="030F0702030302020204" pitchFamily="66" charset="0"/>
              </a:rPr>
              <a:t>Gravitate </a:t>
            </a:r>
            <a:r>
              <a:rPr lang="en-GB" sz="1200" dirty="0">
                <a:latin typeface="Comic Sans MS" panose="030F0702030302020204" pitchFamily="66" charset="0"/>
              </a:rPr>
              <a:t>towards older girls, who tend </a:t>
            </a:r>
            <a:r>
              <a:rPr lang="en-GB" sz="1200" dirty="0">
                <a:solidFill>
                  <a:srgbClr val="FF0000"/>
                </a:solidFill>
                <a:latin typeface="Comic Sans MS" panose="030F0702030302020204" pitchFamily="66" charset="0"/>
              </a:rPr>
              <a:t>to mother </a:t>
            </a:r>
            <a:r>
              <a:rPr lang="en-GB" sz="1200" dirty="0">
                <a:latin typeface="Comic Sans MS" panose="030F0702030302020204" pitchFamily="66" charset="0"/>
              </a:rPr>
              <a:t>them and act as a form of social “protection”</a:t>
            </a:r>
          </a:p>
          <a:p>
            <a:pPr marL="0" lvl="0" indent="0">
              <a:buNone/>
            </a:pPr>
            <a:endParaRPr lang="en-GB" sz="1200" dirty="0">
              <a:latin typeface="Comic Sans MS" panose="030F0702030302020204" pitchFamily="66" charset="0"/>
            </a:endParaRPr>
          </a:p>
          <a:p>
            <a:pPr marL="171450" lvl="0" indent="-171450">
              <a:buFont typeface="Arial" pitchFamily="34" charset="0"/>
              <a:buChar char="•"/>
            </a:pPr>
            <a:r>
              <a:rPr lang="en-GB" sz="1200" dirty="0">
                <a:latin typeface="Comic Sans MS" panose="030F0702030302020204" pitchFamily="66" charset="0"/>
              </a:rPr>
              <a:t>Girls are often more </a:t>
            </a:r>
            <a:r>
              <a:rPr lang="en-GB" sz="1200" dirty="0">
                <a:solidFill>
                  <a:srgbClr val="FF0000"/>
                </a:solidFill>
                <a:latin typeface="Comic Sans MS" panose="030F0702030302020204" pitchFamily="66" charset="0"/>
              </a:rPr>
              <a:t>aware of and feel a need </a:t>
            </a:r>
            <a:r>
              <a:rPr lang="en-GB" sz="1200" dirty="0">
                <a:latin typeface="Comic Sans MS" panose="030F0702030302020204" pitchFamily="66" charset="0"/>
              </a:rPr>
              <a:t>to </a:t>
            </a:r>
            <a:r>
              <a:rPr lang="en-GB" sz="1200" b="1" dirty="0">
                <a:latin typeface="Comic Sans MS" panose="030F0702030302020204" pitchFamily="66" charset="0"/>
              </a:rPr>
              <a:t>interact </a:t>
            </a:r>
            <a:r>
              <a:rPr lang="en-GB" sz="1200" dirty="0">
                <a:latin typeface="Comic Sans MS" panose="030F0702030302020204" pitchFamily="66" charset="0"/>
              </a:rPr>
              <a:t>socially. </a:t>
            </a:r>
          </a:p>
          <a:p>
            <a:pPr marL="0" lvl="0" indent="0">
              <a:buNone/>
            </a:pPr>
            <a:r>
              <a:rPr lang="en-GB" sz="1200" dirty="0">
                <a:latin typeface="Comic Sans MS" panose="030F0702030302020204" pitchFamily="66" charset="0"/>
              </a:rPr>
              <a:t>They are often </a:t>
            </a:r>
            <a:r>
              <a:rPr lang="en-GB" sz="1200" b="1" dirty="0">
                <a:solidFill>
                  <a:srgbClr val="FF0000"/>
                </a:solidFill>
                <a:latin typeface="Comic Sans MS" panose="030F0702030302020204" pitchFamily="66" charset="0"/>
              </a:rPr>
              <a:t>led</a:t>
            </a:r>
            <a:r>
              <a:rPr lang="en-GB" sz="1200" b="1" dirty="0">
                <a:latin typeface="Comic Sans MS" panose="030F0702030302020204" pitchFamily="66" charset="0"/>
              </a:rPr>
              <a:t> </a:t>
            </a:r>
            <a:r>
              <a:rPr lang="en-GB" sz="1200" dirty="0">
                <a:latin typeface="Comic Sans MS" panose="030F0702030302020204" pitchFamily="66" charset="0"/>
              </a:rPr>
              <a:t>rather than initiating social contact. </a:t>
            </a:r>
          </a:p>
          <a:p>
            <a:pPr marL="0" lvl="0" indent="0">
              <a:buNone/>
            </a:pPr>
            <a:r>
              <a:rPr lang="en-GB" sz="1200" dirty="0">
                <a:latin typeface="Comic Sans MS" panose="030F0702030302020204" pitchFamily="66" charset="0"/>
              </a:rPr>
              <a:t>= Can socialise, just not for as long. </a:t>
            </a:r>
          </a:p>
          <a:p>
            <a:pPr marL="0" lvl="0" indent="0">
              <a:buNone/>
            </a:pPr>
            <a:endParaRPr lang="en-GB"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omic Sans MS" panose="030F0702030302020204" pitchFamily="66" charset="0"/>
              </a:rPr>
              <a:t>Have difficulties making or keeping friends</a:t>
            </a:r>
          </a:p>
          <a:p>
            <a:pPr marL="0" lvl="0" indent="0">
              <a:buNone/>
            </a:pPr>
            <a:endParaRPr lang="en-GB"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omic Sans MS" panose="030F0702030302020204" pitchFamily="66" charset="0"/>
              </a:rPr>
              <a:t>1:1 relationships but are uncomfortable and anxious in large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omic Sans MS" panose="030F0702030302020204" pitchFamily="66" charset="0"/>
              </a:rPr>
              <a:t>may be socially immature and prefer to play with much younger children who are not challenging and would allow the child with ASD to dominate play. May “adopt” a less able peer, so they are open to being dominated by the child with ASD. </a:t>
            </a:r>
          </a:p>
          <a:p>
            <a:pPr marL="0" lvl="0" indent="0">
              <a:buNone/>
            </a:pPr>
            <a:endParaRPr lang="en-GB" sz="1200" dirty="0">
              <a:latin typeface="Comic Sans MS" panose="030F0702030302020204" pitchFamily="66" charset="0"/>
            </a:endParaRPr>
          </a:p>
          <a:p>
            <a:endParaRPr lang="en-GB" dirty="0"/>
          </a:p>
        </p:txBody>
      </p:sp>
      <p:sp>
        <p:nvSpPr>
          <p:cNvPr id="4" name="Slide Number Placeholder 3"/>
          <p:cNvSpPr>
            <a:spLocks noGrp="1"/>
          </p:cNvSpPr>
          <p:nvPr>
            <p:ph type="sldNum" sz="quarter" idx="10"/>
          </p:nvPr>
        </p:nvSpPr>
        <p:spPr/>
        <p:txBody>
          <a:bodyPr/>
          <a:lstStyle/>
          <a:p>
            <a:fld id="{E8B986E9-6255-44CA-99A5-6DD39563AD82}" type="slidenum">
              <a:rPr lang="en-GB" smtClean="0"/>
              <a:t>13</a:t>
            </a:fld>
            <a:endParaRPr lang="en-GB"/>
          </a:p>
        </p:txBody>
      </p:sp>
    </p:spTree>
    <p:extLst>
      <p:ext uri="{BB962C8B-B14F-4D97-AF65-F5344CB8AC3E}">
        <p14:creationId xmlns:p14="http://schemas.microsoft.com/office/powerpoint/2010/main" val="19154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dirty="0">
              <a:latin typeface="Comic Sans MS" panose="030F0702030302020204" pitchFamily="66" charset="0"/>
            </a:endParaRPr>
          </a:p>
          <a:p>
            <a:pPr marL="285750" lvl="0" indent="-285750">
              <a:buFont typeface="Arial" panose="020B0604020202020204" pitchFamily="34" charset="0"/>
              <a:buChar char="•"/>
            </a:pPr>
            <a:r>
              <a:rPr lang="en-GB" sz="1200" dirty="0">
                <a:latin typeface="Comic Sans MS" panose="030F0702030302020204" pitchFamily="66" charset="0"/>
              </a:rPr>
              <a:t>May be unnecessarily dependent on their mother (or other primary carer) whom they regard as their best friend and confidante in a social world which they find challenging and frightening.</a:t>
            </a:r>
          </a:p>
          <a:p>
            <a:pPr lvl="0"/>
            <a:endParaRPr lang="en-GB" sz="1200" dirty="0">
              <a:latin typeface="Comic Sans MS" panose="030F0702030302020204" pitchFamily="66" charset="0"/>
            </a:endParaRPr>
          </a:p>
          <a:p>
            <a:pPr lvl="0"/>
            <a:endParaRPr lang="en-GB" sz="1200" dirty="0">
              <a:latin typeface="Comic Sans MS" panose="030F0702030302020204" pitchFamily="66" charset="0"/>
            </a:endParaRPr>
          </a:p>
          <a:p>
            <a:pPr marL="285750" lvl="0" indent="-285750">
              <a:buFont typeface="Arial" panose="020B0604020202020204" pitchFamily="34" charset="0"/>
              <a:buChar char="•"/>
            </a:pPr>
            <a:r>
              <a:rPr lang="en-GB" sz="1200" dirty="0">
                <a:latin typeface="Comic Sans MS" panose="030F0702030302020204" pitchFamily="66" charset="0"/>
              </a:rPr>
              <a:t>Many have a very rich and elaborate </a:t>
            </a:r>
            <a:r>
              <a:rPr lang="en-GB" sz="1200" b="1" dirty="0">
                <a:latin typeface="Comic Sans MS" panose="030F0702030302020204" pitchFamily="66" charset="0"/>
              </a:rPr>
              <a:t>fantasy</a:t>
            </a:r>
            <a:r>
              <a:rPr lang="en-GB" sz="1200" dirty="0">
                <a:latin typeface="Comic Sans MS" panose="030F0702030302020204" pitchFamily="66" charset="0"/>
              </a:rPr>
              <a:t> world with imaginary friends, escape into fiction, and some live in another world with, for example, fairies and witches.</a:t>
            </a:r>
          </a:p>
          <a:p>
            <a:pPr marL="285750" lvl="0" indent="-285750">
              <a:buFont typeface="Arial" panose="020B0604020202020204" pitchFamily="34" charset="0"/>
              <a:buChar char="•"/>
            </a:pPr>
            <a:r>
              <a:rPr lang="en-GB" sz="1200" dirty="0">
                <a:latin typeface="Comic Sans MS" panose="030F0702030302020204" pitchFamily="66" charset="0"/>
              </a:rPr>
              <a:t>"passionate" and limited </a:t>
            </a:r>
            <a:r>
              <a:rPr lang="en-GB" sz="1200" b="1" dirty="0">
                <a:latin typeface="Comic Sans MS" panose="030F0702030302020204" pitchFamily="66" charset="0"/>
              </a:rPr>
              <a:t>interests </a:t>
            </a:r>
            <a:r>
              <a:rPr lang="en-GB" sz="1200" dirty="0">
                <a:latin typeface="Comic Sans MS" panose="030F0702030302020204" pitchFamily="66" charset="0"/>
              </a:rPr>
              <a:t>that are very specific and restricted -even if they are age appropriate and are very often similar . </a:t>
            </a:r>
          </a:p>
          <a:p>
            <a:pPr lvl="0"/>
            <a:r>
              <a:rPr lang="en-GB" sz="1200" dirty="0">
                <a:latin typeface="Comic Sans MS" panose="030F0702030302020204" pitchFamily="66" charset="0"/>
              </a:rPr>
              <a:t>Therefore are not seen as unusual but it is the quality and intensity of these interests. </a:t>
            </a:r>
          </a:p>
          <a:p>
            <a:pPr lvl="0"/>
            <a:r>
              <a:rPr lang="en-GB" sz="1200" dirty="0" err="1">
                <a:latin typeface="Comic Sans MS" panose="030F0702030302020204" pitchFamily="66" charset="0"/>
              </a:rPr>
              <a:t>Eg</a:t>
            </a:r>
            <a:r>
              <a:rPr lang="en-GB" sz="1200" dirty="0">
                <a:latin typeface="Comic Sans MS" panose="030F0702030302020204" pitchFamily="66" charset="0"/>
              </a:rPr>
              <a:t> fascinated by a TV show or pop star and collect facts about the characters or actors, but know little or nothing about the plot or genre of the show or their music.</a:t>
            </a:r>
          </a:p>
          <a:p>
            <a:pPr marL="285750" lvl="0" indent="-285750">
              <a:buFont typeface="Arial" panose="020B0604020202020204" pitchFamily="34" charset="0"/>
              <a:buChar char="•"/>
            </a:pPr>
            <a:endParaRPr lang="en-GB" sz="1200" dirty="0">
              <a:latin typeface="Comic Sans MS" panose="030F0702030302020204" pitchFamily="66" charset="0"/>
            </a:endParaRPr>
          </a:p>
          <a:p>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a:latin typeface="Comic Sans MS" panose="030F0702030302020204" pitchFamily="66" charset="0"/>
              </a:rPr>
              <a:t>Conversation is restricted to her topics of interest. She may share her areas of specific and restricted fascination, but have no interest in hearing another person's response. </a:t>
            </a:r>
            <a:endParaRPr lang="en-GB" sz="1200"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The idea of a </a:t>
            </a:r>
            <a:r>
              <a:rPr lang="en-GB" b="1" dirty="0">
                <a:latin typeface="Comic Sans MS" panose="030F0702030302020204" pitchFamily="66" charset="0"/>
              </a:rPr>
              <a:t>social hierarchy</a:t>
            </a:r>
            <a:r>
              <a:rPr lang="en-GB" dirty="0">
                <a:latin typeface="Comic Sans MS" panose="030F0702030302020204" pitchFamily="66" charset="0"/>
              </a:rPr>
              <a:t> and how one communicates with people of different status can be problematic and get girls into trouble with teachers.</a:t>
            </a:r>
          </a:p>
          <a:p>
            <a:endParaRPr lang="en-GB" dirty="0"/>
          </a:p>
          <a:p>
            <a:pPr marL="285750" lvl="0" indent="-285750">
              <a:buFont typeface="Arial" panose="020B0604020202020204" pitchFamily="34" charset="0"/>
              <a:buChar char="•"/>
            </a:pPr>
            <a:r>
              <a:rPr lang="en-GB" dirty="0">
                <a:latin typeface="Comic Sans MS" panose="030F0702030302020204" pitchFamily="66" charset="0"/>
              </a:rPr>
              <a:t>Girls on the spectrum do not 'do social chit chat' or make </a:t>
            </a:r>
          </a:p>
          <a:p>
            <a:pPr lvl="0"/>
            <a:r>
              <a:rPr lang="en-GB" dirty="0">
                <a:latin typeface="Comic Sans MS" panose="030F0702030302020204" pitchFamily="66" charset="0"/>
              </a:rPr>
              <a:t>'meaningless' comments. </a:t>
            </a:r>
          </a:p>
          <a:p>
            <a:endParaRPr lang="en-GB" dirty="0"/>
          </a:p>
        </p:txBody>
      </p:sp>
      <p:sp>
        <p:nvSpPr>
          <p:cNvPr id="4" name="Slide Number Placeholder 3"/>
          <p:cNvSpPr>
            <a:spLocks noGrp="1"/>
          </p:cNvSpPr>
          <p:nvPr>
            <p:ph type="sldNum" sz="quarter" idx="10"/>
          </p:nvPr>
        </p:nvSpPr>
        <p:spPr/>
        <p:txBody>
          <a:bodyPr/>
          <a:lstStyle/>
          <a:p>
            <a:fld id="{E8B986E9-6255-44CA-99A5-6DD39563AD82}" type="slidenum">
              <a:rPr lang="en-GB" smtClean="0"/>
              <a:t>14</a:t>
            </a:fld>
            <a:endParaRPr lang="en-GB"/>
          </a:p>
        </p:txBody>
      </p:sp>
    </p:spTree>
    <p:extLst>
      <p:ext uri="{BB962C8B-B14F-4D97-AF65-F5344CB8AC3E}">
        <p14:creationId xmlns:p14="http://schemas.microsoft.com/office/powerpoint/2010/main" val="84112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GB" dirty="0">
                <a:latin typeface="Comic Sans MS" panose="030F0702030302020204" pitchFamily="66" charset="0"/>
              </a:rPr>
              <a:t>low </a:t>
            </a:r>
            <a:r>
              <a:rPr lang="en-GB" b="1" dirty="0">
                <a:latin typeface="Comic Sans MS" panose="030F0702030302020204" pitchFamily="66" charset="0"/>
              </a:rPr>
              <a:t>frustration </a:t>
            </a:r>
            <a:r>
              <a:rPr lang="en-GB" dirty="0">
                <a:latin typeface="Comic Sans MS" panose="030F0702030302020204" pitchFamily="66" charset="0"/>
              </a:rPr>
              <a:t>level, and finds it difficult to moderate her feelings, having age-inappropriate "</a:t>
            </a:r>
            <a:r>
              <a:rPr lang="en-GB" b="1" dirty="0">
                <a:latin typeface="Comic Sans MS" panose="030F0702030302020204" pitchFamily="66" charset="0"/>
              </a:rPr>
              <a:t>meltdowns." </a:t>
            </a:r>
          </a:p>
          <a:p>
            <a:pPr lvl="0"/>
            <a:r>
              <a:rPr lang="en-GB" dirty="0">
                <a:latin typeface="Comic Sans MS" panose="030F0702030302020204" pitchFamily="66" charset="0"/>
              </a:rPr>
              <a:t> </a:t>
            </a:r>
          </a:p>
          <a:p>
            <a:pPr marL="285750" lvl="0" indent="-285750">
              <a:buFont typeface="Arial" panose="020B0604020202020204" pitchFamily="34" charset="0"/>
              <a:buChar char="•"/>
            </a:pPr>
            <a:r>
              <a:rPr lang="en-GB" dirty="0">
                <a:latin typeface="Comic Sans MS" panose="030F0702030302020204" pitchFamily="66" charset="0"/>
              </a:rPr>
              <a:t>experiences an unusual degree of </a:t>
            </a:r>
            <a:r>
              <a:rPr lang="en-GB" b="1" dirty="0">
                <a:latin typeface="Comic Sans MS" panose="030F0702030302020204" pitchFamily="66" charset="0"/>
              </a:rPr>
              <a:t>depression</a:t>
            </a:r>
            <a:r>
              <a:rPr lang="en-GB" dirty="0">
                <a:latin typeface="Comic Sans MS" panose="030F0702030302020204" pitchFamily="66" charset="0"/>
              </a:rPr>
              <a:t>, anxiety, or moodiness.</a:t>
            </a:r>
          </a:p>
          <a:p>
            <a:r>
              <a:rPr lang="en-GB" dirty="0">
                <a:latin typeface="Comic Sans MS" panose="030F0702030302020204" pitchFamily="66" charset="0"/>
              </a:rPr>
              <a:t>More likely to come to the attention of health professionals due to difficulties with anxiety, depression, eating disorders, behavioural problems and/or social skills challenges. </a:t>
            </a:r>
          </a:p>
          <a:p>
            <a:pPr marL="285750" lvl="0" indent="-285750">
              <a:buFont typeface="Arial" panose="020B0604020202020204" pitchFamily="34" charset="0"/>
              <a:buChar char="•"/>
            </a:pPr>
            <a:endParaRPr lang="en-GB" dirty="0">
              <a:latin typeface="Comic Sans MS" panose="030F0702030302020204" pitchFamily="66" charset="0"/>
            </a:endParaRPr>
          </a:p>
          <a:p>
            <a:pPr marL="285750" lvl="0" indent="-285750">
              <a:buFont typeface="Arial" panose="020B0604020202020204" pitchFamily="34" charset="0"/>
              <a:buChar char="•"/>
            </a:pPr>
            <a:r>
              <a:rPr lang="en-GB" dirty="0">
                <a:latin typeface="Comic Sans MS" panose="030F0702030302020204" pitchFamily="66" charset="0"/>
              </a:rPr>
              <a:t>Girls facial expressions tend to not match their moods. They may say that are fine, but on the inside they are unhappy, anxious or both. </a:t>
            </a:r>
          </a:p>
          <a:p>
            <a:pPr marL="285750" lvl="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Anorexia nervosa has been called “female Asperger’s” because around 1/5 of girls who present with anorexia have traits: </a:t>
            </a:r>
          </a:p>
          <a:p>
            <a:r>
              <a:rPr lang="en-GB" dirty="0">
                <a:latin typeface="Comic Sans MS" panose="030F0702030302020204" pitchFamily="66" charset="0"/>
              </a:rPr>
              <a:t>around 20 -30% of anorexic patients are perfectionists and demonstrate rigid modes of thinking and behaviour. </a:t>
            </a:r>
          </a:p>
          <a:p>
            <a:r>
              <a:rPr lang="en-GB" dirty="0">
                <a:latin typeface="Comic Sans MS" panose="030F0702030302020204" pitchFamily="66" charset="0"/>
              </a:rPr>
              <a:t>Anorexia offers girls with ASD what they perceive to be a positive outcome because lack of nutrition prevents menstruation and physical development.</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Described as "quiet" or "</a:t>
            </a:r>
            <a:r>
              <a:rPr lang="en-GB" b="1" dirty="0">
                <a:latin typeface="Comic Sans MS" panose="030F0702030302020204" pitchFamily="66" charset="0"/>
              </a:rPr>
              <a:t>shy"</a:t>
            </a:r>
            <a:r>
              <a:rPr lang="en-GB" dirty="0">
                <a:latin typeface="Comic Sans MS" panose="030F0702030302020204" pitchFamily="66" charset="0"/>
              </a:rPr>
              <a:t> in school and other challenging social situations. unusually passive.</a:t>
            </a:r>
          </a:p>
          <a:p>
            <a:endParaRPr lang="en-GB" dirty="0"/>
          </a:p>
          <a:p>
            <a:pPr marL="285750" lvl="0" indent="-285750">
              <a:buFont typeface="Arial" panose="020B0604020202020204" pitchFamily="34" charset="0"/>
              <a:buChar char="•"/>
            </a:pPr>
            <a:r>
              <a:rPr lang="en-GB" dirty="0">
                <a:latin typeface="Comic Sans MS" panose="030F0702030302020204" pitchFamily="66" charset="0"/>
              </a:rPr>
              <a:t>Have high </a:t>
            </a:r>
            <a:r>
              <a:rPr lang="en-GB" b="1" dirty="0">
                <a:latin typeface="Comic Sans MS" panose="030F0702030302020204" pitchFamily="66" charset="0"/>
              </a:rPr>
              <a:t>emotional empathy - </a:t>
            </a:r>
            <a:r>
              <a:rPr lang="en-GB" dirty="0">
                <a:latin typeface="Comic Sans MS" panose="030F0702030302020204" pitchFamily="66" charset="0"/>
              </a:rPr>
              <a:t>highly sensitive to the emotions of others ‘referred emotion’</a:t>
            </a:r>
          </a:p>
          <a:p>
            <a:pPr lvl="0"/>
            <a:r>
              <a:rPr lang="en-GB" dirty="0">
                <a:latin typeface="Comic Sans MS" panose="030F0702030302020204" pitchFamily="66" charset="0"/>
              </a:rPr>
              <a:t>When overwhelmed by feeling others emotions they are unable to process or ‘read ‘the subtle social signals</a:t>
            </a:r>
            <a:br>
              <a:rPr lang="en-GB" dirty="0">
                <a:latin typeface="Comic Sans MS" panose="030F0702030302020204" pitchFamily="66" charset="0"/>
              </a:rPr>
            </a:br>
            <a:r>
              <a:rPr lang="en-GB" dirty="0">
                <a:solidFill>
                  <a:srgbClr val="FF0000"/>
                </a:solidFill>
                <a:latin typeface="Comic Sans MS" panose="030F0702030302020204" pitchFamily="66" charset="0"/>
              </a:rPr>
              <a:t>= Learn to accept and trust your intuition. Learning a variety of interventions to help manage or cope with high empathy is important.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omic Sans MS" panose="030F0702030302020204" pitchFamily="66" charset="0"/>
              </a:rPr>
              <a:t>Appear to be developing fairly typically as a young girl, but finds </a:t>
            </a:r>
            <a:r>
              <a:rPr lang="en-GB" b="1" dirty="0">
                <a:latin typeface="Comic Sans MS" panose="030F0702030302020204" pitchFamily="66" charset="0"/>
              </a:rPr>
              <a:t>social communication</a:t>
            </a:r>
            <a:r>
              <a:rPr lang="en-GB" dirty="0">
                <a:latin typeface="Comic Sans MS" panose="030F0702030302020204" pitchFamily="66" charset="0"/>
              </a:rPr>
              <a:t> to be increasingly difficult as she enters her </a:t>
            </a:r>
            <a:r>
              <a:rPr lang="en-GB" b="1" dirty="0">
                <a:latin typeface="Comic Sans MS" panose="030F0702030302020204" pitchFamily="66" charset="0"/>
              </a:rPr>
              <a:t>teen </a:t>
            </a:r>
            <a:r>
              <a:rPr lang="en-GB" dirty="0">
                <a:latin typeface="Comic Sans MS" panose="030F0702030302020204" pitchFamily="66" charset="0"/>
              </a:rPr>
              <a:t>years when social expectations become more complex and demanding </a:t>
            </a:r>
          </a:p>
          <a:p>
            <a:endParaRPr lang="en-GB" dirty="0"/>
          </a:p>
        </p:txBody>
      </p:sp>
      <p:sp>
        <p:nvSpPr>
          <p:cNvPr id="4" name="Slide Number Placeholder 3"/>
          <p:cNvSpPr>
            <a:spLocks noGrp="1"/>
          </p:cNvSpPr>
          <p:nvPr>
            <p:ph type="sldNum" sz="quarter" idx="10"/>
          </p:nvPr>
        </p:nvSpPr>
        <p:spPr/>
        <p:txBody>
          <a:bodyPr/>
          <a:lstStyle/>
          <a:p>
            <a:fld id="{E8B986E9-6255-44CA-99A5-6DD39563AD82}" type="slidenum">
              <a:rPr lang="en-GB" smtClean="0"/>
              <a:t>15</a:t>
            </a:fld>
            <a:endParaRPr lang="en-GB"/>
          </a:p>
        </p:txBody>
      </p:sp>
    </p:spTree>
    <p:extLst>
      <p:ext uri="{BB962C8B-B14F-4D97-AF65-F5344CB8AC3E}">
        <p14:creationId xmlns:p14="http://schemas.microsoft.com/office/powerpoint/2010/main" val="203594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GB" sz="1200" dirty="0">
                <a:latin typeface="Comic Sans MS" panose="030F0702030302020204" pitchFamily="66" charset="0"/>
              </a:rPr>
              <a:t>Dale </a:t>
            </a:r>
            <a:r>
              <a:rPr lang="en-GB" sz="1200" dirty="0" err="1">
                <a:latin typeface="Comic Sans MS" panose="030F0702030302020204" pitchFamily="66" charset="0"/>
              </a:rPr>
              <a:t>Yaull</a:t>
            </a:r>
            <a:r>
              <a:rPr lang="en-GB" sz="1200" dirty="0">
                <a:latin typeface="Comic Sans MS" panose="030F0702030302020204" pitchFamily="66" charset="0"/>
              </a:rPr>
              <a:t>-Smith (2008) discusses the ‘</a:t>
            </a:r>
            <a:r>
              <a:rPr lang="en-GB" sz="1200" b="1" dirty="0">
                <a:latin typeface="Comic Sans MS" panose="030F0702030302020204" pitchFamily="66" charset="0"/>
              </a:rPr>
              <a:t>social exhaustion’</a:t>
            </a:r>
            <a:r>
              <a:rPr lang="en-GB" sz="1200" dirty="0">
                <a:latin typeface="Comic Sans MS" panose="030F0702030302020204" pitchFamily="66" charset="0"/>
              </a:rPr>
              <a:t> from the enormous energy it takes </a:t>
            </a:r>
            <a:r>
              <a:rPr lang="en-GB" sz="1200" b="1" dirty="0">
                <a:latin typeface="Comic Sans MS" panose="030F0702030302020204" pitchFamily="66" charset="0"/>
              </a:rPr>
              <a:t>pretending</a:t>
            </a:r>
            <a:r>
              <a:rPr lang="en-GB" sz="1200" dirty="0">
                <a:latin typeface="Comic Sans MS" panose="030F0702030302020204" pitchFamily="66" charset="0"/>
              </a:rPr>
              <a:t> to fit in. </a:t>
            </a:r>
          </a:p>
          <a:p>
            <a:pPr lvl="0"/>
            <a:endParaRPr lang="en-GB" sz="1200" dirty="0">
              <a:solidFill>
                <a:srgbClr val="FF0000"/>
              </a:solidFill>
              <a:latin typeface="Comic Sans MS" panose="030F0702030302020204" pitchFamily="66" charset="0"/>
            </a:endParaRPr>
          </a:p>
          <a:p>
            <a:pPr lvl="0"/>
            <a:r>
              <a:rPr lang="en-GB" sz="1200" dirty="0">
                <a:solidFill>
                  <a:srgbClr val="FF0000"/>
                </a:solidFill>
                <a:latin typeface="Comic Sans MS" panose="030F0702030302020204" pitchFamily="66" charset="0"/>
              </a:rPr>
              <a:t>= solitude to recharge their batteries to regain energy. </a:t>
            </a:r>
            <a:r>
              <a:rPr lang="en-GB" sz="1200" dirty="0">
                <a:latin typeface="Comic Sans MS" panose="030F0702030302020204" pitchFamily="66" charset="0"/>
              </a:rPr>
              <a:t> </a:t>
            </a:r>
          </a:p>
          <a:p>
            <a:pPr lvl="0"/>
            <a:endParaRPr lang="en-GB" sz="1200" dirty="0">
              <a:latin typeface="Comic Sans MS" panose="030F0702030302020204" pitchFamily="66" charset="0"/>
            </a:endParaRPr>
          </a:p>
          <a:p>
            <a:pPr lvl="0"/>
            <a:endParaRPr lang="en-GB" sz="1200" dirty="0">
              <a:latin typeface="Comic Sans MS" panose="030F0702030302020204" pitchFamily="66" charset="0"/>
            </a:endParaRPr>
          </a:p>
          <a:p>
            <a:pPr marL="285750" lvl="0" indent="-285750">
              <a:buFont typeface="Arial" panose="020B0604020202020204" pitchFamily="34" charset="0"/>
              <a:buChar char="•"/>
            </a:pPr>
            <a:r>
              <a:rPr lang="en-GB" sz="1200" dirty="0">
                <a:latin typeface="Comic Sans MS" panose="030F0702030302020204" pitchFamily="66" charset="0"/>
              </a:rPr>
              <a:t>Can engage in </a:t>
            </a:r>
            <a:r>
              <a:rPr lang="en-GB" sz="1200" b="1" dirty="0">
                <a:latin typeface="Comic Sans MS" panose="030F0702030302020204" pitchFamily="66" charset="0"/>
              </a:rPr>
              <a:t>repetitive questioning</a:t>
            </a:r>
            <a:r>
              <a:rPr lang="en-GB" sz="1200" dirty="0">
                <a:latin typeface="Comic Sans MS" panose="030F0702030302020204" pitchFamily="66" charset="0"/>
              </a:rPr>
              <a:t> well beyond the age that those who are not on the spectrum would normally do. </a:t>
            </a:r>
          </a:p>
          <a:p>
            <a:pPr marL="285750" lvl="0" indent="-285750">
              <a:buFont typeface="Arial" panose="020B0604020202020204" pitchFamily="34" charset="0"/>
              <a:buChar char="•"/>
            </a:pPr>
            <a:endParaRPr lang="en-GB" sz="1200" dirty="0">
              <a:latin typeface="Comic Sans MS" panose="030F0702030302020204" pitchFamily="66" charset="0"/>
            </a:endParaRPr>
          </a:p>
          <a:p>
            <a:pPr marL="285750" lvl="0" indent="-285750">
              <a:buFont typeface="Arial" panose="020B0604020202020204" pitchFamily="34" charset="0"/>
              <a:buChar char="•"/>
            </a:pPr>
            <a:r>
              <a:rPr lang="en-GB" sz="1200" dirty="0">
                <a:latin typeface="Comic Sans MS" panose="030F0702030302020204" pitchFamily="66" charset="0"/>
              </a:rPr>
              <a:t>An inability to “</a:t>
            </a:r>
            <a:r>
              <a:rPr lang="en-GB" sz="1200" b="1" dirty="0">
                <a:latin typeface="Comic Sans MS" panose="030F0702030302020204" pitchFamily="66" charset="0"/>
              </a:rPr>
              <a:t>move on</a:t>
            </a:r>
            <a:r>
              <a:rPr lang="en-GB" sz="1200" dirty="0">
                <a:latin typeface="Comic Sans MS" panose="030F0702030302020204" pitchFamily="66" charset="0"/>
              </a:rPr>
              <a:t>” - not being happy to throw away old toys or clothes and difficulties with change. </a:t>
            </a:r>
          </a:p>
          <a:p>
            <a:pPr lvl="0"/>
            <a:endParaRPr lang="en-GB" sz="1200" dirty="0">
              <a:latin typeface="Comic Sans MS" panose="030F0702030302020204" pitchFamily="66" charset="0"/>
            </a:endParaRPr>
          </a:p>
          <a:p>
            <a:pPr marL="285750" lvl="0" indent="-285750">
              <a:buFont typeface="Arial" panose="020B0604020202020204" pitchFamily="34" charset="0"/>
              <a:buChar char="•"/>
            </a:pPr>
            <a:r>
              <a:rPr lang="en-GB" sz="1200" dirty="0">
                <a:latin typeface="Comic Sans MS" panose="030F0702030302020204" pitchFamily="66" charset="0"/>
              </a:rPr>
              <a:t>Trying to please – want to be accepted – wanting others to like them</a:t>
            </a:r>
          </a:p>
          <a:p>
            <a:pPr lvl="0"/>
            <a:endParaRPr lang="en-GB" sz="1200" dirty="0">
              <a:latin typeface="Comic Sans MS" panose="030F0702030302020204" pitchFamily="66" charset="0"/>
            </a:endParaRPr>
          </a:p>
          <a:p>
            <a:pPr marL="285750" lvl="0" indent="-285750">
              <a:buFont typeface="Arial" panose="020B0604020202020204" pitchFamily="34" charset="0"/>
              <a:buChar char="•"/>
            </a:pPr>
            <a:r>
              <a:rPr lang="en-GB" sz="1200" dirty="0">
                <a:latin typeface="Comic Sans MS" panose="030F0702030302020204" pitchFamily="66" charset="0"/>
              </a:rPr>
              <a:t>Perfectionist – never gain a sense of satisfaction as haven’t got 100%</a:t>
            </a:r>
          </a:p>
          <a:p>
            <a:pPr lvl="0"/>
            <a:r>
              <a:rPr lang="en-GB" sz="1200" dirty="0">
                <a:solidFill>
                  <a:srgbClr val="FF0000"/>
                </a:solidFill>
                <a:latin typeface="Comic Sans MS" panose="030F0702030302020204" pitchFamily="66" charset="0"/>
              </a:rPr>
              <a:t>= social story on making mistakes. Setting goal and marking at achieving 8 / 10</a:t>
            </a:r>
          </a:p>
          <a:p>
            <a:endParaRPr lang="en-GB" dirty="0"/>
          </a:p>
        </p:txBody>
      </p:sp>
      <p:sp>
        <p:nvSpPr>
          <p:cNvPr id="4" name="Slide Number Placeholder 3"/>
          <p:cNvSpPr>
            <a:spLocks noGrp="1"/>
          </p:cNvSpPr>
          <p:nvPr>
            <p:ph type="sldNum" sz="quarter" idx="10"/>
          </p:nvPr>
        </p:nvSpPr>
        <p:spPr/>
        <p:txBody>
          <a:bodyPr/>
          <a:lstStyle/>
          <a:p>
            <a:fld id="{E8B986E9-6255-44CA-99A5-6DD39563AD82}" type="slidenum">
              <a:rPr lang="en-GB" smtClean="0"/>
              <a:t>16</a:t>
            </a:fld>
            <a:endParaRPr lang="en-GB"/>
          </a:p>
        </p:txBody>
      </p:sp>
    </p:spTree>
    <p:extLst>
      <p:ext uri="{BB962C8B-B14F-4D97-AF65-F5344CB8AC3E}">
        <p14:creationId xmlns:p14="http://schemas.microsoft.com/office/powerpoint/2010/main" val="352431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omic Sans MS" panose="030F0702030302020204" pitchFamily="66" charset="0"/>
              </a:rPr>
              <a:t>It is important to take a </a:t>
            </a:r>
            <a:r>
              <a:rPr lang="en-GB" sz="1200" b="1" u="sng" dirty="0">
                <a:latin typeface="Comic Sans MS" panose="030F0702030302020204" pitchFamily="66" charset="0"/>
              </a:rPr>
              <a:t>much wider perspective</a:t>
            </a:r>
            <a:r>
              <a:rPr lang="en-GB" sz="1200" dirty="0">
                <a:latin typeface="Comic Sans MS" panose="030F0702030302020204" pitchFamily="66" charset="0"/>
              </a:rPr>
              <a:t> regarding the social, communication and imagination dimensions </a:t>
            </a:r>
          </a:p>
          <a:p>
            <a:r>
              <a:rPr lang="en-GB" sz="1200" dirty="0">
                <a:latin typeface="Comic Sans MS" panose="030F0702030302020204" pitchFamily="66" charset="0"/>
              </a:rPr>
              <a:t>in addition to the special interests and rigidity of behaviour.  </a:t>
            </a:r>
          </a:p>
          <a:p>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a:latin typeface="Comic Sans MS" panose="030F0702030302020204" pitchFamily="66" charset="0"/>
              </a:rPr>
              <a:t>parents may perceive their daughter as being non-specifically “odd”, but without being able to pinpoint the cause</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a:latin typeface="Comic Sans MS" panose="030F0702030302020204" pitchFamily="66" charset="0"/>
              </a:rPr>
              <a:t>It seems very likely that the number of girls with autism will appear to rise in the next few years </a:t>
            </a:r>
          </a:p>
          <a:p>
            <a:endParaRPr lang="en-GB" sz="1200" dirty="0">
              <a:latin typeface="Comic Sans MS" panose="030F0702030302020204" pitchFamily="66" charset="0"/>
            </a:endParaRPr>
          </a:p>
          <a:p>
            <a:r>
              <a:rPr lang="en-GB" sz="1200" dirty="0">
                <a:latin typeface="Comic Sans MS" panose="030F0702030302020204" pitchFamily="66" charset="0"/>
              </a:rPr>
              <a:t>The question of whether those girls were always there, however, may remain open.</a:t>
            </a:r>
          </a:p>
          <a:p>
            <a:endParaRPr lang="en-GB" dirty="0"/>
          </a:p>
        </p:txBody>
      </p:sp>
      <p:sp>
        <p:nvSpPr>
          <p:cNvPr id="4" name="Slide Number Placeholder 3"/>
          <p:cNvSpPr>
            <a:spLocks noGrp="1"/>
          </p:cNvSpPr>
          <p:nvPr>
            <p:ph type="sldNum" sz="quarter" idx="10"/>
          </p:nvPr>
        </p:nvSpPr>
        <p:spPr/>
        <p:txBody>
          <a:bodyPr/>
          <a:lstStyle/>
          <a:p>
            <a:fld id="{E8B986E9-6255-44CA-99A5-6DD39563AD82}" type="slidenum">
              <a:rPr lang="en-GB" smtClean="0"/>
              <a:t>17</a:t>
            </a:fld>
            <a:endParaRPr lang="en-GB"/>
          </a:p>
        </p:txBody>
      </p:sp>
    </p:spTree>
    <p:extLst>
      <p:ext uri="{BB962C8B-B14F-4D97-AF65-F5344CB8AC3E}">
        <p14:creationId xmlns:p14="http://schemas.microsoft.com/office/powerpoint/2010/main" val="65241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Baron-Cohen</a:t>
            </a:r>
            <a:r>
              <a:rPr lang="en-GB" baseline="0" dirty="0"/>
              <a:t> postulates the existence of 5. </a:t>
            </a:r>
            <a:r>
              <a:rPr lang="en-GB" dirty="0"/>
              <a:t>Empathising is extremely more developed E&gt;&gt;S.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Not clarified by research to date.</a:t>
            </a:r>
          </a:p>
          <a:p>
            <a:endParaRPr lang="en-GB" dirty="0"/>
          </a:p>
        </p:txBody>
      </p:sp>
      <p:sp>
        <p:nvSpPr>
          <p:cNvPr id="4" name="Slide Number Placeholder 3"/>
          <p:cNvSpPr>
            <a:spLocks noGrp="1"/>
          </p:cNvSpPr>
          <p:nvPr>
            <p:ph type="sldNum" sz="quarter" idx="10"/>
          </p:nvPr>
        </p:nvSpPr>
        <p:spPr/>
        <p:txBody>
          <a:bodyPr/>
          <a:lstStyle/>
          <a:p>
            <a:fld id="{945E3517-4600-486E-B416-3CE5241ACBC6}" type="slidenum">
              <a:rPr lang="en-GB" smtClean="0"/>
              <a:t>27</a:t>
            </a:fld>
            <a:endParaRPr lang="en-GB"/>
          </a:p>
        </p:txBody>
      </p:sp>
    </p:spTree>
    <p:extLst>
      <p:ext uri="{BB962C8B-B14F-4D97-AF65-F5344CB8AC3E}">
        <p14:creationId xmlns:p14="http://schemas.microsoft.com/office/powerpoint/2010/main" val="398314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5E3517-4600-486E-B416-3CE5241ACBC6}" type="slidenum">
              <a:rPr lang="en-GB" smtClean="0"/>
              <a:t>29</a:t>
            </a:fld>
            <a:endParaRPr lang="en-GB"/>
          </a:p>
        </p:txBody>
      </p:sp>
    </p:spTree>
    <p:extLst>
      <p:ext uri="{BB962C8B-B14F-4D97-AF65-F5344CB8AC3E}">
        <p14:creationId xmlns:p14="http://schemas.microsoft.com/office/powerpoint/2010/main" val="344027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GB" i="1" dirty="0"/>
              <a:t>Sharing and turn-taking</a:t>
            </a:r>
            <a:r>
              <a:rPr lang="en-GB" dirty="0"/>
              <a:t>. On average, girls show more concern for fairness, whereas boys share less.</a:t>
            </a:r>
          </a:p>
          <a:p>
            <a:pPr marL="514350" indent="-514350">
              <a:buFont typeface="+mj-lt"/>
              <a:buAutoNum type="arabicPeriod"/>
            </a:pPr>
            <a:r>
              <a:rPr lang="en-GB" i="1" dirty="0"/>
              <a:t>Rough and tumble play or ‘rough housing’</a:t>
            </a:r>
            <a:r>
              <a:rPr lang="en-GB" dirty="0"/>
              <a:t>. Boys show more ‘rough housing’ (wrestling, mock fighting, </a:t>
            </a:r>
            <a:r>
              <a:rPr lang="en-GB" dirty="0" err="1"/>
              <a:t>etc</a:t>
            </a:r>
            <a:r>
              <a:rPr lang="en-GB" dirty="0"/>
              <a:t>) than girls do. Although there is a playful component, it can hurt or be intrusive, so it needs lower empathising to carry it out.</a:t>
            </a:r>
          </a:p>
          <a:p>
            <a:pPr marL="514350" indent="-514350">
              <a:buFont typeface="+mj-lt"/>
              <a:buAutoNum type="arabicPeriod"/>
            </a:pPr>
            <a:r>
              <a:rPr lang="en-GB" i="1" dirty="0"/>
              <a:t>Responding empathically to the distress of other people. </a:t>
            </a:r>
            <a:r>
              <a:rPr lang="en-GB" dirty="0"/>
              <a:t>Girls from 1 year old show greater concern through more sad looks, sympathetic vocalizations and comforting. More women than men also report frequently sharing the emotional distress of their friends. Women also show more comforting, even of strangers, than men do.</a:t>
            </a:r>
          </a:p>
          <a:p>
            <a:pPr marL="514350" indent="-514350">
              <a:buFont typeface="+mj-lt"/>
              <a:buAutoNum type="arabicPeriod" startAt="4"/>
            </a:pPr>
            <a:r>
              <a:rPr lang="en-GB" i="1" dirty="0"/>
              <a:t>Using a ‘theory of mind’</a:t>
            </a:r>
            <a:r>
              <a:rPr lang="en-GB" dirty="0"/>
              <a:t>. By 3 years of age, little girls are already ahead of boys in their ability to infer what people might be thinking or intending</a:t>
            </a:r>
          </a:p>
          <a:p>
            <a:pPr marL="514350" indent="-514350">
              <a:buFont typeface="+mj-lt"/>
              <a:buAutoNum type="arabicPeriod" startAt="4"/>
            </a:pPr>
            <a:r>
              <a:rPr lang="en-GB" i="1" dirty="0"/>
              <a:t>Sensitivity to facial expressions</a:t>
            </a:r>
            <a:r>
              <a:rPr lang="en-GB" dirty="0"/>
              <a:t>. Women are better at decoding non-verbal communication, picking up subtle nuances from tone of voice or facial expression, or judging a person’s character.</a:t>
            </a:r>
          </a:p>
          <a:p>
            <a:pPr marL="514350" indent="-514350">
              <a:buFont typeface="+mj-lt"/>
              <a:buAutoNum type="arabicPeriod" startAt="4"/>
            </a:pPr>
            <a:r>
              <a:rPr lang="en-GB" i="1" dirty="0"/>
              <a:t>Questionnaires measuring empathy</a:t>
            </a:r>
            <a:r>
              <a:rPr lang="en-GB" dirty="0"/>
              <a:t>. Many of these find that women score higher than men.</a:t>
            </a:r>
          </a:p>
          <a:p>
            <a:pPr marL="514350" marR="0" indent="-514350" algn="l" defTabSz="914400" rtl="0" eaLnBrk="1" fontAlgn="auto" latinLnBrk="0" hangingPunct="1">
              <a:lnSpc>
                <a:spcPct val="100000"/>
              </a:lnSpc>
              <a:spcBef>
                <a:spcPts val="0"/>
              </a:spcBef>
              <a:spcAft>
                <a:spcPts val="0"/>
              </a:spcAft>
              <a:buClrTx/>
              <a:buSzTx/>
              <a:buFont typeface="+mj-lt"/>
              <a:buAutoNum type="arabicPeriod" startAt="4"/>
              <a:tabLst/>
              <a:defRPr/>
            </a:pPr>
            <a:r>
              <a:rPr lang="en-GB" i="1" dirty="0"/>
              <a:t>Values in relationships</a:t>
            </a:r>
            <a:r>
              <a:rPr lang="en-GB" dirty="0"/>
              <a:t>. More women value the development of altruistic, reciprocal relationships, which by definition require empathising. In contrast, more men value power, politics, and competition. Girls are more likely to endorse cooperative items on a questionnaire and to rate the establishment of intimacy as more important than the establishment of dominance. Boys are more likely than girls to endorse competitive items and to rate social status as more important than intimacy.</a:t>
            </a:r>
          </a:p>
          <a:p>
            <a:pPr marL="514350" marR="0" indent="-514350" algn="l" defTabSz="914400" rtl="0" eaLnBrk="1" fontAlgn="auto" latinLnBrk="0" hangingPunct="1">
              <a:lnSpc>
                <a:spcPct val="100000"/>
              </a:lnSpc>
              <a:spcBef>
                <a:spcPts val="0"/>
              </a:spcBef>
              <a:spcAft>
                <a:spcPts val="0"/>
              </a:spcAft>
              <a:buClrTx/>
              <a:buSzTx/>
              <a:buFont typeface="+mj-lt"/>
              <a:buAutoNum type="arabicPeriod" startAt="4"/>
              <a:tabLst/>
              <a:defRPr/>
            </a:pPr>
            <a:r>
              <a:rPr lang="en-GB" i="1" dirty="0"/>
              <a:t>Disorders of empathy. </a:t>
            </a:r>
            <a:r>
              <a:rPr lang="en-GB" dirty="0"/>
              <a:t>Disorders such as psychopathic personality disorder and conduct disorder are far more common among males.</a:t>
            </a:r>
          </a:p>
          <a:p>
            <a:pPr marL="514350" marR="0" indent="-514350" algn="l" defTabSz="914400" rtl="0" eaLnBrk="1" fontAlgn="auto" latinLnBrk="0" hangingPunct="1">
              <a:lnSpc>
                <a:spcPct val="100000"/>
              </a:lnSpc>
              <a:spcBef>
                <a:spcPts val="0"/>
              </a:spcBef>
              <a:spcAft>
                <a:spcPts val="0"/>
              </a:spcAft>
              <a:buClrTx/>
              <a:buSzTx/>
              <a:buFont typeface="+mj-lt"/>
              <a:buAutoNum type="arabicPeriod" startAt="4"/>
              <a:tabLst/>
              <a:defRPr/>
            </a:pPr>
            <a:endParaRPr lang="en-GB" dirty="0"/>
          </a:p>
          <a:p>
            <a:pPr marL="514350" marR="0" indent="-514350" algn="l" defTabSz="914400" rtl="0" eaLnBrk="1" fontAlgn="auto" latinLnBrk="0" hangingPunct="1">
              <a:lnSpc>
                <a:spcPct val="100000"/>
              </a:lnSpc>
              <a:spcBef>
                <a:spcPts val="0"/>
              </a:spcBef>
              <a:spcAft>
                <a:spcPts val="0"/>
              </a:spcAft>
              <a:buClrTx/>
              <a:buSzTx/>
              <a:buFont typeface="+mj-lt"/>
              <a:buAutoNum type="arabicPeriod" startAt="4"/>
              <a:tabLst/>
              <a:defRPr/>
            </a:pPr>
            <a:endParaRPr lang="en-GB" dirty="0"/>
          </a:p>
          <a:p>
            <a:pPr marL="514350" indent="-514350">
              <a:buFont typeface="+mj-lt"/>
              <a:buAutoNum type="arabicPeriod" startAt="4"/>
            </a:pPr>
            <a:endParaRPr lang="en-GB" dirty="0"/>
          </a:p>
          <a:p>
            <a:pPr marL="514350" indent="-514350">
              <a:buFont typeface="+mj-lt"/>
              <a:buAutoNum type="arabicPeriod"/>
            </a:pPr>
            <a:endParaRPr lang="en-GB" dirty="0"/>
          </a:p>
          <a:p>
            <a:endParaRPr lang="en-GB" dirty="0"/>
          </a:p>
        </p:txBody>
      </p:sp>
      <p:sp>
        <p:nvSpPr>
          <p:cNvPr id="4" name="Slide Number Placeholder 3"/>
          <p:cNvSpPr>
            <a:spLocks noGrp="1"/>
          </p:cNvSpPr>
          <p:nvPr>
            <p:ph type="sldNum" sz="quarter" idx="10"/>
          </p:nvPr>
        </p:nvSpPr>
        <p:spPr/>
        <p:txBody>
          <a:bodyPr/>
          <a:lstStyle/>
          <a:p>
            <a:fld id="{945E3517-4600-486E-B416-3CE5241ACBC6}" type="slidenum">
              <a:rPr lang="en-GB" smtClean="0"/>
              <a:t>32</a:t>
            </a:fld>
            <a:endParaRPr lang="en-GB"/>
          </a:p>
        </p:txBody>
      </p:sp>
    </p:spTree>
    <p:extLst>
      <p:ext uri="{BB962C8B-B14F-4D97-AF65-F5344CB8AC3E}">
        <p14:creationId xmlns:p14="http://schemas.microsoft.com/office/powerpoint/2010/main" val="368366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7444161-7EE2-4943-A629-38F58B812BC8}" type="datetimeFigureOut">
              <a:rPr lang="en-GB" smtClean="0"/>
              <a:t>27/10/2017</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7D4316D1-6C2D-4521-A03C-B9D8A7FEC39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444161-7EE2-4943-A629-38F58B812BC8}"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316D1-6C2D-4521-A03C-B9D8A7FEC39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444161-7EE2-4943-A629-38F58B812BC8}"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316D1-6C2D-4521-A03C-B9D8A7FEC39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444161-7EE2-4943-A629-38F58B812BC8}"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316D1-6C2D-4521-A03C-B9D8A7FEC39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7444161-7EE2-4943-A629-38F58B812BC8}"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316D1-6C2D-4521-A03C-B9D8A7FEC39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444161-7EE2-4943-A629-38F58B812BC8}"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4316D1-6C2D-4521-A03C-B9D8A7FEC39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7444161-7EE2-4943-A629-38F58B812BC8}" type="datetimeFigureOut">
              <a:rPr lang="en-GB" smtClean="0"/>
              <a:t>27/10/2017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4316D1-6C2D-4521-A03C-B9D8A7FEC39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7444161-7EE2-4943-A629-38F58B812BC8}" type="datetimeFigureOut">
              <a:rPr lang="en-GB" smtClean="0"/>
              <a:t>27/10/2017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4316D1-6C2D-4521-A03C-B9D8A7FEC39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44161-7EE2-4943-A629-38F58B812BC8}" type="datetimeFigureOut">
              <a:rPr lang="en-GB" smtClean="0"/>
              <a:t>27/10/2017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4316D1-6C2D-4521-A03C-B9D8A7FEC39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444161-7EE2-4943-A629-38F58B812BC8}"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4316D1-6C2D-4521-A03C-B9D8A7FEC39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7444161-7EE2-4943-A629-38F58B812BC8}"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7D4316D1-6C2D-4521-A03C-B9D8A7FEC393}"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444161-7EE2-4943-A629-38F58B812BC8}" type="datetimeFigureOut">
              <a:rPr lang="en-GB" smtClean="0"/>
              <a:t>27/10/2017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D4316D1-6C2D-4521-A03C-B9D8A7FEC393}"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VzWorS8CdB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8g9OszJFIz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nRoxCqCd77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iHROHQNjMX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zcWr8WIYIO8"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drvfGx_jPAhVCVxoKHTCUBTkQjRwIBw&amp;url=https://twitter.com/derbs62&amp;bvm=bv.136593572,d.ZGg&amp;psig=AFQjCNFBV9x0QOnZAldbDx68EALIooQf1Q&amp;ust=1477574341517416" TargetMode="External"/><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ASD Advisors Forum</a:t>
            </a:r>
          </a:p>
        </p:txBody>
      </p:sp>
      <p:sp>
        <p:nvSpPr>
          <p:cNvPr id="3" name="Subtitle 2"/>
          <p:cNvSpPr>
            <a:spLocks noGrp="1"/>
          </p:cNvSpPr>
          <p:nvPr>
            <p:ph type="subTitle" idx="1"/>
          </p:nvPr>
        </p:nvSpPr>
        <p:spPr/>
        <p:txBody>
          <a:bodyPr>
            <a:normAutofit fontScale="92500" lnSpcReduction="10000"/>
          </a:bodyPr>
          <a:lstStyle/>
          <a:p>
            <a:r>
              <a:rPr lang="en-GB" dirty="0"/>
              <a:t>28</a:t>
            </a:r>
            <a:r>
              <a:rPr lang="en-GB" baseline="30000" dirty="0"/>
              <a:t>th</a:t>
            </a:r>
            <a:r>
              <a:rPr lang="en-GB" dirty="0"/>
              <a:t> October 2016</a:t>
            </a:r>
          </a:p>
          <a:p>
            <a:r>
              <a:rPr lang="en-GB" dirty="0"/>
              <a:t>Chris Atherton</a:t>
            </a:r>
          </a:p>
          <a:p>
            <a:r>
              <a:rPr lang="en-GB" dirty="0"/>
              <a:t>Annie </a:t>
            </a:r>
            <a:r>
              <a:rPr lang="en-GB" dirty="0" err="1"/>
              <a:t>McGauley</a:t>
            </a:r>
            <a:endParaRPr lang="en-GB" dirty="0"/>
          </a:p>
          <a:p>
            <a:r>
              <a:rPr lang="en-GB" dirty="0"/>
              <a:t>Gordon Laird</a:t>
            </a:r>
          </a:p>
        </p:txBody>
      </p:sp>
    </p:spTree>
    <p:extLst>
      <p:ext uri="{BB962C8B-B14F-4D97-AF65-F5344CB8AC3E}">
        <p14:creationId xmlns:p14="http://schemas.microsoft.com/office/powerpoint/2010/main" val="3353515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Quiz </a:t>
            </a:r>
          </a:p>
        </p:txBody>
      </p:sp>
      <p:sp>
        <p:nvSpPr>
          <p:cNvPr id="6" name="Content Placeholder 5"/>
          <p:cNvSpPr>
            <a:spLocks noGrp="1"/>
          </p:cNvSpPr>
          <p:nvPr>
            <p:ph idx="1"/>
          </p:nvPr>
        </p:nvSpPr>
        <p:spPr/>
        <p:txBody>
          <a:bodyPr>
            <a:normAutofit/>
          </a:bodyPr>
          <a:lstStyle/>
          <a:p>
            <a:pPr marL="514350" indent="-514350">
              <a:buFont typeface="+mj-lt"/>
              <a:buAutoNum type="arabicPeriod"/>
            </a:pPr>
            <a:r>
              <a:rPr lang="en-GB" dirty="0"/>
              <a:t>What is the triad of impairment?</a:t>
            </a:r>
          </a:p>
          <a:p>
            <a:pPr marL="514350" indent="-514350">
              <a:buFont typeface="+mj-lt"/>
              <a:buAutoNum type="arabicPeriod"/>
            </a:pPr>
            <a:r>
              <a:rPr lang="en-GB" dirty="0"/>
              <a:t>What are the seven senses?</a:t>
            </a:r>
          </a:p>
          <a:p>
            <a:pPr marL="514350" indent="-514350">
              <a:buFont typeface="+mj-lt"/>
              <a:buAutoNum type="arabicPeriod"/>
            </a:pPr>
            <a:r>
              <a:rPr lang="en-GB" dirty="0"/>
              <a:t>What is the difference between hypo and hyper sensitivity?</a:t>
            </a:r>
          </a:p>
          <a:p>
            <a:pPr marL="514350" indent="-514350">
              <a:buFont typeface="+mj-lt"/>
              <a:buAutoNum type="arabicPeriod"/>
            </a:pPr>
            <a:r>
              <a:rPr lang="en-GB" dirty="0"/>
              <a:t>What is context blindness?</a:t>
            </a:r>
          </a:p>
          <a:p>
            <a:pPr marL="514350" indent="-514350">
              <a:buFont typeface="+mj-lt"/>
              <a:buAutoNum type="arabicPeriod"/>
            </a:pPr>
            <a:r>
              <a:rPr lang="en-GB" dirty="0"/>
              <a:t>What is theory of mind</a:t>
            </a:r>
            <a:r>
              <a:rPr lang="en-GB" dirty="0" smtClean="0"/>
              <a:t>?</a:t>
            </a: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412246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GB" dirty="0">
                <a:solidFill>
                  <a:srgbClr val="0070C0"/>
                </a:solidFill>
              </a:rPr>
              <a:t>My journey S1- S4</a:t>
            </a:r>
            <a:endParaRPr lang="en-GB" dirty="0"/>
          </a:p>
        </p:txBody>
      </p:sp>
      <p:sp>
        <p:nvSpPr>
          <p:cNvPr id="3" name="Content Placeholder 2"/>
          <p:cNvSpPr>
            <a:spLocks noGrp="1"/>
          </p:cNvSpPr>
          <p:nvPr>
            <p:ph idx="1"/>
          </p:nvPr>
        </p:nvSpPr>
        <p:spPr>
          <a:xfrm>
            <a:off x="457200" y="2636912"/>
            <a:ext cx="8229600" cy="3687688"/>
          </a:xfrm>
        </p:spPr>
        <p:txBody>
          <a:bodyPr>
            <a:normAutofit/>
          </a:bodyPr>
          <a:lstStyle/>
          <a:p>
            <a:pPr marL="0" indent="0" algn="ctr">
              <a:buNone/>
            </a:pPr>
            <a:r>
              <a:rPr lang="en-GB" sz="6600" b="1" dirty="0" smtClean="0">
                <a:solidFill>
                  <a:srgbClr val="0070C0"/>
                </a:solidFill>
                <a:latin typeface="+mj-lt"/>
              </a:rPr>
              <a:t>Q &amp; A?</a:t>
            </a:r>
            <a:endParaRPr lang="en-GB" sz="6600" b="1" dirty="0">
              <a:solidFill>
                <a:srgbClr val="0070C0"/>
              </a:solidFill>
              <a:latin typeface="+mj-lt"/>
            </a:endParaRPr>
          </a:p>
        </p:txBody>
      </p:sp>
    </p:spTree>
    <p:extLst>
      <p:ext uri="{BB962C8B-B14F-4D97-AF65-F5344CB8AC3E}">
        <p14:creationId xmlns:p14="http://schemas.microsoft.com/office/powerpoint/2010/main" val="138165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ASD, Girls and Extreme Male Brain Theory</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3698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www.youtube.com/watch?v=VzWorS8CdBM</a:t>
            </a:r>
            <a:endParaRPr lang="en-GB" dirty="0" smtClean="0"/>
          </a:p>
          <a:p>
            <a:endParaRPr lang="en-GB" dirty="0"/>
          </a:p>
        </p:txBody>
      </p:sp>
    </p:spTree>
    <p:extLst>
      <p:ext uri="{BB962C8B-B14F-4D97-AF65-F5344CB8AC3E}">
        <p14:creationId xmlns:p14="http://schemas.microsoft.com/office/powerpoint/2010/main" val="4133458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a:latin typeface="Comic Sans MS" panose="030F0702030302020204" pitchFamily="66" charset="0"/>
              </a:rPr>
              <a:t>PRESENTATION</a:t>
            </a:r>
          </a:p>
        </p:txBody>
      </p:sp>
      <p:sp>
        <p:nvSpPr>
          <p:cNvPr id="3" name="Content Placeholder 2"/>
          <p:cNvSpPr>
            <a:spLocks noGrp="1"/>
          </p:cNvSpPr>
          <p:nvPr>
            <p:ph idx="1"/>
          </p:nvPr>
        </p:nvSpPr>
        <p:spPr>
          <a:xfrm>
            <a:off x="457200" y="1196752"/>
            <a:ext cx="8229600" cy="5400600"/>
          </a:xfrm>
        </p:spPr>
        <p:txBody>
          <a:bodyPr>
            <a:noAutofit/>
          </a:bodyPr>
          <a:lstStyle/>
          <a:p>
            <a:pPr lvl="0"/>
            <a:r>
              <a:rPr lang="en-GB" sz="2400" dirty="0">
                <a:latin typeface="Comic Sans MS" panose="030F0702030302020204" pitchFamily="66" charset="0"/>
              </a:rPr>
              <a:t>Relies on other children (usually girls) </a:t>
            </a:r>
          </a:p>
          <a:p>
            <a:pPr lvl="0"/>
            <a:endParaRPr lang="en-GB" sz="2400" dirty="0">
              <a:latin typeface="Comic Sans MS" panose="030F0702030302020204" pitchFamily="66" charset="0"/>
            </a:endParaRPr>
          </a:p>
          <a:p>
            <a:pPr lvl="0"/>
            <a:r>
              <a:rPr lang="en-GB" sz="2400" dirty="0">
                <a:latin typeface="Comic Sans MS" panose="030F0702030302020204" pitchFamily="66" charset="0"/>
              </a:rPr>
              <a:t>Girls are more able to </a:t>
            </a:r>
            <a:r>
              <a:rPr lang="en-GB" sz="2400" b="1" dirty="0">
                <a:latin typeface="Comic Sans MS" panose="030F0702030302020204" pitchFamily="66" charset="0"/>
              </a:rPr>
              <a:t>follow</a:t>
            </a:r>
            <a:r>
              <a:rPr lang="en-GB" sz="2400" dirty="0">
                <a:latin typeface="Comic Sans MS" panose="030F0702030302020204" pitchFamily="66" charset="0"/>
              </a:rPr>
              <a:t> social actions</a:t>
            </a:r>
          </a:p>
          <a:p>
            <a:pPr marL="0" lvl="0" indent="0">
              <a:buNone/>
            </a:pPr>
            <a:endParaRPr lang="en-GB" sz="2400" dirty="0">
              <a:latin typeface="Comic Sans MS" panose="030F0702030302020204" pitchFamily="66" charset="0"/>
            </a:endParaRPr>
          </a:p>
          <a:p>
            <a:pPr lvl="0"/>
            <a:r>
              <a:rPr lang="en-GB" sz="2400" dirty="0">
                <a:latin typeface="Comic Sans MS" panose="030F0702030302020204" pitchFamily="66" charset="0"/>
              </a:rPr>
              <a:t>Girls are often more aware of and feel a need to </a:t>
            </a:r>
            <a:r>
              <a:rPr lang="en-GB" sz="2400" b="1" dirty="0">
                <a:latin typeface="Comic Sans MS" panose="030F0702030302020204" pitchFamily="66" charset="0"/>
              </a:rPr>
              <a:t>interact </a:t>
            </a:r>
            <a:r>
              <a:rPr lang="en-GB" sz="2400" dirty="0">
                <a:latin typeface="Comic Sans MS" panose="030F0702030302020204" pitchFamily="66" charset="0"/>
              </a:rPr>
              <a:t>socially. </a:t>
            </a:r>
          </a:p>
          <a:p>
            <a:pPr lvl="0"/>
            <a:endParaRPr lang="en-GB" sz="2400" dirty="0">
              <a:latin typeface="Comic Sans MS" panose="030F0702030302020204" pitchFamily="66" charset="0"/>
            </a:endParaRPr>
          </a:p>
          <a:p>
            <a:pPr marL="285750" lvl="0" indent="-285750"/>
            <a:r>
              <a:rPr lang="en-GB" sz="2400" dirty="0">
                <a:latin typeface="Comic Sans MS" panose="030F0702030302020204" pitchFamily="66" charset="0"/>
              </a:rPr>
              <a:t>Many have </a:t>
            </a:r>
            <a:r>
              <a:rPr lang="en-GB" sz="2400" b="1" dirty="0">
                <a:latin typeface="Comic Sans MS" panose="030F0702030302020204" pitchFamily="66" charset="0"/>
              </a:rPr>
              <a:t>one special friend</a:t>
            </a:r>
            <a:r>
              <a:rPr lang="en-GB" sz="2400" dirty="0">
                <a:latin typeface="Comic Sans MS" panose="030F0702030302020204" pitchFamily="66" charset="0"/>
              </a:rPr>
              <a:t>. </a:t>
            </a:r>
          </a:p>
          <a:p>
            <a:pPr marL="0" lv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  1:1 relationships</a:t>
            </a:r>
          </a:p>
          <a:p>
            <a:pPr marL="0" indent="0">
              <a:buNone/>
            </a:pPr>
            <a:endParaRPr lang="en-GB" sz="2400" dirty="0">
              <a:latin typeface="Comic Sans MS" panose="030F0702030302020204" pitchFamily="66" charset="0"/>
            </a:endParaRPr>
          </a:p>
          <a:p>
            <a:r>
              <a:rPr lang="en-GB" sz="2400" dirty="0">
                <a:latin typeface="Comic Sans MS" panose="030F0702030302020204" pitchFamily="66" charset="0"/>
              </a:rPr>
              <a:t>Prefer to play with younger children or less able peer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24744"/>
            <a:ext cx="8477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310" b="15913"/>
          <a:stretch/>
        </p:blipFill>
        <p:spPr bwMode="auto">
          <a:xfrm>
            <a:off x="6084168" y="3356992"/>
            <a:ext cx="2114550" cy="161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675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640960" cy="6401753"/>
          </a:xfrm>
          <a:prstGeom prst="rect">
            <a:avLst/>
          </a:prstGeom>
        </p:spPr>
        <p:txBody>
          <a:bodyPr wrap="square">
            <a:spAutoFit/>
          </a:bodyPr>
          <a:lstStyle/>
          <a:p>
            <a:pPr lvl="0"/>
            <a:endParaRPr lang="en-GB" sz="2000" dirty="0">
              <a:latin typeface="Comic Sans MS" panose="030F0702030302020204" pitchFamily="66" charset="0"/>
            </a:endParaRPr>
          </a:p>
          <a:p>
            <a:pPr marL="285750" lvl="0" indent="-285750">
              <a:buFont typeface="Arial" panose="020B0604020202020204" pitchFamily="34" charset="0"/>
              <a:buChar char="•"/>
            </a:pPr>
            <a:r>
              <a:rPr lang="en-GB" sz="2400" dirty="0">
                <a:latin typeface="Comic Sans MS" panose="030F0702030302020204" pitchFamily="66" charset="0"/>
              </a:rPr>
              <a:t>Dependent on their mother (or other primary carer)</a:t>
            </a:r>
          </a:p>
          <a:p>
            <a:pPr lvl="0"/>
            <a:r>
              <a:rPr lang="en-GB" sz="2400" dirty="0">
                <a:latin typeface="Comic Sans MS" panose="030F0702030302020204" pitchFamily="66" charset="0"/>
              </a:rPr>
              <a:t>= regard as their best friend and confidante</a:t>
            </a:r>
          </a:p>
          <a:p>
            <a:pPr lvl="0"/>
            <a:endParaRPr lang="en-GB" sz="2400" dirty="0">
              <a:latin typeface="Comic Sans MS" panose="030F0702030302020204" pitchFamily="66" charset="0"/>
            </a:endParaRPr>
          </a:p>
          <a:p>
            <a:pPr marL="285750" lvl="0" indent="-285750">
              <a:buFont typeface="Arial" panose="020B0604020202020204" pitchFamily="34" charset="0"/>
              <a:buChar char="•"/>
            </a:pPr>
            <a:r>
              <a:rPr lang="en-GB" sz="2400" dirty="0">
                <a:latin typeface="Comic Sans MS" panose="030F0702030302020204" pitchFamily="66" charset="0"/>
              </a:rPr>
              <a:t>Rich and elaborate </a:t>
            </a:r>
            <a:r>
              <a:rPr lang="en-GB" sz="2400" b="1" dirty="0">
                <a:latin typeface="Comic Sans MS" panose="030F0702030302020204" pitchFamily="66" charset="0"/>
              </a:rPr>
              <a:t>fantasy</a:t>
            </a:r>
            <a:r>
              <a:rPr lang="en-GB" sz="2400" dirty="0">
                <a:latin typeface="Comic Sans MS" panose="030F0702030302020204" pitchFamily="66" charset="0"/>
              </a:rPr>
              <a:t> world with imaginary </a:t>
            </a:r>
          </a:p>
          <a:p>
            <a:pPr lvl="0"/>
            <a:r>
              <a:rPr lang="en-GB" sz="2400" dirty="0">
                <a:latin typeface="Comic Sans MS" panose="030F0702030302020204" pitchFamily="66" charset="0"/>
              </a:rPr>
              <a:t>friends</a:t>
            </a:r>
          </a:p>
          <a:p>
            <a:pPr lvl="0"/>
            <a:endParaRPr lang="en-GB" sz="2400" dirty="0">
              <a:latin typeface="Comic Sans MS" panose="030F0702030302020204" pitchFamily="66" charset="0"/>
            </a:endParaRPr>
          </a:p>
          <a:p>
            <a:pPr lvl="0"/>
            <a:endParaRPr lang="en-GB" dirty="0">
              <a:latin typeface="Comic Sans MS" panose="030F0702030302020204" pitchFamily="66" charset="0"/>
            </a:endParaRPr>
          </a:p>
          <a:p>
            <a:pPr marL="342900" lvl="0" indent="-342900">
              <a:buFont typeface="Arial" pitchFamily="34" charset="0"/>
              <a:buChar char="•"/>
            </a:pPr>
            <a:r>
              <a:rPr lang="en-GB" sz="2400" dirty="0">
                <a:latin typeface="Comic Sans MS" panose="030F0702030302020204" pitchFamily="66" charset="0"/>
              </a:rPr>
              <a:t>Passionate </a:t>
            </a:r>
            <a:r>
              <a:rPr lang="en-GB" sz="2400" b="1" dirty="0">
                <a:latin typeface="Comic Sans MS" panose="030F0702030302020204" pitchFamily="66" charset="0"/>
              </a:rPr>
              <a:t>interests - </a:t>
            </a:r>
            <a:r>
              <a:rPr lang="en-GB" sz="2400" dirty="0">
                <a:latin typeface="Comic Sans MS" panose="030F0702030302020204" pitchFamily="66" charset="0"/>
              </a:rPr>
              <a:t>quality and intensity </a:t>
            </a: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Conversation is restricted to her topics of interest. </a:t>
            </a:r>
            <a:endParaRPr lang="en-GB" sz="2400" dirty="0"/>
          </a:p>
          <a:p>
            <a:endParaRPr lang="en-GB" sz="2400" dirty="0">
              <a:latin typeface="Comic Sans MS" panose="030F0702030302020204" pitchFamily="66" charset="0"/>
            </a:endParaRP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S</a:t>
            </a:r>
            <a:r>
              <a:rPr lang="en-GB" sz="2400" b="1" dirty="0">
                <a:latin typeface="Comic Sans MS" panose="030F0702030302020204" pitchFamily="66" charset="0"/>
              </a:rPr>
              <a:t>ocial communication hierarchy</a:t>
            </a:r>
            <a:r>
              <a:rPr lang="en-GB" sz="2400" dirty="0">
                <a:latin typeface="Comic Sans MS" panose="030F0702030302020204" pitchFamily="66" charset="0"/>
              </a:rPr>
              <a:t> can be </a:t>
            </a:r>
          </a:p>
          <a:p>
            <a:r>
              <a:rPr lang="en-GB" sz="2400" dirty="0">
                <a:latin typeface="Comic Sans MS" panose="030F0702030302020204" pitchFamily="66" charset="0"/>
              </a:rPr>
              <a:t>problematic</a:t>
            </a:r>
          </a:p>
          <a:p>
            <a:pPr lvl="0"/>
            <a:endParaRPr lang="en-GB" dirty="0">
              <a:latin typeface="Comic Sans MS" panose="030F0702030302020204" pitchFamily="66" charset="0"/>
            </a:endParaRPr>
          </a:p>
          <a:p>
            <a:pPr lvl="0"/>
            <a:endParaRPr lang="en-GB" dirty="0">
              <a:latin typeface="Comic Sans MS" panose="030F0702030302020204" pitchFamily="66" charset="0"/>
            </a:endParaRPr>
          </a:p>
          <a:p>
            <a:pPr marL="285750" lvl="0" indent="-285750">
              <a:buFont typeface="Arial" panose="020B0604020202020204" pitchFamily="34" charset="0"/>
              <a:buChar char="•"/>
            </a:pPr>
            <a:r>
              <a:rPr lang="en-GB" sz="2400" dirty="0">
                <a:latin typeface="Comic Sans MS" panose="030F0702030302020204" pitchFamily="66" charset="0"/>
              </a:rPr>
              <a:t>Do not 'do social chit chat'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84" r="11811" b="15205"/>
          <a:stretch/>
        </p:blipFill>
        <p:spPr bwMode="auto">
          <a:xfrm>
            <a:off x="8198476" y="462895"/>
            <a:ext cx="955960" cy="144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976007"/>
            <a:ext cx="1753666" cy="96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0711" y="2221199"/>
            <a:ext cx="1207765" cy="143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5679340"/>
            <a:ext cx="1310258" cy="97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3290" r="15301" b="9576"/>
          <a:stretch/>
        </p:blipFill>
        <p:spPr bwMode="auto">
          <a:xfrm>
            <a:off x="6650571" y="4437112"/>
            <a:ext cx="1496394" cy="137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021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784976" cy="6647974"/>
          </a:xfrm>
          <a:prstGeom prst="rect">
            <a:avLst/>
          </a:prstGeom>
        </p:spPr>
        <p:txBody>
          <a:bodyPr wrap="square">
            <a:spAutoFit/>
          </a:bodyPr>
          <a:lstStyle/>
          <a:p>
            <a:pPr marL="285750" lvl="0" indent="-285750">
              <a:buFont typeface="Arial" panose="020B0604020202020204" pitchFamily="34" charset="0"/>
              <a:buChar char="•"/>
            </a:pPr>
            <a:r>
              <a:rPr lang="en-GB" sz="2400" dirty="0">
                <a:latin typeface="Comic Sans MS" panose="030F0702030302020204" pitchFamily="66" charset="0"/>
              </a:rPr>
              <a:t>Low </a:t>
            </a:r>
            <a:r>
              <a:rPr lang="en-GB" sz="2400" b="1" dirty="0">
                <a:latin typeface="Comic Sans MS" panose="030F0702030302020204" pitchFamily="66" charset="0"/>
              </a:rPr>
              <a:t>frustration </a:t>
            </a:r>
            <a:r>
              <a:rPr lang="en-GB" sz="2400" dirty="0">
                <a:latin typeface="Comic Sans MS" panose="030F0702030302020204" pitchFamily="66" charset="0"/>
              </a:rPr>
              <a:t>level / age-inappropriate "</a:t>
            </a:r>
            <a:r>
              <a:rPr lang="en-GB" sz="2400" b="1" dirty="0">
                <a:latin typeface="Comic Sans MS" panose="030F0702030302020204" pitchFamily="66" charset="0"/>
              </a:rPr>
              <a:t>meltdowns." </a:t>
            </a:r>
          </a:p>
          <a:p>
            <a:pPr lvl="0"/>
            <a:r>
              <a:rPr lang="en-GB" sz="2400" dirty="0">
                <a:latin typeface="Comic Sans MS" panose="030F0702030302020204" pitchFamily="66" charset="0"/>
              </a:rPr>
              <a:t> </a:t>
            </a:r>
          </a:p>
          <a:p>
            <a:pPr marL="285750" lvl="0" indent="-285750">
              <a:buFont typeface="Arial" panose="020B0604020202020204" pitchFamily="34" charset="0"/>
              <a:buChar char="•"/>
            </a:pPr>
            <a:r>
              <a:rPr lang="en-GB" sz="2400" dirty="0">
                <a:latin typeface="Comic Sans MS" panose="030F0702030302020204" pitchFamily="66" charset="0"/>
              </a:rPr>
              <a:t>D</a:t>
            </a:r>
            <a:r>
              <a:rPr lang="en-GB" sz="2400" b="1" dirty="0">
                <a:latin typeface="Comic Sans MS" panose="030F0702030302020204" pitchFamily="66" charset="0"/>
              </a:rPr>
              <a:t>epression</a:t>
            </a:r>
            <a:r>
              <a:rPr lang="en-GB" sz="2400" dirty="0">
                <a:latin typeface="Comic Sans MS" panose="030F0702030302020204" pitchFamily="66" charset="0"/>
              </a:rPr>
              <a:t>, anxiety, or moodiness - come to the attention of health professionals</a:t>
            </a:r>
          </a:p>
          <a:p>
            <a:pPr lvl="0"/>
            <a:endParaRPr lang="en-GB" sz="2400" dirty="0">
              <a:latin typeface="Comic Sans MS" panose="030F0702030302020204" pitchFamily="66" charset="0"/>
            </a:endParaRPr>
          </a:p>
          <a:p>
            <a:pPr marL="285750" lvl="0" indent="-285750">
              <a:buFont typeface="Arial" panose="020B0604020202020204" pitchFamily="34" charset="0"/>
              <a:buChar char="•"/>
            </a:pPr>
            <a:r>
              <a:rPr lang="en-GB" sz="2400" dirty="0">
                <a:latin typeface="Comic Sans MS" panose="030F0702030302020204" pitchFamily="66" charset="0"/>
              </a:rPr>
              <a:t>Facial expressions tend to not match their moods. </a:t>
            </a:r>
          </a:p>
          <a:p>
            <a:pPr lvl="0"/>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Anorexia nervosa has been called “female Asperger’s” because around 1/5 of girls who present with anorexia have traits: </a:t>
            </a: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Quiet or </a:t>
            </a:r>
            <a:r>
              <a:rPr lang="en-GB" sz="2400" b="1" dirty="0">
                <a:latin typeface="Comic Sans MS" panose="030F0702030302020204" pitchFamily="66" charset="0"/>
              </a:rPr>
              <a:t>shy</a:t>
            </a:r>
            <a:r>
              <a:rPr lang="en-GB" sz="2400" dirty="0">
                <a:latin typeface="Comic Sans MS" panose="030F0702030302020204" pitchFamily="66" charset="0"/>
              </a:rPr>
              <a:t> - unusually passive.</a:t>
            </a:r>
          </a:p>
          <a:p>
            <a:endParaRPr lang="en-GB" dirty="0">
              <a:latin typeface="Comic Sans MS" panose="030F0702030302020204" pitchFamily="66" charset="0"/>
            </a:endParaRPr>
          </a:p>
          <a:p>
            <a:pPr marL="285750" lvl="0" indent="-285750">
              <a:buFont typeface="Arial" panose="020B0604020202020204" pitchFamily="34" charset="0"/>
              <a:buChar char="•"/>
            </a:pPr>
            <a:r>
              <a:rPr lang="en-GB" sz="2400" dirty="0">
                <a:latin typeface="Comic Sans MS" panose="030F0702030302020204" pitchFamily="66" charset="0"/>
              </a:rPr>
              <a:t>High </a:t>
            </a:r>
            <a:r>
              <a:rPr lang="en-GB" sz="2400" b="1" dirty="0">
                <a:latin typeface="Comic Sans MS" panose="030F0702030302020204" pitchFamily="66" charset="0"/>
              </a:rPr>
              <a:t>emotional empathy - </a:t>
            </a:r>
            <a:r>
              <a:rPr lang="en-GB" sz="2400" dirty="0">
                <a:latin typeface="Comic Sans MS" panose="030F0702030302020204" pitchFamily="66" charset="0"/>
              </a:rPr>
              <a:t>overwhelmed by feeling others emotions</a:t>
            </a:r>
          </a:p>
          <a:p>
            <a:pPr marL="285750" lvl="0" indent="-285750">
              <a:buFont typeface="Arial" panose="020B0604020202020204" pitchFamily="34" charset="0"/>
              <a:buChar char="•"/>
            </a:pPr>
            <a:endParaRPr lang="en-GB" sz="2400" dirty="0">
              <a:latin typeface="Comic Sans MS" panose="030F0702030302020204" pitchFamily="66" charset="0"/>
            </a:endParaRPr>
          </a:p>
          <a:p>
            <a:pPr marL="285750" lvl="0" indent="-285750">
              <a:buFont typeface="Arial" panose="020B0604020202020204" pitchFamily="34" charset="0"/>
              <a:buChar char="•"/>
            </a:pPr>
            <a:r>
              <a:rPr lang="en-GB" sz="2400" dirty="0">
                <a:latin typeface="Comic Sans MS" panose="030F0702030302020204" pitchFamily="66" charset="0"/>
              </a:rPr>
              <a:t>Appear to be develop fairly typically but </a:t>
            </a:r>
            <a:r>
              <a:rPr lang="en-GB" sz="2400" b="1" dirty="0">
                <a:latin typeface="Comic Sans MS" panose="030F0702030302020204" pitchFamily="66" charset="0"/>
              </a:rPr>
              <a:t>social communication</a:t>
            </a:r>
            <a:r>
              <a:rPr lang="en-GB" sz="2400" dirty="0">
                <a:latin typeface="Comic Sans MS" panose="030F0702030302020204" pitchFamily="66" charset="0"/>
              </a:rPr>
              <a:t> increasingly difficult in </a:t>
            </a:r>
            <a:r>
              <a:rPr lang="en-GB" sz="2400" b="1" dirty="0">
                <a:latin typeface="Comic Sans MS" panose="030F0702030302020204" pitchFamily="66" charset="0"/>
              </a:rPr>
              <a:t>teen </a:t>
            </a:r>
            <a:r>
              <a:rPr lang="en-GB" sz="2400" dirty="0">
                <a:latin typeface="Comic Sans MS" panose="030F0702030302020204" pitchFamily="66" charset="0"/>
              </a:rPr>
              <a:t>years</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6970" y="5301208"/>
            <a:ext cx="1344386" cy="102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717032"/>
            <a:ext cx="86201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7562" b="32246"/>
          <a:stretch/>
        </p:blipFill>
        <p:spPr bwMode="auto">
          <a:xfrm>
            <a:off x="6224138" y="1196752"/>
            <a:ext cx="2105025" cy="87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856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6740307"/>
          </a:xfrm>
          <a:prstGeom prst="rect">
            <a:avLst/>
          </a:prstGeom>
        </p:spPr>
        <p:txBody>
          <a:bodyPr wrap="square">
            <a:spAutoFit/>
          </a:bodyPr>
          <a:lstStyle/>
          <a:p>
            <a:pPr marL="285750" lvl="0" indent="-285750">
              <a:buFont typeface="Arial" panose="020B0604020202020204" pitchFamily="34" charset="0"/>
              <a:buChar char="•"/>
            </a:pPr>
            <a:r>
              <a:rPr lang="en-GB" sz="2400" dirty="0">
                <a:latin typeface="Comic Sans MS" panose="030F0702030302020204" pitchFamily="66" charset="0"/>
              </a:rPr>
              <a:t>Dale </a:t>
            </a:r>
            <a:r>
              <a:rPr lang="en-GB" sz="2400" dirty="0" err="1">
                <a:latin typeface="Comic Sans MS" panose="030F0702030302020204" pitchFamily="66" charset="0"/>
              </a:rPr>
              <a:t>Yaull</a:t>
            </a:r>
            <a:r>
              <a:rPr lang="en-GB" sz="2400" dirty="0">
                <a:latin typeface="Comic Sans MS" panose="030F0702030302020204" pitchFamily="66" charset="0"/>
              </a:rPr>
              <a:t>-Smith (2008) - ‘</a:t>
            </a:r>
            <a:r>
              <a:rPr lang="en-GB" sz="2400" b="1" dirty="0">
                <a:latin typeface="Comic Sans MS" panose="030F0702030302020204" pitchFamily="66" charset="0"/>
              </a:rPr>
              <a:t>social exhaustion’</a:t>
            </a:r>
            <a:r>
              <a:rPr lang="en-GB" sz="2400" dirty="0">
                <a:latin typeface="Comic Sans MS" panose="030F0702030302020204" pitchFamily="66" charset="0"/>
              </a:rPr>
              <a:t> from the enormous energy it takes </a:t>
            </a:r>
            <a:r>
              <a:rPr lang="en-GB" sz="2400" b="1" dirty="0">
                <a:latin typeface="Comic Sans MS" panose="030F0702030302020204" pitchFamily="66" charset="0"/>
              </a:rPr>
              <a:t>pretending</a:t>
            </a:r>
            <a:r>
              <a:rPr lang="en-GB" sz="2400" dirty="0">
                <a:latin typeface="Comic Sans MS" panose="030F0702030302020204" pitchFamily="66" charset="0"/>
              </a:rPr>
              <a:t> to fit in. </a:t>
            </a:r>
          </a:p>
          <a:p>
            <a:pPr lvl="0"/>
            <a:endParaRPr lang="en-GB" sz="2400" dirty="0">
              <a:solidFill>
                <a:srgbClr val="FF0000"/>
              </a:solidFill>
              <a:latin typeface="Comic Sans MS" panose="030F0702030302020204" pitchFamily="66" charset="0"/>
            </a:endParaRPr>
          </a:p>
          <a:p>
            <a:pPr lvl="0"/>
            <a:r>
              <a:rPr lang="en-GB" sz="2400" dirty="0">
                <a:latin typeface="Comic Sans MS" panose="030F0702030302020204" pitchFamily="66" charset="0"/>
              </a:rPr>
              <a:t> </a:t>
            </a:r>
          </a:p>
          <a:p>
            <a:pPr lvl="0"/>
            <a:endParaRPr lang="en-GB" sz="2400" dirty="0">
              <a:latin typeface="Comic Sans MS" panose="030F0702030302020204" pitchFamily="66" charset="0"/>
            </a:endParaRPr>
          </a:p>
          <a:p>
            <a:pPr marL="285750" lvl="0" indent="-285750">
              <a:buFont typeface="Arial" panose="020B0604020202020204" pitchFamily="34" charset="0"/>
              <a:buChar char="•"/>
            </a:pPr>
            <a:r>
              <a:rPr lang="en-GB" sz="2400" dirty="0">
                <a:latin typeface="Comic Sans MS" panose="030F0702030302020204" pitchFamily="66" charset="0"/>
              </a:rPr>
              <a:t>R</a:t>
            </a:r>
            <a:r>
              <a:rPr lang="en-GB" sz="2400" b="1" dirty="0">
                <a:latin typeface="Comic Sans MS" panose="030F0702030302020204" pitchFamily="66" charset="0"/>
              </a:rPr>
              <a:t>epetitive questioning</a:t>
            </a:r>
          </a:p>
          <a:p>
            <a:pPr lvl="0"/>
            <a:endParaRPr lang="en-GB" sz="2400" dirty="0">
              <a:latin typeface="Comic Sans MS" panose="030F0702030302020204" pitchFamily="66" charset="0"/>
            </a:endParaRPr>
          </a:p>
          <a:p>
            <a:pPr marL="285750" lvl="0" indent="-285750">
              <a:buFont typeface="Arial" panose="020B0604020202020204" pitchFamily="34" charset="0"/>
              <a:buChar char="•"/>
            </a:pPr>
            <a:r>
              <a:rPr lang="en-GB" sz="2400" dirty="0">
                <a:latin typeface="Comic Sans MS" panose="030F0702030302020204" pitchFamily="66" charset="0"/>
              </a:rPr>
              <a:t>An inability to “</a:t>
            </a:r>
            <a:r>
              <a:rPr lang="en-GB" sz="2400" b="1" dirty="0">
                <a:latin typeface="Comic Sans MS" panose="030F0702030302020204" pitchFamily="66" charset="0"/>
              </a:rPr>
              <a:t>move on</a:t>
            </a:r>
            <a:r>
              <a:rPr lang="en-GB" sz="2400" dirty="0">
                <a:latin typeface="Comic Sans MS" panose="030F0702030302020204" pitchFamily="66" charset="0"/>
              </a:rPr>
              <a:t>” - not throwing away old toys/clothes and difficulties with change. </a:t>
            </a:r>
          </a:p>
          <a:p>
            <a:pPr lvl="0"/>
            <a:endParaRPr lang="en-GB" sz="2400" dirty="0">
              <a:latin typeface="Comic Sans MS" panose="030F0702030302020204" pitchFamily="66" charset="0"/>
            </a:endParaRPr>
          </a:p>
          <a:p>
            <a:pPr marL="285750" lvl="0" indent="-285750">
              <a:buFont typeface="Arial" panose="020B0604020202020204" pitchFamily="34" charset="0"/>
              <a:buChar char="•"/>
            </a:pPr>
            <a:r>
              <a:rPr lang="en-GB" sz="2400" dirty="0">
                <a:latin typeface="Comic Sans MS" panose="030F0702030302020204" pitchFamily="66" charset="0"/>
              </a:rPr>
              <a:t>Trying to please – want to be accepted – wanting others to like them</a:t>
            </a:r>
          </a:p>
          <a:p>
            <a:pPr lvl="0"/>
            <a:endParaRPr lang="en-GB" sz="2400" dirty="0">
              <a:latin typeface="Comic Sans MS" panose="030F0702030302020204" pitchFamily="66" charset="0"/>
            </a:endParaRPr>
          </a:p>
          <a:p>
            <a:pPr marL="285750" lvl="0" indent="-285750">
              <a:buFont typeface="Arial" panose="020B0604020202020204" pitchFamily="34" charset="0"/>
              <a:buChar char="•"/>
            </a:pPr>
            <a:r>
              <a:rPr lang="en-GB" sz="2400" dirty="0">
                <a:latin typeface="Comic Sans MS" panose="030F0702030302020204" pitchFamily="66" charset="0"/>
              </a:rPr>
              <a:t>Perfectionist – never gain a sense of satisfaction</a:t>
            </a:r>
          </a:p>
          <a:p>
            <a:pPr marL="285750" lvl="0" indent="-285750">
              <a:buFont typeface="Arial" panose="020B0604020202020204" pitchFamily="34" charset="0"/>
              <a:buChar char="•"/>
            </a:pPr>
            <a:endParaRPr lang="en-GB" sz="2000" dirty="0">
              <a:latin typeface="Comic Sans MS" panose="030F0702030302020204" pitchFamily="66" charset="0"/>
            </a:endParaRPr>
          </a:p>
          <a:p>
            <a:pPr marL="285750" lvl="0" indent="-285750">
              <a:buFont typeface="Arial" panose="020B0604020202020204" pitchFamily="34" charset="0"/>
              <a:buChar char="•"/>
            </a:pPr>
            <a:endParaRPr lang="en-GB" sz="2000" dirty="0">
              <a:latin typeface="Comic Sans MS" panose="030F0702030302020204" pitchFamily="66" charset="0"/>
            </a:endParaRPr>
          </a:p>
          <a:p>
            <a:pPr lvl="0"/>
            <a:endParaRPr lang="en-GB" sz="2000" dirty="0">
              <a:latin typeface="Comic Sans MS" panose="030F0702030302020204" pitchFamily="66" charset="0"/>
            </a:endParaRPr>
          </a:p>
          <a:p>
            <a:pPr lvl="0"/>
            <a:endParaRPr lang="en-GB" dirty="0">
              <a:latin typeface="Comic Sans MS" panose="030F0702030302020204" pitchFamily="66" charset="0"/>
            </a:endParaRPr>
          </a:p>
          <a:p>
            <a:pPr lvl="0"/>
            <a:endParaRPr lang="en-GB" dirty="0">
              <a:latin typeface="Comic Sans MS" panose="030F0702030302020204" pitchFamily="66"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824" r="16238" b="11095"/>
          <a:stretch/>
        </p:blipFill>
        <p:spPr bwMode="auto">
          <a:xfrm>
            <a:off x="7192767" y="836712"/>
            <a:ext cx="1455209" cy="879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3973" y="4938067"/>
            <a:ext cx="966203" cy="102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722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5" y="1628800"/>
            <a:ext cx="8280920" cy="4801314"/>
          </a:xfrm>
          <a:prstGeom prst="rect">
            <a:avLst/>
          </a:prstGeom>
        </p:spPr>
        <p:txBody>
          <a:bodyPr wrap="square">
            <a:spAutoFit/>
          </a:bodyPr>
          <a:lstStyle/>
          <a:p>
            <a:pPr marL="342900" indent="-342900">
              <a:buFont typeface="Arial" pitchFamily="34" charset="0"/>
              <a:buChar char="•"/>
            </a:pPr>
            <a:r>
              <a:rPr lang="en-GB" sz="2400" dirty="0">
                <a:latin typeface="Comic Sans MS" panose="030F0702030302020204" pitchFamily="66" charset="0"/>
              </a:rPr>
              <a:t>Much wider perspective</a:t>
            </a: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Parents may perceive their daughter as being non-specifically “odd”, but without being able to pinpoint the cause</a:t>
            </a:r>
          </a:p>
          <a:p>
            <a:pPr marL="285750" indent="-285750">
              <a:buFont typeface="Arial" panose="020B0604020202020204" pitchFamily="34" charset="0"/>
              <a:buChar char="•"/>
            </a:pPr>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Likely that the number of girls with autism will appear to rise in the next few years </a:t>
            </a:r>
          </a:p>
          <a:p>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i="1" dirty="0">
                <a:latin typeface="Comic Sans MS" panose="030F0702030302020204" pitchFamily="66" charset="0"/>
              </a:rPr>
              <a:t>The question of whether those girls were always there, however, may remain open.</a:t>
            </a:r>
          </a:p>
          <a:p>
            <a:endParaRPr lang="en-GB" dirty="0">
              <a:latin typeface="Comic Sans MS" panose="030F0702030302020204" pitchFamily="66" charset="0"/>
            </a:endParaRPr>
          </a:p>
        </p:txBody>
      </p:sp>
      <p:sp>
        <p:nvSpPr>
          <p:cNvPr id="3" name="Title 2"/>
          <p:cNvSpPr>
            <a:spLocks noGrp="1"/>
          </p:cNvSpPr>
          <p:nvPr>
            <p:ph type="title"/>
          </p:nvPr>
        </p:nvSpPr>
        <p:spPr>
          <a:xfrm>
            <a:off x="457200" y="274638"/>
            <a:ext cx="8229600" cy="994122"/>
          </a:xfrm>
        </p:spPr>
        <p:txBody>
          <a:bodyPr>
            <a:normAutofit fontScale="90000"/>
          </a:bodyPr>
          <a:lstStyle/>
          <a:p>
            <a:r>
              <a:rPr lang="en-GB" dirty="0"/>
              <a:t/>
            </a:r>
            <a:br>
              <a:rPr lang="en-GB" dirty="0"/>
            </a:br>
            <a:r>
              <a:rPr lang="en-GB" dirty="0">
                <a:latin typeface="Comic Sans MS" panose="030F0702030302020204" pitchFamily="66" charset="0"/>
              </a:rPr>
              <a:t>Next Steps….</a:t>
            </a:r>
            <a:r>
              <a:rPr lang="en-GB" dirty="0"/>
              <a:t/>
            </a:r>
            <a:br>
              <a:rPr lang="en-GB" dirty="0"/>
            </a:br>
            <a:endParaRPr lang="en-GB" dirty="0"/>
          </a:p>
        </p:txBody>
      </p:sp>
    </p:spTree>
    <p:extLst>
      <p:ext uri="{BB962C8B-B14F-4D97-AF65-F5344CB8AC3E}">
        <p14:creationId xmlns:p14="http://schemas.microsoft.com/office/powerpoint/2010/main" val="1952666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Amy Farrah Fowler</a:t>
            </a:r>
          </a:p>
        </p:txBody>
      </p:sp>
      <p:sp>
        <p:nvSpPr>
          <p:cNvPr id="3" name="Content Placeholder 2"/>
          <p:cNvSpPr>
            <a:spLocks noGrp="1"/>
          </p:cNvSpPr>
          <p:nvPr>
            <p:ph idx="1"/>
          </p:nvPr>
        </p:nvSpPr>
        <p:spPr/>
        <p:txBody>
          <a:bodyPr/>
          <a:lstStyle/>
          <a:p>
            <a:r>
              <a:rPr lang="en-GB" dirty="0">
                <a:hlinkClick r:id="rId2"/>
              </a:rPr>
              <a:t>https://www.youtube.com/watch?v=8g9OszJFIzg</a:t>
            </a:r>
            <a:endParaRPr lang="en-GB" dirty="0"/>
          </a:p>
          <a:p>
            <a:endParaRPr lang="en-GB" dirty="0"/>
          </a:p>
        </p:txBody>
      </p:sp>
    </p:spTree>
    <p:extLst>
      <p:ext uri="{BB962C8B-B14F-4D97-AF65-F5344CB8AC3E}">
        <p14:creationId xmlns:p14="http://schemas.microsoft.com/office/powerpoint/2010/main" val="1545318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Simon Baron-Cohen</a:t>
            </a:r>
          </a:p>
        </p:txBody>
      </p:sp>
      <p:sp>
        <p:nvSpPr>
          <p:cNvPr id="6" name="Text Placeholder 5"/>
          <p:cNvSpPr>
            <a:spLocks noGrp="1"/>
          </p:cNvSpPr>
          <p:nvPr>
            <p:ph type="body" sz="half" idx="2"/>
          </p:nvPr>
        </p:nvSpPr>
        <p:spPr/>
        <p:txBody>
          <a:bodyPr/>
          <a:lstStyle/>
          <a:p>
            <a:r>
              <a:rPr lang="en-GB" sz="2400" dirty="0"/>
              <a:t>‘Autism can be considered as an extreme of the normal male brain’</a:t>
            </a:r>
          </a:p>
          <a:p>
            <a:endParaRPr lang="en-GB"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8581" b="8581"/>
          <a:stretch>
            <a:fillRect/>
          </a:stretch>
        </p:blipFill>
        <p:spPr/>
      </p:pic>
    </p:spTree>
    <p:extLst>
      <p:ext uri="{BB962C8B-B14F-4D97-AF65-F5344CB8AC3E}">
        <p14:creationId xmlns:p14="http://schemas.microsoft.com/office/powerpoint/2010/main" val="1770217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303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Extreme Male Brain Theory</a:t>
            </a:r>
          </a:p>
        </p:txBody>
      </p:sp>
      <p:sp>
        <p:nvSpPr>
          <p:cNvPr id="3" name="Content Placeholder 2"/>
          <p:cNvSpPr>
            <a:spLocks noGrp="1"/>
          </p:cNvSpPr>
          <p:nvPr>
            <p:ph idx="1"/>
          </p:nvPr>
        </p:nvSpPr>
        <p:spPr/>
        <p:txBody>
          <a:bodyPr/>
          <a:lstStyle/>
          <a:p>
            <a:r>
              <a:rPr lang="en-GB" dirty="0"/>
              <a:t>Sex differences  in cognition traditionally studied in terms of verbal and spatial ability.</a:t>
            </a:r>
          </a:p>
          <a:p>
            <a:r>
              <a:rPr lang="en-GB" dirty="0"/>
              <a:t>Baron-Cohen –human systemising and empathising are a neglected area in the research.</a:t>
            </a:r>
          </a:p>
          <a:p>
            <a:r>
              <a:rPr lang="en-GB" dirty="0"/>
              <a:t>The male brain – significantly stronger in systemising</a:t>
            </a:r>
          </a:p>
          <a:p>
            <a:r>
              <a:rPr lang="en-GB" dirty="0"/>
              <a:t>The female brain – significantly stronger in empathising</a:t>
            </a:r>
          </a:p>
        </p:txBody>
      </p:sp>
    </p:spTree>
    <p:extLst>
      <p:ext uri="{BB962C8B-B14F-4D97-AF65-F5344CB8AC3E}">
        <p14:creationId xmlns:p14="http://schemas.microsoft.com/office/powerpoint/2010/main" val="441795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Empathising</a:t>
            </a:r>
          </a:p>
        </p:txBody>
      </p:sp>
      <p:sp>
        <p:nvSpPr>
          <p:cNvPr id="3" name="Content Placeholder 2"/>
          <p:cNvSpPr>
            <a:spLocks noGrp="1"/>
          </p:cNvSpPr>
          <p:nvPr>
            <p:ph idx="1"/>
          </p:nvPr>
        </p:nvSpPr>
        <p:spPr/>
        <p:txBody>
          <a:bodyPr>
            <a:normAutofit/>
          </a:bodyPr>
          <a:lstStyle/>
          <a:p>
            <a:r>
              <a:rPr lang="en-GB" dirty="0"/>
              <a:t>The drive to identify another person’s emotions and thoughts, and to respond to these with an appropriate emotion.</a:t>
            </a:r>
          </a:p>
          <a:p>
            <a:r>
              <a:rPr lang="en-GB" dirty="0"/>
              <a:t>Evidence suggests (on average) females do this spontaneously more than males.</a:t>
            </a:r>
          </a:p>
          <a:p>
            <a:endParaRPr lang="en-GB" dirty="0"/>
          </a:p>
        </p:txBody>
      </p:sp>
    </p:spTree>
    <p:extLst>
      <p:ext uri="{BB962C8B-B14F-4D97-AF65-F5344CB8AC3E}">
        <p14:creationId xmlns:p14="http://schemas.microsoft.com/office/powerpoint/2010/main" val="1131384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Systemising</a:t>
            </a:r>
          </a:p>
        </p:txBody>
      </p:sp>
      <p:sp>
        <p:nvSpPr>
          <p:cNvPr id="3" name="Content Placeholder 2"/>
          <p:cNvSpPr>
            <a:spLocks noGrp="1"/>
          </p:cNvSpPr>
          <p:nvPr>
            <p:ph idx="1"/>
          </p:nvPr>
        </p:nvSpPr>
        <p:spPr/>
        <p:txBody>
          <a:bodyPr/>
          <a:lstStyle/>
          <a:p>
            <a:r>
              <a:rPr lang="en-GB" dirty="0"/>
              <a:t>The drive to analyse the variables in a system, to derive the underlying rules that govern the behaviour of a system. Systemising also refers to the drive to construct systems. Systemising allows you to predict the behaviour of a </a:t>
            </a:r>
            <a:r>
              <a:rPr lang="en-GB" i="1" dirty="0"/>
              <a:t>system</a:t>
            </a:r>
            <a:r>
              <a:rPr lang="en-GB" dirty="0"/>
              <a:t>, and to control it.</a:t>
            </a:r>
          </a:p>
          <a:p>
            <a:r>
              <a:rPr lang="en-GB" dirty="0"/>
              <a:t>Evidence suggest (on average) males do this spontaneously more than males.</a:t>
            </a:r>
          </a:p>
          <a:p>
            <a:endParaRPr lang="en-GB" dirty="0"/>
          </a:p>
        </p:txBody>
      </p:sp>
    </p:spTree>
    <p:extLst>
      <p:ext uri="{BB962C8B-B14F-4D97-AF65-F5344CB8AC3E}">
        <p14:creationId xmlns:p14="http://schemas.microsoft.com/office/powerpoint/2010/main" val="3318594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Systemising</a:t>
            </a:r>
          </a:p>
        </p:txBody>
      </p:sp>
      <p:sp>
        <p:nvSpPr>
          <p:cNvPr id="3" name="Content Placeholder 2"/>
          <p:cNvSpPr>
            <a:spLocks noGrp="1"/>
          </p:cNvSpPr>
          <p:nvPr>
            <p:ph idx="1"/>
          </p:nvPr>
        </p:nvSpPr>
        <p:spPr/>
        <p:txBody>
          <a:bodyPr>
            <a:normAutofit/>
          </a:bodyPr>
          <a:lstStyle/>
          <a:p>
            <a:r>
              <a:rPr lang="en-GB" dirty="0"/>
              <a:t>‘If–then’ (correlation) rules.</a:t>
            </a:r>
          </a:p>
          <a:p>
            <a:r>
              <a:rPr lang="en-GB" dirty="0"/>
              <a:t>Brain focuses on details or parameters - observing how this varies.</a:t>
            </a:r>
          </a:p>
          <a:p>
            <a:r>
              <a:rPr lang="en-GB" dirty="0"/>
              <a:t>Treats a feature as a variable that can be manipulated</a:t>
            </a:r>
          </a:p>
          <a:p>
            <a:r>
              <a:rPr lang="en-GB" dirty="0"/>
              <a:t>Notes the effect(s) of this one input elsewhere in the system (i.e. the output).</a:t>
            </a:r>
          </a:p>
          <a:p>
            <a:r>
              <a:rPr lang="en-GB" dirty="0"/>
              <a:t>‘If I do </a:t>
            </a:r>
            <a:r>
              <a:rPr lang="en-GB" i="1" dirty="0"/>
              <a:t>x</a:t>
            </a:r>
            <a:r>
              <a:rPr lang="en-GB" dirty="0"/>
              <a:t>, then </a:t>
            </a:r>
            <a:r>
              <a:rPr lang="en-GB" i="1" dirty="0"/>
              <a:t>y </a:t>
            </a:r>
            <a:r>
              <a:rPr lang="en-GB" dirty="0"/>
              <a:t>happens’.</a:t>
            </a:r>
          </a:p>
          <a:p>
            <a:r>
              <a:rPr lang="en-GB" dirty="0"/>
              <a:t>Systemising therefore needs an exact eye for detail.</a:t>
            </a:r>
          </a:p>
          <a:p>
            <a:endParaRPr lang="en-GB" dirty="0"/>
          </a:p>
        </p:txBody>
      </p:sp>
    </p:spTree>
    <p:extLst>
      <p:ext uri="{BB962C8B-B14F-4D97-AF65-F5344CB8AC3E}">
        <p14:creationId xmlns:p14="http://schemas.microsoft.com/office/powerpoint/2010/main" val="3242080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Six Types of Systems</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At least six types of system that a human being can analyse or construct:</a:t>
            </a:r>
          </a:p>
          <a:p>
            <a:pPr marL="514350" indent="-514350">
              <a:buFont typeface="+mj-lt"/>
              <a:buAutoNum type="arabicPeriod"/>
            </a:pPr>
            <a:r>
              <a:rPr lang="en-GB" dirty="0"/>
              <a:t>Technical systems: a computer, a musical instrument, a hammer, etc.</a:t>
            </a:r>
          </a:p>
          <a:p>
            <a:pPr marL="514350" indent="-514350">
              <a:buFont typeface="+mj-lt"/>
              <a:buAutoNum type="arabicPeriod"/>
            </a:pPr>
            <a:r>
              <a:rPr lang="en-GB" dirty="0"/>
              <a:t>Natural systems: a tide, a weather front, a plant, etc.</a:t>
            </a:r>
          </a:p>
          <a:p>
            <a:pPr marL="514350" indent="-514350">
              <a:buFont typeface="+mj-lt"/>
              <a:buAutoNum type="arabicPeriod"/>
            </a:pPr>
            <a:r>
              <a:rPr lang="en-GB" dirty="0"/>
              <a:t>Abstract systems: mathematics, a computer program, syntax, etc.</a:t>
            </a:r>
          </a:p>
          <a:p>
            <a:pPr marL="514350" indent="-514350">
              <a:buFont typeface="+mj-lt"/>
              <a:buAutoNum type="arabicPeriod"/>
            </a:pPr>
            <a:r>
              <a:rPr lang="en-GB" dirty="0"/>
              <a:t>Social systems: a political election, a legal system, a business, etc.</a:t>
            </a:r>
          </a:p>
          <a:p>
            <a:pPr marL="514350" indent="-514350">
              <a:buFont typeface="+mj-lt"/>
              <a:buAutoNum type="arabicPeriod"/>
            </a:pPr>
            <a:r>
              <a:rPr lang="en-GB" dirty="0"/>
              <a:t>Organisable systems: a taxonomy, a collection, a library, etc.</a:t>
            </a:r>
          </a:p>
          <a:p>
            <a:pPr marL="514350" indent="-514350">
              <a:buFont typeface="+mj-lt"/>
              <a:buAutoNum type="arabicPeriod"/>
            </a:pPr>
            <a:r>
              <a:rPr lang="en-GB" dirty="0"/>
              <a:t>Motoric systems: a sports technique, a performance, a technique for playing a musical instrument, etc.</a:t>
            </a:r>
          </a:p>
        </p:txBody>
      </p:sp>
    </p:spTree>
    <p:extLst>
      <p:ext uri="{BB962C8B-B14F-4D97-AF65-F5344CB8AC3E}">
        <p14:creationId xmlns:p14="http://schemas.microsoft.com/office/powerpoint/2010/main" val="1051696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Systemising</a:t>
            </a:r>
          </a:p>
        </p:txBody>
      </p:sp>
      <p:sp>
        <p:nvSpPr>
          <p:cNvPr id="3" name="Content Placeholder 2"/>
          <p:cNvSpPr>
            <a:spLocks noGrp="1"/>
          </p:cNvSpPr>
          <p:nvPr>
            <p:ph idx="1"/>
          </p:nvPr>
        </p:nvSpPr>
        <p:spPr/>
        <p:txBody>
          <a:bodyPr/>
          <a:lstStyle/>
          <a:p>
            <a:r>
              <a:rPr lang="en-GB" dirty="0"/>
              <a:t>Works for phenomena that are indeed ultimately lawful, finite and deterministic.</a:t>
            </a:r>
          </a:p>
          <a:p>
            <a:r>
              <a:rPr lang="en-GB" dirty="0"/>
              <a:t>Of almost no use when it comes to predicting moment-by moment changes in a person’s behaviour.</a:t>
            </a:r>
          </a:p>
        </p:txBody>
      </p:sp>
    </p:spTree>
    <p:extLst>
      <p:ext uri="{BB962C8B-B14F-4D97-AF65-F5344CB8AC3E}">
        <p14:creationId xmlns:p14="http://schemas.microsoft.com/office/powerpoint/2010/main" val="585146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Empathising</a:t>
            </a:r>
          </a:p>
        </p:txBody>
      </p:sp>
      <p:sp>
        <p:nvSpPr>
          <p:cNvPr id="3" name="Content Placeholder 2"/>
          <p:cNvSpPr>
            <a:spLocks noGrp="1"/>
          </p:cNvSpPr>
          <p:nvPr>
            <p:ph idx="1"/>
          </p:nvPr>
        </p:nvSpPr>
        <p:spPr/>
        <p:txBody>
          <a:bodyPr>
            <a:normAutofit fontScale="92500"/>
          </a:bodyPr>
          <a:lstStyle/>
          <a:p>
            <a:r>
              <a:rPr lang="en-GB" dirty="0"/>
              <a:t>Attribution of mental states to others, and an appropriate affective response to the other’s affective state.</a:t>
            </a:r>
          </a:p>
          <a:p>
            <a:r>
              <a:rPr lang="en-GB" dirty="0"/>
              <a:t>It covers not only what is sometimes called ‘theory of mind’ or </a:t>
            </a:r>
            <a:r>
              <a:rPr lang="en-GB" dirty="0" err="1"/>
              <a:t>mentalising</a:t>
            </a:r>
            <a:r>
              <a:rPr lang="en-GB" dirty="0"/>
              <a:t> but also what is implied by the English words ‘empathy’ and ‘sympathy’.</a:t>
            </a:r>
          </a:p>
          <a:p>
            <a:r>
              <a:rPr lang="en-GB" dirty="0"/>
              <a:t>Although systemising and empathising are in one way similar – they are both processes that allow us to make sense of events and make reliable predictions – they are in other respects almost the opposite of each other.</a:t>
            </a:r>
          </a:p>
          <a:p>
            <a:r>
              <a:rPr lang="en-GB" dirty="0"/>
              <a:t>Empathising involves an imaginative leap in the dark, in the absence of much data.</a:t>
            </a:r>
          </a:p>
        </p:txBody>
      </p:sp>
    </p:spTree>
    <p:extLst>
      <p:ext uri="{BB962C8B-B14F-4D97-AF65-F5344CB8AC3E}">
        <p14:creationId xmlns:p14="http://schemas.microsoft.com/office/powerpoint/2010/main" val="2580373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Brain Types</a:t>
            </a:r>
          </a:p>
        </p:txBody>
      </p:sp>
      <p:sp>
        <p:nvSpPr>
          <p:cNvPr id="3" name="Content Placeholder 2"/>
          <p:cNvSpPr>
            <a:spLocks noGrp="1"/>
          </p:cNvSpPr>
          <p:nvPr>
            <p:ph idx="1"/>
          </p:nvPr>
        </p:nvSpPr>
        <p:spPr/>
        <p:txBody>
          <a:bodyPr/>
          <a:lstStyle/>
          <a:p>
            <a:pPr marL="514350" indent="-514350">
              <a:buFont typeface="+mj-lt"/>
              <a:buAutoNum type="arabicPeriod"/>
            </a:pPr>
            <a:r>
              <a:rPr lang="en-GB" dirty="0"/>
              <a:t>Empathising is more developed E&gt;S (The Female Brain)</a:t>
            </a:r>
          </a:p>
          <a:p>
            <a:pPr marL="514350" indent="-514350">
              <a:buFont typeface="+mj-lt"/>
              <a:buAutoNum type="arabicPeriod"/>
            </a:pPr>
            <a:r>
              <a:rPr lang="en-GB" dirty="0"/>
              <a:t>Systemising is more developed S&gt;E (The Male Brain)</a:t>
            </a:r>
          </a:p>
          <a:p>
            <a:pPr marL="514350" indent="-514350">
              <a:buFont typeface="+mj-lt"/>
              <a:buAutoNum type="arabicPeriod"/>
            </a:pPr>
            <a:r>
              <a:rPr lang="en-GB" dirty="0"/>
              <a:t>Both are equally developed E=S (The Balanced Brain)</a:t>
            </a:r>
          </a:p>
          <a:p>
            <a:pPr marL="514350" indent="-514350">
              <a:buFont typeface="+mj-lt"/>
              <a:buAutoNum type="arabicPeriod"/>
            </a:pPr>
            <a:r>
              <a:rPr lang="en-GB" dirty="0"/>
              <a:t>Systemising is extremely more developed S&gt;&gt;E</a:t>
            </a:r>
          </a:p>
          <a:p>
            <a:pPr marL="514350" indent="-514350">
              <a:buFont typeface="+mj-lt"/>
              <a:buAutoNum type="arabicPeriod"/>
            </a:pPr>
            <a:r>
              <a:rPr lang="en-GB" dirty="0"/>
              <a:t>Empathising is extremely more developed E&gt;&gt;S????</a:t>
            </a:r>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3913232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central claim is only that </a:t>
            </a:r>
            <a:r>
              <a:rPr lang="en-GB" i="1" dirty="0"/>
              <a:t>more </a:t>
            </a:r>
            <a:r>
              <a:rPr lang="en-GB" dirty="0"/>
              <a:t>males than females have a brain of Type S, and </a:t>
            </a:r>
            <a:r>
              <a:rPr lang="en-GB" i="1" dirty="0"/>
              <a:t>more </a:t>
            </a:r>
            <a:r>
              <a:rPr lang="en-GB" dirty="0"/>
              <a:t>females than males have a brain of Type E.</a:t>
            </a:r>
          </a:p>
        </p:txBody>
      </p:sp>
    </p:spTree>
    <p:extLst>
      <p:ext uri="{BB962C8B-B14F-4D97-AF65-F5344CB8AC3E}">
        <p14:creationId xmlns:p14="http://schemas.microsoft.com/office/powerpoint/2010/main" val="2809913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First						Then</a:t>
            </a:r>
          </a:p>
        </p:txBody>
      </p:sp>
      <p:pic>
        <p:nvPicPr>
          <p:cNvPr id="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004048" y="2564904"/>
            <a:ext cx="3537678" cy="3189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526016"/>
            <a:ext cx="349958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547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 LUNCH?!!?</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What happened?</a:t>
            </a:r>
          </a:p>
          <a:p>
            <a:pPr marL="0" indent="0">
              <a:buNone/>
            </a:pPr>
            <a:r>
              <a:rPr lang="en-GB" i="1" dirty="0"/>
              <a:t>		‘The budget for lunch disappeared!’</a:t>
            </a:r>
          </a:p>
          <a:p>
            <a:pPr marL="0" indent="0">
              <a:buNone/>
            </a:pPr>
            <a:r>
              <a:rPr lang="en-GB" dirty="0"/>
              <a:t>What are you feeling?</a:t>
            </a:r>
          </a:p>
          <a:p>
            <a:pPr marL="0" indent="0">
              <a:buNone/>
            </a:pPr>
            <a:r>
              <a:rPr lang="en-GB" i="1" dirty="0"/>
              <a:t>		‘Totes raging and a little bit hungry already’</a:t>
            </a:r>
          </a:p>
          <a:p>
            <a:pPr marL="0" indent="0">
              <a:buNone/>
            </a:pPr>
            <a:r>
              <a:rPr lang="en-GB" dirty="0"/>
              <a:t>Who was affected?</a:t>
            </a:r>
          </a:p>
          <a:p>
            <a:pPr marL="0" indent="0">
              <a:buNone/>
            </a:pPr>
            <a:r>
              <a:rPr lang="en-GB" i="1" dirty="0"/>
              <a:t>		‘The ASD advisors I suppose but mostly just 		me.’</a:t>
            </a:r>
          </a:p>
          <a:p>
            <a:pPr marL="0" indent="0">
              <a:buNone/>
            </a:pPr>
            <a:r>
              <a:rPr lang="en-GB" dirty="0"/>
              <a:t>How can we make it better?</a:t>
            </a:r>
          </a:p>
          <a:p>
            <a:pPr marL="0" indent="0">
              <a:buNone/>
            </a:pPr>
            <a:r>
              <a:rPr lang="en-GB" i="1" dirty="0"/>
              <a:t>		‘I could get a £3 Subway meal deal with a nice 		coffee to counterbalance the probably dodgy 		GM salad.’</a:t>
            </a:r>
          </a:p>
        </p:txBody>
      </p:sp>
    </p:spTree>
    <p:extLst>
      <p:ext uri="{BB962C8B-B14F-4D97-AF65-F5344CB8AC3E}">
        <p14:creationId xmlns:p14="http://schemas.microsoft.com/office/powerpoint/2010/main" val="2270139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dominos.co.uk/blog/wp-content/uploads/2014/03/new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3747"/>
            <a:ext cx="8784976"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84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7776864"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954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Evidence of a Female Brain</a:t>
            </a:r>
            <a:br>
              <a:rPr lang="en-GB" dirty="0"/>
            </a:br>
            <a:r>
              <a:rPr lang="en-GB" sz="1200" dirty="0"/>
              <a:t>Baron-Cohen, S. (2002)  The Extreme Male Brain Theory of Autism.  </a:t>
            </a:r>
            <a:r>
              <a:rPr lang="en-GB" sz="1200" i="1" dirty="0"/>
              <a:t>Trends in Cognitive Science </a:t>
            </a:r>
            <a:r>
              <a:rPr lang="en-GB" sz="1200" dirty="0"/>
              <a:t>6(6).  Elsevier Science.</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i="1" dirty="0"/>
              <a:t>Sharing and turn-taking</a:t>
            </a:r>
            <a:r>
              <a:rPr lang="en-GB" dirty="0"/>
              <a:t>.</a:t>
            </a:r>
          </a:p>
          <a:p>
            <a:pPr marL="514350" indent="-514350">
              <a:buFont typeface="+mj-lt"/>
              <a:buAutoNum type="arabicPeriod"/>
            </a:pPr>
            <a:r>
              <a:rPr lang="en-GB" i="1" dirty="0"/>
              <a:t>Rough and tumble play or ‘rough housing’</a:t>
            </a:r>
            <a:r>
              <a:rPr lang="en-GB" dirty="0"/>
              <a:t>. </a:t>
            </a:r>
          </a:p>
          <a:p>
            <a:pPr marL="514350" indent="-514350">
              <a:buFont typeface="+mj-lt"/>
              <a:buAutoNum type="arabicPeriod"/>
            </a:pPr>
            <a:r>
              <a:rPr lang="en-GB" i="1" dirty="0"/>
              <a:t>Responding empathically to the distress of other people.</a:t>
            </a:r>
          </a:p>
          <a:p>
            <a:pPr marL="514350" indent="-514350">
              <a:buFont typeface="+mj-lt"/>
              <a:buAutoNum type="arabicPeriod" startAt="4"/>
            </a:pPr>
            <a:r>
              <a:rPr lang="en-GB" i="1" dirty="0"/>
              <a:t>Using a ‘theory of mind’</a:t>
            </a:r>
            <a:r>
              <a:rPr lang="en-GB" dirty="0"/>
              <a:t>. </a:t>
            </a:r>
          </a:p>
          <a:p>
            <a:pPr marL="514350" indent="-514350">
              <a:buFont typeface="+mj-lt"/>
              <a:buAutoNum type="arabicPeriod" startAt="4"/>
            </a:pPr>
            <a:r>
              <a:rPr lang="en-GB" i="1" dirty="0"/>
              <a:t>Sensitivity to facial expressions</a:t>
            </a:r>
            <a:r>
              <a:rPr lang="en-GB" dirty="0"/>
              <a:t>.</a:t>
            </a:r>
          </a:p>
          <a:p>
            <a:pPr marL="514350" indent="-514350">
              <a:buFont typeface="+mj-lt"/>
              <a:buAutoNum type="arabicPeriod" startAt="4"/>
            </a:pPr>
            <a:r>
              <a:rPr lang="en-GB" i="1" dirty="0"/>
              <a:t>Questionnaires measuring empathy</a:t>
            </a:r>
            <a:r>
              <a:rPr lang="en-GB" dirty="0"/>
              <a:t>. </a:t>
            </a:r>
          </a:p>
          <a:p>
            <a:pPr marL="514350" indent="-514350">
              <a:buFont typeface="+mj-lt"/>
              <a:buAutoNum type="arabicPeriod" startAt="4"/>
            </a:pPr>
            <a:r>
              <a:rPr lang="en-GB" i="1" dirty="0"/>
              <a:t>Values in relationships.</a:t>
            </a:r>
          </a:p>
          <a:p>
            <a:pPr marL="514350" indent="-514350">
              <a:buFont typeface="+mj-lt"/>
              <a:buAutoNum type="arabicPeriod" startAt="4"/>
            </a:pPr>
            <a:r>
              <a:rPr lang="en-GB" i="1" dirty="0"/>
              <a:t>Disorders of empathy</a:t>
            </a:r>
          </a:p>
          <a:p>
            <a:pPr marL="514350" indent="-514350">
              <a:buFont typeface="+mj-lt"/>
              <a:buAutoNum type="arabicPeriod" startAt="4"/>
            </a:pPr>
            <a:endParaRPr lang="en-GB" dirty="0"/>
          </a:p>
        </p:txBody>
      </p:sp>
    </p:spTree>
    <p:extLst>
      <p:ext uri="{BB962C8B-B14F-4D97-AF65-F5344CB8AC3E}">
        <p14:creationId xmlns:p14="http://schemas.microsoft.com/office/powerpoint/2010/main" val="759165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Evidence of a Female Brain</a:t>
            </a:r>
            <a:br>
              <a:rPr lang="en-GB" dirty="0"/>
            </a:br>
            <a:r>
              <a:rPr lang="en-GB" sz="1300" dirty="0"/>
              <a:t>Baron-Cohen, S. (2002)  The Extreme Male Brain Theory of Autism.  </a:t>
            </a:r>
            <a:r>
              <a:rPr lang="en-GB" sz="1300" i="1" dirty="0"/>
              <a:t>Trends in Cognitive Science </a:t>
            </a:r>
            <a:r>
              <a:rPr lang="en-GB" sz="1300" dirty="0"/>
              <a:t>6(6).  Elsevier Science.</a:t>
            </a:r>
          </a:p>
        </p:txBody>
      </p:sp>
      <p:sp>
        <p:nvSpPr>
          <p:cNvPr id="3" name="Content Placeholder 2"/>
          <p:cNvSpPr>
            <a:spLocks noGrp="1"/>
          </p:cNvSpPr>
          <p:nvPr>
            <p:ph idx="1"/>
          </p:nvPr>
        </p:nvSpPr>
        <p:spPr/>
        <p:txBody>
          <a:bodyPr>
            <a:normAutofit/>
          </a:bodyPr>
          <a:lstStyle/>
          <a:p>
            <a:pPr marL="514350" indent="-514350">
              <a:buFont typeface="+mj-lt"/>
              <a:buAutoNum type="arabicPeriod" startAt="9"/>
            </a:pPr>
            <a:r>
              <a:rPr lang="en-GB" i="1" dirty="0"/>
              <a:t>Aggression</a:t>
            </a:r>
            <a:endParaRPr lang="en-GB" dirty="0"/>
          </a:p>
          <a:p>
            <a:pPr marL="514350" indent="-514350">
              <a:buFont typeface="+mj-lt"/>
              <a:buAutoNum type="arabicPeriod" startAt="9"/>
            </a:pPr>
            <a:r>
              <a:rPr lang="en-GB" i="1" dirty="0"/>
              <a:t>Murder</a:t>
            </a:r>
          </a:p>
          <a:p>
            <a:pPr marL="514350" indent="-514350">
              <a:buFont typeface="+mj-lt"/>
              <a:buAutoNum type="arabicPeriod" startAt="9"/>
            </a:pPr>
            <a:r>
              <a:rPr lang="en-GB" i="1" dirty="0"/>
              <a:t>Establishing a ‘dominance hierarchy’</a:t>
            </a:r>
          </a:p>
          <a:p>
            <a:pPr marL="514350" indent="-514350">
              <a:buFont typeface="+mj-lt"/>
              <a:buAutoNum type="arabicPeriod" startAt="9"/>
            </a:pPr>
            <a:r>
              <a:rPr lang="en-GB" i="1" dirty="0"/>
              <a:t>Language style</a:t>
            </a:r>
          </a:p>
          <a:p>
            <a:pPr marL="514350" indent="-514350">
              <a:buFont typeface="+mj-lt"/>
              <a:buAutoNum type="arabicPeriod" startAt="13"/>
            </a:pPr>
            <a:r>
              <a:rPr lang="en-GB" i="1" dirty="0"/>
              <a:t>Talk about emotions</a:t>
            </a:r>
            <a:endParaRPr lang="en-GB" dirty="0"/>
          </a:p>
          <a:p>
            <a:pPr marL="514350" indent="-514350">
              <a:buFont typeface="+mj-lt"/>
              <a:buAutoNum type="arabicPeriod" startAt="13"/>
            </a:pPr>
            <a:r>
              <a:rPr lang="en-GB" i="1" dirty="0"/>
              <a:t>Parenting style</a:t>
            </a:r>
          </a:p>
          <a:p>
            <a:pPr marL="514350" indent="-514350">
              <a:buFont typeface="+mj-lt"/>
              <a:buAutoNum type="arabicPeriod" startAt="15"/>
            </a:pPr>
            <a:r>
              <a:rPr lang="en-GB" i="1" dirty="0"/>
              <a:t>Face preference and eye contact</a:t>
            </a:r>
          </a:p>
          <a:p>
            <a:pPr marL="514350" indent="-514350">
              <a:buFont typeface="+mj-lt"/>
              <a:buAutoNum type="arabicPeriod" startAt="15"/>
            </a:pPr>
            <a:r>
              <a:rPr lang="en-GB" i="1" dirty="0"/>
              <a:t>Better language ability in general</a:t>
            </a:r>
          </a:p>
          <a:p>
            <a:pPr marL="514350" indent="-514350">
              <a:buFont typeface="+mj-lt"/>
              <a:buAutoNum type="arabicPeriod" startAt="9"/>
            </a:pPr>
            <a:endParaRPr lang="en-GB" dirty="0"/>
          </a:p>
        </p:txBody>
      </p:sp>
    </p:spTree>
    <p:extLst>
      <p:ext uri="{BB962C8B-B14F-4D97-AF65-F5344CB8AC3E}">
        <p14:creationId xmlns:p14="http://schemas.microsoft.com/office/powerpoint/2010/main" val="336549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That plus women are always right….</a:t>
            </a:r>
          </a:p>
        </p:txBody>
      </p:sp>
    </p:spTree>
    <p:extLst>
      <p:ext uri="{BB962C8B-B14F-4D97-AF65-F5344CB8AC3E}">
        <p14:creationId xmlns:p14="http://schemas.microsoft.com/office/powerpoint/2010/main" val="3369060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 of a Male Brain</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i="1" dirty="0"/>
              <a:t>Toy preferences</a:t>
            </a:r>
          </a:p>
          <a:p>
            <a:pPr marL="514350" indent="-514350">
              <a:buFont typeface="+mj-lt"/>
              <a:buAutoNum type="arabicPeriod"/>
            </a:pPr>
            <a:r>
              <a:rPr lang="en-GB" i="1" dirty="0"/>
              <a:t>Adult occupational choices</a:t>
            </a:r>
          </a:p>
          <a:p>
            <a:pPr marL="514350" indent="-514350">
              <a:buFont typeface="+mj-lt"/>
              <a:buAutoNum type="arabicPeriod"/>
            </a:pPr>
            <a:r>
              <a:rPr lang="en-GB" i="1" dirty="0"/>
              <a:t>Maths, physics, and engineering</a:t>
            </a:r>
          </a:p>
          <a:p>
            <a:pPr marL="514350" indent="-514350">
              <a:buFont typeface="+mj-lt"/>
              <a:buAutoNum type="arabicPeriod"/>
            </a:pPr>
            <a:r>
              <a:rPr lang="en-GB" i="1" dirty="0"/>
              <a:t>Constructional abilities</a:t>
            </a:r>
          </a:p>
          <a:p>
            <a:pPr marL="514350" indent="-514350">
              <a:buFont typeface="+mj-lt"/>
              <a:buAutoNum type="arabicPeriod"/>
            </a:pPr>
            <a:r>
              <a:rPr lang="en-GB" i="1" dirty="0"/>
              <a:t>The Water-Level Task</a:t>
            </a:r>
          </a:p>
          <a:p>
            <a:pPr marL="514350" indent="-514350">
              <a:buFont typeface="+mj-lt"/>
              <a:buAutoNum type="arabicPeriod"/>
            </a:pPr>
            <a:r>
              <a:rPr lang="en-GB" i="1" dirty="0"/>
              <a:t>The Rod </a:t>
            </a:r>
            <a:r>
              <a:rPr lang="en-GB" i="1" dirty="0" smtClean="0"/>
              <a:t>and </a:t>
            </a:r>
            <a:r>
              <a:rPr lang="en-GB" i="1" dirty="0"/>
              <a:t>Frame test</a:t>
            </a:r>
          </a:p>
          <a:p>
            <a:pPr marL="514350" indent="-514350">
              <a:buFont typeface="+mj-lt"/>
              <a:buAutoNum type="arabicPeriod"/>
            </a:pPr>
            <a:r>
              <a:rPr lang="en-GB" i="1" dirty="0"/>
              <a:t>Good attention to relevant detail</a:t>
            </a:r>
          </a:p>
          <a:p>
            <a:pPr marL="514350" indent="-514350">
              <a:buFont typeface="+mj-lt"/>
              <a:buAutoNum type="arabicPeriod"/>
            </a:pPr>
            <a:r>
              <a:rPr lang="en-GB" i="1" dirty="0"/>
              <a:t>The Mental Rotation test</a:t>
            </a:r>
          </a:p>
          <a:p>
            <a:pPr marL="514350" indent="-514350">
              <a:buFont typeface="+mj-lt"/>
              <a:buAutoNum type="arabicPeriod"/>
            </a:pPr>
            <a:endParaRPr lang="en-GB" i="1" dirty="0"/>
          </a:p>
        </p:txBody>
      </p:sp>
    </p:spTree>
    <p:extLst>
      <p:ext uri="{BB962C8B-B14F-4D97-AF65-F5344CB8AC3E}">
        <p14:creationId xmlns:p14="http://schemas.microsoft.com/office/powerpoint/2010/main" val="1798519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 of a Male Brain</a:t>
            </a:r>
          </a:p>
        </p:txBody>
      </p:sp>
      <p:sp>
        <p:nvSpPr>
          <p:cNvPr id="3" name="Content Placeholder 2"/>
          <p:cNvSpPr>
            <a:spLocks noGrp="1"/>
          </p:cNvSpPr>
          <p:nvPr>
            <p:ph idx="1"/>
          </p:nvPr>
        </p:nvSpPr>
        <p:spPr/>
        <p:txBody>
          <a:bodyPr>
            <a:normAutofit/>
          </a:bodyPr>
          <a:lstStyle/>
          <a:p>
            <a:pPr marL="514350" indent="-514350">
              <a:buFont typeface="+mj-lt"/>
              <a:buAutoNum type="arabicPeriod" startAt="9"/>
            </a:pPr>
            <a:r>
              <a:rPr lang="en-GB" i="1" dirty="0"/>
              <a:t>Map reading</a:t>
            </a:r>
          </a:p>
          <a:p>
            <a:pPr marL="514350" indent="-514350">
              <a:buFont typeface="+mj-lt"/>
              <a:buAutoNum type="arabicPeriod" startAt="9"/>
            </a:pPr>
            <a:r>
              <a:rPr lang="en-GB" i="1" dirty="0"/>
              <a:t>Motoric systems</a:t>
            </a:r>
          </a:p>
          <a:p>
            <a:pPr marL="514350" indent="-514350">
              <a:buFont typeface="+mj-lt"/>
              <a:buAutoNum type="arabicPeriod" startAt="9"/>
            </a:pPr>
            <a:r>
              <a:rPr lang="en-GB" i="1" dirty="0"/>
              <a:t>Organisable systems</a:t>
            </a:r>
          </a:p>
          <a:p>
            <a:pPr marL="514350" indent="-514350">
              <a:buFont typeface="+mj-lt"/>
              <a:buAutoNum type="arabicPeriod" startAt="9"/>
            </a:pPr>
            <a:r>
              <a:rPr lang="en-GB" i="1" dirty="0"/>
              <a:t>The Systemising Quotient</a:t>
            </a:r>
          </a:p>
          <a:p>
            <a:pPr marL="514350" indent="-514350">
              <a:buFont typeface="+mj-lt"/>
              <a:buAutoNum type="arabicPeriod" startAt="9"/>
            </a:pPr>
            <a:r>
              <a:rPr lang="en-GB" i="1" dirty="0"/>
              <a:t>Mechanics</a:t>
            </a:r>
          </a:p>
          <a:p>
            <a:pPr marL="514350" indent="-514350">
              <a:buFont typeface="+mj-lt"/>
              <a:buAutoNum type="arabicPeriod" startAt="9"/>
            </a:pPr>
            <a:endParaRPr lang="en-GB" i="1" dirty="0"/>
          </a:p>
          <a:p>
            <a:pPr marL="514350" indent="-514350">
              <a:buFont typeface="+mj-lt"/>
              <a:buAutoNum type="arabicPeriod" startAt="9"/>
            </a:pPr>
            <a:endParaRPr lang="en-GB" i="1" dirty="0"/>
          </a:p>
          <a:p>
            <a:pPr marL="514350" indent="-514350">
              <a:buFont typeface="+mj-lt"/>
              <a:buAutoNum type="arabicPeriod" startAt="9"/>
            </a:pPr>
            <a:endParaRPr lang="en-GB" dirty="0"/>
          </a:p>
        </p:txBody>
      </p:sp>
    </p:spTree>
    <p:extLst>
      <p:ext uri="{BB962C8B-B14F-4D97-AF65-F5344CB8AC3E}">
        <p14:creationId xmlns:p14="http://schemas.microsoft.com/office/powerpoint/2010/main" val="965377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Autism and the Extreme Male Brain</a:t>
            </a:r>
          </a:p>
        </p:txBody>
      </p:sp>
      <p:sp>
        <p:nvSpPr>
          <p:cNvPr id="3" name="Content Placeholder 2"/>
          <p:cNvSpPr>
            <a:spLocks noGrp="1"/>
          </p:cNvSpPr>
          <p:nvPr>
            <p:ph idx="1"/>
          </p:nvPr>
        </p:nvSpPr>
        <p:spPr/>
        <p:txBody>
          <a:bodyPr/>
          <a:lstStyle/>
          <a:p>
            <a:r>
              <a:rPr lang="en-GB" dirty="0"/>
              <a:t>There is evidence of structural and functional differences in regions of the brain (such as the amygdala being abnormal in size, and this structure not responding to cues of emotional expression)</a:t>
            </a:r>
          </a:p>
          <a:p>
            <a:r>
              <a:rPr lang="en-GB" dirty="0"/>
              <a:t>Converging evidence points to:</a:t>
            </a:r>
          </a:p>
          <a:p>
            <a:pPr lvl="1"/>
            <a:r>
              <a:rPr lang="en-GB" dirty="0"/>
              <a:t>Impaired empathising</a:t>
            </a:r>
          </a:p>
          <a:p>
            <a:pPr lvl="1"/>
            <a:r>
              <a:rPr lang="en-GB" dirty="0"/>
              <a:t>Superior systemising</a:t>
            </a:r>
          </a:p>
          <a:p>
            <a:endParaRPr lang="en-GB" dirty="0"/>
          </a:p>
        </p:txBody>
      </p:sp>
    </p:spTree>
    <p:extLst>
      <p:ext uri="{BB962C8B-B14F-4D97-AF65-F5344CB8AC3E}">
        <p14:creationId xmlns:p14="http://schemas.microsoft.com/office/powerpoint/2010/main" val="1298867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Impaired Empathising</a:t>
            </a:r>
          </a:p>
        </p:txBody>
      </p:sp>
      <p:sp>
        <p:nvSpPr>
          <p:cNvPr id="3" name="Content Placeholder 2"/>
          <p:cNvSpPr>
            <a:spLocks noGrp="1"/>
          </p:cNvSpPr>
          <p:nvPr>
            <p:ph idx="1"/>
          </p:nvPr>
        </p:nvSpPr>
        <p:spPr/>
        <p:txBody>
          <a:bodyPr/>
          <a:lstStyle/>
          <a:p>
            <a:r>
              <a:rPr lang="en-GB" dirty="0"/>
              <a:t>Mind Reading</a:t>
            </a:r>
          </a:p>
          <a:p>
            <a:r>
              <a:rPr lang="en-GB" dirty="0"/>
              <a:t>The Empathy Quotient</a:t>
            </a:r>
          </a:p>
          <a:p>
            <a:r>
              <a:rPr lang="en-GB" dirty="0"/>
              <a:t>The ‘Reading the Mind Eyes’ Test</a:t>
            </a:r>
          </a:p>
          <a:p>
            <a:r>
              <a:rPr lang="en-GB" dirty="0"/>
              <a:t>The Complex Facial Expressions Test</a:t>
            </a:r>
          </a:p>
          <a:p>
            <a:r>
              <a:rPr lang="en-GB" dirty="0"/>
              <a:t>Eye Contact</a:t>
            </a:r>
          </a:p>
          <a:p>
            <a:r>
              <a:rPr lang="en-GB" dirty="0"/>
              <a:t>Language Development</a:t>
            </a:r>
          </a:p>
          <a:p>
            <a:r>
              <a:rPr lang="en-GB" dirty="0"/>
              <a:t>Pragmatics</a:t>
            </a:r>
          </a:p>
          <a:p>
            <a:r>
              <a:rPr lang="en-GB" dirty="0"/>
              <a:t>The Faux Pas Test</a:t>
            </a:r>
          </a:p>
          <a:p>
            <a:r>
              <a:rPr lang="en-GB" dirty="0"/>
              <a:t>The Friendship Questionnaire</a:t>
            </a:r>
          </a:p>
        </p:txBody>
      </p:sp>
    </p:spTree>
    <p:extLst>
      <p:ext uri="{BB962C8B-B14F-4D97-AF65-F5344CB8AC3E}">
        <p14:creationId xmlns:p14="http://schemas.microsoft.com/office/powerpoint/2010/main" val="281417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Superior Systemising</a:t>
            </a:r>
          </a:p>
        </p:txBody>
      </p:sp>
      <p:sp>
        <p:nvSpPr>
          <p:cNvPr id="3" name="Content Placeholder 2"/>
          <p:cNvSpPr>
            <a:spLocks noGrp="1"/>
          </p:cNvSpPr>
          <p:nvPr>
            <p:ph idx="1"/>
          </p:nvPr>
        </p:nvSpPr>
        <p:spPr/>
        <p:txBody>
          <a:bodyPr/>
          <a:lstStyle/>
          <a:p>
            <a:r>
              <a:rPr lang="en-GB" dirty="0"/>
              <a:t>Islets of ability</a:t>
            </a:r>
          </a:p>
          <a:p>
            <a:r>
              <a:rPr lang="en-GB" dirty="0"/>
              <a:t>Attention to detail</a:t>
            </a:r>
          </a:p>
          <a:p>
            <a:r>
              <a:rPr lang="en-GB" dirty="0"/>
              <a:t>Preference for rule based, structural, factual information</a:t>
            </a:r>
          </a:p>
          <a:p>
            <a:r>
              <a:rPr lang="en-GB" dirty="0"/>
              <a:t>Tests of intuitive physics</a:t>
            </a:r>
          </a:p>
          <a:p>
            <a:r>
              <a:rPr lang="en-GB" dirty="0"/>
              <a:t>Toy preference</a:t>
            </a:r>
          </a:p>
          <a:p>
            <a:r>
              <a:rPr lang="en-GB" dirty="0"/>
              <a:t>Collecting</a:t>
            </a:r>
          </a:p>
          <a:p>
            <a:r>
              <a:rPr lang="en-GB" dirty="0"/>
              <a:t>Obsessions with closed systems</a:t>
            </a:r>
          </a:p>
          <a:p>
            <a:r>
              <a:rPr lang="en-GB" dirty="0"/>
              <a:t>The systemising quotient</a:t>
            </a:r>
          </a:p>
          <a:p>
            <a:endParaRPr lang="en-GB" dirty="0"/>
          </a:p>
        </p:txBody>
      </p:sp>
    </p:spTree>
    <p:extLst>
      <p:ext uri="{BB962C8B-B14F-4D97-AF65-F5344CB8AC3E}">
        <p14:creationId xmlns:p14="http://schemas.microsoft.com/office/powerpoint/2010/main" val="253025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When I speak I would like to see…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5040" y="2276872"/>
            <a:ext cx="2120575"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924944"/>
            <a:ext cx="2114982" cy="189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226946"/>
            <a:ext cx="1993008" cy="175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969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Biological and Familial</a:t>
            </a:r>
          </a:p>
        </p:txBody>
      </p:sp>
      <p:sp>
        <p:nvSpPr>
          <p:cNvPr id="3" name="Content Placeholder 2"/>
          <p:cNvSpPr>
            <a:spLocks noGrp="1"/>
          </p:cNvSpPr>
          <p:nvPr>
            <p:ph idx="1"/>
          </p:nvPr>
        </p:nvSpPr>
        <p:spPr/>
        <p:txBody>
          <a:bodyPr/>
          <a:lstStyle/>
          <a:p>
            <a:r>
              <a:rPr lang="en-GB" dirty="0"/>
              <a:t>The Autism Spectrum Quotient</a:t>
            </a:r>
          </a:p>
          <a:p>
            <a:r>
              <a:rPr lang="en-GB" dirty="0"/>
              <a:t>Sexually Dimorphic Somatic Markers</a:t>
            </a:r>
          </a:p>
          <a:p>
            <a:r>
              <a:rPr lang="en-GB" dirty="0"/>
              <a:t>Early Puberty</a:t>
            </a:r>
          </a:p>
          <a:p>
            <a:r>
              <a:rPr lang="en-GB" dirty="0" err="1"/>
              <a:t>Familiality</a:t>
            </a:r>
            <a:r>
              <a:rPr lang="en-GB" dirty="0"/>
              <a:t> of Talent</a:t>
            </a:r>
          </a:p>
          <a:p>
            <a:endParaRPr lang="en-GB" dirty="0"/>
          </a:p>
          <a:p>
            <a:endParaRPr lang="en-GB" dirty="0"/>
          </a:p>
        </p:txBody>
      </p:sp>
    </p:spTree>
    <p:extLst>
      <p:ext uri="{BB962C8B-B14F-4D97-AF65-F5344CB8AC3E}">
        <p14:creationId xmlns:p14="http://schemas.microsoft.com/office/powerpoint/2010/main" val="730439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Mrs Hofstadter</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www.youtube.com/watch?v=nRoxCqCd77E</a:t>
            </a:r>
            <a:endParaRPr lang="en-GB" dirty="0" smtClean="0"/>
          </a:p>
          <a:p>
            <a:endParaRPr lang="en-GB" dirty="0"/>
          </a:p>
        </p:txBody>
      </p:sp>
    </p:spTree>
    <p:extLst>
      <p:ext uri="{BB962C8B-B14F-4D97-AF65-F5344CB8AC3E}">
        <p14:creationId xmlns:p14="http://schemas.microsoft.com/office/powerpoint/2010/main" val="1275158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Mrs Hofstadter</a:t>
            </a:r>
          </a:p>
        </p:txBody>
      </p:sp>
      <p:sp>
        <p:nvSpPr>
          <p:cNvPr id="3" name="Content Placeholder 2"/>
          <p:cNvSpPr>
            <a:spLocks noGrp="1"/>
          </p:cNvSpPr>
          <p:nvPr>
            <p:ph idx="1"/>
          </p:nvPr>
        </p:nvSpPr>
        <p:spPr/>
        <p:txBody>
          <a:bodyPr/>
          <a:lstStyle/>
          <a:p>
            <a:r>
              <a:rPr lang="en-GB" dirty="0" smtClean="0">
                <a:hlinkClick r:id="rId3"/>
              </a:rPr>
              <a:t>https</a:t>
            </a:r>
            <a:r>
              <a:rPr lang="en-GB" dirty="0">
                <a:hlinkClick r:id="rId3"/>
              </a:rPr>
              <a:t>://</a:t>
            </a:r>
            <a:r>
              <a:rPr lang="en-GB" dirty="0" smtClean="0">
                <a:hlinkClick r:id="rId3"/>
              </a:rPr>
              <a:t>www.youtube.com/watch?v=iHROHQNjMXE</a:t>
            </a:r>
            <a:endParaRPr lang="en-GB" dirty="0" smtClean="0"/>
          </a:p>
          <a:p>
            <a:endParaRPr lang="en-GB" dirty="0" smtClean="0"/>
          </a:p>
          <a:p>
            <a:r>
              <a:rPr lang="en-GB" dirty="0">
                <a:hlinkClick r:id="rId4"/>
              </a:rPr>
              <a:t>https://</a:t>
            </a:r>
            <a:r>
              <a:rPr lang="en-GB" dirty="0" smtClean="0">
                <a:hlinkClick r:id="rId4"/>
              </a:rPr>
              <a:t>www.youtube.com/watch?v=zcWr8WIYIO8</a:t>
            </a:r>
            <a:endParaRPr lang="en-GB" dirty="0" smtClean="0"/>
          </a:p>
          <a:p>
            <a:endParaRPr lang="en-GB" dirty="0"/>
          </a:p>
          <a:p>
            <a:endParaRPr lang="en-GB" dirty="0" smtClean="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045798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09600" y="836712"/>
            <a:ext cx="2209800" cy="4171393"/>
          </a:xfrm>
        </p:spPr>
        <p:txBody>
          <a:bodyPr>
            <a:noAutofit/>
          </a:bodyPr>
          <a:lstStyle/>
          <a:p>
            <a:r>
              <a:rPr lang="en-GB" sz="2000" dirty="0"/>
              <a:t>‘The autistic personality is an extreme variant of male intelligence. Even within the normal variation, we find typical sex differences in intelligence… In the autistic individual, the male pattern is exaggerated to the extreme’</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047" r="1047"/>
          <a:stretch>
            <a:fillRect/>
          </a:stretch>
        </p:blipFill>
        <p:spPr/>
      </p:pic>
    </p:spTree>
    <p:extLst>
      <p:ext uri="{BB962C8B-B14F-4D97-AF65-F5344CB8AC3E}">
        <p14:creationId xmlns:p14="http://schemas.microsoft.com/office/powerpoint/2010/main" val="1567764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Assessment</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9301811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Wellbeing Assessment</a:t>
            </a:r>
          </a:p>
        </p:txBody>
      </p:sp>
      <p:sp>
        <p:nvSpPr>
          <p:cNvPr id="3" name="Content Placeholder 2"/>
          <p:cNvSpPr>
            <a:spLocks noGrp="1"/>
          </p:cNvSpPr>
          <p:nvPr>
            <p:ph idx="1"/>
          </p:nvPr>
        </p:nvSpPr>
        <p:spPr/>
        <p:txBody>
          <a:bodyPr>
            <a:normAutofit/>
          </a:bodyPr>
          <a:lstStyle/>
          <a:p>
            <a:r>
              <a:rPr lang="en-GB" dirty="0"/>
              <a:t>Girl </a:t>
            </a:r>
            <a:r>
              <a:rPr lang="en-GB" i="1" dirty="0"/>
              <a:t>X</a:t>
            </a:r>
            <a:r>
              <a:rPr lang="en-GB" dirty="0"/>
              <a:t> is in P1 (no diagnosis)</a:t>
            </a:r>
          </a:p>
          <a:p>
            <a:r>
              <a:rPr lang="en-GB" dirty="0"/>
              <a:t>Quite able in many respects</a:t>
            </a:r>
          </a:p>
          <a:p>
            <a:r>
              <a:rPr lang="en-GB" dirty="0"/>
              <a:t>Quite artistic and creative, strong visual memory</a:t>
            </a:r>
          </a:p>
          <a:p>
            <a:r>
              <a:rPr lang="en-GB" dirty="0"/>
              <a:t>Appears to cope with morning transition into school</a:t>
            </a:r>
          </a:p>
          <a:p>
            <a:r>
              <a:rPr lang="en-GB" dirty="0"/>
              <a:t>Evidence of some sensory needs (noise)</a:t>
            </a:r>
          </a:p>
          <a:p>
            <a:r>
              <a:rPr lang="en-GB" dirty="0"/>
              <a:t>Struggles with elements of social interaction, including interpersonal space.</a:t>
            </a:r>
          </a:p>
          <a:p>
            <a:r>
              <a:rPr lang="en-GB" dirty="0"/>
              <a:t>High tendency to try and control her environment (likes to use the word ‘No’ a lot</a:t>
            </a:r>
            <a:r>
              <a:rPr lang="en-GB" dirty="0" smtClean="0"/>
              <a:t>.)</a:t>
            </a:r>
            <a:endParaRPr lang="en-GB" dirty="0"/>
          </a:p>
        </p:txBody>
      </p:sp>
    </p:spTree>
    <p:extLst>
      <p:ext uri="{BB962C8B-B14F-4D97-AF65-F5344CB8AC3E}">
        <p14:creationId xmlns:p14="http://schemas.microsoft.com/office/powerpoint/2010/main" val="2979894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 Assessment</a:t>
            </a:r>
            <a:endParaRPr lang="en-GB" dirty="0"/>
          </a:p>
        </p:txBody>
      </p:sp>
      <p:sp>
        <p:nvSpPr>
          <p:cNvPr id="3" name="Content Placeholder 2"/>
          <p:cNvSpPr>
            <a:spLocks noGrp="1"/>
          </p:cNvSpPr>
          <p:nvPr>
            <p:ph idx="1"/>
          </p:nvPr>
        </p:nvSpPr>
        <p:spPr/>
        <p:txBody>
          <a:bodyPr>
            <a:normAutofit fontScale="92500" lnSpcReduction="20000"/>
          </a:bodyPr>
          <a:lstStyle/>
          <a:p>
            <a:r>
              <a:rPr lang="en-GB" dirty="0"/>
              <a:t>Finds it difficult to sit or participate in a group situation.</a:t>
            </a:r>
          </a:p>
          <a:p>
            <a:r>
              <a:rPr lang="en-GB" dirty="0"/>
              <a:t>Struggles when not picked to respond by the teacher and when she is not first in a line.</a:t>
            </a:r>
          </a:p>
          <a:p>
            <a:r>
              <a:rPr lang="en-GB" dirty="0"/>
              <a:t>Struggles to use emotional language to talk about her feelings – what went wrong etc.</a:t>
            </a:r>
          </a:p>
          <a:p>
            <a:r>
              <a:rPr lang="en-GB" dirty="0"/>
              <a:t>Extreme reactions to situations when things don’t go her way / according to plan – no obvious / consistent triggers (wailing, crying, lying on the floor, occasional lashing out)</a:t>
            </a:r>
          </a:p>
          <a:p>
            <a:r>
              <a:rPr lang="en-GB" dirty="0"/>
              <a:t>Needs to be escorted from class up to five or six times per day when she is having a ‘melt down’ – taken to PT office to sit and calm down.  Usually returns after 10-15 minutes.</a:t>
            </a:r>
          </a:p>
          <a:p>
            <a:r>
              <a:rPr lang="en-GB" dirty="0"/>
              <a:t>There are two class teachers and PSA support is available</a:t>
            </a:r>
            <a:r>
              <a:rPr lang="en-GB" dirty="0" smtClean="0"/>
              <a:t>.</a:t>
            </a:r>
            <a:endParaRPr lang="en-GB" dirty="0"/>
          </a:p>
        </p:txBody>
      </p:sp>
    </p:spTree>
    <p:extLst>
      <p:ext uri="{BB962C8B-B14F-4D97-AF65-F5344CB8AC3E}">
        <p14:creationId xmlns:p14="http://schemas.microsoft.com/office/powerpoint/2010/main" val="32962963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What are Girl X’s Wellbeing Needs?</a:t>
            </a:r>
          </a:p>
        </p:txBody>
      </p:sp>
    </p:spTree>
    <p:extLst>
      <p:ext uri="{BB962C8B-B14F-4D97-AF65-F5344CB8AC3E}">
        <p14:creationId xmlns:p14="http://schemas.microsoft.com/office/powerpoint/2010/main" val="4447084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Intervention</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9424086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3192384"/>
          </a:xfrm>
        </p:spPr>
        <p:txBody>
          <a:bodyPr/>
          <a:lstStyle/>
          <a:p>
            <a:r>
              <a:rPr lang="en-GB" sz="4000" b="0" dirty="0"/>
              <a:t>Outcomes are maximized when interventions are matched to individual characteristics and begun as early as possible</a:t>
            </a:r>
            <a:r>
              <a:rPr lang="en-GB" sz="2800" b="0" dirty="0"/>
              <a:t>.</a:t>
            </a:r>
            <a:endParaRPr lang="en-GB" sz="2800" dirty="0"/>
          </a:p>
        </p:txBody>
      </p:sp>
      <p:sp>
        <p:nvSpPr>
          <p:cNvPr id="3" name="Text Placeholder 2"/>
          <p:cNvSpPr>
            <a:spLocks noGrp="1"/>
          </p:cNvSpPr>
          <p:nvPr>
            <p:ph type="body" idx="1"/>
          </p:nvPr>
        </p:nvSpPr>
        <p:spPr>
          <a:xfrm>
            <a:off x="539552" y="4725144"/>
            <a:ext cx="7772400" cy="1509712"/>
          </a:xfrm>
        </p:spPr>
        <p:txBody>
          <a:bodyPr/>
          <a:lstStyle/>
          <a:p>
            <a:pPr algn="r"/>
            <a:r>
              <a:rPr lang="en-GB" i="1" dirty="0"/>
              <a:t>Autism Spectrum Disorders: Guide to Evidence Based Interventions (2012) Missouri Autism Guidelines Initiative</a:t>
            </a:r>
          </a:p>
        </p:txBody>
      </p:sp>
    </p:spTree>
    <p:extLst>
      <p:ext uri="{BB962C8B-B14F-4D97-AF65-F5344CB8AC3E}">
        <p14:creationId xmlns:p14="http://schemas.microsoft.com/office/powerpoint/2010/main" val="115205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when Annie speaks….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2492896"/>
            <a:ext cx="2582391" cy="213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4888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Evidence based practice</a:t>
            </a:r>
          </a:p>
        </p:txBody>
      </p:sp>
      <p:sp>
        <p:nvSpPr>
          <p:cNvPr id="5" name="Content Placeholder 4"/>
          <p:cNvSpPr>
            <a:spLocks noGrp="1"/>
          </p:cNvSpPr>
          <p:nvPr>
            <p:ph idx="1"/>
          </p:nvPr>
        </p:nvSpPr>
        <p:spPr/>
        <p:txBody>
          <a:bodyPr/>
          <a:lstStyle/>
          <a:p>
            <a:r>
              <a:rPr lang="en-GB" dirty="0"/>
              <a:t>Scientific research</a:t>
            </a:r>
          </a:p>
          <a:p>
            <a:r>
              <a:rPr lang="en-GB" dirty="0"/>
              <a:t>Includes professional expertise</a:t>
            </a:r>
          </a:p>
          <a:p>
            <a:r>
              <a:rPr lang="en-GB" dirty="0"/>
              <a:t>Includes consideration of individual characteristics</a:t>
            </a:r>
          </a:p>
          <a:p>
            <a:endParaRPr lang="en-GB" dirty="0"/>
          </a:p>
          <a:p>
            <a:endParaRPr lang="en-GB" dirty="0"/>
          </a:p>
          <a:p>
            <a:endParaRPr lang="en-GB" dirty="0"/>
          </a:p>
        </p:txBody>
      </p:sp>
    </p:spTree>
    <p:extLst>
      <p:ext uri="{BB962C8B-B14F-4D97-AF65-F5344CB8AC3E}">
        <p14:creationId xmlns:p14="http://schemas.microsoft.com/office/powerpoint/2010/main" val="776929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8622939"/>
              </p:ext>
            </p:extLst>
          </p:nvPr>
        </p:nvGraphicFramePr>
        <p:xfrm>
          <a:off x="0" y="692696"/>
          <a:ext cx="9144000" cy="5976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923928" y="3789040"/>
            <a:ext cx="1315104" cy="923330"/>
          </a:xfrm>
          <a:prstGeom prst="rect">
            <a:avLst/>
          </a:prstGeom>
          <a:noFill/>
        </p:spPr>
        <p:txBody>
          <a:bodyPr wrap="none" rtlCol="0">
            <a:spAutoFit/>
          </a:bodyPr>
          <a:lstStyle/>
          <a:p>
            <a:pPr algn="ctr"/>
            <a:r>
              <a:rPr lang="en-GB" dirty="0"/>
              <a:t>EVIDENCE</a:t>
            </a:r>
          </a:p>
          <a:p>
            <a:pPr algn="ctr"/>
            <a:r>
              <a:rPr lang="en-GB" dirty="0"/>
              <a:t>BASED</a:t>
            </a:r>
          </a:p>
          <a:p>
            <a:pPr algn="ctr"/>
            <a:r>
              <a:rPr lang="en-GB" dirty="0"/>
              <a:t>PRACTICE</a:t>
            </a:r>
          </a:p>
        </p:txBody>
      </p:sp>
    </p:spTree>
    <p:extLst>
      <p:ext uri="{BB962C8B-B14F-4D97-AF65-F5344CB8AC3E}">
        <p14:creationId xmlns:p14="http://schemas.microsoft.com/office/powerpoint/2010/main" val="35328633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Perspectives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044319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94453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normAutofit/>
          </a:bodyPr>
          <a:lstStyle/>
          <a:p>
            <a:r>
              <a:rPr lang="en-GB" dirty="0">
                <a:solidFill>
                  <a:schemeClr val="tx1"/>
                </a:solidFill>
                <a:latin typeface="Comic Sans MS" panose="030F0702030302020204" pitchFamily="66" charset="0"/>
              </a:rPr>
              <a:t>Transitions </a:t>
            </a:r>
            <a:br>
              <a:rPr lang="en-GB" dirty="0">
                <a:solidFill>
                  <a:schemeClr val="tx1"/>
                </a:solidFill>
                <a:latin typeface="Comic Sans MS" panose="030F0702030302020204" pitchFamily="66" charset="0"/>
              </a:rPr>
            </a:br>
            <a:r>
              <a:rPr lang="en-GB" sz="3200" dirty="0">
                <a:solidFill>
                  <a:schemeClr val="tx1"/>
                </a:solidFill>
                <a:latin typeface="Comic Sans MS" panose="030F0702030302020204" pitchFamily="66" charset="0"/>
              </a:rPr>
              <a:t>Moving from one place to another</a:t>
            </a:r>
            <a:endParaRPr lang="en-GB" sz="4000" dirty="0">
              <a:solidFill>
                <a:schemeClr val="tx1"/>
              </a:solidFill>
              <a:latin typeface="Comic Sans MS" panose="030F0702030302020204" pitchFamily="66" charset="0"/>
            </a:endParaRPr>
          </a:p>
        </p:txBody>
      </p:sp>
      <p:sp>
        <p:nvSpPr>
          <p:cNvPr id="3" name="Subtitle 2"/>
          <p:cNvSpPr>
            <a:spLocks noGrp="1"/>
          </p:cNvSpPr>
          <p:nvPr>
            <p:ph type="subTitle" idx="1"/>
          </p:nvPr>
        </p:nvSpPr>
        <p:spPr>
          <a:xfrm>
            <a:off x="323528" y="1556792"/>
            <a:ext cx="8820472" cy="4896544"/>
          </a:xfrm>
        </p:spPr>
        <p:txBody>
          <a:bodyPr>
            <a:noAutofit/>
          </a:bodyPr>
          <a:lstStyle/>
          <a:p>
            <a:pPr marL="457200" indent="-457200">
              <a:buFont typeface="Arial" panose="020B0604020202020204" pitchFamily="34" charset="0"/>
              <a:buChar char="•"/>
            </a:pPr>
            <a:r>
              <a:rPr lang="en-GB" sz="2200" dirty="0">
                <a:solidFill>
                  <a:schemeClr val="tx1"/>
                </a:solidFill>
                <a:latin typeface="Comic Sans MS" panose="030F0702030302020204" pitchFamily="66" charset="0"/>
              </a:rPr>
              <a:t>Transitions are not easy for people with autism.</a:t>
            </a:r>
          </a:p>
          <a:p>
            <a:endParaRPr lang="en-GB" sz="2200" dirty="0">
              <a:solidFill>
                <a:schemeClr val="tx1"/>
              </a:solidFill>
              <a:latin typeface="Comic Sans MS" panose="030F0702030302020204" pitchFamily="66" charset="0"/>
            </a:endParaRPr>
          </a:p>
          <a:p>
            <a:pPr marL="457200" indent="-457200">
              <a:buFont typeface="Arial" panose="020B0604020202020204" pitchFamily="34" charset="0"/>
              <a:buChar char="•"/>
            </a:pPr>
            <a:r>
              <a:rPr lang="en-GB" sz="2200" dirty="0">
                <a:solidFill>
                  <a:schemeClr val="tx1"/>
                </a:solidFill>
                <a:latin typeface="Comic Sans MS" panose="030F0702030302020204" pitchFamily="66" charset="0"/>
              </a:rPr>
              <a:t>Tells us that ‘it is time to move on’ and pre-supposes that one is ready, willing and equipped to do so.</a:t>
            </a:r>
          </a:p>
          <a:p>
            <a:endParaRPr lang="en-GB" sz="2200" dirty="0">
              <a:solidFill>
                <a:schemeClr val="tx1"/>
              </a:solidFill>
              <a:latin typeface="Comic Sans MS" panose="030F0702030302020204" pitchFamily="66" charset="0"/>
            </a:endParaRPr>
          </a:p>
          <a:p>
            <a:pPr marL="457200" indent="-457200">
              <a:buFont typeface="Arial" panose="020B0604020202020204" pitchFamily="34" charset="0"/>
              <a:buChar char="•"/>
            </a:pPr>
            <a:r>
              <a:rPr lang="en-GB" sz="2200" dirty="0">
                <a:solidFill>
                  <a:schemeClr val="tx1"/>
                </a:solidFill>
                <a:latin typeface="Comic Sans MS" panose="030F0702030302020204" pitchFamily="66" charset="0"/>
              </a:rPr>
              <a:t>Autism however says </a:t>
            </a:r>
            <a:r>
              <a:rPr lang="en-GB" sz="2200" i="1" dirty="0">
                <a:solidFill>
                  <a:schemeClr val="tx1"/>
                </a:solidFill>
                <a:latin typeface="Comic Sans MS" panose="030F0702030302020204" pitchFamily="66" charset="0"/>
              </a:rPr>
              <a:t>‘I have to stay here because ‘here’ is all I know’ </a:t>
            </a:r>
            <a:r>
              <a:rPr lang="en-GB" sz="2200" dirty="0">
                <a:solidFill>
                  <a:schemeClr val="tx1"/>
                </a:solidFill>
                <a:latin typeface="Comic Sans MS" panose="030F0702030302020204" pitchFamily="66" charset="0"/>
              </a:rPr>
              <a:t>and </a:t>
            </a:r>
          </a:p>
          <a:p>
            <a:r>
              <a:rPr lang="en-GB" sz="2200" dirty="0">
                <a:solidFill>
                  <a:schemeClr val="tx1"/>
                </a:solidFill>
                <a:latin typeface="Comic Sans MS" panose="030F0702030302020204" pitchFamily="66" charset="0"/>
              </a:rPr>
              <a:t>assumes that anything outside of ‘here’ is chaotic, unpredictable and unpleasant. </a:t>
            </a:r>
          </a:p>
          <a:p>
            <a:endParaRPr lang="en-GB" sz="2200" dirty="0">
              <a:solidFill>
                <a:schemeClr val="tx1"/>
              </a:solidFill>
              <a:latin typeface="Comic Sans MS" panose="030F0702030302020204" pitchFamily="66" charset="0"/>
            </a:endParaRPr>
          </a:p>
          <a:p>
            <a:pPr marL="457200" indent="-457200">
              <a:buFont typeface="Arial" panose="020B0604020202020204" pitchFamily="34" charset="0"/>
              <a:buChar char="•"/>
            </a:pPr>
            <a:r>
              <a:rPr lang="en-GB" sz="2200" dirty="0">
                <a:solidFill>
                  <a:schemeClr val="tx1"/>
                </a:solidFill>
                <a:latin typeface="Comic Sans MS" panose="030F0702030302020204" pitchFamily="66" charset="0"/>
              </a:rPr>
              <a:t>Fortunately however, with the understanding of how difficult change can be for those on the spectrum comes the possibility to create greater order, predictability and clarity within transition situations. (Wendy Lawson) </a:t>
            </a:r>
            <a:endParaRPr lang="en-GB" sz="22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111039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348" t="9140" r="25377" b="8843"/>
          <a:stretch/>
        </p:blipFill>
        <p:spPr bwMode="auto">
          <a:xfrm>
            <a:off x="107504" y="188640"/>
            <a:ext cx="8928992" cy="650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798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856984" cy="5976664"/>
          </a:xfrm>
        </p:spPr>
        <p:txBody>
          <a:bodyPr>
            <a:noAutofit/>
          </a:bodyPr>
          <a:lstStyle/>
          <a:p>
            <a:r>
              <a:rPr lang="en-GB" sz="1400" b="1" dirty="0">
                <a:latin typeface="Comic Sans MS" panose="030F0702030302020204" pitchFamily="66" charset="0"/>
              </a:rPr>
              <a:t>GETTING READY FOR SECONDARY SCHOOL </a:t>
            </a:r>
            <a:endParaRPr lang="en-GB" sz="1400" dirty="0">
              <a:latin typeface="Comic Sans MS" panose="030F0702030302020204" pitchFamily="66" charset="0"/>
            </a:endParaRPr>
          </a:p>
          <a:p>
            <a:r>
              <a:rPr lang="en-GB" sz="1400" dirty="0">
                <a:latin typeface="Comic Sans MS" panose="030F0702030302020204" pitchFamily="66" charset="0"/>
              </a:rPr>
              <a:t>You will be thinking about your new school </a:t>
            </a:r>
          </a:p>
          <a:p>
            <a:r>
              <a:rPr lang="en-GB" sz="1400" dirty="0">
                <a:latin typeface="Comic Sans MS" panose="030F0702030302020204" pitchFamily="66" charset="0"/>
              </a:rPr>
              <a:t>You may be worried </a:t>
            </a:r>
          </a:p>
          <a:p>
            <a:r>
              <a:rPr lang="en-GB" sz="1400" dirty="0">
                <a:latin typeface="Comic Sans MS" panose="030F0702030302020204" pitchFamily="66" charset="0"/>
              </a:rPr>
              <a:t>Please answer the questions by circling the number that best shows how you feel. </a:t>
            </a:r>
          </a:p>
          <a:p>
            <a:r>
              <a:rPr lang="en-GB" sz="1400" dirty="0">
                <a:latin typeface="Comic Sans MS" panose="030F0702030302020204" pitchFamily="66" charset="0"/>
              </a:rPr>
              <a:t>1 means you are not worried at all. 4 means you are very, very worried </a:t>
            </a:r>
          </a:p>
          <a:p>
            <a:pPr marL="0" indent="0">
              <a:buNone/>
            </a:pPr>
            <a:r>
              <a:rPr lang="en-GB" sz="1400" dirty="0">
                <a:latin typeface="Comic Sans MS" panose="030F0702030302020204" pitchFamily="66" charset="0"/>
              </a:rPr>
              <a:t>………………………………………………………will help you fill out this form </a:t>
            </a:r>
          </a:p>
          <a:p>
            <a:r>
              <a:rPr lang="en-GB" sz="1400" dirty="0">
                <a:latin typeface="Comic Sans MS" panose="030F0702030302020204" pitchFamily="66" charset="0"/>
              </a:rPr>
              <a:t>Getting lost 			1 2 3 4 </a:t>
            </a:r>
          </a:p>
          <a:p>
            <a:r>
              <a:rPr lang="en-GB" sz="1400" dirty="0">
                <a:latin typeface="Comic Sans MS" panose="030F0702030302020204" pitchFamily="66" charset="0"/>
              </a:rPr>
              <a:t>Being bullied 			1 2 3 4 </a:t>
            </a:r>
          </a:p>
          <a:p>
            <a:r>
              <a:rPr lang="en-GB" sz="1400" dirty="0">
                <a:latin typeface="Comic Sans MS" panose="030F0702030302020204" pitchFamily="66" charset="0"/>
              </a:rPr>
              <a:t>Making Friends 			1 2 3 4 </a:t>
            </a:r>
          </a:p>
          <a:p>
            <a:r>
              <a:rPr lang="en-GB" sz="1400" dirty="0">
                <a:latin typeface="Comic Sans MS" panose="030F0702030302020204" pitchFamily="66" charset="0"/>
              </a:rPr>
              <a:t>Getting detentions or consequences 	1 2 3 4 </a:t>
            </a:r>
          </a:p>
          <a:p>
            <a:r>
              <a:rPr lang="en-GB" sz="1400" dirty="0">
                <a:latin typeface="Comic Sans MS" panose="030F0702030302020204" pitchFamily="66" charset="0"/>
              </a:rPr>
              <a:t>Having lots of different teachers 	1 2 3 4 </a:t>
            </a:r>
          </a:p>
          <a:p>
            <a:r>
              <a:rPr lang="en-GB" sz="1400" dirty="0">
                <a:latin typeface="Comic Sans MS" panose="030F0702030302020204" pitchFamily="66" charset="0"/>
              </a:rPr>
              <a:t>Finding class work too difficult 	1 2 3 4 </a:t>
            </a:r>
          </a:p>
          <a:p>
            <a:r>
              <a:rPr lang="en-GB" sz="1400" dirty="0">
                <a:latin typeface="Comic Sans MS" panose="030F0702030302020204" pitchFamily="66" charset="0"/>
              </a:rPr>
              <a:t>Homework 			1 2 3 4 </a:t>
            </a:r>
          </a:p>
          <a:p>
            <a:r>
              <a:rPr lang="en-GB" sz="1400" dirty="0">
                <a:latin typeface="Comic Sans MS" panose="030F0702030302020204" pitchFamily="66" charset="0"/>
              </a:rPr>
              <a:t>Doing PE 			1 2 3 4 </a:t>
            </a:r>
          </a:p>
          <a:p>
            <a:r>
              <a:rPr lang="en-GB" sz="1400" dirty="0">
                <a:latin typeface="Comic Sans MS" panose="030F0702030302020204" pitchFamily="66" charset="0"/>
              </a:rPr>
              <a:t>Changing and showering 		1 2 3 4 </a:t>
            </a:r>
          </a:p>
          <a:p>
            <a:r>
              <a:rPr lang="en-GB" sz="1400" dirty="0">
                <a:latin typeface="Comic Sans MS" panose="030F0702030302020204" pitchFamily="66" charset="0"/>
              </a:rPr>
              <a:t>Being late for school 		1 2 3 4 </a:t>
            </a:r>
          </a:p>
          <a:p>
            <a:r>
              <a:rPr lang="en-GB" sz="1400" dirty="0">
                <a:latin typeface="Comic Sans MS" panose="030F0702030302020204" pitchFamily="66" charset="0"/>
              </a:rPr>
              <a:t>Being late for lessons 		1 2 3 4 </a:t>
            </a:r>
          </a:p>
          <a:p>
            <a:r>
              <a:rPr lang="en-GB" sz="1400" dirty="0">
                <a:latin typeface="Comic Sans MS" panose="030F0702030302020204" pitchFamily="66" charset="0"/>
              </a:rPr>
              <a:t>Having your money stolen 		1 2 3 4 </a:t>
            </a:r>
          </a:p>
          <a:p>
            <a:r>
              <a:rPr lang="en-GB" sz="1400" dirty="0">
                <a:latin typeface="Comic Sans MS" panose="030F0702030302020204" pitchFamily="66" charset="0"/>
              </a:rPr>
              <a:t>Having other property stolen 	1 2 3 4 </a:t>
            </a:r>
          </a:p>
          <a:p>
            <a:r>
              <a:rPr lang="en-GB" sz="1400" dirty="0">
                <a:latin typeface="Comic Sans MS" panose="030F0702030302020204" pitchFamily="66" charset="0"/>
              </a:rPr>
              <a:t>Break time / Lunchtime 		1 2 3 4 </a:t>
            </a:r>
          </a:p>
          <a:p>
            <a:r>
              <a:rPr lang="en-GB" sz="1400" dirty="0">
                <a:latin typeface="Comic Sans MS" panose="030F0702030302020204" pitchFamily="66" charset="0"/>
              </a:rPr>
              <a:t>Doing tests and exams 		1 2 3 4 </a:t>
            </a:r>
          </a:p>
          <a:p>
            <a:r>
              <a:rPr lang="en-GB" sz="1400" dirty="0">
                <a:latin typeface="Comic Sans MS" panose="030F0702030302020204" pitchFamily="66" charset="0"/>
              </a:rPr>
              <a:t>Forgetting books or equipment 	1 2 3 4 </a:t>
            </a:r>
          </a:p>
          <a:p>
            <a:r>
              <a:rPr lang="en-GB" sz="1400" dirty="0">
                <a:latin typeface="Comic Sans MS" panose="030F0702030302020204" pitchFamily="66" charset="0"/>
              </a:rPr>
              <a:t>Getting ill 			1 2 3 4 </a:t>
            </a:r>
          </a:p>
        </p:txBody>
      </p:sp>
    </p:spTree>
    <p:extLst>
      <p:ext uri="{BB962C8B-B14F-4D97-AF65-F5344CB8AC3E}">
        <p14:creationId xmlns:p14="http://schemas.microsoft.com/office/powerpoint/2010/main" val="3767611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266" t="9141" r="25241" b="4514"/>
          <a:stretch/>
        </p:blipFill>
        <p:spPr bwMode="auto">
          <a:xfrm>
            <a:off x="323528" y="332656"/>
            <a:ext cx="4655705"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1"/>
          <p:cNvPicPr>
            <a:picLocks noChangeAspect="1" noChangeArrowheads="1"/>
          </p:cNvPicPr>
          <p:nvPr/>
        </p:nvPicPr>
        <p:blipFill>
          <a:blip r:embed="rId3">
            <a:extLst>
              <a:ext uri="{28A0092B-C50C-407E-A947-70E740481C1C}">
                <a14:useLocalDpi xmlns:a14="http://schemas.microsoft.com/office/drawing/2010/main" val="0"/>
              </a:ext>
            </a:extLst>
          </a:blip>
          <a:srcRect l="22731" t="10544" r="20850"/>
          <a:stretch>
            <a:fillRect/>
          </a:stretch>
        </p:blipFill>
        <p:spPr bwMode="auto">
          <a:xfrm>
            <a:off x="3995936" y="1412776"/>
            <a:ext cx="4490780"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392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normAutofit/>
          </a:bodyPr>
          <a:lstStyle/>
          <a:p>
            <a:endParaRPr lang="en-GB" sz="2400" dirty="0">
              <a:latin typeface="Comic Sans MS" panose="030F0702030302020204" pitchFamily="66" charset="0"/>
            </a:endParaRPr>
          </a:p>
          <a:p>
            <a:r>
              <a:rPr lang="en-GB" sz="2400" dirty="0">
                <a:latin typeface="Comic Sans MS" panose="030F0702030302020204" pitchFamily="66" charset="0"/>
              </a:rPr>
              <a:t>Preparing for transitions at the end of the school year - What do you currently do?</a:t>
            </a:r>
          </a:p>
          <a:p>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pPr marL="0" indent="0">
              <a:buNone/>
            </a:pPr>
            <a:endParaRPr lang="en-GB" sz="2400" dirty="0">
              <a:latin typeface="Comic Sans MS" panose="030F0702030302020204" pitchFamily="66" charset="0"/>
            </a:endParaRPr>
          </a:p>
          <a:p>
            <a:r>
              <a:rPr lang="en-GB" sz="2400" dirty="0">
                <a:latin typeface="Comic Sans MS" panose="030F0702030302020204" pitchFamily="66" charset="0"/>
              </a:rPr>
              <a:t>Preparing for transitions from nursery to Primary and Primary to Secondary and Secondary to world of work/further study - What do you currently do?</a:t>
            </a:r>
          </a:p>
          <a:p>
            <a:endParaRPr lang="en-GB" dirty="0"/>
          </a:p>
        </p:txBody>
      </p:sp>
    </p:spTree>
    <p:extLst>
      <p:ext uri="{BB962C8B-B14F-4D97-AF65-F5344CB8AC3E}">
        <p14:creationId xmlns:p14="http://schemas.microsoft.com/office/powerpoint/2010/main" val="3992713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lstStyle/>
          <a:p>
            <a:r>
              <a:rPr lang="en-GB" b="1" dirty="0">
                <a:solidFill>
                  <a:srgbClr val="0070C0"/>
                </a:solidFill>
              </a:rPr>
              <a:t>Transition – CCC  to CSS</a:t>
            </a:r>
          </a:p>
        </p:txBody>
      </p:sp>
      <p:graphicFrame>
        <p:nvGraphicFramePr>
          <p:cNvPr id="7" name="Diagram 6"/>
          <p:cNvGraphicFramePr/>
          <p:nvPr>
            <p:extLst>
              <p:ext uri="{D42A27DB-BD31-4B8C-83A1-F6EECF244321}">
                <p14:modId xmlns:p14="http://schemas.microsoft.com/office/powerpoint/2010/main" val="3300318791"/>
              </p:ext>
            </p:extLst>
          </p:nvPr>
        </p:nvGraphicFramePr>
        <p:xfrm>
          <a:off x="611560" y="980728"/>
          <a:ext cx="784887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013557" y="1988840"/>
            <a:ext cx="1296144" cy="1015663"/>
          </a:xfrm>
          <a:prstGeom prst="rect">
            <a:avLst/>
          </a:prstGeom>
          <a:noFill/>
        </p:spPr>
        <p:txBody>
          <a:bodyPr wrap="square" rtlCol="0">
            <a:spAutoFit/>
          </a:bodyPr>
          <a:lstStyle/>
          <a:p>
            <a:r>
              <a:rPr lang="en-GB" sz="2000" dirty="0" smtClean="0">
                <a:latin typeface="+mj-lt"/>
              </a:rPr>
              <a:t>2 day S1 Transition days</a:t>
            </a:r>
            <a:endParaRPr lang="en-GB" sz="2000" dirty="0">
              <a:latin typeface="+mj-lt"/>
            </a:endParaRPr>
          </a:p>
        </p:txBody>
      </p:sp>
      <p:sp>
        <p:nvSpPr>
          <p:cNvPr id="10" name="Rectangle 9"/>
          <p:cNvSpPr/>
          <p:nvPr/>
        </p:nvSpPr>
        <p:spPr>
          <a:xfrm>
            <a:off x="611560" y="5445224"/>
            <a:ext cx="60486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mj-lt"/>
              </a:rPr>
              <a:t>Review Meetings</a:t>
            </a:r>
            <a:endParaRPr lang="en-GB" b="1" dirty="0">
              <a:solidFill>
                <a:schemeClr val="tx1"/>
              </a:solidFill>
              <a:latin typeface="+mj-lt"/>
            </a:endParaRPr>
          </a:p>
        </p:txBody>
      </p:sp>
    </p:spTree>
    <p:extLst>
      <p:ext uri="{BB962C8B-B14F-4D97-AF65-F5344CB8AC3E}">
        <p14:creationId xmlns:p14="http://schemas.microsoft.com/office/powerpoint/2010/main" val="1784199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904656"/>
          </a:xfrm>
        </p:spPr>
        <p:txBody>
          <a:bodyPr>
            <a:normAutofit fontScale="70000" lnSpcReduction="20000"/>
          </a:bodyPr>
          <a:lstStyle/>
          <a:p>
            <a:pPr marL="0" indent="0" algn="ctr">
              <a:buNone/>
            </a:pPr>
            <a:r>
              <a:rPr lang="en-GB" dirty="0">
                <a:solidFill>
                  <a:srgbClr val="0070C0"/>
                </a:solidFill>
              </a:rPr>
              <a:t>Quiz</a:t>
            </a:r>
          </a:p>
          <a:p>
            <a:pPr marL="0" indent="0" algn="ctr">
              <a:buNone/>
            </a:pPr>
            <a:r>
              <a:rPr lang="en-GB" i="1" dirty="0"/>
              <a:t>(No cheating)</a:t>
            </a:r>
          </a:p>
          <a:p>
            <a:pPr marL="0" indent="0" algn="ctr">
              <a:buNone/>
            </a:pPr>
            <a:r>
              <a:rPr lang="en-GB" dirty="0">
                <a:solidFill>
                  <a:srgbClr val="0070C0"/>
                </a:solidFill>
              </a:rPr>
              <a:t>Theories &amp; Research:</a:t>
            </a:r>
            <a:r>
              <a:rPr lang="en-GB" dirty="0"/>
              <a:t> </a:t>
            </a:r>
          </a:p>
          <a:p>
            <a:pPr marL="0" indent="0" algn="ctr">
              <a:buNone/>
            </a:pPr>
            <a:r>
              <a:rPr lang="en-GB" i="1" dirty="0">
                <a:solidFill>
                  <a:srgbClr val="002060"/>
                </a:solidFill>
              </a:rPr>
              <a:t>ASD , Girls &amp; Extreme Male Brain</a:t>
            </a:r>
          </a:p>
          <a:p>
            <a:pPr marL="0" indent="0" algn="ctr">
              <a:buNone/>
            </a:pPr>
            <a:endParaRPr lang="en-GB" i="1" dirty="0"/>
          </a:p>
          <a:p>
            <a:pPr marL="0" indent="0" algn="ctr">
              <a:buNone/>
            </a:pPr>
            <a:r>
              <a:rPr lang="en-GB" b="1" i="1" dirty="0">
                <a:solidFill>
                  <a:schemeClr val="accent4">
                    <a:lumMod val="50000"/>
                  </a:schemeClr>
                </a:solidFill>
              </a:rPr>
              <a:t>~ Morning Break ~</a:t>
            </a:r>
          </a:p>
          <a:p>
            <a:pPr marL="0" indent="0" algn="ctr">
              <a:buNone/>
            </a:pPr>
            <a:endParaRPr lang="en-GB" dirty="0">
              <a:solidFill>
                <a:srgbClr val="0070C0"/>
              </a:solidFill>
            </a:endParaRPr>
          </a:p>
          <a:p>
            <a:pPr marL="0" indent="0" algn="ctr">
              <a:buNone/>
            </a:pPr>
            <a:r>
              <a:rPr lang="en-GB" dirty="0" smtClean="0">
                <a:solidFill>
                  <a:srgbClr val="0070C0"/>
                </a:solidFill>
              </a:rPr>
              <a:t>Assessment:</a:t>
            </a:r>
          </a:p>
          <a:p>
            <a:pPr marL="0" indent="0" algn="ctr">
              <a:buNone/>
            </a:pPr>
            <a:r>
              <a:rPr lang="en-GB" i="1" dirty="0" smtClean="0">
                <a:solidFill>
                  <a:srgbClr val="002060"/>
                </a:solidFill>
              </a:rPr>
              <a:t>Wellbeing </a:t>
            </a:r>
            <a:r>
              <a:rPr lang="en-GB" i="1" dirty="0">
                <a:solidFill>
                  <a:srgbClr val="002060"/>
                </a:solidFill>
              </a:rPr>
              <a:t>Assessment &amp; Case Studies</a:t>
            </a:r>
          </a:p>
          <a:p>
            <a:pPr marL="0" indent="0" algn="ctr">
              <a:buNone/>
            </a:pPr>
            <a:r>
              <a:rPr lang="en-GB" dirty="0">
                <a:solidFill>
                  <a:srgbClr val="0070C0"/>
                </a:solidFill>
              </a:rPr>
              <a:t>Interventions:</a:t>
            </a:r>
            <a:endParaRPr lang="en-GB" dirty="0"/>
          </a:p>
          <a:p>
            <a:pPr marL="0" indent="0" algn="ctr">
              <a:buNone/>
            </a:pPr>
            <a:r>
              <a:rPr lang="en-GB" i="1" dirty="0">
                <a:solidFill>
                  <a:srgbClr val="002060"/>
                </a:solidFill>
              </a:rPr>
              <a:t>Class Dojo</a:t>
            </a:r>
          </a:p>
          <a:p>
            <a:pPr marL="0" indent="0" algn="ctr">
              <a:buNone/>
            </a:pPr>
            <a:endParaRPr lang="en-GB" b="1" i="1" dirty="0">
              <a:solidFill>
                <a:schemeClr val="accent4">
                  <a:lumMod val="50000"/>
                </a:schemeClr>
              </a:solidFill>
            </a:endParaRPr>
          </a:p>
          <a:p>
            <a:pPr marL="0" indent="0" algn="ctr">
              <a:buNone/>
            </a:pPr>
            <a:r>
              <a:rPr lang="en-GB" b="1" i="1" dirty="0">
                <a:solidFill>
                  <a:schemeClr val="accent4">
                    <a:lumMod val="50000"/>
                  </a:schemeClr>
                </a:solidFill>
              </a:rPr>
              <a:t>~ Lunch Break ~</a:t>
            </a:r>
          </a:p>
          <a:p>
            <a:pPr marL="0" indent="0" algn="ctr">
              <a:buNone/>
            </a:pPr>
            <a:endParaRPr lang="en-GB" dirty="0">
              <a:solidFill>
                <a:srgbClr val="0070C0"/>
              </a:solidFill>
            </a:endParaRPr>
          </a:p>
          <a:p>
            <a:pPr marL="0" indent="0" algn="ctr">
              <a:buNone/>
            </a:pPr>
            <a:r>
              <a:rPr lang="en-GB" dirty="0">
                <a:solidFill>
                  <a:srgbClr val="0070C0"/>
                </a:solidFill>
              </a:rPr>
              <a:t>Perspectives:</a:t>
            </a:r>
          </a:p>
          <a:p>
            <a:pPr marL="0" indent="0" algn="ctr">
              <a:buNone/>
            </a:pPr>
            <a:r>
              <a:rPr lang="en-GB" dirty="0" smtClean="0">
                <a:solidFill>
                  <a:srgbClr val="002060"/>
                </a:solidFill>
              </a:rPr>
              <a:t>A </a:t>
            </a:r>
            <a:r>
              <a:rPr lang="en-GB" dirty="0">
                <a:solidFill>
                  <a:srgbClr val="002060"/>
                </a:solidFill>
              </a:rPr>
              <a:t>Young Person’s View of Inclusive Supports (Q + A)</a:t>
            </a:r>
          </a:p>
          <a:p>
            <a:pPr marL="0" indent="0" algn="ctr">
              <a:buNone/>
            </a:pPr>
            <a:r>
              <a:rPr lang="en-GB" dirty="0" smtClean="0">
                <a:solidFill>
                  <a:srgbClr val="002060"/>
                </a:solidFill>
              </a:rPr>
              <a:t>An </a:t>
            </a:r>
            <a:r>
              <a:rPr lang="en-GB" dirty="0">
                <a:solidFill>
                  <a:srgbClr val="002060"/>
                </a:solidFill>
              </a:rPr>
              <a:t>Overview of </a:t>
            </a:r>
            <a:r>
              <a:rPr lang="en-GB" dirty="0" err="1">
                <a:solidFill>
                  <a:srgbClr val="002060"/>
                </a:solidFill>
              </a:rPr>
              <a:t>Williamwood</a:t>
            </a:r>
            <a:r>
              <a:rPr lang="en-GB" dirty="0">
                <a:solidFill>
                  <a:srgbClr val="002060"/>
                </a:solidFill>
              </a:rPr>
              <a:t> Communication Support Service</a:t>
            </a:r>
          </a:p>
          <a:p>
            <a:pPr marL="0" indent="0" algn="ctr">
              <a:buNone/>
            </a:pPr>
            <a:r>
              <a:rPr lang="en-GB" dirty="0">
                <a:solidFill>
                  <a:srgbClr val="0070C0"/>
                </a:solidFill>
              </a:rPr>
              <a:t>Transitions:</a:t>
            </a:r>
          </a:p>
          <a:p>
            <a:pPr marL="0" indent="0" algn="ctr">
              <a:buNone/>
            </a:pPr>
            <a:r>
              <a:rPr lang="en-GB" dirty="0">
                <a:solidFill>
                  <a:srgbClr val="002060"/>
                </a:solidFill>
              </a:rPr>
              <a:t>What do we currently do?  How can we improve?</a:t>
            </a:r>
          </a:p>
          <a:p>
            <a:pPr marL="0" indent="0" algn="ctr">
              <a:buNone/>
            </a:pPr>
            <a:endParaRPr lang="en-GB" b="1" i="1" dirty="0">
              <a:solidFill>
                <a:schemeClr val="accent4">
                  <a:lumMod val="50000"/>
                </a:schemeClr>
              </a:solidFill>
            </a:endParaRPr>
          </a:p>
          <a:p>
            <a:pPr marL="0" indent="0" algn="ctr">
              <a:buNone/>
            </a:pPr>
            <a:r>
              <a:rPr lang="en-GB" b="1" i="1" dirty="0">
                <a:solidFill>
                  <a:schemeClr val="accent4">
                    <a:lumMod val="50000"/>
                  </a:schemeClr>
                </a:solidFill>
              </a:rPr>
              <a:t>~ Home ~</a:t>
            </a:r>
          </a:p>
        </p:txBody>
      </p:sp>
    </p:spTree>
    <p:extLst>
      <p:ext uri="{BB962C8B-B14F-4D97-AF65-F5344CB8AC3E}">
        <p14:creationId xmlns:p14="http://schemas.microsoft.com/office/powerpoint/2010/main" val="29085902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lstStyle/>
          <a:p>
            <a:r>
              <a:rPr lang="en-GB" b="1" dirty="0">
                <a:solidFill>
                  <a:srgbClr val="0070C0"/>
                </a:solidFill>
              </a:rPr>
              <a:t>Transition – CCC  to CSS</a:t>
            </a:r>
            <a:endParaRPr lang="en-GB" dirty="0"/>
          </a:p>
        </p:txBody>
      </p:sp>
      <p:sp>
        <p:nvSpPr>
          <p:cNvPr id="3" name="Content Placeholder 2"/>
          <p:cNvSpPr>
            <a:spLocks noGrp="1"/>
          </p:cNvSpPr>
          <p:nvPr>
            <p:ph idx="1"/>
          </p:nvPr>
        </p:nvSpPr>
        <p:spPr>
          <a:xfrm>
            <a:off x="395536" y="1412776"/>
            <a:ext cx="8229600" cy="5184576"/>
          </a:xfrm>
        </p:spPr>
        <p:txBody>
          <a:bodyPr>
            <a:normAutofit/>
          </a:bodyPr>
          <a:lstStyle/>
          <a:p>
            <a:pPr marL="0" indent="0">
              <a:buNone/>
            </a:pPr>
            <a:r>
              <a:rPr lang="en-GB" sz="3600" b="1" u="sng" dirty="0" smtClean="0">
                <a:latin typeface="+mj-lt"/>
              </a:rPr>
              <a:t>Challenges</a:t>
            </a:r>
          </a:p>
          <a:p>
            <a:r>
              <a:rPr lang="en-GB" sz="3600" dirty="0" smtClean="0">
                <a:latin typeface="+mj-lt"/>
              </a:rPr>
              <a:t>Resources – Staff, Time</a:t>
            </a:r>
          </a:p>
          <a:p>
            <a:r>
              <a:rPr lang="en-GB" sz="3600" dirty="0" smtClean="0">
                <a:latin typeface="+mj-lt"/>
              </a:rPr>
              <a:t>Trans year to year (s2 –s3)</a:t>
            </a:r>
          </a:p>
          <a:p>
            <a:r>
              <a:rPr lang="en-GB" sz="3600" dirty="0">
                <a:latin typeface="+mj-lt"/>
              </a:rPr>
              <a:t>T</a:t>
            </a:r>
            <a:r>
              <a:rPr lang="en-GB" sz="3600" dirty="0" smtClean="0">
                <a:latin typeface="+mj-lt"/>
              </a:rPr>
              <a:t>imetabling issues</a:t>
            </a:r>
          </a:p>
          <a:p>
            <a:pPr marL="0" indent="0">
              <a:buNone/>
            </a:pPr>
            <a:endParaRPr lang="en-GB" sz="3600" dirty="0">
              <a:latin typeface="+mj-lt"/>
            </a:endParaRPr>
          </a:p>
          <a:p>
            <a:pPr marL="0" indent="0">
              <a:buNone/>
            </a:pPr>
            <a:r>
              <a:rPr lang="en-GB" sz="3600" dirty="0" smtClean="0">
                <a:latin typeface="+mj-lt"/>
              </a:rPr>
              <a:t>Q: What are the main challenges we face?</a:t>
            </a:r>
          </a:p>
          <a:p>
            <a:pPr marL="0" indent="0">
              <a:buNone/>
            </a:pPr>
            <a:endParaRPr lang="en-GB" sz="3600" dirty="0" smtClean="0">
              <a:latin typeface="+mj-lt"/>
            </a:endParaRPr>
          </a:p>
          <a:p>
            <a:pPr marL="0" indent="0">
              <a:buNone/>
            </a:pPr>
            <a:r>
              <a:rPr lang="en-GB" dirty="0" smtClean="0">
                <a:latin typeface="+mj-lt"/>
              </a:rPr>
              <a:t>    </a:t>
            </a:r>
          </a:p>
          <a:p>
            <a:endParaRPr lang="en-GB" dirty="0" smtClean="0"/>
          </a:p>
          <a:p>
            <a:endParaRPr lang="en-GB" dirty="0"/>
          </a:p>
          <a:p>
            <a:endParaRPr lang="en-GB" dirty="0"/>
          </a:p>
        </p:txBody>
      </p:sp>
    </p:spTree>
    <p:extLst>
      <p:ext uri="{BB962C8B-B14F-4D97-AF65-F5344CB8AC3E}">
        <p14:creationId xmlns:p14="http://schemas.microsoft.com/office/powerpoint/2010/main" val="4070969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lstStyle/>
          <a:p>
            <a:r>
              <a:rPr lang="en-GB" b="1" dirty="0">
                <a:solidFill>
                  <a:srgbClr val="0070C0"/>
                </a:solidFill>
              </a:rPr>
              <a:t>Transition – CCC  to CSS</a:t>
            </a:r>
            <a:endParaRPr lang="en-GB" dirty="0"/>
          </a:p>
        </p:txBody>
      </p:sp>
      <p:sp>
        <p:nvSpPr>
          <p:cNvPr id="3" name="Content Placeholder 2"/>
          <p:cNvSpPr>
            <a:spLocks noGrp="1"/>
          </p:cNvSpPr>
          <p:nvPr>
            <p:ph idx="1"/>
          </p:nvPr>
        </p:nvSpPr>
        <p:spPr/>
        <p:txBody>
          <a:bodyPr/>
          <a:lstStyle/>
          <a:p>
            <a:pPr marL="0" indent="0">
              <a:buNone/>
            </a:pPr>
            <a:r>
              <a:rPr lang="en-GB" dirty="0">
                <a:latin typeface="+mj-lt"/>
              </a:rPr>
              <a:t>Future plans </a:t>
            </a:r>
            <a:r>
              <a:rPr lang="en-GB" dirty="0" err="1">
                <a:latin typeface="+mj-lt"/>
              </a:rPr>
              <a:t>inc.</a:t>
            </a:r>
            <a:r>
              <a:rPr lang="en-GB" dirty="0">
                <a:latin typeface="+mj-lt"/>
              </a:rPr>
              <a:t> school to FE</a:t>
            </a:r>
          </a:p>
          <a:p>
            <a:r>
              <a:rPr lang="en-GB" dirty="0">
                <a:latin typeface="+mj-lt"/>
              </a:rPr>
              <a:t>Extended transition between CCC and CSS (Oct)</a:t>
            </a:r>
          </a:p>
          <a:p>
            <a:r>
              <a:rPr lang="en-GB" dirty="0">
                <a:latin typeface="+mj-lt"/>
              </a:rPr>
              <a:t>Drama Workshops – Social Skills</a:t>
            </a:r>
          </a:p>
          <a:p>
            <a:r>
              <a:rPr lang="en-GB" dirty="0">
                <a:latin typeface="+mj-lt"/>
              </a:rPr>
              <a:t>Reciprocal staff observations</a:t>
            </a:r>
          </a:p>
          <a:p>
            <a:r>
              <a:rPr lang="en-GB" dirty="0">
                <a:latin typeface="+mj-lt"/>
              </a:rPr>
              <a:t>Smoother transition between S1/2 to S3 – Phased transitions, meeting mainstream teachers in advance when possible</a:t>
            </a:r>
          </a:p>
          <a:p>
            <a:r>
              <a:rPr lang="en-GB" dirty="0">
                <a:latin typeface="+mj-lt"/>
              </a:rPr>
              <a:t>Securing placements for senior pupils to access FE link courses with appropriate support</a:t>
            </a:r>
          </a:p>
          <a:p>
            <a:endParaRPr lang="en-GB" dirty="0"/>
          </a:p>
        </p:txBody>
      </p:sp>
    </p:spTree>
    <p:extLst>
      <p:ext uri="{BB962C8B-B14F-4D97-AF65-F5344CB8AC3E}">
        <p14:creationId xmlns:p14="http://schemas.microsoft.com/office/powerpoint/2010/main" val="1258117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GB" b="1" dirty="0">
                <a:solidFill>
                  <a:srgbClr val="0070C0"/>
                </a:solidFill>
              </a:rPr>
              <a:t>Transition – CCC  to CSS</a:t>
            </a:r>
            <a:endParaRPr lang="en-GB" dirty="0"/>
          </a:p>
        </p:txBody>
      </p:sp>
      <p:sp>
        <p:nvSpPr>
          <p:cNvPr id="3" name="Content Placeholder 2"/>
          <p:cNvSpPr>
            <a:spLocks noGrp="1"/>
          </p:cNvSpPr>
          <p:nvPr>
            <p:ph idx="1"/>
          </p:nvPr>
        </p:nvSpPr>
        <p:spPr>
          <a:xfrm>
            <a:off x="457200" y="1268760"/>
            <a:ext cx="8229600" cy="5055840"/>
          </a:xfrm>
        </p:spPr>
        <p:txBody>
          <a:bodyPr/>
          <a:lstStyle/>
          <a:p>
            <a:pPr marL="0" indent="0">
              <a:buNone/>
            </a:pPr>
            <a:r>
              <a:rPr lang="en-GB" dirty="0" smtClean="0"/>
              <a:t>SWOT Analysis</a:t>
            </a:r>
            <a:endParaRPr lang="en-GB" dirty="0"/>
          </a:p>
        </p:txBody>
      </p:sp>
      <p:sp>
        <p:nvSpPr>
          <p:cNvPr id="4" name="Rectangle 3"/>
          <p:cNvSpPr/>
          <p:nvPr/>
        </p:nvSpPr>
        <p:spPr>
          <a:xfrm>
            <a:off x="652736" y="1772816"/>
            <a:ext cx="7992888" cy="4392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a:stCxn id="4" idx="0"/>
            <a:endCxn id="4" idx="2"/>
          </p:cNvCxnSpPr>
          <p:nvPr/>
        </p:nvCxnSpPr>
        <p:spPr>
          <a:xfrm>
            <a:off x="4649180" y="1772816"/>
            <a:ext cx="0" cy="43924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 idx="3"/>
          </p:cNvCxnSpPr>
          <p:nvPr/>
        </p:nvCxnSpPr>
        <p:spPr>
          <a:xfrm flipH="1">
            <a:off x="611560" y="3796680"/>
            <a:ext cx="807524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7584" y="1937593"/>
            <a:ext cx="1800200" cy="369332"/>
          </a:xfrm>
          <a:prstGeom prst="rect">
            <a:avLst/>
          </a:prstGeom>
          <a:solidFill>
            <a:schemeClr val="bg1"/>
          </a:solidFill>
        </p:spPr>
        <p:txBody>
          <a:bodyPr wrap="square" rtlCol="0">
            <a:spAutoFit/>
          </a:bodyPr>
          <a:lstStyle/>
          <a:p>
            <a:r>
              <a:rPr lang="en-GB" b="1" dirty="0" smtClean="0">
                <a:latin typeface="+mj-lt"/>
              </a:rPr>
              <a:t>Strengths</a:t>
            </a:r>
            <a:endParaRPr lang="en-GB" b="1" dirty="0">
              <a:latin typeface="+mj-lt"/>
            </a:endParaRPr>
          </a:p>
        </p:txBody>
      </p:sp>
      <p:sp>
        <p:nvSpPr>
          <p:cNvPr id="14" name="TextBox 13"/>
          <p:cNvSpPr txBox="1"/>
          <p:nvPr/>
        </p:nvSpPr>
        <p:spPr>
          <a:xfrm>
            <a:off x="4860032" y="1934091"/>
            <a:ext cx="1800200" cy="369332"/>
          </a:xfrm>
          <a:prstGeom prst="rect">
            <a:avLst/>
          </a:prstGeom>
          <a:solidFill>
            <a:schemeClr val="bg1"/>
          </a:solidFill>
        </p:spPr>
        <p:txBody>
          <a:bodyPr wrap="square" rtlCol="0">
            <a:spAutoFit/>
          </a:bodyPr>
          <a:lstStyle/>
          <a:p>
            <a:r>
              <a:rPr lang="en-GB" b="1" dirty="0" smtClean="0">
                <a:latin typeface="+mj-lt"/>
              </a:rPr>
              <a:t>Weaknesses</a:t>
            </a:r>
            <a:endParaRPr lang="en-GB" b="1" dirty="0">
              <a:latin typeface="+mj-lt"/>
            </a:endParaRPr>
          </a:p>
        </p:txBody>
      </p:sp>
      <p:sp>
        <p:nvSpPr>
          <p:cNvPr id="15" name="TextBox 14"/>
          <p:cNvSpPr txBox="1"/>
          <p:nvPr/>
        </p:nvSpPr>
        <p:spPr>
          <a:xfrm>
            <a:off x="695999" y="3969060"/>
            <a:ext cx="1800200" cy="369332"/>
          </a:xfrm>
          <a:prstGeom prst="rect">
            <a:avLst/>
          </a:prstGeom>
          <a:solidFill>
            <a:schemeClr val="bg1"/>
          </a:solidFill>
        </p:spPr>
        <p:txBody>
          <a:bodyPr wrap="square" rtlCol="0">
            <a:spAutoFit/>
          </a:bodyPr>
          <a:lstStyle/>
          <a:p>
            <a:r>
              <a:rPr lang="en-GB" b="1" dirty="0" smtClean="0">
                <a:latin typeface="+mj-lt"/>
              </a:rPr>
              <a:t>Opportunities</a:t>
            </a:r>
            <a:endParaRPr lang="en-GB" b="1" dirty="0">
              <a:latin typeface="+mj-lt"/>
            </a:endParaRPr>
          </a:p>
        </p:txBody>
      </p:sp>
      <p:sp>
        <p:nvSpPr>
          <p:cNvPr id="16" name="TextBox 15"/>
          <p:cNvSpPr txBox="1"/>
          <p:nvPr/>
        </p:nvSpPr>
        <p:spPr>
          <a:xfrm>
            <a:off x="4829744" y="3969060"/>
            <a:ext cx="1800200" cy="369332"/>
          </a:xfrm>
          <a:prstGeom prst="rect">
            <a:avLst/>
          </a:prstGeom>
          <a:solidFill>
            <a:schemeClr val="bg1"/>
          </a:solidFill>
        </p:spPr>
        <p:txBody>
          <a:bodyPr wrap="square" rtlCol="0">
            <a:spAutoFit/>
          </a:bodyPr>
          <a:lstStyle/>
          <a:p>
            <a:r>
              <a:rPr lang="en-GB" b="1" dirty="0" smtClean="0">
                <a:latin typeface="+mj-lt"/>
              </a:rPr>
              <a:t>Threats</a:t>
            </a:r>
            <a:endParaRPr lang="en-GB" b="1" dirty="0">
              <a:latin typeface="+mj-lt"/>
            </a:endParaRPr>
          </a:p>
        </p:txBody>
      </p:sp>
    </p:spTree>
    <p:extLst>
      <p:ext uri="{BB962C8B-B14F-4D97-AF65-F5344CB8AC3E}">
        <p14:creationId xmlns:p14="http://schemas.microsoft.com/office/powerpoint/2010/main" val="1245615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Supporting Transitions</a:t>
            </a:r>
            <a:endParaRPr lang="en-US" dirty="0"/>
          </a:p>
        </p:txBody>
      </p:sp>
      <p:sp>
        <p:nvSpPr>
          <p:cNvPr id="3" name="Subtitle 2"/>
          <p:cNvSpPr>
            <a:spLocks noGrp="1"/>
          </p:cNvSpPr>
          <p:nvPr>
            <p:ph type="subTitle" idx="1"/>
          </p:nvPr>
        </p:nvSpPr>
        <p:spPr>
          <a:xfrm>
            <a:off x="533400" y="3228536"/>
            <a:ext cx="7854696" cy="2216688"/>
          </a:xfrm>
        </p:spPr>
        <p:txBody>
          <a:bodyPr>
            <a:normAutofit fontScale="85000" lnSpcReduction="20000"/>
          </a:bodyPr>
          <a:lstStyle/>
          <a:p>
            <a:r>
              <a:rPr lang="en-US" dirty="0" smtClean="0"/>
              <a:t>26</a:t>
            </a:r>
            <a:r>
              <a:rPr lang="en-US" baseline="30000" dirty="0" smtClean="0"/>
              <a:t>th</a:t>
            </a:r>
            <a:r>
              <a:rPr lang="en-US" dirty="0" smtClean="0"/>
              <a:t> October 2016</a:t>
            </a:r>
          </a:p>
          <a:p>
            <a:endParaRPr lang="en-US" dirty="0" smtClean="0"/>
          </a:p>
          <a:p>
            <a:r>
              <a:rPr lang="en-US" dirty="0" err="1" smtClean="0"/>
              <a:t>Alina</a:t>
            </a:r>
            <a:r>
              <a:rPr lang="en-US" dirty="0" smtClean="0"/>
              <a:t> Spence</a:t>
            </a:r>
          </a:p>
          <a:p>
            <a:r>
              <a:rPr lang="en-US" dirty="0" smtClean="0"/>
              <a:t>Outreach Support</a:t>
            </a:r>
          </a:p>
          <a:p>
            <a:r>
              <a:rPr lang="en-US" dirty="0" smtClean="0"/>
              <a:t>Communication Support Service</a:t>
            </a:r>
          </a:p>
          <a:p>
            <a:r>
              <a:rPr lang="en-US" dirty="0" err="1" smtClean="0"/>
              <a:t>Williamwood</a:t>
            </a:r>
            <a:r>
              <a:rPr lang="en-US" dirty="0" smtClean="0"/>
              <a:t> High School</a:t>
            </a:r>
            <a:endParaRPr lang="en-US" dirty="0"/>
          </a:p>
        </p:txBody>
      </p:sp>
    </p:spTree>
    <p:extLst>
      <p:ext uri="{BB962C8B-B14F-4D97-AF65-F5344CB8AC3E}">
        <p14:creationId xmlns:p14="http://schemas.microsoft.com/office/powerpoint/2010/main" val="34036624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Outreach Transitions Support</a:t>
            </a:r>
            <a:endParaRPr lang="en-GB" dirty="0"/>
          </a:p>
        </p:txBody>
      </p:sp>
      <p:sp>
        <p:nvSpPr>
          <p:cNvPr id="3" name="Content Placeholder 2"/>
          <p:cNvSpPr>
            <a:spLocks noGrp="1"/>
          </p:cNvSpPr>
          <p:nvPr>
            <p:ph idx="1"/>
          </p:nvPr>
        </p:nvSpPr>
        <p:spPr/>
        <p:txBody>
          <a:bodyPr>
            <a:normAutofit fontScale="77500" lnSpcReduction="20000"/>
          </a:bodyPr>
          <a:lstStyle/>
          <a:p>
            <a:r>
              <a:rPr lang="en-US" sz="3000" dirty="0" smtClean="0"/>
              <a:t>Primary to </a:t>
            </a:r>
            <a:r>
              <a:rPr lang="en-US" sz="3000" dirty="0"/>
              <a:t>s</a:t>
            </a:r>
            <a:r>
              <a:rPr lang="en-US" sz="3000" dirty="0" smtClean="0"/>
              <a:t>econdary </a:t>
            </a:r>
            <a:r>
              <a:rPr lang="en-US" sz="3000" dirty="0"/>
              <a:t>t</a:t>
            </a:r>
            <a:r>
              <a:rPr lang="en-US" sz="3000" dirty="0" smtClean="0"/>
              <a:t>ransitions</a:t>
            </a:r>
          </a:p>
          <a:p>
            <a:pPr marL="0" indent="0">
              <a:buNone/>
            </a:pPr>
            <a:r>
              <a:rPr lang="en-US" dirty="0" smtClean="0"/>
              <a:t>	</a:t>
            </a:r>
            <a:r>
              <a:rPr lang="en-US" sz="2400" dirty="0" smtClean="0"/>
              <a:t>In collaboration with primary outreach</a:t>
            </a:r>
          </a:p>
          <a:p>
            <a:pPr marL="0" indent="0">
              <a:buNone/>
            </a:pPr>
            <a:r>
              <a:rPr lang="en-US" sz="2400" dirty="0"/>
              <a:t>	</a:t>
            </a:r>
            <a:r>
              <a:rPr lang="en-US" sz="2400" dirty="0" smtClean="0"/>
              <a:t>Group with various needs</a:t>
            </a:r>
          </a:p>
          <a:p>
            <a:pPr marL="0" indent="0">
              <a:buNone/>
            </a:pPr>
            <a:r>
              <a:rPr lang="en-US" sz="2400" dirty="0"/>
              <a:t>	</a:t>
            </a:r>
            <a:r>
              <a:rPr lang="en-US" sz="2400" dirty="0" smtClean="0"/>
              <a:t>In primaries followed by visits to high schools</a:t>
            </a:r>
          </a:p>
          <a:p>
            <a:pPr marL="0" indent="0">
              <a:buNone/>
            </a:pPr>
            <a:endParaRPr lang="en-US" sz="2400" dirty="0" smtClean="0"/>
          </a:p>
          <a:p>
            <a:r>
              <a:rPr lang="en-US" sz="3000" dirty="0" smtClean="0"/>
              <a:t>In-school transitions</a:t>
            </a:r>
          </a:p>
          <a:p>
            <a:pPr marL="0" indent="0">
              <a:buNone/>
            </a:pPr>
            <a:r>
              <a:rPr lang="en-US" dirty="0" smtClean="0"/>
              <a:t>	Annual transitions (</a:t>
            </a:r>
            <a:r>
              <a:rPr lang="en-US" sz="2400" dirty="0" smtClean="0"/>
              <a:t>Moving On)</a:t>
            </a:r>
          </a:p>
          <a:p>
            <a:pPr marL="0" indent="0">
              <a:buNone/>
            </a:pPr>
            <a:r>
              <a:rPr lang="en-US" sz="2400" dirty="0"/>
              <a:t>	</a:t>
            </a:r>
            <a:r>
              <a:rPr lang="en-US" sz="2400" dirty="0" smtClean="0"/>
              <a:t>Rotational transitions (New timetables, classrooms, teachers)</a:t>
            </a:r>
          </a:p>
          <a:p>
            <a:pPr marL="0" indent="0">
              <a:buNone/>
            </a:pPr>
            <a:endParaRPr lang="en-US" sz="2400" dirty="0" smtClean="0"/>
          </a:p>
          <a:p>
            <a:r>
              <a:rPr lang="en-US" sz="3000" dirty="0"/>
              <a:t>P</a:t>
            </a:r>
            <a:r>
              <a:rPr lang="en-US" sz="3000" dirty="0" smtClean="0"/>
              <a:t>ost-school transitions</a:t>
            </a:r>
          </a:p>
          <a:p>
            <a:pPr marL="0" indent="0">
              <a:buNone/>
            </a:pPr>
            <a:r>
              <a:rPr lang="en-US" dirty="0"/>
              <a:t>	</a:t>
            </a:r>
            <a:r>
              <a:rPr lang="en-US" sz="2400" dirty="0" smtClean="0"/>
              <a:t>Application process for college/university</a:t>
            </a:r>
          </a:p>
          <a:p>
            <a:pPr marL="0" indent="0">
              <a:buNone/>
            </a:pPr>
            <a:r>
              <a:rPr lang="en-US" sz="2400" dirty="0"/>
              <a:t>	</a:t>
            </a:r>
            <a:r>
              <a:rPr lang="en-US" sz="2400" dirty="0" smtClean="0"/>
              <a:t>Interview skills</a:t>
            </a:r>
          </a:p>
          <a:p>
            <a:pPr marL="0" indent="0">
              <a:buNone/>
            </a:pPr>
            <a:r>
              <a:rPr lang="en-US" sz="2400" dirty="0"/>
              <a:t>	</a:t>
            </a:r>
            <a:r>
              <a:rPr lang="en-US" sz="2400" dirty="0" smtClean="0"/>
              <a:t>Visits to campuses</a:t>
            </a:r>
          </a:p>
          <a:p>
            <a:pPr marL="0" indent="0">
              <a:buNone/>
            </a:pPr>
            <a:r>
              <a:rPr lang="en-US" sz="2400" dirty="0"/>
              <a:t>	</a:t>
            </a:r>
            <a:r>
              <a:rPr lang="en-US" sz="2400" dirty="0" smtClean="0"/>
              <a:t>Independent travel</a:t>
            </a:r>
          </a:p>
          <a:p>
            <a:pPr marL="0" indent="0">
              <a:buNone/>
            </a:pPr>
            <a:endParaRPr lang="en-US" dirty="0"/>
          </a:p>
          <a:p>
            <a:endParaRPr lang="en-GB" dirty="0"/>
          </a:p>
        </p:txBody>
      </p:sp>
    </p:spTree>
    <p:extLst>
      <p:ext uri="{BB962C8B-B14F-4D97-AF65-F5344CB8AC3E}">
        <p14:creationId xmlns:p14="http://schemas.microsoft.com/office/powerpoint/2010/main" val="1508143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P7 to S1 Transition:</a:t>
            </a:r>
            <a:br>
              <a:rPr lang="en-US" dirty="0" smtClean="0"/>
            </a:br>
            <a:r>
              <a:rPr lang="en-US" dirty="0" smtClean="0"/>
              <a:t>Gathering Information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Close liaison with primary, secondary schools, CCC, CCC outreach</a:t>
            </a:r>
          </a:p>
          <a:p>
            <a:r>
              <a:rPr lang="en-US" dirty="0" smtClean="0"/>
              <a:t>Attend transition reviews, JSTs</a:t>
            </a:r>
          </a:p>
          <a:p>
            <a:r>
              <a:rPr lang="en-US" dirty="0" smtClean="0"/>
              <a:t>Attend ASN cluster meetings</a:t>
            </a:r>
          </a:p>
          <a:p>
            <a:r>
              <a:rPr lang="en-US" dirty="0" smtClean="0"/>
              <a:t>Gather information from (P6 and) early P7</a:t>
            </a:r>
          </a:p>
          <a:p>
            <a:r>
              <a:rPr lang="en-US" dirty="0" smtClean="0"/>
              <a:t>Attend parents information evenings in primary and secondary schools</a:t>
            </a:r>
          </a:p>
          <a:p>
            <a:r>
              <a:rPr lang="en-US" dirty="0" smtClean="0"/>
              <a:t>Views of parents considered</a:t>
            </a:r>
          </a:p>
        </p:txBody>
      </p:sp>
    </p:spTree>
    <p:extLst>
      <p:ext uri="{BB962C8B-B14F-4D97-AF65-F5344CB8AC3E}">
        <p14:creationId xmlns:p14="http://schemas.microsoft.com/office/powerpoint/2010/main" val="28039797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P7 to S1 Transition:</a:t>
            </a:r>
            <a:br>
              <a:rPr lang="en-US" dirty="0" smtClean="0"/>
            </a:br>
            <a:r>
              <a:rPr lang="en-US" dirty="0" smtClean="0"/>
              <a:t>Planning and assessment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Information gathered used to plan individual support for Outreach pupils</a:t>
            </a:r>
          </a:p>
          <a:p>
            <a:r>
              <a:rPr lang="en-US" dirty="0" smtClean="0"/>
              <a:t>Other suitable pupils identified to join groups (ASD, communication difficulties, vulnerable or anxious)</a:t>
            </a:r>
          </a:p>
          <a:p>
            <a:r>
              <a:rPr lang="en-US" dirty="0" smtClean="0"/>
              <a:t>Support based on needs of Outreach pupils</a:t>
            </a:r>
          </a:p>
          <a:p>
            <a:r>
              <a:rPr lang="en-US" dirty="0" smtClean="0"/>
              <a:t>Liaison with Support for Learning teachers</a:t>
            </a:r>
          </a:p>
          <a:p>
            <a:r>
              <a:rPr lang="en-US" dirty="0" smtClean="0"/>
              <a:t>Transition plan produced</a:t>
            </a:r>
            <a:endParaRPr lang="en-US" dirty="0"/>
          </a:p>
        </p:txBody>
      </p:sp>
    </p:spTree>
    <p:extLst>
      <p:ext uri="{BB962C8B-B14F-4D97-AF65-F5344CB8AC3E}">
        <p14:creationId xmlns:p14="http://schemas.microsoft.com/office/powerpoint/2010/main" val="3785587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P7 to S1 Transition:</a:t>
            </a:r>
            <a:br>
              <a:rPr lang="en-US" dirty="0" smtClean="0"/>
            </a:br>
            <a:r>
              <a:rPr lang="en-US" dirty="0" smtClean="0"/>
              <a:t>Format</a:t>
            </a:r>
            <a:endParaRPr lang="en-US" dirty="0"/>
          </a:p>
        </p:txBody>
      </p:sp>
      <p:sp>
        <p:nvSpPr>
          <p:cNvPr id="3" name="Content Placeholder 2"/>
          <p:cNvSpPr>
            <a:spLocks noGrp="1"/>
          </p:cNvSpPr>
          <p:nvPr>
            <p:ph idx="1"/>
          </p:nvPr>
        </p:nvSpPr>
        <p:spPr/>
        <p:txBody>
          <a:bodyPr/>
          <a:lstStyle/>
          <a:p>
            <a:r>
              <a:rPr lang="en-US" dirty="0" smtClean="0"/>
              <a:t>Individual support?</a:t>
            </a:r>
          </a:p>
          <a:p>
            <a:r>
              <a:rPr lang="en-US" dirty="0" smtClean="0"/>
              <a:t>Group support?</a:t>
            </a:r>
          </a:p>
          <a:p>
            <a:r>
              <a:rPr lang="en-US" dirty="0" smtClean="0"/>
              <a:t>In primary school?</a:t>
            </a:r>
          </a:p>
          <a:p>
            <a:r>
              <a:rPr lang="en-US" dirty="0" smtClean="0"/>
              <a:t>In secondary school?</a:t>
            </a:r>
          </a:p>
          <a:p>
            <a:r>
              <a:rPr lang="en-US" dirty="0" smtClean="0"/>
              <a:t>Both?</a:t>
            </a:r>
          </a:p>
          <a:p>
            <a:r>
              <a:rPr lang="en-US" dirty="0" smtClean="0"/>
              <a:t>Suitable times identified between primary and secondary schools</a:t>
            </a:r>
          </a:p>
          <a:p>
            <a:r>
              <a:rPr lang="en-US" dirty="0" smtClean="0"/>
              <a:t>Additional visits arranged (with or without parents)?</a:t>
            </a:r>
          </a:p>
          <a:p>
            <a:r>
              <a:rPr lang="en-US" dirty="0" smtClean="0"/>
              <a:t>Second adult identified as additional teacher?</a:t>
            </a:r>
          </a:p>
          <a:p>
            <a:endParaRPr lang="en-US" dirty="0" smtClean="0"/>
          </a:p>
          <a:p>
            <a:endParaRPr lang="en-US" dirty="0"/>
          </a:p>
        </p:txBody>
      </p:sp>
    </p:spTree>
    <p:extLst>
      <p:ext uri="{BB962C8B-B14F-4D97-AF65-F5344CB8AC3E}">
        <p14:creationId xmlns:p14="http://schemas.microsoft.com/office/powerpoint/2010/main" val="39276907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Mearns</a:t>
            </a:r>
            <a:r>
              <a:rPr lang="en-GB" dirty="0" smtClean="0"/>
              <a:t> Castle Timeline</a:t>
            </a:r>
            <a:endParaRPr lang="en-GB" dirty="0"/>
          </a:p>
        </p:txBody>
      </p:sp>
      <p:sp>
        <p:nvSpPr>
          <p:cNvPr id="3" name="Content Placeholder 2"/>
          <p:cNvSpPr>
            <a:spLocks noGrp="1"/>
          </p:cNvSpPr>
          <p:nvPr>
            <p:ph idx="1"/>
          </p:nvPr>
        </p:nvSpPr>
        <p:spPr/>
        <p:txBody>
          <a:bodyPr>
            <a:normAutofit lnSpcReduction="10000"/>
          </a:bodyPr>
          <a:lstStyle/>
          <a:p>
            <a:r>
              <a:rPr lang="en-GB" dirty="0" smtClean="0"/>
              <a:t>October	Cluster ASN transition meeting</a:t>
            </a:r>
          </a:p>
          <a:p>
            <a:pPr lvl="6"/>
            <a:r>
              <a:rPr lang="en-GB" sz="1800" dirty="0" smtClean="0"/>
              <a:t>Collected names of outreach pupils</a:t>
            </a:r>
          </a:p>
          <a:p>
            <a:pPr lvl="6"/>
            <a:r>
              <a:rPr lang="en-GB" sz="1800" dirty="0" smtClean="0"/>
              <a:t>Other suitable pupils identified</a:t>
            </a:r>
          </a:p>
          <a:p>
            <a:pPr lvl="6"/>
            <a:r>
              <a:rPr lang="en-GB" sz="1800" dirty="0" smtClean="0"/>
              <a:t>(ASD/social communication/vulnerable/anxious)</a:t>
            </a:r>
          </a:p>
          <a:p>
            <a:pPr lvl="6"/>
            <a:r>
              <a:rPr lang="en-GB" sz="1800" dirty="0" smtClean="0"/>
              <a:t>Dates agreed</a:t>
            </a:r>
            <a:endParaRPr lang="en-GB" sz="1800" dirty="0"/>
          </a:p>
          <a:p>
            <a:r>
              <a:rPr lang="en-GB" dirty="0" smtClean="0"/>
              <a:t>January	Primary based support in cluster schools</a:t>
            </a:r>
          </a:p>
          <a:p>
            <a:r>
              <a:rPr lang="en-GB" dirty="0" smtClean="0"/>
              <a:t>March	MCHS Outreach ASD Transition Group</a:t>
            </a:r>
          </a:p>
          <a:p>
            <a:r>
              <a:rPr lang="en-GB" dirty="0" smtClean="0"/>
              <a:t>April	MCHS ASN Transition Group</a:t>
            </a:r>
          </a:p>
          <a:p>
            <a:r>
              <a:rPr lang="en-GB" dirty="0" smtClean="0"/>
              <a:t>May		‘Fast Day’</a:t>
            </a:r>
          </a:p>
          <a:p>
            <a:r>
              <a:rPr lang="en-GB" dirty="0" smtClean="0"/>
              <a:t>June		Induction Days</a:t>
            </a:r>
          </a:p>
          <a:p>
            <a:r>
              <a:rPr lang="en-GB" dirty="0" smtClean="0"/>
              <a:t>August	Settling-in support (1:1 or group)</a:t>
            </a:r>
          </a:p>
          <a:p>
            <a:endParaRPr lang="en-GB" dirty="0" smtClean="0"/>
          </a:p>
        </p:txBody>
      </p:sp>
    </p:spTree>
    <p:extLst>
      <p:ext uri="{BB962C8B-B14F-4D97-AF65-F5344CB8AC3E}">
        <p14:creationId xmlns:p14="http://schemas.microsoft.com/office/powerpoint/2010/main" val="26851559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P7 to S1 Plan  </a:t>
            </a:r>
            <a:r>
              <a:rPr lang="en-US" sz="1800" dirty="0" smtClean="0"/>
              <a:t>(show outline and daily plan)</a:t>
            </a:r>
            <a:endParaRPr lang="en-US" sz="1800" dirty="0"/>
          </a:p>
        </p:txBody>
      </p:sp>
      <p:sp>
        <p:nvSpPr>
          <p:cNvPr id="3" name="Content Placeholder 2"/>
          <p:cNvSpPr>
            <a:spLocks noGrp="1"/>
          </p:cNvSpPr>
          <p:nvPr>
            <p:ph idx="1"/>
          </p:nvPr>
        </p:nvSpPr>
        <p:spPr/>
        <p:txBody>
          <a:bodyPr>
            <a:normAutofit/>
          </a:bodyPr>
          <a:lstStyle/>
          <a:p>
            <a:r>
              <a:rPr lang="en-US" dirty="0" smtClean="0"/>
              <a:t>Visits to high schools – finding their way around, meeting key people</a:t>
            </a:r>
          </a:p>
          <a:p>
            <a:r>
              <a:rPr lang="en-US" dirty="0" smtClean="0"/>
              <a:t>Change and loss</a:t>
            </a:r>
          </a:p>
          <a:p>
            <a:r>
              <a:rPr lang="en-US" dirty="0" smtClean="0"/>
              <a:t>Differences/similarities between primary and secondary school</a:t>
            </a:r>
          </a:p>
          <a:p>
            <a:r>
              <a:rPr lang="en-US" dirty="0" smtClean="0"/>
              <a:t>Friendships</a:t>
            </a:r>
          </a:p>
          <a:p>
            <a:r>
              <a:rPr lang="en-US" dirty="0" smtClean="0"/>
              <a:t>Different teachers/teaching styles/expectations</a:t>
            </a:r>
          </a:p>
          <a:p>
            <a:r>
              <a:rPr lang="en-US" dirty="0" smtClean="0"/>
              <a:t>School rules</a:t>
            </a:r>
          </a:p>
          <a:p>
            <a:r>
              <a:rPr lang="en-US" dirty="0" smtClean="0"/>
              <a:t>Subjects</a:t>
            </a:r>
          </a:p>
          <a:p>
            <a:endParaRPr lang="en-US" dirty="0" smtClean="0"/>
          </a:p>
          <a:p>
            <a:endParaRPr lang="en-US" dirty="0"/>
          </a:p>
        </p:txBody>
      </p:sp>
    </p:spTree>
    <p:extLst>
      <p:ext uri="{BB962C8B-B14F-4D97-AF65-F5344CB8AC3E}">
        <p14:creationId xmlns:p14="http://schemas.microsoft.com/office/powerpoint/2010/main" val="70735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First						Then</a:t>
            </a:r>
          </a:p>
        </p:txBody>
      </p:sp>
      <p:pic>
        <p:nvPicPr>
          <p:cNvPr id="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3568" y="2564904"/>
            <a:ext cx="3537678" cy="3189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590265"/>
            <a:ext cx="3528392" cy="29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2397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P7 to S1 Plan (</a:t>
            </a:r>
            <a:r>
              <a:rPr lang="en-US" dirty="0" err="1" smtClean="0"/>
              <a:t>ctd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Timetable</a:t>
            </a:r>
          </a:p>
          <a:p>
            <a:r>
              <a:rPr lang="en-US" dirty="0" smtClean="0"/>
              <a:t>Organisation</a:t>
            </a:r>
          </a:p>
          <a:p>
            <a:r>
              <a:rPr lang="en-US" dirty="0" smtClean="0"/>
              <a:t>Breaks and lunchtimes</a:t>
            </a:r>
          </a:p>
          <a:p>
            <a:r>
              <a:rPr lang="en-US" dirty="0" smtClean="0"/>
              <a:t>Clubs</a:t>
            </a:r>
          </a:p>
          <a:p>
            <a:r>
              <a:rPr lang="en-US" dirty="0" smtClean="0"/>
              <a:t>Dealing with problems inc bullying</a:t>
            </a:r>
          </a:p>
          <a:p>
            <a:r>
              <a:rPr lang="en-US" dirty="0" smtClean="0"/>
              <a:t>Reflection on primary school – memories</a:t>
            </a:r>
          </a:p>
          <a:p>
            <a:r>
              <a:rPr lang="en-US" dirty="0" smtClean="0"/>
              <a:t>Saying goodbye to primary school</a:t>
            </a:r>
          </a:p>
          <a:p>
            <a:r>
              <a:rPr lang="en-US" dirty="0" smtClean="0"/>
              <a:t>Production of Pupil Passport</a:t>
            </a:r>
          </a:p>
          <a:p>
            <a:r>
              <a:rPr lang="en-US" dirty="0" smtClean="0"/>
              <a:t>Talking through worries and questions</a:t>
            </a:r>
          </a:p>
          <a:p>
            <a:r>
              <a:rPr lang="en-US" dirty="0" smtClean="0"/>
              <a:t>Role-playing situations</a:t>
            </a:r>
            <a:endParaRPr lang="en-US" dirty="0"/>
          </a:p>
        </p:txBody>
      </p:sp>
    </p:spTree>
    <p:extLst>
      <p:ext uri="{BB962C8B-B14F-4D97-AF65-F5344CB8AC3E}">
        <p14:creationId xmlns:p14="http://schemas.microsoft.com/office/powerpoint/2010/main" val="29048657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 Day’</a:t>
            </a:r>
            <a:endParaRPr lang="en-GB" dirty="0"/>
          </a:p>
        </p:txBody>
      </p:sp>
      <p:sp>
        <p:nvSpPr>
          <p:cNvPr id="3" name="Content Placeholder 2"/>
          <p:cNvSpPr>
            <a:spLocks noGrp="1"/>
          </p:cNvSpPr>
          <p:nvPr>
            <p:ph idx="1"/>
          </p:nvPr>
        </p:nvSpPr>
        <p:spPr/>
        <p:txBody>
          <a:bodyPr/>
          <a:lstStyle/>
          <a:p>
            <a:pPr marL="0" indent="0">
              <a:buNone/>
            </a:pPr>
            <a:endParaRPr lang="en-GB" dirty="0" smtClean="0"/>
          </a:p>
          <a:p>
            <a:endParaRPr lang="en-GB" dirty="0" smtClean="0"/>
          </a:p>
          <a:p>
            <a:endParaRPr lang="en-GB" dirty="0" smtClean="0"/>
          </a:p>
          <a:p>
            <a:r>
              <a:rPr lang="en-GB" dirty="0" smtClean="0"/>
              <a:t>Practise skills learned over group meetings</a:t>
            </a:r>
            <a:endParaRPr lang="en-GB" dirty="0"/>
          </a:p>
          <a:p>
            <a:r>
              <a:rPr lang="en-GB" dirty="0" smtClean="0"/>
              <a:t>Go over plan first</a:t>
            </a:r>
          </a:p>
          <a:p>
            <a:r>
              <a:rPr lang="en-GB" dirty="0" smtClean="0"/>
              <a:t>Independence - maps</a:t>
            </a:r>
          </a:p>
          <a:p>
            <a:r>
              <a:rPr lang="en-GB" dirty="0" smtClean="0"/>
              <a:t>Lessons - expectations</a:t>
            </a:r>
          </a:p>
          <a:p>
            <a:r>
              <a:rPr lang="en-GB" dirty="0" smtClean="0"/>
              <a:t>Do homework – using planner, organisation</a:t>
            </a:r>
          </a:p>
          <a:p>
            <a:r>
              <a:rPr lang="en-GB" dirty="0" smtClean="0"/>
              <a:t>Positive feedback from pupils, parents, schools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081734066"/>
              </p:ext>
            </p:extLst>
          </p:nvPr>
        </p:nvGraphicFramePr>
        <p:xfrm>
          <a:off x="467544" y="1916832"/>
          <a:ext cx="8169276" cy="1156716"/>
        </p:xfrm>
        <a:graphic>
          <a:graphicData uri="http://schemas.openxmlformats.org/drawingml/2006/table">
            <a:tbl>
              <a:tblPr firstRow="1" firstCol="1" bandRow="1"/>
              <a:tblGrid>
                <a:gridCol w="968558"/>
                <a:gridCol w="723563"/>
                <a:gridCol w="1169759"/>
                <a:gridCol w="899376"/>
                <a:gridCol w="899376"/>
                <a:gridCol w="900010"/>
                <a:gridCol w="899376"/>
                <a:gridCol w="809882"/>
                <a:gridCol w="899376"/>
              </a:tblGrid>
              <a:tr h="0">
                <a:tc>
                  <a:txBody>
                    <a:bodyPr/>
                    <a:lstStyle/>
                    <a:p>
                      <a:pPr algn="ctr">
                        <a:lnSpc>
                          <a:spcPct val="115000"/>
                        </a:lnSpc>
                        <a:spcAft>
                          <a:spcPts val="0"/>
                        </a:spcAft>
                      </a:pPr>
                      <a:r>
                        <a:rPr lang="en-GB" sz="1100" dirty="0">
                          <a:effectLst/>
                          <a:latin typeface="Calibri"/>
                          <a:ea typeface="Calibri"/>
                          <a:cs typeface="Times New Roman"/>
                        </a:rPr>
                        <a:t>‘Fast Day’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Times New Roman"/>
                        </a:rPr>
                        <a:t>Period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a:effectLst/>
                          <a:latin typeface="Calibri"/>
                          <a:ea typeface="Calibri"/>
                          <a:cs typeface="Times New Roman"/>
                        </a:rPr>
                        <a:t>Period 2</a:t>
                      </a:r>
                    </a:p>
                    <a:p>
                      <a:pPr algn="ctr">
                        <a:lnSpc>
                          <a:spcPct val="115000"/>
                        </a:lnSpc>
                        <a:spcAft>
                          <a:spcPts val="0"/>
                        </a:spcAft>
                      </a:pPr>
                      <a:r>
                        <a:rPr lang="en-GB" sz="1100">
                          <a:effectLst/>
                          <a:latin typeface="Calibri"/>
                          <a:ea typeface="Calibri"/>
                          <a:cs typeface="Times New Roman"/>
                        </a:rPr>
                        <a:t>9:35-10:25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Times New Roman"/>
                        </a:rPr>
                        <a:t>Break</a:t>
                      </a:r>
                    </a:p>
                    <a:p>
                      <a:pPr algn="ctr">
                        <a:lnSpc>
                          <a:spcPct val="115000"/>
                        </a:lnSpc>
                        <a:spcAft>
                          <a:spcPts val="0"/>
                        </a:spcAft>
                      </a:pPr>
                      <a:r>
                        <a:rPr lang="en-GB" sz="1100">
                          <a:effectLst/>
                          <a:latin typeface="Calibri"/>
                          <a:ea typeface="Calibri"/>
                          <a:cs typeface="Times New Roman"/>
                        </a:rPr>
                        <a:t>10:25-10:40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dirty="0">
                          <a:effectLst/>
                          <a:latin typeface="Calibri"/>
                          <a:ea typeface="Calibri"/>
                          <a:cs typeface="Times New Roman"/>
                        </a:rPr>
                        <a:t>Period 3</a:t>
                      </a:r>
                    </a:p>
                    <a:p>
                      <a:pPr algn="ctr">
                        <a:lnSpc>
                          <a:spcPct val="115000"/>
                        </a:lnSpc>
                        <a:spcAft>
                          <a:spcPts val="0"/>
                        </a:spcAft>
                      </a:pPr>
                      <a:r>
                        <a:rPr lang="en-GB" sz="1100" dirty="0">
                          <a:effectLst/>
                          <a:latin typeface="Calibri"/>
                          <a:ea typeface="Calibri"/>
                          <a:cs typeface="Times New Roman"/>
                        </a:rPr>
                        <a:t>10:40-11:30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Times New Roman"/>
                        </a:rPr>
                        <a:t>Period 4</a:t>
                      </a:r>
                    </a:p>
                    <a:p>
                      <a:pPr algn="ctr">
                        <a:lnSpc>
                          <a:spcPct val="115000"/>
                        </a:lnSpc>
                        <a:spcAft>
                          <a:spcPts val="0"/>
                        </a:spcAft>
                      </a:pPr>
                      <a:r>
                        <a:rPr lang="en-GB" sz="1100">
                          <a:effectLst/>
                          <a:latin typeface="Calibri"/>
                          <a:ea typeface="Calibri"/>
                          <a:cs typeface="Times New Roman"/>
                        </a:rPr>
                        <a:t>11:30-11:55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Times New Roman"/>
                        </a:rPr>
                        <a:t>‘Hometime’</a:t>
                      </a:r>
                    </a:p>
                    <a:p>
                      <a:pPr algn="ctr">
                        <a:lnSpc>
                          <a:spcPct val="115000"/>
                        </a:lnSpc>
                        <a:spcAft>
                          <a:spcPts val="0"/>
                        </a:spcAft>
                      </a:pPr>
                      <a:r>
                        <a:rPr lang="en-GB" sz="1100">
                          <a:effectLst/>
                          <a:latin typeface="Calibri"/>
                          <a:ea typeface="Calibri"/>
                          <a:cs typeface="Times New Roman"/>
                        </a:rPr>
                        <a:t>11:55-12:20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Times New Roman"/>
                        </a:rPr>
                        <a:t>Lunch</a:t>
                      </a:r>
                    </a:p>
                    <a:p>
                      <a:pPr algn="ctr">
                        <a:lnSpc>
                          <a:spcPct val="115000"/>
                        </a:lnSpc>
                        <a:spcAft>
                          <a:spcPts val="0"/>
                        </a:spcAft>
                      </a:pPr>
                      <a:r>
                        <a:rPr lang="en-GB" sz="1100">
                          <a:effectLst/>
                          <a:latin typeface="Calibri"/>
                          <a:ea typeface="Calibri"/>
                          <a:cs typeface="Times New Roman"/>
                        </a:rPr>
                        <a:t>12:20-1:05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Times New Roman"/>
                        </a:rPr>
                        <a:t>Period 5</a:t>
                      </a:r>
                    </a:p>
                    <a:p>
                      <a:pPr algn="ctr">
                        <a:lnSpc>
                          <a:spcPct val="115000"/>
                        </a:lnSpc>
                        <a:spcAft>
                          <a:spcPts val="0"/>
                        </a:spcAft>
                      </a:pPr>
                      <a:r>
                        <a:rPr lang="en-GB" sz="1100">
                          <a:effectLst/>
                          <a:latin typeface="Calibri"/>
                          <a:ea typeface="Calibri"/>
                          <a:cs typeface="Times New Roman"/>
                        </a:rPr>
                        <a:t>1:05-1:30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05">
                <a:tc>
                  <a:txBody>
                    <a:bodyPr/>
                    <a:lstStyle/>
                    <a:p>
                      <a:pPr algn="ctr">
                        <a:lnSpc>
                          <a:spcPct val="115000"/>
                        </a:lnSpc>
                        <a:spcAft>
                          <a:spcPts val="0"/>
                        </a:spcAft>
                      </a:pPr>
                      <a:r>
                        <a:rPr lang="en-GB" sz="1100">
                          <a:effectLst/>
                          <a:latin typeface="Calibri"/>
                          <a:ea typeface="Calibri"/>
                          <a:cs typeface="Times New Roman"/>
                        </a:rPr>
                        <a:t>Tuesday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Times New Roman"/>
                        </a:rPr>
                        <a:t>Getting Organised</a:t>
                      </a:r>
                    </a:p>
                    <a:p>
                      <a:pPr algn="ctr">
                        <a:lnSpc>
                          <a:spcPct val="115000"/>
                        </a:lnSpc>
                        <a:spcAft>
                          <a:spcPts val="0"/>
                        </a:spcAft>
                      </a:pPr>
                      <a:r>
                        <a:rPr lang="en-GB" sz="1100">
                          <a:effectLst/>
                          <a:latin typeface="Calibri"/>
                          <a:ea typeface="Calibri"/>
                          <a:cs typeface="Times New Roman"/>
                        </a:rPr>
                        <a:t> </a:t>
                      </a:r>
                    </a:p>
                    <a:p>
                      <a:pPr algn="ctr">
                        <a:lnSpc>
                          <a:spcPct val="115000"/>
                        </a:lnSpc>
                        <a:spcAft>
                          <a:spcPts val="0"/>
                        </a:spcAft>
                      </a:pPr>
                      <a:r>
                        <a:rPr lang="en-GB" sz="1100">
                          <a:effectLst/>
                          <a:latin typeface="Calibri"/>
                          <a:ea typeface="Calibri"/>
                          <a:cs typeface="Times New Roman"/>
                        </a:rPr>
                        <a:t>Base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a:effectLst/>
                          <a:latin typeface="Calibri"/>
                          <a:ea typeface="Calibri"/>
                          <a:cs typeface="Times New Roman"/>
                        </a:rPr>
                        <a:t>Home Economics</a:t>
                      </a:r>
                    </a:p>
                    <a:p>
                      <a:pPr algn="ctr">
                        <a:lnSpc>
                          <a:spcPct val="115000"/>
                        </a:lnSpc>
                        <a:spcAft>
                          <a:spcPts val="0"/>
                        </a:spcAft>
                      </a:pPr>
                      <a:r>
                        <a:rPr lang="en-GB" sz="1100">
                          <a:effectLst/>
                          <a:latin typeface="Calibri"/>
                          <a:ea typeface="Calibri"/>
                          <a:cs typeface="Times New Roman"/>
                        </a:rPr>
                        <a:t>CfE</a:t>
                      </a:r>
                    </a:p>
                    <a:p>
                      <a:pPr algn="ctr">
                        <a:lnSpc>
                          <a:spcPct val="115000"/>
                        </a:lnSpc>
                        <a:spcAft>
                          <a:spcPts val="0"/>
                        </a:spcAft>
                      </a:pPr>
                      <a:r>
                        <a:rPr lang="en-GB" sz="1100">
                          <a:effectLst/>
                          <a:latin typeface="Calibri"/>
                          <a:ea typeface="Calibri"/>
                          <a:cs typeface="Times New Roman"/>
                        </a:rPr>
                        <a:t>Mrs Ross</a:t>
                      </a:r>
                    </a:p>
                    <a:p>
                      <a:pPr algn="ctr">
                        <a:lnSpc>
                          <a:spcPct val="115000"/>
                        </a:lnSpc>
                        <a:spcAft>
                          <a:spcPts val="0"/>
                        </a:spcAft>
                      </a:pPr>
                      <a:r>
                        <a:rPr lang="en-GB" sz="1100">
                          <a:effectLst/>
                          <a:latin typeface="Calibri"/>
                          <a:ea typeface="Calibri"/>
                          <a:cs typeface="Times New Roman"/>
                        </a:rPr>
                        <a:t>111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5FCF"/>
                    </a:solidFill>
                  </a:tcPr>
                </a:tc>
                <a:tc>
                  <a:txBody>
                    <a:bodyPr/>
                    <a:lstStyle/>
                    <a:p>
                      <a:pPr algn="ctr">
                        <a:lnSpc>
                          <a:spcPct val="115000"/>
                        </a:lnSpc>
                        <a:spcAft>
                          <a:spcPts val="0"/>
                        </a:spcAft>
                      </a:pPr>
                      <a:r>
                        <a:rPr lang="en-GB" sz="1100">
                          <a:effectLst/>
                          <a:latin typeface="Calibri"/>
                          <a:ea typeface="Calibri"/>
                          <a:cs typeface="Times New Roman"/>
                        </a:rPr>
                        <a:t>Base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a:effectLst/>
                          <a:latin typeface="Calibri"/>
                          <a:ea typeface="Calibri"/>
                          <a:cs typeface="Times New Roman"/>
                        </a:rPr>
                        <a:t>Geography</a:t>
                      </a:r>
                    </a:p>
                    <a:p>
                      <a:pPr algn="ctr">
                        <a:lnSpc>
                          <a:spcPct val="115000"/>
                        </a:lnSpc>
                        <a:spcAft>
                          <a:spcPts val="0"/>
                        </a:spcAft>
                      </a:pPr>
                      <a:r>
                        <a:rPr lang="en-GB" sz="1100">
                          <a:effectLst/>
                          <a:latin typeface="Calibri"/>
                          <a:ea typeface="Calibri"/>
                          <a:cs typeface="Times New Roman"/>
                        </a:rPr>
                        <a:t>CfE</a:t>
                      </a:r>
                    </a:p>
                    <a:p>
                      <a:pPr algn="ctr">
                        <a:lnSpc>
                          <a:spcPct val="115000"/>
                        </a:lnSpc>
                        <a:spcAft>
                          <a:spcPts val="0"/>
                        </a:spcAft>
                      </a:pPr>
                      <a:r>
                        <a:rPr lang="en-GB" sz="1100">
                          <a:effectLst/>
                          <a:latin typeface="Calibri"/>
                          <a:ea typeface="Calibri"/>
                          <a:cs typeface="Times New Roman"/>
                        </a:rPr>
                        <a:t>Miss Spence</a:t>
                      </a:r>
                    </a:p>
                    <a:p>
                      <a:pPr algn="ctr">
                        <a:lnSpc>
                          <a:spcPct val="115000"/>
                        </a:lnSpc>
                        <a:spcAft>
                          <a:spcPts val="0"/>
                        </a:spcAft>
                      </a:pPr>
                      <a:r>
                        <a:rPr lang="en-GB" sz="1100">
                          <a:effectLst/>
                          <a:latin typeface="Calibri"/>
                          <a:ea typeface="Calibri"/>
                          <a:cs typeface="Times New Roman"/>
                        </a:rPr>
                        <a:t>302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n-GB" sz="1100">
                          <a:effectLst/>
                          <a:latin typeface="Calibri"/>
                          <a:ea typeface="Calibri"/>
                          <a:cs typeface="Times New Roman"/>
                        </a:rPr>
                        <a:t>ICT</a:t>
                      </a:r>
                    </a:p>
                    <a:p>
                      <a:pPr algn="ctr">
                        <a:lnSpc>
                          <a:spcPct val="115000"/>
                        </a:lnSpc>
                        <a:spcAft>
                          <a:spcPts val="0"/>
                        </a:spcAft>
                      </a:pPr>
                      <a:r>
                        <a:rPr lang="en-GB" sz="1100">
                          <a:effectLst/>
                          <a:latin typeface="Calibri"/>
                          <a:ea typeface="Calibri"/>
                          <a:cs typeface="Times New Roman"/>
                        </a:rPr>
                        <a:t>CfE</a:t>
                      </a:r>
                    </a:p>
                    <a:p>
                      <a:pPr algn="ctr">
                        <a:lnSpc>
                          <a:spcPct val="115000"/>
                        </a:lnSpc>
                        <a:spcAft>
                          <a:spcPts val="0"/>
                        </a:spcAft>
                      </a:pPr>
                      <a:r>
                        <a:rPr lang="en-GB" sz="1100">
                          <a:effectLst/>
                          <a:latin typeface="Calibri"/>
                          <a:ea typeface="Calibri"/>
                          <a:cs typeface="Times New Roman"/>
                        </a:rPr>
                        <a:t>Mrs Mair</a:t>
                      </a:r>
                    </a:p>
                    <a:p>
                      <a:pPr algn="ctr">
                        <a:lnSpc>
                          <a:spcPct val="115000"/>
                        </a:lnSpc>
                        <a:spcAft>
                          <a:spcPts val="0"/>
                        </a:spcAft>
                      </a:pPr>
                      <a:r>
                        <a:rPr lang="en-GB" sz="1100">
                          <a:effectLst/>
                          <a:latin typeface="Calibri"/>
                          <a:ea typeface="Calibri"/>
                          <a:cs typeface="Times New Roman"/>
                        </a:rPr>
                        <a:t>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algn="ctr">
                        <a:lnSpc>
                          <a:spcPct val="115000"/>
                        </a:lnSpc>
                        <a:spcAft>
                          <a:spcPts val="0"/>
                        </a:spcAft>
                      </a:pPr>
                      <a:r>
                        <a:rPr lang="en-GB" sz="1100">
                          <a:effectLst/>
                          <a:latin typeface="Calibri"/>
                          <a:ea typeface="Calibri"/>
                          <a:cs typeface="Times New Roman"/>
                        </a:rPr>
                        <a:t> </a:t>
                      </a:r>
                    </a:p>
                    <a:p>
                      <a:pPr algn="ctr">
                        <a:lnSpc>
                          <a:spcPct val="115000"/>
                        </a:lnSpc>
                        <a:spcAft>
                          <a:spcPts val="0"/>
                        </a:spcAft>
                      </a:pPr>
                      <a:r>
                        <a:rPr lang="en-GB" sz="1100">
                          <a:effectLst/>
                          <a:latin typeface="Calibri"/>
                          <a:ea typeface="Calibri"/>
                          <a:cs typeface="Times New Roman"/>
                        </a:rPr>
                        <a:t>Base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Times New Roman"/>
                        </a:rPr>
                        <a:t>Base Atrium Canteen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Calibri"/>
                          <a:ea typeface="Calibri"/>
                          <a:cs typeface="Times New Roman"/>
                        </a:rPr>
                        <a:t>Evaluation</a:t>
                      </a:r>
                    </a:p>
                    <a:p>
                      <a:pPr algn="ctr">
                        <a:lnSpc>
                          <a:spcPct val="115000"/>
                        </a:lnSpc>
                        <a:spcAft>
                          <a:spcPts val="0"/>
                        </a:spcAft>
                      </a:pPr>
                      <a:r>
                        <a:rPr lang="en-GB" sz="1100" dirty="0">
                          <a:effectLst/>
                          <a:latin typeface="Calibri"/>
                          <a:ea typeface="Calibri"/>
                          <a:cs typeface="Times New Roman"/>
                        </a:rPr>
                        <a:t> </a:t>
                      </a:r>
                    </a:p>
                    <a:p>
                      <a:pPr algn="ctr">
                        <a:lnSpc>
                          <a:spcPct val="115000"/>
                        </a:lnSpc>
                        <a:spcAft>
                          <a:spcPts val="0"/>
                        </a:spcAft>
                      </a:pPr>
                      <a:r>
                        <a:rPr lang="en-GB" sz="1100" dirty="0">
                          <a:effectLst/>
                          <a:latin typeface="Calibri"/>
                          <a:ea typeface="Calibri"/>
                          <a:cs typeface="Times New Roman"/>
                        </a:rPr>
                        <a:t>Miss Spence</a:t>
                      </a:r>
                    </a:p>
                    <a:p>
                      <a:pPr algn="ctr">
                        <a:lnSpc>
                          <a:spcPct val="115000"/>
                        </a:lnSpc>
                        <a:spcAft>
                          <a:spcPts val="0"/>
                        </a:spcAft>
                      </a:pPr>
                      <a:r>
                        <a:rPr lang="en-GB" sz="1100" dirty="0">
                          <a:effectLst/>
                          <a:latin typeface="Calibri"/>
                          <a:ea typeface="Calibri"/>
                          <a:cs typeface="Times New Roman"/>
                        </a:rPr>
                        <a:t>Base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4967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P7 to S1 transition:</a:t>
            </a:r>
            <a:br>
              <a:rPr lang="en-US" dirty="0" smtClean="0"/>
            </a:br>
            <a:r>
              <a:rPr lang="en-US" dirty="0" smtClean="0"/>
              <a:t>Ongoing High School Support </a:t>
            </a:r>
            <a:endParaRPr lang="en-US" dirty="0"/>
          </a:p>
        </p:txBody>
      </p:sp>
      <p:sp>
        <p:nvSpPr>
          <p:cNvPr id="3" name="Content Placeholder 2"/>
          <p:cNvSpPr>
            <a:spLocks noGrp="1"/>
          </p:cNvSpPr>
          <p:nvPr>
            <p:ph idx="1"/>
          </p:nvPr>
        </p:nvSpPr>
        <p:spPr/>
        <p:txBody>
          <a:bodyPr>
            <a:normAutofit/>
          </a:bodyPr>
          <a:lstStyle/>
          <a:p>
            <a:r>
              <a:rPr lang="en-US" dirty="0" smtClean="0"/>
              <a:t>Pupils supported through transition from </a:t>
            </a:r>
            <a:r>
              <a:rPr lang="en-US" dirty="0" err="1" smtClean="0"/>
              <a:t>P7</a:t>
            </a:r>
            <a:r>
              <a:rPr lang="en-US" dirty="0" smtClean="0"/>
              <a:t> to </a:t>
            </a:r>
            <a:r>
              <a:rPr lang="en-US" dirty="0" err="1" smtClean="0"/>
              <a:t>S1</a:t>
            </a:r>
            <a:endParaRPr lang="en-US" dirty="0" smtClean="0"/>
          </a:p>
          <a:p>
            <a:r>
              <a:rPr lang="en-US" dirty="0" smtClean="0"/>
              <a:t>Regular meetings with Outreach Support teacher if appropriate to support specific identified targets</a:t>
            </a:r>
          </a:p>
          <a:p>
            <a:r>
              <a:rPr lang="en-US" dirty="0" smtClean="0"/>
              <a:t>1:1 or group work</a:t>
            </a:r>
          </a:p>
          <a:p>
            <a:r>
              <a:rPr lang="en-US" dirty="0" smtClean="0"/>
              <a:t>Observation in classes and unstructured times</a:t>
            </a:r>
          </a:p>
          <a:p>
            <a:r>
              <a:rPr lang="en-US" dirty="0" smtClean="0"/>
              <a:t>Liaison with class teachers and Support for Learning/</a:t>
            </a:r>
            <a:r>
              <a:rPr lang="en-US" dirty="0" err="1" smtClean="0"/>
              <a:t>Behaviour</a:t>
            </a:r>
            <a:r>
              <a:rPr lang="en-US" dirty="0" smtClean="0"/>
              <a:t> Support</a:t>
            </a:r>
          </a:p>
          <a:p>
            <a:r>
              <a:rPr lang="en-US" dirty="0" smtClean="0"/>
              <a:t>Attendance at Settling-in Meetings/reviews (Oct/Nov)</a:t>
            </a:r>
          </a:p>
          <a:p>
            <a:endParaRPr lang="en-US" dirty="0" smtClean="0"/>
          </a:p>
          <a:p>
            <a:endParaRPr lang="en-US" dirty="0"/>
          </a:p>
        </p:txBody>
      </p:sp>
    </p:spTree>
    <p:extLst>
      <p:ext uri="{BB962C8B-B14F-4D97-AF65-F5344CB8AC3E}">
        <p14:creationId xmlns:p14="http://schemas.microsoft.com/office/powerpoint/2010/main" val="17498116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In-school Transitions:</a:t>
            </a:r>
            <a:br>
              <a:rPr lang="en-GB" dirty="0" smtClean="0"/>
            </a:br>
            <a:r>
              <a:rPr lang="en-GB" dirty="0" smtClean="0"/>
              <a:t>Annual and termly transitions</a:t>
            </a:r>
            <a:endParaRPr lang="en-GB" dirty="0"/>
          </a:p>
        </p:txBody>
      </p:sp>
      <p:sp>
        <p:nvSpPr>
          <p:cNvPr id="3" name="Content Placeholder 2"/>
          <p:cNvSpPr>
            <a:spLocks noGrp="1"/>
          </p:cNvSpPr>
          <p:nvPr>
            <p:ph idx="1"/>
          </p:nvPr>
        </p:nvSpPr>
        <p:spPr>
          <a:xfrm>
            <a:off x="457200" y="1935480"/>
            <a:ext cx="8229600" cy="4805888"/>
          </a:xfrm>
        </p:spPr>
        <p:txBody>
          <a:bodyPr>
            <a:normAutofit/>
          </a:bodyPr>
          <a:lstStyle/>
          <a:p>
            <a:r>
              <a:rPr lang="en-GB" sz="2400" dirty="0" smtClean="0"/>
              <a:t>Necessity and intensity determined by needs of individual pupils</a:t>
            </a:r>
          </a:p>
          <a:p>
            <a:r>
              <a:rPr lang="en-GB" sz="2400" dirty="0" smtClean="0"/>
              <a:t>Moving from year to year</a:t>
            </a:r>
          </a:p>
          <a:p>
            <a:r>
              <a:rPr lang="en-GB" sz="2400" dirty="0" smtClean="0"/>
              <a:t>Changes to timetable (rotational subjects)</a:t>
            </a:r>
          </a:p>
          <a:p>
            <a:endParaRPr lang="en-GB" sz="2400" dirty="0" smtClean="0"/>
          </a:p>
          <a:p>
            <a:pPr lvl="1"/>
            <a:r>
              <a:rPr lang="en-GB" dirty="0" smtClean="0"/>
              <a:t>Preparation in advance (before summer break/changes)</a:t>
            </a:r>
          </a:p>
          <a:p>
            <a:pPr lvl="1"/>
            <a:r>
              <a:rPr lang="en-GB" dirty="0" smtClean="0">
                <a:solidFill>
                  <a:srgbClr val="FF0000"/>
                </a:solidFill>
              </a:rPr>
              <a:t>Ideally</a:t>
            </a:r>
            <a:r>
              <a:rPr lang="en-GB" dirty="0" smtClean="0"/>
              <a:t> have copy of new timetable</a:t>
            </a:r>
          </a:p>
          <a:p>
            <a:pPr lvl="1"/>
            <a:r>
              <a:rPr lang="en-GB" dirty="0" smtClean="0">
                <a:solidFill>
                  <a:srgbClr val="FF0000"/>
                </a:solidFill>
              </a:rPr>
              <a:t>Ideally</a:t>
            </a:r>
            <a:r>
              <a:rPr lang="en-GB" dirty="0" smtClean="0"/>
              <a:t> meet teachers and know where classrooms are</a:t>
            </a:r>
          </a:p>
          <a:p>
            <a:pPr lvl="1"/>
            <a:r>
              <a:rPr lang="en-GB" dirty="0" smtClean="0"/>
              <a:t>Expectations for next step in school (e.g. S3/4/5/6)</a:t>
            </a:r>
          </a:p>
          <a:p>
            <a:pPr lvl="1"/>
            <a:r>
              <a:rPr lang="en-GB" dirty="0" smtClean="0"/>
              <a:t>Timeline of year (topics, assessments etc.)</a:t>
            </a:r>
          </a:p>
          <a:p>
            <a:pPr lvl="1"/>
            <a:endParaRPr lang="en-GB" dirty="0" smtClean="0"/>
          </a:p>
          <a:p>
            <a:pPr lvl="1"/>
            <a:endParaRPr lang="en-GB" dirty="0"/>
          </a:p>
        </p:txBody>
      </p:sp>
    </p:spTree>
    <p:extLst>
      <p:ext uri="{BB962C8B-B14F-4D97-AF65-F5344CB8AC3E}">
        <p14:creationId xmlns:p14="http://schemas.microsoft.com/office/powerpoint/2010/main" val="21196077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Post-school transitions:</a:t>
            </a:r>
            <a:br>
              <a:rPr lang="en-GB" dirty="0" smtClean="0"/>
            </a:br>
            <a:r>
              <a:rPr lang="en-GB" dirty="0" smtClean="0"/>
              <a:t>Support in school</a:t>
            </a:r>
            <a:endParaRPr lang="en-GB" dirty="0"/>
          </a:p>
        </p:txBody>
      </p:sp>
      <p:sp>
        <p:nvSpPr>
          <p:cNvPr id="3" name="Content Placeholder 2"/>
          <p:cNvSpPr>
            <a:spLocks noGrp="1"/>
          </p:cNvSpPr>
          <p:nvPr>
            <p:ph idx="1"/>
          </p:nvPr>
        </p:nvSpPr>
        <p:spPr/>
        <p:txBody>
          <a:bodyPr>
            <a:normAutofit/>
          </a:bodyPr>
          <a:lstStyle/>
          <a:p>
            <a:r>
              <a:rPr lang="en-GB" dirty="0" smtClean="0"/>
              <a:t>Pupils identified by </a:t>
            </a:r>
            <a:r>
              <a:rPr lang="en-GB" dirty="0" err="1" smtClean="0"/>
              <a:t>SfL</a:t>
            </a:r>
            <a:r>
              <a:rPr lang="en-GB" dirty="0" smtClean="0"/>
              <a:t> staff and/or parents</a:t>
            </a:r>
          </a:p>
          <a:p>
            <a:pPr marL="393192" lvl="1" indent="0">
              <a:buNone/>
            </a:pPr>
            <a:endParaRPr lang="en-GB" dirty="0"/>
          </a:p>
          <a:p>
            <a:r>
              <a:rPr lang="en-GB" dirty="0"/>
              <a:t>Work Experience</a:t>
            </a:r>
          </a:p>
          <a:p>
            <a:r>
              <a:rPr lang="en-GB" dirty="0"/>
              <a:t>Interview skills</a:t>
            </a:r>
          </a:p>
          <a:p>
            <a:r>
              <a:rPr lang="en-GB" dirty="0"/>
              <a:t>Barclays Life Skills</a:t>
            </a:r>
          </a:p>
          <a:p>
            <a:r>
              <a:rPr lang="en-GB" dirty="0"/>
              <a:t>My World of Work</a:t>
            </a:r>
          </a:p>
          <a:p>
            <a:r>
              <a:rPr lang="en-GB" dirty="0"/>
              <a:t>Skills and personal qualities</a:t>
            </a:r>
          </a:p>
          <a:p>
            <a:r>
              <a:rPr lang="en-GB" dirty="0"/>
              <a:t>Expectations in </a:t>
            </a:r>
            <a:r>
              <a:rPr lang="en-GB" dirty="0" smtClean="0"/>
              <a:t>employment </a:t>
            </a:r>
            <a:r>
              <a:rPr lang="en-GB" dirty="0"/>
              <a:t>/ further education</a:t>
            </a:r>
          </a:p>
          <a:p>
            <a:r>
              <a:rPr lang="en-GB" dirty="0"/>
              <a:t>Independence</a:t>
            </a:r>
          </a:p>
          <a:p>
            <a:endParaRPr lang="en-GB" dirty="0" smtClean="0"/>
          </a:p>
          <a:p>
            <a:endParaRPr lang="en-GB" dirty="0" smtClean="0"/>
          </a:p>
        </p:txBody>
      </p:sp>
    </p:spTree>
    <p:extLst>
      <p:ext uri="{BB962C8B-B14F-4D97-AF65-F5344CB8AC3E}">
        <p14:creationId xmlns:p14="http://schemas.microsoft.com/office/powerpoint/2010/main" val="22899352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Post-school transitions:</a:t>
            </a:r>
            <a:br>
              <a:rPr lang="en-GB" dirty="0" smtClean="0"/>
            </a:br>
            <a:r>
              <a:rPr lang="en-GB" dirty="0" smtClean="0"/>
              <a:t>College/University</a:t>
            </a:r>
            <a:endParaRPr lang="en-GB" dirty="0"/>
          </a:p>
        </p:txBody>
      </p:sp>
      <p:sp>
        <p:nvSpPr>
          <p:cNvPr id="3" name="Content Placeholder 2"/>
          <p:cNvSpPr>
            <a:spLocks noGrp="1"/>
          </p:cNvSpPr>
          <p:nvPr>
            <p:ph idx="1"/>
          </p:nvPr>
        </p:nvSpPr>
        <p:spPr/>
        <p:txBody>
          <a:bodyPr>
            <a:normAutofit/>
          </a:bodyPr>
          <a:lstStyle/>
          <a:p>
            <a:r>
              <a:rPr lang="en-GB" dirty="0" smtClean="0"/>
              <a:t>Familiarisation with chosen establishment/course</a:t>
            </a:r>
          </a:p>
          <a:p>
            <a:pPr lvl="1"/>
            <a:r>
              <a:rPr lang="en-GB" dirty="0" smtClean="0"/>
              <a:t>Website/prospectus</a:t>
            </a:r>
          </a:p>
          <a:p>
            <a:pPr lvl="1"/>
            <a:r>
              <a:rPr lang="en-GB" dirty="0" smtClean="0"/>
              <a:t>Course outline</a:t>
            </a:r>
          </a:p>
          <a:p>
            <a:pPr lvl="1"/>
            <a:r>
              <a:rPr lang="en-GB" dirty="0" smtClean="0"/>
              <a:t>Course timeline</a:t>
            </a:r>
          </a:p>
          <a:p>
            <a:r>
              <a:rPr lang="en-GB" dirty="0" smtClean="0"/>
              <a:t>Supported transition visits</a:t>
            </a:r>
          </a:p>
          <a:p>
            <a:pPr lvl="1"/>
            <a:r>
              <a:rPr lang="en-GB" dirty="0" smtClean="0"/>
              <a:t>Supported/Independent travel</a:t>
            </a:r>
          </a:p>
          <a:p>
            <a:pPr lvl="1"/>
            <a:r>
              <a:rPr lang="en-GB" dirty="0" smtClean="0"/>
              <a:t>Meeting key people (Support department, Advisers)</a:t>
            </a:r>
          </a:p>
          <a:p>
            <a:pPr lvl="1"/>
            <a:r>
              <a:rPr lang="en-GB" dirty="0" smtClean="0"/>
              <a:t>Visiting faculty/lecture theatres/library/canteen </a:t>
            </a:r>
            <a:r>
              <a:rPr lang="en-GB" dirty="0" err="1" smtClean="0"/>
              <a:t>etc</a:t>
            </a:r>
            <a:endParaRPr lang="en-GB" dirty="0" smtClean="0"/>
          </a:p>
          <a:p>
            <a:pPr lvl="1"/>
            <a:r>
              <a:rPr lang="en-GB" dirty="0" smtClean="0"/>
              <a:t>Lunch visit</a:t>
            </a:r>
            <a:endParaRPr lang="en-GB" dirty="0"/>
          </a:p>
          <a:p>
            <a:endParaRPr lang="en-GB" dirty="0"/>
          </a:p>
        </p:txBody>
      </p:sp>
    </p:spTree>
    <p:extLst>
      <p:ext uri="{BB962C8B-B14F-4D97-AF65-F5344CB8AC3E}">
        <p14:creationId xmlns:p14="http://schemas.microsoft.com/office/powerpoint/2010/main" val="20516807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Mainstream Outreach</a:t>
            </a:r>
          </a:p>
        </p:txBody>
      </p:sp>
      <p:sp>
        <p:nvSpPr>
          <p:cNvPr id="3" name="Content Placeholder 2"/>
          <p:cNvSpPr>
            <a:spLocks noGrp="1"/>
          </p:cNvSpPr>
          <p:nvPr>
            <p:ph idx="1"/>
          </p:nvPr>
        </p:nvSpPr>
        <p:spPr/>
        <p:txBody>
          <a:bodyPr/>
          <a:lstStyle/>
          <a:p>
            <a:r>
              <a:rPr lang="en-GB" dirty="0"/>
              <a:t>P7 – S1</a:t>
            </a:r>
          </a:p>
          <a:p>
            <a:r>
              <a:rPr lang="en-GB" dirty="0"/>
              <a:t>Post school trans</a:t>
            </a:r>
          </a:p>
          <a:p>
            <a:r>
              <a:rPr lang="en-GB" dirty="0"/>
              <a:t>Year to year</a:t>
            </a:r>
          </a:p>
        </p:txBody>
      </p:sp>
    </p:spTree>
    <p:extLst>
      <p:ext uri="{BB962C8B-B14F-4D97-AF65-F5344CB8AC3E}">
        <p14:creationId xmlns:p14="http://schemas.microsoft.com/office/powerpoint/2010/main" val="42365206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a:t>
            </a:r>
          </a:p>
        </p:txBody>
      </p:sp>
      <p:sp>
        <p:nvSpPr>
          <p:cNvPr id="3" name="Content Placeholder 2"/>
          <p:cNvSpPr>
            <a:spLocks noGrp="1"/>
          </p:cNvSpPr>
          <p:nvPr>
            <p:ph idx="1"/>
          </p:nvPr>
        </p:nvSpPr>
        <p:spPr/>
        <p:txBody>
          <a:bodyPr/>
          <a:lstStyle/>
          <a:p>
            <a:r>
              <a:rPr lang="en-GB" dirty="0"/>
              <a:t>What improvements can we make?</a:t>
            </a:r>
          </a:p>
        </p:txBody>
      </p:sp>
    </p:spTree>
    <p:extLst>
      <p:ext uri="{BB962C8B-B14F-4D97-AF65-F5344CB8AC3E}">
        <p14:creationId xmlns:p14="http://schemas.microsoft.com/office/powerpoint/2010/main" val="26967427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215008"/>
          </a:xfrm>
        </p:spPr>
        <p:txBody>
          <a:bodyPr>
            <a:normAutofit fontScale="90000"/>
          </a:bodyPr>
          <a:lstStyle/>
          <a:p>
            <a:pPr algn="ctr"/>
            <a:r>
              <a:rPr lang="en-GB" dirty="0">
                <a:solidFill>
                  <a:srgbClr val="0070C0"/>
                </a:solidFill>
              </a:rPr>
              <a:t>Communication Support Service </a:t>
            </a:r>
            <a:r>
              <a:rPr lang="en-GB" dirty="0" err="1">
                <a:solidFill>
                  <a:srgbClr val="0070C0"/>
                </a:solidFill>
              </a:rPr>
              <a:t>Williamwood</a:t>
            </a:r>
            <a:r>
              <a:rPr lang="en-GB" dirty="0">
                <a:solidFill>
                  <a:srgbClr val="0070C0"/>
                </a:solidFill>
              </a:rPr>
              <a:t> High School</a:t>
            </a:r>
          </a:p>
        </p:txBody>
      </p:sp>
      <p:sp>
        <p:nvSpPr>
          <p:cNvPr id="3" name="Content Placeholder 2"/>
          <p:cNvSpPr>
            <a:spLocks noGrp="1"/>
          </p:cNvSpPr>
          <p:nvPr>
            <p:ph idx="1"/>
          </p:nvPr>
        </p:nvSpPr>
        <p:spPr>
          <a:xfrm>
            <a:off x="457200" y="1484784"/>
            <a:ext cx="8229600" cy="4839816"/>
          </a:xfrm>
        </p:spPr>
        <p:txBody>
          <a:bodyPr/>
          <a:lstStyle/>
          <a:p>
            <a:r>
              <a:rPr lang="en-GB" sz="2800" dirty="0">
                <a:latin typeface="+mj-lt"/>
              </a:rPr>
              <a:t>Established in 2013</a:t>
            </a:r>
          </a:p>
          <a:p>
            <a:pPr marL="0" indent="0" algn="ctr">
              <a:buNone/>
            </a:pPr>
            <a:r>
              <a:rPr lang="en-GB" sz="2800" b="1" u="sng" dirty="0">
                <a:latin typeface="+mj-lt"/>
              </a:rPr>
              <a:t>Vision Statement</a:t>
            </a:r>
          </a:p>
          <a:p>
            <a:pPr lvl="0"/>
            <a:r>
              <a:rPr lang="en-GB" sz="2800" dirty="0">
                <a:latin typeface="+mj-lt"/>
              </a:rPr>
              <a:t>To provide pupils with communication support needs with a </a:t>
            </a:r>
            <a:r>
              <a:rPr lang="en-GB" sz="2800" b="1" dirty="0">
                <a:latin typeface="+mj-lt"/>
              </a:rPr>
              <a:t>safe, inclusive and rewarding </a:t>
            </a:r>
            <a:r>
              <a:rPr lang="en-GB" sz="2800" dirty="0">
                <a:latin typeface="+mj-lt"/>
              </a:rPr>
              <a:t>education in the positive environment of a </a:t>
            </a:r>
            <a:r>
              <a:rPr lang="en-GB" sz="2800" b="1" dirty="0">
                <a:latin typeface="+mj-lt"/>
              </a:rPr>
              <a:t>mainstream</a:t>
            </a:r>
            <a:r>
              <a:rPr lang="en-GB" sz="2800" dirty="0">
                <a:latin typeface="+mj-lt"/>
              </a:rPr>
              <a:t> school. </a:t>
            </a:r>
          </a:p>
          <a:p>
            <a:pPr lvl="0"/>
            <a:r>
              <a:rPr lang="en-GB" sz="2800" dirty="0">
                <a:latin typeface="+mj-lt"/>
              </a:rPr>
              <a:t>In line with the principles of GIRFEC we endeavour to </a:t>
            </a:r>
            <a:r>
              <a:rPr lang="en-GB" sz="2800" b="1" dirty="0">
                <a:latin typeface="+mj-lt"/>
              </a:rPr>
              <a:t>nurture and inspire </a:t>
            </a:r>
            <a:r>
              <a:rPr lang="en-GB" sz="2800" dirty="0">
                <a:latin typeface="+mj-lt"/>
              </a:rPr>
              <a:t>pupils to </a:t>
            </a:r>
            <a:r>
              <a:rPr lang="en-GB" sz="2800" b="1" dirty="0">
                <a:latin typeface="+mj-lt"/>
              </a:rPr>
              <a:t>achieve</a:t>
            </a:r>
            <a:r>
              <a:rPr lang="en-GB" sz="2800" dirty="0">
                <a:latin typeface="+mj-lt"/>
              </a:rPr>
              <a:t> their full potential. </a:t>
            </a:r>
          </a:p>
          <a:p>
            <a:pPr lvl="0"/>
            <a:r>
              <a:rPr lang="en-GB" sz="2800" dirty="0">
                <a:latin typeface="+mj-lt"/>
              </a:rPr>
              <a:t>We shall work with </a:t>
            </a:r>
            <a:r>
              <a:rPr lang="en-GB" sz="2800" b="1" dirty="0">
                <a:latin typeface="+mj-lt"/>
              </a:rPr>
              <a:t>parents, carers and other partners </a:t>
            </a:r>
            <a:r>
              <a:rPr lang="en-GB" sz="2800" dirty="0">
                <a:latin typeface="+mj-lt"/>
              </a:rPr>
              <a:t>to achieve the best outcomes for our pupils.</a:t>
            </a:r>
          </a:p>
          <a:p>
            <a:endParaRPr lang="en-GB" dirty="0"/>
          </a:p>
        </p:txBody>
      </p:sp>
    </p:spTree>
    <p:extLst>
      <p:ext uri="{BB962C8B-B14F-4D97-AF65-F5344CB8AC3E}">
        <p14:creationId xmlns:p14="http://schemas.microsoft.com/office/powerpoint/2010/main" val="3048516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rPr>
              <a:t>Aims</a:t>
            </a:r>
          </a:p>
        </p:txBody>
      </p:sp>
      <p:sp>
        <p:nvSpPr>
          <p:cNvPr id="3" name="Content Placeholder 2"/>
          <p:cNvSpPr>
            <a:spLocks noGrp="1"/>
          </p:cNvSpPr>
          <p:nvPr>
            <p:ph idx="1"/>
          </p:nvPr>
        </p:nvSpPr>
        <p:spPr/>
        <p:txBody>
          <a:bodyPr>
            <a:normAutofit fontScale="85000" lnSpcReduction="20000"/>
          </a:bodyPr>
          <a:lstStyle/>
          <a:p>
            <a:pPr marL="514350" lvl="0" indent="-514350">
              <a:buFont typeface="+mj-lt"/>
              <a:buAutoNum type="arabicPeriod"/>
            </a:pPr>
            <a:r>
              <a:rPr lang="en-GB" dirty="0"/>
              <a:t>To provide inspiring experiences to support pupils’ development of essential and transferable skills for learning, life and work.</a:t>
            </a:r>
          </a:p>
          <a:p>
            <a:pPr marL="514350" indent="-514350">
              <a:buFont typeface="+mj-lt"/>
              <a:buAutoNum type="arabicPeriod"/>
            </a:pPr>
            <a:endParaRPr lang="en-GB" dirty="0"/>
          </a:p>
          <a:p>
            <a:pPr marL="514350" lvl="0" indent="-514350">
              <a:buFont typeface="+mj-lt"/>
              <a:buAutoNum type="arabicPeriod"/>
            </a:pPr>
            <a:r>
              <a:rPr lang="en-GB" dirty="0"/>
              <a:t>To support and develop core literacy skills.</a:t>
            </a:r>
          </a:p>
          <a:p>
            <a:pPr marL="514350" indent="-514350">
              <a:buFont typeface="+mj-lt"/>
              <a:buAutoNum type="arabicPeriod"/>
            </a:pPr>
            <a:endParaRPr lang="en-GB" dirty="0"/>
          </a:p>
          <a:p>
            <a:pPr marL="514350" lvl="0" indent="-514350">
              <a:buFont typeface="+mj-lt"/>
              <a:buAutoNum type="arabicPeriod"/>
            </a:pPr>
            <a:r>
              <a:rPr lang="en-GB" dirty="0"/>
              <a:t>To support and develop core numeracy skills.</a:t>
            </a:r>
          </a:p>
          <a:p>
            <a:pPr marL="514350" indent="-514350">
              <a:buFont typeface="+mj-lt"/>
              <a:buAutoNum type="arabicPeriod"/>
            </a:pPr>
            <a:endParaRPr lang="en-GB" dirty="0"/>
          </a:p>
          <a:p>
            <a:pPr marL="514350" lvl="0" indent="-514350">
              <a:buFont typeface="+mj-lt"/>
              <a:buAutoNum type="arabicPeriod"/>
            </a:pPr>
            <a:r>
              <a:rPr lang="en-GB" dirty="0"/>
              <a:t>To support emotional and physical well being through the development of social and communication skills.</a:t>
            </a:r>
          </a:p>
          <a:p>
            <a:pPr marL="514350" indent="-514350">
              <a:buFont typeface="+mj-lt"/>
              <a:buAutoNum type="arabicPeriod"/>
            </a:pPr>
            <a:endParaRPr lang="en-GB" dirty="0"/>
          </a:p>
          <a:p>
            <a:pPr marL="514350" lvl="0" indent="-514350">
              <a:buFont typeface="+mj-lt"/>
              <a:buAutoNum type="arabicPeriod"/>
            </a:pPr>
            <a:r>
              <a:rPr lang="en-GB" dirty="0"/>
              <a:t>To stimulate and engage pupils within a nurturing classroom environment.</a:t>
            </a:r>
          </a:p>
          <a:p>
            <a:pPr marL="0" indent="0">
              <a:buNone/>
            </a:pPr>
            <a:endParaRPr lang="en-GB" dirty="0"/>
          </a:p>
        </p:txBody>
      </p:sp>
    </p:spTree>
    <p:extLst>
      <p:ext uri="{BB962C8B-B14F-4D97-AF65-F5344CB8AC3E}">
        <p14:creationId xmlns:p14="http://schemas.microsoft.com/office/powerpoint/2010/main" val="313959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Quiz</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1003359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a:solidFill>
                  <a:srgbClr val="0070C0"/>
                </a:solidFill>
              </a:rPr>
              <a:t>Pupil Profiles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6806510"/>
              </p:ext>
            </p:extLst>
          </p:nvPr>
        </p:nvGraphicFramePr>
        <p:xfrm>
          <a:off x="457200" y="1935163"/>
          <a:ext cx="8229600" cy="1280160"/>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xmlns="" val="20000"/>
                    </a:ext>
                  </a:extLst>
                </a:gridCol>
                <a:gridCol w="6203032">
                  <a:extLst>
                    <a:ext uri="{9D8B030D-6E8A-4147-A177-3AD203B41FA5}">
                      <a16:colId xmlns:a16="http://schemas.microsoft.com/office/drawing/2014/main" xmlns="" val="20001"/>
                    </a:ext>
                  </a:extLst>
                </a:gridCol>
              </a:tblGrid>
              <a:tr h="370840">
                <a:tc>
                  <a:txBody>
                    <a:bodyPr/>
                    <a:lstStyle/>
                    <a:p>
                      <a:r>
                        <a:rPr lang="en-GB" sz="2400" dirty="0">
                          <a:latin typeface="+mj-lt"/>
                        </a:rPr>
                        <a:t>August</a:t>
                      </a:r>
                      <a:r>
                        <a:rPr lang="en-GB" sz="2400" baseline="0" dirty="0">
                          <a:latin typeface="+mj-lt"/>
                        </a:rPr>
                        <a:t> 2013</a:t>
                      </a:r>
                      <a:endParaRPr lang="en-GB" sz="2400" dirty="0">
                        <a:latin typeface="+mj-lt"/>
                      </a:endParaRPr>
                    </a:p>
                  </a:txBody>
                  <a:tcPr/>
                </a:tc>
                <a:tc>
                  <a:txBody>
                    <a:bodyPr/>
                    <a:lstStyle/>
                    <a:p>
                      <a:r>
                        <a:rPr lang="en-GB" sz="2400" dirty="0">
                          <a:latin typeface="+mj-lt"/>
                        </a:rPr>
                        <a:t>3 F/T</a:t>
                      </a:r>
                      <a:r>
                        <a:rPr lang="en-GB" sz="2400" baseline="0" dirty="0">
                          <a:latin typeface="+mj-lt"/>
                        </a:rPr>
                        <a:t> </a:t>
                      </a:r>
                      <a:r>
                        <a:rPr lang="en-GB" sz="2400" dirty="0">
                          <a:latin typeface="+mj-lt"/>
                        </a:rPr>
                        <a:t>placements</a:t>
                      </a:r>
                    </a:p>
                  </a:txBody>
                  <a:tcPr/>
                </a:tc>
                <a:extLst>
                  <a:ext uri="{0D108BD9-81ED-4DB2-BD59-A6C34878D82A}">
                    <a16:rowId xmlns:a16="http://schemas.microsoft.com/office/drawing/2014/main" xmlns="" val="10000"/>
                  </a:ext>
                </a:extLst>
              </a:tr>
              <a:tr h="370840">
                <a:tc>
                  <a:txBody>
                    <a:bodyPr/>
                    <a:lstStyle/>
                    <a:p>
                      <a:r>
                        <a:rPr lang="en-GB" sz="2400" b="1" dirty="0">
                          <a:solidFill>
                            <a:schemeClr val="bg1"/>
                          </a:solidFill>
                          <a:latin typeface="+mj-lt"/>
                        </a:rPr>
                        <a:t>September 2016</a:t>
                      </a:r>
                    </a:p>
                  </a:txBody>
                  <a:tcPr>
                    <a:solidFill>
                      <a:schemeClr val="accent1"/>
                    </a:solidFill>
                  </a:tcPr>
                </a:tc>
                <a:tc>
                  <a:txBody>
                    <a:bodyPr/>
                    <a:lstStyle/>
                    <a:p>
                      <a:r>
                        <a:rPr lang="en-GB" sz="2400" b="1" baseline="0" dirty="0">
                          <a:solidFill>
                            <a:schemeClr val="bg1"/>
                          </a:solidFill>
                          <a:latin typeface="+mj-lt"/>
                        </a:rPr>
                        <a:t>19 F/T placements</a:t>
                      </a:r>
                    </a:p>
                    <a:p>
                      <a:r>
                        <a:rPr lang="en-GB" sz="2400" b="1" baseline="0" dirty="0">
                          <a:solidFill>
                            <a:schemeClr val="bg1"/>
                          </a:solidFill>
                          <a:latin typeface="+mj-lt"/>
                        </a:rPr>
                        <a:t>1 phased transition placement</a:t>
                      </a:r>
                      <a:endParaRPr lang="en-GB" sz="2400" b="1" dirty="0">
                        <a:solidFill>
                          <a:schemeClr val="bg1"/>
                        </a:solidFill>
                        <a:latin typeface="+mj-lt"/>
                      </a:endParaRPr>
                    </a:p>
                  </a:txBody>
                  <a:tcPr>
                    <a:solidFill>
                      <a:schemeClr val="accent1"/>
                    </a:solidFill>
                  </a:tcPr>
                </a:tc>
                <a:extLst>
                  <a:ext uri="{0D108BD9-81ED-4DB2-BD59-A6C34878D82A}">
                    <a16:rowId xmlns:a16="http://schemas.microsoft.com/office/drawing/2014/main" xmlns="" val="10001"/>
                  </a:ext>
                </a:extLst>
              </a:tr>
            </a:tbl>
          </a:graphicData>
        </a:graphic>
      </p:graphicFrame>
      <p:sp>
        <p:nvSpPr>
          <p:cNvPr id="10" name="TextBox 9"/>
          <p:cNvSpPr txBox="1"/>
          <p:nvPr/>
        </p:nvSpPr>
        <p:spPr>
          <a:xfrm>
            <a:off x="451520" y="3564814"/>
            <a:ext cx="8280920"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mj-lt"/>
              </a:rPr>
              <a:t>19 pupils with ASD diagnosis</a:t>
            </a:r>
          </a:p>
          <a:p>
            <a:pPr marL="285750" indent="-285750">
              <a:buFont typeface="Arial" panose="020B0604020202020204" pitchFamily="34" charset="0"/>
              <a:buChar char="•"/>
            </a:pPr>
            <a:r>
              <a:rPr lang="en-GB" sz="2400" dirty="0">
                <a:latin typeface="+mj-lt"/>
              </a:rPr>
              <a:t>1 pupil with additional language and communication needs</a:t>
            </a:r>
          </a:p>
          <a:p>
            <a:pPr marL="285750" indent="-285750">
              <a:buFont typeface="Arial" panose="020B0604020202020204" pitchFamily="34" charset="0"/>
              <a:buChar char="•"/>
            </a:pPr>
            <a:r>
              <a:rPr lang="en-GB" sz="2400" dirty="0">
                <a:latin typeface="+mj-lt"/>
              </a:rPr>
              <a:t>Overlapping behavioural, developmental,  psychological and physiological conditions. </a:t>
            </a:r>
          </a:p>
          <a:p>
            <a:pPr marL="285750" indent="-285750">
              <a:buFont typeface="Arial" panose="020B0604020202020204" pitchFamily="34" charset="0"/>
              <a:buChar char="•"/>
            </a:pPr>
            <a:r>
              <a:rPr lang="en-GB" sz="2400" dirty="0">
                <a:latin typeface="+mj-lt"/>
              </a:rPr>
              <a:t>Pupils from a variety of demographical areas in East Renfrewshire</a:t>
            </a:r>
          </a:p>
        </p:txBody>
      </p:sp>
    </p:spTree>
    <p:extLst>
      <p:ext uri="{BB962C8B-B14F-4D97-AF65-F5344CB8AC3E}">
        <p14:creationId xmlns:p14="http://schemas.microsoft.com/office/powerpoint/2010/main" val="14986462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rPr>
              <a:t>Staffing</a:t>
            </a:r>
          </a:p>
        </p:txBody>
      </p:sp>
      <p:sp>
        <p:nvSpPr>
          <p:cNvPr id="3" name="Content Placeholder 2"/>
          <p:cNvSpPr>
            <a:spLocks noGrp="1"/>
          </p:cNvSpPr>
          <p:nvPr>
            <p:ph idx="1"/>
          </p:nvPr>
        </p:nvSpPr>
        <p:spPr/>
        <p:txBody>
          <a:bodyPr>
            <a:normAutofit/>
          </a:bodyPr>
          <a:lstStyle/>
          <a:p>
            <a:r>
              <a:rPr lang="en-GB" sz="4400" dirty="0">
                <a:latin typeface="+mj-lt"/>
              </a:rPr>
              <a:t>Principal Teacher of Learning Support</a:t>
            </a:r>
          </a:p>
          <a:p>
            <a:r>
              <a:rPr lang="en-GB" sz="4400" dirty="0">
                <a:latin typeface="+mj-lt"/>
              </a:rPr>
              <a:t>3 Full Time </a:t>
            </a:r>
            <a:r>
              <a:rPr lang="en-GB" sz="4400" dirty="0" smtClean="0">
                <a:latin typeface="+mj-lt"/>
              </a:rPr>
              <a:t>Teachers</a:t>
            </a:r>
            <a:endParaRPr lang="en-GB" sz="4400" dirty="0">
              <a:latin typeface="+mj-lt"/>
            </a:endParaRPr>
          </a:p>
          <a:p>
            <a:r>
              <a:rPr lang="en-GB" sz="4400" dirty="0">
                <a:latin typeface="+mj-lt"/>
              </a:rPr>
              <a:t>4 PSA’s</a:t>
            </a:r>
          </a:p>
        </p:txBody>
      </p:sp>
    </p:spTree>
    <p:extLst>
      <p:ext uri="{BB962C8B-B14F-4D97-AF65-F5344CB8AC3E}">
        <p14:creationId xmlns:p14="http://schemas.microsoft.com/office/powerpoint/2010/main" val="25675668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a:solidFill>
                  <a:srgbClr val="0070C0"/>
                </a:solidFill>
              </a:rPr>
              <a:t>Referral Process</a:t>
            </a:r>
          </a:p>
        </p:txBody>
      </p:sp>
      <p:sp>
        <p:nvSpPr>
          <p:cNvPr id="3" name="Content Placeholder 2"/>
          <p:cNvSpPr>
            <a:spLocks noGrp="1"/>
          </p:cNvSpPr>
          <p:nvPr>
            <p:ph idx="1"/>
          </p:nvPr>
        </p:nvSpPr>
        <p:spPr>
          <a:xfrm>
            <a:off x="467544" y="1412776"/>
            <a:ext cx="8229600" cy="4551784"/>
          </a:xfrm>
        </p:spPr>
        <p:txBody>
          <a:bodyPr>
            <a:normAutofit lnSpcReduction="10000"/>
          </a:bodyPr>
          <a:lstStyle/>
          <a:p>
            <a:pPr marL="0" indent="0">
              <a:buNone/>
            </a:pPr>
            <a:endParaRPr lang="en-GB" dirty="0"/>
          </a:p>
          <a:p>
            <a:r>
              <a:rPr lang="en-GB" sz="3200" dirty="0">
                <a:latin typeface="+mj-lt"/>
              </a:rPr>
              <a:t>Referrals are made by case </a:t>
            </a:r>
            <a:r>
              <a:rPr lang="en-GB" sz="3200" b="1" dirty="0">
                <a:latin typeface="+mj-lt"/>
              </a:rPr>
              <a:t>educational </a:t>
            </a:r>
            <a:r>
              <a:rPr lang="en-GB" sz="3200" b="1" dirty="0" smtClean="0">
                <a:latin typeface="+mj-lt"/>
              </a:rPr>
              <a:t>psychologists</a:t>
            </a:r>
          </a:p>
          <a:p>
            <a:r>
              <a:rPr lang="en-GB" sz="3200" dirty="0" smtClean="0">
                <a:latin typeface="+mj-lt"/>
              </a:rPr>
              <a:t>Case Discussed at </a:t>
            </a:r>
            <a:r>
              <a:rPr lang="en-GB" sz="3200" b="1" dirty="0" smtClean="0">
                <a:latin typeface="+mj-lt"/>
              </a:rPr>
              <a:t>ECG</a:t>
            </a:r>
            <a:endParaRPr lang="en-GB" sz="3200" b="1" dirty="0">
              <a:latin typeface="+mj-lt"/>
            </a:endParaRPr>
          </a:p>
          <a:p>
            <a:r>
              <a:rPr lang="en-GB" sz="3200" dirty="0">
                <a:latin typeface="+mj-lt"/>
              </a:rPr>
              <a:t>Placements offered and transition process begins from:</a:t>
            </a:r>
          </a:p>
          <a:p>
            <a:pPr>
              <a:buFont typeface="Wingdings" panose="05000000000000000000" pitchFamily="2" charset="2"/>
              <a:buChar char="q"/>
            </a:pPr>
            <a:r>
              <a:rPr lang="en-GB" sz="3200" dirty="0">
                <a:latin typeface="+mj-lt"/>
              </a:rPr>
              <a:t> </a:t>
            </a:r>
            <a:r>
              <a:rPr lang="en-GB" sz="3200" b="1" dirty="0">
                <a:latin typeface="+mj-lt"/>
              </a:rPr>
              <a:t>CCC</a:t>
            </a:r>
          </a:p>
          <a:p>
            <a:pPr>
              <a:buFont typeface="Wingdings" panose="05000000000000000000" pitchFamily="2" charset="2"/>
              <a:buChar char="q"/>
            </a:pPr>
            <a:r>
              <a:rPr lang="en-GB" sz="3200" dirty="0">
                <a:latin typeface="+mj-lt"/>
              </a:rPr>
              <a:t>Pupil’s catchment </a:t>
            </a:r>
            <a:r>
              <a:rPr lang="en-GB" sz="3200" b="1" dirty="0">
                <a:latin typeface="+mj-lt"/>
              </a:rPr>
              <a:t>primary</a:t>
            </a:r>
          </a:p>
          <a:p>
            <a:pPr>
              <a:buFont typeface="Wingdings" panose="05000000000000000000" pitchFamily="2" charset="2"/>
              <a:buChar char="q"/>
            </a:pPr>
            <a:r>
              <a:rPr lang="en-GB" sz="3200" dirty="0">
                <a:latin typeface="+mj-lt"/>
              </a:rPr>
              <a:t>Pupil’s catchment </a:t>
            </a:r>
            <a:r>
              <a:rPr lang="en-GB" sz="3200" b="1" dirty="0">
                <a:latin typeface="+mj-lt"/>
              </a:rPr>
              <a:t>Secondary</a:t>
            </a:r>
          </a:p>
          <a:p>
            <a:pPr>
              <a:buFont typeface="Wingdings" panose="05000000000000000000" pitchFamily="2" charset="2"/>
              <a:buChar char="q"/>
            </a:pPr>
            <a:endParaRPr lang="en-GB" dirty="0"/>
          </a:p>
          <a:p>
            <a:pPr>
              <a:buFont typeface="Wingdings" panose="05000000000000000000" pitchFamily="2" charset="2"/>
              <a:buChar char="q"/>
            </a:pPr>
            <a:endParaRPr lang="en-GB" dirty="0"/>
          </a:p>
          <a:p>
            <a:pPr marL="0" indent="0">
              <a:buNone/>
            </a:pPr>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1219156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48072"/>
          </a:xfrm>
        </p:spPr>
        <p:txBody>
          <a:bodyPr>
            <a:normAutofit fontScale="90000"/>
          </a:bodyPr>
          <a:lstStyle/>
          <a:p>
            <a:pPr algn="ctr"/>
            <a:r>
              <a:rPr lang="en-GB" b="1" dirty="0" smtClean="0">
                <a:solidFill>
                  <a:srgbClr val="0070C0"/>
                </a:solidFill>
              </a:rPr>
              <a:t>Referral Process</a:t>
            </a:r>
            <a:endParaRPr lang="en-GB" b="1" dirty="0">
              <a:solidFill>
                <a:srgbClr val="0070C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53" y="620688"/>
            <a:ext cx="8944436"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1337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normAutofit fontScale="90000"/>
          </a:bodyPr>
          <a:lstStyle/>
          <a:p>
            <a:pPr algn="ctr"/>
            <a:r>
              <a:rPr lang="en-GB" b="1" dirty="0">
                <a:solidFill>
                  <a:srgbClr val="0070C0"/>
                </a:solidFill>
              </a:rPr>
              <a:t>Contexts of support and curriculum</a:t>
            </a:r>
          </a:p>
        </p:txBody>
      </p:sp>
      <p:sp>
        <p:nvSpPr>
          <p:cNvPr id="3" name="Content Placeholder 2"/>
          <p:cNvSpPr>
            <a:spLocks noGrp="1"/>
          </p:cNvSpPr>
          <p:nvPr>
            <p:ph idx="1"/>
          </p:nvPr>
        </p:nvSpPr>
        <p:spPr>
          <a:xfrm>
            <a:off x="395536" y="1340768"/>
            <a:ext cx="8229600" cy="4767808"/>
          </a:xfrm>
        </p:spPr>
        <p:txBody>
          <a:bodyPr>
            <a:normAutofit fontScale="92500" lnSpcReduction="20000"/>
          </a:bodyPr>
          <a:lstStyle/>
          <a:p>
            <a:r>
              <a:rPr lang="en-GB" sz="2400" dirty="0">
                <a:latin typeface="+mj-lt"/>
              </a:rPr>
              <a:t>Bass classes (Small Group)</a:t>
            </a:r>
          </a:p>
          <a:p>
            <a:r>
              <a:rPr lang="en-GB" sz="2400" dirty="0">
                <a:latin typeface="+mj-lt"/>
              </a:rPr>
              <a:t>Mainstream – discrete classes with mainstream teacher</a:t>
            </a:r>
          </a:p>
          <a:p>
            <a:pPr marL="0" indent="0">
              <a:buNone/>
            </a:pPr>
            <a:r>
              <a:rPr lang="en-GB" sz="2400" dirty="0">
                <a:latin typeface="+mj-lt"/>
              </a:rPr>
              <a:t>                          - inclusion within mainstream </a:t>
            </a:r>
            <a:r>
              <a:rPr lang="en-GB" sz="2400" dirty="0" smtClean="0">
                <a:latin typeface="+mj-lt"/>
              </a:rPr>
              <a:t>classes</a:t>
            </a:r>
            <a:endParaRPr lang="en-GB" sz="2400" dirty="0">
              <a:latin typeface="+mj-lt"/>
            </a:endParaRPr>
          </a:p>
          <a:p>
            <a:pPr marL="0" indent="0">
              <a:buNone/>
            </a:pPr>
            <a:r>
              <a:rPr lang="en-GB" sz="2400" b="1" u="sng" dirty="0">
                <a:latin typeface="+mj-lt"/>
              </a:rPr>
              <a:t>Curriculum &amp; </a:t>
            </a:r>
            <a:r>
              <a:rPr lang="en-GB" sz="2400" b="1" u="sng" dirty="0" smtClean="0">
                <a:latin typeface="+mj-lt"/>
              </a:rPr>
              <a:t>Assessment</a:t>
            </a:r>
          </a:p>
          <a:p>
            <a:pPr marL="0" indent="0">
              <a:buNone/>
            </a:pPr>
            <a:endParaRPr lang="en-GB" sz="2400" b="1" u="sng" dirty="0">
              <a:latin typeface="+mj-lt"/>
            </a:endParaRPr>
          </a:p>
          <a:p>
            <a:pPr marL="0" indent="0">
              <a:buNone/>
            </a:pPr>
            <a:r>
              <a:rPr lang="en-GB" sz="2400" b="1" u="sng" dirty="0">
                <a:latin typeface="+mj-lt"/>
              </a:rPr>
              <a:t>BGE S1/2</a:t>
            </a:r>
          </a:p>
          <a:p>
            <a:pPr marL="0" indent="0">
              <a:buNone/>
            </a:pPr>
            <a:r>
              <a:rPr lang="en-GB" sz="2400" dirty="0" err="1">
                <a:latin typeface="+mj-lt"/>
              </a:rPr>
              <a:t>CfE</a:t>
            </a:r>
            <a:r>
              <a:rPr lang="en-GB" sz="2400" dirty="0">
                <a:latin typeface="+mj-lt"/>
              </a:rPr>
              <a:t> – Health and Wellbeing; Literacy; Numeracy E’s and O’s &amp; SELF </a:t>
            </a:r>
            <a:r>
              <a:rPr lang="en-GB" sz="2400" dirty="0" smtClean="0">
                <a:latin typeface="+mj-lt"/>
              </a:rPr>
              <a:t>framework</a:t>
            </a:r>
          </a:p>
          <a:p>
            <a:pPr marL="0" indent="0">
              <a:buNone/>
            </a:pPr>
            <a:endParaRPr lang="en-GB" sz="2400" dirty="0">
              <a:latin typeface="+mj-lt"/>
            </a:endParaRPr>
          </a:p>
          <a:p>
            <a:pPr marL="0" indent="0">
              <a:buNone/>
            </a:pPr>
            <a:r>
              <a:rPr lang="en-GB" sz="2400" b="1" u="sng" dirty="0">
                <a:latin typeface="+mj-lt"/>
              </a:rPr>
              <a:t>BGE S3 </a:t>
            </a:r>
          </a:p>
          <a:p>
            <a:pPr marL="0" indent="0">
              <a:buNone/>
            </a:pPr>
            <a:r>
              <a:rPr lang="en-GB" sz="2400" dirty="0" err="1">
                <a:latin typeface="+mj-lt"/>
              </a:rPr>
              <a:t>CfE</a:t>
            </a:r>
            <a:r>
              <a:rPr lang="en-GB" sz="2400" dirty="0">
                <a:latin typeface="+mj-lt"/>
              </a:rPr>
              <a:t> – Health and Wellbeing; Discreet subject National 2 </a:t>
            </a:r>
            <a:r>
              <a:rPr lang="en-GB" sz="2400" dirty="0" smtClean="0">
                <a:latin typeface="+mj-lt"/>
              </a:rPr>
              <a:t>– 3</a:t>
            </a:r>
          </a:p>
          <a:p>
            <a:pPr marL="0" indent="0">
              <a:buNone/>
            </a:pPr>
            <a:endParaRPr lang="en-GB" sz="2400" dirty="0" smtClean="0">
              <a:latin typeface="+mj-lt"/>
            </a:endParaRPr>
          </a:p>
          <a:p>
            <a:pPr marL="0" indent="0">
              <a:buNone/>
            </a:pPr>
            <a:r>
              <a:rPr lang="en-GB" sz="2400" b="1" u="sng" dirty="0" smtClean="0">
                <a:latin typeface="+mj-lt"/>
              </a:rPr>
              <a:t>S4-6</a:t>
            </a:r>
          </a:p>
          <a:p>
            <a:pPr marL="0" indent="0">
              <a:buNone/>
            </a:pPr>
            <a:r>
              <a:rPr lang="en-GB" sz="2400" dirty="0" smtClean="0">
                <a:latin typeface="+mj-lt"/>
              </a:rPr>
              <a:t>National Qualification Learning outcomes </a:t>
            </a:r>
            <a:r>
              <a:rPr lang="en-GB" sz="2400" dirty="0" err="1" smtClean="0">
                <a:latin typeface="+mj-lt"/>
              </a:rPr>
              <a:t>andUASP’s</a:t>
            </a:r>
            <a:endParaRPr lang="en-GB" sz="2400" dirty="0">
              <a:latin typeface="+mj-lt"/>
            </a:endParaRPr>
          </a:p>
        </p:txBody>
      </p:sp>
    </p:spTree>
    <p:extLst>
      <p:ext uri="{BB962C8B-B14F-4D97-AF65-F5344CB8AC3E}">
        <p14:creationId xmlns:p14="http://schemas.microsoft.com/office/powerpoint/2010/main" val="33761089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lstStyle/>
          <a:p>
            <a:r>
              <a:rPr lang="en-GB" b="1" dirty="0">
                <a:solidFill>
                  <a:srgbClr val="0070C0"/>
                </a:solidFill>
              </a:rPr>
              <a:t>Curriculum &amp; Assessment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4026897"/>
              </p:ext>
            </p:extLst>
          </p:nvPr>
        </p:nvGraphicFramePr>
        <p:xfrm>
          <a:off x="230832" y="1448996"/>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flipV="1">
            <a:off x="5004048" y="3638395"/>
            <a:ext cx="288032" cy="53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7504" y="4581128"/>
            <a:ext cx="648072" cy="9361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S1/2</a:t>
            </a:r>
          </a:p>
        </p:txBody>
      </p:sp>
      <p:sp>
        <p:nvSpPr>
          <p:cNvPr id="11" name="Rectangle 10"/>
          <p:cNvSpPr/>
          <p:nvPr/>
        </p:nvSpPr>
        <p:spPr>
          <a:xfrm>
            <a:off x="755576" y="6165304"/>
            <a:ext cx="7704856"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Broad General Education</a:t>
            </a:r>
          </a:p>
        </p:txBody>
      </p:sp>
      <p:sp>
        <p:nvSpPr>
          <p:cNvPr id="12" name="Rectangle 11"/>
          <p:cNvSpPr/>
          <p:nvPr/>
        </p:nvSpPr>
        <p:spPr>
          <a:xfrm>
            <a:off x="107504" y="2996952"/>
            <a:ext cx="648072" cy="9361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S3</a:t>
            </a:r>
          </a:p>
        </p:txBody>
      </p:sp>
      <p:sp>
        <p:nvSpPr>
          <p:cNvPr id="13" name="Rectangle 12"/>
          <p:cNvSpPr/>
          <p:nvPr/>
        </p:nvSpPr>
        <p:spPr>
          <a:xfrm>
            <a:off x="107504" y="1628800"/>
            <a:ext cx="792088" cy="9361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mj-lt"/>
              </a:rPr>
              <a:t>S4 - 6</a:t>
            </a:r>
          </a:p>
        </p:txBody>
      </p:sp>
    </p:spTree>
    <p:extLst>
      <p:ext uri="{BB962C8B-B14F-4D97-AF65-F5344CB8AC3E}">
        <p14:creationId xmlns:p14="http://schemas.microsoft.com/office/powerpoint/2010/main" val="31252313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b="1" dirty="0">
                <a:solidFill>
                  <a:srgbClr val="0070C0"/>
                </a:solidFill>
              </a:rPr>
              <a:t>S1/ 2 Curriculum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7250831"/>
              </p:ext>
            </p:extLst>
          </p:nvPr>
        </p:nvGraphicFramePr>
        <p:xfrm>
          <a:off x="251518" y="1484784"/>
          <a:ext cx="8568956" cy="4961379"/>
        </p:xfrm>
        <a:graphic>
          <a:graphicData uri="http://schemas.openxmlformats.org/drawingml/2006/table">
            <a:tbl>
              <a:tblPr>
                <a:tableStyleId>{5C22544A-7EE6-4342-B048-85BDC9FD1C3A}</a:tableStyleId>
              </a:tblPr>
              <a:tblGrid>
                <a:gridCol w="1070665">
                  <a:extLst>
                    <a:ext uri="{9D8B030D-6E8A-4147-A177-3AD203B41FA5}">
                      <a16:colId xmlns:a16="http://schemas.microsoft.com/office/drawing/2014/main" xmlns="" val="20000"/>
                    </a:ext>
                  </a:extLst>
                </a:gridCol>
                <a:gridCol w="1070665">
                  <a:extLst>
                    <a:ext uri="{9D8B030D-6E8A-4147-A177-3AD203B41FA5}">
                      <a16:colId xmlns:a16="http://schemas.microsoft.com/office/drawing/2014/main" xmlns="" val="20001"/>
                    </a:ext>
                  </a:extLst>
                </a:gridCol>
                <a:gridCol w="1071271">
                  <a:extLst>
                    <a:ext uri="{9D8B030D-6E8A-4147-A177-3AD203B41FA5}">
                      <a16:colId xmlns:a16="http://schemas.microsoft.com/office/drawing/2014/main" xmlns="" val="20002"/>
                    </a:ext>
                  </a:extLst>
                </a:gridCol>
                <a:gridCol w="1071271">
                  <a:extLst>
                    <a:ext uri="{9D8B030D-6E8A-4147-A177-3AD203B41FA5}">
                      <a16:colId xmlns:a16="http://schemas.microsoft.com/office/drawing/2014/main" xmlns="" val="20003"/>
                    </a:ext>
                  </a:extLst>
                </a:gridCol>
                <a:gridCol w="1071271">
                  <a:extLst>
                    <a:ext uri="{9D8B030D-6E8A-4147-A177-3AD203B41FA5}">
                      <a16:colId xmlns:a16="http://schemas.microsoft.com/office/drawing/2014/main" xmlns="" val="20004"/>
                    </a:ext>
                  </a:extLst>
                </a:gridCol>
                <a:gridCol w="1071271">
                  <a:extLst>
                    <a:ext uri="{9D8B030D-6E8A-4147-A177-3AD203B41FA5}">
                      <a16:colId xmlns:a16="http://schemas.microsoft.com/office/drawing/2014/main" xmlns="" val="20005"/>
                    </a:ext>
                  </a:extLst>
                </a:gridCol>
                <a:gridCol w="1071271">
                  <a:extLst>
                    <a:ext uri="{9D8B030D-6E8A-4147-A177-3AD203B41FA5}">
                      <a16:colId xmlns:a16="http://schemas.microsoft.com/office/drawing/2014/main" xmlns="" val="20006"/>
                    </a:ext>
                  </a:extLst>
                </a:gridCol>
                <a:gridCol w="1071271">
                  <a:extLst>
                    <a:ext uri="{9D8B030D-6E8A-4147-A177-3AD203B41FA5}">
                      <a16:colId xmlns:a16="http://schemas.microsoft.com/office/drawing/2014/main" xmlns="" val="20007"/>
                    </a:ext>
                  </a:extLst>
                </a:gridCol>
              </a:tblGrid>
              <a:tr h="212874">
                <a:tc>
                  <a:txBody>
                    <a:bodyPr/>
                    <a:lstStyle/>
                    <a:p>
                      <a:pPr algn="l">
                        <a:spcAft>
                          <a:spcPts val="0"/>
                        </a:spcAft>
                      </a:pPr>
                      <a:r>
                        <a:rPr lang="en-GB" sz="1400" b="1" dirty="0">
                          <a:effectLst/>
                          <a:latin typeface="+mj-lt"/>
                        </a:rPr>
                        <a:t>Day/Period</a:t>
                      </a:r>
                      <a:endParaRPr lang="en-GB" sz="1400" b="1" dirty="0">
                        <a:effectLst/>
                        <a:latin typeface="+mj-lt"/>
                        <a:ea typeface="Times New Roman"/>
                      </a:endParaRPr>
                    </a:p>
                  </a:txBody>
                  <a:tcPr marL="62706" marR="62706" marT="0" marB="0"/>
                </a:tc>
                <a:tc>
                  <a:txBody>
                    <a:bodyPr/>
                    <a:lstStyle/>
                    <a:p>
                      <a:pPr algn="ctr">
                        <a:spcAft>
                          <a:spcPts val="0"/>
                        </a:spcAft>
                      </a:pPr>
                      <a:r>
                        <a:rPr lang="en-GB" sz="1400" b="1" dirty="0">
                          <a:effectLst/>
                          <a:latin typeface="+mj-lt"/>
                        </a:rPr>
                        <a:t>1</a:t>
                      </a:r>
                      <a:endParaRPr lang="en-GB" sz="1400" b="1" dirty="0">
                        <a:effectLst/>
                        <a:latin typeface="+mj-lt"/>
                        <a:ea typeface="Times New Roman"/>
                      </a:endParaRPr>
                    </a:p>
                  </a:txBody>
                  <a:tcPr marL="62706" marR="62706" marT="0" marB="0"/>
                </a:tc>
                <a:tc>
                  <a:txBody>
                    <a:bodyPr/>
                    <a:lstStyle/>
                    <a:p>
                      <a:pPr algn="ctr">
                        <a:spcAft>
                          <a:spcPts val="0"/>
                        </a:spcAft>
                      </a:pPr>
                      <a:r>
                        <a:rPr lang="en-GB" sz="1400" b="1" dirty="0">
                          <a:effectLst/>
                          <a:latin typeface="+mj-lt"/>
                        </a:rPr>
                        <a:t>2</a:t>
                      </a:r>
                      <a:endParaRPr lang="en-GB" sz="1400" b="1" dirty="0">
                        <a:effectLst/>
                        <a:latin typeface="+mj-lt"/>
                        <a:ea typeface="Times New Roman"/>
                      </a:endParaRPr>
                    </a:p>
                  </a:txBody>
                  <a:tcPr marL="62706" marR="62706" marT="0" marB="0"/>
                </a:tc>
                <a:tc>
                  <a:txBody>
                    <a:bodyPr/>
                    <a:lstStyle/>
                    <a:p>
                      <a:pPr algn="ctr">
                        <a:spcAft>
                          <a:spcPts val="0"/>
                        </a:spcAft>
                      </a:pPr>
                      <a:r>
                        <a:rPr lang="en-GB" sz="1400" b="1" dirty="0">
                          <a:effectLst/>
                          <a:latin typeface="+mj-lt"/>
                        </a:rPr>
                        <a:t>3</a:t>
                      </a:r>
                      <a:endParaRPr lang="en-GB" sz="1400" b="1" dirty="0">
                        <a:effectLst/>
                        <a:latin typeface="+mj-lt"/>
                        <a:ea typeface="Times New Roman"/>
                      </a:endParaRPr>
                    </a:p>
                  </a:txBody>
                  <a:tcPr marL="62706" marR="62706" marT="0" marB="0"/>
                </a:tc>
                <a:tc>
                  <a:txBody>
                    <a:bodyPr/>
                    <a:lstStyle/>
                    <a:p>
                      <a:pPr algn="ctr">
                        <a:spcAft>
                          <a:spcPts val="0"/>
                        </a:spcAft>
                      </a:pPr>
                      <a:r>
                        <a:rPr lang="en-GB" sz="1400" b="1" dirty="0">
                          <a:effectLst/>
                          <a:latin typeface="+mj-lt"/>
                        </a:rPr>
                        <a:t>4</a:t>
                      </a:r>
                      <a:endParaRPr lang="en-GB" sz="1400" b="1" dirty="0">
                        <a:effectLst/>
                        <a:latin typeface="+mj-lt"/>
                        <a:ea typeface="Times New Roman"/>
                      </a:endParaRPr>
                    </a:p>
                  </a:txBody>
                  <a:tcPr marL="62706" marR="62706" marT="0" marB="0"/>
                </a:tc>
                <a:tc>
                  <a:txBody>
                    <a:bodyPr/>
                    <a:lstStyle/>
                    <a:p>
                      <a:pPr algn="ctr">
                        <a:spcAft>
                          <a:spcPts val="0"/>
                        </a:spcAft>
                      </a:pPr>
                      <a:r>
                        <a:rPr lang="en-GB" sz="1400" b="1" dirty="0">
                          <a:effectLst/>
                          <a:latin typeface="+mj-lt"/>
                        </a:rPr>
                        <a:t>5</a:t>
                      </a:r>
                      <a:endParaRPr lang="en-GB" sz="1400" b="1" dirty="0">
                        <a:effectLst/>
                        <a:latin typeface="+mj-lt"/>
                        <a:ea typeface="Times New Roman"/>
                      </a:endParaRPr>
                    </a:p>
                  </a:txBody>
                  <a:tcPr marL="62706" marR="62706" marT="0" marB="0"/>
                </a:tc>
                <a:tc>
                  <a:txBody>
                    <a:bodyPr/>
                    <a:lstStyle/>
                    <a:p>
                      <a:pPr algn="ctr">
                        <a:spcAft>
                          <a:spcPts val="0"/>
                        </a:spcAft>
                      </a:pPr>
                      <a:r>
                        <a:rPr lang="en-GB" sz="1400" b="1" dirty="0">
                          <a:effectLst/>
                          <a:latin typeface="+mj-lt"/>
                        </a:rPr>
                        <a:t>6</a:t>
                      </a:r>
                      <a:endParaRPr lang="en-GB" sz="1400" b="1" dirty="0">
                        <a:effectLst/>
                        <a:latin typeface="+mj-lt"/>
                        <a:ea typeface="Times New Roman"/>
                      </a:endParaRPr>
                    </a:p>
                  </a:txBody>
                  <a:tcPr marL="62706" marR="62706" marT="0" marB="0"/>
                </a:tc>
                <a:tc>
                  <a:txBody>
                    <a:bodyPr/>
                    <a:lstStyle/>
                    <a:p>
                      <a:pPr algn="ctr">
                        <a:spcAft>
                          <a:spcPts val="0"/>
                        </a:spcAft>
                      </a:pPr>
                      <a:r>
                        <a:rPr lang="en-GB" sz="1400" b="1" dirty="0">
                          <a:effectLst/>
                          <a:latin typeface="+mj-lt"/>
                        </a:rPr>
                        <a:t>7</a:t>
                      </a:r>
                      <a:endParaRPr lang="en-GB" sz="1400" b="1" dirty="0">
                        <a:effectLst/>
                        <a:latin typeface="+mj-lt"/>
                        <a:ea typeface="Times New Roman"/>
                      </a:endParaRPr>
                    </a:p>
                  </a:txBody>
                  <a:tcPr marL="62706" marR="62706" marT="0" marB="0"/>
                </a:tc>
                <a:extLst>
                  <a:ext uri="{0D108BD9-81ED-4DB2-BD59-A6C34878D82A}">
                    <a16:rowId xmlns:a16="http://schemas.microsoft.com/office/drawing/2014/main" xmlns="" val="10000"/>
                  </a:ext>
                </a:extLst>
              </a:tr>
              <a:tr h="931180">
                <a:tc>
                  <a:txBody>
                    <a:bodyPr/>
                    <a:lstStyle/>
                    <a:p>
                      <a:pPr algn="ctr">
                        <a:spcAft>
                          <a:spcPts val="0"/>
                        </a:spcAft>
                      </a:pPr>
                      <a:r>
                        <a:rPr lang="en-GB" sz="1400" b="1" dirty="0">
                          <a:effectLst/>
                          <a:latin typeface="+mj-lt"/>
                        </a:rPr>
                        <a:t>Monday</a:t>
                      </a:r>
                      <a:endParaRPr lang="en-GB" sz="1400" b="1" dirty="0">
                        <a:effectLst/>
                        <a:latin typeface="+mj-lt"/>
                        <a:ea typeface="Times New Roman"/>
                      </a:endParaRPr>
                    </a:p>
                  </a:txBody>
                  <a:tcPr marL="62706" marR="62706" marT="0" marB="0" anchor="ctr"/>
                </a:tc>
                <a:tc>
                  <a:txBody>
                    <a:bodyPr/>
                    <a:lstStyle/>
                    <a:p>
                      <a:pPr algn="ctr">
                        <a:spcAft>
                          <a:spcPts val="0"/>
                        </a:spcAft>
                      </a:pPr>
                      <a:r>
                        <a:rPr lang="en-GB" sz="1400" dirty="0">
                          <a:effectLst/>
                          <a:latin typeface="+mj-lt"/>
                        </a:rPr>
                        <a:t>Art</a:t>
                      </a:r>
                    </a:p>
                    <a:p>
                      <a:pPr algn="ctr">
                        <a:spcAft>
                          <a:spcPts val="0"/>
                        </a:spcAft>
                      </a:pPr>
                      <a:r>
                        <a:rPr lang="en-GB" sz="1400" dirty="0">
                          <a:effectLst/>
                          <a:latin typeface="+mj-lt"/>
                        </a:rPr>
                        <a:t>Miss Cook</a:t>
                      </a:r>
                    </a:p>
                    <a:p>
                      <a:pPr algn="ctr">
                        <a:spcAft>
                          <a:spcPts val="0"/>
                        </a:spcAft>
                      </a:pPr>
                      <a:r>
                        <a:rPr lang="en-GB" sz="1400" dirty="0">
                          <a:effectLst/>
                          <a:latin typeface="+mj-lt"/>
                        </a:rPr>
                        <a:t>A &amp; D</a:t>
                      </a:r>
                      <a:r>
                        <a:rPr lang="en-GB" sz="1400" baseline="0" dirty="0">
                          <a:effectLst/>
                          <a:latin typeface="+mj-lt"/>
                        </a:rPr>
                        <a:t> 3</a:t>
                      </a:r>
                      <a:endParaRPr lang="en-GB" sz="1400" dirty="0">
                        <a:effectLst/>
                        <a:latin typeface="+mj-lt"/>
                      </a:endParaRPr>
                    </a:p>
                    <a:p>
                      <a:pPr algn="ctr">
                        <a:spcAft>
                          <a:spcPts val="0"/>
                        </a:spcAft>
                      </a:pPr>
                      <a:r>
                        <a:rPr lang="en-GB" sz="1400" dirty="0">
                          <a:effectLst/>
                          <a:latin typeface="+mj-lt"/>
                        </a:rPr>
                        <a:t> </a:t>
                      </a:r>
                      <a:endParaRPr lang="en-GB" sz="1400" dirty="0">
                        <a:effectLst/>
                        <a:latin typeface="+mj-lt"/>
                        <a:ea typeface="Times New Roman"/>
                      </a:endParaRPr>
                    </a:p>
                  </a:txBody>
                  <a:tcPr marL="62706" marR="62706" marT="0" marB="0" anchor="ctr">
                    <a:solidFill>
                      <a:srgbClr val="FFFF00"/>
                    </a:solidFill>
                  </a:tcPr>
                </a:tc>
                <a:tc>
                  <a:txBody>
                    <a:bodyPr/>
                    <a:lstStyle/>
                    <a:p>
                      <a:pPr algn="ctr">
                        <a:spcAft>
                          <a:spcPts val="0"/>
                        </a:spcAft>
                      </a:pPr>
                      <a:r>
                        <a:rPr lang="en-GB" sz="1400" dirty="0">
                          <a:effectLst/>
                          <a:latin typeface="+mj-lt"/>
                        </a:rPr>
                        <a:t>Science</a:t>
                      </a:r>
                    </a:p>
                    <a:p>
                      <a:pPr algn="ctr">
                        <a:spcAft>
                          <a:spcPts val="0"/>
                        </a:spcAft>
                      </a:pPr>
                      <a:r>
                        <a:rPr lang="en-GB" sz="1400" dirty="0">
                          <a:effectLst/>
                          <a:latin typeface="+mj-lt"/>
                        </a:rPr>
                        <a:t>Miss McBride</a:t>
                      </a:r>
                    </a:p>
                    <a:p>
                      <a:pPr algn="ctr">
                        <a:spcAft>
                          <a:spcPts val="0"/>
                        </a:spcAft>
                      </a:pPr>
                      <a:r>
                        <a:rPr lang="en-GB" sz="1400" dirty="0" err="1">
                          <a:effectLst/>
                          <a:latin typeface="+mj-lt"/>
                        </a:rPr>
                        <a:t>Sc</a:t>
                      </a:r>
                      <a:r>
                        <a:rPr lang="en-GB" sz="1400" dirty="0">
                          <a:effectLst/>
                          <a:latin typeface="+mj-lt"/>
                        </a:rPr>
                        <a:t> 12</a:t>
                      </a:r>
                      <a:endParaRPr lang="en-GB" sz="1400" dirty="0">
                        <a:effectLst/>
                        <a:latin typeface="+mj-lt"/>
                        <a:ea typeface="Times New Roman"/>
                      </a:endParaRPr>
                    </a:p>
                  </a:txBody>
                  <a:tcPr marL="62706" marR="62706" marT="0" marB="0" anchor="ctr">
                    <a:solidFill>
                      <a:srgbClr val="FFFF00"/>
                    </a:solidFill>
                  </a:tcPr>
                </a:tc>
                <a:tc>
                  <a:txBody>
                    <a:bodyPr/>
                    <a:lstStyle/>
                    <a:p>
                      <a:pPr algn="ctr">
                        <a:spcAft>
                          <a:spcPts val="0"/>
                        </a:spcAft>
                      </a:pPr>
                      <a:r>
                        <a:rPr lang="en-GB" sz="1400">
                          <a:effectLst/>
                          <a:latin typeface="+mj-lt"/>
                        </a:rPr>
                        <a:t>Maths</a:t>
                      </a:r>
                    </a:p>
                    <a:p>
                      <a:pPr algn="ctr">
                        <a:spcAft>
                          <a:spcPts val="0"/>
                        </a:spcAft>
                      </a:pPr>
                      <a:r>
                        <a:rPr lang="en-GB" sz="1400">
                          <a:effectLst/>
                          <a:latin typeface="+mj-lt"/>
                        </a:rPr>
                        <a:t>Ms MacDonald</a:t>
                      </a:r>
                    </a:p>
                    <a:p>
                      <a:pPr algn="ctr">
                        <a:spcAft>
                          <a:spcPts val="0"/>
                        </a:spcAft>
                      </a:pPr>
                      <a:r>
                        <a:rPr lang="en-GB" sz="1400">
                          <a:effectLst/>
                          <a:latin typeface="+mj-lt"/>
                        </a:rPr>
                        <a:t>CSS</a:t>
                      </a:r>
                      <a:endParaRPr lang="en-GB" sz="1400">
                        <a:effectLst/>
                        <a:latin typeface="+mj-lt"/>
                        <a:ea typeface="Times New Roman"/>
                      </a:endParaRPr>
                    </a:p>
                  </a:txBody>
                  <a:tcPr marL="62706" marR="62706" marT="0" marB="0" anchor="ctr"/>
                </a:tc>
                <a:tc>
                  <a:txBody>
                    <a:bodyPr/>
                    <a:lstStyle/>
                    <a:p>
                      <a:pPr algn="ctr">
                        <a:spcAft>
                          <a:spcPts val="0"/>
                        </a:spcAft>
                      </a:pPr>
                      <a:r>
                        <a:rPr lang="en-GB" sz="1400">
                          <a:effectLst/>
                          <a:latin typeface="+mj-lt"/>
                        </a:rPr>
                        <a:t>English</a:t>
                      </a:r>
                    </a:p>
                    <a:p>
                      <a:pPr algn="ctr">
                        <a:spcAft>
                          <a:spcPts val="0"/>
                        </a:spcAft>
                      </a:pPr>
                      <a:r>
                        <a:rPr lang="en-GB" sz="1400">
                          <a:effectLst/>
                          <a:latin typeface="+mj-lt"/>
                        </a:rPr>
                        <a:t>Ms MacDonald</a:t>
                      </a:r>
                    </a:p>
                    <a:p>
                      <a:pPr algn="ctr">
                        <a:spcAft>
                          <a:spcPts val="0"/>
                        </a:spcAft>
                      </a:pPr>
                      <a:r>
                        <a:rPr lang="en-GB" sz="1400">
                          <a:effectLst/>
                          <a:latin typeface="+mj-lt"/>
                        </a:rPr>
                        <a:t>CSS</a:t>
                      </a:r>
                      <a:endParaRPr lang="en-GB" sz="1400">
                        <a:effectLst/>
                        <a:latin typeface="+mj-lt"/>
                        <a:ea typeface="Times New Roman"/>
                      </a:endParaRPr>
                    </a:p>
                  </a:txBody>
                  <a:tcPr marL="62706" marR="62706" marT="0" marB="0" anchor="ctr"/>
                </a:tc>
                <a:tc gridSpan="3">
                  <a:txBody>
                    <a:bodyPr/>
                    <a:lstStyle/>
                    <a:p>
                      <a:pPr algn="ctr">
                        <a:spcAft>
                          <a:spcPts val="0"/>
                        </a:spcAft>
                      </a:pPr>
                      <a:r>
                        <a:rPr lang="en-GB" sz="1400">
                          <a:effectLst/>
                          <a:latin typeface="+mj-lt"/>
                        </a:rPr>
                        <a:t>Community</a:t>
                      </a:r>
                    </a:p>
                    <a:p>
                      <a:pPr algn="ctr">
                        <a:spcAft>
                          <a:spcPts val="0"/>
                        </a:spcAft>
                      </a:pPr>
                      <a:r>
                        <a:rPr lang="en-GB" sz="1400">
                          <a:effectLst/>
                          <a:latin typeface="+mj-lt"/>
                        </a:rPr>
                        <a:t>Ms MacDonald</a:t>
                      </a:r>
                    </a:p>
                    <a:p>
                      <a:pPr algn="ctr">
                        <a:spcAft>
                          <a:spcPts val="0"/>
                        </a:spcAft>
                      </a:pPr>
                      <a:r>
                        <a:rPr lang="en-GB" sz="1400">
                          <a:effectLst/>
                          <a:latin typeface="+mj-lt"/>
                        </a:rPr>
                        <a:t>CSS</a:t>
                      </a:r>
                      <a:endParaRPr lang="en-GB" sz="1400">
                        <a:effectLst/>
                        <a:latin typeface="+mj-lt"/>
                        <a:ea typeface="Times New Roman"/>
                      </a:endParaRPr>
                    </a:p>
                  </a:txBody>
                  <a:tcPr marL="62706" marR="62706"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930444">
                <a:tc>
                  <a:txBody>
                    <a:bodyPr/>
                    <a:lstStyle/>
                    <a:p>
                      <a:pPr algn="ctr">
                        <a:spcAft>
                          <a:spcPts val="0"/>
                        </a:spcAft>
                      </a:pPr>
                      <a:r>
                        <a:rPr lang="en-GB" sz="1400" b="1" dirty="0">
                          <a:effectLst/>
                          <a:latin typeface="+mj-lt"/>
                        </a:rPr>
                        <a:t>Tuesday</a:t>
                      </a:r>
                      <a:endParaRPr lang="en-GB" sz="1400" b="1" dirty="0">
                        <a:effectLst/>
                        <a:latin typeface="+mj-lt"/>
                        <a:ea typeface="Times New Roman"/>
                      </a:endParaRPr>
                    </a:p>
                  </a:txBody>
                  <a:tcPr marL="62706" marR="62706" marT="0" marB="0" anchor="ctr"/>
                </a:tc>
                <a:tc>
                  <a:txBody>
                    <a:bodyPr/>
                    <a:lstStyle/>
                    <a:p>
                      <a:pPr algn="ctr">
                        <a:spcAft>
                          <a:spcPts val="0"/>
                        </a:spcAft>
                      </a:pPr>
                      <a:r>
                        <a:rPr lang="en-GB" sz="1400" dirty="0">
                          <a:effectLst/>
                          <a:latin typeface="+mj-lt"/>
                          <a:ea typeface="Times New Roman"/>
                        </a:rPr>
                        <a:t>Active</a:t>
                      </a:r>
                      <a:r>
                        <a:rPr lang="en-GB" sz="1400" baseline="0" dirty="0">
                          <a:effectLst/>
                          <a:latin typeface="+mj-lt"/>
                          <a:ea typeface="Times New Roman"/>
                        </a:rPr>
                        <a:t> Start</a:t>
                      </a:r>
                    </a:p>
                    <a:p>
                      <a:pPr algn="ctr">
                        <a:spcAft>
                          <a:spcPts val="0"/>
                        </a:spcAft>
                      </a:pPr>
                      <a:r>
                        <a:rPr kumimoji="0" lang="en-GB" sz="1400" kern="1200" dirty="0">
                          <a:solidFill>
                            <a:schemeClr val="dk1"/>
                          </a:solidFill>
                          <a:effectLst/>
                          <a:latin typeface="+mj-lt"/>
                          <a:ea typeface="+mn-ea"/>
                          <a:cs typeface="+mn-cs"/>
                        </a:rPr>
                        <a:t>Ms MacDonald</a:t>
                      </a:r>
                    </a:p>
                    <a:p>
                      <a:pPr algn="ctr">
                        <a:spcAft>
                          <a:spcPts val="0"/>
                        </a:spcAft>
                      </a:pPr>
                      <a:r>
                        <a:rPr kumimoji="0" lang="en-GB" sz="1400" kern="1200" dirty="0">
                          <a:solidFill>
                            <a:schemeClr val="dk1"/>
                          </a:solidFill>
                          <a:effectLst/>
                          <a:latin typeface="+mj-lt"/>
                          <a:ea typeface="+mn-ea"/>
                          <a:cs typeface="+mn-cs"/>
                        </a:rPr>
                        <a:t>CSS</a:t>
                      </a:r>
                      <a:endParaRPr kumimoji="0" lang="en-GB" sz="1400" kern="1200" dirty="0">
                        <a:solidFill>
                          <a:schemeClr val="dk1"/>
                        </a:solidFill>
                        <a:effectLst/>
                        <a:latin typeface="+mj-lt"/>
                        <a:ea typeface="Times New Roman"/>
                        <a:cs typeface="+mn-cs"/>
                      </a:endParaRPr>
                    </a:p>
                    <a:p>
                      <a:pPr algn="ctr">
                        <a:spcAft>
                          <a:spcPts val="0"/>
                        </a:spcAft>
                      </a:pPr>
                      <a:endParaRPr lang="en-GB" sz="1400" dirty="0">
                        <a:effectLst/>
                        <a:latin typeface="+mj-lt"/>
                        <a:ea typeface="Times New Roman"/>
                      </a:endParaRPr>
                    </a:p>
                  </a:txBody>
                  <a:tcPr marL="62706" marR="62706" marT="0" marB="0" anchor="ctr"/>
                </a:tc>
                <a:tc>
                  <a:txBody>
                    <a:bodyPr/>
                    <a:lstStyle/>
                    <a:p>
                      <a:pPr algn="ctr">
                        <a:spcAft>
                          <a:spcPts val="0"/>
                        </a:spcAft>
                      </a:pPr>
                      <a:r>
                        <a:rPr lang="en-GB" sz="1400" dirty="0">
                          <a:effectLst/>
                          <a:latin typeface="+mj-lt"/>
                        </a:rPr>
                        <a:t>PE</a:t>
                      </a:r>
                      <a:endParaRPr lang="en-GB" sz="1400" dirty="0">
                        <a:effectLst/>
                        <a:latin typeface="+mj-lt"/>
                        <a:ea typeface="Times New Roman"/>
                      </a:endParaRPr>
                    </a:p>
                  </a:txBody>
                  <a:tcPr marL="62706" marR="62706" marT="0" marB="0" anchor="ctr">
                    <a:solidFill>
                      <a:srgbClr val="FFFF00"/>
                    </a:solidFill>
                  </a:tcPr>
                </a:tc>
                <a:tc>
                  <a:txBody>
                    <a:bodyPr/>
                    <a:lstStyle/>
                    <a:p>
                      <a:pPr algn="ctr">
                        <a:spcAft>
                          <a:spcPts val="0"/>
                        </a:spcAft>
                      </a:pPr>
                      <a:r>
                        <a:rPr lang="en-GB" sz="1400">
                          <a:effectLst/>
                          <a:latin typeface="+mj-lt"/>
                        </a:rPr>
                        <a:t>Maths</a:t>
                      </a:r>
                    </a:p>
                    <a:p>
                      <a:pPr algn="ctr">
                        <a:spcAft>
                          <a:spcPts val="0"/>
                        </a:spcAft>
                      </a:pPr>
                      <a:r>
                        <a:rPr lang="en-GB" sz="1400">
                          <a:effectLst/>
                          <a:latin typeface="+mj-lt"/>
                        </a:rPr>
                        <a:t>Ms MacDonald</a:t>
                      </a:r>
                    </a:p>
                    <a:p>
                      <a:pPr algn="ctr">
                        <a:spcAft>
                          <a:spcPts val="0"/>
                        </a:spcAft>
                      </a:pPr>
                      <a:r>
                        <a:rPr lang="en-GB" sz="1400">
                          <a:effectLst/>
                          <a:latin typeface="+mj-lt"/>
                        </a:rPr>
                        <a:t>CSS</a:t>
                      </a:r>
                      <a:endParaRPr lang="en-GB" sz="1400">
                        <a:effectLst/>
                        <a:latin typeface="+mj-lt"/>
                        <a:ea typeface="Times New Roman"/>
                      </a:endParaRPr>
                    </a:p>
                  </a:txBody>
                  <a:tcPr marL="62706" marR="62706" marT="0" marB="0" anchor="ctr"/>
                </a:tc>
                <a:tc>
                  <a:txBody>
                    <a:bodyPr/>
                    <a:lstStyle/>
                    <a:p>
                      <a:pPr algn="ctr">
                        <a:spcAft>
                          <a:spcPts val="0"/>
                        </a:spcAft>
                      </a:pPr>
                      <a:r>
                        <a:rPr lang="en-GB" sz="1400">
                          <a:effectLst/>
                          <a:latin typeface="+mj-lt"/>
                        </a:rPr>
                        <a:t>English</a:t>
                      </a:r>
                    </a:p>
                    <a:p>
                      <a:pPr algn="ctr">
                        <a:spcAft>
                          <a:spcPts val="0"/>
                        </a:spcAft>
                      </a:pPr>
                      <a:r>
                        <a:rPr lang="en-GB" sz="1400">
                          <a:effectLst/>
                          <a:latin typeface="+mj-lt"/>
                        </a:rPr>
                        <a:t>Ms MacDonald</a:t>
                      </a:r>
                    </a:p>
                    <a:p>
                      <a:pPr algn="ctr">
                        <a:spcAft>
                          <a:spcPts val="0"/>
                        </a:spcAft>
                      </a:pPr>
                      <a:r>
                        <a:rPr lang="en-GB" sz="1400">
                          <a:effectLst/>
                          <a:latin typeface="+mj-lt"/>
                        </a:rPr>
                        <a:t>CSS</a:t>
                      </a:r>
                      <a:endParaRPr lang="en-GB" sz="1400">
                        <a:effectLst/>
                        <a:latin typeface="+mj-lt"/>
                        <a:ea typeface="Times New Roman"/>
                      </a:endParaRPr>
                    </a:p>
                  </a:txBody>
                  <a:tcPr marL="62706" marR="62706" marT="0" marB="0" anchor="ctr"/>
                </a:tc>
                <a:tc>
                  <a:txBody>
                    <a:bodyPr/>
                    <a:lstStyle/>
                    <a:p>
                      <a:pPr algn="ctr">
                        <a:spcAft>
                          <a:spcPts val="0"/>
                        </a:spcAft>
                      </a:pPr>
                      <a:r>
                        <a:rPr lang="en-GB" sz="1400" dirty="0">
                          <a:effectLst/>
                          <a:latin typeface="+mj-lt"/>
                        </a:rPr>
                        <a:t>FTT </a:t>
                      </a:r>
                    </a:p>
                    <a:p>
                      <a:pPr algn="ctr">
                        <a:spcAft>
                          <a:spcPts val="0"/>
                        </a:spcAft>
                      </a:pPr>
                      <a:r>
                        <a:rPr lang="en-GB" sz="1400" dirty="0">
                          <a:effectLst/>
                          <a:latin typeface="+mj-lt"/>
                        </a:rPr>
                        <a:t>(F&amp;</a:t>
                      </a:r>
                      <a:r>
                        <a:rPr lang="en-GB" sz="1400" baseline="0" dirty="0">
                          <a:effectLst/>
                          <a:latin typeface="+mj-lt"/>
                        </a:rPr>
                        <a:t> TT1)</a:t>
                      </a:r>
                      <a:endParaRPr lang="en-GB" sz="1400" dirty="0">
                        <a:effectLst/>
                        <a:latin typeface="+mj-lt"/>
                        <a:ea typeface="Times New Roman"/>
                      </a:endParaRPr>
                    </a:p>
                  </a:txBody>
                  <a:tcPr marL="62706" marR="62706" marT="0" marB="0" anchor="ctr">
                    <a:solidFill>
                      <a:srgbClr val="FFFF00"/>
                    </a:solidFill>
                  </a:tcPr>
                </a:tc>
                <a:tc>
                  <a:txBody>
                    <a:bodyPr/>
                    <a:lstStyle/>
                    <a:p>
                      <a:pPr algn="ctr">
                        <a:spcAft>
                          <a:spcPts val="0"/>
                        </a:spcAft>
                      </a:pPr>
                      <a:r>
                        <a:rPr lang="en-GB" sz="1400">
                          <a:effectLst/>
                          <a:latin typeface="+mj-lt"/>
                        </a:rPr>
                        <a:t>Social Skills</a:t>
                      </a:r>
                    </a:p>
                    <a:p>
                      <a:pPr algn="ctr">
                        <a:spcAft>
                          <a:spcPts val="0"/>
                        </a:spcAft>
                      </a:pPr>
                      <a:r>
                        <a:rPr lang="en-GB" sz="1400">
                          <a:effectLst/>
                          <a:latin typeface="+mj-lt"/>
                        </a:rPr>
                        <a:t>Ms MacDonald</a:t>
                      </a:r>
                    </a:p>
                    <a:p>
                      <a:pPr algn="ctr">
                        <a:spcAft>
                          <a:spcPts val="0"/>
                        </a:spcAft>
                      </a:pPr>
                      <a:r>
                        <a:rPr lang="en-GB" sz="1400">
                          <a:effectLst/>
                          <a:latin typeface="+mj-lt"/>
                        </a:rPr>
                        <a:t>CSS</a:t>
                      </a:r>
                      <a:endParaRPr lang="en-GB" sz="1400">
                        <a:effectLst/>
                        <a:latin typeface="+mj-lt"/>
                        <a:ea typeface="Times New Roman"/>
                      </a:endParaRPr>
                    </a:p>
                  </a:txBody>
                  <a:tcPr marL="62706" marR="62706" marT="0" marB="0" anchor="ctr"/>
                </a:tc>
                <a:tc>
                  <a:txBody>
                    <a:bodyPr/>
                    <a:lstStyle/>
                    <a:p>
                      <a:pPr algn="ctr">
                        <a:spcAft>
                          <a:spcPts val="0"/>
                        </a:spcAft>
                      </a:pPr>
                      <a:r>
                        <a:rPr lang="en-GB" sz="1400">
                          <a:effectLst/>
                          <a:latin typeface="+mj-lt"/>
                        </a:rPr>
                        <a:t>Life Skills</a:t>
                      </a:r>
                    </a:p>
                    <a:p>
                      <a:pPr algn="ctr">
                        <a:spcAft>
                          <a:spcPts val="0"/>
                        </a:spcAft>
                      </a:pPr>
                      <a:r>
                        <a:rPr lang="en-GB" sz="1400">
                          <a:effectLst/>
                          <a:latin typeface="+mj-lt"/>
                        </a:rPr>
                        <a:t>Ms MacDonald</a:t>
                      </a:r>
                    </a:p>
                    <a:p>
                      <a:pPr algn="ctr">
                        <a:spcAft>
                          <a:spcPts val="0"/>
                        </a:spcAft>
                      </a:pPr>
                      <a:r>
                        <a:rPr lang="en-GB" sz="1400">
                          <a:effectLst/>
                          <a:latin typeface="+mj-lt"/>
                        </a:rPr>
                        <a:t>CSS</a:t>
                      </a:r>
                      <a:endParaRPr lang="en-GB" sz="1400">
                        <a:effectLst/>
                        <a:latin typeface="+mj-lt"/>
                        <a:ea typeface="Times New Roman"/>
                      </a:endParaRPr>
                    </a:p>
                  </a:txBody>
                  <a:tcPr marL="62706" marR="62706" marT="0" marB="0" anchor="ctr"/>
                </a:tc>
                <a:extLst>
                  <a:ext uri="{0D108BD9-81ED-4DB2-BD59-A6C34878D82A}">
                    <a16:rowId xmlns:a16="http://schemas.microsoft.com/office/drawing/2014/main" xmlns="" val="10002"/>
                  </a:ext>
                </a:extLst>
              </a:tr>
              <a:tr h="920120">
                <a:tc>
                  <a:txBody>
                    <a:bodyPr/>
                    <a:lstStyle/>
                    <a:p>
                      <a:pPr algn="ctr">
                        <a:spcAft>
                          <a:spcPts val="0"/>
                        </a:spcAft>
                      </a:pPr>
                      <a:r>
                        <a:rPr lang="en-GB" sz="1400" b="1" dirty="0">
                          <a:effectLst/>
                          <a:latin typeface="+mj-lt"/>
                        </a:rPr>
                        <a:t>Wednesday</a:t>
                      </a:r>
                      <a:endParaRPr lang="en-GB" sz="1400" b="1" dirty="0">
                        <a:effectLst/>
                        <a:latin typeface="+mj-lt"/>
                        <a:ea typeface="Times New Roman"/>
                      </a:endParaRPr>
                    </a:p>
                  </a:txBody>
                  <a:tcPr marL="62706" marR="62706" marT="0" marB="0" anchor="ctr"/>
                </a:tc>
                <a:tc>
                  <a:txBody>
                    <a:bodyPr/>
                    <a:lstStyle/>
                    <a:p>
                      <a:pPr algn="ctr">
                        <a:spcAft>
                          <a:spcPts val="0"/>
                        </a:spcAft>
                      </a:pPr>
                      <a:r>
                        <a:rPr lang="en-GB" sz="1400" dirty="0">
                          <a:effectLst/>
                          <a:latin typeface="+mj-lt"/>
                        </a:rPr>
                        <a:t>PE</a:t>
                      </a:r>
                      <a:endParaRPr lang="en-GB" sz="1400" dirty="0">
                        <a:effectLst/>
                        <a:latin typeface="+mj-lt"/>
                        <a:ea typeface="Times New Roman"/>
                      </a:endParaRPr>
                    </a:p>
                  </a:txBody>
                  <a:tcPr marL="62706" marR="62706" marT="0" marB="0" anchor="ctr">
                    <a:solidFill>
                      <a:srgbClr val="FFFF00"/>
                    </a:solidFill>
                  </a:tcPr>
                </a:tc>
                <a:tc>
                  <a:txBody>
                    <a:bodyPr/>
                    <a:lstStyle/>
                    <a:p>
                      <a:pPr algn="ctr">
                        <a:spcAft>
                          <a:spcPts val="0"/>
                        </a:spcAft>
                      </a:pPr>
                      <a:r>
                        <a:rPr lang="en-GB" sz="1400" dirty="0">
                          <a:effectLst/>
                          <a:latin typeface="+mj-lt"/>
                        </a:rPr>
                        <a:t>English</a:t>
                      </a:r>
                    </a:p>
                    <a:p>
                      <a:pPr algn="ctr">
                        <a:spcAft>
                          <a:spcPts val="0"/>
                        </a:spcAft>
                      </a:pPr>
                      <a:r>
                        <a:rPr lang="en-GB" sz="1400" dirty="0">
                          <a:effectLst/>
                          <a:latin typeface="+mj-lt"/>
                        </a:rPr>
                        <a:t>Ms MacDonald</a:t>
                      </a:r>
                    </a:p>
                    <a:p>
                      <a:pPr algn="ctr">
                        <a:spcAft>
                          <a:spcPts val="0"/>
                        </a:spcAft>
                      </a:pPr>
                      <a:r>
                        <a:rPr lang="en-GB" sz="1400" dirty="0">
                          <a:effectLst/>
                          <a:latin typeface="+mj-lt"/>
                        </a:rPr>
                        <a:t>CSS</a:t>
                      </a:r>
                      <a:endParaRPr lang="en-GB" sz="1400" dirty="0">
                        <a:effectLst/>
                        <a:latin typeface="+mj-lt"/>
                        <a:ea typeface="Times New Roman"/>
                      </a:endParaRPr>
                    </a:p>
                  </a:txBody>
                  <a:tcPr marL="62706" marR="62706" marT="0" marB="0" anchor="ctr"/>
                </a:tc>
                <a:tc>
                  <a:txBody>
                    <a:bodyPr/>
                    <a:lstStyle/>
                    <a:p>
                      <a:pPr algn="ctr">
                        <a:spcAft>
                          <a:spcPts val="0"/>
                        </a:spcAft>
                      </a:pPr>
                      <a:r>
                        <a:rPr lang="en-GB" sz="1400">
                          <a:effectLst/>
                          <a:latin typeface="+mj-lt"/>
                        </a:rPr>
                        <a:t>ICT</a:t>
                      </a:r>
                    </a:p>
                    <a:p>
                      <a:pPr algn="ctr">
                        <a:spcAft>
                          <a:spcPts val="0"/>
                        </a:spcAft>
                      </a:pPr>
                      <a:r>
                        <a:rPr lang="en-GB" sz="1400">
                          <a:effectLst/>
                          <a:latin typeface="+mj-lt"/>
                        </a:rPr>
                        <a:t>Mr Smith</a:t>
                      </a:r>
                    </a:p>
                    <a:p>
                      <a:pPr algn="ctr">
                        <a:spcAft>
                          <a:spcPts val="0"/>
                        </a:spcAft>
                      </a:pPr>
                      <a:r>
                        <a:rPr lang="en-GB" sz="1400">
                          <a:effectLst/>
                          <a:latin typeface="+mj-lt"/>
                        </a:rPr>
                        <a:t>ICT 5</a:t>
                      </a:r>
                      <a:endParaRPr lang="en-GB" sz="1400">
                        <a:effectLst/>
                        <a:latin typeface="+mj-lt"/>
                        <a:ea typeface="Times New Roman"/>
                      </a:endParaRPr>
                    </a:p>
                  </a:txBody>
                  <a:tcPr marL="62706" marR="62706" marT="0" marB="0" anchor="ctr"/>
                </a:tc>
                <a:tc>
                  <a:txBody>
                    <a:bodyPr/>
                    <a:lstStyle/>
                    <a:p>
                      <a:pPr algn="ctr">
                        <a:spcAft>
                          <a:spcPts val="0"/>
                        </a:spcAft>
                      </a:pPr>
                      <a:r>
                        <a:rPr lang="en-GB" sz="1400">
                          <a:effectLst/>
                          <a:latin typeface="+mj-lt"/>
                        </a:rPr>
                        <a:t>Maths</a:t>
                      </a:r>
                    </a:p>
                    <a:p>
                      <a:pPr algn="ctr">
                        <a:spcAft>
                          <a:spcPts val="0"/>
                        </a:spcAft>
                      </a:pPr>
                      <a:r>
                        <a:rPr lang="en-GB" sz="1400">
                          <a:effectLst/>
                          <a:latin typeface="+mj-lt"/>
                        </a:rPr>
                        <a:t>Ms MacDonald</a:t>
                      </a:r>
                    </a:p>
                    <a:p>
                      <a:pPr algn="ctr">
                        <a:spcAft>
                          <a:spcPts val="0"/>
                        </a:spcAft>
                      </a:pPr>
                      <a:r>
                        <a:rPr lang="en-GB" sz="1400">
                          <a:effectLst/>
                          <a:latin typeface="+mj-lt"/>
                        </a:rPr>
                        <a:t>CSS</a:t>
                      </a:r>
                      <a:endParaRPr lang="en-GB" sz="1400">
                        <a:effectLst/>
                        <a:latin typeface="+mj-lt"/>
                        <a:ea typeface="Times New Roman"/>
                      </a:endParaRPr>
                    </a:p>
                  </a:txBody>
                  <a:tcPr marL="62706" marR="62706" marT="0" marB="0" anchor="ctr"/>
                </a:tc>
                <a:tc>
                  <a:txBody>
                    <a:bodyPr/>
                    <a:lstStyle/>
                    <a:p>
                      <a:pPr algn="ctr">
                        <a:spcAft>
                          <a:spcPts val="0"/>
                        </a:spcAft>
                      </a:pPr>
                      <a:r>
                        <a:rPr lang="en-GB" sz="1400">
                          <a:effectLst/>
                          <a:latin typeface="+mj-lt"/>
                        </a:rPr>
                        <a:t>Social Skills</a:t>
                      </a:r>
                    </a:p>
                    <a:p>
                      <a:pPr algn="ctr">
                        <a:spcAft>
                          <a:spcPts val="0"/>
                        </a:spcAft>
                      </a:pPr>
                      <a:r>
                        <a:rPr lang="en-GB" sz="1400">
                          <a:effectLst/>
                          <a:latin typeface="+mj-lt"/>
                        </a:rPr>
                        <a:t>Ms MacDonald</a:t>
                      </a:r>
                    </a:p>
                    <a:p>
                      <a:pPr algn="ctr">
                        <a:spcAft>
                          <a:spcPts val="0"/>
                        </a:spcAft>
                      </a:pPr>
                      <a:r>
                        <a:rPr lang="en-GB" sz="1400">
                          <a:effectLst/>
                          <a:latin typeface="+mj-lt"/>
                        </a:rPr>
                        <a:t>CSS</a:t>
                      </a:r>
                      <a:endParaRPr lang="en-GB" sz="1400">
                        <a:effectLst/>
                        <a:latin typeface="+mj-lt"/>
                        <a:ea typeface="Times New Roman"/>
                      </a:endParaRPr>
                    </a:p>
                  </a:txBody>
                  <a:tcPr marL="62706" marR="62706" marT="0" marB="0" anchor="ctr"/>
                </a:tc>
                <a:tc>
                  <a:txBody>
                    <a:bodyPr/>
                    <a:lstStyle/>
                    <a:p>
                      <a:pPr algn="ctr">
                        <a:spcAft>
                          <a:spcPts val="0"/>
                        </a:spcAft>
                      </a:pPr>
                      <a:r>
                        <a:rPr lang="en-GB" sz="1400">
                          <a:effectLst/>
                          <a:latin typeface="+mj-lt"/>
                        </a:rPr>
                        <a:t>Life Skills</a:t>
                      </a:r>
                    </a:p>
                    <a:p>
                      <a:pPr algn="ctr">
                        <a:spcAft>
                          <a:spcPts val="0"/>
                        </a:spcAft>
                      </a:pPr>
                      <a:r>
                        <a:rPr lang="en-GB" sz="1400">
                          <a:effectLst/>
                          <a:latin typeface="+mj-lt"/>
                        </a:rPr>
                        <a:t>Ms MacDonald</a:t>
                      </a:r>
                    </a:p>
                    <a:p>
                      <a:pPr algn="ctr">
                        <a:spcAft>
                          <a:spcPts val="0"/>
                        </a:spcAft>
                      </a:pPr>
                      <a:r>
                        <a:rPr lang="en-GB" sz="1400">
                          <a:effectLst/>
                          <a:latin typeface="+mj-lt"/>
                        </a:rPr>
                        <a:t>CSS</a:t>
                      </a:r>
                      <a:endParaRPr lang="en-GB" sz="1400">
                        <a:effectLst/>
                        <a:latin typeface="+mj-lt"/>
                        <a:ea typeface="Times New Roman"/>
                      </a:endParaRPr>
                    </a:p>
                  </a:txBody>
                  <a:tcPr marL="62706" marR="62706" marT="0" marB="0" anchor="ctr"/>
                </a:tc>
                <a:tc>
                  <a:txBody>
                    <a:bodyPr/>
                    <a:lstStyle/>
                    <a:p>
                      <a:pPr algn="l">
                        <a:spcAft>
                          <a:spcPts val="0"/>
                        </a:spcAft>
                      </a:pPr>
                      <a:r>
                        <a:rPr lang="en-GB" sz="1400">
                          <a:effectLst/>
                          <a:latin typeface="+mj-lt"/>
                        </a:rPr>
                        <a:t> </a:t>
                      </a:r>
                      <a:endParaRPr lang="en-GB" sz="1400">
                        <a:effectLst/>
                        <a:latin typeface="+mj-lt"/>
                        <a:ea typeface="Times New Roman"/>
                      </a:endParaRPr>
                    </a:p>
                  </a:txBody>
                  <a:tcPr marL="0" marR="0" marT="0" marB="0" anchor="ctr"/>
                </a:tc>
                <a:extLst>
                  <a:ext uri="{0D108BD9-81ED-4DB2-BD59-A6C34878D82A}">
                    <a16:rowId xmlns:a16="http://schemas.microsoft.com/office/drawing/2014/main" xmlns="" val="10003"/>
                  </a:ext>
                </a:extLst>
              </a:tr>
              <a:tr h="909799">
                <a:tc>
                  <a:txBody>
                    <a:bodyPr/>
                    <a:lstStyle/>
                    <a:p>
                      <a:pPr algn="ctr">
                        <a:spcAft>
                          <a:spcPts val="0"/>
                        </a:spcAft>
                      </a:pPr>
                      <a:r>
                        <a:rPr lang="en-GB" sz="1400" b="1" dirty="0">
                          <a:effectLst/>
                          <a:latin typeface="+mj-lt"/>
                        </a:rPr>
                        <a:t>Thursday</a:t>
                      </a:r>
                      <a:endParaRPr lang="en-GB" sz="1400" b="1" dirty="0">
                        <a:effectLst/>
                        <a:latin typeface="+mj-lt"/>
                        <a:ea typeface="Times New Roman"/>
                      </a:endParaRPr>
                    </a:p>
                  </a:txBody>
                  <a:tcPr marL="62706" marR="62706" marT="0" marB="0" anchor="ctr"/>
                </a:tc>
                <a:tc>
                  <a:txBody>
                    <a:bodyPr/>
                    <a:lstStyle/>
                    <a:p>
                      <a:pPr algn="ctr">
                        <a:spcAft>
                          <a:spcPts val="0"/>
                        </a:spcAft>
                      </a:pPr>
                      <a:r>
                        <a:rPr lang="en-GB" sz="1400" dirty="0">
                          <a:effectLst/>
                          <a:latin typeface="+mj-lt"/>
                        </a:rPr>
                        <a:t>Active Start</a:t>
                      </a:r>
                    </a:p>
                    <a:p>
                      <a:pPr algn="ctr">
                        <a:spcAft>
                          <a:spcPts val="0"/>
                        </a:spcAft>
                      </a:pPr>
                      <a:r>
                        <a:rPr lang="en-GB" sz="1400" dirty="0">
                          <a:effectLst/>
                          <a:latin typeface="+mj-lt"/>
                        </a:rPr>
                        <a:t>Ms MacDonald</a:t>
                      </a:r>
                    </a:p>
                    <a:p>
                      <a:pPr algn="ctr">
                        <a:spcAft>
                          <a:spcPts val="0"/>
                        </a:spcAft>
                      </a:pPr>
                      <a:r>
                        <a:rPr lang="en-GB" sz="1400" dirty="0">
                          <a:effectLst/>
                          <a:latin typeface="+mj-lt"/>
                        </a:rPr>
                        <a:t>CSS</a:t>
                      </a:r>
                      <a:endParaRPr lang="en-GB" sz="1400" dirty="0">
                        <a:effectLst/>
                        <a:latin typeface="+mj-lt"/>
                        <a:ea typeface="Times New Roman"/>
                      </a:endParaRPr>
                    </a:p>
                  </a:txBody>
                  <a:tcPr marL="62706" marR="62706" marT="0" marB="0" anchor="ctr"/>
                </a:tc>
                <a:tc>
                  <a:txBody>
                    <a:bodyPr/>
                    <a:lstStyle/>
                    <a:p>
                      <a:pPr algn="ctr">
                        <a:spcAft>
                          <a:spcPts val="0"/>
                        </a:spcAft>
                      </a:pPr>
                      <a:r>
                        <a:rPr lang="en-GB" sz="1400" dirty="0">
                          <a:effectLst/>
                          <a:latin typeface="+mj-lt"/>
                        </a:rPr>
                        <a:t>English</a:t>
                      </a:r>
                    </a:p>
                    <a:p>
                      <a:pPr algn="ctr">
                        <a:spcAft>
                          <a:spcPts val="0"/>
                        </a:spcAft>
                      </a:pPr>
                      <a:r>
                        <a:rPr lang="en-GB" sz="1400" dirty="0">
                          <a:effectLst/>
                          <a:latin typeface="+mj-lt"/>
                        </a:rPr>
                        <a:t>Ms MacDonald</a:t>
                      </a:r>
                    </a:p>
                    <a:p>
                      <a:pPr algn="ctr">
                        <a:spcAft>
                          <a:spcPts val="0"/>
                        </a:spcAft>
                      </a:pPr>
                      <a:r>
                        <a:rPr lang="en-GB" sz="1400" dirty="0">
                          <a:effectLst/>
                          <a:latin typeface="+mj-lt"/>
                        </a:rPr>
                        <a:t>CSS</a:t>
                      </a:r>
                      <a:endParaRPr lang="en-GB" sz="1400" dirty="0">
                        <a:effectLst/>
                        <a:latin typeface="+mj-lt"/>
                        <a:ea typeface="Times New Roman"/>
                      </a:endParaRPr>
                    </a:p>
                  </a:txBody>
                  <a:tcPr marL="62706" marR="62706" marT="0" marB="0" anchor="ctr"/>
                </a:tc>
                <a:tc>
                  <a:txBody>
                    <a:bodyPr/>
                    <a:lstStyle/>
                    <a:p>
                      <a:pPr algn="ctr">
                        <a:spcAft>
                          <a:spcPts val="0"/>
                        </a:spcAft>
                      </a:pPr>
                      <a:r>
                        <a:rPr lang="en-GB" sz="1400" dirty="0">
                          <a:effectLst/>
                          <a:latin typeface="+mj-lt"/>
                        </a:rPr>
                        <a:t>Maths</a:t>
                      </a:r>
                    </a:p>
                    <a:p>
                      <a:pPr algn="ctr">
                        <a:spcAft>
                          <a:spcPts val="0"/>
                        </a:spcAft>
                      </a:pPr>
                      <a:r>
                        <a:rPr lang="en-GB" sz="1400" dirty="0">
                          <a:effectLst/>
                          <a:latin typeface="+mj-lt"/>
                        </a:rPr>
                        <a:t>Ms MacDonald</a:t>
                      </a:r>
                    </a:p>
                    <a:p>
                      <a:pPr algn="ctr">
                        <a:spcAft>
                          <a:spcPts val="0"/>
                        </a:spcAft>
                      </a:pPr>
                      <a:r>
                        <a:rPr lang="en-GB" sz="1400" dirty="0">
                          <a:effectLst/>
                          <a:latin typeface="+mj-lt"/>
                        </a:rPr>
                        <a:t>CSS</a:t>
                      </a:r>
                      <a:endParaRPr lang="en-GB" sz="1400" dirty="0">
                        <a:effectLst/>
                        <a:latin typeface="+mj-lt"/>
                        <a:ea typeface="Times New Roman"/>
                      </a:endParaRPr>
                    </a:p>
                  </a:txBody>
                  <a:tcPr marL="62706" marR="62706" marT="0" marB="0" anchor="ctr"/>
                </a:tc>
                <a:tc>
                  <a:txBody>
                    <a:bodyPr/>
                    <a:lstStyle/>
                    <a:p>
                      <a:pPr algn="ctr">
                        <a:spcAft>
                          <a:spcPts val="0"/>
                        </a:spcAft>
                      </a:pPr>
                      <a:r>
                        <a:rPr lang="en-GB" sz="1400">
                          <a:effectLst/>
                          <a:latin typeface="+mj-lt"/>
                        </a:rPr>
                        <a:t>Social Skills</a:t>
                      </a:r>
                    </a:p>
                    <a:p>
                      <a:pPr algn="ctr">
                        <a:spcAft>
                          <a:spcPts val="0"/>
                        </a:spcAft>
                      </a:pPr>
                      <a:r>
                        <a:rPr lang="en-GB" sz="1400">
                          <a:effectLst/>
                          <a:latin typeface="+mj-lt"/>
                        </a:rPr>
                        <a:t>Mr Moffat</a:t>
                      </a:r>
                    </a:p>
                    <a:p>
                      <a:pPr algn="ctr">
                        <a:spcAft>
                          <a:spcPts val="0"/>
                        </a:spcAft>
                      </a:pPr>
                      <a:r>
                        <a:rPr lang="en-GB" sz="1400">
                          <a:effectLst/>
                          <a:latin typeface="+mj-lt"/>
                        </a:rPr>
                        <a:t>PS 1</a:t>
                      </a:r>
                      <a:endParaRPr lang="en-GB" sz="1400">
                        <a:effectLst/>
                        <a:latin typeface="+mj-lt"/>
                        <a:ea typeface="Times New Roman"/>
                      </a:endParaRPr>
                    </a:p>
                  </a:txBody>
                  <a:tcPr marL="62706" marR="62706" marT="0" marB="0" anchor="ctr"/>
                </a:tc>
                <a:tc>
                  <a:txBody>
                    <a:bodyPr/>
                    <a:lstStyle/>
                    <a:p>
                      <a:pPr algn="ctr">
                        <a:spcAft>
                          <a:spcPts val="0"/>
                        </a:spcAft>
                      </a:pPr>
                      <a:r>
                        <a:rPr lang="en-GB" sz="1400" dirty="0">
                          <a:effectLst/>
                          <a:latin typeface="+mj-lt"/>
                        </a:rPr>
                        <a:t>S1/2 Art</a:t>
                      </a:r>
                    </a:p>
                    <a:p>
                      <a:pPr algn="ctr">
                        <a:spcAft>
                          <a:spcPts val="0"/>
                        </a:spcAft>
                      </a:pPr>
                      <a:r>
                        <a:rPr lang="en-GB" sz="1400" dirty="0">
                          <a:effectLst/>
                          <a:latin typeface="+mj-lt"/>
                          <a:ea typeface="Times New Roman"/>
                        </a:rPr>
                        <a:t>CSS</a:t>
                      </a:r>
                    </a:p>
                  </a:txBody>
                  <a:tcPr marL="62706" marR="62706" marT="0" marB="0" anchor="ctr">
                    <a:solidFill>
                      <a:srgbClr val="FFFF00"/>
                    </a:solidFill>
                  </a:tcPr>
                </a:tc>
                <a:tc>
                  <a:txBody>
                    <a:bodyPr/>
                    <a:lstStyle/>
                    <a:p>
                      <a:pPr algn="ctr">
                        <a:spcAft>
                          <a:spcPts val="0"/>
                        </a:spcAft>
                      </a:pPr>
                      <a:r>
                        <a:rPr lang="en-GB" sz="1400" dirty="0">
                          <a:effectLst/>
                          <a:latin typeface="+mj-lt"/>
                        </a:rPr>
                        <a:t>S1/2 </a:t>
                      </a:r>
                      <a:r>
                        <a:rPr lang="en-GB" sz="1400" dirty="0" err="1">
                          <a:effectLst/>
                          <a:latin typeface="+mj-lt"/>
                        </a:rPr>
                        <a:t>Soc</a:t>
                      </a:r>
                      <a:r>
                        <a:rPr lang="en-GB" sz="1400" dirty="0">
                          <a:effectLst/>
                          <a:latin typeface="+mj-lt"/>
                        </a:rPr>
                        <a:t> Sub</a:t>
                      </a:r>
                    </a:p>
                    <a:p>
                      <a:pPr algn="ctr">
                        <a:spcAft>
                          <a:spcPts val="0"/>
                        </a:spcAft>
                      </a:pPr>
                      <a:r>
                        <a:rPr lang="en-GB" sz="1400" dirty="0">
                          <a:effectLst/>
                          <a:latin typeface="+mj-lt"/>
                        </a:rPr>
                        <a:t>Ms Smith</a:t>
                      </a:r>
                      <a:endParaRPr lang="en-GB" sz="1400" dirty="0">
                        <a:effectLst/>
                        <a:latin typeface="+mj-lt"/>
                        <a:ea typeface="Times New Roman"/>
                      </a:endParaRPr>
                    </a:p>
                  </a:txBody>
                  <a:tcPr marL="62706" marR="62706" marT="0" marB="0" anchor="ctr">
                    <a:solidFill>
                      <a:srgbClr val="FFFF00"/>
                    </a:solidFill>
                  </a:tcPr>
                </a:tc>
                <a:tc>
                  <a:txBody>
                    <a:bodyPr/>
                    <a:lstStyle/>
                    <a:p>
                      <a:pPr algn="ctr">
                        <a:spcAft>
                          <a:spcPts val="0"/>
                        </a:spcAft>
                      </a:pPr>
                      <a:r>
                        <a:rPr lang="en-GB" sz="1400">
                          <a:effectLst/>
                          <a:latin typeface="+mj-lt"/>
                        </a:rPr>
                        <a:t>Life Skills</a:t>
                      </a:r>
                    </a:p>
                    <a:p>
                      <a:pPr algn="ctr">
                        <a:spcAft>
                          <a:spcPts val="0"/>
                        </a:spcAft>
                      </a:pPr>
                      <a:r>
                        <a:rPr lang="en-GB" sz="1400">
                          <a:effectLst/>
                          <a:latin typeface="+mj-lt"/>
                        </a:rPr>
                        <a:t>Ms MacDonald</a:t>
                      </a:r>
                    </a:p>
                    <a:p>
                      <a:pPr algn="ctr">
                        <a:spcAft>
                          <a:spcPts val="0"/>
                        </a:spcAft>
                      </a:pPr>
                      <a:r>
                        <a:rPr lang="en-GB" sz="1400">
                          <a:effectLst/>
                          <a:latin typeface="+mj-lt"/>
                        </a:rPr>
                        <a:t>CSS</a:t>
                      </a:r>
                      <a:endParaRPr lang="en-GB" sz="1400">
                        <a:effectLst/>
                        <a:latin typeface="+mj-lt"/>
                        <a:ea typeface="Times New Roman"/>
                      </a:endParaRPr>
                    </a:p>
                  </a:txBody>
                  <a:tcPr marL="62706" marR="62706" marT="0" marB="0" anchor="ctr"/>
                </a:tc>
                <a:extLst>
                  <a:ext uri="{0D108BD9-81ED-4DB2-BD59-A6C34878D82A}">
                    <a16:rowId xmlns:a16="http://schemas.microsoft.com/office/drawing/2014/main" xmlns="" val="10004"/>
                  </a:ext>
                </a:extLst>
              </a:tr>
              <a:tr h="920120">
                <a:tc>
                  <a:txBody>
                    <a:bodyPr/>
                    <a:lstStyle/>
                    <a:p>
                      <a:pPr algn="ctr">
                        <a:spcAft>
                          <a:spcPts val="0"/>
                        </a:spcAft>
                      </a:pPr>
                      <a:r>
                        <a:rPr lang="en-GB" sz="1400" b="1" dirty="0">
                          <a:effectLst/>
                          <a:latin typeface="+mj-lt"/>
                        </a:rPr>
                        <a:t>Friday</a:t>
                      </a:r>
                      <a:endParaRPr lang="en-GB" sz="1400" b="1" dirty="0">
                        <a:effectLst/>
                        <a:latin typeface="+mj-lt"/>
                        <a:ea typeface="Times New Roman"/>
                      </a:endParaRPr>
                    </a:p>
                  </a:txBody>
                  <a:tcPr marL="62706" marR="62706" marT="0" marB="0" anchor="ctr"/>
                </a:tc>
                <a:tc>
                  <a:txBody>
                    <a:bodyPr/>
                    <a:lstStyle/>
                    <a:p>
                      <a:pPr algn="ctr">
                        <a:spcAft>
                          <a:spcPts val="0"/>
                        </a:spcAft>
                      </a:pPr>
                      <a:r>
                        <a:rPr lang="en-GB" sz="1400" dirty="0">
                          <a:effectLst/>
                          <a:latin typeface="+mj-lt"/>
                        </a:rPr>
                        <a:t>FTT</a:t>
                      </a:r>
                    </a:p>
                    <a:p>
                      <a:pPr algn="ctr">
                        <a:spcAft>
                          <a:spcPts val="0"/>
                        </a:spcAft>
                      </a:pPr>
                      <a:r>
                        <a:rPr lang="en-GB" sz="1400" dirty="0">
                          <a:effectLst/>
                          <a:latin typeface="+mj-lt"/>
                          <a:ea typeface="Times New Roman"/>
                        </a:rPr>
                        <a:t>(CSS</a:t>
                      </a:r>
                      <a:r>
                        <a:rPr lang="en-GB" sz="1400" baseline="0" dirty="0">
                          <a:effectLst/>
                          <a:latin typeface="+mj-lt"/>
                          <a:ea typeface="Times New Roman"/>
                        </a:rPr>
                        <a:t> Kitchen)</a:t>
                      </a:r>
                      <a:endParaRPr lang="en-GB" sz="1400" dirty="0">
                        <a:effectLst/>
                        <a:latin typeface="+mj-lt"/>
                        <a:ea typeface="Times New Roman"/>
                      </a:endParaRPr>
                    </a:p>
                  </a:txBody>
                  <a:tcPr marL="62706" marR="62706" marT="0" marB="0" anchor="ctr"/>
                </a:tc>
                <a:tc>
                  <a:txBody>
                    <a:bodyPr/>
                    <a:lstStyle/>
                    <a:p>
                      <a:pPr algn="ctr">
                        <a:spcAft>
                          <a:spcPts val="0"/>
                        </a:spcAft>
                      </a:pPr>
                      <a:r>
                        <a:rPr lang="en-GB" sz="1400" dirty="0">
                          <a:effectLst/>
                          <a:latin typeface="+mj-lt"/>
                        </a:rPr>
                        <a:t>Science</a:t>
                      </a:r>
                    </a:p>
                    <a:p>
                      <a:pPr algn="ctr">
                        <a:spcAft>
                          <a:spcPts val="0"/>
                        </a:spcAft>
                      </a:pPr>
                      <a:r>
                        <a:rPr lang="en-GB" sz="1400" dirty="0">
                          <a:effectLst/>
                          <a:latin typeface="+mj-lt"/>
                        </a:rPr>
                        <a:t>Miss McBride</a:t>
                      </a:r>
                    </a:p>
                    <a:p>
                      <a:pPr algn="ctr">
                        <a:spcAft>
                          <a:spcPts val="0"/>
                        </a:spcAft>
                      </a:pPr>
                      <a:r>
                        <a:rPr lang="en-GB" sz="1400" dirty="0" err="1">
                          <a:effectLst/>
                          <a:latin typeface="+mj-lt"/>
                        </a:rPr>
                        <a:t>Sc</a:t>
                      </a:r>
                      <a:r>
                        <a:rPr lang="en-GB" sz="1400" dirty="0">
                          <a:effectLst/>
                          <a:latin typeface="+mj-lt"/>
                        </a:rPr>
                        <a:t> 12</a:t>
                      </a:r>
                      <a:endParaRPr lang="en-GB" sz="1400" dirty="0">
                        <a:effectLst/>
                        <a:latin typeface="+mj-lt"/>
                        <a:ea typeface="Times New Roman"/>
                      </a:endParaRPr>
                    </a:p>
                  </a:txBody>
                  <a:tcPr marL="62706" marR="62706" marT="0" marB="0" anchor="ctr">
                    <a:solidFill>
                      <a:srgbClr val="FFFF00"/>
                    </a:solidFill>
                  </a:tcPr>
                </a:tc>
                <a:tc>
                  <a:txBody>
                    <a:bodyPr/>
                    <a:lstStyle/>
                    <a:p>
                      <a:pPr algn="ctr">
                        <a:spcAft>
                          <a:spcPts val="0"/>
                        </a:spcAft>
                      </a:pPr>
                      <a:r>
                        <a:rPr lang="en-GB" sz="1400">
                          <a:effectLst/>
                          <a:latin typeface="+mj-lt"/>
                        </a:rPr>
                        <a:t>Maths</a:t>
                      </a:r>
                    </a:p>
                    <a:p>
                      <a:pPr algn="ctr">
                        <a:spcAft>
                          <a:spcPts val="0"/>
                        </a:spcAft>
                      </a:pPr>
                      <a:r>
                        <a:rPr lang="en-GB" sz="1400">
                          <a:effectLst/>
                          <a:latin typeface="+mj-lt"/>
                        </a:rPr>
                        <a:t>Ms MacDonald</a:t>
                      </a:r>
                    </a:p>
                    <a:p>
                      <a:pPr algn="ctr">
                        <a:spcAft>
                          <a:spcPts val="0"/>
                        </a:spcAft>
                      </a:pPr>
                      <a:r>
                        <a:rPr lang="en-GB" sz="1400">
                          <a:effectLst/>
                          <a:latin typeface="+mj-lt"/>
                        </a:rPr>
                        <a:t>CSS</a:t>
                      </a:r>
                      <a:endParaRPr lang="en-GB" sz="1400">
                        <a:effectLst/>
                        <a:latin typeface="+mj-lt"/>
                        <a:ea typeface="Times New Roman"/>
                      </a:endParaRPr>
                    </a:p>
                  </a:txBody>
                  <a:tcPr marL="62706" marR="62706" marT="0" marB="0" anchor="ctr"/>
                </a:tc>
                <a:tc>
                  <a:txBody>
                    <a:bodyPr/>
                    <a:lstStyle/>
                    <a:p>
                      <a:pPr algn="ctr">
                        <a:spcAft>
                          <a:spcPts val="0"/>
                        </a:spcAft>
                      </a:pPr>
                      <a:r>
                        <a:rPr lang="en-GB" sz="1400" dirty="0">
                          <a:effectLst/>
                          <a:latin typeface="+mj-lt"/>
                        </a:rPr>
                        <a:t>ICT</a:t>
                      </a:r>
                    </a:p>
                    <a:p>
                      <a:pPr algn="ctr">
                        <a:spcAft>
                          <a:spcPts val="0"/>
                        </a:spcAft>
                      </a:pPr>
                      <a:r>
                        <a:rPr lang="en-GB" sz="1400" dirty="0">
                          <a:effectLst/>
                          <a:latin typeface="+mj-lt"/>
                        </a:rPr>
                        <a:t>Mr Smith</a:t>
                      </a:r>
                    </a:p>
                    <a:p>
                      <a:pPr algn="ctr">
                        <a:spcAft>
                          <a:spcPts val="0"/>
                        </a:spcAft>
                      </a:pPr>
                      <a:r>
                        <a:rPr lang="en-GB" sz="1400" dirty="0">
                          <a:effectLst/>
                          <a:latin typeface="+mj-lt"/>
                        </a:rPr>
                        <a:t>ICT 5</a:t>
                      </a:r>
                      <a:endParaRPr lang="en-GB" sz="1400" dirty="0">
                        <a:effectLst/>
                        <a:latin typeface="+mj-lt"/>
                        <a:ea typeface="Times New Roman"/>
                      </a:endParaRPr>
                    </a:p>
                  </a:txBody>
                  <a:tcPr marL="62706" marR="62706" marT="0" marB="0" anchor="ctr">
                    <a:solidFill>
                      <a:srgbClr val="FFFF00"/>
                    </a:solidFill>
                  </a:tcPr>
                </a:tc>
                <a:tc>
                  <a:txBody>
                    <a:bodyPr/>
                    <a:lstStyle/>
                    <a:p>
                      <a:pPr algn="ctr">
                        <a:spcAft>
                          <a:spcPts val="0"/>
                        </a:spcAft>
                      </a:pPr>
                      <a:r>
                        <a:rPr lang="en-GB" sz="1400" dirty="0">
                          <a:effectLst/>
                          <a:latin typeface="+mj-lt"/>
                        </a:rPr>
                        <a:t>English</a:t>
                      </a:r>
                    </a:p>
                    <a:p>
                      <a:pPr algn="ctr">
                        <a:spcAft>
                          <a:spcPts val="0"/>
                        </a:spcAft>
                      </a:pPr>
                      <a:r>
                        <a:rPr lang="en-GB" sz="1400" dirty="0">
                          <a:effectLst/>
                          <a:latin typeface="+mj-lt"/>
                        </a:rPr>
                        <a:t>Ms MacDonald</a:t>
                      </a:r>
                    </a:p>
                    <a:p>
                      <a:pPr algn="ctr">
                        <a:spcAft>
                          <a:spcPts val="0"/>
                        </a:spcAft>
                      </a:pPr>
                      <a:r>
                        <a:rPr lang="en-GB" sz="1400" dirty="0">
                          <a:effectLst/>
                          <a:latin typeface="+mj-lt"/>
                        </a:rPr>
                        <a:t>CSS</a:t>
                      </a:r>
                      <a:endParaRPr lang="en-GB" sz="1400" dirty="0">
                        <a:effectLst/>
                        <a:latin typeface="+mj-lt"/>
                        <a:ea typeface="Times New Roman"/>
                      </a:endParaRPr>
                    </a:p>
                  </a:txBody>
                  <a:tcPr marL="62706" marR="62706" marT="0" marB="0" anchor="ctr"/>
                </a:tc>
                <a:tc>
                  <a:txBody>
                    <a:bodyPr/>
                    <a:lstStyle/>
                    <a:p>
                      <a:pPr algn="ctr">
                        <a:spcAft>
                          <a:spcPts val="0"/>
                        </a:spcAft>
                      </a:pPr>
                      <a:r>
                        <a:rPr lang="en-GB" sz="1400" dirty="0">
                          <a:effectLst/>
                          <a:latin typeface="+mj-lt"/>
                        </a:rPr>
                        <a:t>Golden Time</a:t>
                      </a:r>
                    </a:p>
                    <a:p>
                      <a:pPr algn="ctr">
                        <a:spcAft>
                          <a:spcPts val="0"/>
                        </a:spcAft>
                      </a:pPr>
                      <a:r>
                        <a:rPr lang="en-GB" sz="1400" dirty="0">
                          <a:effectLst/>
                          <a:latin typeface="+mj-lt"/>
                          <a:ea typeface="Times New Roman"/>
                        </a:rPr>
                        <a:t>CSS</a:t>
                      </a:r>
                    </a:p>
                  </a:txBody>
                  <a:tcPr marL="62706" marR="62706" marT="0" marB="0" anchor="ctr"/>
                </a:tc>
                <a:tc>
                  <a:txBody>
                    <a:bodyPr/>
                    <a:lstStyle/>
                    <a:p>
                      <a:pPr algn="l">
                        <a:spcAft>
                          <a:spcPts val="0"/>
                        </a:spcAft>
                      </a:pPr>
                      <a:r>
                        <a:rPr lang="en-GB" sz="1400" dirty="0">
                          <a:effectLst/>
                          <a:latin typeface="+mj-lt"/>
                        </a:rPr>
                        <a:t> </a:t>
                      </a:r>
                      <a:endParaRPr lang="en-GB" sz="1400" dirty="0">
                        <a:effectLst/>
                        <a:latin typeface="+mj-lt"/>
                        <a:ea typeface="Times New Roman"/>
                      </a:endParaRPr>
                    </a:p>
                  </a:txBody>
                  <a:tcPr marL="0" marR="0" marT="0" marB="0" anchor="ctr"/>
                </a:tc>
                <a:extLst>
                  <a:ext uri="{0D108BD9-81ED-4DB2-BD59-A6C34878D82A}">
                    <a16:rowId xmlns:a16="http://schemas.microsoft.com/office/drawing/2014/main" xmlns="" val="10005"/>
                  </a:ext>
                </a:extLst>
              </a:tr>
            </a:tbl>
          </a:graphicData>
        </a:graphic>
      </p:graphicFrame>
      <p:sp>
        <p:nvSpPr>
          <p:cNvPr id="5" name="Rectangle 1"/>
          <p:cNvSpPr>
            <a:spLocks noChangeArrowheads="1"/>
          </p:cNvSpPr>
          <p:nvPr/>
        </p:nvSpPr>
        <p:spPr bwMode="auto">
          <a:xfrm>
            <a:off x="457200" y="2005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128789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864096"/>
          </a:xfrm>
        </p:spPr>
        <p:txBody>
          <a:bodyPr>
            <a:normAutofit/>
          </a:bodyPr>
          <a:lstStyle/>
          <a:p>
            <a:r>
              <a:rPr lang="en-GB" b="1" dirty="0" smtClean="0">
                <a:solidFill>
                  <a:srgbClr val="0070C0"/>
                </a:solidFill>
              </a:rPr>
              <a:t>S1/2 Visual Timetable</a:t>
            </a:r>
            <a:endParaRPr lang="en-GB" b="1" dirty="0">
              <a:solidFill>
                <a:srgbClr val="0070C0"/>
              </a:solidFill>
            </a:endParaRPr>
          </a:p>
        </p:txBody>
      </p:sp>
      <p:pic>
        <p:nvPicPr>
          <p:cNvPr id="1052" name="Picture 2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80728"/>
            <a:ext cx="841172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1475656" y="1772816"/>
            <a:ext cx="0" cy="4104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552" y="2708920"/>
            <a:ext cx="8136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55776" y="1772816"/>
            <a:ext cx="0" cy="4104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91880" y="1772816"/>
            <a:ext cx="72008" cy="4104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052" idx="2"/>
          </p:cNvCxnSpPr>
          <p:nvPr/>
        </p:nvCxnSpPr>
        <p:spPr>
          <a:xfrm flipH="1">
            <a:off x="4601398" y="1772816"/>
            <a:ext cx="6606" cy="4032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52120" y="1772816"/>
            <a:ext cx="0" cy="4032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88224" y="2708920"/>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40352" y="2708920"/>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9552" y="5013176"/>
            <a:ext cx="8136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39552" y="5805264"/>
            <a:ext cx="7200800"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862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b="1" dirty="0">
                <a:solidFill>
                  <a:srgbClr val="0070C0"/>
                </a:solidFill>
              </a:rPr>
              <a:t>S1/2 Health and Wellbeing</a:t>
            </a:r>
          </a:p>
        </p:txBody>
      </p:sp>
      <p:graphicFrame>
        <p:nvGraphicFramePr>
          <p:cNvPr id="4" name="Diagram 3"/>
          <p:cNvGraphicFramePr/>
          <p:nvPr>
            <p:extLst>
              <p:ext uri="{D42A27DB-BD31-4B8C-83A1-F6EECF244321}">
                <p14:modId xmlns:p14="http://schemas.microsoft.com/office/powerpoint/2010/main" val="4107981690"/>
              </p:ext>
            </p:extLst>
          </p:nvPr>
        </p:nvGraphicFramePr>
        <p:xfrm>
          <a:off x="1524000" y="18470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4143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b="1" dirty="0">
                <a:solidFill>
                  <a:srgbClr val="0070C0"/>
                </a:solidFill>
              </a:rPr>
              <a:t>S4 Timetable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4658192"/>
              </p:ext>
            </p:extLst>
          </p:nvPr>
        </p:nvGraphicFramePr>
        <p:xfrm>
          <a:off x="457201" y="2230196"/>
          <a:ext cx="8229598" cy="3799370"/>
        </p:xfrm>
        <a:graphic>
          <a:graphicData uri="http://schemas.openxmlformats.org/drawingml/2006/table">
            <a:tbl>
              <a:tblPr>
                <a:tableStyleId>{5C22544A-7EE6-4342-B048-85BDC9FD1C3A}</a:tableStyleId>
              </a:tblPr>
              <a:tblGrid>
                <a:gridCol w="1028264">
                  <a:extLst>
                    <a:ext uri="{9D8B030D-6E8A-4147-A177-3AD203B41FA5}">
                      <a16:colId xmlns:a16="http://schemas.microsoft.com/office/drawing/2014/main" xmlns="" val="20000"/>
                    </a:ext>
                  </a:extLst>
                </a:gridCol>
                <a:gridCol w="1028264">
                  <a:extLst>
                    <a:ext uri="{9D8B030D-6E8A-4147-A177-3AD203B41FA5}">
                      <a16:colId xmlns:a16="http://schemas.microsoft.com/office/drawing/2014/main" xmlns="" val="20001"/>
                    </a:ext>
                  </a:extLst>
                </a:gridCol>
                <a:gridCol w="1028845">
                  <a:extLst>
                    <a:ext uri="{9D8B030D-6E8A-4147-A177-3AD203B41FA5}">
                      <a16:colId xmlns:a16="http://schemas.microsoft.com/office/drawing/2014/main" xmlns="" val="20002"/>
                    </a:ext>
                  </a:extLst>
                </a:gridCol>
                <a:gridCol w="1028845">
                  <a:extLst>
                    <a:ext uri="{9D8B030D-6E8A-4147-A177-3AD203B41FA5}">
                      <a16:colId xmlns:a16="http://schemas.microsoft.com/office/drawing/2014/main" xmlns="" val="20003"/>
                    </a:ext>
                  </a:extLst>
                </a:gridCol>
                <a:gridCol w="1028845">
                  <a:extLst>
                    <a:ext uri="{9D8B030D-6E8A-4147-A177-3AD203B41FA5}">
                      <a16:colId xmlns:a16="http://schemas.microsoft.com/office/drawing/2014/main" xmlns="" val="20004"/>
                    </a:ext>
                  </a:extLst>
                </a:gridCol>
                <a:gridCol w="1028845">
                  <a:extLst>
                    <a:ext uri="{9D8B030D-6E8A-4147-A177-3AD203B41FA5}">
                      <a16:colId xmlns:a16="http://schemas.microsoft.com/office/drawing/2014/main" xmlns="" val="20005"/>
                    </a:ext>
                  </a:extLst>
                </a:gridCol>
                <a:gridCol w="1028845">
                  <a:extLst>
                    <a:ext uri="{9D8B030D-6E8A-4147-A177-3AD203B41FA5}">
                      <a16:colId xmlns:a16="http://schemas.microsoft.com/office/drawing/2014/main" xmlns="" val="20006"/>
                    </a:ext>
                  </a:extLst>
                </a:gridCol>
                <a:gridCol w="1028845">
                  <a:extLst>
                    <a:ext uri="{9D8B030D-6E8A-4147-A177-3AD203B41FA5}">
                      <a16:colId xmlns:a16="http://schemas.microsoft.com/office/drawing/2014/main" xmlns="" val="20007"/>
                    </a:ext>
                  </a:extLst>
                </a:gridCol>
              </a:tblGrid>
              <a:tr h="167216">
                <a:tc>
                  <a:txBody>
                    <a:bodyPr/>
                    <a:lstStyle/>
                    <a:p>
                      <a:pPr algn="l">
                        <a:spcAft>
                          <a:spcPts val="0"/>
                        </a:spcAft>
                      </a:pPr>
                      <a:r>
                        <a:rPr lang="en-GB" sz="1100" dirty="0">
                          <a:effectLst/>
                        </a:rPr>
                        <a:t>Day/Period</a:t>
                      </a:r>
                      <a:endParaRPr lang="en-GB" sz="1100" dirty="0">
                        <a:effectLst/>
                        <a:latin typeface="Times New Roman"/>
                        <a:ea typeface="Times New Roman"/>
                      </a:endParaRPr>
                    </a:p>
                  </a:txBody>
                  <a:tcPr marL="62706" marR="62706" marT="0" marB="0"/>
                </a:tc>
                <a:tc>
                  <a:txBody>
                    <a:bodyPr/>
                    <a:lstStyle/>
                    <a:p>
                      <a:pPr algn="ctr">
                        <a:spcAft>
                          <a:spcPts val="0"/>
                        </a:spcAft>
                      </a:pPr>
                      <a:r>
                        <a:rPr lang="en-GB" sz="1100">
                          <a:effectLst/>
                        </a:rPr>
                        <a:t>1</a:t>
                      </a:r>
                      <a:endParaRPr lang="en-GB" sz="1100">
                        <a:effectLst/>
                        <a:latin typeface="Times New Roman"/>
                        <a:ea typeface="Times New Roman"/>
                      </a:endParaRPr>
                    </a:p>
                  </a:txBody>
                  <a:tcPr marL="62706" marR="62706" marT="0" marB="0"/>
                </a:tc>
                <a:tc>
                  <a:txBody>
                    <a:bodyPr/>
                    <a:lstStyle/>
                    <a:p>
                      <a:pPr algn="ctr">
                        <a:spcAft>
                          <a:spcPts val="0"/>
                        </a:spcAft>
                      </a:pPr>
                      <a:r>
                        <a:rPr lang="en-GB" sz="1100">
                          <a:effectLst/>
                        </a:rPr>
                        <a:t>2</a:t>
                      </a:r>
                      <a:endParaRPr lang="en-GB" sz="1100">
                        <a:effectLst/>
                        <a:latin typeface="Times New Roman"/>
                        <a:ea typeface="Times New Roman"/>
                      </a:endParaRPr>
                    </a:p>
                  </a:txBody>
                  <a:tcPr marL="62706" marR="62706" marT="0" marB="0"/>
                </a:tc>
                <a:tc>
                  <a:txBody>
                    <a:bodyPr/>
                    <a:lstStyle/>
                    <a:p>
                      <a:pPr algn="ctr">
                        <a:spcAft>
                          <a:spcPts val="0"/>
                        </a:spcAft>
                      </a:pPr>
                      <a:r>
                        <a:rPr lang="en-GB" sz="1100">
                          <a:effectLst/>
                        </a:rPr>
                        <a:t>3</a:t>
                      </a:r>
                      <a:endParaRPr lang="en-GB" sz="1100">
                        <a:effectLst/>
                        <a:latin typeface="Times New Roman"/>
                        <a:ea typeface="Times New Roman"/>
                      </a:endParaRPr>
                    </a:p>
                  </a:txBody>
                  <a:tcPr marL="62706" marR="62706" marT="0" marB="0"/>
                </a:tc>
                <a:tc>
                  <a:txBody>
                    <a:bodyPr/>
                    <a:lstStyle/>
                    <a:p>
                      <a:pPr algn="ctr">
                        <a:spcAft>
                          <a:spcPts val="0"/>
                        </a:spcAft>
                      </a:pPr>
                      <a:r>
                        <a:rPr lang="en-GB" sz="1100">
                          <a:effectLst/>
                        </a:rPr>
                        <a:t>4</a:t>
                      </a:r>
                      <a:endParaRPr lang="en-GB" sz="1100">
                        <a:effectLst/>
                        <a:latin typeface="Times New Roman"/>
                        <a:ea typeface="Times New Roman"/>
                      </a:endParaRPr>
                    </a:p>
                  </a:txBody>
                  <a:tcPr marL="62706" marR="62706" marT="0" marB="0"/>
                </a:tc>
                <a:tc>
                  <a:txBody>
                    <a:bodyPr/>
                    <a:lstStyle/>
                    <a:p>
                      <a:pPr algn="ctr">
                        <a:spcAft>
                          <a:spcPts val="0"/>
                        </a:spcAft>
                      </a:pPr>
                      <a:r>
                        <a:rPr lang="en-GB" sz="1100">
                          <a:effectLst/>
                        </a:rPr>
                        <a:t>5</a:t>
                      </a:r>
                      <a:endParaRPr lang="en-GB" sz="1100">
                        <a:effectLst/>
                        <a:latin typeface="Times New Roman"/>
                        <a:ea typeface="Times New Roman"/>
                      </a:endParaRPr>
                    </a:p>
                  </a:txBody>
                  <a:tcPr marL="62706" marR="62706" marT="0" marB="0"/>
                </a:tc>
                <a:tc>
                  <a:txBody>
                    <a:bodyPr/>
                    <a:lstStyle/>
                    <a:p>
                      <a:pPr algn="ctr">
                        <a:spcAft>
                          <a:spcPts val="0"/>
                        </a:spcAft>
                      </a:pPr>
                      <a:r>
                        <a:rPr lang="en-GB" sz="1100">
                          <a:effectLst/>
                        </a:rPr>
                        <a:t>6</a:t>
                      </a:r>
                      <a:endParaRPr lang="en-GB" sz="1100">
                        <a:effectLst/>
                        <a:latin typeface="Times New Roman"/>
                        <a:ea typeface="Times New Roman"/>
                      </a:endParaRPr>
                    </a:p>
                  </a:txBody>
                  <a:tcPr marL="62706" marR="62706" marT="0" marB="0"/>
                </a:tc>
                <a:tc>
                  <a:txBody>
                    <a:bodyPr/>
                    <a:lstStyle/>
                    <a:p>
                      <a:pPr algn="ctr">
                        <a:spcAft>
                          <a:spcPts val="0"/>
                        </a:spcAft>
                      </a:pPr>
                      <a:r>
                        <a:rPr lang="en-GB" sz="1100">
                          <a:effectLst/>
                        </a:rPr>
                        <a:t>7</a:t>
                      </a:r>
                      <a:endParaRPr lang="en-GB" sz="1100">
                        <a:effectLst/>
                        <a:latin typeface="Times New Roman"/>
                        <a:ea typeface="Times New Roman"/>
                      </a:endParaRPr>
                    </a:p>
                  </a:txBody>
                  <a:tcPr marL="62706" marR="62706" marT="0" marB="0"/>
                </a:tc>
                <a:extLst>
                  <a:ext uri="{0D108BD9-81ED-4DB2-BD59-A6C34878D82A}">
                    <a16:rowId xmlns:a16="http://schemas.microsoft.com/office/drawing/2014/main" xmlns="" val="10000"/>
                  </a:ext>
                </a:extLst>
              </a:tr>
              <a:tr h="733313">
                <a:tc>
                  <a:txBody>
                    <a:bodyPr/>
                    <a:lstStyle/>
                    <a:p>
                      <a:pPr algn="l">
                        <a:spcAft>
                          <a:spcPts val="0"/>
                        </a:spcAft>
                      </a:pPr>
                      <a:r>
                        <a:rPr lang="en-GB" sz="1100">
                          <a:effectLst/>
                        </a:rPr>
                        <a:t> </a:t>
                      </a:r>
                    </a:p>
                    <a:p>
                      <a:pPr algn="l">
                        <a:spcAft>
                          <a:spcPts val="0"/>
                        </a:spcAft>
                      </a:pPr>
                      <a:r>
                        <a:rPr lang="en-GB" sz="1100">
                          <a:effectLst/>
                        </a:rPr>
                        <a:t>Monday</a:t>
                      </a:r>
                      <a:endParaRPr lang="en-GB" sz="1100">
                        <a:effectLst/>
                        <a:latin typeface="Times New Roman"/>
                        <a:ea typeface="Times New Roman"/>
                      </a:endParaRPr>
                    </a:p>
                  </a:txBody>
                  <a:tcPr marL="62706" marR="62706" marT="0" marB="0"/>
                </a:tc>
                <a:tc>
                  <a:txBody>
                    <a:bodyPr/>
                    <a:lstStyle/>
                    <a:p>
                      <a:pPr algn="ctr">
                        <a:spcAft>
                          <a:spcPts val="0"/>
                        </a:spcAft>
                      </a:pPr>
                      <a:r>
                        <a:rPr lang="en-GB" sz="1100" dirty="0" smtClean="0">
                          <a:effectLst/>
                          <a:highlight>
                            <a:srgbClr val="C0C0C0"/>
                          </a:highlight>
                          <a:latin typeface="Times New Roman"/>
                          <a:ea typeface="Times New Roman"/>
                        </a:rPr>
                        <a:t>Maths</a:t>
                      </a:r>
                    </a:p>
                    <a:p>
                      <a:pPr algn="ctr">
                        <a:spcAft>
                          <a:spcPts val="0"/>
                        </a:spcAft>
                      </a:pPr>
                      <a:r>
                        <a:rPr lang="en-GB" sz="1100" dirty="0" smtClean="0">
                          <a:effectLst/>
                          <a:highlight>
                            <a:srgbClr val="C0C0C0"/>
                          </a:highlight>
                          <a:latin typeface="Times New Roman"/>
                          <a:ea typeface="Times New Roman"/>
                        </a:rPr>
                        <a:t>Mr </a:t>
                      </a:r>
                      <a:r>
                        <a:rPr lang="en-GB" sz="1100" dirty="0" err="1" smtClean="0">
                          <a:effectLst/>
                          <a:highlight>
                            <a:srgbClr val="C0C0C0"/>
                          </a:highlight>
                          <a:latin typeface="Times New Roman"/>
                          <a:ea typeface="Times New Roman"/>
                        </a:rPr>
                        <a:t>MacAllister</a:t>
                      </a:r>
                      <a:endParaRPr lang="en-GB" sz="1100" dirty="0">
                        <a:effectLst/>
                        <a:highlight>
                          <a:srgbClr val="C0C0C0"/>
                        </a:highligh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dirty="0">
                          <a:effectLst/>
                        </a:rPr>
                        <a:t>Music</a:t>
                      </a:r>
                    </a:p>
                    <a:p>
                      <a:pPr algn="ctr">
                        <a:spcAft>
                          <a:spcPts val="0"/>
                        </a:spcAft>
                      </a:pPr>
                      <a:r>
                        <a:rPr lang="en-GB" sz="1100" dirty="0">
                          <a:effectLst/>
                        </a:rPr>
                        <a:t>Ms Parker</a:t>
                      </a:r>
                    </a:p>
                    <a:p>
                      <a:pPr algn="ctr">
                        <a:spcAft>
                          <a:spcPts val="0"/>
                        </a:spcAft>
                      </a:pPr>
                      <a:r>
                        <a:rPr lang="en-GB" sz="1100" dirty="0" smtClean="0">
                          <a:effectLst/>
                        </a:rPr>
                        <a:t>Music</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a:effectLst/>
                        </a:rPr>
                        <a:t>Per Develop</a:t>
                      </a:r>
                    </a:p>
                    <a:p>
                      <a:pPr algn="ctr">
                        <a:spcAft>
                          <a:spcPts val="0"/>
                        </a:spcAft>
                      </a:pPr>
                      <a:r>
                        <a:rPr lang="en-GB" sz="1100">
                          <a:effectLst/>
                        </a:rPr>
                        <a:t>Mr Laird</a:t>
                      </a:r>
                    </a:p>
                    <a:p>
                      <a:pPr algn="ctr">
                        <a:spcAft>
                          <a:spcPts val="0"/>
                        </a:spcAft>
                      </a:pPr>
                      <a:r>
                        <a:rPr lang="en-GB" sz="1100">
                          <a:effectLst/>
                        </a:rPr>
                        <a:t>CSS</a:t>
                      </a:r>
                      <a:endParaRPr lang="en-GB" sz="1100">
                        <a:effectLst/>
                        <a:latin typeface="Times New Roman"/>
                        <a:ea typeface="Times New Roman"/>
                      </a:endParaRPr>
                    </a:p>
                  </a:txBody>
                  <a:tcPr marL="62706" marR="62706" marT="0" marB="0" anchor="ctr"/>
                </a:tc>
                <a:tc>
                  <a:txBody>
                    <a:bodyPr/>
                    <a:lstStyle/>
                    <a:p>
                      <a:pPr algn="ctr">
                        <a:spcAft>
                          <a:spcPts val="0"/>
                        </a:spcAft>
                      </a:pPr>
                      <a:r>
                        <a:rPr lang="en-GB" sz="1100">
                          <a:effectLst/>
                        </a:rPr>
                        <a:t>Per Develop</a:t>
                      </a:r>
                    </a:p>
                    <a:p>
                      <a:pPr algn="ctr">
                        <a:spcAft>
                          <a:spcPts val="0"/>
                        </a:spcAft>
                      </a:pPr>
                      <a:r>
                        <a:rPr lang="en-GB" sz="1100">
                          <a:effectLst/>
                        </a:rPr>
                        <a:t>Mr Laird</a:t>
                      </a:r>
                    </a:p>
                    <a:p>
                      <a:pPr algn="ctr">
                        <a:spcAft>
                          <a:spcPts val="0"/>
                        </a:spcAft>
                      </a:pPr>
                      <a:r>
                        <a:rPr lang="en-GB" sz="1100">
                          <a:effectLst/>
                        </a:rPr>
                        <a:t>CSS</a:t>
                      </a:r>
                      <a:endParaRPr lang="en-GB" sz="1100">
                        <a:effectLst/>
                        <a:latin typeface="Times New Roman"/>
                        <a:ea typeface="Times New Roman"/>
                      </a:endParaRPr>
                    </a:p>
                  </a:txBody>
                  <a:tcPr marL="62706" marR="62706" marT="0" marB="0" anchor="ctr"/>
                </a:tc>
                <a:tc>
                  <a:txBody>
                    <a:bodyPr/>
                    <a:lstStyle/>
                    <a:p>
                      <a:pPr algn="ctr">
                        <a:spcAft>
                          <a:spcPts val="0"/>
                        </a:spcAft>
                      </a:pPr>
                      <a:r>
                        <a:rPr lang="en-GB" sz="1100" dirty="0">
                          <a:effectLst/>
                        </a:rPr>
                        <a:t>Biology</a:t>
                      </a:r>
                    </a:p>
                    <a:p>
                      <a:pPr algn="ctr">
                        <a:spcAft>
                          <a:spcPts val="0"/>
                        </a:spcAft>
                      </a:pPr>
                      <a:r>
                        <a:rPr lang="en-GB" sz="1100" dirty="0">
                          <a:effectLst/>
                        </a:rPr>
                        <a:t>Ms McBride</a:t>
                      </a:r>
                    </a:p>
                    <a:p>
                      <a:pPr algn="ctr">
                        <a:spcAft>
                          <a:spcPts val="0"/>
                        </a:spcAft>
                      </a:pPr>
                      <a:r>
                        <a:rPr lang="en-GB" sz="1100" dirty="0">
                          <a:effectLst/>
                        </a:rPr>
                        <a:t>Sc12</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dirty="0">
                          <a:effectLst/>
                        </a:rPr>
                        <a:t>English</a:t>
                      </a:r>
                    </a:p>
                    <a:p>
                      <a:pPr algn="ctr">
                        <a:spcAft>
                          <a:spcPts val="0"/>
                        </a:spcAft>
                      </a:pPr>
                      <a:r>
                        <a:rPr lang="en-GB" sz="1100" dirty="0">
                          <a:effectLst/>
                        </a:rPr>
                        <a:t>Ms Burns</a:t>
                      </a:r>
                    </a:p>
                    <a:p>
                      <a:pPr algn="ctr">
                        <a:spcAft>
                          <a:spcPts val="0"/>
                        </a:spcAft>
                      </a:pPr>
                      <a:r>
                        <a:rPr lang="en-GB" sz="1100" dirty="0">
                          <a:effectLst/>
                        </a:rPr>
                        <a:t>PS6</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dirty="0">
                          <a:effectLst/>
                        </a:rPr>
                        <a:t>Computing</a:t>
                      </a:r>
                    </a:p>
                    <a:p>
                      <a:pPr algn="ctr">
                        <a:spcAft>
                          <a:spcPts val="0"/>
                        </a:spcAft>
                      </a:pPr>
                      <a:r>
                        <a:rPr lang="en-GB" sz="1100" dirty="0">
                          <a:effectLst/>
                        </a:rPr>
                        <a:t>Ms Moir</a:t>
                      </a:r>
                    </a:p>
                    <a:p>
                      <a:pPr algn="ctr">
                        <a:spcAft>
                          <a:spcPts val="0"/>
                        </a:spcAft>
                      </a:pPr>
                      <a:r>
                        <a:rPr lang="en-GB" sz="1100" dirty="0">
                          <a:effectLst/>
                        </a:rPr>
                        <a:t>ICT 9</a:t>
                      </a:r>
                      <a:endParaRPr lang="en-GB" sz="1100" dirty="0">
                        <a:effectLst/>
                        <a:latin typeface="Times New Roman"/>
                        <a:ea typeface="Times New Roman"/>
                      </a:endParaRPr>
                    </a:p>
                  </a:txBody>
                  <a:tcPr marL="62706" marR="62706" marT="0" marB="0" anchor="ctr">
                    <a:solidFill>
                      <a:srgbClr val="FFFF00"/>
                    </a:solidFill>
                  </a:tcPr>
                </a:tc>
                <a:extLst>
                  <a:ext uri="{0D108BD9-81ED-4DB2-BD59-A6C34878D82A}">
                    <a16:rowId xmlns:a16="http://schemas.microsoft.com/office/drawing/2014/main" xmlns="" val="10001"/>
                  </a:ext>
                </a:extLst>
              </a:tr>
              <a:tr h="732733">
                <a:tc>
                  <a:txBody>
                    <a:bodyPr/>
                    <a:lstStyle/>
                    <a:p>
                      <a:pPr algn="l">
                        <a:spcAft>
                          <a:spcPts val="0"/>
                        </a:spcAft>
                      </a:pPr>
                      <a:r>
                        <a:rPr lang="en-GB" sz="1100">
                          <a:effectLst/>
                        </a:rPr>
                        <a:t> </a:t>
                      </a:r>
                    </a:p>
                    <a:p>
                      <a:pPr algn="l">
                        <a:spcAft>
                          <a:spcPts val="0"/>
                        </a:spcAft>
                      </a:pPr>
                      <a:r>
                        <a:rPr lang="en-GB" sz="1100">
                          <a:effectLst/>
                        </a:rPr>
                        <a:t>Tuesday</a:t>
                      </a:r>
                      <a:endParaRPr lang="en-GB" sz="1100">
                        <a:effectLst/>
                        <a:latin typeface="Times New Roman"/>
                        <a:ea typeface="Times New Roman"/>
                      </a:endParaRPr>
                    </a:p>
                  </a:txBody>
                  <a:tcPr marL="62706" marR="62706" marT="0" marB="0"/>
                </a:tc>
                <a:tc>
                  <a:txBody>
                    <a:bodyPr/>
                    <a:lstStyle/>
                    <a:p>
                      <a:pPr algn="ctr">
                        <a:spcAft>
                          <a:spcPts val="0"/>
                        </a:spcAft>
                      </a:pPr>
                      <a:r>
                        <a:rPr lang="en-GB" sz="1100" dirty="0">
                          <a:effectLst/>
                        </a:rPr>
                        <a:t>PE</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a:effectLst/>
                        </a:rPr>
                        <a:t>Drama</a:t>
                      </a:r>
                    </a:p>
                    <a:p>
                      <a:pPr algn="ctr">
                        <a:spcAft>
                          <a:spcPts val="0"/>
                        </a:spcAft>
                      </a:pPr>
                      <a:r>
                        <a:rPr lang="en-GB" sz="1100">
                          <a:effectLst/>
                        </a:rPr>
                        <a:t>Mr Laird</a:t>
                      </a:r>
                    </a:p>
                    <a:p>
                      <a:pPr algn="ctr">
                        <a:spcAft>
                          <a:spcPts val="0"/>
                        </a:spcAft>
                      </a:pPr>
                      <a:r>
                        <a:rPr lang="en-GB" sz="1100">
                          <a:effectLst/>
                        </a:rPr>
                        <a:t>CSS</a:t>
                      </a:r>
                      <a:endParaRPr lang="en-GB" sz="1100">
                        <a:effectLst/>
                        <a:latin typeface="Times New Roman"/>
                        <a:ea typeface="Times New Roman"/>
                      </a:endParaRPr>
                    </a:p>
                  </a:txBody>
                  <a:tcPr marL="62706" marR="62706" marT="0" marB="0" anchor="ctr"/>
                </a:tc>
                <a:tc>
                  <a:txBody>
                    <a:bodyPr/>
                    <a:lstStyle/>
                    <a:p>
                      <a:pPr algn="ctr">
                        <a:spcAft>
                          <a:spcPts val="0"/>
                        </a:spcAft>
                      </a:pPr>
                      <a:r>
                        <a:rPr lang="en-GB" sz="1100">
                          <a:effectLst/>
                        </a:rPr>
                        <a:t>Per Develop</a:t>
                      </a:r>
                    </a:p>
                    <a:p>
                      <a:pPr algn="ctr">
                        <a:spcAft>
                          <a:spcPts val="0"/>
                        </a:spcAft>
                      </a:pPr>
                      <a:r>
                        <a:rPr lang="en-GB" sz="1100">
                          <a:effectLst/>
                        </a:rPr>
                        <a:t>Mr Laird</a:t>
                      </a:r>
                    </a:p>
                    <a:p>
                      <a:pPr algn="ctr">
                        <a:spcAft>
                          <a:spcPts val="0"/>
                        </a:spcAft>
                      </a:pPr>
                      <a:r>
                        <a:rPr lang="en-GB" sz="1100">
                          <a:effectLst/>
                        </a:rPr>
                        <a:t>CSS</a:t>
                      </a:r>
                      <a:endParaRPr lang="en-GB" sz="1100">
                        <a:effectLst/>
                        <a:latin typeface="Times New Roman"/>
                        <a:ea typeface="Times New Roman"/>
                      </a:endParaRPr>
                    </a:p>
                  </a:txBody>
                  <a:tcPr marL="62706" marR="62706" marT="0" marB="0" anchor="ctr"/>
                </a:tc>
                <a:tc>
                  <a:txBody>
                    <a:bodyPr/>
                    <a:lstStyle/>
                    <a:p>
                      <a:pPr algn="ctr">
                        <a:spcAft>
                          <a:spcPts val="0"/>
                        </a:spcAft>
                      </a:pPr>
                      <a:r>
                        <a:rPr lang="en-GB" sz="1100">
                          <a:effectLst/>
                        </a:rPr>
                        <a:t>Per Develop</a:t>
                      </a:r>
                    </a:p>
                    <a:p>
                      <a:pPr algn="ctr">
                        <a:spcAft>
                          <a:spcPts val="0"/>
                        </a:spcAft>
                      </a:pPr>
                      <a:r>
                        <a:rPr lang="en-GB" sz="1100">
                          <a:effectLst/>
                        </a:rPr>
                        <a:t>Mr Laird</a:t>
                      </a:r>
                    </a:p>
                    <a:p>
                      <a:pPr algn="ctr">
                        <a:spcAft>
                          <a:spcPts val="0"/>
                        </a:spcAft>
                      </a:pPr>
                      <a:r>
                        <a:rPr lang="en-GB" sz="1100">
                          <a:effectLst/>
                        </a:rPr>
                        <a:t>CSS</a:t>
                      </a:r>
                      <a:endParaRPr lang="en-GB" sz="1100">
                        <a:effectLst/>
                        <a:latin typeface="Times New Roman"/>
                        <a:ea typeface="Times New Roman"/>
                      </a:endParaRPr>
                    </a:p>
                  </a:txBody>
                  <a:tcPr marL="62706" marR="62706" marT="0" marB="0" anchor="ctr"/>
                </a:tc>
                <a:tc>
                  <a:txBody>
                    <a:bodyPr/>
                    <a:lstStyle/>
                    <a:p>
                      <a:pPr algn="ctr">
                        <a:spcAft>
                          <a:spcPts val="0"/>
                        </a:spcAft>
                      </a:pPr>
                      <a:r>
                        <a:rPr lang="en-GB" sz="1000" dirty="0">
                          <a:effectLst/>
                        </a:rPr>
                        <a:t>Maths</a:t>
                      </a:r>
                      <a:endParaRPr lang="en-GB" sz="1100" dirty="0">
                        <a:effectLst/>
                      </a:endParaRPr>
                    </a:p>
                    <a:p>
                      <a:pPr algn="ctr">
                        <a:spcAft>
                          <a:spcPts val="0"/>
                        </a:spcAft>
                      </a:pPr>
                      <a:r>
                        <a:rPr lang="en-GB" sz="1000" dirty="0">
                          <a:effectLst/>
                        </a:rPr>
                        <a:t>Mr McAllister</a:t>
                      </a:r>
                      <a:endParaRPr lang="en-GB" sz="1100" dirty="0">
                        <a:effectLst/>
                      </a:endParaRPr>
                    </a:p>
                    <a:p>
                      <a:pPr algn="ctr">
                        <a:spcAft>
                          <a:spcPts val="0"/>
                        </a:spcAft>
                      </a:pPr>
                      <a:r>
                        <a:rPr lang="en-GB" sz="1000" dirty="0">
                          <a:effectLst/>
                        </a:rPr>
                        <a:t>G3</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a:effectLst/>
                        </a:rPr>
                        <a:t>Mr Laird</a:t>
                      </a:r>
                    </a:p>
                    <a:p>
                      <a:pPr algn="ctr">
                        <a:spcAft>
                          <a:spcPts val="0"/>
                        </a:spcAft>
                      </a:pPr>
                      <a:r>
                        <a:rPr lang="en-GB" sz="1100">
                          <a:effectLst/>
                        </a:rPr>
                        <a:t>Scot Stu</a:t>
                      </a:r>
                    </a:p>
                    <a:p>
                      <a:pPr algn="ctr">
                        <a:spcAft>
                          <a:spcPts val="0"/>
                        </a:spcAft>
                      </a:pPr>
                      <a:r>
                        <a:rPr lang="en-GB" sz="1100">
                          <a:effectLst/>
                        </a:rPr>
                        <a:t>CSS</a:t>
                      </a:r>
                      <a:endParaRPr lang="en-GB" sz="1100">
                        <a:effectLst/>
                        <a:latin typeface="Times New Roman"/>
                        <a:ea typeface="Times New Roman"/>
                      </a:endParaRPr>
                    </a:p>
                  </a:txBody>
                  <a:tcPr marL="62706" marR="62706" marT="0" marB="0" anchor="ctr"/>
                </a:tc>
                <a:tc>
                  <a:txBody>
                    <a:bodyPr/>
                    <a:lstStyle/>
                    <a:p>
                      <a:pPr algn="ctr">
                        <a:spcAft>
                          <a:spcPts val="0"/>
                        </a:spcAft>
                      </a:pPr>
                      <a:r>
                        <a:rPr lang="en-GB" sz="1100" dirty="0">
                          <a:effectLst/>
                        </a:rPr>
                        <a:t>Biology</a:t>
                      </a:r>
                    </a:p>
                    <a:p>
                      <a:pPr algn="ctr">
                        <a:spcAft>
                          <a:spcPts val="0"/>
                        </a:spcAft>
                      </a:pPr>
                      <a:r>
                        <a:rPr lang="en-GB" sz="1100" dirty="0">
                          <a:effectLst/>
                        </a:rPr>
                        <a:t>Ms McBride</a:t>
                      </a:r>
                    </a:p>
                    <a:p>
                      <a:pPr algn="ctr">
                        <a:spcAft>
                          <a:spcPts val="0"/>
                        </a:spcAft>
                      </a:pPr>
                      <a:r>
                        <a:rPr lang="en-GB" sz="1100" dirty="0">
                          <a:effectLst/>
                        </a:rPr>
                        <a:t>Sc12</a:t>
                      </a:r>
                      <a:endParaRPr lang="en-GB" sz="1100" dirty="0">
                        <a:effectLst/>
                        <a:latin typeface="Times New Roman"/>
                        <a:ea typeface="Times New Roman"/>
                      </a:endParaRPr>
                    </a:p>
                  </a:txBody>
                  <a:tcPr marL="62706" marR="62706" marT="0" marB="0" anchor="ctr">
                    <a:solidFill>
                      <a:srgbClr val="FFFF00"/>
                    </a:solidFill>
                  </a:tcPr>
                </a:tc>
                <a:extLst>
                  <a:ext uri="{0D108BD9-81ED-4DB2-BD59-A6C34878D82A}">
                    <a16:rowId xmlns:a16="http://schemas.microsoft.com/office/drawing/2014/main" xmlns="" val="10002"/>
                  </a:ext>
                </a:extLst>
              </a:tr>
              <a:tr h="724604">
                <a:tc>
                  <a:txBody>
                    <a:bodyPr/>
                    <a:lstStyle/>
                    <a:p>
                      <a:pPr algn="l">
                        <a:spcAft>
                          <a:spcPts val="0"/>
                        </a:spcAft>
                      </a:pPr>
                      <a:r>
                        <a:rPr lang="en-GB" sz="1100">
                          <a:effectLst/>
                        </a:rPr>
                        <a:t> </a:t>
                      </a:r>
                    </a:p>
                    <a:p>
                      <a:pPr algn="l">
                        <a:spcAft>
                          <a:spcPts val="0"/>
                        </a:spcAft>
                      </a:pPr>
                      <a:r>
                        <a:rPr lang="en-GB" sz="1100">
                          <a:effectLst/>
                        </a:rPr>
                        <a:t>Wednesday</a:t>
                      </a:r>
                      <a:endParaRPr lang="en-GB" sz="1100">
                        <a:effectLst/>
                        <a:latin typeface="Times New Roman"/>
                        <a:ea typeface="Times New Roman"/>
                      </a:endParaRPr>
                    </a:p>
                  </a:txBody>
                  <a:tcPr marL="62706" marR="62706" marT="0" marB="0"/>
                </a:tc>
                <a:tc>
                  <a:txBody>
                    <a:bodyPr/>
                    <a:lstStyle/>
                    <a:p>
                      <a:pPr algn="ctr">
                        <a:spcAft>
                          <a:spcPts val="0"/>
                        </a:spcAft>
                      </a:pPr>
                      <a:r>
                        <a:rPr lang="en-GB" sz="1100">
                          <a:effectLst/>
                        </a:rPr>
                        <a:t>Drama</a:t>
                      </a:r>
                    </a:p>
                    <a:p>
                      <a:pPr algn="ctr">
                        <a:spcAft>
                          <a:spcPts val="0"/>
                        </a:spcAft>
                      </a:pPr>
                      <a:r>
                        <a:rPr lang="en-GB" sz="1100">
                          <a:effectLst/>
                        </a:rPr>
                        <a:t>Mr Laird</a:t>
                      </a:r>
                    </a:p>
                    <a:p>
                      <a:pPr algn="ctr">
                        <a:spcAft>
                          <a:spcPts val="0"/>
                        </a:spcAft>
                      </a:pPr>
                      <a:r>
                        <a:rPr lang="en-GB" sz="1100">
                          <a:effectLst/>
                        </a:rPr>
                        <a:t>CSS</a:t>
                      </a:r>
                      <a:endParaRPr lang="en-GB" sz="1100">
                        <a:effectLst/>
                        <a:latin typeface="Times New Roman"/>
                        <a:ea typeface="Times New Roman"/>
                      </a:endParaRPr>
                    </a:p>
                  </a:txBody>
                  <a:tcPr marL="62706" marR="62706" marT="0" marB="0" anchor="ctr"/>
                </a:tc>
                <a:tc>
                  <a:txBody>
                    <a:bodyPr/>
                    <a:lstStyle/>
                    <a:p>
                      <a:pPr algn="ctr">
                        <a:spcAft>
                          <a:spcPts val="0"/>
                        </a:spcAft>
                      </a:pPr>
                      <a:r>
                        <a:rPr lang="en-GB" sz="1100" dirty="0">
                          <a:effectLst/>
                        </a:rPr>
                        <a:t>PE</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dirty="0">
                          <a:effectLst/>
                        </a:rPr>
                        <a:t>Mod Lang</a:t>
                      </a:r>
                    </a:p>
                    <a:p>
                      <a:pPr algn="ctr">
                        <a:spcAft>
                          <a:spcPts val="0"/>
                        </a:spcAft>
                      </a:pPr>
                      <a:r>
                        <a:rPr lang="en-GB" sz="1100" dirty="0">
                          <a:effectLst/>
                        </a:rPr>
                        <a:t>Ms Pierre</a:t>
                      </a:r>
                    </a:p>
                    <a:p>
                      <a:pPr algn="ctr">
                        <a:spcAft>
                          <a:spcPts val="0"/>
                        </a:spcAft>
                      </a:pPr>
                      <a:r>
                        <a:rPr lang="en-GB" sz="1100" dirty="0">
                          <a:effectLst/>
                        </a:rPr>
                        <a:t>CSS</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dirty="0">
                          <a:effectLst/>
                        </a:rPr>
                        <a:t>English</a:t>
                      </a:r>
                    </a:p>
                    <a:p>
                      <a:pPr algn="ctr">
                        <a:spcAft>
                          <a:spcPts val="0"/>
                        </a:spcAft>
                      </a:pPr>
                      <a:r>
                        <a:rPr lang="en-GB" sz="1100" dirty="0">
                          <a:effectLst/>
                        </a:rPr>
                        <a:t>Ms Burns</a:t>
                      </a:r>
                    </a:p>
                    <a:p>
                      <a:pPr algn="ctr">
                        <a:spcAft>
                          <a:spcPts val="0"/>
                        </a:spcAft>
                      </a:pPr>
                      <a:r>
                        <a:rPr lang="en-GB" sz="1100" dirty="0">
                          <a:effectLst/>
                        </a:rPr>
                        <a:t>PS6</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dirty="0">
                          <a:effectLst/>
                        </a:rPr>
                        <a:t>English</a:t>
                      </a:r>
                    </a:p>
                    <a:p>
                      <a:pPr algn="ctr">
                        <a:spcAft>
                          <a:spcPts val="0"/>
                        </a:spcAft>
                      </a:pPr>
                      <a:r>
                        <a:rPr lang="en-GB" sz="1100" dirty="0">
                          <a:effectLst/>
                        </a:rPr>
                        <a:t>Ms Burns</a:t>
                      </a:r>
                    </a:p>
                    <a:p>
                      <a:pPr algn="ctr">
                        <a:spcAft>
                          <a:spcPts val="0"/>
                        </a:spcAft>
                      </a:pPr>
                      <a:r>
                        <a:rPr lang="en-GB" sz="1100" dirty="0">
                          <a:effectLst/>
                        </a:rPr>
                        <a:t>PS6</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dirty="0">
                          <a:effectLst/>
                        </a:rPr>
                        <a:t>Computing</a:t>
                      </a:r>
                    </a:p>
                    <a:p>
                      <a:pPr algn="ctr">
                        <a:spcAft>
                          <a:spcPts val="0"/>
                        </a:spcAft>
                      </a:pPr>
                      <a:r>
                        <a:rPr lang="en-GB" sz="1100" dirty="0">
                          <a:effectLst/>
                        </a:rPr>
                        <a:t>Ms Moir</a:t>
                      </a:r>
                    </a:p>
                    <a:p>
                      <a:pPr algn="ctr">
                        <a:spcAft>
                          <a:spcPts val="0"/>
                        </a:spcAft>
                      </a:pPr>
                      <a:r>
                        <a:rPr lang="en-GB" sz="1100" dirty="0">
                          <a:effectLst/>
                        </a:rPr>
                        <a:t>ICT 9</a:t>
                      </a:r>
                      <a:endParaRPr lang="en-GB" sz="1100" dirty="0">
                        <a:effectLst/>
                        <a:latin typeface="Times New Roman"/>
                        <a:ea typeface="Times New Roman"/>
                      </a:endParaRPr>
                    </a:p>
                  </a:txBody>
                  <a:tcPr marL="62706" marR="62706" marT="0" marB="0" anchor="ctr">
                    <a:solidFill>
                      <a:srgbClr val="FFFF00"/>
                    </a:solidFill>
                  </a:tcPr>
                </a:tc>
                <a:tc>
                  <a:txBody>
                    <a:bodyPr/>
                    <a:lstStyle/>
                    <a:p>
                      <a:pPr algn="l">
                        <a:spcAft>
                          <a:spcPts val="0"/>
                        </a:spcAft>
                      </a:pPr>
                      <a:r>
                        <a:rPr lang="en-GB" sz="1100">
                          <a:effectLst/>
                        </a:rPr>
                        <a:t> </a:t>
                      </a:r>
                      <a:endParaRPr lang="en-GB" sz="1100">
                        <a:effectLst/>
                        <a:latin typeface="Times New Roman"/>
                        <a:ea typeface="Times New Roman"/>
                      </a:endParaRPr>
                    </a:p>
                  </a:txBody>
                  <a:tcPr marL="0" marR="0" marT="0" marB="0" anchor="ctr"/>
                </a:tc>
                <a:extLst>
                  <a:ext uri="{0D108BD9-81ED-4DB2-BD59-A6C34878D82A}">
                    <a16:rowId xmlns:a16="http://schemas.microsoft.com/office/drawing/2014/main" xmlns="" val="10003"/>
                  </a:ext>
                </a:extLst>
              </a:tr>
              <a:tr h="716476">
                <a:tc>
                  <a:txBody>
                    <a:bodyPr/>
                    <a:lstStyle/>
                    <a:p>
                      <a:pPr algn="l">
                        <a:spcAft>
                          <a:spcPts val="0"/>
                        </a:spcAft>
                      </a:pPr>
                      <a:r>
                        <a:rPr lang="en-GB" sz="1100">
                          <a:effectLst/>
                        </a:rPr>
                        <a:t> </a:t>
                      </a:r>
                    </a:p>
                    <a:p>
                      <a:pPr algn="l">
                        <a:spcAft>
                          <a:spcPts val="0"/>
                        </a:spcAft>
                      </a:pPr>
                      <a:r>
                        <a:rPr lang="en-GB" sz="1100">
                          <a:effectLst/>
                        </a:rPr>
                        <a:t>Thursday</a:t>
                      </a:r>
                      <a:endParaRPr lang="en-GB" sz="1100">
                        <a:effectLst/>
                        <a:latin typeface="Times New Roman"/>
                        <a:ea typeface="Times New Roman"/>
                      </a:endParaRPr>
                    </a:p>
                  </a:txBody>
                  <a:tcPr marL="62706" marR="62706" marT="0" marB="0"/>
                </a:tc>
                <a:tc>
                  <a:txBody>
                    <a:bodyPr/>
                    <a:lstStyle/>
                    <a:p>
                      <a:pPr algn="ctr">
                        <a:spcAft>
                          <a:spcPts val="0"/>
                        </a:spcAft>
                      </a:pPr>
                      <a:r>
                        <a:rPr lang="en-GB" sz="1100">
                          <a:effectLst/>
                        </a:rPr>
                        <a:t>Per Develop</a:t>
                      </a:r>
                    </a:p>
                    <a:p>
                      <a:pPr algn="ctr">
                        <a:spcAft>
                          <a:spcPts val="0"/>
                        </a:spcAft>
                      </a:pPr>
                      <a:r>
                        <a:rPr lang="en-GB" sz="1100">
                          <a:effectLst/>
                        </a:rPr>
                        <a:t>Mr Laird</a:t>
                      </a:r>
                    </a:p>
                    <a:p>
                      <a:pPr algn="ctr">
                        <a:spcAft>
                          <a:spcPts val="0"/>
                        </a:spcAft>
                      </a:pPr>
                      <a:r>
                        <a:rPr lang="en-GB" sz="1100">
                          <a:effectLst/>
                        </a:rPr>
                        <a:t>CSS</a:t>
                      </a:r>
                      <a:endParaRPr lang="en-GB" sz="1100">
                        <a:effectLst/>
                        <a:latin typeface="Times New Roman"/>
                        <a:ea typeface="Times New Roman"/>
                      </a:endParaRPr>
                    </a:p>
                  </a:txBody>
                  <a:tcPr marL="62706" marR="62706" marT="0" marB="0" anchor="ctr"/>
                </a:tc>
                <a:tc>
                  <a:txBody>
                    <a:bodyPr/>
                    <a:lstStyle/>
                    <a:p>
                      <a:pPr algn="ctr">
                        <a:spcAft>
                          <a:spcPts val="0"/>
                        </a:spcAft>
                      </a:pPr>
                      <a:r>
                        <a:rPr lang="en-GB" sz="1100">
                          <a:effectLst/>
                        </a:rPr>
                        <a:t>Per Develop</a:t>
                      </a:r>
                    </a:p>
                    <a:p>
                      <a:pPr algn="ctr">
                        <a:spcAft>
                          <a:spcPts val="0"/>
                        </a:spcAft>
                      </a:pPr>
                      <a:r>
                        <a:rPr lang="en-GB" sz="1100">
                          <a:effectLst/>
                        </a:rPr>
                        <a:t>Mr Laird</a:t>
                      </a:r>
                    </a:p>
                    <a:p>
                      <a:pPr algn="ctr">
                        <a:spcAft>
                          <a:spcPts val="0"/>
                        </a:spcAft>
                      </a:pPr>
                      <a:r>
                        <a:rPr lang="en-GB" sz="1100">
                          <a:effectLst/>
                        </a:rPr>
                        <a:t>CSS</a:t>
                      </a:r>
                      <a:endParaRPr lang="en-GB" sz="1100">
                        <a:effectLst/>
                        <a:latin typeface="Times New Roman"/>
                        <a:ea typeface="Times New Roman"/>
                      </a:endParaRPr>
                    </a:p>
                  </a:txBody>
                  <a:tcPr marL="62706" marR="62706" marT="0" marB="0" anchor="ctr"/>
                </a:tc>
                <a:tc>
                  <a:txBody>
                    <a:bodyPr/>
                    <a:lstStyle/>
                    <a:p>
                      <a:pPr algn="ctr">
                        <a:spcAft>
                          <a:spcPts val="0"/>
                        </a:spcAft>
                      </a:pPr>
                      <a:r>
                        <a:rPr lang="en-GB" sz="1100" dirty="0">
                          <a:effectLst/>
                        </a:rPr>
                        <a:t>English</a:t>
                      </a:r>
                    </a:p>
                    <a:p>
                      <a:pPr algn="ctr">
                        <a:spcAft>
                          <a:spcPts val="0"/>
                        </a:spcAft>
                      </a:pPr>
                      <a:r>
                        <a:rPr lang="en-GB" sz="1100" dirty="0">
                          <a:effectLst/>
                        </a:rPr>
                        <a:t>Ms Burns</a:t>
                      </a:r>
                    </a:p>
                    <a:p>
                      <a:pPr algn="ctr">
                        <a:spcAft>
                          <a:spcPts val="0"/>
                        </a:spcAft>
                      </a:pPr>
                      <a:r>
                        <a:rPr lang="en-GB" sz="1100" dirty="0">
                          <a:effectLst/>
                        </a:rPr>
                        <a:t>PS6</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dirty="0">
                          <a:effectLst/>
                        </a:rPr>
                        <a:t>Computing</a:t>
                      </a:r>
                    </a:p>
                    <a:p>
                      <a:pPr algn="ctr">
                        <a:spcAft>
                          <a:spcPts val="0"/>
                        </a:spcAft>
                      </a:pPr>
                      <a:r>
                        <a:rPr lang="en-GB" sz="1100" dirty="0">
                          <a:effectLst/>
                        </a:rPr>
                        <a:t>Ms Moir</a:t>
                      </a:r>
                    </a:p>
                    <a:p>
                      <a:pPr algn="ctr">
                        <a:spcAft>
                          <a:spcPts val="0"/>
                        </a:spcAft>
                      </a:pPr>
                      <a:r>
                        <a:rPr lang="en-GB" sz="1100" dirty="0">
                          <a:effectLst/>
                        </a:rPr>
                        <a:t>ICT 9</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dirty="0">
                          <a:effectLst/>
                        </a:rPr>
                        <a:t>Mr Laird</a:t>
                      </a:r>
                    </a:p>
                    <a:p>
                      <a:pPr algn="ctr">
                        <a:spcAft>
                          <a:spcPts val="0"/>
                        </a:spcAft>
                      </a:pPr>
                      <a:r>
                        <a:rPr lang="en-GB" sz="1100" dirty="0">
                          <a:effectLst/>
                        </a:rPr>
                        <a:t>Scot Stu</a:t>
                      </a:r>
                    </a:p>
                    <a:p>
                      <a:pPr algn="ctr">
                        <a:spcAft>
                          <a:spcPts val="0"/>
                        </a:spcAft>
                      </a:pPr>
                      <a:r>
                        <a:rPr lang="en-GB" sz="1100" dirty="0">
                          <a:effectLst/>
                        </a:rPr>
                        <a:t>CSS</a:t>
                      </a:r>
                      <a:endParaRPr lang="en-GB" sz="1100" dirty="0">
                        <a:effectLst/>
                        <a:latin typeface="Times New Roman"/>
                        <a:ea typeface="Times New Roman"/>
                      </a:endParaRPr>
                    </a:p>
                  </a:txBody>
                  <a:tcPr marL="62706" marR="62706" marT="0" marB="0" anchor="ctr"/>
                </a:tc>
                <a:tc>
                  <a:txBody>
                    <a:bodyPr/>
                    <a:lstStyle/>
                    <a:p>
                      <a:pPr algn="ctr">
                        <a:spcAft>
                          <a:spcPts val="0"/>
                        </a:spcAft>
                      </a:pPr>
                      <a:r>
                        <a:rPr lang="en-GB" sz="1000" dirty="0">
                          <a:effectLst/>
                        </a:rPr>
                        <a:t>Maths</a:t>
                      </a:r>
                      <a:endParaRPr lang="en-GB" sz="1100" dirty="0">
                        <a:effectLst/>
                      </a:endParaRPr>
                    </a:p>
                    <a:p>
                      <a:pPr algn="ctr">
                        <a:spcAft>
                          <a:spcPts val="0"/>
                        </a:spcAft>
                      </a:pPr>
                      <a:r>
                        <a:rPr lang="en-GB" sz="1000" dirty="0">
                          <a:effectLst/>
                        </a:rPr>
                        <a:t>Mr McAllister</a:t>
                      </a:r>
                      <a:endParaRPr lang="en-GB" sz="1100" dirty="0">
                        <a:effectLst/>
                      </a:endParaRPr>
                    </a:p>
                    <a:p>
                      <a:pPr algn="ctr">
                        <a:spcAft>
                          <a:spcPts val="0"/>
                        </a:spcAft>
                      </a:pPr>
                      <a:r>
                        <a:rPr lang="en-GB" sz="1000" dirty="0">
                          <a:effectLst/>
                        </a:rPr>
                        <a:t>G3</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dirty="0">
                          <a:effectLst/>
                        </a:rPr>
                        <a:t>Biology</a:t>
                      </a:r>
                    </a:p>
                    <a:p>
                      <a:pPr algn="ctr">
                        <a:spcAft>
                          <a:spcPts val="0"/>
                        </a:spcAft>
                      </a:pPr>
                      <a:r>
                        <a:rPr lang="en-GB" sz="1100" dirty="0">
                          <a:effectLst/>
                        </a:rPr>
                        <a:t>Ms McBride</a:t>
                      </a:r>
                    </a:p>
                    <a:p>
                      <a:pPr algn="ctr">
                        <a:spcAft>
                          <a:spcPts val="0"/>
                        </a:spcAft>
                      </a:pPr>
                      <a:r>
                        <a:rPr lang="en-GB" sz="1100" dirty="0">
                          <a:effectLst/>
                        </a:rPr>
                        <a:t>Sc12</a:t>
                      </a:r>
                      <a:endParaRPr lang="en-GB" sz="1100" dirty="0">
                        <a:effectLst/>
                        <a:latin typeface="Times New Roman"/>
                        <a:ea typeface="Times New Roman"/>
                      </a:endParaRPr>
                    </a:p>
                  </a:txBody>
                  <a:tcPr marL="62706" marR="62706" marT="0" marB="0" anchor="ctr">
                    <a:solidFill>
                      <a:srgbClr val="FFFF00"/>
                    </a:solidFill>
                  </a:tcPr>
                </a:tc>
                <a:extLst>
                  <a:ext uri="{0D108BD9-81ED-4DB2-BD59-A6C34878D82A}">
                    <a16:rowId xmlns:a16="http://schemas.microsoft.com/office/drawing/2014/main" xmlns="" val="10004"/>
                  </a:ext>
                </a:extLst>
              </a:tr>
              <a:tr h="724604">
                <a:tc>
                  <a:txBody>
                    <a:bodyPr/>
                    <a:lstStyle/>
                    <a:p>
                      <a:pPr algn="l">
                        <a:spcAft>
                          <a:spcPts val="0"/>
                        </a:spcAft>
                      </a:pPr>
                      <a:r>
                        <a:rPr lang="en-GB" sz="1100">
                          <a:effectLst/>
                        </a:rPr>
                        <a:t> </a:t>
                      </a:r>
                    </a:p>
                    <a:p>
                      <a:pPr algn="l">
                        <a:spcAft>
                          <a:spcPts val="0"/>
                        </a:spcAft>
                      </a:pPr>
                      <a:r>
                        <a:rPr lang="en-GB" sz="1100">
                          <a:effectLst/>
                        </a:rPr>
                        <a:t>Friday</a:t>
                      </a:r>
                      <a:endParaRPr lang="en-GB" sz="1100">
                        <a:effectLst/>
                        <a:latin typeface="Times New Roman"/>
                        <a:ea typeface="Times New Roman"/>
                      </a:endParaRPr>
                    </a:p>
                  </a:txBody>
                  <a:tcPr marL="62706" marR="62706" marT="0" marB="0"/>
                </a:tc>
                <a:tc>
                  <a:txBody>
                    <a:bodyPr/>
                    <a:lstStyle/>
                    <a:p>
                      <a:pPr algn="ctr">
                        <a:spcAft>
                          <a:spcPts val="0"/>
                        </a:spcAft>
                      </a:pPr>
                      <a:r>
                        <a:rPr lang="en-GB" sz="1000" dirty="0">
                          <a:effectLst/>
                        </a:rPr>
                        <a:t>Maths</a:t>
                      </a:r>
                      <a:endParaRPr lang="en-GB" sz="1100" dirty="0">
                        <a:effectLst/>
                      </a:endParaRPr>
                    </a:p>
                    <a:p>
                      <a:pPr algn="ctr">
                        <a:spcAft>
                          <a:spcPts val="0"/>
                        </a:spcAft>
                      </a:pPr>
                      <a:r>
                        <a:rPr lang="en-GB" sz="1000" dirty="0">
                          <a:effectLst/>
                        </a:rPr>
                        <a:t>Mr McAllister</a:t>
                      </a:r>
                      <a:endParaRPr lang="en-GB" sz="1100" dirty="0">
                        <a:effectLst/>
                      </a:endParaRPr>
                    </a:p>
                    <a:p>
                      <a:pPr algn="ctr">
                        <a:spcAft>
                          <a:spcPts val="0"/>
                        </a:spcAft>
                      </a:pPr>
                      <a:r>
                        <a:rPr lang="en-GB" sz="1000" dirty="0">
                          <a:effectLst/>
                        </a:rPr>
                        <a:t>G3</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a:effectLst/>
                        </a:rPr>
                        <a:t>Mr Laird</a:t>
                      </a:r>
                    </a:p>
                    <a:p>
                      <a:pPr algn="ctr">
                        <a:spcAft>
                          <a:spcPts val="0"/>
                        </a:spcAft>
                      </a:pPr>
                      <a:r>
                        <a:rPr lang="en-GB" sz="1100">
                          <a:effectLst/>
                        </a:rPr>
                        <a:t>Scot Stu</a:t>
                      </a:r>
                    </a:p>
                    <a:p>
                      <a:pPr algn="ctr">
                        <a:spcAft>
                          <a:spcPts val="0"/>
                        </a:spcAft>
                      </a:pPr>
                      <a:r>
                        <a:rPr lang="en-GB" sz="1100">
                          <a:effectLst/>
                        </a:rPr>
                        <a:t>CSS</a:t>
                      </a:r>
                      <a:endParaRPr lang="en-GB" sz="1100">
                        <a:effectLst/>
                        <a:latin typeface="Times New Roman"/>
                        <a:ea typeface="Times New Roman"/>
                      </a:endParaRPr>
                    </a:p>
                  </a:txBody>
                  <a:tcPr marL="62706" marR="62706" marT="0" marB="0" anchor="ctr"/>
                </a:tc>
                <a:tc>
                  <a:txBody>
                    <a:bodyPr/>
                    <a:lstStyle/>
                    <a:p>
                      <a:pPr algn="ctr">
                        <a:spcAft>
                          <a:spcPts val="0"/>
                        </a:spcAft>
                      </a:pPr>
                      <a:r>
                        <a:rPr lang="en-GB" sz="1100" dirty="0">
                          <a:effectLst/>
                        </a:rPr>
                        <a:t>English</a:t>
                      </a:r>
                    </a:p>
                    <a:p>
                      <a:pPr algn="ctr">
                        <a:spcAft>
                          <a:spcPts val="0"/>
                        </a:spcAft>
                      </a:pPr>
                      <a:r>
                        <a:rPr lang="en-GB" sz="1100" dirty="0">
                          <a:effectLst/>
                        </a:rPr>
                        <a:t>Ms Burns</a:t>
                      </a:r>
                    </a:p>
                    <a:p>
                      <a:pPr algn="ctr">
                        <a:spcAft>
                          <a:spcPts val="0"/>
                        </a:spcAft>
                      </a:pPr>
                      <a:r>
                        <a:rPr lang="en-GB" sz="1100" dirty="0">
                          <a:effectLst/>
                        </a:rPr>
                        <a:t>PS6</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dirty="0">
                          <a:effectLst/>
                        </a:rPr>
                        <a:t>S4 Social Skills</a:t>
                      </a:r>
                    </a:p>
                    <a:p>
                      <a:pPr algn="ctr">
                        <a:spcAft>
                          <a:spcPts val="0"/>
                        </a:spcAft>
                      </a:pPr>
                      <a:r>
                        <a:rPr lang="en-GB" sz="1100" dirty="0">
                          <a:effectLst/>
                        </a:rPr>
                        <a:t>Mrs </a:t>
                      </a:r>
                      <a:r>
                        <a:rPr lang="en-GB" sz="1100" dirty="0" err="1">
                          <a:effectLst/>
                        </a:rPr>
                        <a:t>McKinlay</a:t>
                      </a:r>
                      <a:endParaRPr lang="en-GB" sz="1100" dirty="0">
                        <a:effectLst/>
                        <a:latin typeface="Times New Roman"/>
                        <a:ea typeface="Times New Roman"/>
                      </a:endParaRPr>
                    </a:p>
                  </a:txBody>
                  <a:tcPr marL="62706" marR="62706" marT="0" marB="0" anchor="ctr"/>
                </a:tc>
                <a:tc>
                  <a:txBody>
                    <a:bodyPr/>
                    <a:lstStyle/>
                    <a:p>
                      <a:pPr algn="ctr">
                        <a:spcAft>
                          <a:spcPts val="0"/>
                        </a:spcAft>
                      </a:pPr>
                      <a:r>
                        <a:rPr lang="en-GB" sz="1100" dirty="0">
                          <a:effectLst/>
                        </a:rPr>
                        <a:t> </a:t>
                      </a:r>
                    </a:p>
                    <a:p>
                      <a:pPr algn="ctr">
                        <a:spcAft>
                          <a:spcPts val="0"/>
                        </a:spcAft>
                      </a:pPr>
                      <a:r>
                        <a:rPr lang="en-GB" sz="1100" dirty="0">
                          <a:effectLst/>
                        </a:rPr>
                        <a:t>PE</a:t>
                      </a:r>
                      <a:endParaRPr lang="en-GB" sz="1100" dirty="0">
                        <a:effectLst/>
                        <a:latin typeface="Times New Roman"/>
                        <a:ea typeface="Times New Roman"/>
                      </a:endParaRPr>
                    </a:p>
                  </a:txBody>
                  <a:tcPr marL="62706" marR="62706" marT="0" marB="0" anchor="ctr">
                    <a:solidFill>
                      <a:srgbClr val="FFFF00"/>
                    </a:solidFill>
                  </a:tcPr>
                </a:tc>
                <a:tc>
                  <a:txBody>
                    <a:bodyPr/>
                    <a:lstStyle/>
                    <a:p>
                      <a:pPr algn="ctr">
                        <a:spcAft>
                          <a:spcPts val="0"/>
                        </a:spcAft>
                      </a:pPr>
                      <a:r>
                        <a:rPr lang="en-GB" sz="1100">
                          <a:effectLst/>
                        </a:rPr>
                        <a:t>Drama</a:t>
                      </a:r>
                    </a:p>
                    <a:p>
                      <a:pPr algn="ctr">
                        <a:spcAft>
                          <a:spcPts val="0"/>
                        </a:spcAft>
                      </a:pPr>
                      <a:r>
                        <a:rPr lang="en-GB" sz="1100">
                          <a:effectLst/>
                        </a:rPr>
                        <a:t>Mr Laird</a:t>
                      </a:r>
                    </a:p>
                    <a:p>
                      <a:pPr algn="ctr">
                        <a:spcAft>
                          <a:spcPts val="0"/>
                        </a:spcAft>
                      </a:pPr>
                      <a:r>
                        <a:rPr lang="en-GB" sz="1100">
                          <a:effectLst/>
                        </a:rPr>
                        <a:t>CSS</a:t>
                      </a:r>
                      <a:endParaRPr lang="en-GB" sz="1100">
                        <a:effectLst/>
                        <a:latin typeface="Times New Roman"/>
                        <a:ea typeface="Times New Roman"/>
                      </a:endParaRPr>
                    </a:p>
                  </a:txBody>
                  <a:tcPr marL="62706" marR="62706" marT="0" marB="0" anchor="ctr"/>
                </a:tc>
                <a:tc>
                  <a:txBody>
                    <a:bodyPr/>
                    <a:lstStyle/>
                    <a:p>
                      <a:pPr algn="l">
                        <a:spcAft>
                          <a:spcPts val="0"/>
                        </a:spcAft>
                      </a:pPr>
                      <a:r>
                        <a:rPr lang="en-GB" sz="1100" dirty="0">
                          <a:effectLst/>
                        </a:rPr>
                        <a:t> </a:t>
                      </a:r>
                      <a:endParaRPr lang="en-GB" sz="1100" dirty="0">
                        <a:effectLst/>
                        <a:latin typeface="Times New Roman"/>
                        <a:ea typeface="Times New Roman"/>
                      </a:endParaRPr>
                    </a:p>
                  </a:txBody>
                  <a:tcPr marL="0" marR="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52543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Quiz</a:t>
            </a: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3568" y="2693210"/>
            <a:ext cx="3168352" cy="276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04048" y="2780928"/>
            <a:ext cx="3135855"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7426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b="1" dirty="0">
                <a:solidFill>
                  <a:srgbClr val="0070C0"/>
                </a:solidFill>
              </a:rPr>
              <a:t>S3-6 Health and Wellbeing</a:t>
            </a:r>
          </a:p>
        </p:txBody>
      </p:sp>
      <p:graphicFrame>
        <p:nvGraphicFramePr>
          <p:cNvPr id="5" name="Diagram 4"/>
          <p:cNvGraphicFramePr/>
          <p:nvPr>
            <p:extLst>
              <p:ext uri="{D42A27DB-BD31-4B8C-83A1-F6EECF244321}">
                <p14:modId xmlns:p14="http://schemas.microsoft.com/office/powerpoint/2010/main" val="68597349"/>
              </p:ext>
            </p:extLst>
          </p:nvPr>
        </p:nvGraphicFramePr>
        <p:xfrm>
          <a:off x="1524000" y="174332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044889" y="5860005"/>
            <a:ext cx="7632848" cy="718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PD Award: Interpersonal, Teamwork and Task Management Skills</a:t>
            </a:r>
          </a:p>
        </p:txBody>
      </p:sp>
    </p:spTree>
    <p:extLst>
      <p:ext uri="{BB962C8B-B14F-4D97-AF65-F5344CB8AC3E}">
        <p14:creationId xmlns:p14="http://schemas.microsoft.com/office/powerpoint/2010/main" val="25636884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745" y="1021509"/>
            <a:ext cx="3334956" cy="187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19" y="3657156"/>
            <a:ext cx="2726120" cy="255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3" y="844877"/>
            <a:ext cx="3709501" cy="227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Language and Communication Unit\Personal Development Award\Winter Cards\SAM_02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567" y="4705836"/>
            <a:ext cx="2664295" cy="199822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Language and Communication Unit\Personal Development Award\Winter Cards\Christmas Fair image 2.jpg"/>
          <p:cNvPicPr>
            <a:picLocks noChangeAspect="1" noChangeArrowheads="1"/>
          </p:cNvPicPr>
          <p:nvPr/>
        </p:nvPicPr>
        <p:blipFill rotWithShape="1">
          <a:blip r:embed="rId6">
            <a:extLst>
              <a:ext uri="{28A0092B-C50C-407E-A947-70E740481C1C}">
                <a14:useLocalDpi xmlns:a14="http://schemas.microsoft.com/office/drawing/2010/main" val="0"/>
              </a:ext>
            </a:extLst>
          </a:blip>
          <a:srcRect l="401" r="401"/>
          <a:stretch/>
        </p:blipFill>
        <p:spPr bwMode="auto">
          <a:xfrm>
            <a:off x="5929967" y="4378352"/>
            <a:ext cx="3214032" cy="24796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3" y="2592214"/>
            <a:ext cx="1656184" cy="234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44701" y="1305264"/>
            <a:ext cx="1982588" cy="646331"/>
          </a:xfrm>
          <a:prstGeom prst="rect">
            <a:avLst/>
          </a:prstGeom>
          <a:noFill/>
        </p:spPr>
        <p:txBody>
          <a:bodyPr wrap="square" rtlCol="0">
            <a:spAutoFit/>
          </a:bodyPr>
          <a:lstStyle/>
          <a:p>
            <a:r>
              <a:rPr lang="en-GB" b="1" dirty="0" smtClean="0">
                <a:solidFill>
                  <a:srgbClr val="FF0000"/>
                </a:solidFill>
                <a:latin typeface="+mj-lt"/>
              </a:rPr>
              <a:t>David </a:t>
            </a:r>
            <a:r>
              <a:rPr lang="en-GB" b="1" dirty="0" err="1" smtClean="0">
                <a:solidFill>
                  <a:srgbClr val="FF0000"/>
                </a:solidFill>
                <a:latin typeface="+mj-lt"/>
              </a:rPr>
              <a:t>Walliams</a:t>
            </a:r>
            <a:r>
              <a:rPr lang="en-GB" b="1" dirty="0" smtClean="0">
                <a:solidFill>
                  <a:srgbClr val="FF0000"/>
                </a:solidFill>
                <a:latin typeface="+mj-lt"/>
              </a:rPr>
              <a:t> Competition</a:t>
            </a:r>
            <a:endParaRPr lang="en-GB" b="1" dirty="0">
              <a:solidFill>
                <a:srgbClr val="FF0000"/>
              </a:solidFill>
              <a:latin typeface="+mj-lt"/>
            </a:endParaRPr>
          </a:p>
        </p:txBody>
      </p:sp>
      <p:sp>
        <p:nvSpPr>
          <p:cNvPr id="2" name="Title 1"/>
          <p:cNvSpPr>
            <a:spLocks noGrp="1"/>
          </p:cNvSpPr>
          <p:nvPr>
            <p:ph type="title"/>
          </p:nvPr>
        </p:nvSpPr>
        <p:spPr>
          <a:xfrm>
            <a:off x="251520" y="-234279"/>
            <a:ext cx="8229600" cy="1143000"/>
          </a:xfrm>
        </p:spPr>
        <p:txBody>
          <a:bodyPr/>
          <a:lstStyle/>
          <a:p>
            <a:r>
              <a:rPr lang="en-GB" b="1" dirty="0" smtClean="0">
                <a:solidFill>
                  <a:srgbClr val="7030A0"/>
                </a:solidFill>
              </a:rPr>
              <a:t>Achievements</a:t>
            </a:r>
            <a:endParaRPr lang="en-GB" b="1" dirty="0">
              <a:solidFill>
                <a:srgbClr val="7030A0"/>
              </a:solidFill>
            </a:endParaRPr>
          </a:p>
        </p:txBody>
      </p:sp>
      <p:sp>
        <p:nvSpPr>
          <p:cNvPr id="7" name="TextBox 6"/>
          <p:cNvSpPr txBox="1"/>
          <p:nvPr/>
        </p:nvSpPr>
        <p:spPr>
          <a:xfrm>
            <a:off x="8532440" y="4325514"/>
            <a:ext cx="611560" cy="2585323"/>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8" name="TextBox 7"/>
          <p:cNvSpPr txBox="1"/>
          <p:nvPr/>
        </p:nvSpPr>
        <p:spPr>
          <a:xfrm>
            <a:off x="1581879" y="2937573"/>
            <a:ext cx="2009695" cy="646331"/>
          </a:xfrm>
          <a:prstGeom prst="rect">
            <a:avLst/>
          </a:prstGeom>
          <a:noFill/>
        </p:spPr>
        <p:txBody>
          <a:bodyPr wrap="square" rtlCol="0">
            <a:spAutoFit/>
          </a:bodyPr>
          <a:lstStyle/>
          <a:p>
            <a:r>
              <a:rPr lang="en-GB" b="1" dirty="0" smtClean="0">
                <a:solidFill>
                  <a:srgbClr val="FF0000"/>
                </a:solidFill>
                <a:latin typeface="+mj-lt"/>
              </a:rPr>
              <a:t>BBC Comedy Classroom</a:t>
            </a:r>
            <a:endParaRPr lang="en-GB" b="1" dirty="0">
              <a:solidFill>
                <a:srgbClr val="FF0000"/>
              </a:solidFill>
              <a:latin typeface="+mj-lt"/>
            </a:endParaRPr>
          </a:p>
        </p:txBody>
      </p:sp>
      <p:sp>
        <p:nvSpPr>
          <p:cNvPr id="9" name="TextBox 8"/>
          <p:cNvSpPr txBox="1"/>
          <p:nvPr/>
        </p:nvSpPr>
        <p:spPr>
          <a:xfrm>
            <a:off x="209745" y="6151658"/>
            <a:ext cx="2634063" cy="369332"/>
          </a:xfrm>
          <a:prstGeom prst="rect">
            <a:avLst/>
          </a:prstGeom>
          <a:noFill/>
        </p:spPr>
        <p:txBody>
          <a:bodyPr wrap="square" rtlCol="0">
            <a:spAutoFit/>
          </a:bodyPr>
          <a:lstStyle/>
          <a:p>
            <a:r>
              <a:rPr lang="en-GB" b="1" dirty="0" err="1" smtClean="0">
                <a:solidFill>
                  <a:srgbClr val="FF0000"/>
                </a:solidFill>
                <a:latin typeface="+mj-lt"/>
              </a:rPr>
              <a:t>Comrie</a:t>
            </a:r>
            <a:r>
              <a:rPr lang="en-GB" b="1" dirty="0" smtClean="0">
                <a:solidFill>
                  <a:srgbClr val="FF0000"/>
                </a:solidFill>
                <a:latin typeface="+mj-lt"/>
              </a:rPr>
              <a:t> Croft</a:t>
            </a:r>
            <a:endParaRPr lang="en-GB" b="1" dirty="0">
              <a:solidFill>
                <a:srgbClr val="FF0000"/>
              </a:solidFill>
              <a:latin typeface="+mj-lt"/>
            </a:endParaRPr>
          </a:p>
        </p:txBody>
      </p:sp>
      <p:sp>
        <p:nvSpPr>
          <p:cNvPr id="10" name="TextBox 9"/>
          <p:cNvSpPr txBox="1"/>
          <p:nvPr/>
        </p:nvSpPr>
        <p:spPr>
          <a:xfrm>
            <a:off x="5724128" y="3763619"/>
            <a:ext cx="2808312" cy="369332"/>
          </a:xfrm>
          <a:prstGeom prst="rect">
            <a:avLst/>
          </a:prstGeom>
          <a:noFill/>
        </p:spPr>
        <p:txBody>
          <a:bodyPr wrap="square" rtlCol="0">
            <a:spAutoFit/>
          </a:bodyPr>
          <a:lstStyle/>
          <a:p>
            <a:r>
              <a:rPr lang="en-GB" b="1" dirty="0" smtClean="0">
                <a:solidFill>
                  <a:srgbClr val="FF0000"/>
                </a:solidFill>
                <a:latin typeface="+mj-lt"/>
              </a:rPr>
              <a:t>Winter Fair</a:t>
            </a:r>
            <a:endParaRPr lang="en-GB" b="1" dirty="0">
              <a:solidFill>
                <a:srgbClr val="FF0000"/>
              </a:solidFill>
              <a:latin typeface="+mj-lt"/>
            </a:endParaRPr>
          </a:p>
        </p:txBody>
      </p:sp>
    </p:spTree>
    <p:extLst>
      <p:ext uri="{BB962C8B-B14F-4D97-AF65-F5344CB8AC3E}">
        <p14:creationId xmlns:p14="http://schemas.microsoft.com/office/powerpoint/2010/main" val="36235077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GB" b="1" dirty="0">
                <a:solidFill>
                  <a:srgbClr val="0070C0"/>
                </a:solidFill>
              </a:rPr>
              <a:t>Parental Communication</a:t>
            </a:r>
          </a:p>
        </p:txBody>
      </p:sp>
      <p:sp>
        <p:nvSpPr>
          <p:cNvPr id="3" name="Content Placeholder 2"/>
          <p:cNvSpPr>
            <a:spLocks noGrp="1"/>
          </p:cNvSpPr>
          <p:nvPr>
            <p:ph idx="1"/>
          </p:nvPr>
        </p:nvSpPr>
        <p:spPr/>
        <p:txBody>
          <a:bodyPr>
            <a:normAutofit/>
          </a:bodyPr>
          <a:lstStyle/>
          <a:p>
            <a:r>
              <a:rPr lang="en-GB" sz="3600" dirty="0">
                <a:latin typeface="+mj-lt"/>
              </a:rPr>
              <a:t>Daily Diary – S1/2</a:t>
            </a:r>
          </a:p>
          <a:p>
            <a:r>
              <a:rPr lang="en-GB" sz="3600" dirty="0">
                <a:latin typeface="+mj-lt"/>
              </a:rPr>
              <a:t>Quarterly Review meetings</a:t>
            </a:r>
          </a:p>
          <a:p>
            <a:r>
              <a:rPr lang="en-GB" sz="3600" dirty="0">
                <a:latin typeface="+mj-lt"/>
              </a:rPr>
              <a:t>Wellbeing plans (STINTS)</a:t>
            </a:r>
          </a:p>
          <a:p>
            <a:r>
              <a:rPr lang="en-GB" sz="3600" dirty="0">
                <a:latin typeface="+mj-lt"/>
              </a:rPr>
              <a:t>Annual parental Questionnaires</a:t>
            </a:r>
          </a:p>
          <a:p>
            <a:r>
              <a:rPr lang="en-GB" sz="3600" dirty="0">
                <a:latin typeface="+mj-lt"/>
              </a:rPr>
              <a:t>Informal communication – open door </a:t>
            </a:r>
          </a:p>
        </p:txBody>
      </p:sp>
    </p:spTree>
    <p:extLst>
      <p:ext uri="{BB962C8B-B14F-4D97-AF65-F5344CB8AC3E}">
        <p14:creationId xmlns:p14="http://schemas.microsoft.com/office/powerpoint/2010/main" val="29862689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normAutofit fontScale="90000"/>
          </a:bodyPr>
          <a:lstStyle/>
          <a:p>
            <a:r>
              <a:rPr lang="en-GB" b="1" dirty="0" smtClean="0">
                <a:solidFill>
                  <a:srgbClr val="0070C0"/>
                </a:solidFill>
              </a:rPr>
              <a:t>Communication Support Service</a:t>
            </a:r>
            <a:endParaRPr lang="en-GB" b="1" dirty="0">
              <a:solidFill>
                <a:srgbClr val="0070C0"/>
              </a:solidFill>
            </a:endParaRPr>
          </a:p>
        </p:txBody>
      </p:sp>
      <p:sp>
        <p:nvSpPr>
          <p:cNvPr id="3" name="Content Placeholder 2"/>
          <p:cNvSpPr>
            <a:spLocks noGrp="1"/>
          </p:cNvSpPr>
          <p:nvPr>
            <p:ph idx="1"/>
          </p:nvPr>
        </p:nvSpPr>
        <p:spPr>
          <a:xfrm>
            <a:off x="467544" y="2852936"/>
            <a:ext cx="8229600" cy="4389120"/>
          </a:xfrm>
        </p:spPr>
        <p:txBody>
          <a:bodyPr/>
          <a:lstStyle/>
          <a:p>
            <a:pPr marL="0" indent="0" algn="ctr">
              <a:buNone/>
            </a:pPr>
            <a:r>
              <a:rPr lang="en-GB" sz="7200" b="1" dirty="0">
                <a:solidFill>
                  <a:srgbClr val="0070C0"/>
                </a:solidFill>
                <a:latin typeface="+mj-lt"/>
              </a:rPr>
              <a:t>Q &amp; A?</a:t>
            </a:r>
          </a:p>
          <a:p>
            <a:pPr marL="0" indent="0">
              <a:buNone/>
            </a:pPr>
            <a:endParaRPr lang="en-GB" dirty="0"/>
          </a:p>
        </p:txBody>
      </p:sp>
    </p:spTree>
    <p:extLst>
      <p:ext uri="{BB962C8B-B14F-4D97-AF65-F5344CB8AC3E}">
        <p14:creationId xmlns:p14="http://schemas.microsoft.com/office/powerpoint/2010/main" val="1057879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lstStyle/>
          <a:p>
            <a:r>
              <a:rPr lang="en-GB" b="1" dirty="0">
                <a:solidFill>
                  <a:srgbClr val="0070C0"/>
                </a:solidFill>
              </a:rPr>
              <a:t>Cormac O’Hara S4 CSS</a:t>
            </a:r>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r>
              <a:rPr lang="en-GB" sz="2800" dirty="0">
                <a:latin typeface="+mj-lt"/>
              </a:rPr>
              <a:t>All about me:</a:t>
            </a:r>
          </a:p>
          <a:p>
            <a:pPr marL="0" indent="0">
              <a:buNone/>
            </a:pPr>
            <a:r>
              <a:rPr lang="en-GB" sz="2800" dirty="0">
                <a:latin typeface="+mj-lt"/>
              </a:rPr>
              <a:t>I am:</a:t>
            </a:r>
          </a:p>
          <a:p>
            <a:r>
              <a:rPr lang="en-GB" sz="2800" dirty="0">
                <a:latin typeface="+mj-lt"/>
              </a:rPr>
              <a:t>A </a:t>
            </a:r>
            <a:r>
              <a:rPr lang="en-GB" sz="2800" dirty="0" err="1">
                <a:latin typeface="+mj-lt"/>
              </a:rPr>
              <a:t>Williamwood</a:t>
            </a:r>
            <a:r>
              <a:rPr lang="en-GB" sz="2800" dirty="0">
                <a:latin typeface="+mj-lt"/>
              </a:rPr>
              <a:t> High School S4 pupil</a:t>
            </a:r>
          </a:p>
          <a:p>
            <a:r>
              <a:rPr lang="en-GB" sz="2800" dirty="0">
                <a:latin typeface="+mj-lt"/>
              </a:rPr>
              <a:t>a runner – Scottish Champion!!</a:t>
            </a:r>
          </a:p>
          <a:p>
            <a:r>
              <a:rPr lang="en-GB" sz="2800" dirty="0">
                <a:latin typeface="+mj-lt"/>
              </a:rPr>
              <a:t>A big brother to 2 siblings</a:t>
            </a:r>
          </a:p>
          <a:p>
            <a:r>
              <a:rPr lang="en-GB" sz="2800" dirty="0">
                <a:latin typeface="+mj-lt"/>
              </a:rPr>
              <a:t>A member of an inclusion football club</a:t>
            </a:r>
          </a:p>
          <a:p>
            <a:r>
              <a:rPr lang="en-GB" sz="2800" dirty="0">
                <a:latin typeface="+mj-lt"/>
              </a:rPr>
              <a:t> determined, focussed and sporty.</a:t>
            </a:r>
          </a:p>
          <a:p>
            <a:pPr marL="0" indent="0">
              <a:buNone/>
            </a:pPr>
            <a:endParaRPr lang="en-GB" sz="2800" dirty="0">
              <a:latin typeface="+mj-lt"/>
            </a:endParaRP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908720"/>
            <a:ext cx="16827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6519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Cormac O’Hara S4 CSS</a:t>
            </a:r>
          </a:p>
        </p:txBody>
      </p:sp>
      <p:sp>
        <p:nvSpPr>
          <p:cNvPr id="3" name="Content Placeholder 2"/>
          <p:cNvSpPr>
            <a:spLocks noGrp="1"/>
          </p:cNvSpPr>
          <p:nvPr>
            <p:ph idx="1"/>
          </p:nvPr>
        </p:nvSpPr>
        <p:spPr/>
        <p:txBody>
          <a:bodyPr/>
          <a:lstStyle/>
          <a:p>
            <a:r>
              <a:rPr lang="en-GB" dirty="0"/>
              <a:t>Why I attend the Communication Support Service</a:t>
            </a:r>
          </a:p>
          <a:p>
            <a:endParaRPr lang="en-GB" dirty="0"/>
          </a:p>
          <a:p>
            <a:pPr marL="0" indent="0">
              <a:buNone/>
            </a:pP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575484"/>
            <a:ext cx="2466975" cy="2322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cormac o'hara scottish autis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2564903"/>
            <a:ext cx="2798961" cy="372683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564904"/>
            <a:ext cx="2448272" cy="372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2496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080120"/>
          </a:xfrm>
        </p:spPr>
        <p:txBody>
          <a:bodyPr>
            <a:normAutofit/>
          </a:bodyPr>
          <a:lstStyle/>
          <a:p>
            <a:pPr algn="ctr"/>
            <a:r>
              <a:rPr lang="en-GB" dirty="0" smtClean="0">
                <a:solidFill>
                  <a:srgbClr val="0070C0"/>
                </a:solidFill>
              </a:rPr>
              <a:t>My journey S1- S4</a:t>
            </a:r>
            <a:endParaRPr lang="en-GB" dirty="0">
              <a:solidFill>
                <a:srgbClr val="0070C0"/>
              </a:solidFill>
            </a:endParaRPr>
          </a:p>
        </p:txBody>
      </p:sp>
      <p:sp>
        <p:nvSpPr>
          <p:cNvPr id="3" name="Content Placeholder 2"/>
          <p:cNvSpPr>
            <a:spLocks noGrp="1"/>
          </p:cNvSpPr>
          <p:nvPr>
            <p:ph idx="1"/>
          </p:nvPr>
        </p:nvSpPr>
        <p:spPr>
          <a:xfrm>
            <a:off x="467544" y="1484784"/>
            <a:ext cx="8229600" cy="4389120"/>
          </a:xfrm>
        </p:spPr>
        <p:txBody>
          <a:bodyPr>
            <a:noAutofit/>
          </a:bodyPr>
          <a:lstStyle/>
          <a:p>
            <a:pPr marL="0" indent="0">
              <a:buNone/>
            </a:pPr>
            <a:r>
              <a:rPr lang="en-GB" sz="3600" u="sng" dirty="0">
                <a:latin typeface="+mj-lt"/>
              </a:rPr>
              <a:t>Included</a:t>
            </a:r>
          </a:p>
          <a:p>
            <a:r>
              <a:rPr lang="en-GB" sz="3600" dirty="0">
                <a:latin typeface="+mj-lt"/>
              </a:rPr>
              <a:t>Inclusion in mainstream classes</a:t>
            </a:r>
          </a:p>
          <a:p>
            <a:r>
              <a:rPr lang="en-GB" sz="3600" dirty="0">
                <a:latin typeface="+mj-lt"/>
              </a:rPr>
              <a:t>Friendship groups</a:t>
            </a:r>
          </a:p>
          <a:p>
            <a:r>
              <a:rPr lang="en-GB" sz="3600" dirty="0">
                <a:latin typeface="+mj-lt"/>
              </a:rPr>
              <a:t>Personal Development Projects</a:t>
            </a:r>
          </a:p>
          <a:p>
            <a:r>
              <a:rPr lang="en-GB" sz="3600" dirty="0">
                <a:latin typeface="+mj-lt"/>
              </a:rPr>
              <a:t>Representing the school at sporting events</a:t>
            </a:r>
          </a:p>
          <a:p>
            <a:r>
              <a:rPr lang="en-GB" sz="3600" dirty="0">
                <a:latin typeface="+mj-lt"/>
              </a:rPr>
              <a:t>Recognition of my achievements</a:t>
            </a:r>
          </a:p>
        </p:txBody>
      </p:sp>
    </p:spTree>
    <p:extLst>
      <p:ext uri="{BB962C8B-B14F-4D97-AF65-F5344CB8AC3E}">
        <p14:creationId xmlns:p14="http://schemas.microsoft.com/office/powerpoint/2010/main" val="40403142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p:spPr>
        <p:txBody>
          <a:bodyPr/>
          <a:lstStyle/>
          <a:p>
            <a:r>
              <a:rPr lang="en-GB" dirty="0">
                <a:solidFill>
                  <a:srgbClr val="0070C0"/>
                </a:solidFill>
              </a:rPr>
              <a:t>My journey S1- S4</a:t>
            </a:r>
          </a:p>
        </p:txBody>
      </p:sp>
      <p:sp>
        <p:nvSpPr>
          <p:cNvPr id="3" name="Content Placeholder 2"/>
          <p:cNvSpPr>
            <a:spLocks noGrp="1"/>
          </p:cNvSpPr>
          <p:nvPr>
            <p:ph idx="1"/>
          </p:nvPr>
        </p:nvSpPr>
        <p:spPr/>
        <p:txBody>
          <a:bodyPr/>
          <a:lstStyle/>
          <a:p>
            <a:pPr marL="0" indent="0">
              <a:buNone/>
            </a:pPr>
            <a:r>
              <a:rPr lang="en-GB" sz="3600" b="1" u="sng" dirty="0">
                <a:latin typeface="+mj-lt"/>
              </a:rPr>
              <a:t>Confidence</a:t>
            </a:r>
          </a:p>
          <a:p>
            <a:r>
              <a:rPr lang="en-GB" sz="3600" dirty="0">
                <a:latin typeface="+mj-lt"/>
              </a:rPr>
              <a:t>Social Communication and relationships</a:t>
            </a:r>
          </a:p>
          <a:p>
            <a:r>
              <a:rPr lang="en-GB" sz="3600" dirty="0">
                <a:latin typeface="+mj-lt"/>
              </a:rPr>
              <a:t>Getting to know my peers</a:t>
            </a:r>
          </a:p>
          <a:p>
            <a:r>
              <a:rPr lang="en-GB" sz="3600" dirty="0">
                <a:latin typeface="+mj-lt"/>
              </a:rPr>
              <a:t>More confident to ask for help</a:t>
            </a:r>
          </a:p>
          <a:p>
            <a:r>
              <a:rPr lang="en-GB" sz="3600" dirty="0">
                <a:latin typeface="+mj-lt"/>
              </a:rPr>
              <a:t>Less shy due to compassionate and respectful environment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51089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a:solidFill>
                  <a:srgbClr val="0070C0"/>
                </a:solidFill>
              </a:rPr>
              <a:t>My journey S1- S4</a:t>
            </a:r>
          </a:p>
        </p:txBody>
      </p:sp>
      <p:sp>
        <p:nvSpPr>
          <p:cNvPr id="3" name="Content Placeholder 2"/>
          <p:cNvSpPr>
            <a:spLocks noGrp="1"/>
          </p:cNvSpPr>
          <p:nvPr>
            <p:ph idx="1"/>
          </p:nvPr>
        </p:nvSpPr>
        <p:spPr/>
        <p:txBody>
          <a:bodyPr/>
          <a:lstStyle/>
          <a:p>
            <a:pPr marL="0" indent="0">
              <a:buNone/>
            </a:pPr>
            <a:r>
              <a:rPr lang="en-GB" sz="3200" b="1" u="sng" dirty="0">
                <a:latin typeface="+mj-lt"/>
              </a:rPr>
              <a:t>Dealing with emotions</a:t>
            </a:r>
          </a:p>
          <a:p>
            <a:r>
              <a:rPr lang="en-GB" sz="3200" dirty="0">
                <a:latin typeface="+mj-lt"/>
              </a:rPr>
              <a:t>Understanding my emotions</a:t>
            </a:r>
          </a:p>
          <a:p>
            <a:r>
              <a:rPr lang="en-GB" sz="3200" dirty="0">
                <a:latin typeface="+mj-lt"/>
              </a:rPr>
              <a:t>Support from Notre Dame, </a:t>
            </a:r>
            <a:r>
              <a:rPr lang="en-GB" sz="3200" dirty="0" err="1">
                <a:latin typeface="+mj-lt"/>
              </a:rPr>
              <a:t>Mrs.Brotherhood</a:t>
            </a:r>
            <a:r>
              <a:rPr lang="en-GB" sz="3200" dirty="0">
                <a:latin typeface="+mj-lt"/>
              </a:rPr>
              <a:t>, Staff at CSS</a:t>
            </a:r>
          </a:p>
          <a:p>
            <a:r>
              <a:rPr lang="en-GB" sz="3200" dirty="0">
                <a:latin typeface="+mj-lt"/>
              </a:rPr>
              <a:t>How to cope with my emotions</a:t>
            </a:r>
          </a:p>
          <a:p>
            <a:r>
              <a:rPr lang="en-GB" sz="3200" dirty="0">
                <a:latin typeface="+mj-lt"/>
              </a:rPr>
              <a:t>Strategies to use to help my anxiety and stress</a:t>
            </a:r>
          </a:p>
          <a:p>
            <a:endParaRPr lang="en-GB" dirty="0"/>
          </a:p>
        </p:txBody>
      </p:sp>
    </p:spTree>
    <p:extLst>
      <p:ext uri="{BB962C8B-B14F-4D97-AF65-F5344CB8AC3E}">
        <p14:creationId xmlns:p14="http://schemas.microsoft.com/office/powerpoint/2010/main" val="21022461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GB" dirty="0">
                <a:solidFill>
                  <a:srgbClr val="0070C0"/>
                </a:solidFill>
              </a:rPr>
              <a:t>My journey S1- S4</a:t>
            </a:r>
          </a:p>
        </p:txBody>
      </p:sp>
      <p:sp>
        <p:nvSpPr>
          <p:cNvPr id="3" name="Content Placeholder 2"/>
          <p:cNvSpPr>
            <a:spLocks noGrp="1"/>
          </p:cNvSpPr>
          <p:nvPr>
            <p:ph idx="1"/>
          </p:nvPr>
        </p:nvSpPr>
        <p:spPr/>
        <p:txBody>
          <a:bodyPr/>
          <a:lstStyle/>
          <a:p>
            <a:pPr marL="0" indent="0">
              <a:buNone/>
            </a:pPr>
            <a:r>
              <a:rPr lang="en-GB" sz="3200" b="1" u="sng" dirty="0">
                <a:latin typeface="+mj-lt"/>
              </a:rPr>
              <a:t>Learning</a:t>
            </a:r>
          </a:p>
          <a:p>
            <a:r>
              <a:rPr lang="en-GB" sz="3200" dirty="0">
                <a:latin typeface="+mj-lt"/>
              </a:rPr>
              <a:t>I have had opportunities to increase my skills and understanding in PE, Art &amp; Design, Biology and English</a:t>
            </a:r>
          </a:p>
          <a:p>
            <a:r>
              <a:rPr lang="en-GB" sz="3200" dirty="0">
                <a:latin typeface="+mj-lt"/>
              </a:rPr>
              <a:t>People give me chances, point me in the right direction, independence and support</a:t>
            </a:r>
          </a:p>
          <a:p>
            <a:r>
              <a:rPr lang="en-GB" sz="3200" dirty="0">
                <a:latin typeface="+mj-lt"/>
              </a:rPr>
              <a:t>Challenge offered in mainstream classes </a:t>
            </a:r>
          </a:p>
          <a:p>
            <a:r>
              <a:rPr lang="en-GB" sz="3200" dirty="0">
                <a:latin typeface="+mj-lt"/>
              </a:rPr>
              <a:t>‘Safety net’ and support in the base</a:t>
            </a:r>
          </a:p>
          <a:p>
            <a:endParaRPr lang="en-GB" dirty="0"/>
          </a:p>
          <a:p>
            <a:endParaRPr lang="en-GB" dirty="0"/>
          </a:p>
        </p:txBody>
      </p:sp>
    </p:spTree>
    <p:extLst>
      <p:ext uri="{BB962C8B-B14F-4D97-AF65-F5344CB8AC3E}">
        <p14:creationId xmlns:p14="http://schemas.microsoft.com/office/powerpoint/2010/main" val="2260981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2121</TotalTime>
  <Words>6868</Words>
  <Application>Microsoft Office PowerPoint</Application>
  <PresentationFormat>On-screen Show (4:3)</PresentationFormat>
  <Paragraphs>1060</Paragraphs>
  <Slides>100</Slides>
  <Notes>17</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Flow</vt:lpstr>
      <vt:lpstr>ASD Advisors Forum</vt:lpstr>
      <vt:lpstr>PowerPoint Presentation</vt:lpstr>
      <vt:lpstr>NO LUNCH?!!?</vt:lpstr>
      <vt:lpstr>When I speak I would like to see…</vt:lpstr>
      <vt:lpstr>And when Annie speaks….</vt:lpstr>
      <vt:lpstr>PowerPoint Presentation</vt:lpstr>
      <vt:lpstr>First      Then</vt:lpstr>
      <vt:lpstr>Quiz</vt:lpstr>
      <vt:lpstr>Quiz</vt:lpstr>
      <vt:lpstr>Quiz </vt:lpstr>
      <vt:lpstr>ASD, Girls and Extreme Male Brain Theory</vt:lpstr>
      <vt:lpstr>PowerPoint Presentation</vt:lpstr>
      <vt:lpstr>PRESENTATION</vt:lpstr>
      <vt:lpstr>PowerPoint Presentation</vt:lpstr>
      <vt:lpstr>PowerPoint Presentation</vt:lpstr>
      <vt:lpstr>PowerPoint Presentation</vt:lpstr>
      <vt:lpstr> Next Steps…. </vt:lpstr>
      <vt:lpstr>Amy Farrah Fowler</vt:lpstr>
      <vt:lpstr>Simon Baron-Cohen</vt:lpstr>
      <vt:lpstr>Extreme Male Brain Theory</vt:lpstr>
      <vt:lpstr>Empathising</vt:lpstr>
      <vt:lpstr>Systemising</vt:lpstr>
      <vt:lpstr>Systemising</vt:lpstr>
      <vt:lpstr>Six Types of Systems</vt:lpstr>
      <vt:lpstr>Systemising</vt:lpstr>
      <vt:lpstr>Empathising</vt:lpstr>
      <vt:lpstr>5 Brain Types</vt:lpstr>
      <vt:lpstr>PowerPoint Presentation</vt:lpstr>
      <vt:lpstr>First      Then</vt:lpstr>
      <vt:lpstr>PowerPoint Presentation</vt:lpstr>
      <vt:lpstr>Remember!</vt:lpstr>
      <vt:lpstr>Evidence of a Female Brain Baron-Cohen, S. (2002)  The Extreme Male Brain Theory of Autism.  Trends in Cognitive Science 6(6).  Elsevier Science.</vt:lpstr>
      <vt:lpstr>Evidence of a Female Brain Baron-Cohen, S. (2002)  The Extreme Male Brain Theory of Autism.  Trends in Cognitive Science 6(6).  Elsevier Science.</vt:lpstr>
      <vt:lpstr>PowerPoint Presentation</vt:lpstr>
      <vt:lpstr>Evidence of a Male Brain</vt:lpstr>
      <vt:lpstr>Evidence of a Male Brain</vt:lpstr>
      <vt:lpstr>Autism and the Extreme Male Brain</vt:lpstr>
      <vt:lpstr>Impaired Empathising</vt:lpstr>
      <vt:lpstr>Superior Systemising</vt:lpstr>
      <vt:lpstr>Biological and Familial</vt:lpstr>
      <vt:lpstr>Mrs Hofstadter</vt:lpstr>
      <vt:lpstr>Mrs Hofstadter</vt:lpstr>
      <vt:lpstr>PowerPoint Presentation</vt:lpstr>
      <vt:lpstr>Assessment</vt:lpstr>
      <vt:lpstr>Wellbeing Assessment</vt:lpstr>
      <vt:lpstr>Wellbeing Assessment</vt:lpstr>
      <vt:lpstr>PowerPoint Presentation</vt:lpstr>
      <vt:lpstr>Intervention</vt:lpstr>
      <vt:lpstr>Outcomes are maximized when interventions are matched to individual characteristics and begun as early as possible.</vt:lpstr>
      <vt:lpstr>Evidence based practice</vt:lpstr>
      <vt:lpstr>PowerPoint Presentation</vt:lpstr>
      <vt:lpstr>Perspectives</vt:lpstr>
      <vt:lpstr>Transitions</vt:lpstr>
      <vt:lpstr>Transitions  Moving from one place to another</vt:lpstr>
      <vt:lpstr>PowerPoint Presentation</vt:lpstr>
      <vt:lpstr>PowerPoint Presentation</vt:lpstr>
      <vt:lpstr>PowerPoint Presentation</vt:lpstr>
      <vt:lpstr>PowerPoint Presentation</vt:lpstr>
      <vt:lpstr>Transition – CCC  to CSS</vt:lpstr>
      <vt:lpstr>Transition – CCC  to CSS</vt:lpstr>
      <vt:lpstr>Transition – CCC  to CSS</vt:lpstr>
      <vt:lpstr>Transition – CCC  to CSS</vt:lpstr>
      <vt:lpstr>Supporting Transitions</vt:lpstr>
      <vt:lpstr>Outreach Transitions Support</vt:lpstr>
      <vt:lpstr>P7 to S1 Transition: Gathering Information</vt:lpstr>
      <vt:lpstr>P7 to S1 Transition: Planning and assessment</vt:lpstr>
      <vt:lpstr>P7 to S1 Transition: Format</vt:lpstr>
      <vt:lpstr>Mearns Castle Timeline</vt:lpstr>
      <vt:lpstr>P7 to S1 Plan  (show outline and daily plan)</vt:lpstr>
      <vt:lpstr>P7 to S1 Plan (ctd.)</vt:lpstr>
      <vt:lpstr>‘Fast Day’</vt:lpstr>
      <vt:lpstr>P7 to S1 transition: Ongoing High School Support </vt:lpstr>
      <vt:lpstr>In-school Transitions: Annual and termly transitions</vt:lpstr>
      <vt:lpstr>Post-school transitions: Support in school</vt:lpstr>
      <vt:lpstr>Post-school transitions: College/University</vt:lpstr>
      <vt:lpstr>Mainstream Outreach</vt:lpstr>
      <vt:lpstr>Trans</vt:lpstr>
      <vt:lpstr>Communication Support Service Williamwood High School</vt:lpstr>
      <vt:lpstr>Aims</vt:lpstr>
      <vt:lpstr>Pupil Profiles</vt:lpstr>
      <vt:lpstr>Staffing</vt:lpstr>
      <vt:lpstr>Referral Process</vt:lpstr>
      <vt:lpstr>Referral Process</vt:lpstr>
      <vt:lpstr>Contexts of support and curriculum</vt:lpstr>
      <vt:lpstr>Curriculum &amp; Assessment</vt:lpstr>
      <vt:lpstr>S1/ 2 Curriculum</vt:lpstr>
      <vt:lpstr>S1/2 Visual Timetable</vt:lpstr>
      <vt:lpstr>S1/2 Health and Wellbeing</vt:lpstr>
      <vt:lpstr>S4 Timetable example</vt:lpstr>
      <vt:lpstr>S3-6 Health and Wellbeing</vt:lpstr>
      <vt:lpstr>Achievements</vt:lpstr>
      <vt:lpstr>Parental Communication</vt:lpstr>
      <vt:lpstr>Communication Support Service</vt:lpstr>
      <vt:lpstr>Cormac O’Hara S4 CSS</vt:lpstr>
      <vt:lpstr>Cormac O’Hara S4 CSS</vt:lpstr>
      <vt:lpstr>My journey S1- S4</vt:lpstr>
      <vt:lpstr>My journey S1- S4</vt:lpstr>
      <vt:lpstr>My journey S1- S4</vt:lpstr>
      <vt:lpstr>My journey S1- S4</vt:lpstr>
      <vt:lpstr>My journey S1- S4</vt:lpstr>
    </vt:vector>
  </TitlesOfParts>
  <Company>East Renfrewshire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 Advisors Forum</dc:title>
  <dc:creator>Atherton, Chris</dc:creator>
  <cp:lastModifiedBy>Atherton, Chris</cp:lastModifiedBy>
  <cp:revision>97</cp:revision>
  <cp:lastPrinted>2016-10-26T13:37:31Z</cp:lastPrinted>
  <dcterms:created xsi:type="dcterms:W3CDTF">2016-09-08T13:56:42Z</dcterms:created>
  <dcterms:modified xsi:type="dcterms:W3CDTF">2017-10-27T11:04:52Z</dcterms:modified>
</cp:coreProperties>
</file>