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009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471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02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48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54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931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887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301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7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274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916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15086F-9F63-473D-91DC-DEAF01B79596}" type="datetimeFigureOut">
              <a:rPr lang="en-GB" smtClean="0"/>
              <a:t>11/03/2021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FDCBD0E-92F9-407E-999C-0E8FA2BC79D1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53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A67B4-1492-40FC-80BD-B92B89A9DB4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FA56DD-7608-45E2-9FF6-3D89B31F21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BF0CA-880A-4391-BE7A-64816B187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D32BE67-8D51-436E-B4EF-3E530A100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61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69"/>
    </mc:Choice>
    <mc:Fallback>
      <p:transition spd="slow" advTm="217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DE640-C3AC-43EC-A38A-666BA18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/>
              <a:t>Week 2 – Take Notice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F8377-0D1E-4604-BD83-4826553BA7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6454987" cy="4360194"/>
          </a:xfrm>
        </p:spPr>
        <p:txBody>
          <a:bodyPr>
            <a:normAutofit/>
          </a:bodyPr>
          <a:lstStyle/>
          <a:p>
            <a:r>
              <a:rPr lang="en-GB" dirty="0"/>
              <a:t>This week we are going to have a look at the second step in our Saint Ninian’s five steps to wellbeing, Take Notice.</a:t>
            </a:r>
          </a:p>
          <a:p>
            <a:endParaRPr lang="en-GB" dirty="0"/>
          </a:p>
          <a:p>
            <a:r>
              <a:rPr lang="en-GB" u="sng" dirty="0"/>
              <a:t>We will consider the following questions: </a:t>
            </a:r>
          </a:p>
          <a:p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does Take Notice mean?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How can we Take Notice?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What strategies can I use to Take Notice?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C29B16-54F3-4FC9-A082-B48E9CF81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2266" y="2009654"/>
            <a:ext cx="4514816" cy="4032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327DA-9023-45F9-95BF-8AF2B559F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0938" y="178229"/>
            <a:ext cx="1609483" cy="14509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20F963E-3F86-4174-8D97-D7558C302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044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71"/>
    </mc:Choice>
    <mc:Fallback>
      <p:transition spd="slow" advTm="23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281D2-5FB7-40C1-956F-3D33BA902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/>
              <a:t>What does Take Notice mean?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A1145-DD32-4813-ACC7-135DF4F2F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996" y="2406657"/>
            <a:ext cx="3102963" cy="1450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1170DC-18BA-48B5-84F7-799B00DB61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8997" y="3955128"/>
            <a:ext cx="3102962" cy="19139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2654F-B2A7-442F-9594-57CAD9D8A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6497" y="1563169"/>
            <a:ext cx="6460761" cy="4588489"/>
          </a:xfrm>
        </p:spPr>
        <p:txBody>
          <a:bodyPr>
            <a:noAutofit/>
          </a:bodyPr>
          <a:lstStyle/>
          <a:p>
            <a:endParaRPr lang="en-GB" sz="1700" dirty="0"/>
          </a:p>
          <a:p>
            <a:r>
              <a:rPr lang="en-GB" sz="1800" dirty="0"/>
              <a:t>Taking Notice means actively bringing our mind’s attention and interest to the world around us and ourselves; what is going on externally to us and what is happening within us.</a:t>
            </a:r>
          </a:p>
          <a:p>
            <a:endParaRPr lang="en-GB" sz="1800" dirty="0"/>
          </a:p>
          <a:p>
            <a:r>
              <a:rPr lang="en-GB" sz="1800" dirty="0"/>
              <a:t>Taking notice means being present in the moment; observing what’s beautiful or unusual in the world.</a:t>
            </a:r>
          </a:p>
          <a:p>
            <a:endParaRPr lang="en-GB" sz="1800" dirty="0"/>
          </a:p>
          <a:p>
            <a:r>
              <a:rPr lang="en-GB" sz="1800" dirty="0"/>
              <a:t>It means being aware of our thoughts and feelings as they arise, without getting lost in them.</a:t>
            </a:r>
          </a:p>
          <a:p>
            <a:endParaRPr lang="en-GB" sz="1800" dirty="0"/>
          </a:p>
          <a:p>
            <a:r>
              <a:rPr lang="en-GB" sz="1800" dirty="0"/>
              <a:t>It means savouring the moment whether you’re </a:t>
            </a:r>
            <a:r>
              <a:rPr lang="en-GB" sz="1800" u="sng" dirty="0"/>
              <a:t>being active</a:t>
            </a:r>
            <a:r>
              <a:rPr lang="en-GB" sz="1800" dirty="0"/>
              <a:t>, </a:t>
            </a:r>
            <a:r>
              <a:rPr lang="en-GB" sz="1800" u="sng" dirty="0"/>
              <a:t>connecting with a friend</a:t>
            </a:r>
            <a:r>
              <a:rPr lang="en-GB" sz="1800" dirty="0"/>
              <a:t>, </a:t>
            </a:r>
            <a:r>
              <a:rPr lang="en-GB" sz="1800" u="sng" dirty="0"/>
              <a:t>learning a new skill</a:t>
            </a:r>
            <a:r>
              <a:rPr lang="en-GB" sz="1800" dirty="0"/>
              <a:t>, or </a:t>
            </a:r>
            <a:r>
              <a:rPr lang="en-GB" sz="1800" u="sng" dirty="0"/>
              <a:t>giving to others</a:t>
            </a:r>
            <a:r>
              <a:rPr lang="en-GB" sz="18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9D91B-F686-4CB0-B3C8-241AC65913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0938" y="286384"/>
            <a:ext cx="1609483" cy="145097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3CD28BC-6A99-48AE-97E6-51A2CA713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23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88"/>
    </mc:Choice>
    <mc:Fallback>
      <p:transition spd="slow" advTm="37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EF426-9815-4620-BA05-D57665CAE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How can we Take Notice?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42A78-BBBC-465C-A1AC-3A1FE7E88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87" y="2083632"/>
            <a:ext cx="10058400" cy="37175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Be observant, look for something beautiful or remark on something unusual. </a:t>
            </a:r>
          </a:p>
          <a:p>
            <a:endParaRPr lang="en-GB" dirty="0"/>
          </a:p>
          <a:p>
            <a:r>
              <a:rPr lang="en-GB" dirty="0"/>
              <a:t>Savour the moment, whether you are on a bus or in a taxi, eating lunch or talking to friends. </a:t>
            </a:r>
          </a:p>
          <a:p>
            <a:endParaRPr lang="en-GB" dirty="0"/>
          </a:p>
          <a:p>
            <a:r>
              <a:rPr lang="en-GB" dirty="0"/>
              <a:t>Be aware of the world around you and what you are feeling.</a:t>
            </a:r>
          </a:p>
          <a:p>
            <a:endParaRPr lang="en-GB" dirty="0"/>
          </a:p>
          <a:p>
            <a:r>
              <a:rPr lang="en-GB" dirty="0"/>
              <a:t> Reflecting on your experiences will help you appreciate what matters to you.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8FF201-306B-4037-8685-6E0921368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986" y="228858"/>
            <a:ext cx="1603387" cy="1450757"/>
          </a:xfrm>
          <a:prstGeom prst="rect">
            <a:avLst/>
          </a:prstGeom>
        </p:spPr>
      </p:pic>
      <p:pic>
        <p:nvPicPr>
          <p:cNvPr id="1026" name="Picture 2" descr="Health and Wellbeing - Take Notice">
            <a:extLst>
              <a:ext uri="{FF2B5EF4-FFF2-40B4-BE49-F238E27FC236}">
                <a16:creationId xmlns:a16="http://schemas.microsoft.com/office/drawing/2014/main" id="{4BCD9E50-20EA-4BD8-85FE-2A775A3E2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774" y="3840131"/>
            <a:ext cx="2468599" cy="230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45F5F5-AE84-43F4-9F68-6EB0451560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82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73"/>
    </mc:Choice>
    <mc:Fallback>
      <p:transition spd="slow" advTm="52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1970-6140-4B10-8B85-D237E583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809469"/>
            <a:ext cx="10058400" cy="1482527"/>
          </a:xfrm>
        </p:spPr>
        <p:txBody>
          <a:bodyPr>
            <a:normAutofit/>
          </a:bodyPr>
          <a:lstStyle/>
          <a:p>
            <a:r>
              <a:rPr lang="en-GB" b="1" dirty="0"/>
              <a:t>What strategies can I use to Take Notice?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E10E1-D84A-4E25-8159-13E226A6E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3"/>
            <a:ext cx="10550077" cy="4202797"/>
          </a:xfrm>
        </p:spPr>
        <p:txBody>
          <a:bodyPr>
            <a:normAutofit/>
          </a:bodyPr>
          <a:lstStyle/>
          <a:p>
            <a:r>
              <a:rPr lang="en-GB" dirty="0"/>
              <a:t>Life can be so busy, taking a moment to engage with everything around you and taking the time to reflect is really important. </a:t>
            </a:r>
          </a:p>
          <a:p>
            <a:endParaRPr lang="en-GB" dirty="0"/>
          </a:p>
          <a:p>
            <a:r>
              <a:rPr lang="en-GB" u="sng" dirty="0"/>
              <a:t>When trying to take notice you could try: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Mindfulness and meditation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A gratitude journal – taking a moment before you sleep each night to write down what you are grateful for that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Having a ‘clear the clutter’ day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Taking notice of how those around you are feeling or acting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Take a different route when completing a journey you regularly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9C72E-32E1-499D-BD8C-AD95C613E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590" y="574894"/>
            <a:ext cx="1309410" cy="118045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FA51FB3-0DFC-435F-B790-3BBE2E98F5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69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729"/>
    </mc:Choice>
    <mc:Fallback>
      <p:transition spd="slow" advTm="537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21970-6140-4B10-8B85-D237E5833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809469"/>
            <a:ext cx="10058400" cy="1482527"/>
          </a:xfrm>
        </p:spPr>
        <p:txBody>
          <a:bodyPr>
            <a:normAutofit/>
          </a:bodyPr>
          <a:lstStyle/>
          <a:p>
            <a:r>
              <a:rPr lang="en-GB" dirty="0"/>
              <a:t>What strategies can I use to Take Notice?</a:t>
            </a:r>
            <a:br>
              <a:rPr lang="en-GB" dirty="0"/>
            </a:b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D9C72E-32E1-499D-BD8C-AD95C613E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2590" y="574894"/>
            <a:ext cx="1309410" cy="11804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987DEC-993C-4A52-A6DF-EE7CE42603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10" y="1920684"/>
            <a:ext cx="3927422" cy="2209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1B666-1CAC-426A-9224-FC12E7EA1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1225" y="1916936"/>
            <a:ext cx="2732700" cy="2209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8747E7C-D67F-4F51-816F-13B5DAC9B4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529" y="1920685"/>
            <a:ext cx="2913763" cy="22054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95F5C6-069D-4921-9B3A-FA1DCEBAE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75521" y="4323437"/>
            <a:ext cx="3257119" cy="19297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DBE50-9BBD-4C18-B4D2-58C0AE9F93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66291" y="4323437"/>
            <a:ext cx="3257119" cy="192977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6DB0961-3D9E-415B-BE09-F4F109BD3E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10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6670"/>
    </mc:Choice>
    <mc:Fallback>
      <p:transition spd="slow" advTm="176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EE08D-2C38-4AAB-8E0A-6DBD9C948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Race across Europe – Be Active Challenge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75B75-3CF0-4511-A93E-B94192424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250274" cy="402336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Your work over this past week has been fantastic, accumulating kilometres that are going to be added to the BGE total for our ‘Race across Europe’.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Each week you are trying to cover as many kilometres as possible by Walking, Running or Cycling.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Remember to fill in the attached document to let your teacher know how many kilometres you manged to cover. </a:t>
            </a: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Keep up to date with the PE department Twitter so you can see our progress across Europe </a:t>
            </a:r>
            <a:r>
              <a:rPr lang="en-GB" dirty="0">
                <a:sym typeface="Wingdings" panose="05000000000000000000" pitchFamily="2" charset="2"/>
              </a:rPr>
              <a:t> 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2ADA47-5751-4FBC-9A83-9A3FC94C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680" y="800371"/>
            <a:ext cx="843932" cy="93698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1E3A57-335A-45F3-9E05-78800E830C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2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30"/>
    </mc:Choice>
    <mc:Fallback>
      <p:transition spd="slow" advTm="64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DE21-D87F-4AD2-AF8B-FEA8243D6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CAB1A-21D2-4DE7-80D7-FA2069FBED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738DC6-5669-4468-87C3-C083AB07E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9BFCD32-8678-409D-82E6-C821309B90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1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998"/>
    </mc:Choice>
    <mc:Fallback>
      <p:transition spd="slow" advTm="8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409</TotalTime>
  <Words>430</Words>
  <Application>Microsoft Office PowerPoint</Application>
  <PresentationFormat>Widescreen</PresentationFormat>
  <Paragraphs>47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Retrospect</vt:lpstr>
      <vt:lpstr> </vt:lpstr>
      <vt:lpstr>Week 2 – Take Notice</vt:lpstr>
      <vt:lpstr>What does Take Notice mean?</vt:lpstr>
      <vt:lpstr>How can we Take Notice? </vt:lpstr>
      <vt:lpstr>What strategies can I use to Take Notice? </vt:lpstr>
      <vt:lpstr>What strategies can I use to Take Notice? </vt:lpstr>
      <vt:lpstr>Race across Europe – Be Active Challenge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Chris</dc:creator>
  <cp:lastModifiedBy>Chris</cp:lastModifiedBy>
  <cp:revision>17</cp:revision>
  <dcterms:created xsi:type="dcterms:W3CDTF">2021-03-11T09:20:09Z</dcterms:created>
  <dcterms:modified xsi:type="dcterms:W3CDTF">2021-03-11T17:13:23Z</dcterms:modified>
</cp:coreProperties>
</file>