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8" r:id="rId2"/>
    <p:sldId id="305" r:id="rId3"/>
    <p:sldId id="309" r:id="rId4"/>
    <p:sldId id="312" r:id="rId5"/>
    <p:sldId id="311" r:id="rId6"/>
    <p:sldId id="310" r:id="rId7"/>
    <p:sldId id="314" r:id="rId8"/>
    <p:sldId id="315" r:id="rId9"/>
    <p:sldId id="316" r:id="rId10"/>
    <p:sldId id="31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73"/>
    <p:restoredTop sz="94686"/>
  </p:normalViewPr>
  <p:slideViewPr>
    <p:cSldViewPr>
      <p:cViewPr varScale="1">
        <p:scale>
          <a:sx n="55" d="100"/>
          <a:sy n="55" d="100"/>
        </p:scale>
        <p:origin x="123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0CE028-E85C-8B4B-AD2A-403FB3B79DE6}" type="datetimeFigureOut">
              <a:rPr lang="en-US" smtClean="0"/>
              <a:t>2/13/2019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915311-4BE6-6C4A-80DA-B48773BD688E}" type="slidenum">
              <a:rPr lang="en-US" smtClean="0"/>
              <a:t>‹#›</a:t>
            </a:fld>
            <a:endParaRPr lang="en-US"/>
          </a:p>
        </p:txBody>
      </p:sp>
    </p:spTree>
    <p:extLst>
      <p:ext uri="{BB962C8B-B14F-4D97-AF65-F5344CB8AC3E}">
        <p14:creationId xmlns:p14="http://schemas.microsoft.com/office/powerpoint/2010/main" val="1932333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BE1DFA8-C091-491E-A36D-8E7B76D9F740}"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68905786"/>
      </p:ext>
    </p:extLst>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BFFCD91-B2DA-4F3F-B3A9-ED3BB53A4442}"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892219985"/>
      </p:ext>
    </p:extLst>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AFAD1E1-8077-49F5-865F-59224D91176D}"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177543525"/>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D9A130D-7F3F-4908-82FB-10269E2A681C}"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128295936"/>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7ED026-256D-4D59-9C3C-1F32A29D8E23}"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997772838"/>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659529F-8156-41DE-8501-DCA5351B2BC2}"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126832514"/>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5C75A2D-C259-4D03-8424-87D3DDCE8E69}"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588535940"/>
      </p:ext>
    </p:extLst>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9A53B18-FD65-415F-9FA7-9C030CE6B1AC}"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816226012"/>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63D2FFB-9BCF-404D-8998-F926F57B0B6E}"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864154521"/>
      </p:ext>
    </p:extLst>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89EE21-F658-43CC-8999-3E2472C542D0}"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85385877"/>
      </p:ext>
    </p:extLst>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7FFE4E8-51B7-42CF-8C51-3C19DC859A7B}"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4220243810"/>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solidFill>
                  <a:schemeClr val="tx1"/>
                </a:solidFill>
                <a:latin typeface="Times New Roman" pitchFamily="18" charset="0"/>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solidFill>
                  <a:schemeClr val="tx1"/>
                </a:solidFill>
                <a:latin typeface="Times New Roman" pitchFamily="18" charset="0"/>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solidFill>
                  <a:schemeClr val="tx1"/>
                </a:solidFill>
                <a:latin typeface="Times New Roman" pitchFamily="18" charset="0"/>
              </a:defRPr>
            </a:lvl1pPr>
          </a:lstStyle>
          <a:p>
            <a:pPr fontAlgn="base">
              <a:spcBef>
                <a:spcPct val="0"/>
              </a:spcBef>
              <a:spcAft>
                <a:spcPct val="0"/>
              </a:spcAft>
              <a:defRPr/>
            </a:pPr>
            <a:fld id="{9E6B8462-338C-4CD6-9D76-4B1C4C682CA3}" type="slidenum">
              <a:rPr lang="en-GB" altLang="en-US">
                <a:solidFill>
                  <a:srgbClr val="000000"/>
                </a:solidFill>
              </a:rPr>
              <a:pPr fontAlgn="base">
                <a:spcBef>
                  <a:spcPct val="0"/>
                </a:spcBef>
                <a:spcAft>
                  <a:spcPct val="0"/>
                </a:spcAft>
                <a:defRPr/>
              </a:pPr>
              <a:t>‹#›</a:t>
            </a:fld>
            <a:endParaRPr lang="en-GB" altLang="en-US">
              <a:solidFill>
                <a:srgbClr val="000000"/>
              </a:solidFill>
            </a:endParaRPr>
          </a:p>
        </p:txBody>
      </p:sp>
    </p:spTree>
    <p:extLst>
      <p:ext uri="{BB962C8B-B14F-4D97-AF65-F5344CB8AC3E}">
        <p14:creationId xmlns:p14="http://schemas.microsoft.com/office/powerpoint/2010/main" val="2003080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thruBlk="1"/>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chinesenewyear.net/21-things-you-didnt-know-about-chinese-new-yea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196752"/>
            <a:ext cx="7772400" cy="1470025"/>
          </a:xfrm>
        </p:spPr>
        <p:txBody>
          <a:bodyPr/>
          <a:lstStyle/>
          <a:p>
            <a:r>
              <a:rPr lang="en-GB" sz="5400" b="1" dirty="0" smtClean="0">
                <a:latin typeface="Calibri" panose="020F0502020204030204" pitchFamily="34" charset="0"/>
                <a:cs typeface="Calibri" panose="020F0502020204030204" pitchFamily="34" charset="0"/>
              </a:rPr>
              <a:t>Learning for Sustainability</a:t>
            </a:r>
            <a:endParaRPr lang="en-GB" sz="5400" b="1" dirty="0">
              <a:latin typeface="Calibri" panose="020F0502020204030204" pitchFamily="34" charset="0"/>
              <a:cs typeface="Calibri" panose="020F050202020403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549" y="4869245"/>
            <a:ext cx="1341784" cy="1656184"/>
          </a:xfrm>
          <a:prstGeom prst="rect">
            <a:avLst/>
          </a:prstGeom>
        </p:spPr>
      </p:pic>
      <p:sp>
        <p:nvSpPr>
          <p:cNvPr id="4" name="TextBox 3"/>
          <p:cNvSpPr txBox="1"/>
          <p:nvPr/>
        </p:nvSpPr>
        <p:spPr>
          <a:xfrm>
            <a:off x="2771800" y="2666777"/>
            <a:ext cx="4176464" cy="1938992"/>
          </a:xfrm>
          <a:prstGeom prst="rect">
            <a:avLst/>
          </a:prstGeom>
          <a:noFill/>
        </p:spPr>
        <p:txBody>
          <a:bodyPr wrap="square" rtlCol="0">
            <a:spAutoFit/>
          </a:bodyPr>
          <a:lstStyle/>
          <a:p>
            <a:pPr algn="ctr"/>
            <a:r>
              <a:rPr lang="en-GB" sz="4000" b="1" dirty="0" smtClean="0">
                <a:latin typeface="Calibri" panose="020F0502020204030204" pitchFamily="34" charset="0"/>
                <a:cs typeface="Calibri" panose="020F0502020204030204" pitchFamily="34" charset="0"/>
              </a:rPr>
              <a:t>Chinese New Year </a:t>
            </a:r>
          </a:p>
          <a:p>
            <a:pPr algn="ctr"/>
            <a:r>
              <a:rPr lang="en-GB" sz="4000" b="1" dirty="0" smtClean="0">
                <a:latin typeface="Calibri" panose="020F0502020204030204" pitchFamily="34" charset="0"/>
                <a:cs typeface="Calibri" panose="020F0502020204030204" pitchFamily="34" charset="0"/>
              </a:rPr>
              <a:t>5</a:t>
            </a:r>
            <a:r>
              <a:rPr lang="en-GB" sz="4000" b="1" baseline="30000" dirty="0" smtClean="0">
                <a:latin typeface="Calibri" panose="020F0502020204030204" pitchFamily="34" charset="0"/>
                <a:cs typeface="Calibri" panose="020F0502020204030204" pitchFamily="34" charset="0"/>
              </a:rPr>
              <a:t>th</a:t>
            </a:r>
            <a:r>
              <a:rPr lang="en-GB" sz="4000" b="1" dirty="0" smtClean="0">
                <a:latin typeface="Calibri" panose="020F0502020204030204" pitchFamily="34" charset="0"/>
                <a:cs typeface="Calibri" panose="020F0502020204030204" pitchFamily="34" charset="0"/>
              </a:rPr>
              <a:t> of February 2019 </a:t>
            </a:r>
            <a:endParaRPr lang="en-GB" sz="4000" dirty="0">
              <a:latin typeface="Calibri" panose="020F0502020204030204" pitchFamily="34" charset="0"/>
              <a:cs typeface="Calibri" panose="020F0502020204030204" pitchFamily="34" charset="0"/>
            </a:endParaRPr>
          </a:p>
        </p:txBody>
      </p:sp>
      <p:sp>
        <p:nvSpPr>
          <p:cNvPr id="6" name="AutoShape 8" descr="Image result for amnesty international symb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6" name="Picture 2" descr="https://static.euronews.com/articles/stories/03/08/16/46/880x495_story-5ce469d6-af5b-5278-8ec2-d3a74ba31882_151109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375" y="4293096"/>
            <a:ext cx="2599457" cy="190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123462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alibri" panose="020F0502020204030204" pitchFamily="34" charset="0"/>
                <a:cs typeface="Calibri" panose="020F0502020204030204" pitchFamily="34" charset="0"/>
              </a:rPr>
              <a:t/>
            </a:r>
            <a:br>
              <a:rPr lang="en-GB" b="1" dirty="0" smtClean="0">
                <a:latin typeface="Calibri" panose="020F0502020204030204" pitchFamily="34" charset="0"/>
                <a:cs typeface="Calibri" panose="020F0502020204030204" pitchFamily="34" charset="0"/>
              </a:rPr>
            </a:br>
            <a:r>
              <a:rPr lang="en-GB" b="1" dirty="0" smtClean="0">
                <a:latin typeface="Calibri" panose="020F0502020204030204" pitchFamily="34" charset="0"/>
                <a:cs typeface="Calibri" panose="020F0502020204030204" pitchFamily="34" charset="0"/>
              </a:rPr>
              <a:t>Chinese </a:t>
            </a:r>
            <a:r>
              <a:rPr lang="en-GB" b="1" dirty="0">
                <a:latin typeface="Calibri" panose="020F0502020204030204" pitchFamily="34" charset="0"/>
                <a:cs typeface="Calibri" panose="020F0502020204030204" pitchFamily="34" charset="0"/>
              </a:rPr>
              <a:t>New </a:t>
            </a:r>
            <a:r>
              <a:rPr lang="en-GB" b="1" dirty="0" smtClean="0">
                <a:latin typeface="Calibri" panose="020F0502020204030204" pitchFamily="34" charset="0"/>
                <a:cs typeface="Calibri" panose="020F0502020204030204" pitchFamily="34" charset="0"/>
              </a:rPr>
              <a:t>Year 2019 </a:t>
            </a:r>
            <a:r>
              <a:rPr lang="en-GB" b="1" dirty="0">
                <a:latin typeface="Calibri" panose="020F0502020204030204" pitchFamily="34" charset="0"/>
                <a:cs typeface="Calibri" panose="020F0502020204030204" pitchFamily="34" charset="0"/>
              </a:rPr>
              <a:t/>
            </a:r>
            <a:br>
              <a:rPr lang="en-GB" b="1" dirty="0">
                <a:latin typeface="Calibri" panose="020F0502020204030204" pitchFamily="34" charset="0"/>
                <a:cs typeface="Calibri" panose="020F0502020204030204" pitchFamily="34" charset="0"/>
              </a:rPr>
            </a:br>
            <a:endParaRPr lang="en-GB" dirty="0"/>
          </a:p>
        </p:txBody>
      </p:sp>
      <p:sp>
        <p:nvSpPr>
          <p:cNvPr id="3" name="Content Placeholder 2"/>
          <p:cNvSpPr>
            <a:spLocks noGrp="1"/>
          </p:cNvSpPr>
          <p:nvPr>
            <p:ph idx="1"/>
          </p:nvPr>
        </p:nvSpPr>
        <p:spPr/>
        <p:txBody>
          <a:bodyPr/>
          <a:lstStyle/>
          <a:p>
            <a:pPr marL="0" indent="0">
              <a:buNone/>
            </a:pPr>
            <a:r>
              <a:rPr lang="en-GB" b="1" dirty="0">
                <a:latin typeface="Calibri" panose="020F0502020204030204" pitchFamily="34" charset="0"/>
                <a:cs typeface="Calibri" panose="020F0502020204030204" pitchFamily="34" charset="0"/>
              </a:rPr>
              <a:t>Lantern </a:t>
            </a:r>
            <a:r>
              <a:rPr lang="en-GB" b="1" dirty="0" smtClean="0">
                <a:latin typeface="Calibri" panose="020F0502020204030204" pitchFamily="34" charset="0"/>
                <a:cs typeface="Calibri" panose="020F0502020204030204" pitchFamily="34" charset="0"/>
              </a:rPr>
              <a:t>Festival – </a:t>
            </a:r>
            <a:r>
              <a:rPr lang="en-GB" sz="2400" b="1" dirty="0" smtClean="0">
                <a:latin typeface="Calibri" panose="020F0502020204030204" pitchFamily="34" charset="0"/>
                <a:cs typeface="Calibri" panose="020F0502020204030204" pitchFamily="34" charset="0"/>
              </a:rPr>
              <a:t>the climax of the celebrations</a:t>
            </a:r>
          </a:p>
          <a:p>
            <a:pPr marL="0" indent="0">
              <a:buNone/>
            </a:pPr>
            <a:endParaRPr lang="en-GB" sz="2400" b="1" dirty="0" smtClean="0">
              <a:latin typeface="Calibri" panose="020F0502020204030204" pitchFamily="34" charset="0"/>
              <a:cs typeface="Calibri" panose="020F0502020204030204" pitchFamily="34" charset="0"/>
            </a:endParaRPr>
          </a:p>
          <a:p>
            <a:r>
              <a:rPr lang="en-GB" sz="1800" dirty="0">
                <a:latin typeface="Calibri" panose="020F0502020204030204" pitchFamily="34" charset="0"/>
                <a:cs typeface="Calibri" panose="020F0502020204030204" pitchFamily="34" charset="0"/>
              </a:rPr>
              <a:t>The Chinese New Year holiday comes to its climax with the Yuan Xiao (</a:t>
            </a:r>
            <a:r>
              <a:rPr lang="ja-JP" altLang="en-US" sz="1800" dirty="0">
                <a:latin typeface="Calibri" panose="020F0502020204030204" pitchFamily="34" charset="0"/>
                <a:cs typeface="Calibri" panose="020F0502020204030204" pitchFamily="34" charset="0"/>
              </a:rPr>
              <a:t>元宵节</a:t>
            </a:r>
            <a:r>
              <a:rPr lang="en-US" altLang="ja-JP" sz="1800" dirty="0">
                <a:latin typeface="Calibri" panose="020F0502020204030204" pitchFamily="34" charset="0"/>
                <a:cs typeface="Calibri" panose="020F0502020204030204" pitchFamily="34" charset="0"/>
              </a:rPr>
              <a:t>—</a:t>
            </a:r>
            <a:r>
              <a:rPr lang="en-GB" sz="1800" dirty="0" err="1">
                <a:latin typeface="Calibri" panose="020F0502020204030204" pitchFamily="34" charset="0"/>
                <a:cs typeface="Calibri" panose="020F0502020204030204" pitchFamily="34" charset="0"/>
              </a:rPr>
              <a:t>yuán</a:t>
            </a:r>
            <a:r>
              <a:rPr lang="en-GB" sz="1800" dirty="0">
                <a:latin typeface="Calibri" panose="020F0502020204030204" pitchFamily="34" charset="0"/>
                <a:cs typeface="Calibri" panose="020F0502020204030204" pitchFamily="34" charset="0"/>
              </a:rPr>
              <a:t> </a:t>
            </a:r>
            <a:r>
              <a:rPr lang="en-GB" sz="1800" dirty="0" err="1">
                <a:latin typeface="Calibri" panose="020F0502020204030204" pitchFamily="34" charset="0"/>
                <a:cs typeface="Calibri" panose="020F0502020204030204" pitchFamily="34" charset="0"/>
              </a:rPr>
              <a:t>xiāo</a:t>
            </a:r>
            <a:r>
              <a:rPr lang="en-GB" sz="1800" dirty="0">
                <a:latin typeface="Calibri" panose="020F0502020204030204" pitchFamily="34" charset="0"/>
                <a:cs typeface="Calibri" panose="020F0502020204030204" pitchFamily="34" charset="0"/>
              </a:rPr>
              <a:t> </a:t>
            </a:r>
            <a:r>
              <a:rPr lang="en-GB" sz="1800" dirty="0" err="1">
                <a:latin typeface="Calibri" panose="020F0502020204030204" pitchFamily="34" charset="0"/>
                <a:cs typeface="Calibri" panose="020F0502020204030204" pitchFamily="34" charset="0"/>
              </a:rPr>
              <a:t>jié</a:t>
            </a:r>
            <a:r>
              <a:rPr lang="en-GB" sz="1800" dirty="0">
                <a:latin typeface="Calibri" panose="020F0502020204030204" pitchFamily="34" charset="0"/>
                <a:cs typeface="Calibri" panose="020F0502020204030204" pitchFamily="34" charset="0"/>
              </a:rPr>
              <a:t>), or Lantern Festival.</a:t>
            </a:r>
          </a:p>
          <a:p>
            <a:r>
              <a:rPr lang="en-GB" sz="1800" dirty="0">
                <a:latin typeface="Calibri" panose="020F0502020204030204" pitchFamily="34" charset="0"/>
                <a:cs typeface="Calibri" panose="020F0502020204030204" pitchFamily="34" charset="0"/>
              </a:rPr>
              <a:t>Began over 2000 years ago, the festival has developed many meanings. It celebrates family reunions and society. It features ancient spiritual traditions. Some also call this the “true” Chinese Valentine’s Day.</a:t>
            </a:r>
          </a:p>
          <a:p>
            <a:r>
              <a:rPr lang="en-GB" sz="1800" dirty="0">
                <a:latin typeface="Calibri" panose="020F0502020204030204" pitchFamily="34" charset="0"/>
                <a:cs typeface="Calibri" panose="020F0502020204030204" pitchFamily="34" charset="0"/>
              </a:rPr>
              <a:t>The many activities include moon gazing, lighting lanterns, riddles, lion dances and eating rice balls. According to the lunar calendar, the festival takes place on January 15.</a:t>
            </a:r>
          </a:p>
          <a:p>
            <a:pPr marL="0" indent="0">
              <a:buNone/>
            </a:pPr>
            <a:endParaRPr lang="en-GB" sz="1800" b="1" dirty="0">
              <a:latin typeface="Calibri" panose="020F0502020204030204" pitchFamily="34" charset="0"/>
              <a:cs typeface="Calibri" panose="020F0502020204030204" pitchFamily="34" charset="0"/>
            </a:endParaRPr>
          </a:p>
          <a:p>
            <a:pPr marL="0" indent="0">
              <a:buNone/>
            </a:pPr>
            <a:endParaRPr lang="en-GB" b="1" dirty="0">
              <a:latin typeface="Calibri" panose="020F0502020204030204" pitchFamily="34" charset="0"/>
              <a:cs typeface="Calibri" panose="020F0502020204030204" pitchFamily="34" charset="0"/>
            </a:endParaRPr>
          </a:p>
        </p:txBody>
      </p:sp>
      <p:pic>
        <p:nvPicPr>
          <p:cNvPr id="4100" name="Picture 4" descr="Chinese New Year Lantern Festival celebra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5157192"/>
            <a:ext cx="1911340"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598886"/>
      </p:ext>
    </p:extLst>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alibri" panose="020F0502020204030204" pitchFamily="34" charset="0"/>
                <a:cs typeface="Calibri" panose="020F0502020204030204" pitchFamily="34" charset="0"/>
              </a:rPr>
              <a:t/>
            </a:r>
            <a:br>
              <a:rPr lang="en-GB" b="1" dirty="0" smtClean="0">
                <a:latin typeface="Calibri" panose="020F0502020204030204" pitchFamily="34" charset="0"/>
                <a:cs typeface="Calibri" panose="020F0502020204030204" pitchFamily="34" charset="0"/>
              </a:rPr>
            </a:br>
            <a:r>
              <a:rPr lang="en-GB" b="1" dirty="0" smtClean="0">
                <a:latin typeface="Calibri" panose="020F0502020204030204" pitchFamily="34" charset="0"/>
                <a:cs typeface="Calibri" panose="020F0502020204030204" pitchFamily="34" charset="0"/>
              </a:rPr>
              <a:t>Chinese </a:t>
            </a:r>
            <a:r>
              <a:rPr lang="en-GB" b="1" dirty="0">
                <a:latin typeface="Calibri" panose="020F0502020204030204" pitchFamily="34" charset="0"/>
                <a:cs typeface="Calibri" panose="020F0502020204030204" pitchFamily="34" charset="0"/>
              </a:rPr>
              <a:t>New </a:t>
            </a:r>
            <a:r>
              <a:rPr lang="en-GB" b="1" dirty="0" smtClean="0">
                <a:latin typeface="Calibri" panose="020F0502020204030204" pitchFamily="34" charset="0"/>
                <a:cs typeface="Calibri" panose="020F0502020204030204" pitchFamily="34" charset="0"/>
              </a:rPr>
              <a:t>Year 2019 </a:t>
            </a:r>
            <a:r>
              <a:rPr lang="en-GB" b="1" dirty="0">
                <a:latin typeface="Calibri" panose="020F0502020204030204" pitchFamily="34" charset="0"/>
                <a:cs typeface="Calibri" panose="020F0502020204030204" pitchFamily="34" charset="0"/>
              </a:rPr>
              <a:t/>
            </a:r>
            <a:br>
              <a:rPr lang="en-GB" b="1" dirty="0">
                <a:latin typeface="Calibri" panose="020F0502020204030204" pitchFamily="34" charset="0"/>
                <a:cs typeface="Calibri" panose="020F0502020204030204" pitchFamily="34" charset="0"/>
              </a:rPr>
            </a:br>
            <a:endParaRPr lang="en-GB" dirty="0"/>
          </a:p>
        </p:txBody>
      </p:sp>
      <p:pic>
        <p:nvPicPr>
          <p:cNvPr id="4" name="Content Placeholder 3"/>
          <p:cNvPicPr>
            <a:picLocks noGrp="1" noChangeAspect="1"/>
          </p:cNvPicPr>
          <p:nvPr>
            <p:ph idx="1"/>
          </p:nvPr>
        </p:nvPicPr>
        <p:blipFill>
          <a:blip r:embed="rId2"/>
          <a:stretch>
            <a:fillRect/>
          </a:stretch>
        </p:blipFill>
        <p:spPr>
          <a:xfrm>
            <a:off x="1074420" y="1988840"/>
            <a:ext cx="6995160" cy="2592288"/>
          </a:xfrm>
          <a:prstGeom prst="rect">
            <a:avLst/>
          </a:prstGeom>
        </p:spPr>
      </p:pic>
      <p:sp>
        <p:nvSpPr>
          <p:cNvPr id="5" name="TextBox 4"/>
          <p:cNvSpPr txBox="1"/>
          <p:nvPr/>
        </p:nvSpPr>
        <p:spPr>
          <a:xfrm>
            <a:off x="1367644" y="5085184"/>
            <a:ext cx="6408712" cy="646331"/>
          </a:xfrm>
          <a:prstGeom prst="rect">
            <a:avLst/>
          </a:prstGeom>
          <a:noFill/>
        </p:spPr>
        <p:txBody>
          <a:bodyPr wrap="square" rtlCol="0">
            <a:spAutoFit/>
          </a:bodyPr>
          <a:lstStyle/>
          <a:p>
            <a:r>
              <a:rPr lang="en-GB" b="1" dirty="0" smtClean="0">
                <a:solidFill>
                  <a:srgbClr val="C00000"/>
                </a:solidFill>
                <a:latin typeface="Calibri" panose="020F0502020204030204" pitchFamily="34" charset="0"/>
                <a:cs typeface="Calibri" panose="020F0502020204030204" pitchFamily="34" charset="0"/>
              </a:rPr>
              <a:t>IT CELBRATES THE BEGINNING OF THE NEW YEAR AND ALLOWS FAMILY AND FRIENDS TO COME TOGETHER</a:t>
            </a:r>
            <a:endParaRPr lang="en-GB"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12269476"/>
      </p:ext>
    </p:extLst>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alibri" panose="020F0502020204030204" pitchFamily="34" charset="0"/>
                <a:cs typeface="Calibri" panose="020F0502020204030204" pitchFamily="34" charset="0"/>
              </a:rPr>
              <a:t/>
            </a:r>
            <a:br>
              <a:rPr lang="en-GB" b="1" dirty="0" smtClean="0">
                <a:latin typeface="Calibri" panose="020F0502020204030204" pitchFamily="34" charset="0"/>
                <a:cs typeface="Calibri" panose="020F0502020204030204" pitchFamily="34" charset="0"/>
              </a:rPr>
            </a:br>
            <a:r>
              <a:rPr lang="en-GB" b="1" dirty="0" smtClean="0">
                <a:latin typeface="Calibri" panose="020F0502020204030204" pitchFamily="34" charset="0"/>
                <a:cs typeface="Calibri" panose="020F0502020204030204" pitchFamily="34" charset="0"/>
              </a:rPr>
              <a:t>Chinese </a:t>
            </a:r>
            <a:r>
              <a:rPr lang="en-GB" b="1" dirty="0">
                <a:latin typeface="Calibri" panose="020F0502020204030204" pitchFamily="34" charset="0"/>
                <a:cs typeface="Calibri" panose="020F0502020204030204" pitchFamily="34" charset="0"/>
              </a:rPr>
              <a:t>New </a:t>
            </a:r>
            <a:r>
              <a:rPr lang="en-GB" b="1" dirty="0" smtClean="0">
                <a:latin typeface="Calibri" panose="020F0502020204030204" pitchFamily="34" charset="0"/>
                <a:cs typeface="Calibri" panose="020F0502020204030204" pitchFamily="34" charset="0"/>
              </a:rPr>
              <a:t>Year 2019 </a:t>
            </a:r>
            <a:r>
              <a:rPr lang="en-GB" b="1" dirty="0">
                <a:latin typeface="Calibri" panose="020F0502020204030204" pitchFamily="34" charset="0"/>
                <a:cs typeface="Calibri" panose="020F0502020204030204" pitchFamily="34" charset="0"/>
              </a:rPr>
              <a:t/>
            </a:r>
            <a:br>
              <a:rPr lang="en-GB" b="1" dirty="0">
                <a:latin typeface="Calibri" panose="020F0502020204030204" pitchFamily="34" charset="0"/>
                <a:cs typeface="Calibri" panose="020F0502020204030204" pitchFamily="34" charset="0"/>
              </a:rPr>
            </a:br>
            <a:endParaRPr lang="en-GB" dirty="0"/>
          </a:p>
        </p:txBody>
      </p:sp>
      <p:pic>
        <p:nvPicPr>
          <p:cNvPr id="5" name="Content Placeholder 4"/>
          <p:cNvPicPr>
            <a:picLocks noGrp="1" noChangeAspect="1"/>
          </p:cNvPicPr>
          <p:nvPr>
            <p:ph idx="1"/>
          </p:nvPr>
        </p:nvPicPr>
        <p:blipFill>
          <a:blip r:embed="rId2"/>
          <a:stretch>
            <a:fillRect/>
          </a:stretch>
        </p:blipFill>
        <p:spPr>
          <a:xfrm>
            <a:off x="2081212" y="1766799"/>
            <a:ext cx="4981575" cy="3750433"/>
          </a:xfrm>
          <a:prstGeom prst="rect">
            <a:avLst/>
          </a:prstGeom>
        </p:spPr>
      </p:pic>
    </p:spTree>
    <p:extLst>
      <p:ext uri="{BB962C8B-B14F-4D97-AF65-F5344CB8AC3E}">
        <p14:creationId xmlns:p14="http://schemas.microsoft.com/office/powerpoint/2010/main" val="1072669322"/>
      </p:ext>
    </p:extLst>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alibri" panose="020F0502020204030204" pitchFamily="34" charset="0"/>
                <a:cs typeface="Calibri" panose="020F0502020204030204" pitchFamily="34" charset="0"/>
              </a:rPr>
              <a:t/>
            </a:r>
            <a:br>
              <a:rPr lang="en-GB" b="1" dirty="0" smtClean="0">
                <a:latin typeface="Calibri" panose="020F0502020204030204" pitchFamily="34" charset="0"/>
                <a:cs typeface="Calibri" panose="020F0502020204030204" pitchFamily="34" charset="0"/>
              </a:rPr>
            </a:br>
            <a:r>
              <a:rPr lang="en-GB" b="1" dirty="0" smtClean="0">
                <a:latin typeface="Calibri" panose="020F0502020204030204" pitchFamily="34" charset="0"/>
                <a:cs typeface="Calibri" panose="020F0502020204030204" pitchFamily="34" charset="0"/>
              </a:rPr>
              <a:t>Chinese </a:t>
            </a:r>
            <a:r>
              <a:rPr lang="en-GB" b="1" dirty="0">
                <a:latin typeface="Calibri" panose="020F0502020204030204" pitchFamily="34" charset="0"/>
                <a:cs typeface="Calibri" panose="020F0502020204030204" pitchFamily="34" charset="0"/>
              </a:rPr>
              <a:t>New </a:t>
            </a:r>
            <a:r>
              <a:rPr lang="en-GB" b="1" dirty="0" smtClean="0">
                <a:latin typeface="Calibri" panose="020F0502020204030204" pitchFamily="34" charset="0"/>
                <a:cs typeface="Calibri" panose="020F0502020204030204" pitchFamily="34" charset="0"/>
              </a:rPr>
              <a:t>Year 2019 </a:t>
            </a:r>
            <a:r>
              <a:rPr lang="en-GB" b="1" dirty="0">
                <a:latin typeface="Calibri" panose="020F0502020204030204" pitchFamily="34" charset="0"/>
                <a:cs typeface="Calibri" panose="020F0502020204030204" pitchFamily="34" charset="0"/>
              </a:rPr>
              <a:t/>
            </a:r>
            <a:br>
              <a:rPr lang="en-GB" b="1" dirty="0">
                <a:latin typeface="Calibri" panose="020F0502020204030204" pitchFamily="34" charset="0"/>
                <a:cs typeface="Calibri" panose="020F0502020204030204" pitchFamily="34" charset="0"/>
              </a:rPr>
            </a:br>
            <a:endParaRPr lang="en-GB" dirty="0"/>
          </a:p>
        </p:txBody>
      </p:sp>
      <p:sp>
        <p:nvSpPr>
          <p:cNvPr id="3" name="Content Placeholder 2"/>
          <p:cNvSpPr>
            <a:spLocks noGrp="1"/>
          </p:cNvSpPr>
          <p:nvPr>
            <p:ph idx="1"/>
          </p:nvPr>
        </p:nvSpPr>
        <p:spPr/>
        <p:txBody>
          <a:bodyPr/>
          <a:lstStyle/>
          <a:p>
            <a:pPr marL="0" indent="0">
              <a:buNone/>
            </a:pPr>
            <a:r>
              <a:rPr lang="en-GB" b="1" dirty="0">
                <a:latin typeface="Calibri" panose="020F0502020204030204" pitchFamily="34" charset="0"/>
                <a:cs typeface="Calibri" panose="020F0502020204030204" pitchFamily="34" charset="0"/>
              </a:rPr>
              <a:t>Year of the </a:t>
            </a:r>
            <a:r>
              <a:rPr lang="en-GB" b="1" dirty="0" smtClean="0">
                <a:latin typeface="Calibri" panose="020F0502020204030204" pitchFamily="34" charset="0"/>
                <a:cs typeface="Calibri" panose="020F0502020204030204" pitchFamily="34" charset="0"/>
              </a:rPr>
              <a:t>Pig</a:t>
            </a:r>
          </a:p>
          <a:p>
            <a:pPr marL="0" indent="0">
              <a:buNone/>
            </a:pPr>
            <a:endParaRPr lang="en-GB" b="1" dirty="0">
              <a:latin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cs typeface="Calibri" panose="020F0502020204030204" pitchFamily="34" charset="0"/>
              </a:rPr>
              <a:t>The Pig is the twelfth of all zodiac </a:t>
            </a:r>
            <a:r>
              <a:rPr lang="en-GB" sz="2400" dirty="0" smtClean="0">
                <a:latin typeface="Calibri" panose="020F0502020204030204" pitchFamily="34" charset="0"/>
                <a:cs typeface="Calibri" panose="020F0502020204030204" pitchFamily="34" charset="0"/>
              </a:rPr>
              <a:t>animals</a:t>
            </a:r>
          </a:p>
          <a:p>
            <a:pPr marL="0" indent="0">
              <a:buNone/>
            </a:pPr>
            <a:r>
              <a:rPr lang="en-GB" sz="2400" dirty="0">
                <a:latin typeface="Calibri" panose="020F0502020204030204" pitchFamily="34" charset="0"/>
                <a:cs typeface="Calibri" panose="020F0502020204030204" pitchFamily="34" charset="0"/>
              </a:rPr>
              <a:t>In Chinese culture, pigs are the symbol of wealth</a:t>
            </a:r>
            <a:r>
              <a:rPr lang="en-GB" sz="2400" dirty="0" smtClean="0">
                <a:latin typeface="Calibri" panose="020F0502020204030204" pitchFamily="34" charset="0"/>
                <a:cs typeface="Calibri" panose="020F0502020204030204" pitchFamily="34" charset="0"/>
              </a:rPr>
              <a:t>.</a:t>
            </a:r>
          </a:p>
          <a:p>
            <a:pPr marL="0" indent="0">
              <a:buNone/>
            </a:pPr>
            <a:endParaRPr lang="en-GB" sz="2400" dirty="0" smtClean="0">
              <a:latin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cs typeface="Calibri" panose="020F0502020204030204" pitchFamily="34" charset="0"/>
              </a:rPr>
              <a:t>Their chubby faces and big ears are signs of fortune as well.</a:t>
            </a:r>
          </a:p>
        </p:txBody>
      </p:sp>
      <p:pic>
        <p:nvPicPr>
          <p:cNvPr id="4" name="Content Placeholder 4"/>
          <p:cNvPicPr>
            <a:picLocks noChangeAspect="1"/>
          </p:cNvPicPr>
          <p:nvPr/>
        </p:nvPicPr>
        <p:blipFill>
          <a:blip r:embed="rId2"/>
          <a:stretch>
            <a:fillRect/>
          </a:stretch>
        </p:blipFill>
        <p:spPr bwMode="auto">
          <a:xfrm>
            <a:off x="6851524" y="5157192"/>
            <a:ext cx="2030011" cy="1528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124042860"/>
      </p:ext>
    </p:extLst>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alibri" panose="020F0502020204030204" pitchFamily="34" charset="0"/>
                <a:cs typeface="Calibri" panose="020F0502020204030204" pitchFamily="34" charset="0"/>
              </a:rPr>
              <a:t/>
            </a:r>
            <a:br>
              <a:rPr lang="en-GB" b="1" dirty="0" smtClean="0">
                <a:latin typeface="Calibri" panose="020F0502020204030204" pitchFamily="34" charset="0"/>
                <a:cs typeface="Calibri" panose="020F0502020204030204" pitchFamily="34" charset="0"/>
              </a:rPr>
            </a:br>
            <a:r>
              <a:rPr lang="en-GB" b="1" dirty="0" smtClean="0">
                <a:latin typeface="Calibri" panose="020F0502020204030204" pitchFamily="34" charset="0"/>
                <a:cs typeface="Calibri" panose="020F0502020204030204" pitchFamily="34" charset="0"/>
              </a:rPr>
              <a:t>Chinese </a:t>
            </a:r>
            <a:r>
              <a:rPr lang="en-GB" b="1" dirty="0">
                <a:latin typeface="Calibri" panose="020F0502020204030204" pitchFamily="34" charset="0"/>
                <a:cs typeface="Calibri" panose="020F0502020204030204" pitchFamily="34" charset="0"/>
              </a:rPr>
              <a:t>New </a:t>
            </a:r>
            <a:r>
              <a:rPr lang="en-GB" b="1" dirty="0" smtClean="0">
                <a:latin typeface="Calibri" panose="020F0502020204030204" pitchFamily="34" charset="0"/>
                <a:cs typeface="Calibri" panose="020F0502020204030204" pitchFamily="34" charset="0"/>
              </a:rPr>
              <a:t>Year 2019 </a:t>
            </a:r>
            <a:r>
              <a:rPr lang="en-GB" b="1" dirty="0">
                <a:latin typeface="Calibri" panose="020F0502020204030204" pitchFamily="34" charset="0"/>
                <a:cs typeface="Calibri" panose="020F0502020204030204" pitchFamily="34" charset="0"/>
              </a:rPr>
              <a:t/>
            </a:r>
            <a:br>
              <a:rPr lang="en-GB" b="1" dirty="0">
                <a:latin typeface="Calibri" panose="020F0502020204030204" pitchFamily="34" charset="0"/>
                <a:cs typeface="Calibri" panose="020F0502020204030204" pitchFamily="34" charset="0"/>
              </a:rPr>
            </a:br>
            <a:endParaRPr lang="en-GB" dirty="0"/>
          </a:p>
        </p:txBody>
      </p:sp>
      <p:sp>
        <p:nvSpPr>
          <p:cNvPr id="3" name="Content Placeholder 2"/>
          <p:cNvSpPr>
            <a:spLocks noGrp="1"/>
          </p:cNvSpPr>
          <p:nvPr>
            <p:ph idx="1"/>
          </p:nvPr>
        </p:nvSpPr>
        <p:spPr>
          <a:xfrm>
            <a:off x="698966" y="1752600"/>
            <a:ext cx="7772400" cy="4114800"/>
          </a:xfrm>
        </p:spPr>
        <p:txBody>
          <a:bodyPr/>
          <a:lstStyle/>
          <a:p>
            <a:pPr marL="0" indent="0">
              <a:buNone/>
            </a:pPr>
            <a:r>
              <a:rPr lang="en-GB" b="1" dirty="0" smtClean="0">
                <a:latin typeface="Calibri" panose="020F0502020204030204" pitchFamily="34" charset="0"/>
                <a:cs typeface="Calibri" panose="020F0502020204030204" pitchFamily="34" charset="0"/>
              </a:rPr>
              <a:t>Chinese </a:t>
            </a:r>
            <a:r>
              <a:rPr lang="en-GB" b="1" dirty="0">
                <a:latin typeface="Calibri" panose="020F0502020204030204" pitchFamily="34" charset="0"/>
                <a:cs typeface="Calibri" panose="020F0502020204030204" pitchFamily="34" charset="0"/>
              </a:rPr>
              <a:t>New Year Dishes</a:t>
            </a:r>
          </a:p>
          <a:p>
            <a:pPr marL="0" indent="0">
              <a:buNone/>
            </a:pPr>
            <a:r>
              <a:rPr lang="en-GB" sz="2800" cap="all" dirty="0" smtClean="0">
                <a:latin typeface="Calibri" panose="020F0502020204030204" pitchFamily="34" charset="0"/>
                <a:cs typeface="Calibri" panose="020F0502020204030204" pitchFamily="34" charset="0"/>
              </a:rPr>
              <a:t>What to eat during New Year Celebrations</a:t>
            </a:r>
          </a:p>
          <a:p>
            <a:pPr marL="0" indent="0">
              <a:buNone/>
            </a:pPr>
            <a:r>
              <a:rPr lang="en-GB" sz="2000" cap="all" dirty="0" smtClean="0">
                <a:latin typeface="Calibri" panose="020F0502020204030204" pitchFamily="34" charset="0"/>
                <a:cs typeface="Calibri" panose="020F0502020204030204" pitchFamily="34" charset="0"/>
              </a:rPr>
              <a:t>FAMILY GATHERINGS AND MEALS TOGETHER ARE VERY IMPORTANT AT THIS TIME!</a:t>
            </a:r>
          </a:p>
          <a:p>
            <a:pPr marL="0" indent="0">
              <a:buNone/>
            </a:pPr>
            <a:endParaRPr lang="en-GB" sz="2800" dirty="0">
              <a:latin typeface="Calibri" panose="020F0502020204030204" pitchFamily="34" charset="0"/>
              <a:cs typeface="Calibri" panose="020F0502020204030204" pitchFamily="34" charset="0"/>
            </a:endParaRPr>
          </a:p>
        </p:txBody>
      </p:sp>
      <p:pic>
        <p:nvPicPr>
          <p:cNvPr id="2052" name="Picture 4" descr="Chinese New Year traditional di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3501008"/>
            <a:ext cx="4392488" cy="2737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9957158"/>
      </p:ext>
    </p:extLst>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alibri" panose="020F0502020204030204" pitchFamily="34" charset="0"/>
                <a:cs typeface="Calibri" panose="020F0502020204030204" pitchFamily="34" charset="0"/>
              </a:rPr>
              <a:t/>
            </a:r>
            <a:br>
              <a:rPr lang="en-GB" b="1" dirty="0" smtClean="0">
                <a:latin typeface="Calibri" panose="020F0502020204030204" pitchFamily="34" charset="0"/>
                <a:cs typeface="Calibri" panose="020F0502020204030204" pitchFamily="34" charset="0"/>
              </a:rPr>
            </a:br>
            <a:r>
              <a:rPr lang="en-GB" b="1" dirty="0" smtClean="0">
                <a:latin typeface="Calibri" panose="020F0502020204030204" pitchFamily="34" charset="0"/>
                <a:cs typeface="Calibri" panose="020F0502020204030204" pitchFamily="34" charset="0"/>
              </a:rPr>
              <a:t>Chinese </a:t>
            </a:r>
            <a:r>
              <a:rPr lang="en-GB" b="1" dirty="0">
                <a:latin typeface="Calibri" panose="020F0502020204030204" pitchFamily="34" charset="0"/>
                <a:cs typeface="Calibri" panose="020F0502020204030204" pitchFamily="34" charset="0"/>
              </a:rPr>
              <a:t>New </a:t>
            </a:r>
            <a:r>
              <a:rPr lang="en-GB" b="1" dirty="0" smtClean="0">
                <a:latin typeface="Calibri" panose="020F0502020204030204" pitchFamily="34" charset="0"/>
                <a:cs typeface="Calibri" panose="020F0502020204030204" pitchFamily="34" charset="0"/>
              </a:rPr>
              <a:t>Year 2019 </a:t>
            </a:r>
            <a:r>
              <a:rPr lang="en-GB" b="1" dirty="0">
                <a:latin typeface="Calibri" panose="020F0502020204030204" pitchFamily="34" charset="0"/>
                <a:cs typeface="Calibri" panose="020F0502020204030204" pitchFamily="34" charset="0"/>
              </a:rPr>
              <a:t/>
            </a:r>
            <a:br>
              <a:rPr lang="en-GB" b="1" dirty="0">
                <a:latin typeface="Calibri" panose="020F0502020204030204" pitchFamily="34" charset="0"/>
                <a:cs typeface="Calibri" panose="020F0502020204030204" pitchFamily="34" charset="0"/>
              </a:rPr>
            </a:br>
            <a:endParaRPr lang="en-GB" dirty="0"/>
          </a:p>
        </p:txBody>
      </p:sp>
      <p:sp>
        <p:nvSpPr>
          <p:cNvPr id="3" name="Content Placeholder 2"/>
          <p:cNvSpPr>
            <a:spLocks noGrp="1"/>
          </p:cNvSpPr>
          <p:nvPr>
            <p:ph idx="1"/>
          </p:nvPr>
        </p:nvSpPr>
        <p:spPr/>
        <p:txBody>
          <a:bodyPr/>
          <a:lstStyle/>
          <a:p>
            <a:pPr marL="0" indent="0">
              <a:buNone/>
            </a:pPr>
            <a:r>
              <a:rPr lang="en-GB" sz="2000" dirty="0" smtClean="0">
                <a:latin typeface="Calibri" panose="020F0502020204030204" pitchFamily="34" charset="0"/>
                <a:cs typeface="Calibri" panose="020F0502020204030204" pitchFamily="34" charset="0"/>
              </a:rPr>
              <a:t>Things you did not know about Chinese New Year:</a:t>
            </a:r>
          </a:p>
          <a:p>
            <a:pPr marL="0" indent="0">
              <a:buNone/>
            </a:pPr>
            <a:endParaRPr lang="en-GB" sz="2000" dirty="0" smtClean="0">
              <a:latin typeface="Calibri" panose="020F0502020204030204" pitchFamily="34" charset="0"/>
              <a:cs typeface="Calibri" panose="020F0502020204030204" pitchFamily="34" charset="0"/>
            </a:endParaRPr>
          </a:p>
          <a:p>
            <a:pPr marL="457200" indent="-457200">
              <a:buFont typeface="+mj-lt"/>
              <a:buAutoNum type="arabicPeriod"/>
            </a:pPr>
            <a:r>
              <a:rPr lang="en-GB" sz="2000" b="1" dirty="0">
                <a:latin typeface="Calibri" panose="020F0502020204030204" pitchFamily="34" charset="0"/>
                <a:cs typeface="Calibri" panose="020F0502020204030204" pitchFamily="34" charset="0"/>
              </a:rPr>
              <a:t>Chinese New Year is also known as the Spring </a:t>
            </a:r>
            <a:r>
              <a:rPr lang="en-GB" sz="2000" b="1" dirty="0" smtClean="0">
                <a:latin typeface="Calibri" panose="020F0502020204030204" pitchFamily="34" charset="0"/>
                <a:cs typeface="Calibri" panose="020F0502020204030204" pitchFamily="34" charset="0"/>
              </a:rPr>
              <a:t>Festival</a:t>
            </a:r>
          </a:p>
          <a:p>
            <a:pPr marL="457200" indent="-457200">
              <a:buFont typeface="+mj-lt"/>
              <a:buAutoNum type="arabicPeriod"/>
            </a:pPr>
            <a:r>
              <a:rPr lang="en-GB" sz="2000" b="1" dirty="0" smtClean="0">
                <a:latin typeface="Calibri" panose="020F0502020204030204" pitchFamily="34" charset="0"/>
                <a:cs typeface="Calibri" panose="020F0502020204030204" pitchFamily="34" charset="0"/>
              </a:rPr>
              <a:t>There's </a:t>
            </a:r>
            <a:r>
              <a:rPr lang="en-GB" sz="2000" b="1" dirty="0">
                <a:latin typeface="Calibri" panose="020F0502020204030204" pitchFamily="34" charset="0"/>
                <a:cs typeface="Calibri" panose="020F0502020204030204" pitchFamily="34" charset="0"/>
              </a:rPr>
              <a:t>no set date for Chinese New </a:t>
            </a:r>
            <a:r>
              <a:rPr lang="en-GB" sz="2000" b="1" dirty="0" smtClean="0">
                <a:latin typeface="Calibri" panose="020F0502020204030204" pitchFamily="34" charset="0"/>
                <a:cs typeface="Calibri" panose="020F0502020204030204" pitchFamily="34" charset="0"/>
              </a:rPr>
              <a:t>Year</a:t>
            </a:r>
          </a:p>
          <a:p>
            <a:pPr marL="457200" indent="-457200">
              <a:buFont typeface="+mj-lt"/>
              <a:buAutoNum type="arabicPeriod"/>
            </a:pPr>
            <a:r>
              <a:rPr lang="en-GB" sz="2000" b="1" dirty="0" smtClean="0">
                <a:latin typeface="Calibri" panose="020F0502020204030204" pitchFamily="34" charset="0"/>
                <a:cs typeface="Calibri" panose="020F0502020204030204" pitchFamily="34" charset="0"/>
              </a:rPr>
              <a:t>It </a:t>
            </a:r>
            <a:r>
              <a:rPr lang="en-GB" sz="2000" b="1" dirty="0">
                <a:latin typeface="Calibri" panose="020F0502020204030204" pitchFamily="34" charset="0"/>
                <a:cs typeface="Calibri" panose="020F0502020204030204" pitchFamily="34" charset="0"/>
              </a:rPr>
              <a:t>is a day for praying to gods</a:t>
            </a:r>
          </a:p>
          <a:p>
            <a:pPr marL="0" indent="0">
              <a:buNone/>
            </a:pPr>
            <a:endParaRPr lang="en-GB" b="1" dirty="0" smtClean="0"/>
          </a:p>
          <a:p>
            <a:pPr marL="0" indent="0" algn="ctr">
              <a:buNone/>
            </a:pPr>
            <a:r>
              <a:rPr lang="en-GB" sz="1800" b="1" dirty="0" smtClean="0">
                <a:latin typeface="Calibri" panose="020F0502020204030204" pitchFamily="34" charset="0"/>
                <a:cs typeface="Calibri" panose="020F0502020204030204" pitchFamily="34" charset="0"/>
                <a:hlinkClick r:id="rId2"/>
              </a:rPr>
              <a:t>FACTS ABOUT CHINESE NEW YEAR</a:t>
            </a:r>
            <a:endParaRPr lang="en-GB" sz="1800" b="1" dirty="0">
              <a:latin typeface="Calibri" panose="020F0502020204030204" pitchFamily="34" charset="0"/>
              <a:cs typeface="Calibri" panose="020F0502020204030204" pitchFamily="34" charset="0"/>
            </a:endParaRPr>
          </a:p>
          <a:p>
            <a:pPr marL="457200" indent="-457200">
              <a:buFont typeface="+mj-lt"/>
              <a:buAutoNum type="arabicPeriod"/>
            </a:pPr>
            <a:endParaRPr lang="en-GB" sz="1800" b="1" dirty="0"/>
          </a:p>
          <a:p>
            <a:pPr marL="457200" indent="-457200">
              <a:buFont typeface="+mj-lt"/>
              <a:buAutoNum type="arabicPeriod"/>
            </a:pPr>
            <a:endParaRPr lang="en-GB" sz="2000" dirty="0" smtClean="0">
              <a:latin typeface="Calibri" panose="020F0502020204030204" pitchFamily="34" charset="0"/>
              <a:cs typeface="Calibri" panose="020F0502020204030204" pitchFamily="34" charset="0"/>
            </a:endParaRPr>
          </a:p>
          <a:p>
            <a:pPr marL="0" indent="0">
              <a:buNone/>
            </a:pPr>
            <a:endParaRPr lang="en-GB" sz="2000" dirty="0">
              <a:latin typeface="Calibri" panose="020F0502020204030204" pitchFamily="34" charset="0"/>
              <a:cs typeface="Calibri" panose="020F0502020204030204" pitchFamily="34" charset="0"/>
            </a:endParaRPr>
          </a:p>
          <a:p>
            <a:pPr marL="0" indent="0">
              <a:buNone/>
            </a:pPr>
            <a:endParaRPr lang="en-GB" sz="2000" dirty="0">
              <a:latin typeface="Calibri" panose="020F0502020204030204" pitchFamily="34" charset="0"/>
              <a:cs typeface="Calibri" panose="020F0502020204030204" pitchFamily="34" charset="0"/>
            </a:endParaRPr>
          </a:p>
        </p:txBody>
      </p:sp>
      <p:pic>
        <p:nvPicPr>
          <p:cNvPr id="3078" name="Picture 6" descr="Chinese New Year lanterns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5157192"/>
            <a:ext cx="2634194" cy="1514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0734671"/>
      </p:ext>
    </p:extLst>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alibri" panose="020F0502020204030204" pitchFamily="34" charset="0"/>
                <a:cs typeface="Calibri" panose="020F0502020204030204" pitchFamily="34" charset="0"/>
              </a:rPr>
              <a:t/>
            </a:r>
            <a:br>
              <a:rPr lang="en-GB" b="1" dirty="0" smtClean="0">
                <a:latin typeface="Calibri" panose="020F0502020204030204" pitchFamily="34" charset="0"/>
                <a:cs typeface="Calibri" panose="020F0502020204030204" pitchFamily="34" charset="0"/>
              </a:rPr>
            </a:br>
            <a:r>
              <a:rPr lang="en-GB" b="1" dirty="0" smtClean="0">
                <a:latin typeface="Calibri" panose="020F0502020204030204" pitchFamily="34" charset="0"/>
                <a:cs typeface="Calibri" panose="020F0502020204030204" pitchFamily="34" charset="0"/>
              </a:rPr>
              <a:t>Chinese </a:t>
            </a:r>
            <a:r>
              <a:rPr lang="en-GB" b="1" dirty="0">
                <a:latin typeface="Calibri" panose="020F0502020204030204" pitchFamily="34" charset="0"/>
                <a:cs typeface="Calibri" panose="020F0502020204030204" pitchFamily="34" charset="0"/>
              </a:rPr>
              <a:t>New </a:t>
            </a:r>
            <a:r>
              <a:rPr lang="en-GB" b="1" dirty="0" smtClean="0">
                <a:latin typeface="Calibri" panose="020F0502020204030204" pitchFamily="34" charset="0"/>
                <a:cs typeface="Calibri" panose="020F0502020204030204" pitchFamily="34" charset="0"/>
              </a:rPr>
              <a:t>Year 2019 </a:t>
            </a:r>
            <a:r>
              <a:rPr lang="en-GB" b="1" dirty="0">
                <a:latin typeface="Calibri" panose="020F0502020204030204" pitchFamily="34" charset="0"/>
                <a:cs typeface="Calibri" panose="020F0502020204030204" pitchFamily="34" charset="0"/>
              </a:rPr>
              <a:t/>
            </a:r>
            <a:br>
              <a:rPr lang="en-GB" b="1" dirty="0">
                <a:latin typeface="Calibri" panose="020F0502020204030204" pitchFamily="34" charset="0"/>
                <a:cs typeface="Calibri" panose="020F0502020204030204" pitchFamily="34" charset="0"/>
              </a:rPr>
            </a:br>
            <a:endParaRPr lang="en-GB" dirty="0"/>
          </a:p>
        </p:txBody>
      </p:sp>
      <p:sp>
        <p:nvSpPr>
          <p:cNvPr id="3" name="Content Placeholder 2"/>
          <p:cNvSpPr>
            <a:spLocks noGrp="1"/>
          </p:cNvSpPr>
          <p:nvPr>
            <p:ph idx="1"/>
          </p:nvPr>
        </p:nvSpPr>
        <p:spPr>
          <a:xfrm>
            <a:off x="2241972" y="4093989"/>
            <a:ext cx="7772400" cy="5703034"/>
          </a:xfrm>
        </p:spPr>
        <p:txBody>
          <a:bodyPr/>
          <a:lstStyle/>
          <a:p>
            <a:pPr marL="0" indent="0">
              <a:buNone/>
            </a:pPr>
            <a:endParaRPr lang="en-GB" b="1" dirty="0" smtClean="0"/>
          </a:p>
          <a:p>
            <a:pPr marL="0" indent="0">
              <a:buNone/>
            </a:pPr>
            <a:endParaRPr lang="en-GB" sz="1800" b="1" dirty="0"/>
          </a:p>
          <a:p>
            <a:pPr marL="457200" indent="-457200">
              <a:buFont typeface="+mj-lt"/>
              <a:buAutoNum type="arabicPeriod"/>
            </a:pPr>
            <a:endParaRPr lang="en-GB" sz="2000" dirty="0" smtClean="0">
              <a:latin typeface="Calibri" panose="020F0502020204030204" pitchFamily="34" charset="0"/>
              <a:cs typeface="Calibri" panose="020F0502020204030204" pitchFamily="34" charset="0"/>
            </a:endParaRPr>
          </a:p>
          <a:p>
            <a:pPr marL="0" indent="0">
              <a:buNone/>
            </a:pPr>
            <a:endParaRPr lang="en-GB" sz="2000" dirty="0">
              <a:latin typeface="Calibri" panose="020F0502020204030204" pitchFamily="34" charset="0"/>
              <a:cs typeface="Calibri" panose="020F0502020204030204" pitchFamily="34" charset="0"/>
            </a:endParaRPr>
          </a:p>
          <a:p>
            <a:pPr marL="0" indent="0">
              <a:buNone/>
            </a:pPr>
            <a:endParaRPr lang="en-GB" sz="2000" dirty="0">
              <a:latin typeface="Calibri" panose="020F0502020204030204" pitchFamily="34" charset="0"/>
              <a:cs typeface="Calibri" panose="020F0502020204030204" pitchFamily="34" charset="0"/>
            </a:endParaRPr>
          </a:p>
        </p:txBody>
      </p:sp>
      <p:sp>
        <p:nvSpPr>
          <p:cNvPr id="4" name="Rectangle 1"/>
          <p:cNvSpPr>
            <a:spLocks noChangeArrowheads="1"/>
          </p:cNvSpPr>
          <p:nvPr/>
        </p:nvSpPr>
        <p:spPr bwMode="auto">
          <a:xfrm>
            <a:off x="2699792" y="1556792"/>
            <a:ext cx="4311972" cy="73866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1A1A1A"/>
                </a:solidFill>
                <a:effectLst/>
                <a:latin typeface="Eczar"/>
              </a:rPr>
              <a:t>Chinese New Year Clothes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7A7A7A"/>
                </a:solidFill>
                <a:effectLst/>
                <a:latin typeface="Work Sans"/>
              </a:rPr>
              <a:t>WHAT TO WEAR DURING CHINESE NEW YEAR</a:t>
            </a:r>
            <a:endParaRPr kumimoji="0" lang="en-US" altLang="en-US" sz="1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endParaRPr kumimoji="0" lang="en-US" altLang="en-US" sz="18000" b="0" i="0" u="none" strike="noStrike" cap="none" normalizeH="0" baseline="0" dirty="0" smtClean="0">
              <a:ln>
                <a:noFill/>
              </a:ln>
              <a:solidFill>
                <a:schemeClr val="tx1"/>
              </a:solidFill>
              <a:effectLst/>
              <a:latin typeface="Arial" panose="020B0604020202020204" pitchFamily="34" charset="0"/>
            </a:endParaRPr>
          </a:p>
        </p:txBody>
      </p:sp>
      <p:pic>
        <p:nvPicPr>
          <p:cNvPr id="4098" name="Picture 2" descr="Chinese women in Qipao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420888"/>
            <a:ext cx="6096000" cy="396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404012"/>
      </p:ext>
    </p:extLst>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68794"/>
            <a:ext cx="7772400" cy="1143000"/>
          </a:xfrm>
        </p:spPr>
        <p:txBody>
          <a:bodyPr/>
          <a:lstStyle/>
          <a:p>
            <a:r>
              <a:rPr lang="en-GB" b="1" dirty="0" smtClean="0">
                <a:latin typeface="Calibri" panose="020F0502020204030204" pitchFamily="34" charset="0"/>
                <a:cs typeface="Calibri" panose="020F0502020204030204" pitchFamily="34" charset="0"/>
              </a:rPr>
              <a:t/>
            </a:r>
            <a:br>
              <a:rPr lang="en-GB" b="1" dirty="0" smtClean="0">
                <a:latin typeface="Calibri" panose="020F0502020204030204" pitchFamily="34" charset="0"/>
                <a:cs typeface="Calibri" panose="020F0502020204030204" pitchFamily="34" charset="0"/>
              </a:rPr>
            </a:br>
            <a:r>
              <a:rPr lang="en-GB" b="1" dirty="0" smtClean="0">
                <a:latin typeface="Calibri" panose="020F0502020204030204" pitchFamily="34" charset="0"/>
                <a:cs typeface="Calibri" panose="020F0502020204030204" pitchFamily="34" charset="0"/>
              </a:rPr>
              <a:t>Chinese </a:t>
            </a:r>
            <a:r>
              <a:rPr lang="en-GB" b="1" dirty="0">
                <a:latin typeface="Calibri" panose="020F0502020204030204" pitchFamily="34" charset="0"/>
                <a:cs typeface="Calibri" panose="020F0502020204030204" pitchFamily="34" charset="0"/>
              </a:rPr>
              <a:t>New </a:t>
            </a:r>
            <a:r>
              <a:rPr lang="en-GB" b="1" dirty="0" smtClean="0">
                <a:latin typeface="Calibri" panose="020F0502020204030204" pitchFamily="34" charset="0"/>
                <a:cs typeface="Calibri" panose="020F0502020204030204" pitchFamily="34" charset="0"/>
              </a:rPr>
              <a:t>Year 2019 </a:t>
            </a:r>
            <a:r>
              <a:rPr lang="en-GB" b="1" dirty="0">
                <a:latin typeface="Calibri" panose="020F0502020204030204" pitchFamily="34" charset="0"/>
                <a:cs typeface="Calibri" panose="020F0502020204030204" pitchFamily="34" charset="0"/>
              </a:rPr>
              <a:t/>
            </a:r>
            <a:br>
              <a:rPr lang="en-GB" b="1" dirty="0">
                <a:latin typeface="Calibri" panose="020F0502020204030204" pitchFamily="34" charset="0"/>
                <a:cs typeface="Calibri" panose="020F0502020204030204" pitchFamily="34" charset="0"/>
              </a:rPr>
            </a:br>
            <a:endParaRPr lang="en-GB" dirty="0"/>
          </a:p>
        </p:txBody>
      </p:sp>
      <p:sp>
        <p:nvSpPr>
          <p:cNvPr id="3" name="Content Placeholder 2"/>
          <p:cNvSpPr>
            <a:spLocks noGrp="1"/>
          </p:cNvSpPr>
          <p:nvPr>
            <p:ph idx="1"/>
          </p:nvPr>
        </p:nvSpPr>
        <p:spPr>
          <a:xfrm>
            <a:off x="1153344" y="4186064"/>
            <a:ext cx="5814646" cy="4114800"/>
          </a:xfrm>
        </p:spPr>
        <p:txBody>
          <a:bodyPr/>
          <a:lstStyle/>
          <a:p>
            <a:pPr marL="0" indent="0">
              <a:buNone/>
            </a:pPr>
            <a:endParaRPr lang="en-GB" sz="1800" b="1" dirty="0"/>
          </a:p>
          <a:p>
            <a:pPr marL="457200" indent="-457200">
              <a:buFont typeface="+mj-lt"/>
              <a:buAutoNum type="arabicPeriod"/>
            </a:pPr>
            <a:endParaRPr lang="en-GB" sz="2000" dirty="0" smtClean="0">
              <a:latin typeface="Calibri" panose="020F0502020204030204" pitchFamily="34" charset="0"/>
              <a:cs typeface="Calibri" panose="020F0502020204030204" pitchFamily="34" charset="0"/>
            </a:endParaRPr>
          </a:p>
          <a:p>
            <a:pPr marL="0" indent="0">
              <a:buNone/>
            </a:pPr>
            <a:endParaRPr lang="en-GB" sz="2000" dirty="0">
              <a:latin typeface="Calibri" panose="020F0502020204030204" pitchFamily="34" charset="0"/>
              <a:cs typeface="Calibri" panose="020F0502020204030204" pitchFamily="34" charset="0"/>
            </a:endParaRPr>
          </a:p>
          <a:p>
            <a:pPr marL="0" indent="0">
              <a:buNone/>
            </a:pPr>
            <a:endParaRPr lang="en-GB" sz="2000" dirty="0">
              <a:latin typeface="Calibri" panose="020F0502020204030204" pitchFamily="34" charset="0"/>
              <a:cs typeface="Calibri" panose="020F0502020204030204" pitchFamily="34" charset="0"/>
            </a:endParaRPr>
          </a:p>
        </p:txBody>
      </p:sp>
      <p:sp>
        <p:nvSpPr>
          <p:cNvPr id="4" name="Rectangle 1"/>
          <p:cNvSpPr>
            <a:spLocks noChangeArrowheads="1"/>
          </p:cNvSpPr>
          <p:nvPr/>
        </p:nvSpPr>
        <p:spPr bwMode="auto">
          <a:xfrm>
            <a:off x="1050675" y="1840933"/>
            <a:ext cx="6840760" cy="73866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1A1A1A"/>
                </a:solidFill>
                <a:effectLst/>
                <a:latin typeface="Eczar"/>
              </a:rPr>
              <a:t>Chinese New Year Decorations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7A7A7A"/>
                </a:solidFill>
                <a:effectLst/>
                <a:latin typeface="Work Sans"/>
              </a:rPr>
              <a:t>WHAT THEY MEAN AND WHERE THEY CAME FROM</a:t>
            </a:r>
            <a:endParaRPr kumimoji="0" lang="en-US" altLang="en-US" sz="1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endParaRPr kumimoji="0" lang="en-US" altLang="en-US" sz="21600" b="0" i="0" u="none" strike="noStrike" cap="none" normalizeH="0" baseline="0" dirty="0" smtClean="0">
              <a:ln>
                <a:noFill/>
              </a:ln>
              <a:solidFill>
                <a:schemeClr val="tx1"/>
              </a:solidFill>
              <a:effectLst/>
              <a:latin typeface="Arial" panose="020B0604020202020204" pitchFamily="34" charset="0"/>
            </a:endParaRPr>
          </a:p>
        </p:txBody>
      </p:sp>
      <p:pic>
        <p:nvPicPr>
          <p:cNvPr id="3074" name="Picture 2" descr="Chinese New Year fireworks and red pocke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9830" y="2750300"/>
            <a:ext cx="524245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258545"/>
      </p:ext>
    </p:extLst>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Calibri" panose="020F0502020204030204" pitchFamily="34" charset="0"/>
                <a:cs typeface="Calibri" panose="020F0502020204030204" pitchFamily="34" charset="0"/>
              </a:rPr>
              <a:t/>
            </a:r>
            <a:br>
              <a:rPr lang="en-GB" b="1" dirty="0" smtClean="0">
                <a:latin typeface="Calibri" panose="020F0502020204030204" pitchFamily="34" charset="0"/>
                <a:cs typeface="Calibri" panose="020F0502020204030204" pitchFamily="34" charset="0"/>
              </a:rPr>
            </a:br>
            <a:r>
              <a:rPr lang="en-GB" b="1" dirty="0" smtClean="0">
                <a:latin typeface="Calibri" panose="020F0502020204030204" pitchFamily="34" charset="0"/>
                <a:cs typeface="Calibri" panose="020F0502020204030204" pitchFamily="34" charset="0"/>
              </a:rPr>
              <a:t>Chinese </a:t>
            </a:r>
            <a:r>
              <a:rPr lang="en-GB" b="1" dirty="0">
                <a:latin typeface="Calibri" panose="020F0502020204030204" pitchFamily="34" charset="0"/>
                <a:cs typeface="Calibri" panose="020F0502020204030204" pitchFamily="34" charset="0"/>
              </a:rPr>
              <a:t>New </a:t>
            </a:r>
            <a:r>
              <a:rPr lang="en-GB" b="1" dirty="0" smtClean="0">
                <a:latin typeface="Calibri" panose="020F0502020204030204" pitchFamily="34" charset="0"/>
                <a:cs typeface="Calibri" panose="020F0502020204030204" pitchFamily="34" charset="0"/>
              </a:rPr>
              <a:t>Year 2019 </a:t>
            </a:r>
            <a:r>
              <a:rPr lang="en-GB" b="1" dirty="0">
                <a:latin typeface="Calibri" panose="020F0502020204030204" pitchFamily="34" charset="0"/>
                <a:cs typeface="Calibri" panose="020F0502020204030204" pitchFamily="34" charset="0"/>
              </a:rPr>
              <a:t/>
            </a:r>
            <a:br>
              <a:rPr lang="en-GB" b="1" dirty="0">
                <a:latin typeface="Calibri" panose="020F0502020204030204" pitchFamily="34" charset="0"/>
                <a:cs typeface="Calibri" panose="020F0502020204030204" pitchFamily="34" charset="0"/>
              </a:rPr>
            </a:br>
            <a:endParaRPr lang="en-GB" dirty="0"/>
          </a:p>
        </p:txBody>
      </p:sp>
      <p:sp>
        <p:nvSpPr>
          <p:cNvPr id="3" name="Content Placeholder 2"/>
          <p:cNvSpPr>
            <a:spLocks noGrp="1"/>
          </p:cNvSpPr>
          <p:nvPr>
            <p:ph idx="1"/>
          </p:nvPr>
        </p:nvSpPr>
        <p:spPr/>
        <p:txBody>
          <a:bodyPr/>
          <a:lstStyle/>
          <a:p>
            <a:pPr marL="0" indent="0">
              <a:buNone/>
            </a:pPr>
            <a:endParaRPr lang="en-GB" b="1" dirty="0" smtClean="0"/>
          </a:p>
          <a:p>
            <a:pPr marL="457200" indent="-457200">
              <a:buFont typeface="+mj-lt"/>
              <a:buAutoNum type="arabicPeriod"/>
            </a:pPr>
            <a:endParaRPr lang="en-GB" sz="1800" b="1" dirty="0"/>
          </a:p>
          <a:p>
            <a:pPr marL="457200" indent="-457200">
              <a:buFont typeface="+mj-lt"/>
              <a:buAutoNum type="arabicPeriod"/>
            </a:pPr>
            <a:endParaRPr lang="en-GB" sz="2000" dirty="0" smtClean="0">
              <a:latin typeface="Calibri" panose="020F0502020204030204" pitchFamily="34" charset="0"/>
              <a:cs typeface="Calibri" panose="020F0502020204030204" pitchFamily="34" charset="0"/>
            </a:endParaRPr>
          </a:p>
          <a:p>
            <a:pPr marL="0" indent="0">
              <a:buNone/>
            </a:pPr>
            <a:endParaRPr lang="en-GB" sz="2000" dirty="0">
              <a:latin typeface="Calibri" panose="020F0502020204030204" pitchFamily="34" charset="0"/>
              <a:cs typeface="Calibri" panose="020F0502020204030204" pitchFamily="34" charset="0"/>
            </a:endParaRPr>
          </a:p>
          <a:p>
            <a:pPr marL="0" indent="0">
              <a:buNone/>
            </a:pPr>
            <a:endParaRPr lang="en-GB" sz="2000" dirty="0">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2"/>
          <a:stretch>
            <a:fillRect/>
          </a:stretch>
        </p:blipFill>
        <p:spPr>
          <a:xfrm>
            <a:off x="1395412" y="1981200"/>
            <a:ext cx="6353175" cy="4114800"/>
          </a:xfrm>
          <a:prstGeom prst="rect">
            <a:avLst/>
          </a:prstGeom>
        </p:spPr>
      </p:pic>
      <p:sp>
        <p:nvSpPr>
          <p:cNvPr id="6" name="TextBox 5"/>
          <p:cNvSpPr txBox="1"/>
          <p:nvPr/>
        </p:nvSpPr>
        <p:spPr>
          <a:xfrm>
            <a:off x="6804248" y="4221088"/>
            <a:ext cx="1368152" cy="2088232"/>
          </a:xfrm>
          <a:prstGeom prst="rect">
            <a:avLst/>
          </a:prstGeom>
          <a:solidFill>
            <a:schemeClr val="bg1"/>
          </a:solidFill>
        </p:spPr>
        <p:txBody>
          <a:bodyPr wrap="square" rtlCol="0">
            <a:spAutoFit/>
          </a:bodyPr>
          <a:lstStyle/>
          <a:p>
            <a:endParaRPr lang="en-GB" dirty="0"/>
          </a:p>
        </p:txBody>
      </p:sp>
      <p:sp>
        <p:nvSpPr>
          <p:cNvPr id="7" name="TextBox 6"/>
          <p:cNvSpPr txBox="1"/>
          <p:nvPr/>
        </p:nvSpPr>
        <p:spPr>
          <a:xfrm>
            <a:off x="3995936" y="1752600"/>
            <a:ext cx="1224136" cy="452264"/>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2213405729"/>
      </p:ext>
    </p:extLst>
  </p:cSld>
  <p:clrMapOvr>
    <a:masterClrMapping/>
  </p:clrMapOvr>
  <p:transition spd="med">
    <p:fade thruBlk="1"/>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2400" b="1" i="0" u="none" strike="noStrike" cap="none" normalizeH="0" baseline="0" smtClean="0">
            <a:ln>
              <a:noFill/>
            </a:ln>
            <a:solidFill>
              <a:srgbClr val="990099"/>
            </a:solidFill>
            <a:effectLst/>
            <a:latin typeface="Comic Sans MS" pitchFamily="66"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2400" b="1" i="0" u="none" strike="noStrike" cap="none" normalizeH="0" baseline="0" smtClean="0">
            <a:ln>
              <a:noFill/>
            </a:ln>
            <a:solidFill>
              <a:srgbClr val="990099"/>
            </a:solidFill>
            <a:effectLst/>
            <a:latin typeface="Comic Sans MS" pitchFamily="66"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931</TotalTime>
  <Words>173</Words>
  <Application>Microsoft Office PowerPoint</Application>
  <PresentationFormat>On-screen Show (4:3)</PresentationFormat>
  <Paragraphs>50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Eczar</vt:lpstr>
      <vt:lpstr>Times New Roman</vt:lpstr>
      <vt:lpstr>Work Sans</vt:lpstr>
      <vt:lpstr>Default Design</vt:lpstr>
      <vt:lpstr>Learning for Sustainability</vt:lpstr>
      <vt:lpstr> Chinese New Year 2019  </vt:lpstr>
      <vt:lpstr> Chinese New Year 2019  </vt:lpstr>
      <vt:lpstr> Chinese New Year 2019  </vt:lpstr>
      <vt:lpstr> Chinese New Year 2019  </vt:lpstr>
      <vt:lpstr> Chinese New Year 2019  </vt:lpstr>
      <vt:lpstr> Chinese New Year 2019  </vt:lpstr>
      <vt:lpstr> Chinese New Year 2019  </vt:lpstr>
      <vt:lpstr> Chinese New Year 2019  </vt:lpstr>
      <vt:lpstr> Chinese New Year 2019  </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Iain MacInnes</dc:creator>
  <cp:lastModifiedBy>David Simpson</cp:lastModifiedBy>
  <cp:revision>159</cp:revision>
  <dcterms:created xsi:type="dcterms:W3CDTF">2017-08-14T11:01:27Z</dcterms:created>
  <dcterms:modified xsi:type="dcterms:W3CDTF">2019-02-13T15:45:20Z</dcterms:modified>
</cp:coreProperties>
</file>