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5" r:id="rId7"/>
    <p:sldId id="266" r:id="rId8"/>
    <p:sldId id="261" r:id="rId9"/>
    <p:sldId id="263" r:id="rId10"/>
    <p:sldId id="264" r:id="rId11"/>
    <p:sldId id="307" r:id="rId12"/>
    <p:sldId id="267" r:id="rId13"/>
    <p:sldId id="268" r:id="rId14"/>
    <p:sldId id="277" r:id="rId15"/>
    <p:sldId id="274" r:id="rId16"/>
    <p:sldId id="299" r:id="rId17"/>
    <p:sldId id="300" r:id="rId18"/>
    <p:sldId id="295" r:id="rId19"/>
    <p:sldId id="301" r:id="rId20"/>
    <p:sldId id="305" r:id="rId21"/>
    <p:sldId id="306"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393" autoAdjust="0"/>
  </p:normalViewPr>
  <p:slideViewPr>
    <p:cSldViewPr snapToGrid="0">
      <p:cViewPr varScale="1">
        <p:scale>
          <a:sx n="106" d="100"/>
          <a:sy n="106" d="100"/>
        </p:scale>
        <p:origin x="7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C96CF-A3AC-4E20-81BC-6A1A7B96A181}" type="datetimeFigureOut">
              <a:rPr lang="en-GB" smtClean="0"/>
              <a:t>21/11/2022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512EF-77E4-46DE-9E25-090118C3F7EE}" type="slidenum">
              <a:rPr lang="en-GB" smtClean="0"/>
              <a:t>‹#›</a:t>
            </a:fld>
            <a:endParaRPr lang="en-GB"/>
          </a:p>
        </p:txBody>
      </p:sp>
    </p:spTree>
    <p:extLst>
      <p:ext uri="{BB962C8B-B14F-4D97-AF65-F5344CB8AC3E}">
        <p14:creationId xmlns:p14="http://schemas.microsoft.com/office/powerpoint/2010/main" val="301358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9512EF-77E4-46DE-9E25-090118C3F7EE}" type="slidenum">
              <a:rPr lang="en-GB" smtClean="0"/>
              <a:t>15</a:t>
            </a:fld>
            <a:endParaRPr lang="en-GB"/>
          </a:p>
        </p:txBody>
      </p:sp>
    </p:spTree>
    <p:extLst>
      <p:ext uri="{BB962C8B-B14F-4D97-AF65-F5344CB8AC3E}">
        <p14:creationId xmlns:p14="http://schemas.microsoft.com/office/powerpoint/2010/main" val="2005877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8CCB826-84E1-3E56-17F3-2138ADE5BF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DEC0ADD7-5A6C-7BB1-9620-50D850F8DE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100" name="Slide Number Placeholder 3">
            <a:extLst>
              <a:ext uri="{FF2B5EF4-FFF2-40B4-BE49-F238E27FC236}">
                <a16:creationId xmlns:a16="http://schemas.microsoft.com/office/drawing/2014/main" id="{C06158BD-CF89-F843-BFCB-78C3A320D7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98042F8-1E18-4EDB-BBDB-3ADE38B6F262}" type="slidenum">
              <a:rPr lang="en-GB" altLang="en-US"/>
              <a:pPr/>
              <a:t>16</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B8FE423-8D7F-771B-9CFE-DA4ADEDBD399}"/>
              </a:ext>
            </a:extLst>
          </p:cNvPr>
          <p:cNvSpPr>
            <a:spLocks noGrp="1" noRot="1" noChangeAspect="1" noTextEdit="1"/>
          </p:cNvSpPr>
          <p:nvPr>
            <p:ph type="sldImg"/>
          </p:nvPr>
        </p:nvSpPr>
        <p:spPr bwMode="auto">
          <a:xfrm>
            <a:off x="1931988" y="320675"/>
            <a:ext cx="2933700" cy="1651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AB601E6-08C3-D190-7734-C613CD2CB2F1}"/>
              </a:ext>
            </a:extLst>
          </p:cNvPr>
          <p:cNvSpPr>
            <a:spLocks noGrp="1"/>
          </p:cNvSpPr>
          <p:nvPr>
            <p:ph type="body" idx="1"/>
          </p:nvPr>
        </p:nvSpPr>
        <p:spPr bwMode="auto">
          <a:xfrm>
            <a:off x="300546" y="2050817"/>
            <a:ext cx="6259526" cy="66349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BFACD8C4-8603-B959-C60C-710C390241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C7B3325-6517-4635-B8E7-F646F2B727A3}" type="slidenum">
              <a:rPr lang="en-GB" altLang="en-US"/>
              <a:pPr/>
              <a:t>17</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3117B64-267F-D8BF-A10C-70113CC4E191}"/>
              </a:ext>
            </a:extLst>
          </p:cNvPr>
          <p:cNvSpPr>
            <a:spLocks noGrp="1" noRot="1" noChangeAspect="1" noTextEdit="1"/>
          </p:cNvSpPr>
          <p:nvPr>
            <p:ph type="sldImg"/>
          </p:nvPr>
        </p:nvSpPr>
        <p:spPr bwMode="auto">
          <a:xfrm>
            <a:off x="1925638" y="142875"/>
            <a:ext cx="2946400" cy="1657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5F1A514A-BA82-2CE0-4E1C-58613B1F6958}"/>
              </a:ext>
            </a:extLst>
          </p:cNvPr>
          <p:cNvSpPr>
            <a:spLocks noGrp="1"/>
          </p:cNvSpPr>
          <p:nvPr>
            <p:ph type="body" idx="1"/>
          </p:nvPr>
        </p:nvSpPr>
        <p:spPr bwMode="auto">
          <a:xfrm>
            <a:off x="613679" y="1952585"/>
            <a:ext cx="5784318" cy="4360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196" name="Slide Number Placeholder 3">
            <a:extLst>
              <a:ext uri="{FF2B5EF4-FFF2-40B4-BE49-F238E27FC236}">
                <a16:creationId xmlns:a16="http://schemas.microsoft.com/office/drawing/2014/main" id="{786B9BCA-A46B-7FFA-D10D-1B96DAA041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865CA45-9FB5-49FB-BFB7-F8BAFE652B18}" type="slidenum">
              <a:rPr lang="en-GB" altLang="en-US"/>
              <a:pPr/>
              <a:t>18</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9DA53EF-0AC1-AF55-871A-B05218276BCD}"/>
              </a:ext>
            </a:extLst>
          </p:cNvPr>
          <p:cNvSpPr>
            <a:spLocks noGrp="1" noRot="1" noChangeAspect="1" noTextEdit="1"/>
          </p:cNvSpPr>
          <p:nvPr>
            <p:ph type="sldImg"/>
          </p:nvPr>
        </p:nvSpPr>
        <p:spPr bwMode="auto">
          <a:xfrm>
            <a:off x="1741488" y="234950"/>
            <a:ext cx="3146425" cy="17700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1334D8C2-D5B6-C73E-3446-28AA1A7D8902}"/>
              </a:ext>
            </a:extLst>
          </p:cNvPr>
          <p:cNvSpPr>
            <a:spLocks noGrp="1"/>
          </p:cNvSpPr>
          <p:nvPr>
            <p:ph type="body" idx="1"/>
          </p:nvPr>
        </p:nvSpPr>
        <p:spPr bwMode="auto">
          <a:xfrm>
            <a:off x="596371" y="2226600"/>
            <a:ext cx="5438140" cy="39086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244" name="Slide Number Placeholder 3">
            <a:extLst>
              <a:ext uri="{FF2B5EF4-FFF2-40B4-BE49-F238E27FC236}">
                <a16:creationId xmlns:a16="http://schemas.microsoft.com/office/drawing/2014/main" id="{5172AEAA-E48D-8B2D-EF31-A30299CB65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91C4AAE-D01A-413C-B254-5DECDE0DEF78}" type="slidenum">
              <a:rPr lang="en-GB" altLang="en-US"/>
              <a:pPr/>
              <a:t>19</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36E02CB-918D-5915-8450-D0D3E3D3D191}"/>
              </a:ext>
            </a:extLst>
          </p:cNvPr>
          <p:cNvSpPr>
            <a:spLocks noGrp="1" noRot="1" noChangeAspect="1" noTextEdit="1"/>
          </p:cNvSpPr>
          <p:nvPr>
            <p:ph type="sldImg"/>
          </p:nvPr>
        </p:nvSpPr>
        <p:spPr bwMode="auto">
          <a:xfrm>
            <a:off x="1712913" y="301625"/>
            <a:ext cx="3133725" cy="1763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7BBDEFE-D102-49C2-CB9D-49832AC73715}"/>
              </a:ext>
            </a:extLst>
          </p:cNvPr>
          <p:cNvSpPr>
            <a:spLocks noGrp="1"/>
          </p:cNvSpPr>
          <p:nvPr>
            <p:ph type="body" idx="1"/>
          </p:nvPr>
        </p:nvSpPr>
        <p:spPr bwMode="auto">
          <a:xfrm>
            <a:off x="560179" y="2202473"/>
            <a:ext cx="5438140" cy="4603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1100"/>
          </a:p>
        </p:txBody>
      </p:sp>
      <p:sp>
        <p:nvSpPr>
          <p:cNvPr id="12292" name="Slide Number Placeholder 3">
            <a:extLst>
              <a:ext uri="{FF2B5EF4-FFF2-40B4-BE49-F238E27FC236}">
                <a16:creationId xmlns:a16="http://schemas.microsoft.com/office/drawing/2014/main" id="{B0DD2F11-BFC0-596B-50CD-AB2EF02503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8B6BF92-BBDF-474C-A83C-89E1FFD79D8A}" type="slidenum">
              <a:rPr lang="en-GB" altLang="en-US"/>
              <a:pPr/>
              <a:t>20</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01EEAE8-5999-F849-B0E2-F6F0058459B3}"/>
              </a:ext>
            </a:extLst>
          </p:cNvPr>
          <p:cNvSpPr>
            <a:spLocks noGrp="1" noRot="1" noChangeAspect="1" noTextEdit="1"/>
          </p:cNvSpPr>
          <p:nvPr>
            <p:ph type="sldImg"/>
          </p:nvPr>
        </p:nvSpPr>
        <p:spPr bwMode="auto">
          <a:xfrm>
            <a:off x="1712913" y="301625"/>
            <a:ext cx="3133725" cy="1763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D1385666-246F-4B54-F18D-DDE46357163A}"/>
              </a:ext>
            </a:extLst>
          </p:cNvPr>
          <p:cNvSpPr>
            <a:spLocks noGrp="1"/>
          </p:cNvSpPr>
          <p:nvPr>
            <p:ph type="body" idx="1"/>
          </p:nvPr>
        </p:nvSpPr>
        <p:spPr bwMode="auto">
          <a:xfrm>
            <a:off x="560179" y="2202473"/>
            <a:ext cx="5438140" cy="46031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1100"/>
          </a:p>
        </p:txBody>
      </p:sp>
      <p:sp>
        <p:nvSpPr>
          <p:cNvPr id="14340" name="Slide Number Placeholder 3">
            <a:extLst>
              <a:ext uri="{FF2B5EF4-FFF2-40B4-BE49-F238E27FC236}">
                <a16:creationId xmlns:a16="http://schemas.microsoft.com/office/drawing/2014/main" id="{A8DBFE56-CB06-24B6-141D-5E7F32CFC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B015AF3-C6BE-4C90-AC97-75B9F4404D3D}" type="slidenum">
              <a:rPr lang="en-GB" altLang="en-US"/>
              <a:pPr/>
              <a:t>21</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37978-EB4D-7F54-4DD7-0745E04A31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E5F5EC-EE6F-816B-5927-8146FEDE41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A085AD-2C7D-9363-8878-EEDDD3E16408}"/>
              </a:ext>
            </a:extLst>
          </p:cNvPr>
          <p:cNvSpPr>
            <a:spLocks noGrp="1"/>
          </p:cNvSpPr>
          <p:nvPr>
            <p:ph type="dt" sz="half" idx="10"/>
          </p:nvPr>
        </p:nvSpPr>
        <p:spPr/>
        <p:txBody>
          <a:bodyPr/>
          <a:lstStyle/>
          <a:p>
            <a:fld id="{8BCE2C79-D4F7-4B3C-B5D0-4024ECB8DE74}" type="datetimeFigureOut">
              <a:rPr lang="en-GB" smtClean="0"/>
              <a:t>21/11/2022</a:t>
            </a:fld>
            <a:endParaRPr lang="en-GB"/>
          </a:p>
        </p:txBody>
      </p:sp>
      <p:sp>
        <p:nvSpPr>
          <p:cNvPr id="5" name="Footer Placeholder 4">
            <a:extLst>
              <a:ext uri="{FF2B5EF4-FFF2-40B4-BE49-F238E27FC236}">
                <a16:creationId xmlns:a16="http://schemas.microsoft.com/office/drawing/2014/main" id="{635B5EFC-56D4-B347-EB51-2E45D367E5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6DBF73-A48A-A9FB-5F74-104FED02BC4A}"/>
              </a:ext>
            </a:extLst>
          </p:cNvPr>
          <p:cNvSpPr>
            <a:spLocks noGrp="1"/>
          </p:cNvSpPr>
          <p:nvPr>
            <p:ph type="sldNum" sz="quarter" idx="12"/>
          </p:nvPr>
        </p:nvSpPr>
        <p:spPr/>
        <p:txBody>
          <a:bodyPr/>
          <a:lstStyle/>
          <a:p>
            <a:fld id="{7A47837D-CE4D-416A-B24C-7C536E54A4D9}" type="slidenum">
              <a:rPr lang="en-GB" smtClean="0"/>
              <a:t>‹#›</a:t>
            </a:fld>
            <a:endParaRPr lang="en-GB"/>
          </a:p>
        </p:txBody>
      </p:sp>
    </p:spTree>
    <p:extLst>
      <p:ext uri="{BB962C8B-B14F-4D97-AF65-F5344CB8AC3E}">
        <p14:creationId xmlns:p14="http://schemas.microsoft.com/office/powerpoint/2010/main" val="8529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8488-41FC-0678-F200-F0C4413C5D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52DECD-33B0-D3C6-01FF-94B32A0596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27C206-F715-5E45-F3AC-5644305A777F}"/>
              </a:ext>
            </a:extLst>
          </p:cNvPr>
          <p:cNvSpPr>
            <a:spLocks noGrp="1"/>
          </p:cNvSpPr>
          <p:nvPr>
            <p:ph type="dt" sz="half" idx="10"/>
          </p:nvPr>
        </p:nvSpPr>
        <p:spPr/>
        <p:txBody>
          <a:bodyPr/>
          <a:lstStyle/>
          <a:p>
            <a:fld id="{8BCE2C79-D4F7-4B3C-B5D0-4024ECB8DE74}" type="datetimeFigureOut">
              <a:rPr lang="en-GB" smtClean="0"/>
              <a:t>21/11/2022</a:t>
            </a:fld>
            <a:endParaRPr lang="en-GB"/>
          </a:p>
        </p:txBody>
      </p:sp>
      <p:sp>
        <p:nvSpPr>
          <p:cNvPr id="5" name="Footer Placeholder 4">
            <a:extLst>
              <a:ext uri="{FF2B5EF4-FFF2-40B4-BE49-F238E27FC236}">
                <a16:creationId xmlns:a16="http://schemas.microsoft.com/office/drawing/2014/main" id="{AD2913D0-B6CD-0C9B-0176-9530677050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A927FE-91DB-BBFD-323C-5F33D5097654}"/>
              </a:ext>
            </a:extLst>
          </p:cNvPr>
          <p:cNvSpPr>
            <a:spLocks noGrp="1"/>
          </p:cNvSpPr>
          <p:nvPr>
            <p:ph type="sldNum" sz="quarter" idx="12"/>
          </p:nvPr>
        </p:nvSpPr>
        <p:spPr/>
        <p:txBody>
          <a:bodyPr/>
          <a:lstStyle/>
          <a:p>
            <a:fld id="{7A47837D-CE4D-416A-B24C-7C536E54A4D9}" type="slidenum">
              <a:rPr lang="en-GB" smtClean="0"/>
              <a:t>‹#›</a:t>
            </a:fld>
            <a:endParaRPr lang="en-GB"/>
          </a:p>
        </p:txBody>
      </p:sp>
    </p:spTree>
    <p:extLst>
      <p:ext uri="{BB962C8B-B14F-4D97-AF65-F5344CB8AC3E}">
        <p14:creationId xmlns:p14="http://schemas.microsoft.com/office/powerpoint/2010/main" val="417579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9B1A1C-E76F-BF79-AE02-2045704F97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AB3B13-9396-54F3-516D-5826159A00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A616CE-5E9B-00AD-9EF4-3D2DE02532B8}"/>
              </a:ext>
            </a:extLst>
          </p:cNvPr>
          <p:cNvSpPr>
            <a:spLocks noGrp="1"/>
          </p:cNvSpPr>
          <p:nvPr>
            <p:ph type="dt" sz="half" idx="10"/>
          </p:nvPr>
        </p:nvSpPr>
        <p:spPr/>
        <p:txBody>
          <a:bodyPr/>
          <a:lstStyle/>
          <a:p>
            <a:fld id="{8BCE2C79-D4F7-4B3C-B5D0-4024ECB8DE74}" type="datetimeFigureOut">
              <a:rPr lang="en-GB" smtClean="0"/>
              <a:t>21/11/2022</a:t>
            </a:fld>
            <a:endParaRPr lang="en-GB"/>
          </a:p>
        </p:txBody>
      </p:sp>
      <p:sp>
        <p:nvSpPr>
          <p:cNvPr id="5" name="Footer Placeholder 4">
            <a:extLst>
              <a:ext uri="{FF2B5EF4-FFF2-40B4-BE49-F238E27FC236}">
                <a16:creationId xmlns:a16="http://schemas.microsoft.com/office/drawing/2014/main" id="{158A09CB-ADD8-F287-0096-CFF3462887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14251E-BE8B-E969-E780-47A2C1CF2655}"/>
              </a:ext>
            </a:extLst>
          </p:cNvPr>
          <p:cNvSpPr>
            <a:spLocks noGrp="1"/>
          </p:cNvSpPr>
          <p:nvPr>
            <p:ph type="sldNum" sz="quarter" idx="12"/>
          </p:nvPr>
        </p:nvSpPr>
        <p:spPr/>
        <p:txBody>
          <a:bodyPr/>
          <a:lstStyle/>
          <a:p>
            <a:fld id="{7A47837D-CE4D-416A-B24C-7C536E54A4D9}" type="slidenum">
              <a:rPr lang="en-GB" smtClean="0"/>
              <a:t>‹#›</a:t>
            </a:fld>
            <a:endParaRPr lang="en-GB"/>
          </a:p>
        </p:txBody>
      </p:sp>
    </p:spTree>
    <p:extLst>
      <p:ext uri="{BB962C8B-B14F-4D97-AF65-F5344CB8AC3E}">
        <p14:creationId xmlns:p14="http://schemas.microsoft.com/office/powerpoint/2010/main" val="107677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B31C-8395-5FF7-149B-D573FB652D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3D049C-D099-0F1A-0C92-719A339DA5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E144F9-B940-EFAD-28C4-FB9A933B5E7F}"/>
              </a:ext>
            </a:extLst>
          </p:cNvPr>
          <p:cNvSpPr>
            <a:spLocks noGrp="1"/>
          </p:cNvSpPr>
          <p:nvPr>
            <p:ph type="dt" sz="half" idx="10"/>
          </p:nvPr>
        </p:nvSpPr>
        <p:spPr/>
        <p:txBody>
          <a:bodyPr/>
          <a:lstStyle/>
          <a:p>
            <a:fld id="{8BCE2C79-D4F7-4B3C-B5D0-4024ECB8DE74}" type="datetimeFigureOut">
              <a:rPr lang="en-GB" smtClean="0"/>
              <a:t>21/11/2022</a:t>
            </a:fld>
            <a:endParaRPr lang="en-GB"/>
          </a:p>
        </p:txBody>
      </p:sp>
      <p:sp>
        <p:nvSpPr>
          <p:cNvPr id="5" name="Footer Placeholder 4">
            <a:extLst>
              <a:ext uri="{FF2B5EF4-FFF2-40B4-BE49-F238E27FC236}">
                <a16:creationId xmlns:a16="http://schemas.microsoft.com/office/drawing/2014/main" id="{A2F7AC49-1353-ACC7-850B-68D247F250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2FE936-1E4E-E318-8C8C-A95FA2104AE2}"/>
              </a:ext>
            </a:extLst>
          </p:cNvPr>
          <p:cNvSpPr>
            <a:spLocks noGrp="1"/>
          </p:cNvSpPr>
          <p:nvPr>
            <p:ph type="sldNum" sz="quarter" idx="12"/>
          </p:nvPr>
        </p:nvSpPr>
        <p:spPr/>
        <p:txBody>
          <a:bodyPr/>
          <a:lstStyle/>
          <a:p>
            <a:fld id="{7A47837D-CE4D-416A-B24C-7C536E54A4D9}" type="slidenum">
              <a:rPr lang="en-GB" smtClean="0"/>
              <a:t>‹#›</a:t>
            </a:fld>
            <a:endParaRPr lang="en-GB"/>
          </a:p>
        </p:txBody>
      </p:sp>
    </p:spTree>
    <p:extLst>
      <p:ext uri="{BB962C8B-B14F-4D97-AF65-F5344CB8AC3E}">
        <p14:creationId xmlns:p14="http://schemas.microsoft.com/office/powerpoint/2010/main" val="3090171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581D-1A5F-614B-136D-805E4EC887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9C21C9B-ACE3-E5B5-6AA1-246E2289DF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1A432E-8528-0D29-242F-3074F41BA11F}"/>
              </a:ext>
            </a:extLst>
          </p:cNvPr>
          <p:cNvSpPr>
            <a:spLocks noGrp="1"/>
          </p:cNvSpPr>
          <p:nvPr>
            <p:ph type="dt" sz="half" idx="10"/>
          </p:nvPr>
        </p:nvSpPr>
        <p:spPr/>
        <p:txBody>
          <a:bodyPr/>
          <a:lstStyle/>
          <a:p>
            <a:fld id="{8BCE2C79-D4F7-4B3C-B5D0-4024ECB8DE74}" type="datetimeFigureOut">
              <a:rPr lang="en-GB" smtClean="0"/>
              <a:t>21/11/2022</a:t>
            </a:fld>
            <a:endParaRPr lang="en-GB"/>
          </a:p>
        </p:txBody>
      </p:sp>
      <p:sp>
        <p:nvSpPr>
          <p:cNvPr id="5" name="Footer Placeholder 4">
            <a:extLst>
              <a:ext uri="{FF2B5EF4-FFF2-40B4-BE49-F238E27FC236}">
                <a16:creationId xmlns:a16="http://schemas.microsoft.com/office/drawing/2014/main" id="{9F483516-4347-66AB-803B-964685A686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91E263-5273-4915-91C1-4B36D921B94F}"/>
              </a:ext>
            </a:extLst>
          </p:cNvPr>
          <p:cNvSpPr>
            <a:spLocks noGrp="1"/>
          </p:cNvSpPr>
          <p:nvPr>
            <p:ph type="sldNum" sz="quarter" idx="12"/>
          </p:nvPr>
        </p:nvSpPr>
        <p:spPr/>
        <p:txBody>
          <a:bodyPr/>
          <a:lstStyle/>
          <a:p>
            <a:fld id="{7A47837D-CE4D-416A-B24C-7C536E54A4D9}" type="slidenum">
              <a:rPr lang="en-GB" smtClean="0"/>
              <a:t>‹#›</a:t>
            </a:fld>
            <a:endParaRPr lang="en-GB"/>
          </a:p>
        </p:txBody>
      </p:sp>
    </p:spTree>
    <p:extLst>
      <p:ext uri="{BB962C8B-B14F-4D97-AF65-F5344CB8AC3E}">
        <p14:creationId xmlns:p14="http://schemas.microsoft.com/office/powerpoint/2010/main" val="298914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B1A57-E51F-CC05-B648-00CFA02962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54AA19-C009-5202-9FAF-7F1A633203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4092D3-7DFC-18B7-B009-B3592E32E8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51A0E94-65C3-6D14-D8A2-9CDD3898DB13}"/>
              </a:ext>
            </a:extLst>
          </p:cNvPr>
          <p:cNvSpPr>
            <a:spLocks noGrp="1"/>
          </p:cNvSpPr>
          <p:nvPr>
            <p:ph type="dt" sz="half" idx="10"/>
          </p:nvPr>
        </p:nvSpPr>
        <p:spPr/>
        <p:txBody>
          <a:bodyPr/>
          <a:lstStyle/>
          <a:p>
            <a:fld id="{8BCE2C79-D4F7-4B3C-B5D0-4024ECB8DE74}" type="datetimeFigureOut">
              <a:rPr lang="en-GB" smtClean="0"/>
              <a:t>21/11/2022</a:t>
            </a:fld>
            <a:endParaRPr lang="en-GB"/>
          </a:p>
        </p:txBody>
      </p:sp>
      <p:sp>
        <p:nvSpPr>
          <p:cNvPr id="6" name="Footer Placeholder 5">
            <a:extLst>
              <a:ext uri="{FF2B5EF4-FFF2-40B4-BE49-F238E27FC236}">
                <a16:creationId xmlns:a16="http://schemas.microsoft.com/office/drawing/2014/main" id="{1447ED7F-7456-9570-ED3E-DBA2497B0F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4C9F42-9FEA-881D-9CAA-B490A7F4BB40}"/>
              </a:ext>
            </a:extLst>
          </p:cNvPr>
          <p:cNvSpPr>
            <a:spLocks noGrp="1"/>
          </p:cNvSpPr>
          <p:nvPr>
            <p:ph type="sldNum" sz="quarter" idx="12"/>
          </p:nvPr>
        </p:nvSpPr>
        <p:spPr/>
        <p:txBody>
          <a:bodyPr/>
          <a:lstStyle/>
          <a:p>
            <a:fld id="{7A47837D-CE4D-416A-B24C-7C536E54A4D9}" type="slidenum">
              <a:rPr lang="en-GB" smtClean="0"/>
              <a:t>‹#›</a:t>
            </a:fld>
            <a:endParaRPr lang="en-GB"/>
          </a:p>
        </p:txBody>
      </p:sp>
    </p:spTree>
    <p:extLst>
      <p:ext uri="{BB962C8B-B14F-4D97-AF65-F5344CB8AC3E}">
        <p14:creationId xmlns:p14="http://schemas.microsoft.com/office/powerpoint/2010/main" val="265661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7BF19-190C-DFC4-F3B0-7F5BB38CED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355211-2F8B-7373-B2BF-E5068484CA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D437B-DAFF-E1BE-980E-AFBEC53FD2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D089119-CC74-DC72-4147-15C6DA4DF8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C65805-8FE8-BC44-186E-30889C5CD7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6816332-3A2A-5293-E402-B52CCC2FCDED}"/>
              </a:ext>
            </a:extLst>
          </p:cNvPr>
          <p:cNvSpPr>
            <a:spLocks noGrp="1"/>
          </p:cNvSpPr>
          <p:nvPr>
            <p:ph type="dt" sz="half" idx="10"/>
          </p:nvPr>
        </p:nvSpPr>
        <p:spPr/>
        <p:txBody>
          <a:bodyPr/>
          <a:lstStyle/>
          <a:p>
            <a:fld id="{8BCE2C79-D4F7-4B3C-B5D0-4024ECB8DE74}" type="datetimeFigureOut">
              <a:rPr lang="en-GB" smtClean="0"/>
              <a:t>21/11/2022</a:t>
            </a:fld>
            <a:endParaRPr lang="en-GB"/>
          </a:p>
        </p:txBody>
      </p:sp>
      <p:sp>
        <p:nvSpPr>
          <p:cNvPr id="8" name="Footer Placeholder 7">
            <a:extLst>
              <a:ext uri="{FF2B5EF4-FFF2-40B4-BE49-F238E27FC236}">
                <a16:creationId xmlns:a16="http://schemas.microsoft.com/office/drawing/2014/main" id="{87AFD992-A8AA-DD0A-CE2E-4CC17172E8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3D0EA5-BBB9-65DB-8E80-245F4A26C9B0}"/>
              </a:ext>
            </a:extLst>
          </p:cNvPr>
          <p:cNvSpPr>
            <a:spLocks noGrp="1"/>
          </p:cNvSpPr>
          <p:nvPr>
            <p:ph type="sldNum" sz="quarter" idx="12"/>
          </p:nvPr>
        </p:nvSpPr>
        <p:spPr/>
        <p:txBody>
          <a:bodyPr/>
          <a:lstStyle/>
          <a:p>
            <a:fld id="{7A47837D-CE4D-416A-B24C-7C536E54A4D9}" type="slidenum">
              <a:rPr lang="en-GB" smtClean="0"/>
              <a:t>‹#›</a:t>
            </a:fld>
            <a:endParaRPr lang="en-GB"/>
          </a:p>
        </p:txBody>
      </p:sp>
    </p:spTree>
    <p:extLst>
      <p:ext uri="{BB962C8B-B14F-4D97-AF65-F5344CB8AC3E}">
        <p14:creationId xmlns:p14="http://schemas.microsoft.com/office/powerpoint/2010/main" val="3271102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E1D7-3D6D-53A5-5226-D61EE66856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176E9F-57CB-F016-21C2-1132B97DEE02}"/>
              </a:ext>
            </a:extLst>
          </p:cNvPr>
          <p:cNvSpPr>
            <a:spLocks noGrp="1"/>
          </p:cNvSpPr>
          <p:nvPr>
            <p:ph type="dt" sz="half" idx="10"/>
          </p:nvPr>
        </p:nvSpPr>
        <p:spPr/>
        <p:txBody>
          <a:bodyPr/>
          <a:lstStyle/>
          <a:p>
            <a:fld id="{8BCE2C79-D4F7-4B3C-B5D0-4024ECB8DE74}" type="datetimeFigureOut">
              <a:rPr lang="en-GB" smtClean="0"/>
              <a:t>21/11/2022</a:t>
            </a:fld>
            <a:endParaRPr lang="en-GB"/>
          </a:p>
        </p:txBody>
      </p:sp>
      <p:sp>
        <p:nvSpPr>
          <p:cNvPr id="4" name="Footer Placeholder 3">
            <a:extLst>
              <a:ext uri="{FF2B5EF4-FFF2-40B4-BE49-F238E27FC236}">
                <a16:creationId xmlns:a16="http://schemas.microsoft.com/office/drawing/2014/main" id="{1A2CCBE9-24AB-6E5B-D122-181956BE36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7FBCF06-5CE9-324D-5EB8-141AC224ED3A}"/>
              </a:ext>
            </a:extLst>
          </p:cNvPr>
          <p:cNvSpPr>
            <a:spLocks noGrp="1"/>
          </p:cNvSpPr>
          <p:nvPr>
            <p:ph type="sldNum" sz="quarter" idx="12"/>
          </p:nvPr>
        </p:nvSpPr>
        <p:spPr/>
        <p:txBody>
          <a:bodyPr/>
          <a:lstStyle/>
          <a:p>
            <a:fld id="{7A47837D-CE4D-416A-B24C-7C536E54A4D9}" type="slidenum">
              <a:rPr lang="en-GB" smtClean="0"/>
              <a:t>‹#›</a:t>
            </a:fld>
            <a:endParaRPr lang="en-GB"/>
          </a:p>
        </p:txBody>
      </p:sp>
    </p:spTree>
    <p:extLst>
      <p:ext uri="{BB962C8B-B14F-4D97-AF65-F5344CB8AC3E}">
        <p14:creationId xmlns:p14="http://schemas.microsoft.com/office/powerpoint/2010/main" val="3488587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43E3D4-6393-6CB8-9C4E-B0AE5EAD4A7B}"/>
              </a:ext>
            </a:extLst>
          </p:cNvPr>
          <p:cNvSpPr>
            <a:spLocks noGrp="1"/>
          </p:cNvSpPr>
          <p:nvPr>
            <p:ph type="dt" sz="half" idx="10"/>
          </p:nvPr>
        </p:nvSpPr>
        <p:spPr/>
        <p:txBody>
          <a:bodyPr/>
          <a:lstStyle/>
          <a:p>
            <a:fld id="{8BCE2C79-D4F7-4B3C-B5D0-4024ECB8DE74}" type="datetimeFigureOut">
              <a:rPr lang="en-GB" smtClean="0"/>
              <a:t>21/11/2022</a:t>
            </a:fld>
            <a:endParaRPr lang="en-GB"/>
          </a:p>
        </p:txBody>
      </p:sp>
      <p:sp>
        <p:nvSpPr>
          <p:cNvPr id="3" name="Footer Placeholder 2">
            <a:extLst>
              <a:ext uri="{FF2B5EF4-FFF2-40B4-BE49-F238E27FC236}">
                <a16:creationId xmlns:a16="http://schemas.microsoft.com/office/drawing/2014/main" id="{DDA0189B-2573-FFAA-595C-E3E945B555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15E620-3110-6057-EB68-949EFBA38E32}"/>
              </a:ext>
            </a:extLst>
          </p:cNvPr>
          <p:cNvSpPr>
            <a:spLocks noGrp="1"/>
          </p:cNvSpPr>
          <p:nvPr>
            <p:ph type="sldNum" sz="quarter" idx="12"/>
          </p:nvPr>
        </p:nvSpPr>
        <p:spPr/>
        <p:txBody>
          <a:bodyPr/>
          <a:lstStyle/>
          <a:p>
            <a:fld id="{7A47837D-CE4D-416A-B24C-7C536E54A4D9}" type="slidenum">
              <a:rPr lang="en-GB" smtClean="0"/>
              <a:t>‹#›</a:t>
            </a:fld>
            <a:endParaRPr lang="en-GB"/>
          </a:p>
        </p:txBody>
      </p:sp>
    </p:spTree>
    <p:extLst>
      <p:ext uri="{BB962C8B-B14F-4D97-AF65-F5344CB8AC3E}">
        <p14:creationId xmlns:p14="http://schemas.microsoft.com/office/powerpoint/2010/main" val="259164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BB523-F9A5-C7A3-25C2-4D46AD2735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C50095-78C5-654B-BBC4-959D7242D2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BA2ECF-88FF-A45B-2928-036C9EBFB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AC4B5-7C11-68C6-5976-CC6A276574B9}"/>
              </a:ext>
            </a:extLst>
          </p:cNvPr>
          <p:cNvSpPr>
            <a:spLocks noGrp="1"/>
          </p:cNvSpPr>
          <p:nvPr>
            <p:ph type="dt" sz="half" idx="10"/>
          </p:nvPr>
        </p:nvSpPr>
        <p:spPr/>
        <p:txBody>
          <a:bodyPr/>
          <a:lstStyle/>
          <a:p>
            <a:fld id="{8BCE2C79-D4F7-4B3C-B5D0-4024ECB8DE74}" type="datetimeFigureOut">
              <a:rPr lang="en-GB" smtClean="0"/>
              <a:t>21/11/2022</a:t>
            </a:fld>
            <a:endParaRPr lang="en-GB"/>
          </a:p>
        </p:txBody>
      </p:sp>
      <p:sp>
        <p:nvSpPr>
          <p:cNvPr id="6" name="Footer Placeholder 5">
            <a:extLst>
              <a:ext uri="{FF2B5EF4-FFF2-40B4-BE49-F238E27FC236}">
                <a16:creationId xmlns:a16="http://schemas.microsoft.com/office/drawing/2014/main" id="{30D7752C-D4CB-7DB0-C94B-2914327952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7DC7FB-1E8E-7C26-5367-2F4B1C4F05C2}"/>
              </a:ext>
            </a:extLst>
          </p:cNvPr>
          <p:cNvSpPr>
            <a:spLocks noGrp="1"/>
          </p:cNvSpPr>
          <p:nvPr>
            <p:ph type="sldNum" sz="quarter" idx="12"/>
          </p:nvPr>
        </p:nvSpPr>
        <p:spPr/>
        <p:txBody>
          <a:bodyPr/>
          <a:lstStyle/>
          <a:p>
            <a:fld id="{7A47837D-CE4D-416A-B24C-7C536E54A4D9}" type="slidenum">
              <a:rPr lang="en-GB" smtClean="0"/>
              <a:t>‹#›</a:t>
            </a:fld>
            <a:endParaRPr lang="en-GB"/>
          </a:p>
        </p:txBody>
      </p:sp>
    </p:spTree>
    <p:extLst>
      <p:ext uri="{BB962C8B-B14F-4D97-AF65-F5344CB8AC3E}">
        <p14:creationId xmlns:p14="http://schemas.microsoft.com/office/powerpoint/2010/main" val="184869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A302-E5D4-DAC5-5A47-A4A9777249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64EC3D-C07E-DF84-A622-9D9CF7AF9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DD833BE-8DF4-F0F5-8FBE-0DBED0A327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522A6-4ED7-5ECD-0B39-9581A10D950C}"/>
              </a:ext>
            </a:extLst>
          </p:cNvPr>
          <p:cNvSpPr>
            <a:spLocks noGrp="1"/>
          </p:cNvSpPr>
          <p:nvPr>
            <p:ph type="dt" sz="half" idx="10"/>
          </p:nvPr>
        </p:nvSpPr>
        <p:spPr/>
        <p:txBody>
          <a:bodyPr/>
          <a:lstStyle/>
          <a:p>
            <a:fld id="{8BCE2C79-D4F7-4B3C-B5D0-4024ECB8DE74}" type="datetimeFigureOut">
              <a:rPr lang="en-GB" smtClean="0"/>
              <a:t>21/11/2022</a:t>
            </a:fld>
            <a:endParaRPr lang="en-GB"/>
          </a:p>
        </p:txBody>
      </p:sp>
      <p:sp>
        <p:nvSpPr>
          <p:cNvPr id="6" name="Footer Placeholder 5">
            <a:extLst>
              <a:ext uri="{FF2B5EF4-FFF2-40B4-BE49-F238E27FC236}">
                <a16:creationId xmlns:a16="http://schemas.microsoft.com/office/drawing/2014/main" id="{AB4C1666-04CB-E524-FC44-A5517AC84A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BB741E-1867-29BC-4939-54E66F9A32CB}"/>
              </a:ext>
            </a:extLst>
          </p:cNvPr>
          <p:cNvSpPr>
            <a:spLocks noGrp="1"/>
          </p:cNvSpPr>
          <p:nvPr>
            <p:ph type="sldNum" sz="quarter" idx="12"/>
          </p:nvPr>
        </p:nvSpPr>
        <p:spPr/>
        <p:txBody>
          <a:bodyPr/>
          <a:lstStyle/>
          <a:p>
            <a:fld id="{7A47837D-CE4D-416A-B24C-7C536E54A4D9}" type="slidenum">
              <a:rPr lang="en-GB" smtClean="0"/>
              <a:t>‹#›</a:t>
            </a:fld>
            <a:endParaRPr lang="en-GB"/>
          </a:p>
        </p:txBody>
      </p:sp>
    </p:spTree>
    <p:extLst>
      <p:ext uri="{BB962C8B-B14F-4D97-AF65-F5344CB8AC3E}">
        <p14:creationId xmlns:p14="http://schemas.microsoft.com/office/powerpoint/2010/main" val="679642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39F783-4B78-B379-FF69-B4EBEC5582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D4205C-C9CF-21C4-8000-F1B2BA66E1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3CE30E-FC02-D760-EB78-0946C42C12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E2C79-D4F7-4B3C-B5D0-4024ECB8DE74}" type="datetimeFigureOut">
              <a:rPr lang="en-GB" smtClean="0"/>
              <a:t>21/11/2022</a:t>
            </a:fld>
            <a:endParaRPr lang="en-GB"/>
          </a:p>
        </p:txBody>
      </p:sp>
      <p:sp>
        <p:nvSpPr>
          <p:cNvPr id="5" name="Footer Placeholder 4">
            <a:extLst>
              <a:ext uri="{FF2B5EF4-FFF2-40B4-BE49-F238E27FC236}">
                <a16:creationId xmlns:a16="http://schemas.microsoft.com/office/drawing/2014/main" id="{2AF04428-E1B4-2A5A-DB7B-DBDB465A4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0B9E567-53FD-63B2-9747-AD82E9CC3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7837D-CE4D-416A-B24C-7C536E54A4D9}" type="slidenum">
              <a:rPr lang="en-GB" smtClean="0"/>
              <a:t>‹#›</a:t>
            </a:fld>
            <a:endParaRPr lang="en-GB"/>
          </a:p>
        </p:txBody>
      </p:sp>
    </p:spTree>
    <p:extLst>
      <p:ext uri="{BB962C8B-B14F-4D97-AF65-F5344CB8AC3E}">
        <p14:creationId xmlns:p14="http://schemas.microsoft.com/office/powerpoint/2010/main" val="2876825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eastrenfrewshire.prioritysimulator.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getinvolved.eastrenfrewshire.gov.uk/corporate-community-services/east-renfrewshire-council-budget-2022/"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BAB0A5F-AC10-7922-0E0C-3A1BD6F8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0856" y="1527958"/>
            <a:ext cx="5278254" cy="1152000"/>
          </a:xfrm>
          <a:prstGeom prst="rect">
            <a:avLst/>
          </a:prstGeom>
        </p:spPr>
      </p:pic>
      <p:sp>
        <p:nvSpPr>
          <p:cNvPr id="6" name="TextBox 5">
            <a:extLst>
              <a:ext uri="{FF2B5EF4-FFF2-40B4-BE49-F238E27FC236}">
                <a16:creationId xmlns:a16="http://schemas.microsoft.com/office/drawing/2014/main" id="{0488F6D5-D006-060D-FF97-157D2D05DFB9}"/>
              </a:ext>
            </a:extLst>
          </p:cNvPr>
          <p:cNvSpPr txBox="1"/>
          <p:nvPr/>
        </p:nvSpPr>
        <p:spPr>
          <a:xfrm>
            <a:off x="1258759" y="3429000"/>
            <a:ext cx="10072048" cy="2246769"/>
          </a:xfrm>
          <a:prstGeom prst="rect">
            <a:avLst/>
          </a:prstGeom>
          <a:noFill/>
        </p:spPr>
        <p:txBody>
          <a:bodyPr wrap="square" rtlCol="0">
            <a:spAutoFit/>
          </a:bodyPr>
          <a:lstStyle/>
          <a:p>
            <a:pPr algn="ctr"/>
            <a:r>
              <a:rPr lang="en-GB" sz="2800" b="1" dirty="0"/>
              <a:t>Budget Panel: Education</a:t>
            </a:r>
          </a:p>
          <a:p>
            <a:pPr algn="ctr"/>
            <a:endParaRPr lang="en-GB" sz="2800" b="1" dirty="0"/>
          </a:p>
          <a:p>
            <a:pPr algn="ctr"/>
            <a:r>
              <a:rPr lang="en-GB" sz="2800" b="1" dirty="0"/>
              <a:t>Session 1</a:t>
            </a:r>
          </a:p>
          <a:p>
            <a:pPr algn="ctr"/>
            <a:endParaRPr lang="en-GB" sz="2800" b="1" dirty="0"/>
          </a:p>
          <a:p>
            <a:pPr algn="ctr"/>
            <a:r>
              <a:rPr lang="en-GB" sz="2800" b="1" dirty="0"/>
              <a:t>Monday 14</a:t>
            </a:r>
            <a:r>
              <a:rPr lang="en-GB" sz="2800" b="1" baseline="30000" dirty="0"/>
              <a:t>th</a:t>
            </a:r>
            <a:r>
              <a:rPr lang="en-GB" sz="2800" b="1" dirty="0"/>
              <a:t> November, 7pm, Barrhead High School</a:t>
            </a:r>
          </a:p>
        </p:txBody>
      </p:sp>
    </p:spTree>
    <p:extLst>
      <p:ext uri="{BB962C8B-B14F-4D97-AF65-F5344CB8AC3E}">
        <p14:creationId xmlns:p14="http://schemas.microsoft.com/office/powerpoint/2010/main" val="380146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BAB0A5F-AC10-7922-0E0C-3A1BD6F8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873" y="136480"/>
            <a:ext cx="5278254" cy="1152000"/>
          </a:xfrm>
          <a:prstGeom prst="rect">
            <a:avLst/>
          </a:prstGeom>
        </p:spPr>
      </p:pic>
      <p:sp>
        <p:nvSpPr>
          <p:cNvPr id="6" name="TextBox 5">
            <a:extLst>
              <a:ext uri="{FF2B5EF4-FFF2-40B4-BE49-F238E27FC236}">
                <a16:creationId xmlns:a16="http://schemas.microsoft.com/office/drawing/2014/main" id="{0488F6D5-D006-060D-FF97-157D2D05DFB9}"/>
              </a:ext>
            </a:extLst>
          </p:cNvPr>
          <p:cNvSpPr txBox="1"/>
          <p:nvPr/>
        </p:nvSpPr>
        <p:spPr>
          <a:xfrm>
            <a:off x="1175657" y="1241646"/>
            <a:ext cx="10900229" cy="523220"/>
          </a:xfrm>
          <a:prstGeom prst="rect">
            <a:avLst/>
          </a:prstGeom>
          <a:noFill/>
        </p:spPr>
        <p:txBody>
          <a:bodyPr wrap="square" rtlCol="0">
            <a:spAutoFit/>
          </a:bodyPr>
          <a:lstStyle/>
          <a:p>
            <a:r>
              <a:rPr lang="en-GB" sz="2800" b="1" dirty="0"/>
              <a:t>Estimated Savings Needed 2023-2026 and Options to Meet These</a:t>
            </a:r>
          </a:p>
        </p:txBody>
      </p:sp>
      <p:pic>
        <p:nvPicPr>
          <p:cNvPr id="3" name="Picture 2" descr="Diagram&#10;&#10;Description automatically generated">
            <a:extLst>
              <a:ext uri="{FF2B5EF4-FFF2-40B4-BE49-F238E27FC236}">
                <a16:creationId xmlns:a16="http://schemas.microsoft.com/office/drawing/2014/main" id="{457FBC4A-4E46-A10E-B979-09B7A442D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9999" y="1764867"/>
            <a:ext cx="6850743" cy="5093134"/>
          </a:xfrm>
          <a:prstGeom prst="rect">
            <a:avLst/>
          </a:prstGeom>
        </p:spPr>
      </p:pic>
      <p:sp>
        <p:nvSpPr>
          <p:cNvPr id="2" name="TextBox 1">
            <a:extLst>
              <a:ext uri="{FF2B5EF4-FFF2-40B4-BE49-F238E27FC236}">
                <a16:creationId xmlns:a16="http://schemas.microsoft.com/office/drawing/2014/main" id="{3B589F6E-8B49-1F74-A9B6-9AE2F174095C}"/>
              </a:ext>
            </a:extLst>
          </p:cNvPr>
          <p:cNvSpPr txBox="1"/>
          <p:nvPr/>
        </p:nvSpPr>
        <p:spPr>
          <a:xfrm>
            <a:off x="582760" y="2870032"/>
            <a:ext cx="5020708" cy="2400657"/>
          </a:xfrm>
          <a:prstGeom prst="rect">
            <a:avLst/>
          </a:prstGeom>
          <a:noFill/>
        </p:spPr>
        <p:txBody>
          <a:bodyPr wrap="square" rtlCol="0">
            <a:spAutoFit/>
          </a:bodyPr>
          <a:lstStyle/>
          <a:p>
            <a:r>
              <a:rPr lang="en-GB" sz="15000" b="1" dirty="0"/>
              <a:t>£30m</a:t>
            </a:r>
          </a:p>
        </p:txBody>
      </p:sp>
    </p:spTree>
    <p:extLst>
      <p:ext uri="{BB962C8B-B14F-4D97-AF65-F5344CB8AC3E}">
        <p14:creationId xmlns:p14="http://schemas.microsoft.com/office/powerpoint/2010/main" val="697893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BAB0A5F-AC10-7922-0E0C-3A1BD6F8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873" y="136480"/>
            <a:ext cx="5278254" cy="1152000"/>
          </a:xfrm>
          <a:prstGeom prst="rect">
            <a:avLst/>
          </a:prstGeom>
        </p:spPr>
      </p:pic>
      <p:sp>
        <p:nvSpPr>
          <p:cNvPr id="6" name="TextBox 5">
            <a:extLst>
              <a:ext uri="{FF2B5EF4-FFF2-40B4-BE49-F238E27FC236}">
                <a16:creationId xmlns:a16="http://schemas.microsoft.com/office/drawing/2014/main" id="{0488F6D5-D006-060D-FF97-157D2D05DFB9}"/>
              </a:ext>
            </a:extLst>
          </p:cNvPr>
          <p:cNvSpPr txBox="1"/>
          <p:nvPr/>
        </p:nvSpPr>
        <p:spPr>
          <a:xfrm>
            <a:off x="4061527" y="1288480"/>
            <a:ext cx="4673600" cy="523220"/>
          </a:xfrm>
          <a:prstGeom prst="rect">
            <a:avLst/>
          </a:prstGeom>
          <a:noFill/>
        </p:spPr>
        <p:txBody>
          <a:bodyPr wrap="square" rtlCol="0">
            <a:spAutoFit/>
          </a:bodyPr>
          <a:lstStyle/>
          <a:p>
            <a:r>
              <a:rPr lang="en-GB" sz="2800" b="1" dirty="0"/>
              <a:t>Impact of Council Tax Rises</a:t>
            </a:r>
          </a:p>
        </p:txBody>
      </p:sp>
      <p:sp>
        <p:nvSpPr>
          <p:cNvPr id="2" name="TextBox 1">
            <a:extLst>
              <a:ext uri="{FF2B5EF4-FFF2-40B4-BE49-F238E27FC236}">
                <a16:creationId xmlns:a16="http://schemas.microsoft.com/office/drawing/2014/main" id="{3B589F6E-8B49-1F74-A9B6-9AE2F174095C}"/>
              </a:ext>
            </a:extLst>
          </p:cNvPr>
          <p:cNvSpPr txBox="1"/>
          <p:nvPr/>
        </p:nvSpPr>
        <p:spPr>
          <a:xfrm>
            <a:off x="582759" y="2440480"/>
            <a:ext cx="5020708" cy="3170099"/>
          </a:xfrm>
          <a:prstGeom prst="rect">
            <a:avLst/>
          </a:prstGeom>
          <a:noFill/>
        </p:spPr>
        <p:txBody>
          <a:bodyPr wrap="square" rtlCol="0">
            <a:spAutoFit/>
          </a:bodyPr>
          <a:lstStyle/>
          <a:p>
            <a:r>
              <a:rPr lang="en-GB" sz="10000" b="1" dirty="0"/>
              <a:t>£1% = £600,000</a:t>
            </a:r>
          </a:p>
        </p:txBody>
      </p:sp>
      <p:sp>
        <p:nvSpPr>
          <p:cNvPr id="4" name="TextBox 3">
            <a:extLst>
              <a:ext uri="{FF2B5EF4-FFF2-40B4-BE49-F238E27FC236}">
                <a16:creationId xmlns:a16="http://schemas.microsoft.com/office/drawing/2014/main" id="{9419CB83-3191-7F57-7F16-643FA8B6FB61}"/>
              </a:ext>
            </a:extLst>
          </p:cNvPr>
          <p:cNvSpPr txBox="1"/>
          <p:nvPr/>
        </p:nvSpPr>
        <p:spPr>
          <a:xfrm>
            <a:off x="6762705" y="2005051"/>
            <a:ext cx="4673600" cy="4401205"/>
          </a:xfrm>
          <a:prstGeom prst="rect">
            <a:avLst/>
          </a:prstGeom>
          <a:noFill/>
        </p:spPr>
        <p:txBody>
          <a:bodyPr wrap="square" rtlCol="0">
            <a:spAutoFit/>
          </a:bodyPr>
          <a:lstStyle/>
          <a:p>
            <a:r>
              <a:rPr lang="en-GB" sz="2800" dirty="0"/>
              <a:t>The projections in the previous slide assume a 3% increase in Council Tax.</a:t>
            </a:r>
          </a:p>
          <a:p>
            <a:endParaRPr lang="en-GB" sz="2800" dirty="0"/>
          </a:p>
          <a:p>
            <a:r>
              <a:rPr lang="en-GB" sz="2800" dirty="0"/>
              <a:t>Each 1% increase over and above this would generate c.£600,000 per year, which would reduce the need for savings or income generation elsewhere</a:t>
            </a:r>
          </a:p>
        </p:txBody>
      </p:sp>
    </p:spTree>
    <p:extLst>
      <p:ext uri="{BB962C8B-B14F-4D97-AF65-F5344CB8AC3E}">
        <p14:creationId xmlns:p14="http://schemas.microsoft.com/office/powerpoint/2010/main" val="2127436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BAB0A5F-AC10-7922-0E0C-3A1BD6F8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873" y="136480"/>
            <a:ext cx="5278254" cy="1152000"/>
          </a:xfrm>
          <a:prstGeom prst="rect">
            <a:avLst/>
          </a:prstGeom>
        </p:spPr>
      </p:pic>
      <p:sp>
        <p:nvSpPr>
          <p:cNvPr id="6" name="TextBox 5">
            <a:extLst>
              <a:ext uri="{FF2B5EF4-FFF2-40B4-BE49-F238E27FC236}">
                <a16:creationId xmlns:a16="http://schemas.microsoft.com/office/drawing/2014/main" id="{0488F6D5-D006-060D-FF97-157D2D05DFB9}"/>
              </a:ext>
            </a:extLst>
          </p:cNvPr>
          <p:cNvSpPr txBox="1"/>
          <p:nvPr/>
        </p:nvSpPr>
        <p:spPr>
          <a:xfrm>
            <a:off x="2569029" y="1359918"/>
            <a:ext cx="7242628" cy="523220"/>
          </a:xfrm>
          <a:prstGeom prst="rect">
            <a:avLst/>
          </a:prstGeom>
          <a:noFill/>
        </p:spPr>
        <p:txBody>
          <a:bodyPr wrap="square" rtlCol="0">
            <a:spAutoFit/>
          </a:bodyPr>
          <a:lstStyle/>
          <a:p>
            <a:r>
              <a:rPr lang="en-GB" sz="2800" b="1" dirty="0"/>
              <a:t>The Budget Consultation and Budget Simulator </a:t>
            </a:r>
          </a:p>
        </p:txBody>
      </p:sp>
      <p:sp>
        <p:nvSpPr>
          <p:cNvPr id="2" name="TextBox 1">
            <a:extLst>
              <a:ext uri="{FF2B5EF4-FFF2-40B4-BE49-F238E27FC236}">
                <a16:creationId xmlns:a16="http://schemas.microsoft.com/office/drawing/2014/main" id="{DD28E80F-6D2D-DA4A-EA64-5DC9057F1192}"/>
              </a:ext>
            </a:extLst>
          </p:cNvPr>
          <p:cNvSpPr txBox="1"/>
          <p:nvPr/>
        </p:nvSpPr>
        <p:spPr>
          <a:xfrm>
            <a:off x="477138" y="2081762"/>
            <a:ext cx="3545153" cy="3416320"/>
          </a:xfrm>
          <a:prstGeom prst="rect">
            <a:avLst/>
          </a:prstGeom>
          <a:noFill/>
        </p:spPr>
        <p:txBody>
          <a:bodyPr wrap="square" rtlCol="0">
            <a:spAutoFit/>
          </a:bodyPr>
          <a:lstStyle/>
          <a:p>
            <a:r>
              <a:rPr lang="en-GB" sz="2400" dirty="0">
                <a:latin typeface="Century Gothic" panose="020B0502020202020204" pitchFamily="34" charset="0"/>
              </a:rPr>
              <a:t>A series of briefings have been produced for members of the public and people are invited to complete an online survey about the budget. Full details are at the link below.</a:t>
            </a:r>
          </a:p>
        </p:txBody>
      </p:sp>
      <p:sp>
        <p:nvSpPr>
          <p:cNvPr id="3" name="TextBox 2">
            <a:extLst>
              <a:ext uri="{FF2B5EF4-FFF2-40B4-BE49-F238E27FC236}">
                <a16:creationId xmlns:a16="http://schemas.microsoft.com/office/drawing/2014/main" id="{49A53065-BB1C-E662-21F6-16F573381757}"/>
              </a:ext>
            </a:extLst>
          </p:cNvPr>
          <p:cNvSpPr txBox="1"/>
          <p:nvPr/>
        </p:nvSpPr>
        <p:spPr>
          <a:xfrm>
            <a:off x="5176354" y="1954576"/>
            <a:ext cx="6219194" cy="4093428"/>
          </a:xfrm>
          <a:prstGeom prst="rect">
            <a:avLst/>
          </a:prstGeom>
          <a:noFill/>
        </p:spPr>
        <p:txBody>
          <a:bodyPr wrap="square" rtlCol="0">
            <a:spAutoFit/>
          </a:bodyPr>
          <a:lstStyle/>
          <a:p>
            <a:r>
              <a:rPr lang="en-GB" sz="2000" dirty="0">
                <a:latin typeface="Century Gothic" panose="020B0502020202020204" pitchFamily="34" charset="0"/>
              </a:rPr>
              <a:t>The Budget Simulator gives people further insight into the budget setting process and might help you to think about priorities and options for the budget generally, including proposals in the specific service areas and revenue raising options.</a:t>
            </a:r>
          </a:p>
          <a:p>
            <a:endParaRPr lang="en-GB" sz="2000" dirty="0">
              <a:latin typeface="Century Gothic" panose="020B0502020202020204" pitchFamily="34" charset="0"/>
            </a:endParaRPr>
          </a:p>
          <a:p>
            <a:r>
              <a:rPr lang="en-GB" sz="2000" dirty="0">
                <a:latin typeface="Century Gothic" panose="020B0502020202020204" pitchFamily="34" charset="0"/>
              </a:rPr>
              <a:t>It can be accessed at:</a:t>
            </a:r>
          </a:p>
          <a:p>
            <a:endParaRPr lang="en-GB" sz="2000" dirty="0">
              <a:solidFill>
                <a:schemeClr val="tx2"/>
              </a:solidFill>
              <a:latin typeface="Century Gothic" panose="020B0502020202020204" pitchFamily="34" charset="0"/>
            </a:endParaRPr>
          </a:p>
          <a:p>
            <a:r>
              <a:rPr lang="en-GB" sz="2000" dirty="0">
                <a:solidFill>
                  <a:schemeClr val="tx2"/>
                </a:solidFill>
                <a:latin typeface="Century Gothic" panose="020B0502020202020204" pitchFamily="34" charset="0"/>
                <a:hlinkClick r:id="rId3"/>
              </a:rPr>
              <a:t>https://eastrenfrewshire.prioritysimulator.com/</a:t>
            </a:r>
            <a:endParaRPr lang="en-GB" sz="2000" dirty="0">
              <a:solidFill>
                <a:schemeClr val="tx2"/>
              </a:solidFill>
              <a:latin typeface="Century Gothic" panose="020B0502020202020204" pitchFamily="34" charset="0"/>
            </a:endParaRPr>
          </a:p>
          <a:p>
            <a:endParaRPr lang="en-GB" sz="2000" dirty="0">
              <a:solidFill>
                <a:schemeClr val="tx2"/>
              </a:solidFill>
              <a:latin typeface="Century Gothic" panose="020B0502020202020204" pitchFamily="34" charset="0"/>
            </a:endParaRPr>
          </a:p>
          <a:p>
            <a:r>
              <a:rPr lang="en-GB" sz="2000" dirty="0">
                <a:latin typeface="Century Gothic" panose="020B0502020202020204" pitchFamily="34" charset="0"/>
              </a:rPr>
              <a:t>We have provided tablets tonight for you to have an initial look (or you can use your phone)</a:t>
            </a:r>
          </a:p>
        </p:txBody>
      </p:sp>
      <p:sp>
        <p:nvSpPr>
          <p:cNvPr id="4" name="TextBox 3">
            <a:extLst>
              <a:ext uri="{FF2B5EF4-FFF2-40B4-BE49-F238E27FC236}">
                <a16:creationId xmlns:a16="http://schemas.microsoft.com/office/drawing/2014/main" id="{498424C4-B6B5-F281-E1BC-D6E718C3E9EF}"/>
              </a:ext>
            </a:extLst>
          </p:cNvPr>
          <p:cNvSpPr txBox="1"/>
          <p:nvPr/>
        </p:nvSpPr>
        <p:spPr>
          <a:xfrm>
            <a:off x="94343" y="6030535"/>
            <a:ext cx="12192000" cy="338554"/>
          </a:xfrm>
          <a:prstGeom prst="rect">
            <a:avLst/>
          </a:prstGeom>
          <a:noFill/>
        </p:spPr>
        <p:txBody>
          <a:bodyPr wrap="square" rtlCol="0">
            <a:spAutoFit/>
          </a:bodyPr>
          <a:lstStyle/>
          <a:p>
            <a:r>
              <a:rPr lang="en-GB" sz="1600" dirty="0">
                <a:solidFill>
                  <a:schemeClr val="tx2"/>
                </a:solidFill>
                <a:latin typeface="Century Gothic" panose="020B0502020202020204" pitchFamily="34" charset="0"/>
                <a:hlinkClick r:id="rId4"/>
              </a:rPr>
              <a:t>https://getinvolved.eastrenfrewshire.gov.uk/corporate-community-services/east-renfrewshire-council-budget-2022/</a:t>
            </a:r>
            <a:r>
              <a:rPr lang="en-GB" sz="1600" dirty="0">
                <a:solidFill>
                  <a:schemeClr val="tx2"/>
                </a:solidFill>
                <a:latin typeface="Century Gothic" panose="020B0502020202020204" pitchFamily="34" charset="0"/>
              </a:rPr>
              <a:t> </a:t>
            </a:r>
          </a:p>
        </p:txBody>
      </p:sp>
    </p:spTree>
    <p:extLst>
      <p:ext uri="{BB962C8B-B14F-4D97-AF65-F5344CB8AC3E}">
        <p14:creationId xmlns:p14="http://schemas.microsoft.com/office/powerpoint/2010/main" val="2636833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BAB0A5F-AC10-7922-0E0C-3A1BD6F8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873" y="136480"/>
            <a:ext cx="5278254" cy="1152000"/>
          </a:xfrm>
          <a:prstGeom prst="rect">
            <a:avLst/>
          </a:prstGeom>
        </p:spPr>
      </p:pic>
      <p:sp>
        <p:nvSpPr>
          <p:cNvPr id="6" name="TextBox 5">
            <a:extLst>
              <a:ext uri="{FF2B5EF4-FFF2-40B4-BE49-F238E27FC236}">
                <a16:creationId xmlns:a16="http://schemas.microsoft.com/office/drawing/2014/main" id="{0488F6D5-D006-060D-FF97-157D2D05DFB9}"/>
              </a:ext>
            </a:extLst>
          </p:cNvPr>
          <p:cNvSpPr txBox="1"/>
          <p:nvPr/>
        </p:nvSpPr>
        <p:spPr>
          <a:xfrm>
            <a:off x="2080394" y="2736502"/>
            <a:ext cx="8660177" cy="1384995"/>
          </a:xfrm>
          <a:prstGeom prst="rect">
            <a:avLst/>
          </a:prstGeom>
          <a:noFill/>
        </p:spPr>
        <p:txBody>
          <a:bodyPr wrap="square" rtlCol="0">
            <a:spAutoFit/>
          </a:bodyPr>
          <a:lstStyle/>
          <a:p>
            <a:r>
              <a:rPr lang="en-GB" sz="2800" dirty="0">
                <a:latin typeface="Century Gothic" panose="020B0502020202020204" pitchFamily="34" charset="0"/>
              </a:rPr>
              <a:t>What are your impressions, about the issues and challenges facing the Council having had an opportunity to use the Budget Simulator?</a:t>
            </a:r>
          </a:p>
        </p:txBody>
      </p:sp>
    </p:spTree>
    <p:extLst>
      <p:ext uri="{BB962C8B-B14F-4D97-AF65-F5344CB8AC3E}">
        <p14:creationId xmlns:p14="http://schemas.microsoft.com/office/powerpoint/2010/main" val="3036449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BAB0A5F-AC10-7922-0E0C-3A1BD6F8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873" y="136480"/>
            <a:ext cx="5278254" cy="1152000"/>
          </a:xfrm>
          <a:prstGeom prst="rect">
            <a:avLst/>
          </a:prstGeom>
        </p:spPr>
      </p:pic>
      <p:sp>
        <p:nvSpPr>
          <p:cNvPr id="6" name="TextBox 5">
            <a:extLst>
              <a:ext uri="{FF2B5EF4-FFF2-40B4-BE49-F238E27FC236}">
                <a16:creationId xmlns:a16="http://schemas.microsoft.com/office/drawing/2014/main" id="{0488F6D5-D006-060D-FF97-157D2D05DFB9}"/>
              </a:ext>
            </a:extLst>
          </p:cNvPr>
          <p:cNvSpPr txBox="1"/>
          <p:nvPr/>
        </p:nvSpPr>
        <p:spPr>
          <a:xfrm>
            <a:off x="4105650" y="1346665"/>
            <a:ext cx="7275444" cy="523220"/>
          </a:xfrm>
          <a:prstGeom prst="rect">
            <a:avLst/>
          </a:prstGeom>
          <a:noFill/>
        </p:spPr>
        <p:txBody>
          <a:bodyPr wrap="square" rtlCol="0">
            <a:spAutoFit/>
          </a:bodyPr>
          <a:lstStyle/>
          <a:p>
            <a:r>
              <a:rPr lang="en-GB" sz="2800" b="1" dirty="0"/>
              <a:t>Education Budget 2022-23</a:t>
            </a:r>
          </a:p>
        </p:txBody>
      </p:sp>
      <p:pic>
        <p:nvPicPr>
          <p:cNvPr id="4" name="Picture 3" descr="Diagram&#10;&#10;Description automatically generated with medium confidence">
            <a:extLst>
              <a:ext uri="{FF2B5EF4-FFF2-40B4-BE49-F238E27FC236}">
                <a16:creationId xmlns:a16="http://schemas.microsoft.com/office/drawing/2014/main" id="{5D6545A5-ED4A-E777-010E-59FA3F79F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184" y="1928070"/>
            <a:ext cx="6810375" cy="4793450"/>
          </a:xfrm>
          <a:prstGeom prst="rect">
            <a:avLst/>
          </a:prstGeom>
        </p:spPr>
      </p:pic>
    </p:spTree>
    <p:extLst>
      <p:ext uri="{BB962C8B-B14F-4D97-AF65-F5344CB8AC3E}">
        <p14:creationId xmlns:p14="http://schemas.microsoft.com/office/powerpoint/2010/main" val="4099187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BAB0A5F-AC10-7922-0E0C-3A1BD6F80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873" y="136480"/>
            <a:ext cx="5278254" cy="1152000"/>
          </a:xfrm>
          <a:prstGeom prst="rect">
            <a:avLst/>
          </a:prstGeom>
        </p:spPr>
      </p:pic>
      <p:sp>
        <p:nvSpPr>
          <p:cNvPr id="6" name="TextBox 5">
            <a:extLst>
              <a:ext uri="{FF2B5EF4-FFF2-40B4-BE49-F238E27FC236}">
                <a16:creationId xmlns:a16="http://schemas.microsoft.com/office/drawing/2014/main" id="{0488F6D5-D006-060D-FF97-157D2D05DFB9}"/>
              </a:ext>
            </a:extLst>
          </p:cNvPr>
          <p:cNvSpPr txBox="1"/>
          <p:nvPr/>
        </p:nvSpPr>
        <p:spPr>
          <a:xfrm>
            <a:off x="1059973" y="1186880"/>
            <a:ext cx="10072048" cy="523220"/>
          </a:xfrm>
          <a:prstGeom prst="rect">
            <a:avLst/>
          </a:prstGeom>
          <a:noFill/>
        </p:spPr>
        <p:txBody>
          <a:bodyPr wrap="square" rtlCol="0">
            <a:spAutoFit/>
          </a:bodyPr>
          <a:lstStyle/>
          <a:p>
            <a:pPr algn="ctr"/>
            <a:r>
              <a:rPr lang="en-GB" sz="2800" b="1" dirty="0"/>
              <a:t>Currently Identified Options</a:t>
            </a:r>
            <a:endParaRPr lang="en-GB" sz="2800" dirty="0"/>
          </a:p>
        </p:txBody>
      </p:sp>
      <p:graphicFrame>
        <p:nvGraphicFramePr>
          <p:cNvPr id="2" name="Table 1">
            <a:extLst>
              <a:ext uri="{FF2B5EF4-FFF2-40B4-BE49-F238E27FC236}">
                <a16:creationId xmlns:a16="http://schemas.microsoft.com/office/drawing/2014/main" id="{04606889-083B-4EDB-4256-147251AAEE3B}"/>
              </a:ext>
            </a:extLst>
          </p:cNvPr>
          <p:cNvGraphicFramePr>
            <a:graphicFrameLocks noGrp="1"/>
          </p:cNvGraphicFramePr>
          <p:nvPr>
            <p:extLst>
              <p:ext uri="{D42A27DB-BD31-4B8C-83A1-F6EECF244321}">
                <p14:modId xmlns:p14="http://schemas.microsoft.com/office/powerpoint/2010/main" val="3226368261"/>
              </p:ext>
            </p:extLst>
          </p:nvPr>
        </p:nvGraphicFramePr>
        <p:xfrm>
          <a:off x="1059974" y="1750503"/>
          <a:ext cx="10072047" cy="4918223"/>
        </p:xfrm>
        <a:graphic>
          <a:graphicData uri="http://schemas.openxmlformats.org/drawingml/2006/table">
            <a:tbl>
              <a:tblPr firstRow="1" firstCol="1" bandRow="1"/>
              <a:tblGrid>
                <a:gridCol w="7912634">
                  <a:extLst>
                    <a:ext uri="{9D8B030D-6E8A-4147-A177-3AD203B41FA5}">
                      <a16:colId xmlns:a16="http://schemas.microsoft.com/office/drawing/2014/main" val="949249561"/>
                    </a:ext>
                  </a:extLst>
                </a:gridCol>
                <a:gridCol w="2159413">
                  <a:extLst>
                    <a:ext uri="{9D8B030D-6E8A-4147-A177-3AD203B41FA5}">
                      <a16:colId xmlns:a16="http://schemas.microsoft.com/office/drawing/2014/main" val="3787059644"/>
                    </a:ext>
                  </a:extLst>
                </a:gridCol>
              </a:tblGrid>
              <a:tr h="534206">
                <a:tc>
                  <a:txBody>
                    <a:bodyPr/>
                    <a:lstStyle/>
                    <a:p>
                      <a:pPr algn="ctr">
                        <a:lnSpc>
                          <a:spcPct val="107000"/>
                        </a:lnSpc>
                        <a:spcAft>
                          <a:spcPts val="800"/>
                        </a:spcAft>
                      </a:pPr>
                      <a:r>
                        <a:rPr lang="en-GB" sz="2200" b="1" dirty="0">
                          <a:effectLst/>
                          <a:latin typeface="Calibri" panose="020F0502020204030204" pitchFamily="34" charset="0"/>
                          <a:ea typeface="Calibri" panose="020F0502020204030204" pitchFamily="34" charset="0"/>
                          <a:cs typeface="Times New Roman" panose="02020603050405020304" pitchFamily="18" charset="0"/>
                        </a:rPr>
                        <a:t>Option</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200" b="1" dirty="0">
                          <a:effectLst/>
                          <a:latin typeface="Calibri" panose="020F0502020204030204" pitchFamily="34" charset="0"/>
                          <a:ea typeface="Calibri" panose="020F0502020204030204" pitchFamily="34" charset="0"/>
                          <a:cs typeface="Times New Roman" panose="02020603050405020304" pitchFamily="18" charset="0"/>
                        </a:rPr>
                        <a:t>Potential Savings</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8134043"/>
                  </a:ext>
                </a:extLst>
              </a:tr>
              <a:tr h="489597">
                <a:tc>
                  <a:txBody>
                    <a:bodyPr/>
                    <a:lstStyle/>
                    <a:p>
                      <a:pPr algn="ctr">
                        <a:lnSpc>
                          <a:spcPct val="107000"/>
                        </a:lnSpc>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Savings or additional income generation - Education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£19.9m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279226686"/>
                  </a:ext>
                </a:extLst>
              </a:tr>
              <a:tr h="489597">
                <a:tc>
                  <a:txBody>
                    <a:bodyPr/>
                    <a:lstStyle/>
                    <a:p>
                      <a:pPr algn="ctr">
                        <a:lnSpc>
                          <a:spcPct val="107000"/>
                        </a:lnSpc>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Savings or additional income generation - Environment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£8.4m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100601792"/>
                  </a:ext>
                </a:extLst>
              </a:tr>
              <a:tr h="500932">
                <a:tc>
                  <a:txBody>
                    <a:bodyPr/>
                    <a:lstStyle/>
                    <a:p>
                      <a:pPr algn="ctr">
                        <a:lnSpc>
                          <a:spcPct val="107000"/>
                        </a:lnSpc>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Savings or additional income generation – Business Operations &amp; Partnerships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ctr">
                        <a:lnSpc>
                          <a:spcPct val="107000"/>
                        </a:lnSpc>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£2.1m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2226048788"/>
                  </a:ext>
                </a:extLst>
              </a:tr>
              <a:tr h="500932">
                <a:tc>
                  <a:txBody>
                    <a:bodyPr/>
                    <a:lstStyle/>
                    <a:p>
                      <a:pPr algn="ctr">
                        <a:lnSpc>
                          <a:spcPct val="107000"/>
                        </a:lnSpc>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Savings or additional income generation – Support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07000"/>
                        </a:lnSpc>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£3m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3725612362"/>
                  </a:ext>
                </a:extLst>
              </a:tr>
              <a:tr h="500932">
                <a:tc>
                  <a:txBody>
                    <a:bodyPr/>
                    <a:lstStyle/>
                    <a:p>
                      <a:pPr algn="ctr">
                        <a:lnSpc>
                          <a:spcPct val="107000"/>
                        </a:lnSpc>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Savings or additional income generation – East Renfrewshire Culture and Leisure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£2m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499151741"/>
                  </a:ext>
                </a:extLst>
              </a:tr>
              <a:tr h="489597">
                <a:tc>
                  <a:txBody>
                    <a:bodyPr/>
                    <a:lstStyle/>
                    <a:p>
                      <a:pPr algn="ctr">
                        <a:lnSpc>
                          <a:spcPct val="107000"/>
                        </a:lnSpc>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Plus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7000"/>
                        </a:lnSpc>
                        <a:spcAft>
                          <a:spcPts val="800"/>
                        </a:spcAft>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227990"/>
                  </a:ext>
                </a:extLst>
              </a:tr>
              <a:tr h="489597">
                <a:tc>
                  <a:txBody>
                    <a:bodyPr/>
                    <a:lstStyle/>
                    <a:p>
                      <a:pPr algn="ctr">
                        <a:lnSpc>
                          <a:spcPct val="107000"/>
                        </a:lnSpc>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Council Tax and / or other income generation options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653191"/>
                  </a:ext>
                </a:extLst>
              </a:tr>
              <a:tr h="489597">
                <a:tc>
                  <a:txBody>
                    <a:bodyPr/>
                    <a:lstStyle/>
                    <a:p>
                      <a:pPr algn="ctr">
                        <a:lnSpc>
                          <a:spcPct val="107000"/>
                        </a:lnSpc>
                        <a:spcAft>
                          <a:spcPts val="800"/>
                        </a:spcAft>
                      </a:pPr>
                      <a:r>
                        <a:rPr lang="en-GB" sz="2200" dirty="0">
                          <a:effectLst/>
                          <a:latin typeface="Calibri" panose="020F0502020204030204" pitchFamily="34" charset="0"/>
                          <a:ea typeface="Calibri" panose="020F0502020204030204" pitchFamily="34" charset="0"/>
                          <a:cs typeface="Times New Roman" panose="02020603050405020304" pitchFamily="18" charset="0"/>
                        </a:rPr>
                        <a:t>Use of reserves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9321901"/>
                  </a:ext>
                </a:extLst>
              </a:tr>
            </a:tbl>
          </a:graphicData>
        </a:graphic>
      </p:graphicFrame>
    </p:spTree>
    <p:extLst>
      <p:ext uri="{BB962C8B-B14F-4D97-AF65-F5344CB8AC3E}">
        <p14:creationId xmlns:p14="http://schemas.microsoft.com/office/powerpoint/2010/main" val="3709105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0B01434-B049-8188-1E98-BB8F2DE43228}"/>
              </a:ext>
            </a:extLst>
          </p:cNvPr>
          <p:cNvGrpSpPr/>
          <p:nvPr/>
        </p:nvGrpSpPr>
        <p:grpSpPr>
          <a:xfrm>
            <a:off x="0" y="0"/>
            <a:ext cx="12192000" cy="1247887"/>
            <a:chOff x="0" y="0"/>
            <a:chExt cx="12192000" cy="1247887"/>
          </a:xfrm>
          <a:solidFill>
            <a:srgbClr val="547AC5"/>
          </a:solidFill>
        </p:grpSpPr>
        <p:sp>
          <p:nvSpPr>
            <p:cNvPr id="19" name="Rectangle 18">
              <a:extLst>
                <a:ext uri="{FF2B5EF4-FFF2-40B4-BE49-F238E27FC236}">
                  <a16:creationId xmlns:a16="http://schemas.microsoft.com/office/drawing/2014/main" id="{E0465365-FAC5-FD4F-B7EB-70E4C1590AC2}"/>
                </a:ext>
              </a:extLst>
            </p:cNvPr>
            <p:cNvSpPr/>
            <p:nvPr/>
          </p:nvSpPr>
          <p:spPr>
            <a:xfrm>
              <a:off x="0" y="0"/>
              <a:ext cx="12192000" cy="12478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 name="Picture 19">
              <a:extLst>
                <a:ext uri="{FF2B5EF4-FFF2-40B4-BE49-F238E27FC236}">
                  <a16:creationId xmlns:a16="http://schemas.microsoft.com/office/drawing/2014/main" id="{74774849-BCA6-6944-8EA2-301C06E80E3E}"/>
                </a:ext>
              </a:extLst>
            </p:cNvPr>
            <p:cNvPicPr>
              <a:picLocks noChangeAspect="1"/>
            </p:cNvPicPr>
            <p:nvPr/>
          </p:nvPicPr>
          <p:blipFill>
            <a:blip r:embed="rId3"/>
            <a:stretch>
              <a:fillRect/>
            </a:stretch>
          </p:blipFill>
          <p:spPr>
            <a:xfrm>
              <a:off x="10357062" y="177617"/>
              <a:ext cx="1613211" cy="902221"/>
            </a:xfrm>
            <a:prstGeom prst="rect">
              <a:avLst/>
            </a:prstGeom>
            <a:grpFill/>
          </p:spPr>
        </p:pic>
      </p:grpSp>
      <p:grpSp>
        <p:nvGrpSpPr>
          <p:cNvPr id="3075" name="Group 1">
            <a:extLst>
              <a:ext uri="{FF2B5EF4-FFF2-40B4-BE49-F238E27FC236}">
                <a16:creationId xmlns:a16="http://schemas.microsoft.com/office/drawing/2014/main" id="{C7B58DA8-1ACB-CB7D-6735-B05585FC6044}"/>
              </a:ext>
            </a:extLst>
          </p:cNvPr>
          <p:cNvGrpSpPr>
            <a:grpSpLocks/>
          </p:cNvGrpSpPr>
          <p:nvPr/>
        </p:nvGrpSpPr>
        <p:grpSpPr bwMode="auto">
          <a:xfrm>
            <a:off x="-87313" y="5902325"/>
            <a:ext cx="12345988" cy="1168400"/>
            <a:chOff x="-87610" y="5902698"/>
            <a:chExt cx="12346070" cy="1168400"/>
          </a:xfrm>
        </p:grpSpPr>
        <p:pic>
          <p:nvPicPr>
            <p:cNvPr id="3078" name="Picture 3">
              <a:extLst>
                <a:ext uri="{FF2B5EF4-FFF2-40B4-BE49-F238E27FC236}">
                  <a16:creationId xmlns:a16="http://schemas.microsoft.com/office/drawing/2014/main" id="{83C8FF2A-88A8-7ECC-E543-DC2CC9620E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610" y="5902698"/>
              <a:ext cx="1234607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4">
              <a:extLst>
                <a:ext uri="{FF2B5EF4-FFF2-40B4-BE49-F238E27FC236}">
                  <a16:creationId xmlns:a16="http://schemas.microsoft.com/office/drawing/2014/main" id="{7D785311-72D7-6C32-7966-03FCB3CFAE71}"/>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293141" y="6343373"/>
              <a:ext cx="990065" cy="50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5">
              <a:extLst>
                <a:ext uri="{FF2B5EF4-FFF2-40B4-BE49-F238E27FC236}">
                  <a16:creationId xmlns:a16="http://schemas.microsoft.com/office/drawing/2014/main" id="{F22CDE3D-17F0-8978-B979-70F30BE8FAB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76890" y="6048018"/>
              <a:ext cx="1665037" cy="67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6" name="Title 1">
            <a:extLst>
              <a:ext uri="{FF2B5EF4-FFF2-40B4-BE49-F238E27FC236}">
                <a16:creationId xmlns:a16="http://schemas.microsoft.com/office/drawing/2014/main" id="{8C40EA7D-88A4-F31F-E332-C83A682A090A}"/>
              </a:ext>
            </a:extLst>
          </p:cNvPr>
          <p:cNvSpPr txBox="1">
            <a:spLocks/>
          </p:cNvSpPr>
          <p:nvPr/>
        </p:nvSpPr>
        <p:spPr bwMode="auto">
          <a:xfrm>
            <a:off x="423863" y="1355725"/>
            <a:ext cx="11177587"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600"/>
              </a:spcAft>
            </a:pPr>
            <a:r>
              <a:rPr lang="en-GB" altLang="en-US" b="1" dirty="0">
                <a:latin typeface="Arial" panose="020B0604020202020204" pitchFamily="34" charset="0"/>
                <a:cs typeface="Arial" panose="020B0604020202020204" pitchFamily="34" charset="0"/>
              </a:rPr>
              <a:t>TOTAL SAVINGS - £19.9m</a:t>
            </a:r>
          </a:p>
          <a:p>
            <a:pPr eaLnBrk="1" hangingPunct="1">
              <a:lnSpc>
                <a:spcPct val="100000"/>
              </a:lnSpc>
              <a:spcBef>
                <a:spcPct val="0"/>
              </a:spcBef>
              <a:spcAft>
                <a:spcPts val="600"/>
              </a:spcAft>
            </a:pPr>
            <a:endParaRPr lang="en-GB" altLang="en-US" b="1" dirty="0">
              <a:latin typeface="Arial" panose="020B0604020202020204" pitchFamily="34" charset="0"/>
              <a:cs typeface="Arial" panose="020B0604020202020204" pitchFamily="34" charset="0"/>
            </a:endParaRPr>
          </a:p>
          <a:p>
            <a:pPr eaLnBrk="1" hangingPunct="1">
              <a:lnSpc>
                <a:spcPct val="100000"/>
              </a:lnSpc>
              <a:spcBef>
                <a:spcPct val="0"/>
              </a:spcBef>
              <a:spcAft>
                <a:spcPts val="600"/>
              </a:spcAft>
            </a:pPr>
            <a:r>
              <a:rPr lang="en-GB" altLang="en-US" b="1" dirty="0">
                <a:latin typeface="Arial" panose="020B0604020202020204" pitchFamily="34" charset="0"/>
                <a:cs typeface="Arial" panose="020B0604020202020204" pitchFamily="34" charset="0"/>
              </a:rPr>
              <a:t>Savings proposals in five broad areas:</a:t>
            </a:r>
          </a:p>
          <a:p>
            <a:pPr lvl="1" eaLnBrk="1" hangingPunct="1">
              <a:lnSpc>
                <a:spcPct val="100000"/>
              </a:lnSpc>
              <a:spcBef>
                <a:spcPct val="0"/>
              </a:spcBef>
              <a:spcAft>
                <a:spcPts val="600"/>
              </a:spcAft>
            </a:pPr>
            <a:endParaRPr lang="en-GB" altLang="en-US" b="1" dirty="0">
              <a:latin typeface="Arial" panose="020B0604020202020204" pitchFamily="34" charset="0"/>
              <a:cs typeface="Arial" panose="020B0604020202020204" pitchFamily="34" charset="0"/>
            </a:endParaRPr>
          </a:p>
          <a:p>
            <a:pPr lvl="1" eaLnBrk="1" hangingPunct="1">
              <a:lnSpc>
                <a:spcPct val="100000"/>
              </a:lnSpc>
              <a:spcBef>
                <a:spcPct val="0"/>
              </a:spcBef>
              <a:spcAft>
                <a:spcPts val="600"/>
              </a:spcAft>
            </a:pPr>
            <a:r>
              <a:rPr lang="en-GB" altLang="en-US" b="1" dirty="0">
                <a:latin typeface="Arial" panose="020B0604020202020204" pitchFamily="34" charset="0"/>
                <a:cs typeface="Arial" panose="020B0604020202020204" pitchFamily="34" charset="0"/>
              </a:rPr>
              <a:t>Reduction in Devolved School Management budgets involving teachers</a:t>
            </a:r>
          </a:p>
          <a:p>
            <a:pPr lvl="1" eaLnBrk="1" hangingPunct="1">
              <a:lnSpc>
                <a:spcPct val="100000"/>
              </a:lnSpc>
              <a:spcBef>
                <a:spcPct val="0"/>
              </a:spcBef>
              <a:spcAft>
                <a:spcPts val="600"/>
              </a:spcAft>
            </a:pPr>
            <a:r>
              <a:rPr lang="en-GB" altLang="en-US" b="1" dirty="0">
                <a:latin typeface="Arial" panose="020B0604020202020204" pitchFamily="34" charset="0"/>
                <a:cs typeface="Arial" panose="020B0604020202020204" pitchFamily="34" charset="0"/>
              </a:rPr>
              <a:t>Reduction in Devolved School Management budgets involving other staff groups &amp; budgets</a:t>
            </a:r>
          </a:p>
          <a:p>
            <a:pPr lvl="1" eaLnBrk="1" hangingPunct="1">
              <a:lnSpc>
                <a:spcPct val="100000"/>
              </a:lnSpc>
              <a:spcBef>
                <a:spcPct val="0"/>
              </a:spcBef>
              <a:spcAft>
                <a:spcPts val="600"/>
              </a:spcAft>
            </a:pPr>
            <a:r>
              <a:rPr lang="en-GB" altLang="en-US" b="1" dirty="0">
                <a:latin typeface="Arial" panose="020B0604020202020204" pitchFamily="34" charset="0"/>
                <a:cs typeface="Arial" panose="020B0604020202020204" pitchFamily="34" charset="0"/>
              </a:rPr>
              <a:t>Reduction in centrally-Based Education staff</a:t>
            </a:r>
          </a:p>
          <a:p>
            <a:pPr lvl="1" eaLnBrk="1" hangingPunct="1">
              <a:lnSpc>
                <a:spcPct val="100000"/>
              </a:lnSpc>
              <a:spcBef>
                <a:spcPct val="0"/>
              </a:spcBef>
              <a:spcAft>
                <a:spcPts val="600"/>
              </a:spcAft>
            </a:pPr>
            <a:r>
              <a:rPr lang="en-GB" altLang="en-US" b="1" dirty="0">
                <a:latin typeface="Arial" panose="020B0604020202020204" pitchFamily="34" charset="0"/>
                <a:cs typeface="Arial" panose="020B0604020202020204" pitchFamily="34" charset="0"/>
              </a:rPr>
              <a:t>Reductions in centrally-based budgets</a:t>
            </a:r>
          </a:p>
          <a:p>
            <a:pPr lvl="1" eaLnBrk="1" hangingPunct="1">
              <a:lnSpc>
                <a:spcPct val="100000"/>
              </a:lnSpc>
              <a:spcBef>
                <a:spcPct val="0"/>
              </a:spcBef>
              <a:spcAft>
                <a:spcPts val="600"/>
              </a:spcAft>
            </a:pPr>
            <a:r>
              <a:rPr lang="en-GB" altLang="en-US" b="1" dirty="0">
                <a:latin typeface="Arial" panose="020B0604020202020204" pitchFamily="34" charset="0"/>
                <a:cs typeface="Arial" panose="020B0604020202020204" pitchFamily="34" charset="0"/>
              </a:rPr>
              <a:t>Income generation: school meal price increase</a:t>
            </a:r>
          </a:p>
        </p:txBody>
      </p:sp>
      <p:sp>
        <p:nvSpPr>
          <p:cNvPr id="3077" name="Title 1">
            <a:extLst>
              <a:ext uri="{FF2B5EF4-FFF2-40B4-BE49-F238E27FC236}">
                <a16:creationId xmlns:a16="http://schemas.microsoft.com/office/drawing/2014/main" id="{9D56097A-0CA5-9E58-67A7-3962D84A18CC}"/>
              </a:ext>
            </a:extLst>
          </p:cNvPr>
          <p:cNvSpPr txBox="1">
            <a:spLocks/>
          </p:cNvSpPr>
          <p:nvPr/>
        </p:nvSpPr>
        <p:spPr bwMode="auto">
          <a:xfrm>
            <a:off x="469900" y="222250"/>
            <a:ext cx="86010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600"/>
              </a:spcAft>
              <a:buFontTx/>
              <a:buNone/>
            </a:pPr>
            <a:r>
              <a:rPr lang="en-GB" altLang="en-US" b="1">
                <a:solidFill>
                  <a:schemeClr val="bg1"/>
                </a:solidFill>
                <a:latin typeface="Arial" panose="020B0604020202020204" pitchFamily="34" charset="0"/>
                <a:cs typeface="Arial" panose="020B0604020202020204" pitchFamily="34" charset="0"/>
              </a:rPr>
              <a:t>Education - Overview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5396108-26BD-599C-37A3-85ACAA440811}"/>
              </a:ext>
            </a:extLst>
          </p:cNvPr>
          <p:cNvGrpSpPr/>
          <p:nvPr/>
        </p:nvGrpSpPr>
        <p:grpSpPr>
          <a:xfrm>
            <a:off x="0" y="0"/>
            <a:ext cx="12192000" cy="1247887"/>
            <a:chOff x="0" y="0"/>
            <a:chExt cx="12192000" cy="1247887"/>
          </a:xfrm>
          <a:solidFill>
            <a:srgbClr val="547AC5"/>
          </a:solidFill>
        </p:grpSpPr>
        <p:sp>
          <p:nvSpPr>
            <p:cNvPr id="19" name="Rectangle 18">
              <a:extLst>
                <a:ext uri="{FF2B5EF4-FFF2-40B4-BE49-F238E27FC236}">
                  <a16:creationId xmlns:a16="http://schemas.microsoft.com/office/drawing/2014/main" id="{E0465365-FAC5-FD4F-B7EB-70E4C1590AC2}"/>
                </a:ext>
              </a:extLst>
            </p:cNvPr>
            <p:cNvSpPr/>
            <p:nvPr/>
          </p:nvSpPr>
          <p:spPr>
            <a:xfrm>
              <a:off x="0" y="0"/>
              <a:ext cx="12192000" cy="12478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 name="Picture 19">
              <a:extLst>
                <a:ext uri="{FF2B5EF4-FFF2-40B4-BE49-F238E27FC236}">
                  <a16:creationId xmlns:a16="http://schemas.microsoft.com/office/drawing/2014/main" id="{74774849-BCA6-6944-8EA2-301C06E80E3E}"/>
                </a:ext>
              </a:extLst>
            </p:cNvPr>
            <p:cNvPicPr>
              <a:picLocks noChangeAspect="1"/>
            </p:cNvPicPr>
            <p:nvPr/>
          </p:nvPicPr>
          <p:blipFill>
            <a:blip r:embed="rId3"/>
            <a:stretch>
              <a:fillRect/>
            </a:stretch>
          </p:blipFill>
          <p:spPr>
            <a:xfrm>
              <a:off x="10357062" y="177617"/>
              <a:ext cx="1613211" cy="902221"/>
            </a:xfrm>
            <a:prstGeom prst="rect">
              <a:avLst/>
            </a:prstGeom>
            <a:grpFill/>
          </p:spPr>
        </p:pic>
      </p:grpSp>
      <p:grpSp>
        <p:nvGrpSpPr>
          <p:cNvPr id="5123" name="Group 1">
            <a:extLst>
              <a:ext uri="{FF2B5EF4-FFF2-40B4-BE49-F238E27FC236}">
                <a16:creationId xmlns:a16="http://schemas.microsoft.com/office/drawing/2014/main" id="{01F146AA-71D8-EC94-4F6C-A49162710164}"/>
              </a:ext>
            </a:extLst>
          </p:cNvPr>
          <p:cNvGrpSpPr>
            <a:grpSpLocks/>
          </p:cNvGrpSpPr>
          <p:nvPr/>
        </p:nvGrpSpPr>
        <p:grpSpPr bwMode="auto">
          <a:xfrm>
            <a:off x="-87313" y="5902325"/>
            <a:ext cx="12345988" cy="1168400"/>
            <a:chOff x="-87610" y="5902698"/>
            <a:chExt cx="12346070" cy="1168400"/>
          </a:xfrm>
        </p:grpSpPr>
        <p:pic>
          <p:nvPicPr>
            <p:cNvPr id="5126" name="Picture 3">
              <a:extLst>
                <a:ext uri="{FF2B5EF4-FFF2-40B4-BE49-F238E27FC236}">
                  <a16:creationId xmlns:a16="http://schemas.microsoft.com/office/drawing/2014/main" id="{F698B0B5-C9FB-2621-A48A-3774BF027A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610" y="5902698"/>
              <a:ext cx="1234607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4">
              <a:extLst>
                <a:ext uri="{FF2B5EF4-FFF2-40B4-BE49-F238E27FC236}">
                  <a16:creationId xmlns:a16="http://schemas.microsoft.com/office/drawing/2014/main" id="{09AB7FD8-F514-F381-CC4B-BEE433856742}"/>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293141" y="6343373"/>
              <a:ext cx="990065" cy="50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a:extLst>
                <a:ext uri="{FF2B5EF4-FFF2-40B4-BE49-F238E27FC236}">
                  <a16:creationId xmlns:a16="http://schemas.microsoft.com/office/drawing/2014/main" id="{CA7FFAF2-E90E-126D-22B6-EE29F3752FA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76890" y="6048018"/>
              <a:ext cx="1665037" cy="67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4" name="Title 1">
            <a:extLst>
              <a:ext uri="{FF2B5EF4-FFF2-40B4-BE49-F238E27FC236}">
                <a16:creationId xmlns:a16="http://schemas.microsoft.com/office/drawing/2014/main" id="{B42F71F8-4F06-56F4-59CE-2AF57FD6C4A2}"/>
              </a:ext>
            </a:extLst>
          </p:cNvPr>
          <p:cNvSpPr txBox="1">
            <a:spLocks/>
          </p:cNvSpPr>
          <p:nvPr/>
        </p:nvSpPr>
        <p:spPr bwMode="auto">
          <a:xfrm>
            <a:off x="423863" y="1355725"/>
            <a:ext cx="11177587"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TOTAL SAVINGS - £13.6m</a:t>
            </a:r>
          </a:p>
          <a:p>
            <a:pPr eaLnBrk="1" hangingPunct="1">
              <a:lnSpc>
                <a:spcPct val="100000"/>
              </a:lnSpc>
              <a:spcBef>
                <a:spcPct val="0"/>
              </a:spcBef>
              <a:spcAft>
                <a:spcPts val="600"/>
              </a:spcAft>
            </a:pPr>
            <a:endParaRPr lang="en-GB" altLang="en-US" sz="1000" b="1">
              <a:latin typeface="Arial" panose="020B0604020202020204" pitchFamily="34" charset="0"/>
              <a:cs typeface="Arial" panose="020B0604020202020204" pitchFamily="34" charset="0"/>
            </a:endParaRPr>
          </a:p>
          <a:p>
            <a:pPr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Proposals – Could reduce funding for:</a:t>
            </a:r>
          </a:p>
          <a:p>
            <a:pPr lvl="1"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Lowest 20% pupils</a:t>
            </a:r>
          </a:p>
          <a:p>
            <a:pPr lvl="1"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Pupil Support Teachers and support for equity</a:t>
            </a:r>
          </a:p>
          <a:p>
            <a:pPr lvl="1"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Covid recovery staff</a:t>
            </a:r>
          </a:p>
          <a:p>
            <a:pPr lvl="1"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Reduce absence cover funding</a:t>
            </a:r>
          </a:p>
          <a:p>
            <a:pPr lvl="1"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Smaller classes in English and maths in secondary</a:t>
            </a:r>
          </a:p>
          <a:p>
            <a:pPr lvl="1"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Management structures and staffing in ELC and management structures in Primary/Secondary schools</a:t>
            </a:r>
          </a:p>
          <a:p>
            <a:pPr lvl="1"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Pupil week in primary – Change to 22.5 hours</a:t>
            </a:r>
          </a:p>
        </p:txBody>
      </p:sp>
      <p:sp>
        <p:nvSpPr>
          <p:cNvPr id="5125" name="Title 1">
            <a:extLst>
              <a:ext uri="{FF2B5EF4-FFF2-40B4-BE49-F238E27FC236}">
                <a16:creationId xmlns:a16="http://schemas.microsoft.com/office/drawing/2014/main" id="{0742EE62-B70E-FB2C-9FAA-7FF3377C8FF2}"/>
              </a:ext>
            </a:extLst>
          </p:cNvPr>
          <p:cNvSpPr txBox="1">
            <a:spLocks/>
          </p:cNvSpPr>
          <p:nvPr/>
        </p:nvSpPr>
        <p:spPr bwMode="auto">
          <a:xfrm>
            <a:off x="542925" y="169863"/>
            <a:ext cx="86010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600"/>
              </a:spcAft>
              <a:buFontTx/>
              <a:buNone/>
            </a:pPr>
            <a:r>
              <a:rPr lang="en-GB" altLang="en-US" b="1" dirty="0">
                <a:solidFill>
                  <a:schemeClr val="bg1"/>
                </a:solidFill>
                <a:latin typeface="Arial" panose="020B0604020202020204" pitchFamily="34" charset="0"/>
                <a:cs typeface="Arial" panose="020B0604020202020204" pitchFamily="34" charset="0"/>
              </a:rPr>
              <a:t>Education – Reductions in Devolved School Management budgets involving teachers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12A5448-F2AE-B1D7-520A-02FF40D7B62B}"/>
              </a:ext>
            </a:extLst>
          </p:cNvPr>
          <p:cNvGrpSpPr/>
          <p:nvPr/>
        </p:nvGrpSpPr>
        <p:grpSpPr>
          <a:xfrm>
            <a:off x="0" y="0"/>
            <a:ext cx="12192000" cy="1247887"/>
            <a:chOff x="0" y="0"/>
            <a:chExt cx="12192000" cy="1247887"/>
          </a:xfrm>
          <a:solidFill>
            <a:srgbClr val="547AC5"/>
          </a:solidFill>
        </p:grpSpPr>
        <p:sp>
          <p:nvSpPr>
            <p:cNvPr id="19" name="Rectangle 18">
              <a:extLst>
                <a:ext uri="{FF2B5EF4-FFF2-40B4-BE49-F238E27FC236}">
                  <a16:creationId xmlns:a16="http://schemas.microsoft.com/office/drawing/2014/main" id="{E0465365-FAC5-FD4F-B7EB-70E4C1590AC2}"/>
                </a:ext>
              </a:extLst>
            </p:cNvPr>
            <p:cNvSpPr/>
            <p:nvPr/>
          </p:nvSpPr>
          <p:spPr>
            <a:xfrm>
              <a:off x="0" y="0"/>
              <a:ext cx="12192000" cy="12478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 name="Picture 19">
              <a:extLst>
                <a:ext uri="{FF2B5EF4-FFF2-40B4-BE49-F238E27FC236}">
                  <a16:creationId xmlns:a16="http://schemas.microsoft.com/office/drawing/2014/main" id="{74774849-BCA6-6944-8EA2-301C06E80E3E}"/>
                </a:ext>
              </a:extLst>
            </p:cNvPr>
            <p:cNvPicPr>
              <a:picLocks noChangeAspect="1"/>
            </p:cNvPicPr>
            <p:nvPr/>
          </p:nvPicPr>
          <p:blipFill>
            <a:blip r:embed="rId3"/>
            <a:stretch>
              <a:fillRect/>
            </a:stretch>
          </p:blipFill>
          <p:spPr>
            <a:xfrm>
              <a:off x="10357062" y="177617"/>
              <a:ext cx="1613211" cy="902221"/>
            </a:xfrm>
            <a:prstGeom prst="rect">
              <a:avLst/>
            </a:prstGeom>
            <a:grpFill/>
          </p:spPr>
        </p:pic>
      </p:grpSp>
      <p:grpSp>
        <p:nvGrpSpPr>
          <p:cNvPr id="7171" name="Group 1">
            <a:extLst>
              <a:ext uri="{FF2B5EF4-FFF2-40B4-BE49-F238E27FC236}">
                <a16:creationId xmlns:a16="http://schemas.microsoft.com/office/drawing/2014/main" id="{88FF3D93-B63A-0413-D8F0-44A5D593C62D}"/>
              </a:ext>
            </a:extLst>
          </p:cNvPr>
          <p:cNvGrpSpPr>
            <a:grpSpLocks/>
          </p:cNvGrpSpPr>
          <p:nvPr/>
        </p:nvGrpSpPr>
        <p:grpSpPr bwMode="auto">
          <a:xfrm>
            <a:off x="-87313" y="5902325"/>
            <a:ext cx="12345988" cy="1168400"/>
            <a:chOff x="-87610" y="5902698"/>
            <a:chExt cx="12346070" cy="1168400"/>
          </a:xfrm>
        </p:grpSpPr>
        <p:pic>
          <p:nvPicPr>
            <p:cNvPr id="7174" name="Picture 3">
              <a:extLst>
                <a:ext uri="{FF2B5EF4-FFF2-40B4-BE49-F238E27FC236}">
                  <a16:creationId xmlns:a16="http://schemas.microsoft.com/office/drawing/2014/main" id="{ED8466B4-5785-52EE-BD47-27BBAD2A6F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610" y="5902698"/>
              <a:ext cx="1234607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4">
              <a:extLst>
                <a:ext uri="{FF2B5EF4-FFF2-40B4-BE49-F238E27FC236}">
                  <a16:creationId xmlns:a16="http://schemas.microsoft.com/office/drawing/2014/main" id="{6FD74D0D-691C-8B04-C3CC-708447372AAC}"/>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293141" y="6343373"/>
              <a:ext cx="990065" cy="50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5">
              <a:extLst>
                <a:ext uri="{FF2B5EF4-FFF2-40B4-BE49-F238E27FC236}">
                  <a16:creationId xmlns:a16="http://schemas.microsoft.com/office/drawing/2014/main" id="{A34C44BE-761B-1AB3-249D-D2D934BDED0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76890" y="6048018"/>
              <a:ext cx="1665037" cy="67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2" name="Title 1">
            <a:extLst>
              <a:ext uri="{FF2B5EF4-FFF2-40B4-BE49-F238E27FC236}">
                <a16:creationId xmlns:a16="http://schemas.microsoft.com/office/drawing/2014/main" id="{C7E9A7D9-A69F-1518-F061-613D3044F89E}"/>
              </a:ext>
            </a:extLst>
          </p:cNvPr>
          <p:cNvSpPr txBox="1">
            <a:spLocks/>
          </p:cNvSpPr>
          <p:nvPr/>
        </p:nvSpPr>
        <p:spPr bwMode="auto">
          <a:xfrm>
            <a:off x="423863" y="1355725"/>
            <a:ext cx="11177587"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TOTAL SAVINGS - £1.4m</a:t>
            </a:r>
          </a:p>
          <a:p>
            <a:pPr eaLnBrk="1" hangingPunct="1">
              <a:lnSpc>
                <a:spcPct val="100000"/>
              </a:lnSpc>
              <a:spcBef>
                <a:spcPct val="0"/>
              </a:spcBef>
              <a:spcAft>
                <a:spcPts val="600"/>
              </a:spcAft>
            </a:pPr>
            <a:endParaRPr lang="en-GB" altLang="en-US" sz="1000" b="1">
              <a:latin typeface="Arial" panose="020B0604020202020204" pitchFamily="34" charset="0"/>
              <a:cs typeface="Arial" panose="020B0604020202020204" pitchFamily="34" charset="0"/>
            </a:endParaRPr>
          </a:p>
          <a:p>
            <a:pPr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Proposals – Could reduce funding for:</a:t>
            </a:r>
          </a:p>
          <a:p>
            <a:pPr lvl="1"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Pupil Support Assistants</a:t>
            </a:r>
          </a:p>
          <a:p>
            <a:pPr lvl="1"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School based business support staff</a:t>
            </a:r>
          </a:p>
          <a:p>
            <a:pPr lvl="1"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Some trips, activities/clubs in special sector</a:t>
            </a:r>
          </a:p>
          <a:p>
            <a:pPr lvl="1"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Support for Quality budget and Classroom Supplies</a:t>
            </a:r>
          </a:p>
          <a:p>
            <a:pPr lvl="1" eaLnBrk="1" hangingPunct="1">
              <a:lnSpc>
                <a:spcPct val="100000"/>
              </a:lnSpc>
              <a:spcBef>
                <a:spcPct val="0"/>
              </a:spcBef>
              <a:spcAft>
                <a:spcPts val="600"/>
              </a:spcAft>
            </a:pPr>
            <a:endParaRPr lang="en-GB" altLang="en-US" sz="1200" b="1">
              <a:latin typeface="Arial" panose="020B0604020202020204" pitchFamily="34" charset="0"/>
              <a:cs typeface="Arial" panose="020B0604020202020204" pitchFamily="34" charset="0"/>
            </a:endParaRPr>
          </a:p>
          <a:p>
            <a:pPr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Proposals – Could remove funding for:</a:t>
            </a:r>
          </a:p>
          <a:p>
            <a:pPr lvl="1"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School Librarians, Multi-media technicians and Bilingual Support Workers</a:t>
            </a:r>
          </a:p>
          <a:p>
            <a:pPr lvl="1"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Easter school and outdoor education</a:t>
            </a:r>
          </a:p>
        </p:txBody>
      </p:sp>
      <p:sp>
        <p:nvSpPr>
          <p:cNvPr id="7173" name="Title 1">
            <a:extLst>
              <a:ext uri="{FF2B5EF4-FFF2-40B4-BE49-F238E27FC236}">
                <a16:creationId xmlns:a16="http://schemas.microsoft.com/office/drawing/2014/main" id="{A6D003E4-53FA-459D-6572-F5B38AB6A625}"/>
              </a:ext>
            </a:extLst>
          </p:cNvPr>
          <p:cNvSpPr txBox="1">
            <a:spLocks/>
          </p:cNvSpPr>
          <p:nvPr/>
        </p:nvSpPr>
        <p:spPr bwMode="auto">
          <a:xfrm>
            <a:off x="542925" y="169863"/>
            <a:ext cx="86010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600"/>
              </a:spcAft>
              <a:buFont typeface="Arial" panose="020B0604020202020204" pitchFamily="34" charset="0"/>
              <a:buNone/>
            </a:pPr>
            <a:endParaRPr lang="en-GB" altLang="en-US" b="1" dirty="0">
              <a:solidFill>
                <a:schemeClr val="bg1"/>
              </a:solidFill>
              <a:latin typeface="Arial" panose="020B0604020202020204" pitchFamily="34" charset="0"/>
              <a:cs typeface="Arial" panose="020B0604020202020204" pitchFamily="34" charset="0"/>
            </a:endParaRPr>
          </a:p>
          <a:p>
            <a:pPr eaLnBrk="1" hangingPunct="1">
              <a:lnSpc>
                <a:spcPct val="100000"/>
              </a:lnSpc>
              <a:spcBef>
                <a:spcPct val="0"/>
              </a:spcBef>
              <a:spcAft>
                <a:spcPts val="600"/>
              </a:spcAft>
              <a:buFont typeface="Arial" panose="020B0604020202020204" pitchFamily="34" charset="0"/>
              <a:buNone/>
            </a:pPr>
            <a:r>
              <a:rPr lang="en-GB" altLang="en-US" b="1" dirty="0">
                <a:solidFill>
                  <a:schemeClr val="bg1"/>
                </a:solidFill>
                <a:latin typeface="Arial" panose="020B0604020202020204" pitchFamily="34" charset="0"/>
                <a:cs typeface="Arial" panose="020B0604020202020204" pitchFamily="34" charset="0"/>
              </a:rPr>
              <a:t>Education – Reductions in Devolved School Management budgets involving other staff groups and budgets</a:t>
            </a:r>
          </a:p>
          <a:p>
            <a:pPr eaLnBrk="1" hangingPunct="1">
              <a:lnSpc>
                <a:spcPct val="100000"/>
              </a:lnSpc>
              <a:spcBef>
                <a:spcPct val="0"/>
              </a:spcBef>
              <a:spcAft>
                <a:spcPts val="600"/>
              </a:spcAft>
              <a:buFontTx/>
              <a:buNone/>
            </a:pPr>
            <a:endParaRPr lang="en-GB" alt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0539052-86AF-D6D0-093A-9A5C209CA0BC}"/>
              </a:ext>
            </a:extLst>
          </p:cNvPr>
          <p:cNvGrpSpPr/>
          <p:nvPr/>
        </p:nvGrpSpPr>
        <p:grpSpPr>
          <a:xfrm>
            <a:off x="0" y="0"/>
            <a:ext cx="12192000" cy="1247887"/>
            <a:chOff x="0" y="0"/>
            <a:chExt cx="12192000" cy="1247887"/>
          </a:xfrm>
          <a:solidFill>
            <a:srgbClr val="547AC5"/>
          </a:solidFill>
        </p:grpSpPr>
        <p:sp>
          <p:nvSpPr>
            <p:cNvPr id="19" name="Rectangle 18">
              <a:extLst>
                <a:ext uri="{FF2B5EF4-FFF2-40B4-BE49-F238E27FC236}">
                  <a16:creationId xmlns:a16="http://schemas.microsoft.com/office/drawing/2014/main" id="{E0465365-FAC5-FD4F-B7EB-70E4C1590AC2}"/>
                </a:ext>
              </a:extLst>
            </p:cNvPr>
            <p:cNvSpPr/>
            <p:nvPr/>
          </p:nvSpPr>
          <p:spPr>
            <a:xfrm>
              <a:off x="0" y="0"/>
              <a:ext cx="12192000" cy="12478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 name="Picture 19">
              <a:extLst>
                <a:ext uri="{FF2B5EF4-FFF2-40B4-BE49-F238E27FC236}">
                  <a16:creationId xmlns:a16="http://schemas.microsoft.com/office/drawing/2014/main" id="{74774849-BCA6-6944-8EA2-301C06E80E3E}"/>
                </a:ext>
              </a:extLst>
            </p:cNvPr>
            <p:cNvPicPr>
              <a:picLocks noChangeAspect="1"/>
            </p:cNvPicPr>
            <p:nvPr/>
          </p:nvPicPr>
          <p:blipFill>
            <a:blip r:embed="rId3"/>
            <a:stretch>
              <a:fillRect/>
            </a:stretch>
          </p:blipFill>
          <p:spPr>
            <a:xfrm>
              <a:off x="10357062" y="177617"/>
              <a:ext cx="1613211" cy="902221"/>
            </a:xfrm>
            <a:prstGeom prst="rect">
              <a:avLst/>
            </a:prstGeom>
            <a:grpFill/>
          </p:spPr>
        </p:pic>
      </p:grpSp>
      <p:grpSp>
        <p:nvGrpSpPr>
          <p:cNvPr id="9219" name="Group 1">
            <a:extLst>
              <a:ext uri="{FF2B5EF4-FFF2-40B4-BE49-F238E27FC236}">
                <a16:creationId xmlns:a16="http://schemas.microsoft.com/office/drawing/2014/main" id="{B74EA7B8-039C-5B53-1844-B32F2ECCB559}"/>
              </a:ext>
            </a:extLst>
          </p:cNvPr>
          <p:cNvGrpSpPr>
            <a:grpSpLocks/>
          </p:cNvGrpSpPr>
          <p:nvPr/>
        </p:nvGrpSpPr>
        <p:grpSpPr bwMode="auto">
          <a:xfrm>
            <a:off x="-87313" y="5902325"/>
            <a:ext cx="12345988" cy="1168400"/>
            <a:chOff x="-87610" y="5902698"/>
            <a:chExt cx="12346070" cy="1168400"/>
          </a:xfrm>
        </p:grpSpPr>
        <p:pic>
          <p:nvPicPr>
            <p:cNvPr id="9222" name="Picture 3">
              <a:extLst>
                <a:ext uri="{FF2B5EF4-FFF2-40B4-BE49-F238E27FC236}">
                  <a16:creationId xmlns:a16="http://schemas.microsoft.com/office/drawing/2014/main" id="{20D262BF-C396-358E-D1E9-9BD3ED1CEE9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610" y="5902698"/>
              <a:ext cx="1234607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a:extLst>
                <a:ext uri="{FF2B5EF4-FFF2-40B4-BE49-F238E27FC236}">
                  <a16:creationId xmlns:a16="http://schemas.microsoft.com/office/drawing/2014/main" id="{83EF602D-021C-A0A2-5CD7-6FE2B924355B}"/>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293141" y="6343373"/>
              <a:ext cx="990065" cy="50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5">
              <a:extLst>
                <a:ext uri="{FF2B5EF4-FFF2-40B4-BE49-F238E27FC236}">
                  <a16:creationId xmlns:a16="http://schemas.microsoft.com/office/drawing/2014/main" id="{4709EEBC-EF01-0850-0FC6-F0D1CE4A858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76890" y="6048018"/>
              <a:ext cx="1665037" cy="67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0" name="Title 1">
            <a:extLst>
              <a:ext uri="{FF2B5EF4-FFF2-40B4-BE49-F238E27FC236}">
                <a16:creationId xmlns:a16="http://schemas.microsoft.com/office/drawing/2014/main" id="{F40C3146-B41F-7550-C2A4-54ABBC35DADB}"/>
              </a:ext>
            </a:extLst>
          </p:cNvPr>
          <p:cNvSpPr txBox="1">
            <a:spLocks/>
          </p:cNvSpPr>
          <p:nvPr/>
        </p:nvSpPr>
        <p:spPr bwMode="auto">
          <a:xfrm>
            <a:off x="423863" y="1355725"/>
            <a:ext cx="11177587"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TOTAL SAVINGS - £2.5m</a:t>
            </a:r>
          </a:p>
          <a:p>
            <a:pPr eaLnBrk="1" hangingPunct="1">
              <a:lnSpc>
                <a:spcPct val="100000"/>
              </a:lnSpc>
              <a:spcBef>
                <a:spcPct val="0"/>
              </a:spcBef>
              <a:spcAft>
                <a:spcPts val="600"/>
              </a:spcAft>
            </a:pPr>
            <a:endParaRPr lang="en-GB" altLang="en-US" sz="1000" b="1">
              <a:latin typeface="Arial" panose="020B0604020202020204" pitchFamily="34" charset="0"/>
              <a:cs typeface="Arial" panose="020B0604020202020204" pitchFamily="34" charset="0"/>
            </a:endParaRPr>
          </a:p>
          <a:p>
            <a:pPr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Proposals – Could reduce funding for:</a:t>
            </a:r>
          </a:p>
          <a:p>
            <a:pPr lvl="1"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Quality Improvement Team and ELT</a:t>
            </a:r>
          </a:p>
          <a:p>
            <a:pPr lvl="1"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Educational Psychology</a:t>
            </a:r>
          </a:p>
          <a:p>
            <a:pPr lvl="1"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Adult Learning and Early Intervention</a:t>
            </a:r>
          </a:p>
          <a:p>
            <a:pPr lvl="1"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Cleaning, catering and janitorial services</a:t>
            </a:r>
          </a:p>
          <a:p>
            <a:pPr lvl="1" eaLnBrk="1" hangingPunct="1">
              <a:lnSpc>
                <a:spcPct val="100000"/>
              </a:lnSpc>
              <a:spcBef>
                <a:spcPct val="0"/>
              </a:spcBef>
              <a:spcAft>
                <a:spcPts val="600"/>
              </a:spcAft>
            </a:pPr>
            <a:r>
              <a:rPr lang="en-GB" altLang="en-US" b="1">
                <a:latin typeface="Arial" panose="020B0604020202020204" pitchFamily="34" charset="0"/>
                <a:cs typeface="Arial" panose="020B0604020202020204" pitchFamily="34" charset="0"/>
              </a:rPr>
              <a:t>Business and budget support</a:t>
            </a:r>
          </a:p>
        </p:txBody>
      </p:sp>
      <p:sp>
        <p:nvSpPr>
          <p:cNvPr id="9221" name="Title 1">
            <a:extLst>
              <a:ext uri="{FF2B5EF4-FFF2-40B4-BE49-F238E27FC236}">
                <a16:creationId xmlns:a16="http://schemas.microsoft.com/office/drawing/2014/main" id="{D8C94EF8-462C-0A77-F4BA-0936B511B0B6}"/>
              </a:ext>
            </a:extLst>
          </p:cNvPr>
          <p:cNvSpPr txBox="1">
            <a:spLocks/>
          </p:cNvSpPr>
          <p:nvPr/>
        </p:nvSpPr>
        <p:spPr bwMode="auto">
          <a:xfrm>
            <a:off x="542925" y="169863"/>
            <a:ext cx="86010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600"/>
              </a:spcAft>
              <a:buFont typeface="Arial" panose="020B0604020202020204" pitchFamily="34" charset="0"/>
              <a:buNone/>
            </a:pPr>
            <a:r>
              <a:rPr lang="en-GB" altLang="en-US" b="1" dirty="0">
                <a:solidFill>
                  <a:schemeClr val="bg1"/>
                </a:solidFill>
                <a:latin typeface="Arial" panose="020B0604020202020204" pitchFamily="34" charset="0"/>
                <a:cs typeface="Arial" panose="020B0604020202020204" pitchFamily="34" charset="0"/>
              </a:rPr>
              <a:t>Education – Reductions in centrally-based Education Staff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BAB0A5F-AC10-7922-0E0C-3A1BD6F8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873" y="136480"/>
            <a:ext cx="5278254" cy="1152000"/>
          </a:xfrm>
          <a:prstGeom prst="rect">
            <a:avLst/>
          </a:prstGeom>
        </p:spPr>
      </p:pic>
      <p:sp>
        <p:nvSpPr>
          <p:cNvPr id="6" name="TextBox 5">
            <a:extLst>
              <a:ext uri="{FF2B5EF4-FFF2-40B4-BE49-F238E27FC236}">
                <a16:creationId xmlns:a16="http://schemas.microsoft.com/office/drawing/2014/main" id="{0488F6D5-D006-060D-FF97-157D2D05DFB9}"/>
              </a:ext>
            </a:extLst>
          </p:cNvPr>
          <p:cNvSpPr txBox="1"/>
          <p:nvPr/>
        </p:nvSpPr>
        <p:spPr>
          <a:xfrm>
            <a:off x="1195022" y="1593280"/>
            <a:ext cx="10072048" cy="3970318"/>
          </a:xfrm>
          <a:prstGeom prst="rect">
            <a:avLst/>
          </a:prstGeom>
          <a:noFill/>
        </p:spPr>
        <p:txBody>
          <a:bodyPr wrap="square" rtlCol="0">
            <a:spAutoFit/>
          </a:bodyPr>
          <a:lstStyle/>
          <a:p>
            <a:pPr algn="ctr"/>
            <a:r>
              <a:rPr lang="en-GB" sz="2800" b="1" dirty="0"/>
              <a:t>Introductions</a:t>
            </a:r>
          </a:p>
          <a:p>
            <a:endParaRPr lang="en-GB" sz="2800" dirty="0"/>
          </a:p>
          <a:p>
            <a:pPr algn="ctr"/>
            <a:r>
              <a:rPr lang="en-GB" sz="2800" dirty="0"/>
              <a:t>Eddy Graham, IBP Strategy &amp; Research</a:t>
            </a:r>
          </a:p>
          <a:p>
            <a:pPr algn="ctr"/>
            <a:endParaRPr lang="en-GB" sz="2800" dirty="0"/>
          </a:p>
          <a:p>
            <a:pPr algn="ctr"/>
            <a:r>
              <a:rPr lang="en-GB" sz="2800" dirty="0"/>
              <a:t>Mark Ratter, Director of Education</a:t>
            </a:r>
          </a:p>
          <a:p>
            <a:pPr algn="ctr"/>
            <a:endParaRPr lang="en-GB" sz="2800" dirty="0"/>
          </a:p>
          <a:p>
            <a:pPr algn="ctr"/>
            <a:r>
              <a:rPr lang="en-GB" sz="2800" dirty="0"/>
              <a:t>Mary Docherty, Education Resources Senior Manager</a:t>
            </a:r>
          </a:p>
          <a:p>
            <a:pPr algn="ctr"/>
            <a:endParaRPr lang="en-GB" sz="2800" dirty="0"/>
          </a:p>
          <a:p>
            <a:pPr algn="ctr"/>
            <a:r>
              <a:rPr lang="en-GB" sz="2800" dirty="0"/>
              <a:t>Julie Breslin, Strategy &amp; Partnerships Manager</a:t>
            </a:r>
          </a:p>
        </p:txBody>
      </p:sp>
    </p:spTree>
    <p:extLst>
      <p:ext uri="{BB962C8B-B14F-4D97-AF65-F5344CB8AC3E}">
        <p14:creationId xmlns:p14="http://schemas.microsoft.com/office/powerpoint/2010/main" val="4180133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0294714-811C-D3BA-A8C8-AE3871B8FB2B}"/>
              </a:ext>
            </a:extLst>
          </p:cNvPr>
          <p:cNvGrpSpPr/>
          <p:nvPr/>
        </p:nvGrpSpPr>
        <p:grpSpPr>
          <a:xfrm>
            <a:off x="0" y="0"/>
            <a:ext cx="12192000" cy="1247887"/>
            <a:chOff x="0" y="0"/>
            <a:chExt cx="12192000" cy="1247887"/>
          </a:xfrm>
          <a:solidFill>
            <a:srgbClr val="547AC5"/>
          </a:solidFill>
        </p:grpSpPr>
        <p:sp>
          <p:nvSpPr>
            <p:cNvPr id="19" name="Rectangle 18">
              <a:extLst>
                <a:ext uri="{FF2B5EF4-FFF2-40B4-BE49-F238E27FC236}">
                  <a16:creationId xmlns:a16="http://schemas.microsoft.com/office/drawing/2014/main" id="{E0465365-FAC5-FD4F-B7EB-70E4C1590AC2}"/>
                </a:ext>
              </a:extLst>
            </p:cNvPr>
            <p:cNvSpPr/>
            <p:nvPr/>
          </p:nvSpPr>
          <p:spPr>
            <a:xfrm>
              <a:off x="0" y="0"/>
              <a:ext cx="12192000" cy="12478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 name="Picture 19">
              <a:extLst>
                <a:ext uri="{FF2B5EF4-FFF2-40B4-BE49-F238E27FC236}">
                  <a16:creationId xmlns:a16="http://schemas.microsoft.com/office/drawing/2014/main" id="{74774849-BCA6-6944-8EA2-301C06E80E3E}"/>
                </a:ext>
              </a:extLst>
            </p:cNvPr>
            <p:cNvPicPr>
              <a:picLocks noChangeAspect="1"/>
            </p:cNvPicPr>
            <p:nvPr/>
          </p:nvPicPr>
          <p:blipFill>
            <a:blip r:embed="rId3"/>
            <a:stretch>
              <a:fillRect/>
            </a:stretch>
          </p:blipFill>
          <p:spPr>
            <a:xfrm>
              <a:off x="10357062" y="177617"/>
              <a:ext cx="1613211" cy="902221"/>
            </a:xfrm>
            <a:prstGeom prst="rect">
              <a:avLst/>
            </a:prstGeom>
            <a:grpFill/>
          </p:spPr>
        </p:pic>
      </p:grpSp>
      <p:grpSp>
        <p:nvGrpSpPr>
          <p:cNvPr id="11267" name="Group 1">
            <a:extLst>
              <a:ext uri="{FF2B5EF4-FFF2-40B4-BE49-F238E27FC236}">
                <a16:creationId xmlns:a16="http://schemas.microsoft.com/office/drawing/2014/main" id="{C1FFCD06-E8FE-7480-5EA4-0A57ACC5649B}"/>
              </a:ext>
            </a:extLst>
          </p:cNvPr>
          <p:cNvGrpSpPr>
            <a:grpSpLocks/>
          </p:cNvGrpSpPr>
          <p:nvPr/>
        </p:nvGrpSpPr>
        <p:grpSpPr bwMode="auto">
          <a:xfrm>
            <a:off x="-87313" y="5902325"/>
            <a:ext cx="12345988" cy="1168400"/>
            <a:chOff x="-87610" y="5902698"/>
            <a:chExt cx="12346070" cy="1168400"/>
          </a:xfrm>
        </p:grpSpPr>
        <p:pic>
          <p:nvPicPr>
            <p:cNvPr id="11270" name="Picture 3">
              <a:extLst>
                <a:ext uri="{FF2B5EF4-FFF2-40B4-BE49-F238E27FC236}">
                  <a16:creationId xmlns:a16="http://schemas.microsoft.com/office/drawing/2014/main" id="{11764B71-4B82-B082-8BA4-68EDC588C24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610" y="5902698"/>
              <a:ext cx="1234607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4">
              <a:extLst>
                <a:ext uri="{FF2B5EF4-FFF2-40B4-BE49-F238E27FC236}">
                  <a16:creationId xmlns:a16="http://schemas.microsoft.com/office/drawing/2014/main" id="{D96849E6-51F2-D29B-8DF2-09D3146663C4}"/>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293141" y="6343373"/>
              <a:ext cx="990065" cy="50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5">
              <a:extLst>
                <a:ext uri="{FF2B5EF4-FFF2-40B4-BE49-F238E27FC236}">
                  <a16:creationId xmlns:a16="http://schemas.microsoft.com/office/drawing/2014/main" id="{69EE8F07-009C-902B-12E1-01560AB408B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76890" y="6048018"/>
              <a:ext cx="1665037" cy="67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8" name="Title 1">
            <a:extLst>
              <a:ext uri="{FF2B5EF4-FFF2-40B4-BE49-F238E27FC236}">
                <a16:creationId xmlns:a16="http://schemas.microsoft.com/office/drawing/2014/main" id="{4AAED8C4-F605-3AB4-4771-F4AFBDC998AD}"/>
              </a:ext>
            </a:extLst>
          </p:cNvPr>
          <p:cNvSpPr txBox="1">
            <a:spLocks/>
          </p:cNvSpPr>
          <p:nvPr/>
        </p:nvSpPr>
        <p:spPr bwMode="auto">
          <a:xfrm>
            <a:off x="423863" y="1355725"/>
            <a:ext cx="11177587"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600"/>
              </a:spcAft>
            </a:pPr>
            <a:r>
              <a:rPr lang="en-GB" altLang="en-US" b="1" dirty="0">
                <a:latin typeface="Arial" panose="020B0604020202020204" pitchFamily="34" charset="0"/>
                <a:cs typeface="Arial" panose="020B0604020202020204" pitchFamily="34" charset="0"/>
              </a:rPr>
              <a:t>TOTAL SAVINGS - £676k</a:t>
            </a:r>
          </a:p>
          <a:p>
            <a:pPr eaLnBrk="1" hangingPunct="1">
              <a:lnSpc>
                <a:spcPct val="100000"/>
              </a:lnSpc>
              <a:spcBef>
                <a:spcPct val="0"/>
              </a:spcBef>
              <a:spcAft>
                <a:spcPts val="600"/>
              </a:spcAft>
            </a:pPr>
            <a:endParaRPr lang="en-GB" altLang="en-US" sz="1000" b="1" dirty="0">
              <a:latin typeface="Arial" panose="020B0604020202020204" pitchFamily="34" charset="0"/>
              <a:cs typeface="Arial" panose="020B0604020202020204" pitchFamily="34" charset="0"/>
            </a:endParaRPr>
          </a:p>
          <a:p>
            <a:pPr eaLnBrk="1" hangingPunct="1">
              <a:lnSpc>
                <a:spcPct val="100000"/>
              </a:lnSpc>
              <a:spcBef>
                <a:spcPct val="0"/>
              </a:spcBef>
              <a:spcAft>
                <a:spcPts val="600"/>
              </a:spcAft>
            </a:pPr>
            <a:r>
              <a:rPr lang="en-GB" altLang="en-US" b="1" dirty="0">
                <a:latin typeface="Arial" panose="020B0604020202020204" pitchFamily="34" charset="0"/>
                <a:cs typeface="Arial" panose="020B0604020202020204" pitchFamily="34" charset="0"/>
              </a:rPr>
              <a:t>Proposals – Could reduce funding for:</a:t>
            </a:r>
          </a:p>
          <a:p>
            <a:pPr lvl="1" eaLnBrk="1" hangingPunct="1">
              <a:lnSpc>
                <a:spcPct val="100000"/>
              </a:lnSpc>
              <a:spcBef>
                <a:spcPct val="0"/>
              </a:spcBef>
              <a:spcAft>
                <a:spcPts val="600"/>
              </a:spcAft>
            </a:pPr>
            <a:r>
              <a:rPr lang="en-GB" altLang="en-US" b="1" dirty="0">
                <a:latin typeface="Arial" panose="020B0604020202020204" pitchFamily="34" charset="0"/>
                <a:cs typeface="Arial" panose="020B0604020202020204" pitchFamily="34" charset="0"/>
              </a:rPr>
              <a:t>Hospital tuition</a:t>
            </a:r>
          </a:p>
          <a:p>
            <a:pPr lvl="1" eaLnBrk="1" hangingPunct="1">
              <a:lnSpc>
                <a:spcPct val="100000"/>
              </a:lnSpc>
              <a:spcBef>
                <a:spcPct val="0"/>
              </a:spcBef>
              <a:spcAft>
                <a:spcPts val="600"/>
              </a:spcAft>
            </a:pPr>
            <a:r>
              <a:rPr lang="en-GB" altLang="en-US" b="1" dirty="0">
                <a:latin typeface="Arial" panose="020B0604020202020204" pitchFamily="34" charset="0"/>
                <a:cs typeface="Arial" panose="020B0604020202020204" pitchFamily="34" charset="0"/>
              </a:rPr>
              <a:t>Speech and Language Therapists</a:t>
            </a:r>
          </a:p>
          <a:p>
            <a:pPr lvl="1" eaLnBrk="1" hangingPunct="1">
              <a:lnSpc>
                <a:spcPct val="100000"/>
              </a:lnSpc>
              <a:spcBef>
                <a:spcPct val="0"/>
              </a:spcBef>
              <a:spcAft>
                <a:spcPts val="600"/>
              </a:spcAft>
            </a:pPr>
            <a:r>
              <a:rPr lang="en-GB" altLang="en-US" b="1" dirty="0">
                <a:latin typeface="Arial" panose="020B0604020202020204" pitchFamily="34" charset="0"/>
                <a:cs typeface="Arial" panose="020B0604020202020204" pitchFamily="34" charset="0"/>
              </a:rPr>
              <a:t>Campus Police Officers</a:t>
            </a:r>
          </a:p>
          <a:p>
            <a:pPr lvl="1" eaLnBrk="1" hangingPunct="1">
              <a:lnSpc>
                <a:spcPct val="100000"/>
              </a:lnSpc>
              <a:spcBef>
                <a:spcPct val="0"/>
              </a:spcBef>
              <a:spcAft>
                <a:spcPts val="600"/>
              </a:spcAft>
            </a:pPr>
            <a:r>
              <a:rPr lang="en-GB" altLang="en-US" b="1" dirty="0">
                <a:latin typeface="Arial" panose="020B0604020202020204" pitchFamily="34" charset="0"/>
                <a:cs typeface="Arial" panose="020B0604020202020204" pitchFamily="34" charset="0"/>
              </a:rPr>
              <a:t>Junior Conservatoire </a:t>
            </a:r>
          </a:p>
          <a:p>
            <a:pPr lvl="1" eaLnBrk="1" hangingPunct="1">
              <a:lnSpc>
                <a:spcPct val="100000"/>
              </a:lnSpc>
              <a:spcBef>
                <a:spcPct val="0"/>
              </a:spcBef>
              <a:spcAft>
                <a:spcPts val="600"/>
              </a:spcAft>
            </a:pPr>
            <a:r>
              <a:rPr lang="en-GB" altLang="en-US" b="1" dirty="0">
                <a:latin typeface="Arial" panose="020B0604020202020204" pitchFamily="34" charset="0"/>
                <a:cs typeface="Arial" panose="020B0604020202020204" pitchFamily="34" charset="0"/>
              </a:rPr>
              <a:t>Early Years – align eligibility with legislation</a:t>
            </a:r>
          </a:p>
          <a:p>
            <a:pPr lvl="1" eaLnBrk="1" hangingPunct="1">
              <a:lnSpc>
                <a:spcPct val="100000"/>
              </a:lnSpc>
              <a:spcBef>
                <a:spcPct val="0"/>
              </a:spcBef>
              <a:spcAft>
                <a:spcPts val="600"/>
              </a:spcAft>
            </a:pPr>
            <a:endParaRPr lang="en-GB" altLang="en-US" b="1" dirty="0">
              <a:latin typeface="Arial" panose="020B0604020202020204" pitchFamily="34" charset="0"/>
              <a:cs typeface="Arial" panose="020B0604020202020204" pitchFamily="34" charset="0"/>
            </a:endParaRPr>
          </a:p>
          <a:p>
            <a:pPr eaLnBrk="1" hangingPunct="1">
              <a:lnSpc>
                <a:spcPct val="100000"/>
              </a:lnSpc>
              <a:spcBef>
                <a:spcPct val="0"/>
              </a:spcBef>
              <a:spcAft>
                <a:spcPts val="600"/>
              </a:spcAft>
            </a:pPr>
            <a:r>
              <a:rPr lang="en-GB" altLang="en-US" b="1" dirty="0">
                <a:latin typeface="Arial" panose="020B0604020202020204" pitchFamily="34" charset="0"/>
                <a:cs typeface="Arial" panose="020B0604020202020204" pitchFamily="34" charset="0"/>
              </a:rPr>
              <a:t>Income Generation – school meal price increase £116k </a:t>
            </a:r>
          </a:p>
          <a:p>
            <a:pPr lvl="1" eaLnBrk="1" hangingPunct="1">
              <a:lnSpc>
                <a:spcPct val="100000"/>
              </a:lnSpc>
              <a:spcBef>
                <a:spcPct val="0"/>
              </a:spcBef>
              <a:spcAft>
                <a:spcPts val="600"/>
              </a:spcAft>
            </a:pPr>
            <a:endParaRPr lang="en-GB" altLang="en-US" b="1" dirty="0">
              <a:latin typeface="Arial" panose="020B0604020202020204" pitchFamily="34" charset="0"/>
              <a:cs typeface="Arial" panose="020B0604020202020204" pitchFamily="34" charset="0"/>
            </a:endParaRPr>
          </a:p>
        </p:txBody>
      </p:sp>
      <p:sp>
        <p:nvSpPr>
          <p:cNvPr id="11269" name="Title 1">
            <a:extLst>
              <a:ext uri="{FF2B5EF4-FFF2-40B4-BE49-F238E27FC236}">
                <a16:creationId xmlns:a16="http://schemas.microsoft.com/office/drawing/2014/main" id="{9A65B77A-0033-E04E-94F2-F937FB94E225}"/>
              </a:ext>
            </a:extLst>
          </p:cNvPr>
          <p:cNvSpPr txBox="1">
            <a:spLocks/>
          </p:cNvSpPr>
          <p:nvPr/>
        </p:nvSpPr>
        <p:spPr bwMode="auto">
          <a:xfrm>
            <a:off x="542925" y="169863"/>
            <a:ext cx="86010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600"/>
              </a:spcAft>
              <a:buFont typeface="Arial" panose="020B0604020202020204" pitchFamily="34" charset="0"/>
              <a:buNone/>
            </a:pPr>
            <a:r>
              <a:rPr lang="en-GB" altLang="en-US" b="1" dirty="0">
                <a:solidFill>
                  <a:schemeClr val="bg1"/>
                </a:solidFill>
                <a:latin typeface="Arial" panose="020B0604020202020204" pitchFamily="34" charset="0"/>
                <a:cs typeface="Arial" panose="020B0604020202020204" pitchFamily="34" charset="0"/>
              </a:rPr>
              <a:t>Education – Reductions in centrally-based budgets and income generation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5564719-EA44-328A-1FD1-AA17C8BC1DDE}"/>
              </a:ext>
            </a:extLst>
          </p:cNvPr>
          <p:cNvGrpSpPr/>
          <p:nvPr/>
        </p:nvGrpSpPr>
        <p:grpSpPr>
          <a:xfrm>
            <a:off x="0" y="0"/>
            <a:ext cx="12192000" cy="1247887"/>
            <a:chOff x="0" y="0"/>
            <a:chExt cx="12192000" cy="1247887"/>
          </a:xfrm>
          <a:solidFill>
            <a:srgbClr val="547AC5"/>
          </a:solidFill>
        </p:grpSpPr>
        <p:sp>
          <p:nvSpPr>
            <p:cNvPr id="19" name="Rectangle 18">
              <a:extLst>
                <a:ext uri="{FF2B5EF4-FFF2-40B4-BE49-F238E27FC236}">
                  <a16:creationId xmlns:a16="http://schemas.microsoft.com/office/drawing/2014/main" id="{E0465365-FAC5-FD4F-B7EB-70E4C1590AC2}"/>
                </a:ext>
              </a:extLst>
            </p:cNvPr>
            <p:cNvSpPr/>
            <p:nvPr/>
          </p:nvSpPr>
          <p:spPr>
            <a:xfrm>
              <a:off x="0" y="0"/>
              <a:ext cx="12192000" cy="12478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 name="Picture 19">
              <a:extLst>
                <a:ext uri="{FF2B5EF4-FFF2-40B4-BE49-F238E27FC236}">
                  <a16:creationId xmlns:a16="http://schemas.microsoft.com/office/drawing/2014/main" id="{74774849-BCA6-6944-8EA2-301C06E80E3E}"/>
                </a:ext>
              </a:extLst>
            </p:cNvPr>
            <p:cNvPicPr>
              <a:picLocks noChangeAspect="1"/>
            </p:cNvPicPr>
            <p:nvPr/>
          </p:nvPicPr>
          <p:blipFill>
            <a:blip r:embed="rId3"/>
            <a:stretch>
              <a:fillRect/>
            </a:stretch>
          </p:blipFill>
          <p:spPr>
            <a:xfrm>
              <a:off x="10357062" y="177617"/>
              <a:ext cx="1613211" cy="902221"/>
            </a:xfrm>
            <a:prstGeom prst="rect">
              <a:avLst/>
            </a:prstGeom>
            <a:grpFill/>
          </p:spPr>
        </p:pic>
      </p:grpSp>
      <p:grpSp>
        <p:nvGrpSpPr>
          <p:cNvPr id="13315" name="Group 1">
            <a:extLst>
              <a:ext uri="{FF2B5EF4-FFF2-40B4-BE49-F238E27FC236}">
                <a16:creationId xmlns:a16="http://schemas.microsoft.com/office/drawing/2014/main" id="{3B096B2E-D20A-43F5-5485-1F9A31E88E4B}"/>
              </a:ext>
            </a:extLst>
          </p:cNvPr>
          <p:cNvGrpSpPr>
            <a:grpSpLocks/>
          </p:cNvGrpSpPr>
          <p:nvPr/>
        </p:nvGrpSpPr>
        <p:grpSpPr bwMode="auto">
          <a:xfrm>
            <a:off x="-87313" y="5902325"/>
            <a:ext cx="12345988" cy="1168400"/>
            <a:chOff x="-87610" y="5902698"/>
            <a:chExt cx="12346070" cy="1168400"/>
          </a:xfrm>
        </p:grpSpPr>
        <p:pic>
          <p:nvPicPr>
            <p:cNvPr id="13318" name="Picture 3">
              <a:extLst>
                <a:ext uri="{FF2B5EF4-FFF2-40B4-BE49-F238E27FC236}">
                  <a16:creationId xmlns:a16="http://schemas.microsoft.com/office/drawing/2014/main" id="{A3F99239-6919-3FD5-9CDB-A2DD6677D1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610" y="5902698"/>
              <a:ext cx="1234607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4">
              <a:extLst>
                <a:ext uri="{FF2B5EF4-FFF2-40B4-BE49-F238E27FC236}">
                  <a16:creationId xmlns:a16="http://schemas.microsoft.com/office/drawing/2014/main" id="{B66E11E3-4B98-565A-E6B7-444AE6E8789C}"/>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293141" y="6343373"/>
              <a:ext cx="990065" cy="50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5">
              <a:extLst>
                <a:ext uri="{FF2B5EF4-FFF2-40B4-BE49-F238E27FC236}">
                  <a16:creationId xmlns:a16="http://schemas.microsoft.com/office/drawing/2014/main" id="{E08DFFE4-1A9F-3ED3-56B1-45245A19448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76890" y="6048018"/>
              <a:ext cx="1665037" cy="67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6" name="Title 1">
            <a:extLst>
              <a:ext uri="{FF2B5EF4-FFF2-40B4-BE49-F238E27FC236}">
                <a16:creationId xmlns:a16="http://schemas.microsoft.com/office/drawing/2014/main" id="{1622BD94-7A4A-4605-5C23-1D0C57AD9EB2}"/>
              </a:ext>
            </a:extLst>
          </p:cNvPr>
          <p:cNvSpPr txBox="1">
            <a:spLocks/>
          </p:cNvSpPr>
          <p:nvPr/>
        </p:nvSpPr>
        <p:spPr bwMode="auto">
          <a:xfrm>
            <a:off x="423863" y="1355725"/>
            <a:ext cx="11177587"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600"/>
              </a:spcAft>
            </a:pPr>
            <a:r>
              <a:rPr lang="en-GB" altLang="en-US" b="1" dirty="0">
                <a:latin typeface="Arial" panose="020B0604020202020204" pitchFamily="34" charset="0"/>
                <a:cs typeface="Arial" panose="020B0604020202020204" pitchFamily="34" charset="0"/>
              </a:rPr>
              <a:t>TOTAL SAVINGS - £1.5m</a:t>
            </a:r>
          </a:p>
          <a:p>
            <a:pPr eaLnBrk="1" hangingPunct="1">
              <a:lnSpc>
                <a:spcPct val="100000"/>
              </a:lnSpc>
              <a:spcBef>
                <a:spcPct val="0"/>
              </a:spcBef>
              <a:spcAft>
                <a:spcPts val="600"/>
              </a:spcAft>
            </a:pPr>
            <a:endParaRPr lang="en-GB" altLang="en-US" sz="1000" b="1" dirty="0">
              <a:latin typeface="Arial" panose="020B0604020202020204" pitchFamily="34" charset="0"/>
              <a:cs typeface="Arial" panose="020B0604020202020204" pitchFamily="34" charset="0"/>
            </a:endParaRPr>
          </a:p>
          <a:p>
            <a:pPr eaLnBrk="1" hangingPunct="1">
              <a:lnSpc>
                <a:spcPct val="100000"/>
              </a:lnSpc>
              <a:spcBef>
                <a:spcPct val="0"/>
              </a:spcBef>
              <a:spcAft>
                <a:spcPts val="600"/>
              </a:spcAft>
            </a:pPr>
            <a:r>
              <a:rPr lang="en-GB" altLang="en-US" b="1" dirty="0">
                <a:latin typeface="Arial" panose="020B0604020202020204" pitchFamily="34" charset="0"/>
                <a:cs typeface="Arial" panose="020B0604020202020204" pitchFamily="34" charset="0"/>
              </a:rPr>
              <a:t>Proposals – extremely challenging but could include:</a:t>
            </a:r>
          </a:p>
          <a:p>
            <a:pPr lvl="1" eaLnBrk="1" hangingPunct="1">
              <a:lnSpc>
                <a:spcPct val="100000"/>
              </a:lnSpc>
              <a:spcBef>
                <a:spcPct val="0"/>
              </a:spcBef>
              <a:spcAft>
                <a:spcPts val="600"/>
              </a:spcAft>
            </a:pPr>
            <a:r>
              <a:rPr lang="en-GB" altLang="en-US" b="1" dirty="0">
                <a:latin typeface="Arial" panose="020B0604020202020204" pitchFamily="34" charset="0"/>
                <a:cs typeface="Arial" panose="020B0604020202020204" pitchFamily="34" charset="0"/>
              </a:rPr>
              <a:t>Seeking further efficiencies e.g. property costs</a:t>
            </a:r>
          </a:p>
          <a:p>
            <a:pPr lvl="1" eaLnBrk="1" hangingPunct="1">
              <a:lnSpc>
                <a:spcPct val="100000"/>
              </a:lnSpc>
              <a:spcBef>
                <a:spcPct val="0"/>
              </a:spcBef>
              <a:spcAft>
                <a:spcPts val="600"/>
              </a:spcAft>
            </a:pPr>
            <a:r>
              <a:rPr lang="en-GB" altLang="en-US" b="1" dirty="0">
                <a:latin typeface="Arial" panose="020B0604020202020204" pitchFamily="34" charset="0"/>
                <a:cs typeface="Arial" panose="020B0604020202020204" pitchFamily="34" charset="0"/>
              </a:rPr>
              <a:t>Further cuts to central education budgets</a:t>
            </a:r>
          </a:p>
          <a:p>
            <a:pPr lvl="1" eaLnBrk="1" hangingPunct="1">
              <a:lnSpc>
                <a:spcPct val="100000"/>
              </a:lnSpc>
              <a:spcBef>
                <a:spcPct val="0"/>
              </a:spcBef>
              <a:spcAft>
                <a:spcPts val="600"/>
              </a:spcAft>
            </a:pPr>
            <a:r>
              <a:rPr lang="en-GB" altLang="en-US" b="1" dirty="0">
                <a:latin typeface="Arial" panose="020B0604020202020204" pitchFamily="34" charset="0"/>
                <a:cs typeface="Arial" panose="020B0604020202020204" pitchFamily="34" charset="0"/>
              </a:rPr>
              <a:t>Further cuts to Devolved School Management budgets</a:t>
            </a:r>
          </a:p>
        </p:txBody>
      </p:sp>
      <p:sp>
        <p:nvSpPr>
          <p:cNvPr id="13317" name="Title 1">
            <a:extLst>
              <a:ext uri="{FF2B5EF4-FFF2-40B4-BE49-F238E27FC236}">
                <a16:creationId xmlns:a16="http://schemas.microsoft.com/office/drawing/2014/main" id="{609BA855-6FFE-3FD7-47CD-D648598EDF8E}"/>
              </a:ext>
            </a:extLst>
          </p:cNvPr>
          <p:cNvSpPr txBox="1">
            <a:spLocks/>
          </p:cNvSpPr>
          <p:nvPr/>
        </p:nvSpPr>
        <p:spPr bwMode="auto">
          <a:xfrm>
            <a:off x="542925" y="169863"/>
            <a:ext cx="86010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600"/>
              </a:spcAft>
              <a:buFont typeface="Arial" panose="020B0604020202020204" pitchFamily="34" charset="0"/>
              <a:buNone/>
            </a:pPr>
            <a:r>
              <a:rPr lang="en-GB" altLang="en-US" b="1">
                <a:solidFill>
                  <a:schemeClr val="bg1"/>
                </a:solidFill>
                <a:latin typeface="Arial" panose="020B0604020202020204" pitchFamily="34" charset="0"/>
                <a:cs typeface="Arial" panose="020B0604020202020204" pitchFamily="34" charset="0"/>
              </a:rPr>
              <a:t>Education - Further Savings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BAB0A5F-AC10-7922-0E0C-3A1BD6F8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873" y="136480"/>
            <a:ext cx="5278254" cy="1152000"/>
          </a:xfrm>
          <a:prstGeom prst="rect">
            <a:avLst/>
          </a:prstGeom>
        </p:spPr>
      </p:pic>
      <p:sp>
        <p:nvSpPr>
          <p:cNvPr id="6" name="TextBox 5">
            <a:extLst>
              <a:ext uri="{FF2B5EF4-FFF2-40B4-BE49-F238E27FC236}">
                <a16:creationId xmlns:a16="http://schemas.microsoft.com/office/drawing/2014/main" id="{0488F6D5-D006-060D-FF97-157D2D05DFB9}"/>
              </a:ext>
            </a:extLst>
          </p:cNvPr>
          <p:cNvSpPr txBox="1"/>
          <p:nvPr/>
        </p:nvSpPr>
        <p:spPr>
          <a:xfrm>
            <a:off x="1458685" y="1359918"/>
            <a:ext cx="9274629" cy="523220"/>
          </a:xfrm>
          <a:prstGeom prst="rect">
            <a:avLst/>
          </a:prstGeom>
          <a:noFill/>
        </p:spPr>
        <p:txBody>
          <a:bodyPr wrap="square" rtlCol="0">
            <a:spAutoFit/>
          </a:bodyPr>
          <a:lstStyle/>
          <a:p>
            <a:r>
              <a:rPr lang="en-GB" sz="2800" b="1" dirty="0"/>
              <a:t>Key themes to explore in the second Budget Panel meeting?</a:t>
            </a:r>
          </a:p>
        </p:txBody>
      </p:sp>
      <p:sp>
        <p:nvSpPr>
          <p:cNvPr id="2" name="TextBox 1">
            <a:extLst>
              <a:ext uri="{FF2B5EF4-FFF2-40B4-BE49-F238E27FC236}">
                <a16:creationId xmlns:a16="http://schemas.microsoft.com/office/drawing/2014/main" id="{DD28E80F-6D2D-DA4A-EA64-5DC9057F1192}"/>
              </a:ext>
            </a:extLst>
          </p:cNvPr>
          <p:cNvSpPr txBox="1"/>
          <p:nvPr/>
        </p:nvSpPr>
        <p:spPr>
          <a:xfrm>
            <a:off x="1458685" y="2197205"/>
            <a:ext cx="9158514" cy="3785652"/>
          </a:xfrm>
          <a:prstGeom prst="rect">
            <a:avLst/>
          </a:prstGeom>
          <a:noFill/>
        </p:spPr>
        <p:txBody>
          <a:bodyPr wrap="square" rtlCol="0">
            <a:spAutoFit/>
          </a:bodyPr>
          <a:lstStyle/>
          <a:p>
            <a:r>
              <a:rPr lang="en-GB" sz="2000" i="1" dirty="0">
                <a:latin typeface="Century Gothic" panose="020B0502020202020204" pitchFamily="34" charset="0"/>
              </a:rPr>
              <a:t>Your reaction to the savings proposals </a:t>
            </a:r>
          </a:p>
          <a:p>
            <a:endParaRPr lang="en-GB" sz="2000" i="1" dirty="0">
              <a:latin typeface="Century Gothic" panose="020B0502020202020204" pitchFamily="34" charset="0"/>
            </a:endParaRPr>
          </a:p>
          <a:p>
            <a:r>
              <a:rPr lang="en-GB" sz="2000" i="1" dirty="0">
                <a:latin typeface="Century Gothic" panose="020B0502020202020204" pitchFamily="34" charset="0"/>
              </a:rPr>
              <a:t>Reaction to revenue increasing options</a:t>
            </a:r>
          </a:p>
          <a:p>
            <a:endParaRPr lang="en-GB" sz="2000" i="1" dirty="0">
              <a:latin typeface="Century Gothic" panose="020B0502020202020204" pitchFamily="34" charset="0"/>
            </a:endParaRPr>
          </a:p>
          <a:p>
            <a:r>
              <a:rPr lang="en-GB" sz="2000" i="1" dirty="0">
                <a:latin typeface="Century Gothic" panose="020B0502020202020204" pitchFamily="34" charset="0"/>
              </a:rPr>
              <a:t>What this says about the principles that should be applied to decision making about closing the funding gap.</a:t>
            </a:r>
          </a:p>
          <a:p>
            <a:endParaRPr lang="en-GB" sz="2000" i="1" dirty="0">
              <a:latin typeface="Century Gothic" panose="020B0502020202020204" pitchFamily="34" charset="0"/>
            </a:endParaRPr>
          </a:p>
          <a:p>
            <a:r>
              <a:rPr lang="en-GB" sz="2000" i="1" dirty="0">
                <a:latin typeface="Century Gothic" panose="020B0502020202020204" pitchFamily="34" charset="0"/>
              </a:rPr>
              <a:t>Ways of mitigating or reducing the impact of proposed changes?</a:t>
            </a:r>
          </a:p>
          <a:p>
            <a:endParaRPr lang="en-GB" sz="2000" i="1" dirty="0">
              <a:latin typeface="Century Gothic" panose="020B0502020202020204" pitchFamily="34" charset="0"/>
            </a:endParaRPr>
          </a:p>
          <a:p>
            <a:r>
              <a:rPr lang="en-GB" sz="2000" i="1" dirty="0">
                <a:latin typeface="Century Gothic" panose="020B0502020202020204" pitchFamily="34" charset="0"/>
              </a:rPr>
              <a:t>Alternative ideas to achieve savings and bridge the budget gap.</a:t>
            </a:r>
          </a:p>
          <a:p>
            <a:endParaRPr lang="en-GB" sz="2000" i="1" dirty="0">
              <a:latin typeface="Century Gothic" panose="020B0502020202020204" pitchFamily="34" charset="0"/>
            </a:endParaRPr>
          </a:p>
          <a:p>
            <a:r>
              <a:rPr lang="en-GB" sz="2000" i="1" dirty="0">
                <a:latin typeface="Century Gothic" panose="020B0502020202020204" pitchFamily="34" charset="0"/>
              </a:rPr>
              <a:t>Other issues you would like to discuss?</a:t>
            </a:r>
          </a:p>
        </p:txBody>
      </p:sp>
    </p:spTree>
    <p:extLst>
      <p:ext uri="{BB962C8B-B14F-4D97-AF65-F5344CB8AC3E}">
        <p14:creationId xmlns:p14="http://schemas.microsoft.com/office/powerpoint/2010/main" val="221777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BAB0A5F-AC10-7922-0E0C-3A1BD6F8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739" y="1855304"/>
            <a:ext cx="4492487" cy="1815882"/>
          </a:xfrm>
          <a:prstGeom prst="rect">
            <a:avLst/>
          </a:prstGeom>
        </p:spPr>
      </p:pic>
      <p:sp>
        <p:nvSpPr>
          <p:cNvPr id="6" name="TextBox 5">
            <a:extLst>
              <a:ext uri="{FF2B5EF4-FFF2-40B4-BE49-F238E27FC236}">
                <a16:creationId xmlns:a16="http://schemas.microsoft.com/office/drawing/2014/main" id="{0488F6D5-D006-060D-FF97-157D2D05DFB9}"/>
              </a:ext>
            </a:extLst>
          </p:cNvPr>
          <p:cNvSpPr txBox="1"/>
          <p:nvPr/>
        </p:nvSpPr>
        <p:spPr>
          <a:xfrm>
            <a:off x="420913" y="4466103"/>
            <a:ext cx="11572303" cy="1384995"/>
          </a:xfrm>
          <a:prstGeom prst="rect">
            <a:avLst/>
          </a:prstGeom>
          <a:noFill/>
        </p:spPr>
        <p:txBody>
          <a:bodyPr wrap="square" rtlCol="0">
            <a:spAutoFit/>
          </a:bodyPr>
          <a:lstStyle/>
          <a:p>
            <a:r>
              <a:rPr lang="en-GB" sz="2800" i="1" dirty="0"/>
              <a:t>The Budget Panels (including this one which covers Education) are intended to supplement the wider consultation, allowing groups of stakeholders to provide the most informed input possible to these discussions over two sessions.</a:t>
            </a:r>
          </a:p>
        </p:txBody>
      </p:sp>
      <p:sp>
        <p:nvSpPr>
          <p:cNvPr id="2" name="TextBox 1">
            <a:extLst>
              <a:ext uri="{FF2B5EF4-FFF2-40B4-BE49-F238E27FC236}">
                <a16:creationId xmlns:a16="http://schemas.microsoft.com/office/drawing/2014/main" id="{9E7F6429-6C40-4C89-35F7-67F8EB894C7E}"/>
              </a:ext>
            </a:extLst>
          </p:cNvPr>
          <p:cNvSpPr txBox="1"/>
          <p:nvPr/>
        </p:nvSpPr>
        <p:spPr>
          <a:xfrm>
            <a:off x="6096000" y="960101"/>
            <a:ext cx="5897217" cy="3108543"/>
          </a:xfrm>
          <a:prstGeom prst="rect">
            <a:avLst/>
          </a:prstGeom>
          <a:noFill/>
        </p:spPr>
        <p:txBody>
          <a:bodyPr wrap="square" rtlCol="0">
            <a:spAutoFit/>
          </a:bodyPr>
          <a:lstStyle/>
          <a:p>
            <a:r>
              <a:rPr lang="en-GB" sz="2800" dirty="0"/>
              <a:t>Consultation proposals set out for a number of Departments and functions:</a:t>
            </a:r>
          </a:p>
          <a:p>
            <a:r>
              <a:rPr lang="en-GB" sz="2800" b="1" dirty="0"/>
              <a:t>Education;</a:t>
            </a:r>
          </a:p>
          <a:p>
            <a:r>
              <a:rPr lang="en-GB" sz="2800" dirty="0"/>
              <a:t>Environment;</a:t>
            </a:r>
          </a:p>
          <a:p>
            <a:r>
              <a:rPr lang="en-GB" sz="2800" dirty="0"/>
              <a:t>Business Operations &amp; Partnerships;</a:t>
            </a:r>
          </a:p>
          <a:p>
            <a:r>
              <a:rPr lang="en-GB" sz="2800" dirty="0"/>
              <a:t>Support Services;</a:t>
            </a:r>
          </a:p>
          <a:p>
            <a:r>
              <a:rPr lang="en-GB" sz="2800" dirty="0"/>
              <a:t>East Renfrewshire Culture &amp; Leisure</a:t>
            </a:r>
          </a:p>
        </p:txBody>
      </p:sp>
    </p:spTree>
    <p:extLst>
      <p:ext uri="{BB962C8B-B14F-4D97-AF65-F5344CB8AC3E}">
        <p14:creationId xmlns:p14="http://schemas.microsoft.com/office/powerpoint/2010/main" val="67116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BAB0A5F-AC10-7922-0E0C-3A1BD6F8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873" y="136480"/>
            <a:ext cx="5278254" cy="1152000"/>
          </a:xfrm>
          <a:prstGeom prst="rect">
            <a:avLst/>
          </a:prstGeom>
        </p:spPr>
      </p:pic>
      <p:sp>
        <p:nvSpPr>
          <p:cNvPr id="6" name="TextBox 5">
            <a:extLst>
              <a:ext uri="{FF2B5EF4-FFF2-40B4-BE49-F238E27FC236}">
                <a16:creationId xmlns:a16="http://schemas.microsoft.com/office/drawing/2014/main" id="{0488F6D5-D006-060D-FF97-157D2D05DFB9}"/>
              </a:ext>
            </a:extLst>
          </p:cNvPr>
          <p:cNvSpPr txBox="1"/>
          <p:nvPr/>
        </p:nvSpPr>
        <p:spPr>
          <a:xfrm>
            <a:off x="8045915" y="1296566"/>
            <a:ext cx="1378424" cy="523220"/>
          </a:xfrm>
          <a:prstGeom prst="rect">
            <a:avLst/>
          </a:prstGeom>
          <a:noFill/>
        </p:spPr>
        <p:txBody>
          <a:bodyPr wrap="square" rtlCol="0">
            <a:spAutoFit/>
          </a:bodyPr>
          <a:lstStyle/>
          <a:p>
            <a:r>
              <a:rPr lang="en-GB" sz="2800" b="1" dirty="0"/>
              <a:t>Tonight</a:t>
            </a:r>
          </a:p>
        </p:txBody>
      </p:sp>
      <p:sp>
        <p:nvSpPr>
          <p:cNvPr id="2" name="TextBox 1">
            <a:extLst>
              <a:ext uri="{FF2B5EF4-FFF2-40B4-BE49-F238E27FC236}">
                <a16:creationId xmlns:a16="http://schemas.microsoft.com/office/drawing/2014/main" id="{DD28E80F-6D2D-DA4A-EA64-5DC9057F1192}"/>
              </a:ext>
            </a:extLst>
          </p:cNvPr>
          <p:cNvSpPr txBox="1"/>
          <p:nvPr/>
        </p:nvSpPr>
        <p:spPr>
          <a:xfrm>
            <a:off x="417247" y="1755018"/>
            <a:ext cx="4503096" cy="4524315"/>
          </a:xfrm>
          <a:prstGeom prst="rect">
            <a:avLst/>
          </a:prstGeom>
          <a:noFill/>
        </p:spPr>
        <p:txBody>
          <a:bodyPr wrap="square" rtlCol="0">
            <a:spAutoFit/>
          </a:bodyPr>
          <a:lstStyle/>
          <a:p>
            <a:r>
              <a:rPr lang="en-GB" sz="2400" dirty="0">
                <a:latin typeface="Century Gothic" panose="020B0502020202020204" pitchFamily="34" charset="0"/>
                <a:ea typeface="Calibri" panose="020F0502020204030204" pitchFamily="34" charset="0"/>
              </a:rPr>
              <a:t>Over the two planned Budget Panel meetings we will provide an overview of the Council’s budget position and discuss potential savings within Education, as well as other options to meet the identified funding gap, including in relation to Council Tax and charging for services.</a:t>
            </a:r>
            <a:endParaRPr lang="en-GB" sz="2400" dirty="0">
              <a:latin typeface="Century Gothic" panose="020B0502020202020204" pitchFamily="34" charset="0"/>
            </a:endParaRPr>
          </a:p>
        </p:txBody>
      </p:sp>
      <p:sp>
        <p:nvSpPr>
          <p:cNvPr id="3" name="TextBox 2">
            <a:extLst>
              <a:ext uri="{FF2B5EF4-FFF2-40B4-BE49-F238E27FC236}">
                <a16:creationId xmlns:a16="http://schemas.microsoft.com/office/drawing/2014/main" id="{49A53065-BB1C-E662-21F6-16F573381757}"/>
              </a:ext>
            </a:extLst>
          </p:cNvPr>
          <p:cNvSpPr txBox="1"/>
          <p:nvPr/>
        </p:nvSpPr>
        <p:spPr>
          <a:xfrm>
            <a:off x="5904519" y="1827872"/>
            <a:ext cx="5661216" cy="3231654"/>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1F497D"/>
              </a:solidFill>
              <a:effectLst/>
              <a:uLnTx/>
              <a:uFillTx/>
              <a:latin typeface="Century Gothic" panose="020B0502020202020204"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Century Gothic" panose="020B0502020202020204" pitchFamily="34" charset="0"/>
                <a:ea typeface="+mn-ea"/>
                <a:cs typeface="+mn-cs"/>
              </a:rPr>
              <a:t>Overview of how the Council budget is set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Century Gothic" panose="020B0502020202020204" pitchFamily="34" charset="0"/>
                <a:ea typeface="+mn-ea"/>
                <a:cs typeface="+mn-cs"/>
              </a:rPr>
              <a:t>Challenges facing the Council generally</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Century Gothic" panose="020B0502020202020204" pitchFamily="34" charset="0"/>
                <a:ea typeface="+mn-ea"/>
                <a:cs typeface="+mn-cs"/>
              </a:rPr>
              <a:t>The budget consultation and use of the Budget Simulator</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Century Gothic" panose="020B0502020202020204" pitchFamily="34" charset="0"/>
                <a:ea typeface="+mn-ea"/>
                <a:cs typeface="+mn-cs"/>
              </a:rPr>
              <a:t>Specific issues and challenges for Education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Century Gothic" panose="020B0502020202020204" pitchFamily="34" charset="0"/>
                <a:ea typeface="+mn-ea"/>
                <a:cs typeface="+mn-cs"/>
              </a:rPr>
              <a:t>Identification of issues to be investigated at second Budget Panel meeting</a:t>
            </a:r>
          </a:p>
        </p:txBody>
      </p:sp>
    </p:spTree>
    <p:extLst>
      <p:ext uri="{BB962C8B-B14F-4D97-AF65-F5344CB8AC3E}">
        <p14:creationId xmlns:p14="http://schemas.microsoft.com/office/powerpoint/2010/main" val="136044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BAB0A5F-AC10-7922-0E0C-3A1BD6F8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873" y="136480"/>
            <a:ext cx="5278254" cy="1152000"/>
          </a:xfrm>
          <a:prstGeom prst="rect">
            <a:avLst/>
          </a:prstGeom>
        </p:spPr>
      </p:pic>
      <p:sp>
        <p:nvSpPr>
          <p:cNvPr id="6" name="TextBox 5">
            <a:extLst>
              <a:ext uri="{FF2B5EF4-FFF2-40B4-BE49-F238E27FC236}">
                <a16:creationId xmlns:a16="http://schemas.microsoft.com/office/drawing/2014/main" id="{0488F6D5-D006-060D-FF97-157D2D05DFB9}"/>
              </a:ext>
            </a:extLst>
          </p:cNvPr>
          <p:cNvSpPr txBox="1"/>
          <p:nvPr/>
        </p:nvSpPr>
        <p:spPr>
          <a:xfrm>
            <a:off x="4810540" y="1457860"/>
            <a:ext cx="3154017" cy="523220"/>
          </a:xfrm>
          <a:prstGeom prst="rect">
            <a:avLst/>
          </a:prstGeom>
          <a:noFill/>
        </p:spPr>
        <p:txBody>
          <a:bodyPr wrap="square" rtlCol="0">
            <a:spAutoFit/>
          </a:bodyPr>
          <a:lstStyle/>
          <a:p>
            <a:r>
              <a:rPr lang="en-GB" sz="2800" b="1" dirty="0"/>
              <a:t>Budget Road Map</a:t>
            </a:r>
          </a:p>
        </p:txBody>
      </p:sp>
      <p:pic>
        <p:nvPicPr>
          <p:cNvPr id="3" name="Picture 2" descr="Diagram&#10;&#10;Description automatically generated">
            <a:extLst>
              <a:ext uri="{FF2B5EF4-FFF2-40B4-BE49-F238E27FC236}">
                <a16:creationId xmlns:a16="http://schemas.microsoft.com/office/drawing/2014/main" id="{A20FEF5A-BD98-1B9C-208D-FE31E0B45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974" y="2266123"/>
            <a:ext cx="9276522" cy="3379304"/>
          </a:xfrm>
          <a:prstGeom prst="rect">
            <a:avLst/>
          </a:prstGeom>
        </p:spPr>
      </p:pic>
    </p:spTree>
    <p:extLst>
      <p:ext uri="{BB962C8B-B14F-4D97-AF65-F5344CB8AC3E}">
        <p14:creationId xmlns:p14="http://schemas.microsoft.com/office/powerpoint/2010/main" val="17399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BAB0A5F-AC10-7922-0E0C-3A1BD6F8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873" y="136480"/>
            <a:ext cx="5278254" cy="1152000"/>
          </a:xfrm>
          <a:prstGeom prst="rect">
            <a:avLst/>
          </a:prstGeom>
        </p:spPr>
      </p:pic>
      <p:sp>
        <p:nvSpPr>
          <p:cNvPr id="6" name="TextBox 5">
            <a:extLst>
              <a:ext uri="{FF2B5EF4-FFF2-40B4-BE49-F238E27FC236}">
                <a16:creationId xmlns:a16="http://schemas.microsoft.com/office/drawing/2014/main" id="{0488F6D5-D006-060D-FF97-157D2D05DFB9}"/>
              </a:ext>
            </a:extLst>
          </p:cNvPr>
          <p:cNvSpPr txBox="1"/>
          <p:nvPr/>
        </p:nvSpPr>
        <p:spPr>
          <a:xfrm>
            <a:off x="3991678" y="1318270"/>
            <a:ext cx="4743449" cy="523220"/>
          </a:xfrm>
          <a:prstGeom prst="rect">
            <a:avLst/>
          </a:prstGeom>
          <a:noFill/>
        </p:spPr>
        <p:txBody>
          <a:bodyPr wrap="square" rtlCol="0">
            <a:spAutoFit/>
          </a:bodyPr>
          <a:lstStyle/>
          <a:p>
            <a:r>
              <a:rPr lang="en-GB" sz="2800" b="1" dirty="0"/>
              <a:t>What we spend on services</a:t>
            </a:r>
          </a:p>
        </p:txBody>
      </p:sp>
      <p:pic>
        <p:nvPicPr>
          <p:cNvPr id="4" name="Picture 3" descr="Chart, bubble chart&#10;&#10;Description automatically generated">
            <a:extLst>
              <a:ext uri="{FF2B5EF4-FFF2-40B4-BE49-F238E27FC236}">
                <a16:creationId xmlns:a16="http://schemas.microsoft.com/office/drawing/2014/main" id="{EA0D9996-6D7F-C12B-5617-D9277779A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8886" y="1871280"/>
            <a:ext cx="6791325" cy="4572000"/>
          </a:xfrm>
          <a:prstGeom prst="rect">
            <a:avLst/>
          </a:prstGeom>
        </p:spPr>
      </p:pic>
    </p:spTree>
    <p:extLst>
      <p:ext uri="{BB962C8B-B14F-4D97-AF65-F5344CB8AC3E}">
        <p14:creationId xmlns:p14="http://schemas.microsoft.com/office/powerpoint/2010/main" val="1528614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BAB0A5F-AC10-7922-0E0C-3A1BD6F8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873" y="136480"/>
            <a:ext cx="5278254" cy="1152000"/>
          </a:xfrm>
          <a:prstGeom prst="rect">
            <a:avLst/>
          </a:prstGeom>
        </p:spPr>
      </p:pic>
      <p:sp>
        <p:nvSpPr>
          <p:cNvPr id="6" name="TextBox 5">
            <a:extLst>
              <a:ext uri="{FF2B5EF4-FFF2-40B4-BE49-F238E27FC236}">
                <a16:creationId xmlns:a16="http://schemas.microsoft.com/office/drawing/2014/main" id="{0488F6D5-D006-060D-FF97-157D2D05DFB9}"/>
              </a:ext>
            </a:extLst>
          </p:cNvPr>
          <p:cNvSpPr txBox="1"/>
          <p:nvPr/>
        </p:nvSpPr>
        <p:spPr>
          <a:xfrm>
            <a:off x="3742624" y="1318270"/>
            <a:ext cx="5278254" cy="523220"/>
          </a:xfrm>
          <a:prstGeom prst="rect">
            <a:avLst/>
          </a:prstGeom>
          <a:noFill/>
        </p:spPr>
        <p:txBody>
          <a:bodyPr wrap="square" rtlCol="0">
            <a:spAutoFit/>
          </a:bodyPr>
          <a:lstStyle/>
          <a:p>
            <a:r>
              <a:rPr lang="en-GB" sz="2800" b="1" dirty="0"/>
              <a:t>Where our funding comes from</a:t>
            </a:r>
          </a:p>
        </p:txBody>
      </p:sp>
      <p:pic>
        <p:nvPicPr>
          <p:cNvPr id="3" name="Picture 2" descr="Chart, diagram, bubble chart&#10;&#10;Description automatically generated">
            <a:extLst>
              <a:ext uri="{FF2B5EF4-FFF2-40B4-BE49-F238E27FC236}">
                <a16:creationId xmlns:a16="http://schemas.microsoft.com/office/drawing/2014/main" id="{BA6A83E8-468D-336C-957C-C4FDD269F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337" y="1841490"/>
            <a:ext cx="7324725" cy="4945344"/>
          </a:xfrm>
          <a:prstGeom prst="rect">
            <a:avLst/>
          </a:prstGeom>
        </p:spPr>
      </p:pic>
    </p:spTree>
    <p:extLst>
      <p:ext uri="{BB962C8B-B14F-4D97-AF65-F5344CB8AC3E}">
        <p14:creationId xmlns:p14="http://schemas.microsoft.com/office/powerpoint/2010/main" val="52050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BAB0A5F-AC10-7922-0E0C-3A1BD6F8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873" y="136480"/>
            <a:ext cx="5278254" cy="1152000"/>
          </a:xfrm>
          <a:prstGeom prst="rect">
            <a:avLst/>
          </a:prstGeom>
        </p:spPr>
      </p:pic>
      <p:sp>
        <p:nvSpPr>
          <p:cNvPr id="6" name="TextBox 5">
            <a:extLst>
              <a:ext uri="{FF2B5EF4-FFF2-40B4-BE49-F238E27FC236}">
                <a16:creationId xmlns:a16="http://schemas.microsoft.com/office/drawing/2014/main" id="{0488F6D5-D006-060D-FF97-157D2D05DFB9}"/>
              </a:ext>
            </a:extLst>
          </p:cNvPr>
          <p:cNvSpPr txBox="1"/>
          <p:nvPr/>
        </p:nvSpPr>
        <p:spPr>
          <a:xfrm>
            <a:off x="4969567" y="1404851"/>
            <a:ext cx="3154017" cy="523220"/>
          </a:xfrm>
          <a:prstGeom prst="rect">
            <a:avLst/>
          </a:prstGeom>
          <a:noFill/>
        </p:spPr>
        <p:txBody>
          <a:bodyPr wrap="square" rtlCol="0">
            <a:spAutoFit/>
          </a:bodyPr>
          <a:lstStyle/>
          <a:p>
            <a:r>
              <a:rPr lang="en-GB" sz="2800" b="1" dirty="0"/>
              <a:t>Cost Pressures</a:t>
            </a:r>
          </a:p>
        </p:txBody>
      </p:sp>
      <p:pic>
        <p:nvPicPr>
          <p:cNvPr id="4" name="Picture 3" descr="Diagram&#10;&#10;Description automatically generated with medium confidence">
            <a:extLst>
              <a:ext uri="{FF2B5EF4-FFF2-40B4-BE49-F238E27FC236}">
                <a16:creationId xmlns:a16="http://schemas.microsoft.com/office/drawing/2014/main" id="{2F6E1667-73FE-4067-CF2C-0F22A86B5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637" y="2163711"/>
            <a:ext cx="7324725" cy="4200525"/>
          </a:xfrm>
          <a:prstGeom prst="rect">
            <a:avLst/>
          </a:prstGeom>
        </p:spPr>
      </p:pic>
    </p:spTree>
    <p:extLst>
      <p:ext uri="{BB962C8B-B14F-4D97-AF65-F5344CB8AC3E}">
        <p14:creationId xmlns:p14="http://schemas.microsoft.com/office/powerpoint/2010/main" val="2733018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BAB0A5F-AC10-7922-0E0C-3A1BD6F8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873" y="136480"/>
            <a:ext cx="5278254" cy="1152000"/>
          </a:xfrm>
          <a:prstGeom prst="rect">
            <a:avLst/>
          </a:prstGeom>
        </p:spPr>
      </p:pic>
      <p:sp>
        <p:nvSpPr>
          <p:cNvPr id="6" name="TextBox 5">
            <a:extLst>
              <a:ext uri="{FF2B5EF4-FFF2-40B4-BE49-F238E27FC236}">
                <a16:creationId xmlns:a16="http://schemas.microsoft.com/office/drawing/2014/main" id="{0488F6D5-D006-060D-FF97-157D2D05DFB9}"/>
              </a:ext>
            </a:extLst>
          </p:cNvPr>
          <p:cNvSpPr txBox="1"/>
          <p:nvPr/>
        </p:nvSpPr>
        <p:spPr>
          <a:xfrm>
            <a:off x="3456873" y="1288480"/>
            <a:ext cx="7275444" cy="523220"/>
          </a:xfrm>
          <a:prstGeom prst="rect">
            <a:avLst/>
          </a:prstGeom>
          <a:noFill/>
        </p:spPr>
        <p:txBody>
          <a:bodyPr wrap="square" rtlCol="0">
            <a:spAutoFit/>
          </a:bodyPr>
          <a:lstStyle/>
          <a:p>
            <a:r>
              <a:rPr lang="en-GB" sz="2800" b="1" dirty="0"/>
              <a:t>How we have met past challenges</a:t>
            </a:r>
          </a:p>
        </p:txBody>
      </p:sp>
      <p:pic>
        <p:nvPicPr>
          <p:cNvPr id="8" name="Picture 7" descr="Diagram&#10;&#10;Description automatically generated">
            <a:extLst>
              <a:ext uri="{FF2B5EF4-FFF2-40B4-BE49-F238E27FC236}">
                <a16:creationId xmlns:a16="http://schemas.microsoft.com/office/drawing/2014/main" id="{19220F95-B38D-1425-ABA0-74E7EB2B4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4650" y="1811700"/>
            <a:ext cx="6029325" cy="5046300"/>
          </a:xfrm>
          <a:prstGeom prst="rect">
            <a:avLst/>
          </a:prstGeom>
        </p:spPr>
      </p:pic>
    </p:spTree>
    <p:extLst>
      <p:ext uri="{BB962C8B-B14F-4D97-AF65-F5344CB8AC3E}">
        <p14:creationId xmlns:p14="http://schemas.microsoft.com/office/powerpoint/2010/main" val="2263373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3364</TotalTime>
  <Words>884</Words>
  <Application>Microsoft Office PowerPoint</Application>
  <PresentationFormat>Widescreen</PresentationFormat>
  <Paragraphs>149</Paragraphs>
  <Slides>22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Lynsey Fisher</dc:creator>
  <cp:lastModifiedBy>Siobhan Morrison</cp:lastModifiedBy>
  <cp:revision>11</cp:revision>
  <dcterms:created xsi:type="dcterms:W3CDTF">2022-11-09T10:56:50Z</dcterms:created>
  <dcterms:modified xsi:type="dcterms:W3CDTF">2022-11-21T14:34:48Z</dcterms:modified>
</cp:coreProperties>
</file>