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6" r:id="rId2"/>
    <p:sldId id="276" r:id="rId3"/>
    <p:sldId id="257" r:id="rId4"/>
    <p:sldId id="277" r:id="rId5"/>
    <p:sldId id="278" r:id="rId6"/>
    <p:sldId id="281" r:id="rId7"/>
    <p:sldId id="279" r:id="rId8"/>
    <p:sldId id="280" r:id="rId9"/>
    <p:sldId id="260" r:id="rId10"/>
    <p:sldId id="282" r:id="rId11"/>
    <p:sldId id="261" r:id="rId12"/>
    <p:sldId id="259" r:id="rId13"/>
    <p:sldId id="262" r:id="rId14"/>
    <p:sldId id="265" r:id="rId15"/>
    <p:sldId id="266" r:id="rId16"/>
    <p:sldId id="267" r:id="rId17"/>
    <p:sldId id="270" r:id="rId18"/>
    <p:sldId id="269" r:id="rId19"/>
    <p:sldId id="271" r:id="rId20"/>
    <p:sldId id="272" r:id="rId21"/>
    <p:sldId id="283" r:id="rId22"/>
    <p:sldId id="284" r:id="rId23"/>
    <p:sldId id="27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9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8F5D5-63DD-4A81-A59B-487C39BD6227}" type="datetimeFigureOut">
              <a:rPr lang="en-GB" smtClean="0"/>
              <a:t>24/03/2023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92C5A-24E6-4DF0-92C3-3DCCE794F106}" type="slidenum">
              <a:rPr lang="en-GB" smtClean="0"/>
              <a:t>‹#›</a:t>
            </a:fld>
            <a:endParaRPr lang="en-GB"/>
          </a:p>
        </p:txBody>
      </p:sp>
    </p:spTree>
    <p:extLst>
      <p:ext uri="{BB962C8B-B14F-4D97-AF65-F5344CB8AC3E}">
        <p14:creationId xmlns:p14="http://schemas.microsoft.com/office/powerpoint/2010/main" val="1177852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Adventure activities licensing ensures that activity providers follow good safety management practices.</a:t>
            </a:r>
          </a:p>
          <a:p>
            <a:pPr fontAlgn="base"/>
            <a:r>
              <a:rPr lang="en-US" sz="1200" b="0" i="0" kern="1200" dirty="0" smtClean="0">
                <a:solidFill>
                  <a:schemeClr val="tx1"/>
                </a:solidFill>
                <a:effectLst/>
                <a:latin typeface="+mn-lt"/>
                <a:ea typeface="+mn-ea"/>
                <a:cs typeface="+mn-cs"/>
              </a:rPr>
              <a:t>These should allow young people to experience exciting and stimulating activities outdoors without being exposed to avoidable risks or injury</a:t>
            </a:r>
          </a:p>
          <a:p>
            <a:endParaRPr lang="en-GB" dirty="0"/>
          </a:p>
        </p:txBody>
      </p:sp>
      <p:sp>
        <p:nvSpPr>
          <p:cNvPr id="4" name="Slide Number Placeholder 3"/>
          <p:cNvSpPr>
            <a:spLocks noGrp="1"/>
          </p:cNvSpPr>
          <p:nvPr>
            <p:ph type="sldNum" sz="quarter" idx="10"/>
          </p:nvPr>
        </p:nvSpPr>
        <p:spPr/>
        <p:txBody>
          <a:bodyPr/>
          <a:lstStyle/>
          <a:p>
            <a:fld id="{06492C5A-24E6-4DF0-92C3-3DCCE794F106}" type="slidenum">
              <a:rPr lang="en-GB" smtClean="0"/>
              <a:t>4</a:t>
            </a:fld>
            <a:endParaRPr lang="en-GB"/>
          </a:p>
        </p:txBody>
      </p:sp>
    </p:spTree>
    <p:extLst>
      <p:ext uri="{BB962C8B-B14F-4D97-AF65-F5344CB8AC3E}">
        <p14:creationId xmlns:p14="http://schemas.microsoft.com/office/powerpoint/2010/main" val="380932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National Governing Body</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06492C5A-24E6-4DF0-92C3-3DCCE794F106}" type="slidenum">
              <a:rPr lang="en-GB" smtClean="0"/>
              <a:t>5</a:t>
            </a:fld>
            <a:endParaRPr lang="en-GB"/>
          </a:p>
        </p:txBody>
      </p:sp>
    </p:spTree>
    <p:extLst>
      <p:ext uri="{BB962C8B-B14F-4D97-AF65-F5344CB8AC3E}">
        <p14:creationId xmlns:p14="http://schemas.microsoft.com/office/powerpoint/2010/main" val="339965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492C5A-24E6-4DF0-92C3-3DCCE794F106}" type="slidenum">
              <a:rPr lang="en-GB" smtClean="0"/>
              <a:t>8</a:t>
            </a:fld>
            <a:endParaRPr lang="en-GB"/>
          </a:p>
        </p:txBody>
      </p:sp>
    </p:spTree>
    <p:extLst>
      <p:ext uri="{BB962C8B-B14F-4D97-AF65-F5344CB8AC3E}">
        <p14:creationId xmlns:p14="http://schemas.microsoft.com/office/powerpoint/2010/main" val="175561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E3992E-F3AA-4322-91A0-5384AF41990F}"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FFDA49-8EE4-4DC0-92A2-640E1CE56F7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3992E-F3AA-4322-91A0-5384AF41990F}"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FFDA49-8EE4-4DC0-92A2-640E1CE56F7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2E3992E-F3AA-4322-91A0-5384AF41990F}"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FFDA49-8EE4-4DC0-92A2-640E1CE56F76}"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E3992E-F3AA-4322-91A0-5384AF41990F}"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FFDA49-8EE4-4DC0-92A2-640E1CE56F76}"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E3992E-F3AA-4322-91A0-5384AF41990F}" type="datetimeFigureOut">
              <a:rPr lang="en-GB" smtClean="0"/>
              <a:t>24/03/2023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FFDA49-8EE4-4DC0-92A2-640E1CE56F7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2E3992E-F3AA-4322-91A0-5384AF41990F}" type="datetimeFigureOut">
              <a:rPr lang="en-GB" smtClean="0"/>
              <a:t>24/03/2023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FFDA49-8EE4-4DC0-92A2-640E1CE56F76}"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E3992E-F3AA-4322-91A0-5384AF41990F}" type="datetimeFigureOut">
              <a:rPr lang="en-GB" smtClean="0"/>
              <a:t>24/03/2023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FFDA49-8EE4-4DC0-92A2-640E1CE56F7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E3992E-F3AA-4322-91A0-5384AF41990F}" type="datetimeFigureOut">
              <a:rPr lang="en-GB" smtClean="0"/>
              <a:t>24/03/2023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FFDA49-8EE4-4DC0-92A2-640E1CE56F7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2E3992E-F3AA-4322-91A0-5384AF41990F}" type="datetimeFigureOut">
              <a:rPr lang="en-GB" smtClean="0"/>
              <a:t>24/03/2023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FFDA49-8EE4-4DC0-92A2-640E1CE56F7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2E3992E-F3AA-4322-91A0-5384AF41990F}" type="datetimeFigureOut">
              <a:rPr lang="en-GB" smtClean="0"/>
              <a:t>24/03/2023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FFDA49-8EE4-4DC0-92A2-640E1CE56F76}"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E3992E-F3AA-4322-91A0-5384AF41990F}" type="datetimeFigureOut">
              <a:rPr lang="en-GB" smtClean="0"/>
              <a:t>24/03/2023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FFDA49-8EE4-4DC0-92A2-640E1CE56F76}"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2E3992E-F3AA-4322-91A0-5384AF41990F}" type="datetimeFigureOut">
              <a:rPr lang="en-GB" smtClean="0"/>
              <a:t>24/03/2023</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BFFDA49-8EE4-4DC0-92A2-640E1CE56F76}"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amp;esrc=s&amp;source=images&amp;cd=&amp;cad=rja&amp;uact=8&amp;ved=2ahUKEwif7bGNjNPaAhXEWhQKHQiYDPUQjRx6BAgAEAU&amp;url=http://lockerbie-manor-hotel.hotelmix.co.uk/&amp;psig=AOvVaw3dVqL4sxyxQxQsxn7vsp33&amp;ust=152465340455080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wmf"/><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google.com/search?q=lockerbie+manor&amp;rlz=1C1GCEA_enGB972GB972&amp;oq=lockerbie+manor+&amp;aqs=chrome..69i57j0i512l4j46i175i199i512j0i512j69i60.5304j0j7&amp;sourceid=chrome&amp;ie=UTF-8&amp;safe=activ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manoradventure.com/lockerbie-manor.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548680"/>
            <a:ext cx="8424936" cy="1470025"/>
          </a:xfrm>
        </p:spPr>
        <p:txBody>
          <a:bodyPr>
            <a:normAutofit fontScale="90000"/>
          </a:bodyPr>
          <a:lstStyle/>
          <a:p>
            <a:r>
              <a:rPr lang="en-GB" dirty="0" smtClean="0">
                <a:latin typeface="Candara" panose="020E0502030303020204" pitchFamily="34" charset="0"/>
              </a:rPr>
              <a:t>Lockerbie Manor</a:t>
            </a:r>
            <a:br>
              <a:rPr lang="en-GB" dirty="0" smtClean="0">
                <a:latin typeface="Candara" panose="020E0502030303020204" pitchFamily="34" charset="0"/>
              </a:rPr>
            </a:br>
            <a:r>
              <a:rPr lang="en-GB" b="1" dirty="0"/>
              <a:t>Monday 25</a:t>
            </a:r>
            <a:r>
              <a:rPr lang="en-GB" b="1" baseline="30000" dirty="0"/>
              <a:t>th</a:t>
            </a:r>
            <a:r>
              <a:rPr lang="en-GB" b="1" dirty="0"/>
              <a:t> </a:t>
            </a:r>
            <a:r>
              <a:rPr lang="en-GB" b="1" dirty="0" smtClean="0"/>
              <a:t>March-</a:t>
            </a:r>
            <a:br>
              <a:rPr lang="en-GB" b="1" dirty="0" smtClean="0"/>
            </a:br>
            <a:r>
              <a:rPr lang="en-GB" b="1" dirty="0" smtClean="0"/>
              <a:t>Thursday </a:t>
            </a:r>
            <a:r>
              <a:rPr lang="en-GB" b="1" dirty="0"/>
              <a:t>28</a:t>
            </a:r>
            <a:r>
              <a:rPr lang="en-GB" b="1" baseline="30000" dirty="0"/>
              <a:t>th</a:t>
            </a:r>
            <a:r>
              <a:rPr lang="en-GB" b="1" dirty="0"/>
              <a:t> March 2024</a:t>
            </a:r>
            <a:endParaRPr lang="en-GB" dirty="0"/>
          </a:p>
        </p:txBody>
      </p:sp>
      <p:sp>
        <p:nvSpPr>
          <p:cNvPr id="3" name="Subtitle 2"/>
          <p:cNvSpPr>
            <a:spLocks noGrp="1"/>
          </p:cNvSpPr>
          <p:nvPr>
            <p:ph type="subTitle" idx="1"/>
          </p:nvPr>
        </p:nvSpPr>
        <p:spPr>
          <a:xfrm>
            <a:off x="1331640" y="2060848"/>
            <a:ext cx="6400800" cy="864096"/>
          </a:xfrm>
        </p:spPr>
        <p:txBody>
          <a:bodyPr/>
          <a:lstStyle/>
          <a:p>
            <a:r>
              <a:rPr lang="en-GB" dirty="0" smtClean="0"/>
              <a:t>Parent Information Session</a:t>
            </a:r>
            <a:endParaRPr lang="en-GB" dirty="0"/>
          </a:p>
        </p:txBody>
      </p:sp>
      <p:pic>
        <p:nvPicPr>
          <p:cNvPr id="4098" name="Picture 2" descr="Image result for lockerbie mano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212976"/>
            <a:ext cx="6048672" cy="346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8760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2492896"/>
            <a:ext cx="8470900" cy="1456196"/>
          </a:xfrm>
        </p:spPr>
        <p:txBody>
          <a:bodyPr>
            <a:noAutofit/>
          </a:bodyPr>
          <a:lstStyle/>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Activity groups will be split across the cluster</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Children will only be in dorms with children from St John’s</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Children will be asked for 3 names to be part of their dorm (they are guaranteed 1). </a:t>
            </a:r>
            <a:endParaRPr lang="en-GB" b="1"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We use the friendship selection to help us to allocate the children to the activity groups too so they may be with a friend on activities if not in the same dorm</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Dorms are organised nearer the time once we have final numbers and a breakdown of the room sizes from the Manor</a:t>
            </a:r>
          </a:p>
        </p:txBody>
      </p:sp>
      <p:sp>
        <p:nvSpPr>
          <p:cNvPr id="2" name="Title 1"/>
          <p:cNvSpPr>
            <a:spLocks noGrp="1"/>
          </p:cNvSpPr>
          <p:nvPr>
            <p:ph type="title"/>
          </p:nvPr>
        </p:nvSpPr>
        <p:spPr/>
        <p:txBody>
          <a:bodyPr/>
          <a:lstStyle/>
          <a:p>
            <a:r>
              <a:rPr lang="en-GB" dirty="0" smtClean="0">
                <a:latin typeface="Candara" panose="020E0502030303020204" pitchFamily="34" charset="0"/>
              </a:rPr>
              <a:t>Activity Groups and Dorms</a:t>
            </a:r>
            <a:endParaRPr lang="en-GB" dirty="0">
              <a:latin typeface="Candara" panose="020E0502030303020204" pitchFamily="34" charset="0"/>
            </a:endParaRPr>
          </a:p>
        </p:txBody>
      </p:sp>
      <p:sp>
        <p:nvSpPr>
          <p:cNvPr id="4" name="AutoShape 2" descr="kayaki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500950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4525963"/>
          </a:xfrm>
        </p:spPr>
        <p:txBody>
          <a:bodyPr>
            <a:normAutofit fontScale="25000" lnSpcReduction="20000"/>
          </a:bodyPr>
          <a:lstStyle/>
          <a:p>
            <a:pPr marL="0" indent="0">
              <a:buNone/>
            </a:pPr>
            <a:r>
              <a:rPr lang="en-GB" sz="5600" b="1" dirty="0">
                <a:latin typeface="Candara" panose="020E0502030303020204" pitchFamily="34" charset="0"/>
              </a:rPr>
              <a:t>07.00			</a:t>
            </a:r>
            <a:r>
              <a:rPr lang="en-GB" sz="5600" b="1" dirty="0" smtClean="0">
                <a:latin typeface="Candara" panose="020E0502030303020204" pitchFamily="34" charset="0"/>
              </a:rPr>
              <a:t>-</a:t>
            </a:r>
            <a:r>
              <a:rPr lang="en-GB" sz="5600" b="1" dirty="0">
                <a:latin typeface="Candara" panose="020E0502030303020204" pitchFamily="34" charset="0"/>
              </a:rPr>
              <a:t>	Rise &amp; Shine</a:t>
            </a:r>
          </a:p>
          <a:p>
            <a:pPr marL="0" indent="0">
              <a:buNone/>
            </a:pPr>
            <a:r>
              <a:rPr lang="en-GB" sz="5600" b="1" dirty="0">
                <a:latin typeface="Candara" panose="020E0502030303020204" pitchFamily="34" charset="0"/>
              </a:rPr>
              <a:t> </a:t>
            </a:r>
          </a:p>
          <a:p>
            <a:pPr marL="0" indent="0">
              <a:buNone/>
            </a:pPr>
            <a:r>
              <a:rPr lang="en-GB" sz="5600" b="1" dirty="0">
                <a:latin typeface="Candara" panose="020E0502030303020204" pitchFamily="34" charset="0"/>
              </a:rPr>
              <a:t>07.30			</a:t>
            </a:r>
            <a:r>
              <a:rPr lang="en-GB" sz="5600" b="1" dirty="0" smtClean="0">
                <a:latin typeface="Candara" panose="020E0502030303020204" pitchFamily="34" charset="0"/>
              </a:rPr>
              <a:t>-	Breakfast </a:t>
            </a:r>
            <a:r>
              <a:rPr lang="en-GB" sz="5600" b="1" dirty="0">
                <a:latin typeface="Candara" panose="020E0502030303020204" pitchFamily="34" charset="0"/>
              </a:rPr>
              <a:t>starts</a:t>
            </a:r>
          </a:p>
          <a:p>
            <a:pPr marL="0" indent="0">
              <a:buNone/>
            </a:pPr>
            <a:r>
              <a:rPr lang="en-GB" sz="5600" b="1" dirty="0">
                <a:latin typeface="Candara" panose="020E0502030303020204" pitchFamily="34" charset="0"/>
              </a:rPr>
              <a:t> </a:t>
            </a:r>
          </a:p>
          <a:p>
            <a:pPr marL="0" indent="0">
              <a:buNone/>
            </a:pPr>
            <a:r>
              <a:rPr lang="en-GB" sz="5600" b="1" dirty="0">
                <a:latin typeface="Candara" panose="020E0502030303020204" pitchFamily="34" charset="0"/>
              </a:rPr>
              <a:t>09.00 – 10.30		-	Outdoor Pursuit Session 1</a:t>
            </a:r>
          </a:p>
          <a:p>
            <a:pPr marL="0" indent="0">
              <a:buNone/>
            </a:pPr>
            <a:r>
              <a:rPr lang="en-GB" sz="5600" b="1" dirty="0">
                <a:latin typeface="Candara" panose="020E0502030303020204" pitchFamily="34" charset="0"/>
              </a:rPr>
              <a:t> </a:t>
            </a:r>
          </a:p>
          <a:p>
            <a:pPr marL="0" indent="0">
              <a:buNone/>
            </a:pPr>
            <a:r>
              <a:rPr lang="en-GB" sz="5600" b="1" dirty="0">
                <a:latin typeface="Candara" panose="020E0502030303020204" pitchFamily="34" charset="0"/>
              </a:rPr>
              <a:t>10.30 – 10.50		-	Break Time</a:t>
            </a:r>
          </a:p>
          <a:p>
            <a:pPr marL="0" indent="0">
              <a:buNone/>
            </a:pPr>
            <a:r>
              <a:rPr lang="en-GB" sz="5600" b="1" dirty="0">
                <a:latin typeface="Candara" panose="020E0502030303020204" pitchFamily="34" charset="0"/>
              </a:rPr>
              <a:t> </a:t>
            </a:r>
          </a:p>
          <a:p>
            <a:pPr marL="0" indent="0">
              <a:buNone/>
            </a:pPr>
            <a:r>
              <a:rPr lang="en-GB" sz="5600" b="1" dirty="0">
                <a:latin typeface="Candara" panose="020E0502030303020204" pitchFamily="34" charset="0"/>
              </a:rPr>
              <a:t>10.50 – 12.20		</a:t>
            </a:r>
            <a:r>
              <a:rPr lang="en-GB" sz="5600" b="1" dirty="0" smtClean="0">
                <a:latin typeface="Candara" panose="020E0502030303020204" pitchFamily="34" charset="0"/>
              </a:rPr>
              <a:t>	-</a:t>
            </a:r>
            <a:r>
              <a:rPr lang="en-GB" sz="5600" b="1" dirty="0">
                <a:latin typeface="Candara" panose="020E0502030303020204" pitchFamily="34" charset="0"/>
              </a:rPr>
              <a:t>	Outdoor Pursuit Session 2</a:t>
            </a:r>
          </a:p>
          <a:p>
            <a:pPr marL="0" indent="0">
              <a:buNone/>
            </a:pPr>
            <a:r>
              <a:rPr lang="en-GB" sz="5600" b="1" dirty="0">
                <a:latin typeface="Candara" panose="020E0502030303020204" pitchFamily="34" charset="0"/>
              </a:rPr>
              <a:t> </a:t>
            </a:r>
          </a:p>
          <a:p>
            <a:pPr marL="0" indent="0">
              <a:buNone/>
            </a:pPr>
            <a:r>
              <a:rPr lang="en-GB" sz="5600" b="1" dirty="0">
                <a:latin typeface="Candara" panose="020E0502030303020204" pitchFamily="34" charset="0"/>
              </a:rPr>
              <a:t>12.20 – 13.40		</a:t>
            </a:r>
            <a:r>
              <a:rPr lang="en-GB" sz="5600" b="1" dirty="0" smtClean="0">
                <a:latin typeface="Candara" panose="020E0502030303020204" pitchFamily="34" charset="0"/>
              </a:rPr>
              <a:t>	-</a:t>
            </a:r>
            <a:r>
              <a:rPr lang="en-GB" sz="5600" b="1" dirty="0">
                <a:latin typeface="Candara" panose="020E0502030303020204" pitchFamily="34" charset="0"/>
              </a:rPr>
              <a:t>	Lunch Time</a:t>
            </a:r>
          </a:p>
          <a:p>
            <a:pPr marL="0" indent="0">
              <a:buNone/>
            </a:pPr>
            <a:r>
              <a:rPr lang="en-GB" sz="5600" b="1" dirty="0">
                <a:latin typeface="Candara" panose="020E0502030303020204" pitchFamily="34" charset="0"/>
              </a:rPr>
              <a:t> </a:t>
            </a:r>
          </a:p>
          <a:p>
            <a:pPr marL="0" indent="0">
              <a:buNone/>
            </a:pPr>
            <a:r>
              <a:rPr lang="en-GB" sz="5600" b="1" dirty="0">
                <a:latin typeface="Candara" panose="020E0502030303020204" pitchFamily="34" charset="0"/>
              </a:rPr>
              <a:t>13.40 – 15.10		</a:t>
            </a:r>
            <a:r>
              <a:rPr lang="en-GB" sz="5600" b="1" dirty="0" smtClean="0">
                <a:latin typeface="Candara" panose="020E0502030303020204" pitchFamily="34" charset="0"/>
              </a:rPr>
              <a:t>	-</a:t>
            </a:r>
            <a:r>
              <a:rPr lang="en-GB" sz="5600" b="1" dirty="0">
                <a:latin typeface="Candara" panose="020E0502030303020204" pitchFamily="34" charset="0"/>
              </a:rPr>
              <a:t>	Outdoor Pursuit Session 3</a:t>
            </a:r>
          </a:p>
          <a:p>
            <a:pPr marL="0" indent="0">
              <a:buNone/>
            </a:pPr>
            <a:r>
              <a:rPr lang="en-GB" sz="5600" b="1" dirty="0">
                <a:latin typeface="Candara" panose="020E0502030303020204" pitchFamily="34" charset="0"/>
              </a:rPr>
              <a:t> </a:t>
            </a:r>
          </a:p>
          <a:p>
            <a:pPr marL="0" indent="0">
              <a:buNone/>
            </a:pPr>
            <a:r>
              <a:rPr lang="en-GB" sz="5600" b="1" dirty="0">
                <a:latin typeface="Candara" panose="020E0502030303020204" pitchFamily="34" charset="0"/>
              </a:rPr>
              <a:t>15.10 – 15.30		</a:t>
            </a:r>
            <a:r>
              <a:rPr lang="en-GB" sz="5600" b="1" dirty="0" smtClean="0">
                <a:latin typeface="Candara" panose="020E0502030303020204" pitchFamily="34" charset="0"/>
              </a:rPr>
              <a:t>	-</a:t>
            </a:r>
            <a:r>
              <a:rPr lang="en-GB" sz="5600" b="1" dirty="0">
                <a:latin typeface="Candara" panose="020E0502030303020204" pitchFamily="34" charset="0"/>
              </a:rPr>
              <a:t>	Break Time</a:t>
            </a:r>
          </a:p>
          <a:p>
            <a:pPr marL="0" indent="0">
              <a:buNone/>
            </a:pPr>
            <a:r>
              <a:rPr lang="en-GB" sz="5600" b="1" dirty="0">
                <a:latin typeface="Candara" panose="020E0502030303020204" pitchFamily="34" charset="0"/>
              </a:rPr>
              <a:t> </a:t>
            </a:r>
          </a:p>
          <a:p>
            <a:pPr marL="0" indent="0">
              <a:buNone/>
            </a:pPr>
            <a:r>
              <a:rPr lang="en-GB" sz="5600" b="1" dirty="0">
                <a:latin typeface="Candara" panose="020E0502030303020204" pitchFamily="34" charset="0"/>
              </a:rPr>
              <a:t>15.30 – 17.00		</a:t>
            </a:r>
            <a:r>
              <a:rPr lang="en-GB" sz="5600" b="1" dirty="0" smtClean="0">
                <a:latin typeface="Candara" panose="020E0502030303020204" pitchFamily="34" charset="0"/>
              </a:rPr>
              <a:t>	-</a:t>
            </a:r>
            <a:r>
              <a:rPr lang="en-GB" sz="5600" b="1" dirty="0">
                <a:latin typeface="Candara" panose="020E0502030303020204" pitchFamily="34" charset="0"/>
              </a:rPr>
              <a:t>	Outdoor Pursuit Session 4</a:t>
            </a:r>
          </a:p>
          <a:p>
            <a:pPr marL="0" indent="0">
              <a:buNone/>
            </a:pPr>
            <a:endParaRPr lang="en-GB" sz="5600" b="1" dirty="0">
              <a:latin typeface="Candara" panose="020E0502030303020204" pitchFamily="34" charset="0"/>
            </a:endParaRPr>
          </a:p>
          <a:p>
            <a:pPr marL="0" indent="0">
              <a:buNone/>
            </a:pPr>
            <a:r>
              <a:rPr lang="en-GB" sz="5600" b="1" dirty="0">
                <a:latin typeface="Candara" panose="020E0502030303020204" pitchFamily="34" charset="0"/>
              </a:rPr>
              <a:t>17.15 – 19.00		</a:t>
            </a:r>
            <a:r>
              <a:rPr lang="en-GB" sz="5600" b="1" dirty="0" smtClean="0">
                <a:latin typeface="Candara" panose="020E0502030303020204" pitchFamily="34" charset="0"/>
              </a:rPr>
              <a:t>	-</a:t>
            </a:r>
            <a:r>
              <a:rPr lang="en-GB" sz="5600" b="1" dirty="0">
                <a:latin typeface="Candara" panose="020E0502030303020204" pitchFamily="34" charset="0"/>
              </a:rPr>
              <a:t>	Evening Meal / Free time</a:t>
            </a:r>
          </a:p>
          <a:p>
            <a:pPr marL="0" indent="0">
              <a:buNone/>
            </a:pPr>
            <a:r>
              <a:rPr lang="en-GB" sz="5600" b="1" dirty="0">
                <a:latin typeface="Candara" panose="020E0502030303020204" pitchFamily="34" charset="0"/>
              </a:rPr>
              <a:t> </a:t>
            </a:r>
          </a:p>
          <a:p>
            <a:pPr marL="0" indent="0">
              <a:buNone/>
            </a:pPr>
            <a:r>
              <a:rPr lang="en-GB" sz="5600" b="1" dirty="0">
                <a:latin typeface="Candara" panose="020E0502030303020204" pitchFamily="34" charset="0"/>
              </a:rPr>
              <a:t>19.00 – 20.30		-	Outdoor Pursuit Session 5</a:t>
            </a:r>
          </a:p>
          <a:p>
            <a:pPr marL="0" indent="0">
              <a:buNone/>
            </a:pPr>
            <a:r>
              <a:rPr lang="en-GB" sz="5600" b="1" dirty="0"/>
              <a:t> </a:t>
            </a:r>
          </a:p>
          <a:p>
            <a:pPr marL="0" indent="0">
              <a:buNone/>
            </a:pPr>
            <a:r>
              <a:rPr lang="en-GB" sz="5600" b="1" dirty="0" smtClean="0">
                <a:latin typeface="Candara" panose="020E0502030303020204" pitchFamily="34" charset="0"/>
              </a:rPr>
              <a:t>21:00</a:t>
            </a:r>
            <a:r>
              <a:rPr lang="en-GB" sz="5600" dirty="0">
                <a:latin typeface="Candara" panose="020E0502030303020204" pitchFamily="34" charset="0"/>
              </a:rPr>
              <a:t>			</a:t>
            </a:r>
            <a:r>
              <a:rPr lang="en-GB" sz="5600" b="1" dirty="0">
                <a:latin typeface="Candara" panose="020E0502030303020204" pitchFamily="34" charset="0"/>
              </a:rPr>
              <a:t>-</a:t>
            </a:r>
            <a:r>
              <a:rPr lang="en-GB" sz="5600" dirty="0">
                <a:latin typeface="Candara" panose="020E0502030303020204" pitchFamily="34" charset="0"/>
              </a:rPr>
              <a:t>	</a:t>
            </a:r>
            <a:r>
              <a:rPr lang="en-GB" sz="5600" b="1" dirty="0" smtClean="0">
                <a:latin typeface="Candara" panose="020E0502030303020204" pitchFamily="34" charset="0"/>
              </a:rPr>
              <a:t>Bedtime</a:t>
            </a:r>
            <a:endParaRPr lang="en-GB" sz="5600" b="1" dirty="0">
              <a:latin typeface="Candara" panose="020E0502030303020204" pitchFamily="34" charset="0"/>
            </a:endParaRPr>
          </a:p>
          <a:p>
            <a:endParaRPr lang="en-GB" dirty="0"/>
          </a:p>
        </p:txBody>
      </p:sp>
      <p:sp>
        <p:nvSpPr>
          <p:cNvPr id="2" name="Title 1"/>
          <p:cNvSpPr>
            <a:spLocks noGrp="1"/>
          </p:cNvSpPr>
          <p:nvPr>
            <p:ph type="title"/>
          </p:nvPr>
        </p:nvSpPr>
        <p:spPr/>
        <p:txBody>
          <a:bodyPr/>
          <a:lstStyle/>
          <a:p>
            <a:r>
              <a:rPr lang="en-GB" dirty="0" smtClean="0">
                <a:latin typeface="Candara" panose="020E0502030303020204" pitchFamily="34" charset="0"/>
              </a:rPr>
              <a:t>A typical day</a:t>
            </a:r>
            <a:endParaRPr lang="en-GB" dirty="0">
              <a:latin typeface="Candara" panose="020E0502030303020204" pitchFamily="34" charset="0"/>
            </a:endParaRPr>
          </a:p>
        </p:txBody>
      </p:sp>
      <p:pic>
        <p:nvPicPr>
          <p:cNvPr id="13314" name="Picture 2" descr="C:\Program Files\Microsoft Office\MEDIA\CAGCAT10\j0234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557876">
            <a:off x="611560" y="332657"/>
            <a:ext cx="1275631" cy="6782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Program Files\Microsoft Office\MEDIA\CAGCAT10\j0234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23814">
            <a:off x="7164436" y="460157"/>
            <a:ext cx="1275631" cy="67826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mckenziej2\AppData\Local\Microsoft\Windows\Temporary Internet Files\Content.IE5\RI97B2V8\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075" y="4121150"/>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mckenziej2\AppData\Local\Microsoft\Windows\Temporary Internet Files\Content.IE5\GLTDEQI2\have_fu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6532" y="2636912"/>
            <a:ext cx="2043859" cy="141366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C:\Users\mckenziej2\AppData\Local\Microsoft\Windows\Temporary Internet Files\Content.IE5\RI97B2V8\sleepingbe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69169">
            <a:off x="7128925" y="4941168"/>
            <a:ext cx="1299072" cy="1299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08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2" end="12"/>
                                            </p:txEl>
                                          </p:spTgt>
                                        </p:tgtEl>
                                        <p:attrNameLst>
                                          <p:attrName>style.visibility</p:attrName>
                                        </p:attrNameLst>
                                      </p:cBhvr>
                                      <p:to>
                                        <p:strVal val="visible"/>
                                      </p:to>
                                    </p:set>
                                    <p:animEffect transition="in" filter="fade">
                                      <p:cBhvr>
                                        <p:cTn id="98" dur="1000"/>
                                        <p:tgtEl>
                                          <p:spTgt spid="3">
                                            <p:txEl>
                                              <p:pRg st="12" end="12"/>
                                            </p:txEl>
                                          </p:spTgt>
                                        </p:tgtEl>
                                      </p:cBhvr>
                                    </p:animEffect>
                                    <p:anim calcmode="lin" valueType="num">
                                      <p:cBhvr>
                                        <p:cTn id="9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3" end="13"/>
                                            </p:txEl>
                                          </p:spTgt>
                                        </p:tgtEl>
                                        <p:attrNameLst>
                                          <p:attrName>style.visibility</p:attrName>
                                        </p:attrNameLst>
                                      </p:cBhvr>
                                      <p:to>
                                        <p:strVal val="visible"/>
                                      </p:to>
                                    </p:set>
                                    <p:animEffect transition="in" filter="fade">
                                      <p:cBhvr>
                                        <p:cTn id="105" dur="1000"/>
                                        <p:tgtEl>
                                          <p:spTgt spid="3">
                                            <p:txEl>
                                              <p:pRg st="13" end="13"/>
                                            </p:txEl>
                                          </p:spTgt>
                                        </p:tgtEl>
                                      </p:cBhvr>
                                    </p:animEffect>
                                    <p:anim calcmode="lin" valueType="num">
                                      <p:cBhvr>
                                        <p:cTn id="10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
                                            <p:txEl>
                                              <p:pRg st="14" end="14"/>
                                            </p:txEl>
                                          </p:spTgt>
                                        </p:tgtEl>
                                        <p:attrNameLst>
                                          <p:attrName>style.visibility</p:attrName>
                                        </p:attrNameLst>
                                      </p:cBhvr>
                                      <p:to>
                                        <p:strVal val="visible"/>
                                      </p:to>
                                    </p:set>
                                    <p:animEffect transition="in" filter="fade">
                                      <p:cBhvr>
                                        <p:cTn id="112" dur="1000"/>
                                        <p:tgtEl>
                                          <p:spTgt spid="3">
                                            <p:txEl>
                                              <p:pRg st="14" end="14"/>
                                            </p:txEl>
                                          </p:spTgt>
                                        </p:tgtEl>
                                      </p:cBhvr>
                                    </p:animEffect>
                                    <p:anim calcmode="lin" valueType="num">
                                      <p:cBhvr>
                                        <p:cTn id="11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
                                            <p:txEl>
                                              <p:pRg st="15" end="15"/>
                                            </p:txEl>
                                          </p:spTgt>
                                        </p:tgtEl>
                                        <p:attrNameLst>
                                          <p:attrName>style.visibility</p:attrName>
                                        </p:attrNameLst>
                                      </p:cBhvr>
                                      <p:to>
                                        <p:strVal val="visible"/>
                                      </p:to>
                                    </p:set>
                                    <p:animEffect transition="in" filter="fade">
                                      <p:cBhvr>
                                        <p:cTn id="119" dur="1000"/>
                                        <p:tgtEl>
                                          <p:spTgt spid="3">
                                            <p:txEl>
                                              <p:pRg st="15" end="15"/>
                                            </p:txEl>
                                          </p:spTgt>
                                        </p:tgtEl>
                                      </p:cBhvr>
                                    </p:animEffect>
                                    <p:anim calcmode="lin" valueType="num">
                                      <p:cBhvr>
                                        <p:cTn id="120"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21"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3">
                                            <p:txEl>
                                              <p:pRg st="16" end="16"/>
                                            </p:txEl>
                                          </p:spTgt>
                                        </p:tgtEl>
                                        <p:attrNameLst>
                                          <p:attrName>style.visibility</p:attrName>
                                        </p:attrNameLst>
                                      </p:cBhvr>
                                      <p:to>
                                        <p:strVal val="visible"/>
                                      </p:to>
                                    </p:set>
                                    <p:animEffect transition="in" filter="fade">
                                      <p:cBhvr>
                                        <p:cTn id="126" dur="1000"/>
                                        <p:tgtEl>
                                          <p:spTgt spid="3">
                                            <p:txEl>
                                              <p:pRg st="16" end="16"/>
                                            </p:txEl>
                                          </p:spTgt>
                                        </p:tgtEl>
                                      </p:cBhvr>
                                    </p:animEffect>
                                    <p:anim calcmode="lin" valueType="num">
                                      <p:cBhvr>
                                        <p:cTn id="127"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28"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3">
                                            <p:txEl>
                                              <p:pRg st="18" end="18"/>
                                            </p:txEl>
                                          </p:spTgt>
                                        </p:tgtEl>
                                        <p:attrNameLst>
                                          <p:attrName>style.visibility</p:attrName>
                                        </p:attrNameLst>
                                      </p:cBhvr>
                                      <p:to>
                                        <p:strVal val="visible"/>
                                      </p:to>
                                    </p:set>
                                    <p:animEffect transition="in" filter="fade">
                                      <p:cBhvr>
                                        <p:cTn id="133" dur="1000"/>
                                        <p:tgtEl>
                                          <p:spTgt spid="3">
                                            <p:txEl>
                                              <p:pRg st="18" end="18"/>
                                            </p:txEl>
                                          </p:spTgt>
                                        </p:tgtEl>
                                      </p:cBhvr>
                                    </p:animEffect>
                                    <p:anim calcmode="lin" valueType="num">
                                      <p:cBhvr>
                                        <p:cTn id="134"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35"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3">
                                            <p:txEl>
                                              <p:pRg st="19" end="19"/>
                                            </p:txEl>
                                          </p:spTgt>
                                        </p:tgtEl>
                                        <p:attrNameLst>
                                          <p:attrName>style.visibility</p:attrName>
                                        </p:attrNameLst>
                                      </p:cBhvr>
                                      <p:to>
                                        <p:strVal val="visible"/>
                                      </p:to>
                                    </p:set>
                                    <p:animEffect transition="in" filter="fade">
                                      <p:cBhvr>
                                        <p:cTn id="140" dur="1000"/>
                                        <p:tgtEl>
                                          <p:spTgt spid="3">
                                            <p:txEl>
                                              <p:pRg st="19" end="19"/>
                                            </p:txEl>
                                          </p:spTgt>
                                        </p:tgtEl>
                                      </p:cBhvr>
                                    </p:animEffect>
                                    <p:anim calcmode="lin" valueType="num">
                                      <p:cBhvr>
                                        <p:cTn id="141"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42" dur="100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3">
                                            <p:txEl>
                                              <p:pRg st="20" end="20"/>
                                            </p:txEl>
                                          </p:spTgt>
                                        </p:tgtEl>
                                        <p:attrNameLst>
                                          <p:attrName>style.visibility</p:attrName>
                                        </p:attrNameLst>
                                      </p:cBhvr>
                                      <p:to>
                                        <p:strVal val="visible"/>
                                      </p:to>
                                    </p:set>
                                    <p:animEffect transition="in" filter="fade">
                                      <p:cBhvr>
                                        <p:cTn id="147" dur="1000"/>
                                        <p:tgtEl>
                                          <p:spTgt spid="3">
                                            <p:txEl>
                                              <p:pRg st="20" end="20"/>
                                            </p:txEl>
                                          </p:spTgt>
                                        </p:tgtEl>
                                      </p:cBhvr>
                                    </p:animEffect>
                                    <p:anim calcmode="lin" valueType="num">
                                      <p:cBhvr>
                                        <p:cTn id="148"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49" dur="100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3">
                                            <p:txEl>
                                              <p:pRg st="21" end="21"/>
                                            </p:txEl>
                                          </p:spTgt>
                                        </p:tgtEl>
                                        <p:attrNameLst>
                                          <p:attrName>style.visibility</p:attrName>
                                        </p:attrNameLst>
                                      </p:cBhvr>
                                      <p:to>
                                        <p:strVal val="visible"/>
                                      </p:to>
                                    </p:set>
                                    <p:animEffect transition="in" filter="fade">
                                      <p:cBhvr>
                                        <p:cTn id="154" dur="1000"/>
                                        <p:tgtEl>
                                          <p:spTgt spid="3">
                                            <p:txEl>
                                              <p:pRg st="21" end="21"/>
                                            </p:txEl>
                                          </p:spTgt>
                                        </p:tgtEl>
                                      </p:cBhvr>
                                    </p:animEffect>
                                    <p:anim calcmode="lin" valueType="num">
                                      <p:cBhvr>
                                        <p:cTn id="155"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156" dur="1000" fill="hold"/>
                                        <p:tgtEl>
                                          <p:spTgt spid="3">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3">
                                            <p:txEl>
                                              <p:pRg st="22" end="22"/>
                                            </p:txEl>
                                          </p:spTgt>
                                        </p:tgtEl>
                                        <p:attrNameLst>
                                          <p:attrName>style.visibility</p:attrName>
                                        </p:attrNameLst>
                                      </p:cBhvr>
                                      <p:to>
                                        <p:strVal val="visible"/>
                                      </p:to>
                                    </p:set>
                                    <p:animEffect transition="in" filter="fade">
                                      <p:cBhvr>
                                        <p:cTn id="161" dur="1000"/>
                                        <p:tgtEl>
                                          <p:spTgt spid="3">
                                            <p:txEl>
                                              <p:pRg st="22" end="22"/>
                                            </p:txEl>
                                          </p:spTgt>
                                        </p:tgtEl>
                                      </p:cBhvr>
                                    </p:animEffect>
                                    <p:anim calcmode="lin" valueType="num">
                                      <p:cBhvr>
                                        <p:cTn id="162" dur="10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163" dur="1000" fill="hold"/>
                                        <p:tgtEl>
                                          <p:spTgt spid="3">
                                            <p:txEl>
                                              <p:pRg st="22" end="2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492896"/>
            <a:ext cx="7408333" cy="3238075"/>
          </a:xfrm>
        </p:spPr>
        <p:txBody>
          <a:bodyPr>
            <a:normAutofit fontScale="47500" lnSpcReduction="20000"/>
          </a:bodyPr>
          <a:lstStyle/>
          <a:p>
            <a:pPr>
              <a:buFont typeface="Wingdings" panose="05000000000000000000" pitchFamily="2" charset="2"/>
              <a:buChar char="§"/>
            </a:pPr>
            <a:r>
              <a:rPr lang="en-GB" sz="4500" b="1" dirty="0">
                <a:latin typeface="Calibri" panose="020F0502020204030204" pitchFamily="34" charset="0"/>
                <a:cs typeface="Calibri" panose="020F0502020204030204" pitchFamily="34" charset="0"/>
              </a:rPr>
              <a:t>4</a:t>
            </a:r>
            <a:r>
              <a:rPr lang="en-GB" sz="4500" b="1" dirty="0" smtClean="0">
                <a:latin typeface="Calibri" panose="020F0502020204030204" pitchFamily="34" charset="0"/>
                <a:cs typeface="Calibri" panose="020F0502020204030204" pitchFamily="34" charset="0"/>
              </a:rPr>
              <a:t> woolly jumpers or heavy sweatshirts</a:t>
            </a:r>
          </a:p>
          <a:p>
            <a:pPr>
              <a:buFont typeface="Wingdings" panose="05000000000000000000" pitchFamily="2" charset="2"/>
              <a:buChar char="§"/>
            </a:pPr>
            <a:r>
              <a:rPr lang="en-GB" sz="4500" b="1" dirty="0" smtClean="0">
                <a:latin typeface="Calibri" panose="020F0502020204030204" pitchFamily="34" charset="0"/>
                <a:cs typeface="Calibri" panose="020F0502020204030204" pitchFamily="34" charset="0"/>
              </a:rPr>
              <a:t>8-10 warm t-shirts (include 2 or 3 long sleeve tops)</a:t>
            </a:r>
          </a:p>
          <a:p>
            <a:pPr>
              <a:buFont typeface="Wingdings" panose="05000000000000000000" pitchFamily="2" charset="2"/>
              <a:buChar char="§"/>
            </a:pPr>
            <a:r>
              <a:rPr lang="en-GB" sz="4500" b="1" dirty="0" smtClean="0">
                <a:latin typeface="Calibri" panose="020F0502020204030204" pitchFamily="34" charset="0"/>
                <a:cs typeface="Calibri" panose="020F0502020204030204" pitchFamily="34" charset="0"/>
              </a:rPr>
              <a:t>5 pairs of old jogging/tracksuit bottoms. No jeans allowed for activities</a:t>
            </a:r>
          </a:p>
          <a:p>
            <a:pPr>
              <a:buFont typeface="Wingdings" panose="05000000000000000000" pitchFamily="2" charset="2"/>
              <a:buChar char="§"/>
            </a:pPr>
            <a:r>
              <a:rPr lang="en-GB" sz="4500" b="1" dirty="0" smtClean="0">
                <a:latin typeface="Calibri" panose="020F0502020204030204" pitchFamily="34" charset="0"/>
                <a:cs typeface="Calibri" panose="020F0502020204030204" pitchFamily="34" charset="0"/>
              </a:rPr>
              <a:t>Underwear (lots of spares)</a:t>
            </a:r>
          </a:p>
          <a:p>
            <a:pPr>
              <a:buFont typeface="Wingdings" panose="05000000000000000000" pitchFamily="2" charset="2"/>
              <a:buChar char="§"/>
            </a:pPr>
            <a:r>
              <a:rPr lang="en-GB" sz="4500" b="1" dirty="0" smtClean="0">
                <a:latin typeface="Calibri" panose="020F0502020204030204" pitchFamily="34" charset="0"/>
                <a:cs typeface="Calibri" panose="020F0502020204030204" pitchFamily="34" charset="0"/>
              </a:rPr>
              <a:t>Old trainers that can get wet x2</a:t>
            </a:r>
          </a:p>
          <a:p>
            <a:pPr>
              <a:buFont typeface="Wingdings" panose="05000000000000000000" pitchFamily="2" charset="2"/>
              <a:buChar char="§"/>
            </a:pPr>
            <a:r>
              <a:rPr lang="en-GB" sz="4500" b="1" dirty="0" smtClean="0">
                <a:latin typeface="Calibri" panose="020F0502020204030204" pitchFamily="34" charset="0"/>
                <a:cs typeface="Calibri" panose="020F0502020204030204" pitchFamily="34" charset="0"/>
              </a:rPr>
              <a:t>Waterproof jacket</a:t>
            </a:r>
          </a:p>
          <a:p>
            <a:pPr>
              <a:buFont typeface="Wingdings" panose="05000000000000000000" pitchFamily="2" charset="2"/>
              <a:buChar char="§"/>
            </a:pPr>
            <a:r>
              <a:rPr lang="en-GB" sz="4500" b="1" dirty="0" smtClean="0">
                <a:latin typeface="Calibri" panose="020F0502020204030204" pitchFamily="34" charset="0"/>
                <a:cs typeface="Calibri" panose="020F0502020204030204" pitchFamily="34" charset="0"/>
              </a:rPr>
              <a:t>Waterproof trousers</a:t>
            </a:r>
          </a:p>
          <a:p>
            <a:pPr>
              <a:buFont typeface="Wingdings" panose="05000000000000000000" pitchFamily="2" charset="2"/>
              <a:buChar char="§"/>
            </a:pPr>
            <a:r>
              <a:rPr lang="en-GB" sz="4500" b="1" dirty="0" smtClean="0">
                <a:latin typeface="Calibri" panose="020F0502020204030204" pitchFamily="34" charset="0"/>
                <a:cs typeface="Calibri" panose="020F0502020204030204" pitchFamily="34" charset="0"/>
              </a:rPr>
              <a:t>Pyjamas</a:t>
            </a:r>
          </a:p>
          <a:p>
            <a:pPr>
              <a:buFont typeface="Wingdings" panose="05000000000000000000" pitchFamily="2" charset="2"/>
              <a:buChar char="§"/>
            </a:pPr>
            <a:r>
              <a:rPr lang="en-GB" sz="4500" b="1" dirty="0" smtClean="0">
                <a:latin typeface="Calibri" panose="020F0502020204030204" pitchFamily="34" charset="0"/>
                <a:cs typeface="Calibri" panose="020F0502020204030204" pitchFamily="34" charset="0"/>
              </a:rPr>
              <a:t>Indoor Shoes</a:t>
            </a:r>
          </a:p>
          <a:p>
            <a:pPr>
              <a:buFont typeface="Wingdings" panose="05000000000000000000" pitchFamily="2" charset="2"/>
              <a:buChar char="§"/>
            </a:pPr>
            <a:endParaRPr lang="en-GB" sz="4500" dirty="0" smtClean="0">
              <a:latin typeface="Calibri" panose="020F0502020204030204" pitchFamily="34" charset="0"/>
              <a:cs typeface="Calibri" panose="020F0502020204030204" pitchFamily="34" charset="0"/>
            </a:endParaRPr>
          </a:p>
          <a:p>
            <a:endParaRPr lang="en-GB" dirty="0" smtClean="0"/>
          </a:p>
          <a:p>
            <a:pPr marL="0" lvl="0" indent="0">
              <a:buNone/>
            </a:pPr>
            <a:endParaRPr lang="en-GB" dirty="0"/>
          </a:p>
        </p:txBody>
      </p:sp>
      <p:sp>
        <p:nvSpPr>
          <p:cNvPr id="2" name="Title 1"/>
          <p:cNvSpPr>
            <a:spLocks noGrp="1"/>
          </p:cNvSpPr>
          <p:nvPr>
            <p:ph type="title"/>
          </p:nvPr>
        </p:nvSpPr>
        <p:spPr/>
        <p:txBody>
          <a:bodyPr>
            <a:normAutofit fontScale="90000"/>
          </a:bodyPr>
          <a:lstStyle/>
          <a:p>
            <a:r>
              <a:rPr lang="en-GB" dirty="0" err="1" smtClean="0">
                <a:latin typeface="Candara" panose="020E0502030303020204" pitchFamily="34" charset="0"/>
              </a:rPr>
              <a:t>Kitlist</a:t>
            </a:r>
            <a:r>
              <a:rPr lang="en-GB" dirty="0" smtClean="0">
                <a:latin typeface="Candara" panose="020E0502030303020204" pitchFamily="34" charset="0"/>
              </a:rPr>
              <a:t/>
            </a:r>
            <a:br>
              <a:rPr lang="en-GB" dirty="0" smtClean="0">
                <a:latin typeface="Candara" panose="020E0502030303020204" pitchFamily="34" charset="0"/>
              </a:rPr>
            </a:br>
            <a:r>
              <a:rPr lang="en-GB" b="1" u="sng" dirty="0" smtClean="0">
                <a:solidFill>
                  <a:srgbClr val="FF0000"/>
                </a:solidFill>
                <a:latin typeface="Candara" panose="020E0502030303020204" pitchFamily="34" charset="0"/>
              </a:rPr>
              <a:t>Please label all clothing</a:t>
            </a:r>
            <a:endParaRPr lang="en-GB" b="1" u="sng" dirty="0">
              <a:solidFill>
                <a:srgbClr val="FF0000"/>
              </a:solidFill>
              <a:latin typeface="Candara" panose="020E0502030303020204" pitchFamily="34" charset="0"/>
            </a:endParaRPr>
          </a:p>
        </p:txBody>
      </p:sp>
      <p:pic>
        <p:nvPicPr>
          <p:cNvPr id="1026" name="Picture 2" descr="C:\Users\mckenziej2\AppData\Local\Microsoft\Windows\Temporary Internet Files\Content.IE5\RI97B2V8\W8Vu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90826">
            <a:off x="7149582" y="3768646"/>
            <a:ext cx="1364804" cy="12511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ckenziej2\AppData\Local\Microsoft\Windows\Temporary Internet Files\Content.IE5\GLTDEQI2\151233002[1].jpg"/>
          <p:cNvPicPr>
            <a:picLocks noChangeAspect="1" noChangeArrowheads="1"/>
          </p:cNvPicPr>
          <p:nvPr/>
        </p:nvPicPr>
        <p:blipFill rotWithShape="1">
          <a:blip r:embed="rId3">
            <a:extLst>
              <a:ext uri="{28A0092B-C50C-407E-A947-70E740481C1C}">
                <a14:useLocalDpi xmlns:a14="http://schemas.microsoft.com/office/drawing/2010/main" val="0"/>
              </a:ext>
            </a:extLst>
          </a:blip>
          <a:srcRect b="11765"/>
          <a:stretch/>
        </p:blipFill>
        <p:spPr bwMode="auto">
          <a:xfrm>
            <a:off x="323528" y="424632"/>
            <a:ext cx="1368152"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ckenziej2\AppData\Local\Microsoft\Windows\Temporary Internet Files\Content.IE5\BVQZ8PBJ\me_and_the_rain_by_petit_j-d39hty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0615" y="5118098"/>
            <a:ext cx="1258361" cy="1585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6288127"/>
            <a:ext cx="5101076" cy="369332"/>
          </a:xfrm>
          <a:prstGeom prst="rect">
            <a:avLst/>
          </a:prstGeom>
        </p:spPr>
        <p:txBody>
          <a:bodyPr wrap="none">
            <a:spAutoFit/>
          </a:bodyPr>
          <a:lstStyle/>
          <a:p>
            <a:r>
              <a:rPr lang="en-GB" b="1" u="sng" dirty="0" smtClean="0">
                <a:solidFill>
                  <a:srgbClr val="FF0000"/>
                </a:solidFill>
                <a:latin typeface="Candara" panose="020E0502030303020204" pitchFamily="34" charset="0"/>
              </a:rPr>
              <a:t>Do not buy new clothes or send expensive clothes</a:t>
            </a:r>
            <a:endParaRPr lang="en-GB" dirty="0"/>
          </a:p>
        </p:txBody>
      </p:sp>
    </p:spTree>
    <p:extLst>
      <p:ext uri="{BB962C8B-B14F-4D97-AF65-F5344CB8AC3E}">
        <p14:creationId xmlns:p14="http://schemas.microsoft.com/office/powerpoint/2010/main" val="350538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ircle(in)">
                                      <p:cBhvr>
                                        <p:cTn id="5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buFont typeface="Wingdings" panose="05000000000000000000" pitchFamily="2" charset="2"/>
              <a:buChar char="§"/>
            </a:pPr>
            <a:r>
              <a:rPr lang="en-GB" sz="2600" b="1" dirty="0" smtClean="0">
                <a:latin typeface="Calibri" panose="020F0502020204030204" pitchFamily="34" charset="0"/>
                <a:cs typeface="Calibri" panose="020F0502020204030204" pitchFamily="34" charset="0"/>
              </a:rPr>
              <a:t>Sleeping bag and </a:t>
            </a:r>
            <a:r>
              <a:rPr lang="en-GB" sz="2600" b="1" dirty="0">
                <a:latin typeface="Calibri" panose="020F0502020204030204" pitchFamily="34" charset="0"/>
                <a:cs typeface="Calibri" panose="020F0502020204030204" pitchFamily="34" charset="0"/>
              </a:rPr>
              <a:t>p</a:t>
            </a:r>
            <a:r>
              <a:rPr lang="en-GB" sz="2600" b="1" dirty="0" smtClean="0">
                <a:latin typeface="Calibri" panose="020F0502020204030204" pitchFamily="34" charset="0"/>
                <a:cs typeface="Calibri" panose="020F0502020204030204" pitchFamily="34" charset="0"/>
              </a:rPr>
              <a:t>illow</a:t>
            </a:r>
          </a:p>
          <a:p>
            <a:pPr lvl="0">
              <a:buFont typeface="Wingdings" panose="05000000000000000000" pitchFamily="2" charset="2"/>
              <a:buChar char="§"/>
            </a:pPr>
            <a:r>
              <a:rPr lang="en-GB" sz="2600" b="1" dirty="0" smtClean="0">
                <a:latin typeface="Calibri" panose="020F0502020204030204" pitchFamily="34" charset="0"/>
                <a:cs typeface="Calibri" panose="020F0502020204030204" pitchFamily="34" charset="0"/>
              </a:rPr>
              <a:t>A plastic drink bottle  </a:t>
            </a:r>
          </a:p>
          <a:p>
            <a:pPr>
              <a:buFont typeface="Wingdings" panose="05000000000000000000" pitchFamily="2" charset="2"/>
              <a:buChar char="§"/>
            </a:pPr>
            <a:r>
              <a:rPr lang="en-GB" sz="2600" b="1" dirty="0" smtClean="0">
                <a:latin typeface="Calibri" panose="020F0502020204030204" pitchFamily="34" charset="0"/>
                <a:cs typeface="Calibri" panose="020F0502020204030204" pitchFamily="34" charset="0"/>
              </a:rPr>
              <a:t>Wash Bag and Toiletries (no aerosols, roll on deodorant)</a:t>
            </a:r>
          </a:p>
          <a:p>
            <a:pPr lvl="0">
              <a:buFont typeface="Wingdings" panose="05000000000000000000" pitchFamily="2" charset="2"/>
              <a:buChar char="§"/>
            </a:pPr>
            <a:r>
              <a:rPr lang="en-GB" sz="2600" b="1" dirty="0" smtClean="0">
                <a:latin typeface="Calibri" panose="020F0502020204030204" pitchFamily="34" charset="0"/>
                <a:cs typeface="Calibri" panose="020F0502020204030204" pitchFamily="34" charset="0"/>
              </a:rPr>
              <a:t>Large plastic bag for dirty clothes</a:t>
            </a:r>
          </a:p>
          <a:p>
            <a:pPr lvl="0">
              <a:buFont typeface="Wingdings" panose="05000000000000000000" pitchFamily="2" charset="2"/>
              <a:buChar char="§"/>
            </a:pPr>
            <a:r>
              <a:rPr lang="en-GB" sz="2600" b="1" dirty="0" smtClean="0">
                <a:latin typeface="Calibri" panose="020F0502020204030204" pitchFamily="34" charset="0"/>
                <a:cs typeface="Calibri" panose="020F0502020204030204" pitchFamily="34" charset="0"/>
              </a:rPr>
              <a:t>Towel x 2</a:t>
            </a:r>
          </a:p>
          <a:p>
            <a:pPr lvl="0">
              <a:buFont typeface="Wingdings" panose="05000000000000000000" pitchFamily="2" charset="2"/>
              <a:buChar char="§"/>
            </a:pPr>
            <a:r>
              <a:rPr lang="en-GB" sz="2600" b="1" dirty="0" smtClean="0">
                <a:latin typeface="Calibri" panose="020F0502020204030204" pitchFamily="34" charset="0"/>
                <a:cs typeface="Calibri" panose="020F0502020204030204" pitchFamily="34" charset="0"/>
              </a:rPr>
              <a:t>Sun cream</a:t>
            </a:r>
          </a:p>
          <a:p>
            <a:pPr lvl="0">
              <a:buFont typeface="Wingdings" panose="05000000000000000000" pitchFamily="2" charset="2"/>
              <a:buChar char="§"/>
            </a:pPr>
            <a:r>
              <a:rPr lang="en-GB" sz="2600" b="1" dirty="0" smtClean="0">
                <a:latin typeface="Calibri" panose="020F0502020204030204" pitchFamily="34" charset="0"/>
                <a:cs typeface="Calibri" panose="020F0502020204030204" pitchFamily="34" charset="0"/>
              </a:rPr>
              <a:t>Insect repellent</a:t>
            </a:r>
          </a:p>
          <a:p>
            <a:endParaRPr lang="en-GB" dirty="0" smtClean="0"/>
          </a:p>
          <a:p>
            <a:pPr lvl="0"/>
            <a:endParaRPr lang="en-GB" dirty="0" smtClean="0"/>
          </a:p>
          <a:p>
            <a:endParaRPr lang="en-GB" dirty="0"/>
          </a:p>
        </p:txBody>
      </p:sp>
      <p:sp>
        <p:nvSpPr>
          <p:cNvPr id="2" name="Title 1"/>
          <p:cNvSpPr>
            <a:spLocks noGrp="1"/>
          </p:cNvSpPr>
          <p:nvPr>
            <p:ph type="title"/>
          </p:nvPr>
        </p:nvSpPr>
        <p:spPr/>
        <p:txBody>
          <a:bodyPr/>
          <a:lstStyle/>
          <a:p>
            <a:r>
              <a:rPr lang="en-GB" dirty="0" smtClean="0">
                <a:latin typeface="Candara" panose="020E0502030303020204" pitchFamily="34" charset="0"/>
              </a:rPr>
              <a:t>Other Essentials</a:t>
            </a:r>
            <a:endParaRPr lang="en-GB" dirty="0">
              <a:latin typeface="Candara" panose="020E0502030303020204" pitchFamily="34" charset="0"/>
            </a:endParaRPr>
          </a:p>
        </p:txBody>
      </p:sp>
      <p:pic>
        <p:nvPicPr>
          <p:cNvPr id="3074" name="Picture 2" descr="C:\Users\mckenziej2\AppData\Local\Microsoft\Windows\Temporary Internet Files\Content.IE5\VR21L7AG\coleman-cloudcroft-x0l-mummy-sleeping-ba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57864">
            <a:off x="5809480" y="1621068"/>
            <a:ext cx="1990537" cy="11388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ckenziej2\AppData\Local\Microsoft\Windows\Temporary Internet Files\Content.IE5\BVQZ8PBJ\toothpas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293096"/>
            <a:ext cx="2039640" cy="203964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ckenziej2\AppData\Local\Microsoft\Windows\Temporary Internet Files\Content.IE5\RI97B2V8\backpack-154121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5013176"/>
            <a:ext cx="2088232"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5560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Some sweets for night time – no nuts or traces of nuts</a:t>
            </a:r>
          </a:p>
          <a:p>
            <a:pPr marL="0" indent="0">
              <a:buNone/>
            </a:pPr>
            <a:r>
              <a:rPr lang="en-GB" b="1" dirty="0" smtClean="0">
                <a:latin typeface="Calibri" panose="020F0502020204030204" pitchFamily="34" charset="0"/>
                <a:cs typeface="Calibri" panose="020F0502020204030204" pitchFamily="34" charset="0"/>
              </a:rPr>
              <a:t>(Please avoid sending too many sweets)</a:t>
            </a:r>
          </a:p>
          <a:p>
            <a:pPr lvl="0">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Books</a:t>
            </a:r>
            <a:r>
              <a:rPr lang="en-GB" b="1" dirty="0">
                <a:latin typeface="Calibri" panose="020F0502020204030204" pitchFamily="34" charset="0"/>
                <a:cs typeface="Calibri" panose="020F0502020204030204" pitchFamily="34" charset="0"/>
              </a:rPr>
              <a:t>, playing cards and other quiet </a:t>
            </a:r>
            <a:r>
              <a:rPr lang="en-GB" b="1" dirty="0" smtClean="0">
                <a:latin typeface="Calibri" panose="020F0502020204030204" pitchFamily="34" charset="0"/>
                <a:cs typeface="Calibri" panose="020F0502020204030204" pitchFamily="34" charset="0"/>
              </a:rPr>
              <a:t>activities</a:t>
            </a:r>
          </a:p>
          <a:p>
            <a:pPr lvl="0">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Camera – disposable one</a:t>
            </a:r>
          </a:p>
          <a:p>
            <a:pPr lvl="0">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Torch</a:t>
            </a:r>
            <a:endParaRPr lang="en-GB" b="1" dirty="0">
              <a:latin typeface="Calibri" panose="020F0502020204030204" pitchFamily="34" charset="0"/>
              <a:cs typeface="Calibri" panose="020F0502020204030204" pitchFamily="34" charset="0"/>
            </a:endParaRPr>
          </a:p>
          <a:p>
            <a:pPr marL="0" indent="0">
              <a:buNone/>
            </a:pPr>
            <a:endParaRPr lang="en-GB" dirty="0" smtClean="0"/>
          </a:p>
        </p:txBody>
      </p:sp>
      <p:sp>
        <p:nvSpPr>
          <p:cNvPr id="2" name="Title 1"/>
          <p:cNvSpPr>
            <a:spLocks noGrp="1"/>
          </p:cNvSpPr>
          <p:nvPr>
            <p:ph type="title"/>
          </p:nvPr>
        </p:nvSpPr>
        <p:spPr/>
        <p:txBody>
          <a:bodyPr/>
          <a:lstStyle/>
          <a:p>
            <a:r>
              <a:rPr lang="en-GB" dirty="0" smtClean="0">
                <a:latin typeface="Candara" panose="020E0502030303020204" pitchFamily="34" charset="0"/>
              </a:rPr>
              <a:t>Optional Extras</a:t>
            </a:r>
            <a:endParaRPr lang="en-GB" dirty="0">
              <a:latin typeface="Candara" panose="020E0502030303020204" pitchFamily="34" charset="0"/>
            </a:endParaRPr>
          </a:p>
        </p:txBody>
      </p:sp>
      <p:pic>
        <p:nvPicPr>
          <p:cNvPr id="4098" name="Picture 2" descr="C:\Users\mckenziej2\AppData\Local\Microsoft\Windows\Temporary Internet Files\Content.IE5\BVQZ8PBJ\dancing-boo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844" y="4869160"/>
            <a:ext cx="2808312"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a:buFont typeface="Wingdings" panose="05000000000000000000" pitchFamily="2" charset="2"/>
              <a:buChar char="§"/>
            </a:pPr>
            <a:r>
              <a:rPr lang="en-GB" sz="5000" b="1" dirty="0" smtClean="0">
                <a:latin typeface="Calibri" panose="020F0502020204030204" pitchFamily="34" charset="0"/>
                <a:cs typeface="Calibri" panose="020F0502020204030204" pitchFamily="34" charset="0"/>
              </a:rPr>
              <a:t>Electronics such as:</a:t>
            </a:r>
          </a:p>
          <a:p>
            <a:pPr lvl="1">
              <a:buFont typeface="Wingdings" panose="05000000000000000000" pitchFamily="2" charset="2"/>
              <a:buChar char="§"/>
              <a:defRPr/>
            </a:pPr>
            <a:r>
              <a:rPr lang="en-GB" altLang="en-US" sz="5000" b="1" dirty="0" err="1" smtClean="0">
                <a:latin typeface="Calibri" panose="020F0502020204030204" pitchFamily="34" charset="0"/>
                <a:cs typeface="Calibri" panose="020F0502020204030204" pitchFamily="34" charset="0"/>
              </a:rPr>
              <a:t>ipads</a:t>
            </a:r>
            <a:endParaRPr lang="en-GB" altLang="en-US" sz="5000" b="1" dirty="0">
              <a:latin typeface="Calibri" panose="020F0502020204030204" pitchFamily="34" charset="0"/>
              <a:cs typeface="Calibri" panose="020F0502020204030204" pitchFamily="34" charset="0"/>
            </a:endParaRPr>
          </a:p>
          <a:p>
            <a:pPr lvl="1">
              <a:buFont typeface="Wingdings" panose="05000000000000000000" pitchFamily="2" charset="2"/>
              <a:buChar char="§"/>
              <a:defRPr/>
            </a:pPr>
            <a:r>
              <a:rPr lang="en-GB" altLang="en-US" sz="5000" b="1" dirty="0">
                <a:latin typeface="Calibri" panose="020F0502020204030204" pitchFamily="34" charset="0"/>
                <a:cs typeface="Calibri" panose="020F0502020204030204" pitchFamily="34" charset="0"/>
              </a:rPr>
              <a:t>Phones</a:t>
            </a:r>
          </a:p>
          <a:p>
            <a:pPr lvl="1">
              <a:buFont typeface="Wingdings" panose="05000000000000000000" pitchFamily="2" charset="2"/>
              <a:buChar char="§"/>
              <a:defRPr/>
            </a:pPr>
            <a:r>
              <a:rPr lang="en-GB" altLang="en-US" sz="5000" b="1" dirty="0">
                <a:latin typeface="Calibri" panose="020F0502020204030204" pitchFamily="34" charset="0"/>
                <a:cs typeface="Calibri" panose="020F0502020204030204" pitchFamily="34" charset="0"/>
              </a:rPr>
              <a:t>Tablets</a:t>
            </a:r>
          </a:p>
          <a:p>
            <a:pPr lvl="1">
              <a:buFont typeface="Wingdings" panose="05000000000000000000" pitchFamily="2" charset="2"/>
              <a:buChar char="§"/>
              <a:defRPr/>
            </a:pPr>
            <a:r>
              <a:rPr lang="en-GB" altLang="en-US" sz="5000" b="1" dirty="0">
                <a:latin typeface="Calibri" panose="020F0502020204030204" pitchFamily="34" charset="0"/>
                <a:cs typeface="Calibri" panose="020F0502020204030204" pitchFamily="34" charset="0"/>
              </a:rPr>
              <a:t>Games Consoles</a:t>
            </a:r>
          </a:p>
          <a:p>
            <a:pPr lvl="1">
              <a:buFont typeface="Wingdings" panose="05000000000000000000" pitchFamily="2" charset="2"/>
              <a:buChar char="§"/>
              <a:defRPr/>
            </a:pPr>
            <a:r>
              <a:rPr lang="en-GB" altLang="en-US" sz="5000" b="1" dirty="0">
                <a:latin typeface="Calibri" panose="020F0502020204030204" pitchFamily="34" charset="0"/>
                <a:cs typeface="Calibri" panose="020F0502020204030204" pitchFamily="34" charset="0"/>
              </a:rPr>
              <a:t>Hair Dryers</a:t>
            </a:r>
          </a:p>
          <a:p>
            <a:pPr lvl="1">
              <a:buFont typeface="Wingdings" panose="05000000000000000000" pitchFamily="2" charset="2"/>
              <a:buChar char="§"/>
              <a:defRPr/>
            </a:pPr>
            <a:r>
              <a:rPr lang="en-GB" altLang="en-US" sz="5000" b="1" dirty="0">
                <a:latin typeface="Calibri" panose="020F0502020204030204" pitchFamily="34" charset="0"/>
                <a:cs typeface="Calibri" panose="020F0502020204030204" pitchFamily="34" charset="0"/>
              </a:rPr>
              <a:t>Straighteners</a:t>
            </a:r>
          </a:p>
          <a:p>
            <a:pPr>
              <a:buFont typeface="Wingdings" panose="05000000000000000000" pitchFamily="2" charset="2"/>
              <a:buChar char="§"/>
            </a:pPr>
            <a:r>
              <a:rPr lang="en-GB" sz="5000" b="1" dirty="0" smtClean="0">
                <a:latin typeface="Calibri" panose="020F0502020204030204" pitchFamily="34" charset="0"/>
                <a:cs typeface="Calibri" panose="020F0502020204030204" pitchFamily="34" charset="0"/>
              </a:rPr>
              <a:t>Chewing gum</a:t>
            </a:r>
          </a:p>
          <a:p>
            <a:pPr>
              <a:buFont typeface="Wingdings" panose="05000000000000000000" pitchFamily="2" charset="2"/>
              <a:buChar char="§"/>
            </a:pPr>
            <a:r>
              <a:rPr lang="en-GB" sz="5000" b="1" dirty="0" smtClean="0">
                <a:latin typeface="Calibri" panose="020F0502020204030204" pitchFamily="34" charset="0"/>
                <a:cs typeface="Calibri" panose="020F0502020204030204" pitchFamily="34" charset="0"/>
              </a:rPr>
              <a:t>Football strips/tops</a:t>
            </a:r>
          </a:p>
          <a:p>
            <a:pPr>
              <a:buFont typeface="Wingdings" panose="05000000000000000000" pitchFamily="2" charset="2"/>
              <a:buChar char="§"/>
            </a:pPr>
            <a:r>
              <a:rPr lang="en-GB" sz="5000" b="1" dirty="0" smtClean="0">
                <a:latin typeface="Calibri" panose="020F0502020204030204" pitchFamily="34" charset="0"/>
                <a:cs typeface="Calibri" panose="020F0502020204030204" pitchFamily="34" charset="0"/>
              </a:rPr>
              <a:t>Wellies</a:t>
            </a:r>
          </a:p>
          <a:p>
            <a:pPr>
              <a:buFont typeface="Wingdings" panose="05000000000000000000" pitchFamily="2" charset="2"/>
              <a:buChar char="§"/>
            </a:pPr>
            <a:r>
              <a:rPr lang="en-GB" sz="5000" b="1" dirty="0" smtClean="0">
                <a:latin typeface="Calibri" panose="020F0502020204030204" pitchFamily="34" charset="0"/>
                <a:cs typeface="Calibri" panose="020F0502020204030204" pitchFamily="34" charset="0"/>
              </a:rPr>
              <a:t>Jewellery</a:t>
            </a:r>
          </a:p>
          <a:p>
            <a:endParaRPr lang="en-GB" dirty="0"/>
          </a:p>
        </p:txBody>
      </p:sp>
      <p:sp>
        <p:nvSpPr>
          <p:cNvPr id="2" name="Title 1"/>
          <p:cNvSpPr>
            <a:spLocks noGrp="1"/>
          </p:cNvSpPr>
          <p:nvPr>
            <p:ph type="title"/>
          </p:nvPr>
        </p:nvSpPr>
        <p:spPr/>
        <p:txBody>
          <a:bodyPr/>
          <a:lstStyle/>
          <a:p>
            <a:r>
              <a:rPr lang="en-GB" dirty="0" smtClean="0">
                <a:latin typeface="Candara" panose="020E0502030303020204" pitchFamily="34" charset="0"/>
              </a:rPr>
              <a:t>What not to pack</a:t>
            </a:r>
            <a:endParaRPr lang="en-GB" dirty="0">
              <a:latin typeface="Candara" panose="020E0502030303020204" pitchFamily="34" charset="0"/>
            </a:endParaRPr>
          </a:p>
        </p:txBody>
      </p:sp>
      <p:pic>
        <p:nvPicPr>
          <p:cNvPr id="5122" name="Picture 2" descr="C:\Users\mckenziej2\AppData\Local\Microsoft\Windows\Temporary Internet Files\Content.IE5\VR21L7AG\cell-phone-ba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3756" y="1628800"/>
            <a:ext cx="1726885" cy="208374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ckenziej2\AppData\Local\Microsoft\Windows\Temporary Internet Files\Content.IE5\BVQZ8PBJ\flat_ir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27448">
            <a:off x="3635896" y="4402832"/>
            <a:ext cx="2086868" cy="20868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ckenziej2\AppData\Local\Microsoft\Windows\Temporary Internet Files\Content.IE5\RI97B2V8\128065150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37504">
            <a:off x="6231515" y="4244150"/>
            <a:ext cx="1884950" cy="203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4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b="1" dirty="0" smtClean="0"/>
              <a:t>All children will be provided with breakfast, lunch and dinner</a:t>
            </a:r>
          </a:p>
          <a:p>
            <a:pPr>
              <a:buFont typeface="Wingdings" panose="05000000000000000000" pitchFamily="2" charset="2"/>
              <a:buChar char="§"/>
            </a:pPr>
            <a:r>
              <a:rPr lang="en-GB" b="1" dirty="0" smtClean="0"/>
              <a:t>A few options will be available</a:t>
            </a:r>
          </a:p>
          <a:p>
            <a:pPr>
              <a:buFont typeface="Wingdings" panose="05000000000000000000" pitchFamily="2" charset="2"/>
              <a:buChar char="§"/>
            </a:pPr>
            <a:r>
              <a:rPr lang="en-GB" b="1" dirty="0" smtClean="0"/>
              <a:t>Dietary requirements/allergies will be catered for</a:t>
            </a:r>
          </a:p>
          <a:p>
            <a:pPr marL="0" indent="0">
              <a:buNone/>
            </a:pPr>
            <a:endParaRPr lang="en-GB" dirty="0" smtClean="0"/>
          </a:p>
          <a:p>
            <a:pPr marL="0" indent="0">
              <a:buNone/>
            </a:pPr>
            <a:endParaRPr lang="en-GB" dirty="0"/>
          </a:p>
        </p:txBody>
      </p:sp>
      <p:sp>
        <p:nvSpPr>
          <p:cNvPr id="2" name="Title 1"/>
          <p:cNvSpPr>
            <a:spLocks noGrp="1"/>
          </p:cNvSpPr>
          <p:nvPr>
            <p:ph type="title"/>
          </p:nvPr>
        </p:nvSpPr>
        <p:spPr/>
        <p:txBody>
          <a:bodyPr>
            <a:normAutofit fontScale="90000"/>
          </a:bodyPr>
          <a:lstStyle/>
          <a:p>
            <a:r>
              <a:rPr lang="en-GB" dirty="0" smtClean="0">
                <a:latin typeface="Candara" panose="020E0502030303020204" pitchFamily="34" charset="0"/>
              </a:rPr>
              <a:t>Food</a:t>
            </a:r>
            <a:r>
              <a:rPr lang="en-GB" dirty="0" smtClean="0"/>
              <a:t/>
            </a:r>
            <a:br>
              <a:rPr lang="en-GB" dirty="0" smtClean="0"/>
            </a:b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460" t="4342" b="2652"/>
          <a:stretch/>
        </p:blipFill>
        <p:spPr>
          <a:xfrm>
            <a:off x="3347864" y="4640792"/>
            <a:ext cx="2088232" cy="1909263"/>
          </a:xfrm>
          <a:prstGeom prst="rect">
            <a:avLst/>
          </a:prstGeom>
        </p:spPr>
      </p:pic>
    </p:spTree>
    <p:extLst>
      <p:ext uri="{BB962C8B-B14F-4D97-AF65-F5344CB8AC3E}">
        <p14:creationId xmlns:p14="http://schemas.microsoft.com/office/powerpoint/2010/main" val="362541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833" y="2492896"/>
            <a:ext cx="7408333" cy="3450696"/>
          </a:xfrm>
        </p:spPr>
        <p:txBody>
          <a:bodyPr>
            <a:normAutofit fontScale="92500" lnSpcReduction="10000"/>
          </a:bodyPr>
          <a:lstStyle/>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Any medication that is kept in school will be taken by the teachers to Lockerbie Manor</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Parents please ensure you sign Medicine Consent form prior to departure (this will include permission for </a:t>
            </a:r>
            <a:r>
              <a:rPr lang="en-GB" b="1" dirty="0" err="1" smtClean="0">
                <a:latin typeface="Calibri" panose="020F0502020204030204" pitchFamily="34" charset="0"/>
                <a:cs typeface="Calibri" panose="020F0502020204030204" pitchFamily="34" charset="0"/>
              </a:rPr>
              <a:t>calpol</a:t>
            </a:r>
            <a:r>
              <a:rPr lang="en-GB" b="1" dirty="0" smtClean="0">
                <a:latin typeface="Calibri" panose="020F0502020204030204" pitchFamily="34" charset="0"/>
                <a:cs typeface="Calibri" panose="020F0502020204030204" pitchFamily="34" charset="0"/>
              </a:rPr>
              <a:t> to be administered if required)</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Any medication that is administered will be recorded by 2 members of staff</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Children to make sure they are responsible for anything they may need on the bus i.e. inhaler</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If possible a spare inhaler should be provided</a:t>
            </a:r>
          </a:p>
        </p:txBody>
      </p:sp>
      <p:sp>
        <p:nvSpPr>
          <p:cNvPr id="2" name="Title 1"/>
          <p:cNvSpPr>
            <a:spLocks noGrp="1"/>
          </p:cNvSpPr>
          <p:nvPr>
            <p:ph type="title"/>
          </p:nvPr>
        </p:nvSpPr>
        <p:spPr/>
        <p:txBody>
          <a:bodyPr>
            <a:normAutofit fontScale="90000"/>
          </a:bodyPr>
          <a:lstStyle/>
          <a:p>
            <a:r>
              <a:rPr lang="en-GB" dirty="0" smtClean="0">
                <a:latin typeface="Candara" panose="020E0502030303020204" pitchFamily="34" charset="0"/>
              </a:rPr>
              <a:t>Medication</a:t>
            </a:r>
            <a:r>
              <a:rPr lang="en-GB" dirty="0" smtClean="0"/>
              <a:t/>
            </a:r>
            <a:br>
              <a:rPr lang="en-GB" dirty="0" smtClean="0"/>
            </a:br>
            <a:endParaRPr lang="en-GB" dirty="0"/>
          </a:p>
        </p:txBody>
      </p:sp>
      <p:pic>
        <p:nvPicPr>
          <p:cNvPr id="7171" name="Picture 3" descr="C:\Users\mckenziej2\AppData\Local\Microsoft\Windows\Temporary Internet Files\Content.IE5\GLTDEQI2\145072465[1].jpg"/>
          <p:cNvPicPr>
            <a:picLocks noChangeAspect="1" noChangeArrowheads="1"/>
          </p:cNvPicPr>
          <p:nvPr/>
        </p:nvPicPr>
        <p:blipFill rotWithShape="1">
          <a:blip r:embed="rId2">
            <a:extLst>
              <a:ext uri="{28A0092B-C50C-407E-A947-70E740481C1C}">
                <a14:useLocalDpi xmlns:a14="http://schemas.microsoft.com/office/drawing/2010/main" val="0"/>
              </a:ext>
            </a:extLst>
          </a:blip>
          <a:srcRect r="11283"/>
          <a:stretch/>
        </p:blipFill>
        <p:spPr bwMode="auto">
          <a:xfrm>
            <a:off x="7164288" y="5373216"/>
            <a:ext cx="1404155" cy="89865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mckenziej2\AppData\Local\Microsoft\Windows\Temporary Internet Files\Content.IE5\VR21L7AG\inhalerart-elm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10089">
            <a:off x="772789" y="338120"/>
            <a:ext cx="1426691" cy="116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833" y="2564904"/>
            <a:ext cx="7408333" cy="3450696"/>
          </a:xfrm>
        </p:spPr>
        <p:txBody>
          <a:bodyPr>
            <a:normAutofit fontScale="85000" lnSpcReduction="10000"/>
          </a:bodyPr>
          <a:lstStyle/>
          <a:p>
            <a:pPr>
              <a:lnSpc>
                <a:spcPct val="90000"/>
              </a:lnSpc>
              <a:buFont typeface="Wingdings" panose="05000000000000000000" pitchFamily="2" charset="2"/>
              <a:buChar char="§"/>
              <a:defRPr/>
            </a:pPr>
            <a:r>
              <a:rPr lang="en-GB" altLang="en-US" sz="2600" b="1" dirty="0" smtClean="0">
                <a:latin typeface="Calibri" panose="020F0502020204030204" pitchFamily="34" charset="0"/>
                <a:cs typeface="Calibri" panose="020F0502020204030204" pitchFamily="34" charset="0"/>
              </a:rPr>
              <a:t>Arrive at school between 9am and 9:30am </a:t>
            </a:r>
          </a:p>
          <a:p>
            <a:pPr>
              <a:lnSpc>
                <a:spcPct val="90000"/>
              </a:lnSpc>
              <a:buFont typeface="Wingdings" panose="05000000000000000000" pitchFamily="2" charset="2"/>
              <a:buChar char="§"/>
              <a:defRPr/>
            </a:pPr>
            <a:r>
              <a:rPr lang="en-GB" altLang="en-US" sz="2600" b="1" dirty="0" smtClean="0">
                <a:latin typeface="Calibri" panose="020F0502020204030204" pitchFamily="34" charset="0"/>
                <a:cs typeface="Calibri" panose="020F0502020204030204" pitchFamily="34" charset="0"/>
              </a:rPr>
              <a:t>Ensure your child’s name is clearly marked on the suitcase</a:t>
            </a:r>
          </a:p>
          <a:p>
            <a:pPr>
              <a:lnSpc>
                <a:spcPct val="90000"/>
              </a:lnSpc>
              <a:buFont typeface="Wingdings" panose="05000000000000000000" pitchFamily="2" charset="2"/>
              <a:buChar char="§"/>
              <a:defRPr/>
            </a:pPr>
            <a:r>
              <a:rPr lang="en-GB" altLang="en-US" sz="2600" b="1" dirty="0" smtClean="0">
                <a:latin typeface="Calibri" panose="020F0502020204030204" pitchFamily="34" charset="0"/>
                <a:cs typeface="Calibri" panose="020F0502020204030204" pitchFamily="34" charset="0"/>
              </a:rPr>
              <a:t>Relaxed </a:t>
            </a:r>
            <a:r>
              <a:rPr lang="en-GB" altLang="en-US" sz="2600" b="1" dirty="0">
                <a:latin typeface="Calibri" panose="020F0502020204030204" pitchFamily="34" charset="0"/>
                <a:cs typeface="Calibri" panose="020F0502020204030204" pitchFamily="34" charset="0"/>
              </a:rPr>
              <a:t>morning with class teacher in </a:t>
            </a:r>
            <a:r>
              <a:rPr lang="en-GB" altLang="en-US" sz="2600" b="1" dirty="0" smtClean="0">
                <a:latin typeface="Calibri" panose="020F0502020204030204" pitchFamily="34" charset="0"/>
                <a:cs typeface="Calibri" panose="020F0502020204030204" pitchFamily="34" charset="0"/>
              </a:rPr>
              <a:t>class</a:t>
            </a:r>
            <a:endParaRPr lang="en-GB" altLang="en-US" sz="2600" b="1" dirty="0">
              <a:latin typeface="Calibri" panose="020F0502020204030204" pitchFamily="34" charset="0"/>
              <a:cs typeface="Calibri" panose="020F0502020204030204" pitchFamily="34" charset="0"/>
            </a:endParaRPr>
          </a:p>
          <a:p>
            <a:pPr>
              <a:lnSpc>
                <a:spcPct val="90000"/>
              </a:lnSpc>
              <a:buFont typeface="Wingdings" panose="05000000000000000000" pitchFamily="2" charset="2"/>
              <a:buChar char="§"/>
              <a:defRPr/>
            </a:pPr>
            <a:r>
              <a:rPr lang="en-GB" altLang="en-US" sz="2600" b="1" dirty="0">
                <a:latin typeface="Calibri" panose="020F0502020204030204" pitchFamily="34" charset="0"/>
                <a:cs typeface="Calibri" panose="020F0502020204030204" pitchFamily="34" charset="0"/>
              </a:rPr>
              <a:t>Break at normal </a:t>
            </a:r>
            <a:r>
              <a:rPr lang="en-GB" altLang="en-US" sz="2600" b="1" dirty="0" smtClean="0">
                <a:latin typeface="Calibri" panose="020F0502020204030204" pitchFamily="34" charset="0"/>
                <a:cs typeface="Calibri" panose="020F0502020204030204" pitchFamily="34" charset="0"/>
              </a:rPr>
              <a:t>time</a:t>
            </a:r>
            <a:endParaRPr lang="en-GB" altLang="en-US" sz="2600" b="1" dirty="0">
              <a:latin typeface="Calibri" panose="020F0502020204030204" pitchFamily="34" charset="0"/>
              <a:cs typeface="Calibri" panose="020F0502020204030204" pitchFamily="34" charset="0"/>
            </a:endParaRPr>
          </a:p>
          <a:p>
            <a:pPr>
              <a:lnSpc>
                <a:spcPct val="90000"/>
              </a:lnSpc>
              <a:buFont typeface="Wingdings" panose="05000000000000000000" pitchFamily="2" charset="2"/>
              <a:buChar char="§"/>
              <a:defRPr/>
            </a:pPr>
            <a:r>
              <a:rPr lang="en-GB" altLang="en-US" sz="2600" b="1" dirty="0">
                <a:latin typeface="Calibri" panose="020F0502020204030204" pitchFamily="34" charset="0"/>
                <a:cs typeface="Calibri" panose="020F0502020204030204" pitchFamily="34" charset="0"/>
              </a:rPr>
              <a:t>Lunch </a:t>
            </a:r>
            <a:r>
              <a:rPr lang="en-GB" altLang="en-US" sz="2600" b="1" dirty="0" smtClean="0">
                <a:latin typeface="Calibri" panose="020F0502020204030204" pitchFamily="34" charset="0"/>
                <a:cs typeface="Calibri" panose="020F0502020204030204" pitchFamily="34" charset="0"/>
              </a:rPr>
              <a:t>in school</a:t>
            </a:r>
          </a:p>
          <a:p>
            <a:pPr>
              <a:lnSpc>
                <a:spcPct val="90000"/>
              </a:lnSpc>
              <a:buFont typeface="Wingdings" panose="05000000000000000000" pitchFamily="2" charset="2"/>
              <a:buChar char="§"/>
              <a:defRPr/>
            </a:pPr>
            <a:r>
              <a:rPr lang="en-GB" altLang="en-US" sz="2600" b="1" dirty="0" smtClean="0">
                <a:latin typeface="Calibri" panose="020F0502020204030204" pitchFamily="34" charset="0"/>
                <a:cs typeface="Calibri" panose="020F0502020204030204" pitchFamily="34" charset="0"/>
              </a:rPr>
              <a:t>Bring packed lunch in a disposable bag</a:t>
            </a:r>
            <a:endParaRPr lang="en-GB" altLang="en-US" sz="2600" b="1" dirty="0">
              <a:latin typeface="Calibri" panose="020F0502020204030204" pitchFamily="34" charset="0"/>
              <a:cs typeface="Calibri" panose="020F0502020204030204" pitchFamily="34" charset="0"/>
            </a:endParaRPr>
          </a:p>
          <a:p>
            <a:pPr>
              <a:lnSpc>
                <a:spcPct val="90000"/>
              </a:lnSpc>
              <a:buFont typeface="Wingdings" panose="05000000000000000000" pitchFamily="2" charset="2"/>
              <a:buChar char="§"/>
              <a:defRPr/>
            </a:pPr>
            <a:r>
              <a:rPr lang="en-GB" altLang="en-US" sz="2600" b="1" dirty="0" smtClean="0">
                <a:latin typeface="Calibri" panose="020F0502020204030204" pitchFamily="34" charset="0"/>
                <a:cs typeface="Calibri" panose="020F0502020204030204" pitchFamily="34" charset="0"/>
              </a:rPr>
              <a:t>Departure time TBC, parents are welcome to come to the school in time for departure</a:t>
            </a:r>
          </a:p>
          <a:p>
            <a:pPr>
              <a:lnSpc>
                <a:spcPct val="90000"/>
              </a:lnSpc>
              <a:buFont typeface="Wingdings" panose="05000000000000000000" pitchFamily="2" charset="2"/>
              <a:buChar char="§"/>
              <a:defRPr/>
            </a:pPr>
            <a:r>
              <a:rPr lang="en-GB" altLang="en-US" sz="2600" b="1" dirty="0" smtClean="0">
                <a:latin typeface="Calibri" panose="020F0502020204030204" pitchFamily="34" charset="0"/>
                <a:cs typeface="Calibri" panose="020F0502020204030204" pitchFamily="34" charset="0"/>
              </a:rPr>
              <a:t>No food allowed on the bus</a:t>
            </a:r>
          </a:p>
          <a:p>
            <a:pPr>
              <a:lnSpc>
                <a:spcPct val="90000"/>
              </a:lnSpc>
              <a:buFont typeface="Wingdings" panose="05000000000000000000" pitchFamily="2" charset="2"/>
              <a:buChar char="§"/>
              <a:defRPr/>
            </a:pPr>
            <a:r>
              <a:rPr lang="en-GB" altLang="en-US" sz="2600" b="1" dirty="0" smtClean="0">
                <a:latin typeface="Calibri" panose="020F0502020204030204" pitchFamily="34" charset="0"/>
                <a:cs typeface="Calibri" panose="020F0502020204030204" pitchFamily="34" charset="0"/>
              </a:rPr>
              <a:t>Travel sickness – please provide medication</a:t>
            </a:r>
            <a:endParaRPr lang="en-GB" altLang="en-US" sz="2600" b="1" dirty="0">
              <a:latin typeface="Calibri" panose="020F0502020204030204" pitchFamily="34" charset="0"/>
              <a:cs typeface="Calibri" panose="020F0502020204030204" pitchFamily="34" charset="0"/>
            </a:endParaRPr>
          </a:p>
          <a:p>
            <a:endParaRPr lang="en-GB" dirty="0"/>
          </a:p>
        </p:txBody>
      </p:sp>
      <p:sp>
        <p:nvSpPr>
          <p:cNvPr id="4" name="Title 3"/>
          <p:cNvSpPr>
            <a:spLocks noGrp="1"/>
          </p:cNvSpPr>
          <p:nvPr>
            <p:ph type="title"/>
          </p:nvPr>
        </p:nvSpPr>
        <p:spPr/>
        <p:txBody>
          <a:bodyPr/>
          <a:lstStyle/>
          <a:p>
            <a:r>
              <a:rPr lang="en-GB" dirty="0" smtClean="0"/>
              <a:t>Departure – 25</a:t>
            </a:r>
            <a:r>
              <a:rPr lang="en-GB" baseline="30000" dirty="0" smtClean="0"/>
              <a:t>th</a:t>
            </a:r>
            <a:r>
              <a:rPr lang="en-GB" dirty="0" smtClean="0"/>
              <a:t> March</a:t>
            </a:r>
            <a:endParaRPr lang="en-GB" dirty="0"/>
          </a:p>
        </p:txBody>
      </p:sp>
      <p:pic>
        <p:nvPicPr>
          <p:cNvPr id="8195" name="Picture 3" descr="C:\Users\mckenziej2\AppData\Local\Microsoft\Windows\Temporary Internet Files\Content.IE5\GLTDEQI2\excite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80211">
            <a:off x="484580" y="624300"/>
            <a:ext cx="1392531" cy="1130606"/>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mckenziej2\AppData\Local\Microsoft\Windows\Temporary Internet Files\Content.IE5\VR21L7AG\cartoon_bu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863" y="525944"/>
            <a:ext cx="1328937"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3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Should arrive back at school around 2.30pm</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School will provide updates if any travel disruption etc.</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Children should be collected and taken home at this time</a:t>
            </a:r>
            <a:endParaRPr lang="en-GB" b="1"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p:txBody>
          <a:bodyPr>
            <a:normAutofit/>
          </a:bodyPr>
          <a:lstStyle/>
          <a:p>
            <a:r>
              <a:rPr lang="en-GB" dirty="0" smtClean="0">
                <a:latin typeface="Candara" panose="020E0502030303020204" pitchFamily="34" charset="0"/>
              </a:rPr>
              <a:t>Return – Thursday 28</a:t>
            </a:r>
            <a:r>
              <a:rPr lang="en-GB" baseline="30000" dirty="0" smtClean="0">
                <a:latin typeface="Candara" panose="020E0502030303020204" pitchFamily="34" charset="0"/>
              </a:rPr>
              <a:t>th</a:t>
            </a:r>
            <a:r>
              <a:rPr lang="en-GB" dirty="0" smtClean="0">
                <a:latin typeface="Candara" panose="020E0502030303020204" pitchFamily="34" charset="0"/>
              </a:rPr>
              <a:t> March</a:t>
            </a:r>
            <a:endParaRPr lang="en-GB" dirty="0">
              <a:latin typeface="Candara" panose="020E0502030303020204" pitchFamily="34" charset="0"/>
            </a:endParaRPr>
          </a:p>
        </p:txBody>
      </p:sp>
      <p:pic>
        <p:nvPicPr>
          <p:cNvPr id="9218" name="Picture 2" descr="C:\Users\mckenziej2\AppData\Local\Microsoft\Windows\Temporary Internet Files\Content.IE5\RI97B2V8\back-to-schoo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725144"/>
            <a:ext cx="3891087" cy="197093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mckenziej2\AppData\Local\Microsoft\Windows\Temporary Internet Files\Content.IE5\VR21L7AG\1044018-Royalty-Free-RF-Clip-Art-Illustration-Of-A-Cartoon-Girl-In-A-Pile-Of-Stinky-Laundry[1].jpg"/>
          <p:cNvPicPr>
            <a:picLocks noChangeAspect="1" noChangeArrowheads="1"/>
          </p:cNvPicPr>
          <p:nvPr/>
        </p:nvPicPr>
        <p:blipFill rotWithShape="1">
          <a:blip r:embed="rId3">
            <a:extLst>
              <a:ext uri="{28A0092B-C50C-407E-A947-70E740481C1C}">
                <a14:useLocalDpi xmlns:a14="http://schemas.microsoft.com/office/drawing/2010/main" val="0"/>
              </a:ext>
            </a:extLst>
          </a:blip>
          <a:srcRect b="5464"/>
          <a:stretch/>
        </p:blipFill>
        <p:spPr bwMode="auto">
          <a:xfrm>
            <a:off x="611560" y="4941168"/>
            <a:ext cx="3048000"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42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650" y="-531813"/>
            <a:ext cx="7772400" cy="1470026"/>
          </a:xfrm>
        </p:spPr>
        <p:txBody>
          <a:bodyPr rtlCol="0">
            <a:normAutofit fontScale="90000"/>
          </a:bodyPr>
          <a:lstStyle/>
          <a:p>
            <a:pPr eaLnBrk="1" fontAlgn="auto" hangingPunct="1">
              <a:spcAft>
                <a:spcPts val="0"/>
              </a:spcAft>
              <a:defRPr/>
            </a:pPr>
            <a:r>
              <a:rPr lang="en-GB" dirty="0" smtClean="0"/>
              <a:t/>
            </a:r>
            <a:br>
              <a:rPr lang="en-GB" dirty="0" smtClean="0"/>
            </a:br>
            <a:r>
              <a:rPr lang="en-GB" dirty="0" smtClean="0"/>
              <a:t/>
            </a:r>
            <a:br>
              <a:rPr lang="en-GB" dirty="0" smtClean="0"/>
            </a:br>
            <a:r>
              <a:rPr lang="en-GB" dirty="0" smtClean="0">
                <a:latin typeface="Bahnschrift Light" panose="020B0502040204020203" pitchFamily="34" charset="0"/>
              </a:rPr>
              <a:t>Why go on a Residential Trip?</a:t>
            </a:r>
            <a:endParaRPr lang="en-GB" dirty="0">
              <a:latin typeface="Bahnschrift Light" panose="020B0502040204020203" pitchFamily="34" charset="0"/>
            </a:endParaRPr>
          </a:p>
        </p:txBody>
      </p:sp>
      <p:pic>
        <p:nvPicPr>
          <p:cNvPr id="4099" name="Picture 2"/>
          <p:cNvPicPr>
            <a:picLocks noChangeAspect="1"/>
          </p:cNvPicPr>
          <p:nvPr/>
        </p:nvPicPr>
        <p:blipFill>
          <a:blip r:embed="rId2">
            <a:clrChange>
              <a:clrFrom>
                <a:srgbClr val="F3F4F6"/>
              </a:clrFrom>
              <a:clrTo>
                <a:srgbClr val="F3F4F6">
                  <a:alpha val="0"/>
                </a:srgbClr>
              </a:clrTo>
            </a:clrChange>
            <a:extLst>
              <a:ext uri="{28A0092B-C50C-407E-A947-70E740481C1C}">
                <a14:useLocalDpi xmlns:a14="http://schemas.microsoft.com/office/drawing/2010/main" val="0"/>
              </a:ext>
            </a:extLst>
          </a:blip>
          <a:srcRect/>
          <a:stretch>
            <a:fillRect/>
          </a:stretch>
        </p:blipFill>
        <p:spPr bwMode="auto">
          <a:xfrm>
            <a:off x="1763713" y="1557338"/>
            <a:ext cx="1000125"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7788" y="15208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1484313"/>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2501900" y="2486025"/>
            <a:ext cx="1957388" cy="1376363"/>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a:off x="4572000" y="2525713"/>
            <a:ext cx="1679575" cy="1336675"/>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4459288" y="2781300"/>
            <a:ext cx="46037" cy="1081088"/>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pic>
        <p:nvPicPr>
          <p:cNvPr id="4105" name="Picture 1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8900" y="3981450"/>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Box 17"/>
          <p:cNvSpPr txBox="1">
            <a:spLocks noChangeArrowheads="1"/>
          </p:cNvSpPr>
          <p:nvPr/>
        </p:nvSpPr>
        <p:spPr bwMode="auto">
          <a:xfrm>
            <a:off x="194946" y="3598863"/>
            <a:ext cx="2808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dirty="0">
                <a:latin typeface="Bahnschrift" panose="020B0502040204020203" pitchFamily="34" charset="0"/>
              </a:rPr>
              <a:t>RESILIENCE</a:t>
            </a:r>
          </a:p>
        </p:txBody>
      </p:sp>
      <p:sp>
        <p:nvSpPr>
          <p:cNvPr id="4107" name="TextBox 19"/>
          <p:cNvSpPr txBox="1">
            <a:spLocks noChangeArrowheads="1"/>
          </p:cNvSpPr>
          <p:nvPr/>
        </p:nvSpPr>
        <p:spPr bwMode="auto">
          <a:xfrm>
            <a:off x="1116013" y="4986338"/>
            <a:ext cx="3024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a:latin typeface="Bahnschrift" panose="020B0502040204020203" pitchFamily="34" charset="0"/>
              </a:rPr>
              <a:t>CONFIDENCE</a:t>
            </a:r>
          </a:p>
        </p:txBody>
      </p:sp>
      <p:sp>
        <p:nvSpPr>
          <p:cNvPr id="4108" name="TextBox 20"/>
          <p:cNvSpPr txBox="1">
            <a:spLocks noChangeArrowheads="1"/>
          </p:cNvSpPr>
          <p:nvPr/>
        </p:nvSpPr>
        <p:spPr bwMode="auto">
          <a:xfrm>
            <a:off x="5962650" y="3558015"/>
            <a:ext cx="3059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dirty="0">
                <a:latin typeface="Bahnschrift" panose="020B0502040204020203" pitchFamily="34" charset="0"/>
              </a:rPr>
              <a:t>FRIENDSHIPS</a:t>
            </a:r>
          </a:p>
        </p:txBody>
      </p:sp>
      <p:sp>
        <p:nvSpPr>
          <p:cNvPr id="4109" name="TextBox 21"/>
          <p:cNvSpPr txBox="1">
            <a:spLocks noChangeArrowheads="1"/>
          </p:cNvSpPr>
          <p:nvPr/>
        </p:nvSpPr>
        <p:spPr bwMode="auto">
          <a:xfrm>
            <a:off x="5651500" y="4964113"/>
            <a:ext cx="3097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a:latin typeface="Bahnschrift" panose="020B0502040204020203" pitchFamily="34" charset="0"/>
              </a:rPr>
              <a:t>TEAM-WORK</a:t>
            </a:r>
          </a:p>
        </p:txBody>
      </p:sp>
      <p:sp>
        <p:nvSpPr>
          <p:cNvPr id="4110" name="TextBox 22"/>
          <p:cNvSpPr txBox="1">
            <a:spLocks noChangeArrowheads="1"/>
          </p:cNvSpPr>
          <p:nvPr/>
        </p:nvSpPr>
        <p:spPr bwMode="auto">
          <a:xfrm>
            <a:off x="3059113" y="5875338"/>
            <a:ext cx="3241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a:latin typeface="Bahnschrift" panose="020B0502040204020203" pitchFamily="34" charset="0"/>
              </a:rPr>
              <a:t>ACHIEVEMENT</a:t>
            </a:r>
          </a:p>
        </p:txBody>
      </p:sp>
      <p:sp>
        <p:nvSpPr>
          <p:cNvPr id="4111" name="TextBox 21"/>
          <p:cNvSpPr txBox="1">
            <a:spLocks noChangeArrowheads="1"/>
          </p:cNvSpPr>
          <p:nvPr/>
        </p:nvSpPr>
        <p:spPr bwMode="auto">
          <a:xfrm>
            <a:off x="7956550" y="6254750"/>
            <a:ext cx="3097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a:latin typeface="Bahnschrift" panose="020B0502040204020203" pitchFamily="34" charset="0"/>
              </a:rPr>
              <a:t>FUN!</a:t>
            </a:r>
          </a:p>
        </p:txBody>
      </p:sp>
    </p:spTree>
    <p:extLst>
      <p:ext uri="{BB962C8B-B14F-4D97-AF65-F5344CB8AC3E}">
        <p14:creationId xmlns:p14="http://schemas.microsoft.com/office/powerpoint/2010/main" val="191283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No Wi-Fi out with main building</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Staff will take as many photographs as possible</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Please be patient</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You will be notified of any emergencies immediately</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If you need to contact your child in the case of an emergency please call the school and they will contact school staff at Lockerbie. You can also contact Lockerbie Manor directly </a:t>
            </a:r>
            <a:r>
              <a:rPr lang="en-GB" u="sng" dirty="0">
                <a:hlinkClick r:id="rId2"/>
              </a:rPr>
              <a:t>01584 861333</a:t>
            </a:r>
            <a:endParaRPr lang="en-GB" dirty="0" smtClean="0">
              <a:latin typeface="Calibri" panose="020F0502020204030204" pitchFamily="34" charset="0"/>
              <a:cs typeface="Calibri" panose="020F0502020204030204" pitchFamily="34" charset="0"/>
            </a:endParaRPr>
          </a:p>
          <a:p>
            <a:pPr marL="0" indent="0">
              <a:buNone/>
            </a:pPr>
            <a:endParaRPr lang="en-GB" dirty="0" smtClean="0"/>
          </a:p>
        </p:txBody>
      </p:sp>
      <p:sp>
        <p:nvSpPr>
          <p:cNvPr id="2" name="Title 1"/>
          <p:cNvSpPr>
            <a:spLocks noGrp="1"/>
          </p:cNvSpPr>
          <p:nvPr>
            <p:ph type="title"/>
          </p:nvPr>
        </p:nvSpPr>
        <p:spPr/>
        <p:txBody>
          <a:bodyPr/>
          <a:lstStyle/>
          <a:p>
            <a:r>
              <a:rPr lang="en-GB" dirty="0" smtClean="0">
                <a:latin typeface="Candara" panose="020E0502030303020204" pitchFamily="34" charset="0"/>
              </a:rPr>
              <a:t>Twitter </a:t>
            </a:r>
            <a:endParaRPr lang="en-GB" dirty="0">
              <a:latin typeface="Candara" panose="020E0502030303020204" pitchFamily="34" charset="0"/>
            </a:endParaRPr>
          </a:p>
        </p:txBody>
      </p:sp>
      <p:pic>
        <p:nvPicPr>
          <p:cNvPr id="10242" name="Picture 2" descr="C:\Users\mckenziej2\AppData\Local\Microsoft\Windows\Temporary Internet Files\Content.IE5\GLTDEQI2\twitter-ios-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20507">
            <a:off x="653918" y="672111"/>
            <a:ext cx="1264431" cy="12644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ckenziej2\AppData\Local\Microsoft\Windows\Temporary Internet Files\Content.IE5\GLTDEQI2\twitter-ios-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5493">
            <a:off x="7044673" y="704685"/>
            <a:ext cx="1264431" cy="126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6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1600" y="548680"/>
            <a:ext cx="7128792" cy="5907896"/>
          </a:xfrm>
          <a:prstGeom prst="rect">
            <a:avLst/>
          </a:prstGeom>
        </p:spPr>
      </p:pic>
    </p:spTree>
    <p:extLst>
      <p:ext uri="{BB962C8B-B14F-4D97-AF65-F5344CB8AC3E}">
        <p14:creationId xmlns:p14="http://schemas.microsoft.com/office/powerpoint/2010/main" val="298639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568" y="764704"/>
            <a:ext cx="7912117" cy="5544616"/>
          </a:xfrm>
          <a:prstGeom prst="rect">
            <a:avLst/>
          </a:prstGeom>
        </p:spPr>
      </p:pic>
    </p:spTree>
    <p:extLst>
      <p:ext uri="{BB962C8B-B14F-4D97-AF65-F5344CB8AC3E}">
        <p14:creationId xmlns:p14="http://schemas.microsoft.com/office/powerpoint/2010/main" val="2976205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441" y="2708920"/>
            <a:ext cx="8020413" cy="3450696"/>
          </a:xfrm>
        </p:spPr>
        <p:txBody>
          <a:bodyPr>
            <a:normAutofit fontScale="92500"/>
          </a:bodyPr>
          <a:lstStyle/>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£30 non-refundable deposit is due on </a:t>
            </a:r>
            <a:r>
              <a:rPr lang="en-GB" b="1" dirty="0"/>
              <a:t>Friday 29</a:t>
            </a:r>
            <a:r>
              <a:rPr lang="en-GB" b="1" baseline="30000" dirty="0"/>
              <a:t>th</a:t>
            </a:r>
            <a:r>
              <a:rPr lang="en-GB" b="1" dirty="0"/>
              <a:t> September </a:t>
            </a:r>
            <a:r>
              <a:rPr lang="en-GB" b="1" dirty="0" smtClean="0"/>
              <a:t>2023</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Instalments can be paid between then and </a:t>
            </a:r>
            <a:r>
              <a:rPr lang="en-GB" b="1" dirty="0"/>
              <a:t>Friday 1</a:t>
            </a:r>
            <a:r>
              <a:rPr lang="en-GB" b="1" baseline="30000" dirty="0"/>
              <a:t>st</a:t>
            </a:r>
            <a:r>
              <a:rPr lang="en-GB" b="1" dirty="0"/>
              <a:t> March 2024</a:t>
            </a:r>
            <a:r>
              <a:rPr lang="en-GB" dirty="0"/>
              <a:t> </a:t>
            </a:r>
            <a:r>
              <a:rPr lang="en-GB" b="1" dirty="0" smtClean="0">
                <a:latin typeface="Calibri" panose="020F0502020204030204" pitchFamily="34" charset="0"/>
                <a:cs typeface="Calibri" panose="020F0502020204030204" pitchFamily="34" charset="0"/>
              </a:rPr>
              <a:t>Current price is £300 but fundraising is likely to reduce this</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A kit list will be sent to you separately</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Please try to encourage your child to come to Lockerbie Manor</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Please speak to us if you have any concerns prior to the trip</a:t>
            </a:r>
          </a:p>
          <a:p>
            <a:pPr>
              <a:buFont typeface="Wingdings" panose="05000000000000000000" pitchFamily="2" charset="2"/>
              <a:buChar char="§"/>
            </a:pPr>
            <a:r>
              <a:rPr lang="en-GB" b="1" dirty="0" smtClean="0">
                <a:latin typeface="Calibri" panose="020F0502020204030204" pitchFamily="34" charset="0"/>
                <a:cs typeface="Calibri" panose="020F0502020204030204" pitchFamily="34" charset="0"/>
              </a:rPr>
              <a:t>Don’t worry </a:t>
            </a:r>
            <a:r>
              <a:rPr lang="en-GB" b="1" dirty="0" smtClean="0">
                <a:latin typeface="Calibri" panose="020F0502020204030204" pitchFamily="34" charset="0"/>
                <a:cs typeface="Calibri" panose="020F0502020204030204" pitchFamily="34" charset="0"/>
                <a:sym typeface="Wingdings" panose="05000000000000000000" pitchFamily="2" charset="2"/>
              </a:rPr>
              <a:t></a:t>
            </a:r>
            <a:endParaRPr lang="en-GB" b="1"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p:txBody>
          <a:bodyPr/>
          <a:lstStyle/>
          <a:p>
            <a:r>
              <a:rPr lang="en-GB" dirty="0" smtClean="0">
                <a:latin typeface="Candara" panose="020E0502030303020204" pitchFamily="34" charset="0"/>
              </a:rPr>
              <a:t>What Next?</a:t>
            </a:r>
            <a:endParaRPr lang="en-GB" dirty="0">
              <a:latin typeface="Candara" panose="020E0502030303020204" pitchFamily="34" charset="0"/>
            </a:endParaRPr>
          </a:p>
        </p:txBody>
      </p:sp>
      <p:pic>
        <p:nvPicPr>
          <p:cNvPr id="12291" name="Picture 3" descr="C:\Users\mckenziej2\AppData\Local\Microsoft\Windows\Temporary Internet Files\Content.IE5\BVQZ8PBJ\be-happy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73"/>
          <a:stretch/>
        </p:blipFill>
        <p:spPr bwMode="auto">
          <a:xfrm rot="20984578">
            <a:off x="520918" y="762543"/>
            <a:ext cx="1864921" cy="1214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20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75467"/>
            <a:ext cx="8712967" cy="3450696"/>
          </a:xfrm>
        </p:spPr>
        <p:txBody>
          <a:bodyPr>
            <a:normAutofit/>
          </a:bodyPr>
          <a:lstStyle/>
          <a:p>
            <a:pPr marL="0" indent="0">
              <a:buNone/>
            </a:pPr>
            <a:r>
              <a:rPr lang="en-GB" sz="2800" b="1" dirty="0" smtClean="0">
                <a:latin typeface="Calibri" panose="020F0502020204030204" pitchFamily="34" charset="0"/>
                <a:cs typeface="Calibri" panose="020F0502020204030204" pitchFamily="34" charset="0"/>
              </a:rPr>
              <a:t>Lockerbie Manor in Dumfries and Galloway is set amidst 78 acres of tranquil woodland and fields inhabited with an abundance of natural wildlife. The  centre is superbly located in South West Scotland with easy access from the M74 motorway. </a:t>
            </a:r>
          </a:p>
          <a:p>
            <a:pPr marL="0" indent="0">
              <a:buNone/>
            </a:pPr>
            <a:r>
              <a:rPr lang="en-GB" sz="2800" dirty="0" smtClean="0">
                <a:latin typeface="Candara" panose="020E0502030303020204" pitchFamily="34" charset="0"/>
                <a:hlinkClick r:id="rId2"/>
              </a:rPr>
              <a:t>https://www.manoradventure.com/lockerbie-manor.php</a:t>
            </a:r>
            <a:endParaRPr lang="en-GB" sz="2800" dirty="0" smtClean="0">
              <a:latin typeface="Candara" panose="020E0502030303020204" pitchFamily="34" charset="0"/>
            </a:endParaRPr>
          </a:p>
          <a:p>
            <a:endParaRPr lang="en-GB" dirty="0"/>
          </a:p>
        </p:txBody>
      </p:sp>
      <p:sp>
        <p:nvSpPr>
          <p:cNvPr id="2" name="Title 1"/>
          <p:cNvSpPr>
            <a:spLocks noGrp="1"/>
          </p:cNvSpPr>
          <p:nvPr>
            <p:ph type="title"/>
          </p:nvPr>
        </p:nvSpPr>
        <p:spPr/>
        <p:txBody>
          <a:bodyPr/>
          <a:lstStyle/>
          <a:p>
            <a:r>
              <a:rPr lang="en-GB" dirty="0" smtClean="0">
                <a:latin typeface="Candara" panose="020E0502030303020204" pitchFamily="34" charset="0"/>
              </a:rPr>
              <a:t>Lockerbie Manor</a:t>
            </a:r>
            <a:endParaRPr lang="en-GB" dirty="0">
              <a:latin typeface="Candara" panose="020E0502030303020204" pitchFamily="34" charset="0"/>
            </a:endParaRPr>
          </a:p>
        </p:txBody>
      </p:sp>
    </p:spTree>
    <p:extLst>
      <p:ext uri="{BB962C8B-B14F-4D97-AF65-F5344CB8AC3E}">
        <p14:creationId xmlns:p14="http://schemas.microsoft.com/office/powerpoint/2010/main" val="34909812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15888"/>
            <a:ext cx="8229600" cy="1143000"/>
          </a:xfrm>
        </p:spPr>
        <p:txBody>
          <a:bodyPr/>
          <a:lstStyle/>
          <a:p>
            <a:r>
              <a:rPr lang="en-GB" altLang="en-US" smtClean="0">
                <a:latin typeface="Bahnschrift" panose="020B0502040204020203" pitchFamily="34" charset="0"/>
              </a:rPr>
              <a:t>Health and Safety</a:t>
            </a:r>
          </a:p>
        </p:txBody>
      </p:sp>
      <p:sp>
        <p:nvSpPr>
          <p:cNvPr id="3" name="Content Placeholder 2"/>
          <p:cNvSpPr>
            <a:spLocks noGrp="1"/>
          </p:cNvSpPr>
          <p:nvPr>
            <p:ph idx="1"/>
          </p:nvPr>
        </p:nvSpPr>
        <p:spPr>
          <a:xfrm>
            <a:off x="457200" y="1916832"/>
            <a:ext cx="8229600" cy="3844925"/>
          </a:xfrm>
        </p:spPr>
        <p:txBody>
          <a:bodyPr>
            <a:normAutofit/>
          </a:bodyPr>
          <a:lstStyle/>
          <a:p>
            <a:pPr>
              <a:buFont typeface="Wingdings" panose="05000000000000000000" pitchFamily="2" charset="2"/>
              <a:buChar char="§"/>
              <a:defRPr/>
            </a:pPr>
            <a:r>
              <a:rPr lang="en-GB" dirty="0" smtClean="0">
                <a:latin typeface="Bahnschrift" panose="020B0502040204020203" pitchFamily="34" charset="0"/>
              </a:rPr>
              <a:t>Approved centre status</a:t>
            </a:r>
          </a:p>
          <a:p>
            <a:pPr>
              <a:buFont typeface="Wingdings" panose="05000000000000000000" pitchFamily="2" charset="2"/>
              <a:buChar char="§"/>
              <a:defRPr/>
            </a:pPr>
            <a:r>
              <a:rPr lang="en-GB" dirty="0" smtClean="0">
                <a:latin typeface="Bahnschrift" panose="020B0502040204020203" pitchFamily="34" charset="0"/>
              </a:rPr>
              <a:t>AALA licence</a:t>
            </a:r>
          </a:p>
          <a:p>
            <a:pPr>
              <a:buFont typeface="Wingdings" panose="05000000000000000000" pitchFamily="2" charset="2"/>
              <a:buChar char="§"/>
              <a:defRPr/>
            </a:pPr>
            <a:r>
              <a:rPr lang="en-GB" dirty="0" smtClean="0">
                <a:latin typeface="Bahnschrift" panose="020B0502040204020203" pitchFamily="34" charset="0"/>
              </a:rPr>
              <a:t>Regularly inspected by Health and Safety Executive</a:t>
            </a:r>
          </a:p>
          <a:p>
            <a:pPr>
              <a:buFont typeface="Wingdings" panose="05000000000000000000" pitchFamily="2" charset="2"/>
              <a:buChar char="§"/>
              <a:defRPr/>
            </a:pPr>
            <a:r>
              <a:rPr lang="en-GB" dirty="0" smtClean="0">
                <a:latin typeface="Bahnschrift" panose="020B0502040204020203" pitchFamily="34" charset="0"/>
              </a:rPr>
              <a:t>Conforms to all Governing Body Guidelines</a:t>
            </a:r>
          </a:p>
          <a:p>
            <a:pPr>
              <a:buFont typeface="Wingdings" panose="05000000000000000000" pitchFamily="2" charset="2"/>
              <a:buChar char="§"/>
              <a:defRPr/>
            </a:pPr>
            <a:r>
              <a:rPr lang="en-GB" dirty="0" smtClean="0">
                <a:latin typeface="Bahnschrift" panose="020B0502040204020203" pitchFamily="34" charset="0"/>
              </a:rPr>
              <a:t>Each outdoor pursuit risk assessed</a:t>
            </a:r>
          </a:p>
          <a:p>
            <a:pPr>
              <a:buFont typeface="Wingdings" panose="05000000000000000000" pitchFamily="2" charset="2"/>
              <a:buChar char="§"/>
              <a:defRPr/>
            </a:pPr>
            <a:r>
              <a:rPr lang="en-GB" dirty="0" smtClean="0">
                <a:latin typeface="Bahnschrift" panose="020B0502040204020203" pitchFamily="34" charset="0"/>
              </a:rPr>
              <a:t>Pursuits, equipment and instructors continually monitored and assessed</a:t>
            </a:r>
            <a:endParaRPr lang="en-GB" dirty="0">
              <a:latin typeface="Bahnschrift" panose="020B0502040204020203" pitchFamily="34" charset="0"/>
            </a:endParaRPr>
          </a:p>
        </p:txBody>
      </p:sp>
      <p:pic>
        <p:nvPicPr>
          <p:cNvPr id="6148"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 y="5229225"/>
            <a:ext cx="78486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875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GB" altLang="en-US" dirty="0" smtClean="0"/>
              <a:t>Instructors</a:t>
            </a:r>
          </a:p>
        </p:txBody>
      </p:sp>
      <p:sp>
        <p:nvSpPr>
          <p:cNvPr id="7171" name="Content Placeholder 2"/>
          <p:cNvSpPr>
            <a:spLocks noGrp="1"/>
          </p:cNvSpPr>
          <p:nvPr>
            <p:ph idx="1"/>
          </p:nvPr>
        </p:nvSpPr>
        <p:spPr>
          <a:xfrm>
            <a:off x="527050" y="1916832"/>
            <a:ext cx="8229600" cy="4525962"/>
          </a:xfrm>
        </p:spPr>
        <p:txBody>
          <a:bodyPr/>
          <a:lstStyle/>
          <a:p>
            <a:pPr>
              <a:buFont typeface="Wingdings" panose="05000000000000000000" pitchFamily="2" charset="2"/>
              <a:buChar char="§"/>
            </a:pPr>
            <a:r>
              <a:rPr lang="en-GB" altLang="en-US" dirty="0" smtClean="0">
                <a:latin typeface="Bahnschrift" panose="020B0502040204020203" pitchFamily="34" charset="0"/>
              </a:rPr>
              <a:t>Rigorous recruitment and training programme</a:t>
            </a:r>
          </a:p>
          <a:p>
            <a:pPr>
              <a:buFont typeface="Wingdings" panose="05000000000000000000" pitchFamily="2" charset="2"/>
              <a:buChar char="§"/>
            </a:pPr>
            <a:r>
              <a:rPr lang="en-GB" altLang="en-US" dirty="0" smtClean="0">
                <a:latin typeface="Bahnschrift" panose="020B0502040204020203" pitchFamily="34" charset="0"/>
              </a:rPr>
              <a:t>NGB qualifications</a:t>
            </a:r>
          </a:p>
          <a:p>
            <a:pPr>
              <a:buFont typeface="Wingdings" panose="05000000000000000000" pitchFamily="2" charset="2"/>
              <a:buChar char="§"/>
            </a:pPr>
            <a:r>
              <a:rPr lang="en-GB" altLang="en-US" dirty="0" smtClean="0">
                <a:latin typeface="Bahnschrift" panose="020B0502040204020203" pitchFamily="34" charset="0"/>
              </a:rPr>
              <a:t>First aid trained</a:t>
            </a:r>
          </a:p>
          <a:p>
            <a:pPr>
              <a:buFont typeface="Wingdings" panose="05000000000000000000" pitchFamily="2" charset="2"/>
              <a:buChar char="§"/>
            </a:pPr>
            <a:r>
              <a:rPr lang="en-GB" altLang="en-US" dirty="0" smtClean="0">
                <a:latin typeface="Bahnschrift" panose="020B0502040204020203" pitchFamily="34" charset="0"/>
              </a:rPr>
              <a:t>Fire Marshall trained</a:t>
            </a:r>
          </a:p>
          <a:p>
            <a:pPr>
              <a:buFont typeface="Wingdings" panose="05000000000000000000" pitchFamily="2" charset="2"/>
              <a:buChar char="§"/>
            </a:pPr>
            <a:r>
              <a:rPr lang="en-GB" altLang="en-US" dirty="0" smtClean="0">
                <a:latin typeface="Bahnschrift" panose="020B0502040204020203" pitchFamily="34" charset="0"/>
              </a:rPr>
              <a:t>Emergency procedures in place</a:t>
            </a:r>
          </a:p>
          <a:p>
            <a:endParaRPr lang="en-GB" altLang="en-US" dirty="0" smtClean="0"/>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868863"/>
            <a:ext cx="4603750" cy="172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505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8328" y="2060848"/>
            <a:ext cx="8873214" cy="4797152"/>
          </a:xfrm>
          <a:prstGeom prst="rect">
            <a:avLst/>
          </a:prstGeom>
        </p:spPr>
      </p:pic>
      <p:sp>
        <p:nvSpPr>
          <p:cNvPr id="3" name="Title 2"/>
          <p:cNvSpPr>
            <a:spLocks noGrp="1"/>
          </p:cNvSpPr>
          <p:nvPr>
            <p:ph type="title"/>
          </p:nvPr>
        </p:nvSpPr>
        <p:spPr/>
        <p:txBody>
          <a:bodyPr/>
          <a:lstStyle/>
          <a:p>
            <a:r>
              <a:rPr lang="en-GB" dirty="0" smtClean="0"/>
              <a:t>On Site</a:t>
            </a:r>
            <a:endParaRPr lang="en-GB" dirty="0"/>
          </a:p>
        </p:txBody>
      </p:sp>
    </p:spTree>
    <p:extLst>
      <p:ext uri="{BB962C8B-B14F-4D97-AF65-F5344CB8AC3E}">
        <p14:creationId xmlns:p14="http://schemas.microsoft.com/office/powerpoint/2010/main" val="2913869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devlinj\Desktop\pICTURES\photo 1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664" y="3587689"/>
            <a:ext cx="4392613"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C:\Users\devlinj\Desktop\pICTURES\photo 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767" y="836713"/>
            <a:ext cx="4243820"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19"/>
          <p:cNvSpPr txBox="1">
            <a:spLocks noChangeArrowheads="1"/>
          </p:cNvSpPr>
          <p:nvPr/>
        </p:nvSpPr>
        <p:spPr bwMode="auto">
          <a:xfrm>
            <a:off x="5292725" y="1268413"/>
            <a:ext cx="3024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a:latin typeface="Bahnschrift" panose="020B0502040204020203" pitchFamily="34" charset="0"/>
              </a:rPr>
              <a:t>THE VENUE</a:t>
            </a:r>
          </a:p>
        </p:txBody>
      </p:sp>
      <p:pic>
        <p:nvPicPr>
          <p:cNvPr id="2" name="Picture 1"/>
          <p:cNvPicPr>
            <a:picLocks noChangeAspect="1"/>
          </p:cNvPicPr>
          <p:nvPr/>
        </p:nvPicPr>
        <p:blipFill>
          <a:blip r:embed="rId4"/>
          <a:stretch>
            <a:fillRect/>
          </a:stretch>
        </p:blipFill>
        <p:spPr>
          <a:xfrm>
            <a:off x="611560" y="4077072"/>
            <a:ext cx="3470523" cy="2600172"/>
          </a:xfrm>
          <a:prstGeom prst="rect">
            <a:avLst/>
          </a:prstGeom>
        </p:spPr>
      </p:pic>
    </p:spTree>
    <p:extLst>
      <p:ext uri="{BB962C8B-B14F-4D97-AF65-F5344CB8AC3E}">
        <p14:creationId xmlns:p14="http://schemas.microsoft.com/office/powerpoint/2010/main" val="3998744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evlinj\Desktop\pICTURES\photo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553" y="3542886"/>
            <a:ext cx="4433821" cy="331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C:\Users\devlinj\Desktop\pICTURES\photo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 y="0"/>
            <a:ext cx="4816939"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19"/>
          <p:cNvSpPr txBox="1">
            <a:spLocks noChangeArrowheads="1"/>
          </p:cNvSpPr>
          <p:nvPr/>
        </p:nvSpPr>
        <p:spPr bwMode="auto">
          <a:xfrm>
            <a:off x="5364163" y="1557338"/>
            <a:ext cx="3024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a:latin typeface="Bahnschrift" panose="020B0502040204020203" pitchFamily="34" charset="0"/>
              </a:rPr>
              <a:t>THE VENUE</a:t>
            </a:r>
          </a:p>
        </p:txBody>
      </p:sp>
      <p:pic>
        <p:nvPicPr>
          <p:cNvPr id="2" name="Picture 1"/>
          <p:cNvPicPr>
            <a:picLocks noChangeAspect="1"/>
          </p:cNvPicPr>
          <p:nvPr/>
        </p:nvPicPr>
        <p:blipFill>
          <a:blip r:embed="rId5"/>
          <a:stretch>
            <a:fillRect/>
          </a:stretch>
        </p:blipFill>
        <p:spPr>
          <a:xfrm>
            <a:off x="35496" y="3542886"/>
            <a:ext cx="4382815" cy="3323462"/>
          </a:xfrm>
          <a:prstGeom prst="rect">
            <a:avLst/>
          </a:prstGeom>
        </p:spPr>
      </p:pic>
    </p:spTree>
    <p:extLst>
      <p:ext uri="{BB962C8B-B14F-4D97-AF65-F5344CB8AC3E}">
        <p14:creationId xmlns:p14="http://schemas.microsoft.com/office/powerpoint/2010/main" val="3928346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525963"/>
          </a:xfrm>
        </p:spPr>
        <p:txBody>
          <a:bodyPr>
            <a:normAutofit fontScale="25000" lnSpcReduction="20000"/>
          </a:bodyPr>
          <a:lstStyle/>
          <a:p>
            <a:pPr marL="0" indent="0">
              <a:buNone/>
            </a:pPr>
            <a:r>
              <a:rPr lang="en-GB" sz="5600" b="1" dirty="0" smtClean="0">
                <a:latin typeface="Calibri" panose="020F0502020204030204" pitchFamily="34" charset="0"/>
                <a:cs typeface="Calibri" panose="020F0502020204030204" pitchFamily="34" charset="0"/>
              </a:rPr>
              <a:t>Canoe/Kayak</a:t>
            </a:r>
            <a:r>
              <a:rPr lang="en-GB" sz="5600" dirty="0" smtClean="0">
                <a:latin typeface="Calibri" panose="020F0502020204030204" pitchFamily="34" charset="0"/>
                <a:cs typeface="Calibri" panose="020F0502020204030204" pitchFamily="34" charset="0"/>
              </a:rPr>
              <a:t> </a:t>
            </a:r>
            <a:r>
              <a:rPr lang="en-GB" sz="5600" i="1" dirty="0" smtClean="0">
                <a:latin typeface="Calibri" panose="020F0502020204030204" pitchFamily="34" charset="0"/>
                <a:cs typeface="Calibri" panose="020F0502020204030204" pitchFamily="34" charset="0"/>
              </a:rPr>
              <a:t> </a:t>
            </a:r>
            <a:r>
              <a:rPr lang="en-GB" sz="5600" i="1" dirty="0">
                <a:latin typeface="Calibri" panose="020F0502020204030204" pitchFamily="34" charset="0"/>
                <a:cs typeface="Calibri" panose="020F0502020204030204" pitchFamily="34" charset="0"/>
              </a:rPr>
              <a:t>	         </a:t>
            </a:r>
            <a:r>
              <a:rPr lang="en-GB" sz="5600" dirty="0">
                <a:latin typeface="Calibri" panose="020F0502020204030204" pitchFamily="34" charset="0"/>
                <a:cs typeface="Calibri" panose="020F0502020204030204" pitchFamily="34" charset="0"/>
              </a:rPr>
              <a:t>  </a:t>
            </a:r>
            <a:r>
              <a:rPr lang="en-GB" sz="5600" i="1" dirty="0">
                <a:latin typeface="Calibri" panose="020F0502020204030204" pitchFamily="34" charset="0"/>
                <a:cs typeface="Calibri" panose="020F0502020204030204" pitchFamily="34" charset="0"/>
              </a:rPr>
              <a:t> </a:t>
            </a:r>
            <a:endParaRPr lang="en-GB" sz="5600" dirty="0">
              <a:latin typeface="Calibri" panose="020F0502020204030204" pitchFamily="34" charset="0"/>
              <a:cs typeface="Calibri" panose="020F0502020204030204" pitchFamily="34" charset="0"/>
            </a:endParaRPr>
          </a:p>
          <a:p>
            <a:pPr marL="0" indent="0">
              <a:buNone/>
            </a:pPr>
            <a:r>
              <a:rPr lang="en-GB" sz="5600" b="1" dirty="0" smtClean="0">
                <a:latin typeface="Calibri" panose="020F0502020204030204" pitchFamily="34" charset="0"/>
                <a:cs typeface="Calibri" panose="020F0502020204030204" pitchFamily="34" charset="0"/>
              </a:rPr>
              <a:t>Hill </a:t>
            </a:r>
            <a:r>
              <a:rPr lang="en-GB" sz="5600" b="1" dirty="0">
                <a:latin typeface="Calibri" panose="020F0502020204030204" pitchFamily="34" charset="0"/>
                <a:cs typeface="Calibri" panose="020F0502020204030204" pitchFamily="34" charset="0"/>
              </a:rPr>
              <a:t>Walk</a:t>
            </a:r>
            <a:r>
              <a:rPr lang="en-GB" sz="5600" i="1" dirty="0">
                <a:latin typeface="Calibri" panose="020F0502020204030204" pitchFamily="34" charset="0"/>
                <a:cs typeface="Calibri" panose="020F0502020204030204" pitchFamily="34" charset="0"/>
              </a:rPr>
              <a:t>            </a:t>
            </a:r>
            <a:r>
              <a:rPr lang="en-GB" sz="5600" dirty="0">
                <a:latin typeface="Calibri" panose="020F0502020204030204" pitchFamily="34" charset="0"/>
                <a:cs typeface="Calibri" panose="020F0502020204030204" pitchFamily="34" charset="0"/>
              </a:rPr>
              <a:t>  	           </a:t>
            </a:r>
            <a:r>
              <a:rPr lang="en-GB" sz="5600" i="1" dirty="0">
                <a:latin typeface="Calibri" panose="020F0502020204030204" pitchFamily="34" charset="0"/>
                <a:cs typeface="Calibri" panose="020F0502020204030204" pitchFamily="34" charset="0"/>
              </a:rPr>
              <a:t> </a:t>
            </a:r>
            <a:endParaRPr lang="en-GB" sz="5600" dirty="0" smtClean="0">
              <a:latin typeface="Calibri" panose="020F0502020204030204" pitchFamily="34" charset="0"/>
              <a:cs typeface="Calibri" panose="020F0502020204030204" pitchFamily="34" charset="0"/>
            </a:endParaRPr>
          </a:p>
          <a:p>
            <a:pPr marL="0" indent="0">
              <a:buNone/>
            </a:pPr>
            <a:r>
              <a:rPr lang="en-GB" sz="5600" b="1" dirty="0" smtClean="0">
                <a:latin typeface="Calibri" panose="020F0502020204030204" pitchFamily="34" charset="0"/>
                <a:cs typeface="Calibri" panose="020F0502020204030204" pitchFamily="34" charset="0"/>
              </a:rPr>
              <a:t>Zip </a:t>
            </a:r>
            <a:r>
              <a:rPr lang="en-GB" sz="5600" b="1" dirty="0">
                <a:latin typeface="Calibri" panose="020F0502020204030204" pitchFamily="34" charset="0"/>
                <a:cs typeface="Calibri" panose="020F0502020204030204" pitchFamily="34" charset="0"/>
              </a:rPr>
              <a:t>Wire</a:t>
            </a:r>
            <a:r>
              <a:rPr lang="en-GB" sz="5600" dirty="0">
                <a:latin typeface="Calibri" panose="020F0502020204030204" pitchFamily="34" charset="0"/>
                <a:cs typeface="Calibri" panose="020F0502020204030204" pitchFamily="34" charset="0"/>
              </a:rPr>
              <a:t>  </a:t>
            </a:r>
            <a:endParaRPr lang="en-GB" sz="5600" dirty="0" smtClean="0">
              <a:latin typeface="Calibri" panose="020F0502020204030204" pitchFamily="34" charset="0"/>
              <a:cs typeface="Calibri" panose="020F0502020204030204" pitchFamily="34" charset="0"/>
            </a:endParaRPr>
          </a:p>
          <a:p>
            <a:pPr marL="0" indent="0">
              <a:buNone/>
            </a:pPr>
            <a:r>
              <a:rPr lang="en-GB" sz="5600" b="1" dirty="0" smtClean="0">
                <a:latin typeface="Calibri" panose="020F0502020204030204" pitchFamily="34" charset="0"/>
                <a:cs typeface="Calibri" panose="020F0502020204030204" pitchFamily="34" charset="0"/>
              </a:rPr>
              <a:t>Fencing</a:t>
            </a:r>
          </a:p>
          <a:p>
            <a:pPr marL="0" indent="0">
              <a:buNone/>
            </a:pPr>
            <a:r>
              <a:rPr lang="en-GB" sz="5600" b="1" dirty="0" smtClean="0">
                <a:latin typeface="Calibri" panose="020F0502020204030204" pitchFamily="34" charset="0"/>
                <a:cs typeface="Calibri" panose="020F0502020204030204" pitchFamily="34" charset="0"/>
              </a:rPr>
              <a:t>Camp Craft</a:t>
            </a:r>
          </a:p>
          <a:p>
            <a:pPr marL="0" indent="0">
              <a:buNone/>
            </a:pPr>
            <a:r>
              <a:rPr lang="en-GB" sz="5600" b="1" dirty="0" smtClean="0">
                <a:latin typeface="Calibri" panose="020F0502020204030204" pitchFamily="34" charset="0"/>
                <a:cs typeface="Calibri" panose="020F0502020204030204" pitchFamily="34" charset="0"/>
              </a:rPr>
              <a:t>Manor Olympics (fun and games for teams)</a:t>
            </a:r>
            <a:r>
              <a:rPr lang="en-GB" sz="5600" dirty="0" smtClean="0">
                <a:latin typeface="Calibri" panose="020F0502020204030204" pitchFamily="34" charset="0"/>
                <a:cs typeface="Calibri" panose="020F0502020204030204" pitchFamily="34" charset="0"/>
              </a:rPr>
              <a:t>      </a:t>
            </a:r>
            <a:endParaRPr lang="en-GB" sz="5600" dirty="0">
              <a:latin typeface="Calibri" panose="020F0502020204030204" pitchFamily="34" charset="0"/>
              <a:cs typeface="Calibri" panose="020F0502020204030204" pitchFamily="34" charset="0"/>
            </a:endParaRPr>
          </a:p>
          <a:p>
            <a:pPr marL="0" indent="0">
              <a:buNone/>
            </a:pPr>
            <a:r>
              <a:rPr lang="en-GB" sz="5600" b="1" dirty="0" smtClean="0">
                <a:latin typeface="Calibri" panose="020F0502020204030204" pitchFamily="34" charset="0"/>
                <a:cs typeface="Calibri" panose="020F0502020204030204" pitchFamily="34" charset="0"/>
              </a:rPr>
              <a:t>Climbing  </a:t>
            </a:r>
            <a:r>
              <a:rPr lang="en-GB" sz="5600" dirty="0">
                <a:latin typeface="Calibri" panose="020F0502020204030204" pitchFamily="34" charset="0"/>
                <a:cs typeface="Calibri" panose="020F0502020204030204" pitchFamily="34" charset="0"/>
              </a:rPr>
              <a:t>	   </a:t>
            </a:r>
          </a:p>
          <a:p>
            <a:pPr marL="0" indent="0">
              <a:buNone/>
            </a:pPr>
            <a:r>
              <a:rPr lang="en-GB" sz="5600" b="1" dirty="0" smtClean="0">
                <a:latin typeface="Calibri" panose="020F0502020204030204" pitchFamily="34" charset="0"/>
                <a:cs typeface="Calibri" panose="020F0502020204030204" pitchFamily="34" charset="0"/>
              </a:rPr>
              <a:t>Scavenger Hunt (small group activity - collect fun items)</a:t>
            </a:r>
            <a:r>
              <a:rPr lang="en-GB" sz="5600" b="1" dirty="0">
                <a:latin typeface="Calibri" panose="020F0502020204030204" pitchFamily="34" charset="0"/>
                <a:cs typeface="Calibri" panose="020F0502020204030204" pitchFamily="34" charset="0"/>
              </a:rPr>
              <a:t>		</a:t>
            </a:r>
            <a:r>
              <a:rPr lang="en-GB" sz="5600" dirty="0">
                <a:latin typeface="Calibri" panose="020F0502020204030204" pitchFamily="34" charset="0"/>
                <a:cs typeface="Calibri" panose="020F0502020204030204" pitchFamily="34" charset="0"/>
              </a:rPr>
              <a:t>		   </a:t>
            </a:r>
            <a:r>
              <a:rPr lang="en-GB" sz="5600" dirty="0" smtClean="0">
                <a:latin typeface="Calibri" panose="020F0502020204030204" pitchFamily="34" charset="0"/>
                <a:cs typeface="Calibri" panose="020F0502020204030204" pitchFamily="34" charset="0"/>
              </a:rPr>
              <a:t>     </a:t>
            </a:r>
            <a:endParaRPr lang="en-GB" sz="5600" dirty="0">
              <a:latin typeface="Calibri" panose="020F0502020204030204" pitchFamily="34" charset="0"/>
              <a:cs typeface="Calibri" panose="020F0502020204030204" pitchFamily="34" charset="0"/>
            </a:endParaRPr>
          </a:p>
          <a:p>
            <a:pPr marL="0" indent="0">
              <a:buNone/>
            </a:pPr>
            <a:r>
              <a:rPr lang="en-GB" sz="5600" b="1" dirty="0" smtClean="0">
                <a:latin typeface="Calibri" panose="020F0502020204030204" pitchFamily="34" charset="0"/>
                <a:cs typeface="Calibri" panose="020F0502020204030204" pitchFamily="34" charset="0"/>
              </a:rPr>
              <a:t>Volleyball</a:t>
            </a:r>
            <a:r>
              <a:rPr lang="en-GB" sz="5600" b="1" dirty="0">
                <a:latin typeface="Calibri" panose="020F0502020204030204" pitchFamily="34" charset="0"/>
                <a:cs typeface="Calibri" panose="020F0502020204030204" pitchFamily="34" charset="0"/>
              </a:rPr>
              <a:t>					</a:t>
            </a:r>
            <a:r>
              <a:rPr lang="en-GB" sz="5600" dirty="0">
                <a:latin typeface="Calibri" panose="020F0502020204030204" pitchFamily="34" charset="0"/>
                <a:cs typeface="Calibri" panose="020F0502020204030204" pitchFamily="34" charset="0"/>
              </a:rPr>
              <a:t>	        </a:t>
            </a:r>
          </a:p>
          <a:p>
            <a:pPr marL="0" indent="0">
              <a:buNone/>
            </a:pPr>
            <a:r>
              <a:rPr lang="en-GB" sz="5600" b="1" dirty="0" smtClean="0">
                <a:latin typeface="Calibri" panose="020F0502020204030204" pitchFamily="34" charset="0"/>
                <a:cs typeface="Calibri" panose="020F0502020204030204" pitchFamily="34" charset="0"/>
              </a:rPr>
              <a:t>Abseiling</a:t>
            </a:r>
            <a:r>
              <a:rPr lang="en-GB" sz="5600" b="1" dirty="0">
                <a:latin typeface="Calibri" panose="020F0502020204030204" pitchFamily="34" charset="0"/>
                <a:cs typeface="Calibri" panose="020F0502020204030204" pitchFamily="34" charset="0"/>
              </a:rPr>
              <a:t>			</a:t>
            </a:r>
            <a:r>
              <a:rPr lang="en-GB" sz="5600" dirty="0">
                <a:latin typeface="Calibri" panose="020F0502020204030204" pitchFamily="34" charset="0"/>
                <a:cs typeface="Calibri" panose="020F0502020204030204" pitchFamily="34" charset="0"/>
              </a:rPr>
              <a:t>	   </a:t>
            </a:r>
            <a:r>
              <a:rPr lang="en-GB" sz="5600" b="1" dirty="0">
                <a:latin typeface="Calibri" panose="020F0502020204030204" pitchFamily="34" charset="0"/>
                <a:cs typeface="Calibri" panose="020F0502020204030204" pitchFamily="34" charset="0"/>
              </a:rPr>
              <a:t>		</a:t>
            </a:r>
            <a:r>
              <a:rPr lang="en-GB" sz="5600" dirty="0">
                <a:latin typeface="Calibri" panose="020F0502020204030204" pitchFamily="34" charset="0"/>
                <a:cs typeface="Calibri" panose="020F0502020204030204" pitchFamily="34" charset="0"/>
              </a:rPr>
              <a:t>	   </a:t>
            </a:r>
            <a:endParaRPr lang="en-GB" sz="5600" dirty="0" smtClean="0">
              <a:latin typeface="Calibri" panose="020F0502020204030204" pitchFamily="34" charset="0"/>
              <a:cs typeface="Calibri" panose="020F0502020204030204" pitchFamily="34" charset="0"/>
            </a:endParaRPr>
          </a:p>
          <a:p>
            <a:pPr marL="0" indent="0">
              <a:buNone/>
            </a:pPr>
            <a:r>
              <a:rPr lang="en-GB" sz="5600" b="1" dirty="0" smtClean="0">
                <a:latin typeface="Calibri" panose="020F0502020204030204" pitchFamily="34" charset="0"/>
                <a:cs typeface="Calibri" panose="020F0502020204030204" pitchFamily="34" charset="0"/>
              </a:rPr>
              <a:t>Low </a:t>
            </a:r>
            <a:r>
              <a:rPr lang="en-GB" sz="5600" b="1" dirty="0">
                <a:latin typeface="Calibri" panose="020F0502020204030204" pitchFamily="34" charset="0"/>
                <a:cs typeface="Calibri" panose="020F0502020204030204" pitchFamily="34" charset="0"/>
              </a:rPr>
              <a:t>Ropes  </a:t>
            </a:r>
            <a:r>
              <a:rPr lang="en-GB" sz="5600" b="1" dirty="0" smtClean="0">
                <a:latin typeface="Calibri" panose="020F0502020204030204" pitchFamily="34" charset="0"/>
                <a:cs typeface="Calibri" panose="020F0502020204030204" pitchFamily="34" charset="0"/>
              </a:rPr>
              <a:t>(a series of cabled and rope events)  </a:t>
            </a:r>
            <a:r>
              <a:rPr lang="en-GB" sz="5600" b="1" dirty="0">
                <a:latin typeface="Calibri" panose="020F0502020204030204" pitchFamily="34" charset="0"/>
                <a:cs typeface="Calibri" panose="020F0502020204030204" pitchFamily="34" charset="0"/>
              </a:rPr>
              <a:t>		</a:t>
            </a:r>
            <a:r>
              <a:rPr lang="en-GB" sz="5600" dirty="0">
                <a:latin typeface="Calibri" panose="020F0502020204030204" pitchFamily="34" charset="0"/>
                <a:cs typeface="Calibri" panose="020F0502020204030204" pitchFamily="34" charset="0"/>
              </a:rPr>
              <a:t>	   </a:t>
            </a:r>
            <a:endParaRPr lang="en-GB" sz="5600" dirty="0" smtClean="0">
              <a:latin typeface="Calibri" panose="020F0502020204030204" pitchFamily="34" charset="0"/>
              <a:cs typeface="Calibri" panose="020F0502020204030204" pitchFamily="34" charset="0"/>
              <a:sym typeface="Wingdings"/>
            </a:endParaRPr>
          </a:p>
          <a:p>
            <a:pPr marL="0" indent="0">
              <a:buNone/>
            </a:pPr>
            <a:r>
              <a:rPr lang="en-GB" sz="5600" b="1" dirty="0" smtClean="0">
                <a:latin typeface="Calibri" panose="020F0502020204030204" pitchFamily="34" charset="0"/>
                <a:cs typeface="Calibri" panose="020F0502020204030204" pitchFamily="34" charset="0"/>
              </a:rPr>
              <a:t>Stand </a:t>
            </a:r>
            <a:r>
              <a:rPr lang="en-GB" sz="5600" b="1" dirty="0">
                <a:latin typeface="Calibri" panose="020F0502020204030204" pitchFamily="34" charset="0"/>
                <a:cs typeface="Calibri" panose="020F0502020204030204" pitchFamily="34" charset="0"/>
              </a:rPr>
              <a:t>up Paddle Boarding  (very </a:t>
            </a:r>
            <a:r>
              <a:rPr lang="en-GB" sz="5600" b="1" dirty="0" smtClean="0">
                <a:latin typeface="Calibri" panose="020F0502020204030204" pitchFamily="34" charset="0"/>
                <a:cs typeface="Calibri" panose="020F0502020204030204" pitchFamily="34" charset="0"/>
              </a:rPr>
              <a:t>wet!)</a:t>
            </a:r>
          </a:p>
          <a:p>
            <a:pPr marL="0" indent="0">
              <a:buNone/>
            </a:pPr>
            <a:r>
              <a:rPr lang="en-GB" sz="5600" b="1" dirty="0" smtClean="0">
                <a:latin typeface="Calibri" panose="020F0502020204030204" pitchFamily="34" charset="0"/>
                <a:cs typeface="Calibri" panose="020F0502020204030204" pitchFamily="34" charset="0"/>
              </a:rPr>
              <a:t>Canoeing</a:t>
            </a:r>
          </a:p>
          <a:p>
            <a:pPr marL="0" indent="0">
              <a:buNone/>
            </a:pPr>
            <a:r>
              <a:rPr lang="en-GB" sz="5600" b="1" dirty="0" smtClean="0">
                <a:latin typeface="Calibri" panose="020F0502020204030204" pitchFamily="34" charset="0"/>
                <a:cs typeface="Calibri" panose="020F0502020204030204" pitchFamily="34" charset="0"/>
              </a:rPr>
              <a:t>Kayaking   </a:t>
            </a:r>
          </a:p>
          <a:p>
            <a:pPr marL="0" indent="0">
              <a:buNone/>
            </a:pPr>
            <a:r>
              <a:rPr lang="en-GB" sz="5600" b="1" dirty="0" smtClean="0">
                <a:latin typeface="Calibri" panose="020F0502020204030204" pitchFamily="34" charset="0"/>
                <a:cs typeface="Calibri" panose="020F0502020204030204" pitchFamily="34" charset="0"/>
              </a:rPr>
              <a:t>Survival Skills (5 basic elements : shelter, warmth, drink, food, rescue)</a:t>
            </a:r>
            <a:r>
              <a:rPr lang="en-GB" sz="5600" b="1" dirty="0">
                <a:latin typeface="Calibri" panose="020F0502020204030204" pitchFamily="34" charset="0"/>
                <a:cs typeface="Calibri" panose="020F0502020204030204" pitchFamily="34" charset="0"/>
              </a:rPr>
              <a:t>	        </a:t>
            </a:r>
            <a:r>
              <a:rPr lang="en-GB" sz="5600" dirty="0">
                <a:latin typeface="Calibri" panose="020F0502020204030204" pitchFamily="34" charset="0"/>
                <a:cs typeface="Calibri" panose="020F0502020204030204" pitchFamily="34" charset="0"/>
              </a:rPr>
              <a:t>	</a:t>
            </a:r>
          </a:p>
          <a:p>
            <a:pPr marL="0" indent="0">
              <a:buNone/>
            </a:pPr>
            <a:r>
              <a:rPr lang="en-GB" sz="5600" b="1" dirty="0" smtClean="0">
                <a:latin typeface="Calibri" panose="020F0502020204030204" pitchFamily="34" charset="0"/>
                <a:cs typeface="Calibri" panose="020F0502020204030204" pitchFamily="34" charset="0"/>
              </a:rPr>
              <a:t>Mountain Biking</a:t>
            </a:r>
            <a:r>
              <a:rPr lang="en-GB" sz="5600" dirty="0" smtClean="0">
                <a:latin typeface="Calibri" panose="020F0502020204030204" pitchFamily="34" charset="0"/>
                <a:cs typeface="Calibri" panose="020F0502020204030204" pitchFamily="34" charset="0"/>
              </a:rPr>
              <a:t>  </a:t>
            </a:r>
            <a:r>
              <a:rPr lang="en-GB" sz="5600" dirty="0">
                <a:latin typeface="Calibri" panose="020F0502020204030204" pitchFamily="34" charset="0"/>
                <a:cs typeface="Calibri" panose="020F0502020204030204" pitchFamily="34" charset="0"/>
              </a:rPr>
              <a:t>	   </a:t>
            </a:r>
          </a:p>
          <a:p>
            <a:pPr marL="0" indent="0">
              <a:buNone/>
            </a:pPr>
            <a:r>
              <a:rPr lang="en-GB" sz="5600" b="1" dirty="0" smtClean="0">
                <a:latin typeface="Calibri" panose="020F0502020204030204" pitchFamily="34" charset="0"/>
                <a:cs typeface="Calibri" panose="020F0502020204030204" pitchFamily="34" charset="0"/>
              </a:rPr>
              <a:t>Blind Trail (experience life without one of the senses)</a:t>
            </a:r>
            <a:r>
              <a:rPr lang="en-GB" sz="5600" dirty="0" smtClean="0">
                <a:latin typeface="Calibri" panose="020F0502020204030204" pitchFamily="34" charset="0"/>
                <a:cs typeface="Calibri" panose="020F0502020204030204" pitchFamily="34" charset="0"/>
              </a:rPr>
              <a:t> </a:t>
            </a:r>
            <a:r>
              <a:rPr lang="en-GB" sz="5600" b="1" dirty="0">
                <a:latin typeface="Calibri" panose="020F0502020204030204" pitchFamily="34" charset="0"/>
                <a:cs typeface="Calibri" panose="020F0502020204030204" pitchFamily="34" charset="0"/>
              </a:rPr>
              <a:t>	 	  </a:t>
            </a:r>
            <a:r>
              <a:rPr lang="en-GB" sz="5600" dirty="0">
                <a:latin typeface="Calibri" panose="020F0502020204030204" pitchFamily="34" charset="0"/>
                <a:cs typeface="Calibri" panose="020F0502020204030204" pitchFamily="34" charset="0"/>
              </a:rPr>
              <a:t>	</a:t>
            </a:r>
            <a:r>
              <a:rPr lang="en-GB" sz="5600" i="1" dirty="0">
                <a:latin typeface="Calibri" panose="020F0502020204030204" pitchFamily="34" charset="0"/>
                <a:cs typeface="Calibri" panose="020F0502020204030204" pitchFamily="34" charset="0"/>
              </a:rPr>
              <a:t>	</a:t>
            </a:r>
            <a:endParaRPr lang="en-GB" sz="5600" dirty="0">
              <a:latin typeface="Calibri" panose="020F0502020204030204" pitchFamily="34" charset="0"/>
              <a:cs typeface="Calibri" panose="020F0502020204030204" pitchFamily="34" charset="0"/>
            </a:endParaRPr>
          </a:p>
          <a:p>
            <a:pPr marL="0" indent="0">
              <a:buNone/>
            </a:pPr>
            <a:r>
              <a:rPr lang="en-GB" sz="5600" b="1" dirty="0" smtClean="0">
                <a:latin typeface="Calibri" panose="020F0502020204030204" pitchFamily="34" charset="0"/>
                <a:cs typeface="Calibri" panose="020F0502020204030204" pitchFamily="34" charset="0"/>
              </a:rPr>
              <a:t>Obstacle </a:t>
            </a:r>
            <a:r>
              <a:rPr lang="en-GB" sz="5600" b="1" dirty="0">
                <a:latin typeface="Calibri" panose="020F0502020204030204" pitchFamily="34" charset="0"/>
                <a:cs typeface="Calibri" panose="020F0502020204030204" pitchFamily="34" charset="0"/>
              </a:rPr>
              <a:t>Course   	</a:t>
            </a:r>
            <a:endParaRPr lang="en-GB" sz="5600" dirty="0">
              <a:latin typeface="Calibri" panose="020F0502020204030204" pitchFamily="34" charset="0"/>
              <a:cs typeface="Calibri" panose="020F0502020204030204" pitchFamily="34" charset="0"/>
            </a:endParaRPr>
          </a:p>
          <a:p>
            <a:pPr marL="0" indent="0">
              <a:buNone/>
            </a:pPr>
            <a:r>
              <a:rPr lang="en-GB" sz="5600" b="1" dirty="0" smtClean="0">
                <a:latin typeface="Calibri" panose="020F0502020204030204" pitchFamily="34" charset="0"/>
                <a:cs typeface="Calibri" panose="020F0502020204030204" pitchFamily="34" charset="0"/>
              </a:rPr>
              <a:t>Wide Games (plan tactics and learn skills) </a:t>
            </a:r>
            <a:r>
              <a:rPr lang="en-GB" sz="5600" dirty="0" smtClean="0">
                <a:latin typeface="Calibri" panose="020F0502020204030204" pitchFamily="34" charset="0"/>
                <a:cs typeface="Calibri" panose="020F0502020204030204" pitchFamily="34" charset="0"/>
                <a:sym typeface="Wingdings 2"/>
              </a:rPr>
              <a:t> </a:t>
            </a:r>
          </a:p>
          <a:p>
            <a:pPr marL="0" indent="0">
              <a:buNone/>
            </a:pPr>
            <a:r>
              <a:rPr lang="en-GB" sz="5600" b="1" dirty="0" smtClean="0">
                <a:latin typeface="Calibri" panose="020F0502020204030204" pitchFamily="34" charset="0"/>
                <a:cs typeface="Calibri" panose="020F0502020204030204" pitchFamily="34" charset="0"/>
              </a:rPr>
              <a:t>Orienteering</a:t>
            </a:r>
          </a:p>
          <a:p>
            <a:pPr marL="0" indent="0">
              <a:buNone/>
            </a:pPr>
            <a:r>
              <a:rPr lang="en-GB" sz="5600" b="1" dirty="0" smtClean="0">
                <a:latin typeface="Calibri" panose="020F0502020204030204" pitchFamily="34" charset="0"/>
                <a:cs typeface="Calibri" panose="020F0502020204030204" pitchFamily="34" charset="0"/>
              </a:rPr>
              <a:t>Team Games</a:t>
            </a:r>
          </a:p>
        </p:txBody>
      </p:sp>
      <p:sp>
        <p:nvSpPr>
          <p:cNvPr id="2" name="Title 1"/>
          <p:cNvSpPr>
            <a:spLocks noGrp="1"/>
          </p:cNvSpPr>
          <p:nvPr>
            <p:ph type="title"/>
          </p:nvPr>
        </p:nvSpPr>
        <p:spPr/>
        <p:txBody>
          <a:bodyPr/>
          <a:lstStyle/>
          <a:p>
            <a:r>
              <a:rPr lang="en-GB" dirty="0" smtClean="0">
                <a:latin typeface="Candara" panose="020E0502030303020204" pitchFamily="34" charset="0"/>
              </a:rPr>
              <a:t>Example Activities</a:t>
            </a:r>
            <a:endParaRPr lang="en-GB" dirty="0">
              <a:latin typeface="Candara" panose="020E0502030303020204" pitchFamily="34" charset="0"/>
            </a:endParaRPr>
          </a:p>
        </p:txBody>
      </p:sp>
      <p:sp>
        <p:nvSpPr>
          <p:cNvPr id="4" name="AutoShape 2" descr="kayaki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descr="C:\Users\mckenziej2\AppData\Local\Microsoft\Windows\Temporary Internet Files\Content.IE5\BVQZ8PBJ\350_208_animated20canoe[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689161">
            <a:off x="5187367" y="1330775"/>
            <a:ext cx="2707456"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ckenziej2\AppData\Local\Microsoft\Windows\Temporary Internet Files\Content.IE5\GLTDEQI2\7833764502_66804e88b1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17457">
            <a:off x="7130071" y="3481977"/>
            <a:ext cx="1495486" cy="19939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ckenziej2\AppData\Local\Microsoft\Windows\Temporary Internet Files\Content.IE5\VR21L7AG\1393360501489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6077" y="5085184"/>
            <a:ext cx="1925018" cy="154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5256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calcmode="lin" valueType="num">
                                      <p:cBhvr additive="base">
                                        <p:cTn id="10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 calcmode="lin" valueType="num">
                                      <p:cBhvr additive="base">
                                        <p:cTn id="10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 calcmode="lin" valueType="num">
                                      <p:cBhvr additive="base">
                                        <p:cTn id="11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
                                            <p:txEl>
                                              <p:pRg st="19" end="19"/>
                                            </p:txEl>
                                          </p:spTgt>
                                        </p:tgtEl>
                                        <p:attrNameLst>
                                          <p:attrName>style.visibility</p:attrName>
                                        </p:attrNameLst>
                                      </p:cBhvr>
                                      <p:to>
                                        <p:strVal val="visible"/>
                                      </p:to>
                                    </p:set>
                                    <p:anim calcmode="lin" valueType="num">
                                      <p:cBhvr additive="base">
                                        <p:cTn id="121"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
                                            <p:txEl>
                                              <p:pRg st="20" end="20"/>
                                            </p:txEl>
                                          </p:spTgt>
                                        </p:tgtEl>
                                        <p:attrNameLst>
                                          <p:attrName>style.visibility</p:attrName>
                                        </p:attrNameLst>
                                      </p:cBhvr>
                                      <p:to>
                                        <p:strVal val="visible"/>
                                      </p:to>
                                    </p:set>
                                    <p:anim calcmode="lin" valueType="num">
                                      <p:cBhvr additive="base">
                                        <p:cTn id="12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774</TotalTime>
  <Words>750</Words>
  <Application>Microsoft Office PowerPoint</Application>
  <PresentationFormat>On-screen Show (4:3)</PresentationFormat>
  <Paragraphs>162</Paragraphs>
  <Slides>23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Bahnschrift</vt:lpstr>
      <vt:lpstr>Bahnschrift Light</vt:lpstr>
      <vt:lpstr>Calibri</vt:lpstr>
      <vt:lpstr>Candara</vt:lpstr>
      <vt:lpstr>Symbol</vt:lpstr>
      <vt:lpstr>Wingdings</vt:lpstr>
      <vt:lpstr>Wingdings 2</vt:lpstr>
      <vt:lpstr>Waveform</vt:lpstr>
      <vt:lpstr>Lockerbie Manor Monday 25th March- Thursday 28th March 2024</vt:lpstr>
      <vt:lpstr>  Why go on a Residential Trip?</vt:lpstr>
      <vt:lpstr>Lockerbie Manor</vt:lpstr>
      <vt:lpstr>Health and Safety</vt:lpstr>
      <vt:lpstr>Instructors</vt:lpstr>
      <vt:lpstr>On Site</vt:lpstr>
      <vt:lpstr>PowerPoint Presentation</vt:lpstr>
      <vt:lpstr>PowerPoint Presentation</vt:lpstr>
      <vt:lpstr>Example Activities</vt:lpstr>
      <vt:lpstr>Activity Groups and Dorms</vt:lpstr>
      <vt:lpstr>A typical day</vt:lpstr>
      <vt:lpstr>Kitlist Please label all clothing</vt:lpstr>
      <vt:lpstr>Other Essentials</vt:lpstr>
      <vt:lpstr>Optional Extras</vt:lpstr>
      <vt:lpstr>What not to pack</vt:lpstr>
      <vt:lpstr>Food </vt:lpstr>
      <vt:lpstr>Medication </vt:lpstr>
      <vt:lpstr>Departure – 25th March</vt:lpstr>
      <vt:lpstr>Return – Thursday 28th March</vt:lpstr>
      <vt:lpstr>Twitter </vt:lpstr>
      <vt:lpstr>PowerPoint Presentation</vt:lpstr>
      <vt:lpstr>PowerPoint Presentation</vt:lpstr>
      <vt:lpstr>What Next?</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Lockerbie Manor 4th – 8th June 2017</dc:title>
  <dc:creator>Jillian McKenzie</dc:creator>
  <cp:lastModifiedBy>Fiona Burns</cp:lastModifiedBy>
  <cp:revision>45</cp:revision>
  <dcterms:created xsi:type="dcterms:W3CDTF">2018-04-24T10:42:27Z</dcterms:created>
  <dcterms:modified xsi:type="dcterms:W3CDTF">2023-03-24T09:12:30Z</dcterms:modified>
</cp:coreProperties>
</file>