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45"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6" r:id="rId20"/>
    <p:sldId id="274" r:id="rId21"/>
    <p:sldId id="275" r:id="rId22"/>
    <p:sldId id="277" r:id="rId23"/>
    <p:sldId id="282" r:id="rId24"/>
    <p:sldId id="283" r:id="rId25"/>
    <p:sldId id="284" r:id="rId26"/>
    <p:sldId id="285" r:id="rId27"/>
    <p:sldId id="286" r:id="rId28"/>
    <p:sldId id="287" r:id="rId29"/>
    <p:sldId id="359" r:id="rId30"/>
    <p:sldId id="288" r:id="rId31"/>
    <p:sldId id="289" r:id="rId32"/>
    <p:sldId id="290" r:id="rId33"/>
    <p:sldId id="291" r:id="rId34"/>
    <p:sldId id="292" r:id="rId35"/>
    <p:sldId id="293" r:id="rId36"/>
    <p:sldId id="294" r:id="rId37"/>
    <p:sldId id="296" r:id="rId38"/>
    <p:sldId id="297" r:id="rId39"/>
    <p:sldId id="298" r:id="rId40"/>
    <p:sldId id="299" r:id="rId41"/>
    <p:sldId id="300" r:id="rId42"/>
    <p:sldId id="301" r:id="rId43"/>
    <p:sldId id="360" r:id="rId44"/>
    <p:sldId id="340" r:id="rId45"/>
    <p:sldId id="302" r:id="rId46"/>
    <p:sldId id="303" r:id="rId47"/>
    <p:sldId id="304" r:id="rId48"/>
    <p:sldId id="347" r:id="rId49"/>
    <p:sldId id="346" r:id="rId50"/>
    <p:sldId id="361"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88" r:id="rId64"/>
    <p:sldId id="374" r:id="rId65"/>
    <p:sldId id="375" r:id="rId66"/>
    <p:sldId id="376" r:id="rId67"/>
    <p:sldId id="377" r:id="rId68"/>
    <p:sldId id="378" r:id="rId69"/>
    <p:sldId id="379" r:id="rId70"/>
    <p:sldId id="380" r:id="rId71"/>
    <p:sldId id="381" r:id="rId72"/>
    <p:sldId id="382" r:id="rId73"/>
    <p:sldId id="384" r:id="rId74"/>
    <p:sldId id="385" r:id="rId75"/>
    <p:sldId id="383" r:id="rId76"/>
    <p:sldId id="389" r:id="rId77"/>
    <p:sldId id="387" r:id="rId78"/>
    <p:sldId id="348" r:id="rId79"/>
    <p:sldId id="305" r:id="rId80"/>
    <p:sldId id="306" r:id="rId81"/>
    <p:sldId id="307" r:id="rId82"/>
    <p:sldId id="308" r:id="rId83"/>
    <p:sldId id="309" r:id="rId84"/>
    <p:sldId id="310" r:id="rId85"/>
    <p:sldId id="311" r:id="rId86"/>
    <p:sldId id="312" r:id="rId87"/>
    <p:sldId id="314" r:id="rId88"/>
    <p:sldId id="313" r:id="rId89"/>
    <p:sldId id="350" r:id="rId90"/>
    <p:sldId id="341" r:id="rId91"/>
    <p:sldId id="342" r:id="rId92"/>
    <p:sldId id="343" r:id="rId93"/>
    <p:sldId id="333" r:id="rId94"/>
    <p:sldId id="335" r:id="rId95"/>
    <p:sldId id="336" r:id="rId96"/>
    <p:sldId id="344"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12" autoAdjust="0"/>
    <p:restoredTop sz="94660"/>
  </p:normalViewPr>
  <p:slideViewPr>
    <p:cSldViewPr>
      <p:cViewPr varScale="1">
        <p:scale>
          <a:sx n="86" d="100"/>
          <a:sy n="86" d="100"/>
        </p:scale>
        <p:origin x="336"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38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133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404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90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42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539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134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172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10/1/2019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146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318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25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10/1/2019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4065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acd5ba76-58d4-86b0-a76f-27e70ef37d93&amp;glossaryType=glossary#rlnk-acd5ba76-58d4-86b0-a76f-27e70ef37d9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26b2837f-dff4-48ee-9e97-d545fdb1e682&amp;glossaryType=glossary#rlnk-26b2837f-dff4-48ee-9e97-d545fdb1e68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courses.scholar.hw.ac.uk/vle/scholar/session.controller?action=viewGlossary&amp;contentGUID=406f611e-d84a-b535-dae4-97df79471eab&amp;glossaryType=glossary#rlnk-406f611e-d84a-b535-dae4-97df79471eab"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courses.scholar.hw.ac.uk/vle/scholar/session.controller?action=viewGlossary&amp;contentGUID=75f22aae-8f6e-f9f2-ec36-f5d87da18c00&amp;glossaryType=glossary#rlnk-75f22aae-8f6e-f9f2-ec36-f5d87da18c0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courses.scholar.hw.ac.uk/vle/scholar/session.controller?action=viewGlossary&amp;contentGUID=df2f44c8-f30b-19d8-22c2-9b0a182bd5f2&amp;glossaryType=glossary#rlnk-df2f44c8-f30b-19d8-22c2-9b0a182bd5f2"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61.xml.rels><?xml version="1.0" encoding="UTF-8" standalone="yes"?>
<Relationships xmlns="http://schemas.openxmlformats.org/package/2006/relationships"><Relationship Id="rId2" Type="http://schemas.openxmlformats.org/officeDocument/2006/relationships/hyperlink" Target="https://courses.scholar.hw.ac.uk/vle/scholar/session.controller?action=viewGlossary&amp;contentGUID=406f611e-d84a-b535-dae4-97df79471eab&amp;glossaryType=glossary#rlnk-406f611e-d84a-b535-dae4-97df79471eab"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courses.scholar.hw.ac.uk/vle/scholar/session.controller?action=viewGlossary&amp;contentGUID=ede53302-d8a1-e446-f63d-dcb51665a096&amp;glossaryType=glossary#rlnk-ede53302-d8a1-e446-f63d-dcb51665a09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58fc23ab-0006-0f55-c74f-418714cc0277&amp;glossaryType=glossary#rlnk-58fc23ab-0006-0f55-c74f-418714cc0277"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courses.scholar.hw.ac.uk/vle/scholar/session.controller?action=viewGlossary&amp;contentGUID=90284d97-0490-7732-0a4e-2b10e69c0f2c&amp;glossaryType=glossary#rlnk-90284d97-0490-7732-0a4e-2b10e69c0f2c" TargetMode="External"/><Relationship Id="rId2" Type="http://schemas.openxmlformats.org/officeDocument/2006/relationships/hyperlink" Target="https://courses.scholar.hw.ac.uk/vle/scholar/session.controller?action=viewGlossary&amp;contentGUID=77919438-0d3d-1bdc-29eb-fa9ebf1ded85&amp;glossaryType=glossary#rlnk-77919438-0d3d-1bdc-29eb-fa9ebf1ded85"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watch?v=PM9CQDlQI0A"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courses.scholar.hw.ac.uk/vle/scholar/session.controller?action=viewGlossary&amp;contentGUID=bde5d8e3-4bd7-ddd2-35aa-a7c14758f04e&amp;glossaryType=glossary#rlnk-bde5d8e3-4bd7-ddd2-35aa-a7c14758f04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90.png"/><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Stellar Physics</a:t>
            </a:r>
            <a:endParaRPr lang="en-GB" dirty="0"/>
          </a:p>
        </p:txBody>
      </p:sp>
      <p:sp>
        <p:nvSpPr>
          <p:cNvPr id="3" name="Subtitle 2"/>
          <p:cNvSpPr>
            <a:spLocks noGrp="1"/>
          </p:cNvSpPr>
          <p:nvPr>
            <p:ph type="subTitle" idx="1"/>
          </p:nvPr>
        </p:nvSpPr>
        <p:spPr/>
        <p:txBody>
          <a:bodyPr/>
          <a:lstStyle/>
          <a:p>
            <a:r>
              <a:rPr lang="en-GB" dirty="0" err="1" smtClean="0"/>
              <a:t>CfE</a:t>
            </a:r>
            <a:r>
              <a:rPr lang="en-GB" dirty="0" smtClean="0"/>
              <a:t> Advanced Higher Physics</a:t>
            </a:r>
            <a:endParaRPr lang="en-GB" dirty="0"/>
          </a:p>
        </p:txBody>
      </p:sp>
    </p:spTree>
    <p:extLst>
      <p:ext uri="{BB962C8B-B14F-4D97-AF65-F5344CB8AC3E}">
        <p14:creationId xmlns:p14="http://schemas.microsoft.com/office/powerpoint/2010/main" val="165137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Spectral Class</a:t>
            </a:r>
            <a:endParaRPr lang="en-GB" dirty="0"/>
          </a:p>
        </p:txBody>
      </p:sp>
      <p:sp>
        <p:nvSpPr>
          <p:cNvPr id="3" name="Content Placeholder 2"/>
          <p:cNvSpPr>
            <a:spLocks noGrp="1"/>
          </p:cNvSpPr>
          <p:nvPr>
            <p:ph idx="1"/>
          </p:nvPr>
        </p:nvSpPr>
        <p:spPr/>
        <p:txBody>
          <a:bodyPr>
            <a:normAutofit/>
          </a:bodyPr>
          <a:lstStyle/>
          <a:p>
            <a:r>
              <a:rPr lang="en-GB" sz="2400" dirty="0" smtClean="0"/>
              <a:t>The </a:t>
            </a:r>
            <a:r>
              <a:rPr lang="en-GB" sz="2400" dirty="0"/>
              <a:t>hottest stars are also generally the biggest and brightest. These stars use up their supply of hydrogen very quickly and therefore have shorter lifetimes. A</a:t>
            </a:r>
            <a:r>
              <a:rPr lang="en-GB" sz="2400" dirty="0" smtClean="0"/>
              <a:t>ll </a:t>
            </a:r>
            <a:r>
              <a:rPr lang="en-GB" sz="2400" dirty="0"/>
              <a:t>of the stellar </a:t>
            </a:r>
            <a:r>
              <a:rPr lang="en-GB" sz="2400" dirty="0" smtClean="0"/>
              <a:t>properties (spectral </a:t>
            </a:r>
            <a:r>
              <a:rPr lang="en-GB" sz="2400" dirty="0"/>
              <a:t>type, </a:t>
            </a:r>
            <a:r>
              <a:rPr lang="en-GB" sz="2400" b="1" dirty="0" smtClean="0">
                <a:hlinkClick r:id="rId2"/>
              </a:rPr>
              <a:t>luminosity</a:t>
            </a:r>
            <a:r>
              <a:rPr lang="en-GB" sz="2400" dirty="0" smtClean="0"/>
              <a:t>, </a:t>
            </a:r>
            <a:r>
              <a:rPr lang="en-GB" sz="2400" dirty="0"/>
              <a:t>radius and temperature) depend on a star’s mass. </a:t>
            </a:r>
            <a:endParaRPr lang="en-GB" sz="2400" dirty="0" smtClean="0"/>
          </a:p>
          <a:p>
            <a:endParaRPr lang="en-GB" sz="2400" dirty="0" smtClean="0"/>
          </a:p>
          <a:p>
            <a:r>
              <a:rPr lang="en-GB" sz="2400" dirty="0" smtClean="0"/>
              <a:t>We </a:t>
            </a:r>
            <a:r>
              <a:rPr lang="en-GB" sz="2400" dirty="0"/>
              <a:t>will see that once a star evolves beyond its normal hydrogen fusing phase, its size and temperature will change, but the life cycle it will follow is also determined by its mass. So for a star, its mass is really important.</a:t>
            </a:r>
          </a:p>
        </p:txBody>
      </p:sp>
    </p:spTree>
    <p:extLst>
      <p:ext uri="{BB962C8B-B14F-4D97-AF65-F5344CB8AC3E}">
        <p14:creationId xmlns:p14="http://schemas.microsoft.com/office/powerpoint/2010/main" val="2486777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Spectral Class</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3401" y="1905000"/>
            <a:ext cx="3900911" cy="347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
        <p:nvSpPr>
          <p:cNvPr id="3" name="TextBox 2"/>
          <p:cNvSpPr txBox="1"/>
          <p:nvPr/>
        </p:nvSpPr>
        <p:spPr>
          <a:xfrm>
            <a:off x="1706880" y="5383212"/>
            <a:ext cx="8839200" cy="646331"/>
          </a:xfrm>
          <a:prstGeom prst="rect">
            <a:avLst/>
          </a:prstGeom>
          <a:noFill/>
        </p:spPr>
        <p:txBody>
          <a:bodyPr wrap="square" rtlCol="0">
            <a:spAutoFit/>
          </a:bodyPr>
          <a:lstStyle/>
          <a:p>
            <a:r>
              <a:rPr lang="en-GB" dirty="0" smtClean="0"/>
              <a:t>We assume that stars behave like black bodies – </a:t>
            </a:r>
            <a:r>
              <a:rPr lang="en-GB" dirty="0"/>
              <a:t>a black body emits and absorbs all frequencies equally and </a:t>
            </a:r>
            <a:r>
              <a:rPr lang="en-GB" dirty="0" smtClean="0"/>
              <a:t>perfectly.</a:t>
            </a:r>
            <a:endParaRPr lang="en-GB" dirty="0"/>
          </a:p>
        </p:txBody>
      </p:sp>
    </p:spTree>
    <p:extLst>
      <p:ext uri="{BB962C8B-B14F-4D97-AF65-F5344CB8AC3E}">
        <p14:creationId xmlns:p14="http://schemas.microsoft.com/office/powerpoint/2010/main" val="3947291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 of a Star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2057400"/>
                <a:ext cx="9578156" cy="4381873"/>
              </a:xfrm>
            </p:spPr>
            <p:txBody>
              <a:bodyPr>
                <a:normAutofit fontScale="92500" lnSpcReduction="10000"/>
              </a:bodyPr>
              <a:lstStyle/>
              <a:p>
                <a:r>
                  <a:rPr lang="en-GB" sz="2400" dirty="0" smtClean="0"/>
                  <a:t>The power output of a radiating object depends on its temperature and surface area. This relationship is known as the Stefan-Boltzmann Law and is written as follows:</a:t>
                </a:r>
              </a:p>
              <a:p>
                <a:endParaRPr lang="en-GB" sz="2400" dirty="0" smtClean="0"/>
              </a:p>
              <a:p>
                <a:pPr marL="118872" indent="0">
                  <a:buNone/>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𝑃</m:t>
                          </m:r>
                        </m:num>
                        <m:den>
                          <m:r>
                            <a:rPr lang="en-GB" sz="2400" b="0" i="1" smtClean="0">
                              <a:latin typeface="Cambria Math" panose="02040503050406030204" pitchFamily="18" charset="0"/>
                            </a:rPr>
                            <m:t>𝐴</m:t>
                          </m:r>
                        </m:den>
                      </m:f>
                      <m:r>
                        <a:rPr lang="en-GB" sz="2400" b="0" i="1" smtClean="0">
                          <a:latin typeface="Cambria Math"/>
                        </a:rPr>
                        <m:t>=</m:t>
                      </m:r>
                      <m:r>
                        <a:rPr lang="en-GB" sz="2400" b="0" i="1" smtClean="0">
                          <a:latin typeface="Cambria Math"/>
                          <a:ea typeface="Cambria Math"/>
                        </a:rPr>
                        <m:t>𝜎</m:t>
                      </m:r>
                      <m:sSup>
                        <m:sSupPr>
                          <m:ctrlPr>
                            <a:rPr lang="en-GB" sz="2400" b="0" i="1" smtClean="0">
                              <a:latin typeface="Cambria Math" panose="02040503050406030204" pitchFamily="18" charset="0"/>
                              <a:ea typeface="Cambria Math"/>
                            </a:rPr>
                          </m:ctrlPr>
                        </m:sSupPr>
                        <m:e>
                          <m:r>
                            <a:rPr lang="en-GB" sz="2400" b="0" i="1" smtClean="0">
                              <a:latin typeface="Cambria Math"/>
                              <a:ea typeface="Cambria Math"/>
                            </a:rPr>
                            <m:t>𝑇</m:t>
                          </m:r>
                        </m:e>
                        <m:sup>
                          <m:r>
                            <a:rPr lang="en-GB" sz="2400" b="0" i="1" smtClean="0">
                              <a:latin typeface="Cambria Math"/>
                              <a:ea typeface="Cambria Math"/>
                            </a:rPr>
                            <m:t>4</m:t>
                          </m:r>
                        </m:sup>
                      </m:sSup>
                    </m:oMath>
                  </m:oMathPara>
                </a14:m>
                <a:endParaRPr lang="en-GB" sz="2400" dirty="0" smtClean="0"/>
              </a:p>
              <a:p>
                <a:pPr marL="118872" indent="0">
                  <a:buNone/>
                </a:pPr>
                <a:endParaRPr lang="en-GB" sz="2400" dirty="0" smtClean="0"/>
              </a:p>
              <a:p>
                <a:pPr marL="118872" indent="0">
                  <a:buNone/>
                </a:pPr>
                <a:r>
                  <a:rPr lang="en-GB" sz="2400" dirty="0" smtClean="0"/>
                  <a:t>P = Power (W)</a:t>
                </a:r>
              </a:p>
              <a:p>
                <a:pPr marL="118872" indent="0">
                  <a:buNone/>
                </a:pPr>
                <a:r>
                  <a:rPr lang="el-GR" sz="2400" dirty="0" smtClean="0"/>
                  <a:t>σ</a:t>
                </a:r>
                <a:r>
                  <a:rPr lang="en-GB" sz="2400" dirty="0" smtClean="0"/>
                  <a:t>= Stefan-Boltzmann constant </a:t>
                </a:r>
                <a14:m>
                  <m:oMath xmlns:m="http://schemas.openxmlformats.org/officeDocument/2006/math">
                    <m:r>
                      <a:rPr lang="en-GB" sz="2400" i="1" dirty="0" smtClean="0">
                        <a:latin typeface="Cambria Math"/>
                      </a:rPr>
                      <m:t>5.67</m:t>
                    </m:r>
                    <m:r>
                      <a:rPr lang="en-GB" sz="2400" i="1" dirty="0" smtClean="0">
                        <a:latin typeface="Cambria Math"/>
                      </a:rPr>
                      <m:t>𝑥</m:t>
                    </m:r>
                    <m:sSup>
                      <m:sSupPr>
                        <m:ctrlPr>
                          <a:rPr lang="en-GB" sz="2400" b="0" i="1" dirty="0" smtClean="0">
                            <a:latin typeface="Cambria Math" panose="02040503050406030204" pitchFamily="18" charset="0"/>
                          </a:rPr>
                        </m:ctrlPr>
                      </m:sSupPr>
                      <m:e>
                        <m:r>
                          <a:rPr lang="en-GB" sz="2400" b="0" i="1" dirty="0" smtClean="0">
                            <a:latin typeface="Cambria Math"/>
                          </a:rPr>
                          <m:t>10</m:t>
                        </m:r>
                      </m:e>
                      <m:sup>
                        <m:r>
                          <a:rPr lang="en-GB" sz="2400" b="0" i="1" dirty="0" smtClean="0">
                            <a:latin typeface="Cambria Math"/>
                          </a:rPr>
                          <m:t>−8</m:t>
                        </m:r>
                      </m:sup>
                    </m:sSup>
                    <m:r>
                      <a:rPr lang="en-GB" sz="2400" b="0" i="1" dirty="0" smtClean="0">
                        <a:latin typeface="Cambria Math"/>
                      </a:rPr>
                      <m:t>𝑊</m:t>
                    </m:r>
                    <m:sSup>
                      <m:sSupPr>
                        <m:ctrlPr>
                          <a:rPr lang="en-GB" sz="2400" b="0" i="1" dirty="0" smtClean="0">
                            <a:latin typeface="Cambria Math" panose="02040503050406030204" pitchFamily="18" charset="0"/>
                          </a:rPr>
                        </m:ctrlPr>
                      </m:sSupPr>
                      <m:e>
                        <m:r>
                          <a:rPr lang="en-GB" sz="2400" b="0" i="1" dirty="0" smtClean="0">
                            <a:latin typeface="Cambria Math"/>
                          </a:rPr>
                          <m:t>𝑚</m:t>
                        </m:r>
                      </m:e>
                      <m:sup>
                        <m:r>
                          <a:rPr lang="en-GB" sz="2400" b="0" i="1" dirty="0" smtClean="0">
                            <a:latin typeface="Cambria Math"/>
                          </a:rPr>
                          <m:t>−2</m:t>
                        </m:r>
                      </m:sup>
                    </m:sSup>
                    <m:sSup>
                      <m:sSupPr>
                        <m:ctrlPr>
                          <a:rPr lang="en-GB" sz="2400" b="0" i="1" dirty="0" smtClean="0">
                            <a:latin typeface="Cambria Math" panose="02040503050406030204" pitchFamily="18" charset="0"/>
                          </a:rPr>
                        </m:ctrlPr>
                      </m:sSupPr>
                      <m:e>
                        <m:r>
                          <a:rPr lang="en-GB" sz="2400" b="0" i="1" dirty="0" smtClean="0">
                            <a:latin typeface="Cambria Math"/>
                          </a:rPr>
                          <m:t>𝐾</m:t>
                        </m:r>
                      </m:e>
                      <m:sup>
                        <m:r>
                          <a:rPr lang="en-GB" sz="2400" b="0" i="1" dirty="0" smtClean="0">
                            <a:latin typeface="Cambria Math"/>
                          </a:rPr>
                          <m:t>−4</m:t>
                        </m:r>
                      </m:sup>
                    </m:sSup>
                  </m:oMath>
                </a14:m>
                <a:endParaRPr lang="en-GB" sz="2400" dirty="0" smtClean="0"/>
              </a:p>
              <a:p>
                <a:pPr marL="118872" indent="0">
                  <a:buNone/>
                </a:pPr>
                <a:r>
                  <a:rPr lang="en-GB" sz="2400" dirty="0" smtClean="0"/>
                  <a:t>A = Area (m</a:t>
                </a:r>
                <a:r>
                  <a:rPr lang="en-GB" sz="2400" baseline="30000" dirty="0" smtClean="0"/>
                  <a:t>2</a:t>
                </a:r>
                <a:r>
                  <a:rPr lang="en-GB" sz="2400" dirty="0" smtClean="0"/>
                  <a:t>) </a:t>
                </a:r>
              </a:p>
              <a:p>
                <a:pPr marL="118872" indent="0">
                  <a:buNone/>
                </a:pPr>
                <a:r>
                  <a:rPr lang="en-GB" sz="2400" dirty="0" smtClean="0"/>
                  <a:t>T = Temperature (K)</a:t>
                </a: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2057400"/>
                <a:ext cx="9578156" cy="4381873"/>
              </a:xfrm>
              <a:blipFill>
                <a:blip r:embed="rId2"/>
                <a:stretch>
                  <a:fillRect l="-827" t="-2507" r="-7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010400" y="3429000"/>
                <a:ext cx="4218271" cy="646331"/>
              </a:xfrm>
              <a:prstGeom prst="rect">
                <a:avLst/>
              </a:prstGeom>
              <a:ln w="5715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On formula sheet as: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𝑝𝑜𝑤𝑒𝑟</m:t>
                      </m:r>
                      <m:r>
                        <a:rPr lang="en-GB" b="0" i="1" smtClean="0">
                          <a:latin typeface="Cambria Math" panose="02040503050406030204" pitchFamily="18" charset="0"/>
                        </a:rPr>
                        <m:t> </m:t>
                      </m:r>
                      <m:r>
                        <a:rPr lang="en-GB" b="0" i="1" smtClean="0">
                          <a:latin typeface="Cambria Math" panose="02040503050406030204" pitchFamily="18" charset="0"/>
                        </a:rPr>
                        <m:t>𝑝𝑒𝑟</m:t>
                      </m:r>
                      <m:r>
                        <a:rPr lang="en-GB" b="0" i="1" smtClean="0">
                          <a:latin typeface="Cambria Math" panose="02040503050406030204" pitchFamily="18" charset="0"/>
                        </a:rPr>
                        <m:t> </m:t>
                      </m:r>
                      <m:r>
                        <a:rPr lang="en-GB" b="0" i="1" smtClean="0">
                          <a:latin typeface="Cambria Math" panose="02040503050406030204" pitchFamily="18" charset="0"/>
                        </a:rPr>
                        <m:t>𝑢𝑛𝑖𝑡</m:t>
                      </m:r>
                      <m:r>
                        <a:rPr lang="en-GB" b="0" i="1" smtClean="0">
                          <a:latin typeface="Cambria Math" panose="02040503050406030204" pitchFamily="18" charset="0"/>
                        </a:rPr>
                        <m:t> </m:t>
                      </m:r>
                      <m:r>
                        <a:rPr lang="en-GB" b="0" i="1" smtClean="0">
                          <a:latin typeface="Cambria Math" panose="02040503050406030204" pitchFamily="18" charset="0"/>
                        </a:rPr>
                        <m:t>𝑎𝑟𝑒𝑎</m:t>
                      </m:r>
                      <m:r>
                        <a:rPr lang="en-GB" b="0" i="1" smtClean="0">
                          <a:latin typeface="Cambria Math" panose="02040503050406030204" pitchFamily="18" charset="0"/>
                        </a:rPr>
                        <m:t>=</m:t>
                      </m:r>
                      <m:r>
                        <a:rPr lang="en-GB" i="1">
                          <a:latin typeface="Cambria Math"/>
                          <a:ea typeface="Cambria Math"/>
                        </a:rPr>
                        <m:t>𝜎</m:t>
                      </m:r>
                      <m:sSup>
                        <m:sSupPr>
                          <m:ctrlPr>
                            <a:rPr lang="en-GB" i="1">
                              <a:latin typeface="Cambria Math" panose="02040503050406030204" pitchFamily="18" charset="0"/>
                              <a:ea typeface="Cambria Math"/>
                            </a:rPr>
                          </m:ctrlPr>
                        </m:sSupPr>
                        <m:e>
                          <m:r>
                            <a:rPr lang="en-GB" i="1">
                              <a:latin typeface="Cambria Math"/>
                              <a:ea typeface="Cambria Math"/>
                            </a:rPr>
                            <m:t>𝑇</m:t>
                          </m:r>
                        </m:e>
                        <m:sup>
                          <m:r>
                            <a:rPr lang="en-GB" i="1">
                              <a:latin typeface="Cambria Math"/>
                              <a:ea typeface="Cambria Math"/>
                            </a:rPr>
                            <m:t>4</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7010400" y="3429000"/>
                <a:ext cx="4218271" cy="646331"/>
              </a:xfrm>
              <a:prstGeom prst="rect">
                <a:avLst/>
              </a:prstGeom>
              <a:blipFill>
                <a:blip r:embed="rId3"/>
                <a:stretch>
                  <a:fillRect l="-571" t="-870"/>
                </a:stretch>
              </a:blipFill>
              <a:ln w="57150">
                <a:solidFill>
                  <a:schemeClr val="accent1">
                    <a:lumMod val="60000"/>
                    <a:lumOff val="40000"/>
                  </a:schemeClr>
                </a:solidFill>
              </a:ln>
            </p:spPr>
            <p:txBody>
              <a:bodyPr/>
              <a:lstStyle/>
              <a:p>
                <a:r>
                  <a:rPr lang="en-GB">
                    <a:noFill/>
                  </a:rPr>
                  <a:t> </a:t>
                </a:r>
              </a:p>
            </p:txBody>
          </p:sp>
        </mc:Fallback>
      </mc:AlternateContent>
      <p:sp>
        <p:nvSpPr>
          <p:cNvPr id="5" name="Rectangle 4"/>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412616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 of a Star</a:t>
            </a:r>
            <a:endParaRPr lang="en-GB" dirty="0"/>
          </a:p>
        </p:txBody>
      </p:sp>
      <p:sp>
        <p:nvSpPr>
          <p:cNvPr id="3" name="Content Placeholder 2"/>
          <p:cNvSpPr>
            <a:spLocks noGrp="1"/>
          </p:cNvSpPr>
          <p:nvPr>
            <p:ph idx="1"/>
          </p:nvPr>
        </p:nvSpPr>
        <p:spPr/>
        <p:txBody>
          <a:bodyPr/>
          <a:lstStyle/>
          <a:p>
            <a:r>
              <a:rPr lang="en-GB" sz="2800" dirty="0"/>
              <a:t>This relationship means that a small increase in a star’s surface temperature results in a very large increase in its power output per unit area.</a:t>
            </a:r>
          </a:p>
          <a:p>
            <a:r>
              <a:rPr lang="en-GB" sz="2800" dirty="0" smtClean="0"/>
              <a:t>Hot objects cool faster than cooler objects. They have a bigger surface area, which means they can emit more energy per second than smaller objects.</a:t>
            </a:r>
          </a:p>
          <a:p>
            <a:endParaRPr lang="en-GB" sz="2800" dirty="0" smtClean="0"/>
          </a:p>
          <a:p>
            <a:endParaRPr lang="en-GB" dirty="0"/>
          </a:p>
        </p:txBody>
      </p:sp>
      <p:sp>
        <p:nvSpPr>
          <p:cNvPr id="5" name="Rectangle 4"/>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602836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 </a:t>
            </a:r>
            <a:endParaRPr lang="en-GB" dirty="0"/>
          </a:p>
        </p:txBody>
      </p:sp>
      <p:sp>
        <p:nvSpPr>
          <p:cNvPr id="3" name="Content Placeholder 2"/>
          <p:cNvSpPr>
            <a:spLocks noGrp="1"/>
          </p:cNvSpPr>
          <p:nvPr>
            <p:ph idx="1"/>
          </p:nvPr>
        </p:nvSpPr>
        <p:spPr/>
        <p:txBody>
          <a:bodyPr>
            <a:normAutofit/>
          </a:bodyPr>
          <a:lstStyle/>
          <a:p>
            <a:pPr marL="118872" indent="0">
              <a:buNone/>
            </a:pPr>
            <a:r>
              <a:rPr lang="en-GB" sz="2800" dirty="0"/>
              <a:t>Vega has a surface temperature of 9602 K. Calculate the power per unit area for Vega.</a:t>
            </a:r>
          </a:p>
        </p:txBody>
      </p:sp>
    </p:spTree>
    <p:extLst>
      <p:ext uri="{BB962C8B-B14F-4D97-AF65-F5344CB8AC3E}">
        <p14:creationId xmlns:p14="http://schemas.microsoft.com/office/powerpoint/2010/main" val="515504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2362200"/>
            <a:ext cx="6710237" cy="253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888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a:t>
            </a:r>
            <a:endParaRPr lang="en-GB" dirty="0"/>
          </a:p>
        </p:txBody>
      </p:sp>
      <p:sp>
        <p:nvSpPr>
          <p:cNvPr id="3" name="Content Placeholder 2"/>
          <p:cNvSpPr>
            <a:spLocks noGrp="1"/>
          </p:cNvSpPr>
          <p:nvPr>
            <p:ph idx="1"/>
          </p:nvPr>
        </p:nvSpPr>
        <p:spPr/>
        <p:txBody>
          <a:bodyPr>
            <a:normAutofit/>
          </a:bodyPr>
          <a:lstStyle/>
          <a:p>
            <a:r>
              <a:rPr lang="en-GB" sz="2800" dirty="0"/>
              <a:t>The power per unit area of </a:t>
            </a:r>
            <a:r>
              <a:rPr lang="en-GB" sz="2800" dirty="0" err="1"/>
              <a:t>Rigel</a:t>
            </a:r>
            <a:r>
              <a:rPr lang="en-GB" sz="2800" dirty="0"/>
              <a:t> is </a:t>
            </a:r>
            <a:r>
              <a:rPr lang="en-GB" sz="2800" dirty="0" smtClean="0"/>
              <a:t>8.30x10</a:t>
            </a:r>
            <a:r>
              <a:rPr lang="en-GB" sz="2800" baseline="30000" dirty="0" smtClean="0"/>
              <a:t>8</a:t>
            </a:r>
            <a:r>
              <a:rPr lang="en-GB" sz="2800" dirty="0"/>
              <a:t>W</a:t>
            </a:r>
            <a:r>
              <a:rPr lang="en-GB" sz="2800" dirty="0" smtClean="0"/>
              <a:t>m</a:t>
            </a:r>
            <a:r>
              <a:rPr lang="en-GB" sz="2800" baseline="30000" dirty="0" smtClean="0"/>
              <a:t>-2</a:t>
            </a:r>
            <a:r>
              <a:rPr lang="en-GB" sz="2800" dirty="0" smtClean="0"/>
              <a:t>. </a:t>
            </a:r>
            <a:r>
              <a:rPr lang="en-GB" sz="2800" dirty="0"/>
              <a:t>Find the surface temperature of </a:t>
            </a:r>
            <a:r>
              <a:rPr lang="en-GB" sz="2800" dirty="0" err="1"/>
              <a:t>Rigel</a:t>
            </a:r>
            <a:r>
              <a:rPr lang="en-GB" sz="2800" dirty="0"/>
              <a:t>.</a:t>
            </a:r>
          </a:p>
        </p:txBody>
      </p:sp>
    </p:spTree>
    <p:extLst>
      <p:ext uri="{BB962C8B-B14F-4D97-AF65-F5344CB8AC3E}">
        <p14:creationId xmlns:p14="http://schemas.microsoft.com/office/powerpoint/2010/main" val="370513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1" y="1905000"/>
            <a:ext cx="7351063" cy="235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35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Stellar Luminosity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sz="2400" b="1" dirty="0" smtClean="0"/>
                  <a:t>The luminosity of a star is a measure of the total power the star emits from all wavelengths i.e. the total energy emitted per second. </a:t>
                </a:r>
              </a:p>
              <a:p>
                <a:r>
                  <a:rPr lang="en-GB" sz="2400" dirty="0" smtClean="0"/>
                  <a:t>We can therefore see from the Stefan-Boltzmann law that </a:t>
                </a:r>
                <a:r>
                  <a:rPr lang="en-GB" sz="2400" dirty="0"/>
                  <a:t>the luminosity can be expressed as</a:t>
                </a:r>
                <a:r>
                  <a:rPr lang="en-GB" sz="2400" dirty="0" smtClean="0"/>
                  <a:t>:</a:t>
                </a:r>
              </a:p>
              <a:p>
                <a:endParaRPr lang="en-GB" sz="2400" dirty="0" smtClean="0"/>
              </a:p>
              <a:p>
                <a:pPr marL="118872"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𝐿</m:t>
                      </m:r>
                      <m:r>
                        <a:rPr lang="en-GB" sz="2400" b="0" i="1" smtClean="0">
                          <a:latin typeface="Cambria Math"/>
                        </a:rPr>
                        <m:t>=</m:t>
                      </m:r>
                      <m:r>
                        <a:rPr lang="en-GB" sz="2400" b="0" i="1" smtClean="0">
                          <a:latin typeface="Cambria Math"/>
                          <a:ea typeface="Cambria Math"/>
                        </a:rPr>
                        <m:t>𝜎</m:t>
                      </m:r>
                      <m:r>
                        <a:rPr lang="en-GB" sz="2400" b="0" i="1" smtClean="0">
                          <a:latin typeface="Cambria Math"/>
                          <a:ea typeface="Cambria Math"/>
                        </a:rPr>
                        <m:t>𝐴</m:t>
                      </m:r>
                      <m:sSup>
                        <m:sSupPr>
                          <m:ctrlPr>
                            <a:rPr lang="en-GB" sz="2400" b="0" i="1" smtClean="0">
                              <a:latin typeface="Cambria Math" panose="02040503050406030204" pitchFamily="18" charset="0"/>
                              <a:ea typeface="Cambria Math"/>
                            </a:rPr>
                          </m:ctrlPr>
                        </m:sSupPr>
                        <m:e>
                          <m:r>
                            <a:rPr lang="en-GB" sz="2400" b="0" i="1" smtClean="0">
                              <a:latin typeface="Cambria Math"/>
                              <a:ea typeface="Cambria Math"/>
                            </a:rPr>
                            <m:t>𝑇</m:t>
                          </m:r>
                        </m:e>
                        <m:sup>
                          <m:r>
                            <a:rPr lang="en-GB" sz="2400" b="0" i="1" smtClean="0">
                              <a:latin typeface="Cambria Math"/>
                              <a:ea typeface="Cambria Math"/>
                            </a:rPr>
                            <m:t>4</m:t>
                          </m:r>
                        </m:sup>
                      </m:sSup>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r="-23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867401" y="4876800"/>
                <a:ext cx="5032019" cy="461665"/>
              </a:xfrm>
              <a:prstGeom prst="rect">
                <a:avLst/>
              </a:prstGeom>
              <a:noFill/>
            </p:spPr>
            <p:txBody>
              <a:bodyPr wrap="none" rtlCol="0">
                <a:spAutoFit/>
              </a:bodyPr>
              <a:lstStyle/>
              <a:p>
                <a:r>
                  <a:rPr lang="en-GB" sz="2400" dirty="0"/>
                  <a:t>On formula sheet as: </a:t>
                </a:r>
                <a14:m>
                  <m:oMath xmlns:m="http://schemas.openxmlformats.org/officeDocument/2006/math">
                    <m:r>
                      <a:rPr lang="en-GB" sz="2400" i="1">
                        <a:latin typeface="Cambria Math"/>
                      </a:rPr>
                      <m:t>𝐿</m:t>
                    </m:r>
                    <m:r>
                      <a:rPr lang="en-GB" sz="2400" i="1">
                        <a:latin typeface="Cambria Math"/>
                      </a:rPr>
                      <m:t>=4</m:t>
                    </m:r>
                    <m:r>
                      <a:rPr lang="en-GB" sz="2400" i="1">
                        <a:latin typeface="Cambria Math"/>
                        <a:ea typeface="Cambria Math"/>
                      </a:rPr>
                      <m:t>𝜋</m:t>
                    </m:r>
                    <m:sSup>
                      <m:sSupPr>
                        <m:ctrlPr>
                          <a:rPr lang="en-GB" sz="2400" i="1">
                            <a:latin typeface="Cambria Math" panose="02040503050406030204" pitchFamily="18" charset="0"/>
                            <a:ea typeface="Cambria Math"/>
                          </a:rPr>
                        </m:ctrlPr>
                      </m:sSupPr>
                      <m:e>
                        <m:r>
                          <a:rPr lang="en-GB" sz="2400" i="1">
                            <a:latin typeface="Cambria Math"/>
                            <a:ea typeface="Cambria Math"/>
                          </a:rPr>
                          <m:t>𝑟</m:t>
                        </m:r>
                      </m:e>
                      <m:sup>
                        <m:r>
                          <a:rPr lang="en-GB" sz="2400" i="1">
                            <a:latin typeface="Cambria Math"/>
                            <a:ea typeface="Cambria Math"/>
                          </a:rPr>
                          <m:t>2</m:t>
                        </m:r>
                      </m:sup>
                    </m:sSup>
                    <m:r>
                      <a:rPr lang="en-GB" sz="2400" i="1">
                        <a:latin typeface="Cambria Math"/>
                        <a:ea typeface="Cambria Math"/>
                      </a:rPr>
                      <m:t>𝜎</m:t>
                    </m:r>
                    <m:sSup>
                      <m:sSupPr>
                        <m:ctrlPr>
                          <a:rPr lang="en-GB" sz="2400" i="1">
                            <a:latin typeface="Cambria Math" panose="02040503050406030204" pitchFamily="18" charset="0"/>
                            <a:ea typeface="Cambria Math"/>
                          </a:rPr>
                        </m:ctrlPr>
                      </m:sSupPr>
                      <m:e>
                        <m:r>
                          <a:rPr lang="en-GB" sz="2400" i="1">
                            <a:latin typeface="Cambria Math"/>
                            <a:ea typeface="Cambria Math"/>
                          </a:rPr>
                          <m:t>𝑇</m:t>
                        </m:r>
                      </m:e>
                      <m:sup>
                        <m:r>
                          <a:rPr lang="en-GB" sz="2400" i="1">
                            <a:latin typeface="Cambria Math"/>
                            <a:ea typeface="Cambria Math"/>
                          </a:rPr>
                          <m:t>4</m:t>
                        </m:r>
                      </m:sup>
                    </m:sSup>
                  </m:oMath>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5867401" y="4876800"/>
                <a:ext cx="5032019" cy="461665"/>
              </a:xfrm>
              <a:prstGeom prst="rect">
                <a:avLst/>
              </a:prstGeom>
              <a:blipFill>
                <a:blip r:embed="rId3"/>
                <a:stretch>
                  <a:fillRect l="-1939" t="-9211" b="-30263"/>
                </a:stretch>
              </a:blipFill>
            </p:spPr>
            <p:txBody>
              <a:bodyPr/>
              <a:lstStyle/>
              <a:p>
                <a:r>
                  <a:rPr lang="en-GB">
                    <a:noFill/>
                  </a:rPr>
                  <a:t> </a:t>
                </a:r>
              </a:p>
            </p:txBody>
          </p:sp>
        </mc:Fallback>
      </mc:AlternateContent>
    </p:spTree>
    <p:extLst>
      <p:ext uri="{BB962C8B-B14F-4D97-AF65-F5344CB8AC3E}">
        <p14:creationId xmlns:p14="http://schemas.microsoft.com/office/powerpoint/2010/main" val="3581704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Stellar Luminosity</a:t>
            </a:r>
            <a:endParaRPr lang="en-GB"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97188" y="2438400"/>
            <a:ext cx="645795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83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Intentions </a:t>
            </a:r>
            <a:endParaRPr lang="en-GB" dirty="0"/>
          </a:p>
        </p:txBody>
      </p:sp>
      <p:pic>
        <p:nvPicPr>
          <p:cNvPr id="4" name="Content Placeholder 3"/>
          <p:cNvPicPr>
            <a:picLocks noGrp="1" noChangeAspect="1"/>
          </p:cNvPicPr>
          <p:nvPr>
            <p:ph idx="1"/>
          </p:nvPr>
        </p:nvPicPr>
        <p:blipFill>
          <a:blip r:embed="rId2"/>
          <a:stretch>
            <a:fillRect/>
          </a:stretch>
        </p:blipFill>
        <p:spPr>
          <a:xfrm>
            <a:off x="1371600" y="1828799"/>
            <a:ext cx="9144000" cy="4908295"/>
          </a:xfrm>
          <a:prstGeom prst="rect">
            <a:avLst/>
          </a:prstGeom>
        </p:spPr>
      </p:pic>
    </p:spTree>
    <p:extLst>
      <p:ext uri="{BB962C8B-B14F-4D97-AF65-F5344CB8AC3E}">
        <p14:creationId xmlns:p14="http://schemas.microsoft.com/office/powerpoint/2010/main" val="296131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Stellar Luminosity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845734"/>
                <a:ext cx="11125200" cy="4555066"/>
              </a:xfrm>
            </p:spPr>
            <p:txBody>
              <a:bodyPr>
                <a:normAutofit lnSpcReduction="10000"/>
              </a:bodyPr>
              <a:lstStyle/>
              <a:p>
                <a:r>
                  <a:rPr lang="en-GB" sz="2400" b="1" dirty="0"/>
                  <a:t>The luminosity of a star is a measure of the total power the star emits from all wavelengths i.e. the total energy emitted per second. </a:t>
                </a:r>
              </a:p>
              <a:p>
                <a:endParaRPr lang="en-GB" sz="2400" dirty="0" smtClean="0"/>
              </a:p>
              <a:p>
                <a:pPr marL="118872"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𝐿</m:t>
                      </m:r>
                      <m:r>
                        <a:rPr lang="en-GB" sz="2400" b="0" i="1" smtClean="0">
                          <a:latin typeface="Cambria Math"/>
                        </a:rPr>
                        <m:t>=4</m:t>
                      </m:r>
                      <m:r>
                        <a:rPr lang="en-GB" sz="2400" b="0" i="1" smtClean="0">
                          <a:latin typeface="Cambria Math"/>
                          <a:ea typeface="Cambria Math"/>
                        </a:rPr>
                        <m:t>𝜋</m:t>
                      </m:r>
                      <m:sSup>
                        <m:sSupPr>
                          <m:ctrlPr>
                            <a:rPr lang="en-GB" sz="2400" b="0" i="1" smtClean="0">
                              <a:latin typeface="Cambria Math" panose="02040503050406030204" pitchFamily="18" charset="0"/>
                              <a:ea typeface="Cambria Math"/>
                            </a:rPr>
                          </m:ctrlPr>
                        </m:sSupPr>
                        <m:e>
                          <m:r>
                            <a:rPr lang="en-GB" sz="2400" b="0" i="1" smtClean="0">
                              <a:latin typeface="Cambria Math"/>
                              <a:ea typeface="Cambria Math"/>
                            </a:rPr>
                            <m:t>𝑟</m:t>
                          </m:r>
                        </m:e>
                        <m:sup>
                          <m:r>
                            <a:rPr lang="en-GB" sz="2400" b="0" i="1" smtClean="0">
                              <a:latin typeface="Cambria Math"/>
                              <a:ea typeface="Cambria Math"/>
                            </a:rPr>
                            <m:t>2</m:t>
                          </m:r>
                        </m:sup>
                      </m:sSup>
                      <m:r>
                        <a:rPr lang="en-GB" sz="2400" b="0" i="1" smtClean="0">
                          <a:latin typeface="Cambria Math"/>
                          <a:ea typeface="Cambria Math"/>
                        </a:rPr>
                        <m:t>𝜎</m:t>
                      </m:r>
                      <m:sSup>
                        <m:sSupPr>
                          <m:ctrlPr>
                            <a:rPr lang="en-GB" sz="2400" b="0" i="1" smtClean="0">
                              <a:latin typeface="Cambria Math" panose="02040503050406030204" pitchFamily="18" charset="0"/>
                              <a:ea typeface="Cambria Math"/>
                            </a:rPr>
                          </m:ctrlPr>
                        </m:sSupPr>
                        <m:e>
                          <m:r>
                            <a:rPr lang="en-GB" sz="2400" b="0" i="1" smtClean="0">
                              <a:latin typeface="Cambria Math"/>
                              <a:ea typeface="Cambria Math"/>
                            </a:rPr>
                            <m:t>𝑇</m:t>
                          </m:r>
                        </m:e>
                        <m:sup>
                          <m:r>
                            <a:rPr lang="en-GB" sz="2400" b="0" i="1" smtClean="0">
                              <a:latin typeface="Cambria Math"/>
                              <a:ea typeface="Cambria Math"/>
                            </a:rPr>
                            <m:t>4</m:t>
                          </m:r>
                        </m:sup>
                      </m:sSup>
                    </m:oMath>
                  </m:oMathPara>
                </a14:m>
                <a:endParaRPr lang="en-GB" sz="2400" dirty="0" smtClean="0"/>
              </a:p>
              <a:p>
                <a:pPr marL="118872" indent="0">
                  <a:buNone/>
                </a:pPr>
                <a:endParaRPr lang="en-GB" sz="2400" dirty="0"/>
              </a:p>
              <a:p>
                <a:pPr marL="118872" indent="0">
                  <a:buNone/>
                </a:pPr>
                <a:r>
                  <a:rPr lang="en-GB" sz="2400" dirty="0" smtClean="0"/>
                  <a:t>Where:</a:t>
                </a:r>
              </a:p>
              <a:p>
                <a:pPr marL="118872" indent="0">
                  <a:buNone/>
                </a:pPr>
                <a:r>
                  <a:rPr lang="en-GB" sz="2400" dirty="0" smtClean="0"/>
                  <a:t>L = stellar luminosity (Watts, W)</a:t>
                </a:r>
              </a:p>
              <a:p>
                <a:pPr marL="118872" indent="0">
                  <a:buNone/>
                </a:pPr>
                <a:r>
                  <a:rPr lang="el-GR" sz="2400" dirty="0"/>
                  <a:t>σ</a:t>
                </a:r>
                <a:r>
                  <a:rPr lang="en-GB" sz="2400" dirty="0"/>
                  <a:t>= Stefan-Boltzmann constant </a:t>
                </a:r>
                <a14:m>
                  <m:oMath xmlns:m="http://schemas.openxmlformats.org/officeDocument/2006/math">
                    <m:r>
                      <a:rPr lang="en-GB" sz="2400" i="1" dirty="0">
                        <a:latin typeface="Cambria Math"/>
                      </a:rPr>
                      <m:t>5.67</m:t>
                    </m:r>
                    <m:r>
                      <a:rPr lang="en-GB" sz="2400" i="1" dirty="0">
                        <a:latin typeface="Cambria Math"/>
                      </a:rPr>
                      <m:t>𝑥</m:t>
                    </m:r>
                    <m:sSup>
                      <m:sSupPr>
                        <m:ctrlPr>
                          <a:rPr lang="en-GB" sz="2400" i="1" dirty="0">
                            <a:latin typeface="Cambria Math" panose="02040503050406030204" pitchFamily="18" charset="0"/>
                          </a:rPr>
                        </m:ctrlPr>
                      </m:sSupPr>
                      <m:e>
                        <m:r>
                          <a:rPr lang="en-GB" sz="2400" i="1" dirty="0">
                            <a:latin typeface="Cambria Math"/>
                          </a:rPr>
                          <m:t>10</m:t>
                        </m:r>
                      </m:e>
                      <m:sup>
                        <m:r>
                          <a:rPr lang="en-GB" sz="2400" i="1" dirty="0">
                            <a:latin typeface="Cambria Math"/>
                          </a:rPr>
                          <m:t>−8</m:t>
                        </m:r>
                      </m:sup>
                    </m:sSup>
                    <m:r>
                      <a:rPr lang="en-GB" sz="2400" i="1" dirty="0">
                        <a:latin typeface="Cambria Math"/>
                      </a:rPr>
                      <m:t>𝑊</m:t>
                    </m:r>
                    <m:sSup>
                      <m:sSupPr>
                        <m:ctrlPr>
                          <a:rPr lang="en-GB" sz="2400" i="1" dirty="0">
                            <a:latin typeface="Cambria Math" panose="02040503050406030204" pitchFamily="18" charset="0"/>
                          </a:rPr>
                        </m:ctrlPr>
                      </m:sSupPr>
                      <m:e>
                        <m:r>
                          <a:rPr lang="en-GB" sz="2400" i="1" dirty="0">
                            <a:latin typeface="Cambria Math"/>
                          </a:rPr>
                          <m:t>𝑚</m:t>
                        </m:r>
                      </m:e>
                      <m:sup>
                        <m:r>
                          <a:rPr lang="en-GB" sz="2400" i="1" dirty="0">
                            <a:latin typeface="Cambria Math"/>
                          </a:rPr>
                          <m:t>−2</m:t>
                        </m:r>
                      </m:sup>
                    </m:sSup>
                    <m:sSup>
                      <m:sSupPr>
                        <m:ctrlPr>
                          <a:rPr lang="en-GB" sz="2400" i="1" dirty="0">
                            <a:latin typeface="Cambria Math" panose="02040503050406030204" pitchFamily="18" charset="0"/>
                          </a:rPr>
                        </m:ctrlPr>
                      </m:sSupPr>
                      <m:e>
                        <m:r>
                          <a:rPr lang="en-GB" sz="2400" i="1" dirty="0">
                            <a:latin typeface="Cambria Math"/>
                          </a:rPr>
                          <m:t>𝐾</m:t>
                        </m:r>
                      </m:e>
                      <m:sup>
                        <m:r>
                          <a:rPr lang="en-GB" sz="2400" i="1" dirty="0">
                            <a:latin typeface="Cambria Math"/>
                          </a:rPr>
                          <m:t>−4</m:t>
                        </m:r>
                      </m:sup>
                    </m:sSup>
                  </m:oMath>
                </a14:m>
                <a:endParaRPr lang="en-GB" sz="2400" dirty="0"/>
              </a:p>
              <a:p>
                <a:pPr marL="118872" indent="0">
                  <a:buNone/>
                </a:pPr>
                <a:r>
                  <a:rPr lang="en-GB" sz="2400" dirty="0" smtClean="0"/>
                  <a:t>T= Temperature (Kelvin, K) </a:t>
                </a:r>
              </a:p>
              <a:p>
                <a:pPr marL="118872" indent="0">
                  <a:buNone/>
                </a:pPr>
                <a14:m>
                  <m:oMath xmlns:m="http://schemas.openxmlformats.org/officeDocument/2006/math">
                    <m:r>
                      <a:rPr lang="en-GB" sz="2400" i="1">
                        <a:latin typeface="Cambria Math"/>
                      </a:rPr>
                      <m:t>4</m:t>
                    </m:r>
                    <m:r>
                      <a:rPr lang="en-GB" sz="2400" i="1">
                        <a:latin typeface="Cambria Math"/>
                        <a:ea typeface="Cambria Math"/>
                      </a:rPr>
                      <m:t>𝜋</m:t>
                    </m:r>
                    <m:sSup>
                      <m:sSupPr>
                        <m:ctrlPr>
                          <a:rPr lang="en-GB" sz="2400" i="1">
                            <a:latin typeface="Cambria Math" panose="02040503050406030204" pitchFamily="18" charset="0"/>
                            <a:ea typeface="Cambria Math"/>
                          </a:rPr>
                        </m:ctrlPr>
                      </m:sSupPr>
                      <m:e>
                        <m:r>
                          <a:rPr lang="en-GB" sz="2400" i="1">
                            <a:latin typeface="Cambria Math"/>
                            <a:ea typeface="Cambria Math"/>
                          </a:rPr>
                          <m:t>𝑟</m:t>
                        </m:r>
                      </m:e>
                      <m:sup>
                        <m:r>
                          <a:rPr lang="en-GB" sz="2400" i="1">
                            <a:latin typeface="Cambria Math"/>
                            <a:ea typeface="Cambria Math"/>
                          </a:rPr>
                          <m:t>2</m:t>
                        </m:r>
                      </m:sup>
                    </m:sSup>
                  </m:oMath>
                </a14:m>
                <a:r>
                  <a:rPr lang="en-GB" sz="2400" dirty="0" smtClean="0"/>
                  <a:t> = Area of a sphere (m</a:t>
                </a:r>
                <a:r>
                  <a:rPr lang="en-GB" sz="2400" baseline="30000" dirty="0" smtClean="0"/>
                  <a:t>2</a:t>
                </a:r>
                <a:r>
                  <a:rPr lang="en-GB" sz="2400" dirty="0" smtClean="0"/>
                  <a:t>)</a:t>
                </a:r>
              </a:p>
              <a:p>
                <a:pPr marL="118872"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845734"/>
                <a:ext cx="11125200" cy="4555066"/>
              </a:xfrm>
              <a:blipFill>
                <a:blip r:embed="rId2"/>
                <a:stretch>
                  <a:fillRect l="-877" t="-2544" r="-712"/>
                </a:stretch>
              </a:blipFill>
            </p:spPr>
            <p:txBody>
              <a:bodyPr/>
              <a:lstStyle/>
              <a:p>
                <a:r>
                  <a:rPr lang="en-GB">
                    <a:noFill/>
                  </a:rPr>
                  <a:t> </a:t>
                </a:r>
              </a:p>
            </p:txBody>
          </p:sp>
        </mc:Fallback>
      </mc:AlternateContent>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89530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Stellar Luminosity</a:t>
            </a:r>
            <a:endParaRPr lang="en-GB" dirty="0"/>
          </a:p>
        </p:txBody>
      </p:sp>
      <p:sp>
        <p:nvSpPr>
          <p:cNvPr id="3" name="Content Placeholder 2"/>
          <p:cNvSpPr>
            <a:spLocks noGrp="1"/>
          </p:cNvSpPr>
          <p:nvPr>
            <p:ph idx="1"/>
          </p:nvPr>
        </p:nvSpPr>
        <p:spPr/>
        <p:txBody>
          <a:bodyPr>
            <a:normAutofit/>
          </a:bodyPr>
          <a:lstStyle/>
          <a:p>
            <a:r>
              <a:rPr lang="en-GB" sz="2800" dirty="0" smtClean="0"/>
              <a:t>The luminosity </a:t>
            </a:r>
            <a:r>
              <a:rPr lang="en-GB" sz="2800" dirty="0"/>
              <a:t>of a star depends on both its radius and surface temperature. A star can be luminous because it is hot </a:t>
            </a:r>
            <a:r>
              <a:rPr lang="en-GB" sz="2800" dirty="0" smtClean="0"/>
              <a:t>or </a:t>
            </a:r>
            <a:r>
              <a:rPr lang="en-GB" sz="2800" dirty="0"/>
              <a:t>large or both. </a:t>
            </a:r>
            <a:endParaRPr lang="en-GB" sz="2800" dirty="0" smtClean="0"/>
          </a:p>
          <a:p>
            <a:r>
              <a:rPr lang="en-GB" sz="2800" dirty="0" smtClean="0"/>
              <a:t>A </a:t>
            </a:r>
            <a:r>
              <a:rPr lang="en-GB" sz="2800" dirty="0"/>
              <a:t>star’s total luminosity takes account of all the wavelengths of radiation, such as infrared and microwaves, not just the visible range.</a:t>
            </a:r>
          </a:p>
        </p:txBody>
      </p:sp>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059203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Stellar Luminosity</a:t>
            </a:r>
            <a:endParaRPr lang="en-GB" dirty="0"/>
          </a:p>
        </p:txBody>
      </p:sp>
      <p:sp>
        <p:nvSpPr>
          <p:cNvPr id="3" name="Content Placeholder 2"/>
          <p:cNvSpPr>
            <a:spLocks noGrp="1"/>
          </p:cNvSpPr>
          <p:nvPr>
            <p:ph idx="1"/>
          </p:nvPr>
        </p:nvSpPr>
        <p:spPr/>
        <p:txBody>
          <a:bodyPr>
            <a:normAutofit/>
          </a:bodyPr>
          <a:lstStyle/>
          <a:p>
            <a:r>
              <a:rPr lang="en-GB" sz="2800" dirty="0"/>
              <a:t>Consider a star which has a radius double that of the Sun. Its surface area would be four times that of the Sun. </a:t>
            </a:r>
            <a:endParaRPr lang="en-GB" sz="2800" dirty="0" smtClean="0"/>
          </a:p>
          <a:p>
            <a:endParaRPr lang="en-GB" sz="2800" dirty="0"/>
          </a:p>
          <a:p>
            <a:r>
              <a:rPr lang="en-GB" sz="2800" dirty="0" smtClean="0"/>
              <a:t>If </a:t>
            </a:r>
            <a:r>
              <a:rPr lang="en-GB" sz="2800" dirty="0"/>
              <a:t>this star and the Sun have the same surface temperature, then this star would have a luminosity four times that of the Sun. </a:t>
            </a:r>
          </a:p>
        </p:txBody>
      </p:sp>
      <p:sp>
        <p:nvSpPr>
          <p:cNvPr id="5" name="Rectangle 4"/>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614424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 </a:t>
            </a:r>
            <a:endParaRPr lang="en-GB" dirty="0"/>
          </a:p>
        </p:txBody>
      </p:sp>
      <p:sp>
        <p:nvSpPr>
          <p:cNvPr id="3" name="Content Placeholder 2"/>
          <p:cNvSpPr>
            <a:spLocks noGrp="1"/>
          </p:cNvSpPr>
          <p:nvPr>
            <p:ph idx="1"/>
          </p:nvPr>
        </p:nvSpPr>
        <p:spPr/>
        <p:txBody>
          <a:bodyPr>
            <a:normAutofit/>
          </a:bodyPr>
          <a:lstStyle/>
          <a:p>
            <a:pPr marL="118872" indent="0">
              <a:buNone/>
            </a:pPr>
            <a:r>
              <a:rPr lang="en-GB" sz="2800" dirty="0"/>
              <a:t>Betelgeuse has a surface temperature of 3500 K. The luminosity of Betelgeuse is 7.2 × 10</a:t>
            </a:r>
            <a:r>
              <a:rPr lang="en-GB" sz="2800" baseline="30000" dirty="0"/>
              <a:t>31</a:t>
            </a:r>
            <a:r>
              <a:rPr lang="en-GB" sz="2800" dirty="0"/>
              <a:t> W. Calculate the radius of Betelgeuse.</a:t>
            </a:r>
          </a:p>
        </p:txBody>
      </p:sp>
    </p:spTree>
    <p:extLst>
      <p:ext uri="{BB962C8B-B14F-4D97-AF65-F5344CB8AC3E}">
        <p14:creationId xmlns:p14="http://schemas.microsoft.com/office/powerpoint/2010/main" val="48931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1024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1" y="2057400"/>
            <a:ext cx="6477411" cy="243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24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a:t>
            </a:r>
            <a:endParaRPr lang="en-GB" dirty="0"/>
          </a:p>
        </p:txBody>
      </p:sp>
      <p:sp>
        <p:nvSpPr>
          <p:cNvPr id="3" name="Content Placeholder 2"/>
          <p:cNvSpPr>
            <a:spLocks noGrp="1"/>
          </p:cNvSpPr>
          <p:nvPr>
            <p:ph idx="1"/>
          </p:nvPr>
        </p:nvSpPr>
        <p:spPr/>
        <p:txBody>
          <a:bodyPr/>
          <a:lstStyle/>
          <a:p>
            <a:pPr marL="118872" indent="0">
              <a:buNone/>
            </a:pPr>
            <a:r>
              <a:rPr lang="en-GB" dirty="0"/>
              <a:t>Sirius is the brightest star in the night sky. Sirius has a luminosity of 9.9 × 10</a:t>
            </a:r>
            <a:r>
              <a:rPr lang="en-GB" baseline="30000" dirty="0"/>
              <a:t>27</a:t>
            </a:r>
            <a:r>
              <a:rPr lang="en-GB" dirty="0"/>
              <a:t> W. The radius of Sirius is 1.2 ×10</a:t>
            </a:r>
            <a:r>
              <a:rPr lang="en-GB" baseline="30000" dirty="0"/>
              <a:t>6</a:t>
            </a:r>
            <a:r>
              <a:rPr lang="en-GB" dirty="0"/>
              <a:t> km. Calculate the surface temperature of Sirius.</a:t>
            </a:r>
          </a:p>
        </p:txBody>
      </p:sp>
    </p:spTree>
    <p:extLst>
      <p:ext uri="{BB962C8B-B14F-4D97-AF65-F5344CB8AC3E}">
        <p14:creationId xmlns:p14="http://schemas.microsoft.com/office/powerpoint/2010/main" val="2771040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905000"/>
            <a:ext cx="7188154" cy="258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26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t>
            </a:r>
            <a:endParaRPr lang="en-GB" dirty="0"/>
          </a:p>
        </p:txBody>
      </p:sp>
      <p:sp>
        <p:nvSpPr>
          <p:cNvPr id="3" name="Content Placeholder 2"/>
          <p:cNvSpPr>
            <a:spLocks noGrp="1"/>
          </p:cNvSpPr>
          <p:nvPr>
            <p:ph idx="1"/>
          </p:nvPr>
        </p:nvSpPr>
        <p:spPr/>
        <p:txBody>
          <a:bodyPr>
            <a:normAutofit/>
          </a:bodyPr>
          <a:lstStyle/>
          <a:p>
            <a:pPr marL="118872" indent="0">
              <a:buNone/>
            </a:pPr>
            <a:r>
              <a:rPr lang="en-GB" sz="2800" dirty="0" err="1"/>
              <a:t>Arcturus</a:t>
            </a:r>
            <a:r>
              <a:rPr lang="en-GB" sz="2800" dirty="0"/>
              <a:t> has a surface temperature of 4300 K and a radius of 1.8 × 10</a:t>
            </a:r>
            <a:r>
              <a:rPr lang="en-GB" sz="2800" baseline="30000" dirty="0"/>
              <a:t>10</a:t>
            </a:r>
            <a:r>
              <a:rPr lang="en-GB" sz="2800" dirty="0"/>
              <a:t>m. Another star has the same luminosity but a surface temperature of only 3600K. Determine its radius.</a:t>
            </a:r>
          </a:p>
        </p:txBody>
      </p:sp>
    </p:spTree>
    <p:extLst>
      <p:ext uri="{BB962C8B-B14F-4D97-AF65-F5344CB8AC3E}">
        <p14:creationId xmlns:p14="http://schemas.microsoft.com/office/powerpoint/2010/main" val="1631539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6462" y="1828800"/>
            <a:ext cx="6564318" cy="262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705600" y="1981200"/>
            <a:ext cx="2514600" cy="297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8467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Starter</a:t>
            </a:r>
            <a:endParaRPr lang="en-GB" dirty="0"/>
          </a:p>
        </p:txBody>
      </p:sp>
      <p:sp>
        <p:nvSpPr>
          <p:cNvPr id="3" name="Content Placeholder 2"/>
          <p:cNvSpPr>
            <a:spLocks noGrp="1"/>
          </p:cNvSpPr>
          <p:nvPr>
            <p:ph idx="1"/>
          </p:nvPr>
        </p:nvSpPr>
        <p:spPr/>
        <p:txBody>
          <a:bodyPr/>
          <a:lstStyle/>
          <a:p>
            <a:r>
              <a:rPr lang="en-GB" dirty="0" smtClean="0"/>
              <a:t>What do the following space time graph tell you about the object:</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307316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29822" y="2198914"/>
            <a:ext cx="351378" cy="369332"/>
          </a:xfrm>
          <a:prstGeom prst="rect">
            <a:avLst/>
          </a:prstGeom>
          <a:noFill/>
        </p:spPr>
        <p:txBody>
          <a:bodyPr wrap="none" rtlCol="0">
            <a:spAutoFit/>
          </a:bodyPr>
          <a:lstStyle/>
          <a:p>
            <a:r>
              <a:rPr lang="en-GB" dirty="0"/>
              <a:t>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944" y="2247900"/>
            <a:ext cx="268842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75255" y="2220685"/>
            <a:ext cx="351378" cy="369332"/>
          </a:xfrm>
          <a:prstGeom prst="rect">
            <a:avLst/>
          </a:prstGeom>
          <a:noFill/>
        </p:spPr>
        <p:txBody>
          <a:bodyPr wrap="none" rtlCol="0">
            <a:spAutoFit/>
          </a:bodyPr>
          <a:lstStyle/>
          <a:p>
            <a:r>
              <a:rPr lang="en-GB" dirty="0"/>
              <a:t>2.</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620" y="4724400"/>
            <a:ext cx="3067936"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886813" y="4539734"/>
            <a:ext cx="351378" cy="369332"/>
          </a:xfrm>
          <a:prstGeom prst="rect">
            <a:avLst/>
          </a:prstGeom>
          <a:noFill/>
        </p:spPr>
        <p:txBody>
          <a:bodyPr wrap="none" rtlCol="0">
            <a:spAutoFit/>
          </a:bodyPr>
          <a:lstStyle/>
          <a:p>
            <a:r>
              <a:rPr lang="en-GB" dirty="0"/>
              <a:t>3.</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6633" y="4680857"/>
            <a:ext cx="2512731" cy="203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275254" y="4496191"/>
            <a:ext cx="351378" cy="369332"/>
          </a:xfrm>
          <a:prstGeom prst="rect">
            <a:avLst/>
          </a:prstGeom>
          <a:noFill/>
        </p:spPr>
        <p:txBody>
          <a:bodyPr wrap="none" rtlCol="0">
            <a:spAutoFit/>
          </a:bodyPr>
          <a:lstStyle/>
          <a:p>
            <a:r>
              <a:rPr lang="en-GB" dirty="0"/>
              <a:t>4.</a:t>
            </a:r>
          </a:p>
        </p:txBody>
      </p:sp>
      <p:cxnSp>
        <p:nvCxnSpPr>
          <p:cNvPr id="8" name="Straight Connector 7"/>
          <p:cNvCxnSpPr/>
          <p:nvPr/>
        </p:nvCxnSpPr>
        <p:spPr>
          <a:xfrm>
            <a:off x="6781800" y="5334000"/>
            <a:ext cx="2286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91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Properties of Stars</a:t>
            </a:r>
            <a:endParaRPr lang="en-GB" dirty="0"/>
          </a:p>
        </p:txBody>
      </p:sp>
      <p:sp>
        <p:nvSpPr>
          <p:cNvPr id="2" name="Content Placeholder 1"/>
          <p:cNvSpPr>
            <a:spLocks noGrp="1"/>
          </p:cNvSpPr>
          <p:nvPr>
            <p:ph idx="1"/>
          </p:nvPr>
        </p:nvSpPr>
        <p:spPr/>
        <p:txBody>
          <a:bodyPr/>
          <a:lstStyle/>
          <a:p>
            <a:pPr marL="118872" indent="0">
              <a:buNone/>
            </a:pPr>
            <a:r>
              <a:rPr lang="en-GB" sz="3200" dirty="0"/>
              <a:t>In this topic we are going to examine: </a:t>
            </a:r>
          </a:p>
          <a:p>
            <a:pPr lvl="1"/>
            <a:r>
              <a:rPr lang="en-GB" sz="2800" dirty="0"/>
              <a:t>temperature and colour of a star</a:t>
            </a:r>
          </a:p>
          <a:p>
            <a:pPr lvl="1"/>
            <a:r>
              <a:rPr lang="en-GB" sz="2800" dirty="0"/>
              <a:t>spectral class</a:t>
            </a:r>
          </a:p>
          <a:p>
            <a:pPr lvl="1"/>
            <a:r>
              <a:rPr lang="en-GB" sz="2800" dirty="0"/>
              <a:t>the power of a star</a:t>
            </a:r>
          </a:p>
          <a:p>
            <a:pPr lvl="1"/>
            <a:r>
              <a:rPr lang="en-GB" sz="2800" dirty="0"/>
              <a:t>stellar luminosity</a:t>
            </a:r>
          </a:p>
          <a:p>
            <a:pPr lvl="1"/>
            <a:r>
              <a:rPr lang="en-GB" sz="2800" dirty="0"/>
              <a:t>apparent brightness</a:t>
            </a:r>
          </a:p>
          <a:p>
            <a:pPr lvl="1"/>
            <a:r>
              <a:rPr lang="en-GB" sz="2800" dirty="0"/>
              <a:t>symbols</a:t>
            </a:r>
          </a:p>
          <a:p>
            <a:pPr lvl="1"/>
            <a:r>
              <a:rPr lang="en-GB" sz="2800" dirty="0"/>
              <a:t>useful units in astronomy.</a:t>
            </a:r>
          </a:p>
          <a:p>
            <a:endParaRPr lang="en-GB" dirty="0"/>
          </a:p>
        </p:txBody>
      </p:sp>
    </p:spTree>
    <p:extLst>
      <p:ext uri="{BB962C8B-B14F-4D97-AF65-F5344CB8AC3E}">
        <p14:creationId xmlns:p14="http://schemas.microsoft.com/office/powerpoint/2010/main" val="1793895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Apparent Brightness</a:t>
            </a:r>
            <a:endParaRPr lang="en-GB" dirty="0"/>
          </a:p>
        </p:txBody>
      </p:sp>
      <p:sp>
        <p:nvSpPr>
          <p:cNvPr id="3" name="Content Placeholder 2"/>
          <p:cNvSpPr>
            <a:spLocks noGrp="1"/>
          </p:cNvSpPr>
          <p:nvPr>
            <p:ph idx="1"/>
          </p:nvPr>
        </p:nvSpPr>
        <p:spPr>
          <a:xfrm>
            <a:off x="533400" y="1981200"/>
            <a:ext cx="10820400" cy="4625609"/>
          </a:xfrm>
        </p:spPr>
        <p:txBody>
          <a:bodyPr>
            <a:normAutofit/>
          </a:bodyPr>
          <a:lstStyle/>
          <a:p>
            <a:r>
              <a:rPr lang="en-GB" sz="2800" dirty="0"/>
              <a:t>If you look up at the night sky on a clear night, you will notice that the stars appear to have different levels of brightness. Some appear dimmer than others. Now this may be because they genuinely emit less visible light, but it may also be because they are further away.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067" y="3581400"/>
            <a:ext cx="264819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302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Apparent Brightness</a:t>
            </a:r>
            <a:endParaRPr lang="en-GB" dirty="0"/>
          </a:p>
        </p:txBody>
      </p:sp>
      <p:sp>
        <p:nvSpPr>
          <p:cNvPr id="3" name="Content Placeholder 2"/>
          <p:cNvSpPr>
            <a:spLocks noGrp="1"/>
          </p:cNvSpPr>
          <p:nvPr>
            <p:ph idx="1"/>
          </p:nvPr>
        </p:nvSpPr>
        <p:spPr/>
        <p:txBody>
          <a:bodyPr>
            <a:normAutofit/>
          </a:bodyPr>
          <a:lstStyle/>
          <a:p>
            <a:r>
              <a:rPr lang="en-GB" sz="2800" dirty="0"/>
              <a:t>For example, consider two stars A and B. Star B emits more visible radiation per second than A. However, the two stars may appear equally bright to you an observer on Earth if star B is more distant than star A. </a:t>
            </a:r>
            <a:endParaRPr lang="en-GB" sz="2800" dirty="0" smtClean="0"/>
          </a:p>
          <a:p>
            <a:endParaRPr lang="en-GB" sz="2800" dirty="0"/>
          </a:p>
          <a:p>
            <a:r>
              <a:rPr lang="en-GB" sz="2800" dirty="0" smtClean="0"/>
              <a:t>What </a:t>
            </a:r>
            <a:r>
              <a:rPr lang="en-GB" sz="2800" dirty="0"/>
              <a:t>you are judging with your eye is the </a:t>
            </a:r>
            <a:r>
              <a:rPr lang="en-GB" sz="2800" b="1" dirty="0">
                <a:hlinkClick r:id="rId2"/>
              </a:rPr>
              <a:t>apparent brightness</a:t>
            </a:r>
            <a:r>
              <a:rPr lang="en-GB" sz="2800" dirty="0"/>
              <a:t> </a:t>
            </a:r>
            <a:r>
              <a:rPr lang="en-GB" sz="2800" dirty="0" smtClean="0"/>
              <a:t>of </a:t>
            </a:r>
            <a:r>
              <a:rPr lang="en-GB" sz="2800" dirty="0"/>
              <a:t>the stars.</a:t>
            </a:r>
          </a:p>
        </p:txBody>
      </p:sp>
    </p:spTree>
    <p:extLst>
      <p:ext uri="{BB962C8B-B14F-4D97-AF65-F5344CB8AC3E}">
        <p14:creationId xmlns:p14="http://schemas.microsoft.com/office/powerpoint/2010/main" val="4239155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Apparent Brightness</a:t>
            </a:r>
            <a:endParaRPr lang="en-GB"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6201" y="1967229"/>
            <a:ext cx="3743325" cy="359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905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Apparent Brightness</a:t>
            </a:r>
            <a:endParaRPr lang="en-GB" dirty="0"/>
          </a:p>
        </p:txBody>
      </p:sp>
      <p:sp>
        <p:nvSpPr>
          <p:cNvPr id="3" name="Content Placeholder 2"/>
          <p:cNvSpPr>
            <a:spLocks noGrp="1"/>
          </p:cNvSpPr>
          <p:nvPr>
            <p:ph idx="1"/>
          </p:nvPr>
        </p:nvSpPr>
        <p:spPr/>
        <p:txBody>
          <a:bodyPr>
            <a:normAutofit/>
          </a:bodyPr>
          <a:lstStyle/>
          <a:p>
            <a:r>
              <a:rPr lang="en-GB" sz="2400" b="1" dirty="0" smtClean="0"/>
              <a:t>Apparent </a:t>
            </a:r>
            <a:r>
              <a:rPr lang="en-GB" sz="2400" b="1" dirty="0"/>
              <a:t>brightness is the amount of energy per second reaching a detector per unit area.</a:t>
            </a:r>
            <a:r>
              <a:rPr lang="en-GB" sz="2400" dirty="0"/>
              <a:t> </a:t>
            </a:r>
            <a:endParaRPr lang="en-GB" sz="2400" dirty="0" smtClean="0"/>
          </a:p>
          <a:p>
            <a:endParaRPr lang="en-GB" sz="2400" dirty="0"/>
          </a:p>
          <a:p>
            <a:r>
              <a:rPr lang="en-GB" sz="2400" dirty="0" smtClean="0"/>
              <a:t>It </a:t>
            </a:r>
            <a:r>
              <a:rPr lang="en-GB" sz="2400" dirty="0"/>
              <a:t>depends upon the star’s luminosity and its distance from us. The exact relationship between apparent brightness and distance is called the inverse square law. </a:t>
            </a:r>
            <a:endParaRPr lang="en-GB" sz="2400" dirty="0" smtClean="0"/>
          </a:p>
          <a:p>
            <a:endParaRPr lang="en-GB" dirty="0"/>
          </a:p>
        </p:txBody>
      </p:sp>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691671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Apparent Brightness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sz="2400" dirty="0" smtClean="0"/>
                  <a:t>As </a:t>
                </a:r>
                <a:r>
                  <a:rPr lang="en-GB" sz="2400" dirty="0"/>
                  <a:t>you move away from a star, the radiation spreads out to cover the surface of a progressively larger sphere. The area of a sphere is equal </a:t>
                </a:r>
                <a:r>
                  <a:rPr lang="en-GB" sz="2400" dirty="0" smtClean="0"/>
                  <a:t>to</a:t>
                </a:r>
                <a14:m>
                  <m:oMath xmlns:m="http://schemas.openxmlformats.org/officeDocument/2006/math">
                    <m:r>
                      <a:rPr lang="en-GB" sz="2400" b="0" i="0" smtClean="0">
                        <a:latin typeface="Cambria Math"/>
                      </a:rPr>
                      <m:t> </m:t>
                    </m:r>
                    <m:r>
                      <a:rPr lang="en-GB" sz="2400" b="0" i="1" smtClean="0">
                        <a:latin typeface="Cambria Math"/>
                      </a:rPr>
                      <m:t>4</m:t>
                    </m:r>
                    <m:r>
                      <a:rPr lang="en-GB" sz="2400" b="0" i="1" smtClean="0">
                        <a:latin typeface="Cambria Math"/>
                        <a:ea typeface="Cambria Math"/>
                      </a:rPr>
                      <m:t>𝜋</m:t>
                    </m:r>
                    <m:sSup>
                      <m:sSupPr>
                        <m:ctrlPr>
                          <a:rPr lang="en-GB" sz="2400" b="0" i="1" smtClean="0">
                            <a:latin typeface="Cambria Math" panose="02040503050406030204" pitchFamily="18" charset="0"/>
                            <a:ea typeface="Cambria Math"/>
                          </a:rPr>
                        </m:ctrlPr>
                      </m:sSupPr>
                      <m:e>
                        <m:r>
                          <a:rPr lang="en-GB" sz="2400" b="0" i="1" smtClean="0">
                            <a:latin typeface="Cambria Math"/>
                            <a:ea typeface="Cambria Math"/>
                          </a:rPr>
                          <m:t>𝑟</m:t>
                        </m:r>
                      </m:e>
                      <m:sup>
                        <m:r>
                          <a:rPr lang="en-GB" sz="2400" b="0" i="1" smtClean="0">
                            <a:latin typeface="Cambria Math"/>
                            <a:ea typeface="Cambria Math"/>
                          </a:rPr>
                          <m:t>2</m:t>
                        </m:r>
                      </m:sup>
                    </m:sSup>
                  </m:oMath>
                </a14:m>
                <a:r>
                  <a:rPr lang="en-GB" sz="2400" dirty="0"/>
                  <a:t>. </a:t>
                </a:r>
                <a:endParaRPr lang="en-GB" sz="2400" dirty="0" smtClean="0"/>
              </a:p>
              <a:p>
                <a:endParaRPr lang="en-GB" sz="2400" dirty="0"/>
              </a:p>
              <a:p>
                <a:r>
                  <a:rPr lang="en-GB" sz="2400" dirty="0" smtClean="0"/>
                  <a:t>The </a:t>
                </a:r>
                <a:r>
                  <a:rPr lang="en-GB" sz="2400" dirty="0"/>
                  <a:t>star’s apparent brightness</a:t>
                </a:r>
                <a:r>
                  <a:rPr lang="en-GB" sz="2400" dirty="0" smtClean="0"/>
                  <a:t> </a:t>
                </a:r>
                <a:r>
                  <a:rPr lang="en-GB" sz="2400" dirty="0"/>
                  <a:t>received by a detector </a:t>
                </a:r>
                <a:r>
                  <a:rPr lang="en-GB" sz="2400" dirty="0" smtClean="0"/>
                  <a:t>will </a:t>
                </a:r>
                <a:r>
                  <a:rPr lang="en-GB" sz="2400" dirty="0"/>
                  <a:t>vary inversely as the square of the star’s distance from us. Doubling the distance from a star will quarter the apparent brightness. Tripling the distance will make the apparent brightness become one ninth of the previous value etc.</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r="-1394"/>
                </a:stretch>
              </a:blipFill>
            </p:spPr>
            <p:txBody>
              <a:bodyPr/>
              <a:lstStyle/>
              <a:p>
                <a:r>
                  <a:rPr lang="en-GB">
                    <a:noFill/>
                  </a:rPr>
                  <a:t> </a:t>
                </a:r>
              </a:p>
            </p:txBody>
          </p:sp>
        </mc:Fallback>
      </mc:AlternateContent>
    </p:spTree>
    <p:extLst>
      <p:ext uri="{BB962C8B-B14F-4D97-AF65-F5344CB8AC3E}">
        <p14:creationId xmlns:p14="http://schemas.microsoft.com/office/powerpoint/2010/main" val="3777762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Apparent Brightness</a:t>
            </a:r>
            <a:endParaRPr lang="en-GB"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2400" y="853440"/>
            <a:ext cx="3731528" cy="2796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Content Placeholder 2"/>
              <p:cNvSpPr txBox="1">
                <a:spLocks/>
              </p:cNvSpPr>
              <p:nvPr/>
            </p:nvSpPr>
            <p:spPr>
              <a:xfrm>
                <a:off x="457200" y="2438400"/>
                <a:ext cx="8229600" cy="1905000"/>
              </a:xfrm>
              <a:prstGeom prst="rect">
                <a:avLst/>
              </a:prstGeom>
            </p:spPr>
            <p:txBody>
              <a:bodyPr vert="horz" lIns="54864" tIns="91440" rtlCol="0">
                <a:normAutofit fontScale="925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GB" dirty="0"/>
                  <a:t>T</a:t>
                </a:r>
                <a:r>
                  <a:rPr lang="en-GB" dirty="0" smtClean="0"/>
                  <a:t>he </a:t>
                </a:r>
                <a:r>
                  <a:rPr lang="en-GB" dirty="0"/>
                  <a:t>apparent brightness b of a star can be found using the equation: </a:t>
                </a:r>
                <a:endParaRPr lang="en-GB" i="1" dirty="0">
                  <a:latin typeface="Cambria Math"/>
                </a:endParaRPr>
              </a:p>
              <a:p>
                <a:pPr marL="118872" indent="0">
                  <a:buNone/>
                </a:pPr>
                <a14:m>
                  <m:oMathPara xmlns:m="http://schemas.openxmlformats.org/officeDocument/2006/math">
                    <m:oMathParaPr>
                      <m:jc m:val="centerGroup"/>
                    </m:oMathParaPr>
                    <m:oMath xmlns:m="http://schemas.openxmlformats.org/officeDocument/2006/math">
                      <m:r>
                        <a:rPr lang="en-GB" i="1">
                          <a:latin typeface="Cambria Math"/>
                        </a:rPr>
                        <m:t>𝑏</m:t>
                      </m:r>
                      <m:r>
                        <a:rPr lang="en-GB" i="1">
                          <a:latin typeface="Cambria Math"/>
                        </a:rPr>
                        <m:t>=</m:t>
                      </m:r>
                      <m:f>
                        <m:fPr>
                          <m:ctrlPr>
                            <a:rPr lang="en-GB" i="1">
                              <a:latin typeface="Cambria Math" panose="02040503050406030204" pitchFamily="18" charset="0"/>
                            </a:rPr>
                          </m:ctrlPr>
                        </m:fPr>
                        <m:num>
                          <m:r>
                            <a:rPr lang="en-GB" i="1">
                              <a:latin typeface="Cambria Math"/>
                            </a:rPr>
                            <m:t>𝐿</m:t>
                          </m:r>
                        </m:num>
                        <m:den>
                          <m:r>
                            <a:rPr lang="en-GB" i="1">
                              <a:latin typeface="Cambria Math"/>
                            </a:rPr>
                            <m:t>4</m:t>
                          </m:r>
                          <m:r>
                            <a:rPr lang="en-GB" i="1">
                              <a:latin typeface="Cambria Math"/>
                              <a:ea typeface="Cambria Math"/>
                            </a:rPr>
                            <m:t>𝜋</m:t>
                          </m:r>
                          <m:sSup>
                            <m:sSupPr>
                              <m:ctrlPr>
                                <a:rPr lang="en-GB" i="1">
                                  <a:latin typeface="Cambria Math" panose="02040503050406030204" pitchFamily="18" charset="0"/>
                                  <a:ea typeface="Cambria Math"/>
                                </a:rPr>
                              </m:ctrlPr>
                            </m:sSupPr>
                            <m:e>
                              <m:r>
                                <a:rPr lang="en-GB" i="1">
                                  <a:latin typeface="Cambria Math"/>
                                  <a:ea typeface="Cambria Math"/>
                                </a:rPr>
                                <m:t>𝑟</m:t>
                              </m:r>
                            </m:e>
                            <m:sup>
                              <m:r>
                                <a:rPr lang="en-GB" i="1">
                                  <a:latin typeface="Cambria Math"/>
                                  <a:ea typeface="Cambria Math"/>
                                </a:rPr>
                                <m:t>2</m:t>
                              </m:r>
                            </m:sup>
                          </m:sSup>
                        </m:den>
                      </m:f>
                    </m:oMath>
                  </m:oMathPara>
                </a14:m>
                <a:endParaRPr lang="en-GB"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57200" y="2438400"/>
                <a:ext cx="8229600" cy="1905000"/>
              </a:xfrm>
              <a:prstGeom prst="rect">
                <a:avLst/>
              </a:prstGeom>
              <a:blipFill>
                <a:blip r:embed="rId3"/>
                <a:stretch>
                  <a:fillRect t="-3834"/>
                </a:stretch>
              </a:blipFill>
            </p:spPr>
            <p:txBody>
              <a:bodyPr/>
              <a:lstStyle/>
              <a:p>
                <a:r>
                  <a:rPr lang="en-GB">
                    <a:noFill/>
                  </a:rPr>
                  <a:t> </a:t>
                </a:r>
              </a:p>
            </p:txBody>
          </p:sp>
        </mc:Fallback>
      </mc:AlternateContent>
      <p:sp>
        <p:nvSpPr>
          <p:cNvPr id="4" name="TextBox 3"/>
          <p:cNvSpPr txBox="1"/>
          <p:nvPr/>
        </p:nvSpPr>
        <p:spPr>
          <a:xfrm>
            <a:off x="7620000" y="4522986"/>
            <a:ext cx="4114800" cy="1477328"/>
          </a:xfrm>
          <a:prstGeom prst="rect">
            <a:avLst/>
          </a:prstGeom>
          <a:noFill/>
        </p:spPr>
        <p:txBody>
          <a:bodyPr wrap="square" rtlCol="0">
            <a:spAutoFit/>
          </a:bodyPr>
          <a:lstStyle/>
          <a:p>
            <a:r>
              <a:rPr lang="en-GB" sz="2400" dirty="0"/>
              <a:t>L = luminosity of the star </a:t>
            </a:r>
          </a:p>
          <a:p>
            <a:r>
              <a:rPr lang="en-GB" sz="2400" dirty="0"/>
              <a:t>r= distance from the star and </a:t>
            </a:r>
            <a:r>
              <a:rPr lang="en-GB" sz="2400" dirty="0" smtClean="0"/>
              <a:t>observer (m). </a:t>
            </a:r>
            <a:endParaRPr lang="en-GB" sz="2400" dirty="0"/>
          </a:p>
          <a:p>
            <a:endParaRPr lang="en-GB" dirty="0"/>
          </a:p>
        </p:txBody>
      </p:sp>
    </p:spTree>
    <p:extLst>
      <p:ext uri="{BB962C8B-B14F-4D97-AF65-F5344CB8AC3E}">
        <p14:creationId xmlns:p14="http://schemas.microsoft.com/office/powerpoint/2010/main" val="897559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Apparent Brightness</a:t>
            </a:r>
            <a:endParaRPr lang="en-GB" dirty="0"/>
          </a:p>
        </p:txBody>
      </p:sp>
      <p:sp>
        <p:nvSpPr>
          <p:cNvPr id="3" name="Content Placeholder 2"/>
          <p:cNvSpPr>
            <a:spLocks noGrp="1"/>
          </p:cNvSpPr>
          <p:nvPr>
            <p:ph idx="1"/>
          </p:nvPr>
        </p:nvSpPr>
        <p:spPr>
          <a:xfrm>
            <a:off x="1088571" y="2286000"/>
            <a:ext cx="10058400" cy="4023360"/>
          </a:xfrm>
        </p:spPr>
        <p:txBody>
          <a:bodyPr>
            <a:normAutofit/>
          </a:bodyPr>
          <a:lstStyle/>
          <a:p>
            <a:pPr marL="118872" indent="0">
              <a:buNone/>
            </a:pPr>
            <a:endParaRPr lang="en-GB" dirty="0" smtClean="0"/>
          </a:p>
          <a:p>
            <a:pPr marL="118872" indent="0">
              <a:buNone/>
            </a:pPr>
            <a:endParaRPr lang="en-GB" dirty="0"/>
          </a:p>
          <a:p>
            <a:pPr marL="118872" indent="0">
              <a:buNone/>
            </a:pPr>
            <a:endParaRPr lang="en-GB" dirty="0" smtClean="0"/>
          </a:p>
          <a:p>
            <a:pPr marL="118872" indent="0">
              <a:buNone/>
            </a:pPr>
            <a:endParaRPr lang="en-GB" dirty="0"/>
          </a:p>
          <a:p>
            <a:pPr marL="118872" indent="0">
              <a:buNone/>
            </a:pPr>
            <a:endParaRPr lang="en-GB" dirty="0" smtClean="0"/>
          </a:p>
          <a:p>
            <a:pPr marL="118872" indent="0">
              <a:buNone/>
            </a:pPr>
            <a:endParaRPr lang="en-GB" dirty="0"/>
          </a:p>
          <a:p>
            <a:pPr marL="118872" indent="0">
              <a:buNone/>
            </a:pPr>
            <a:r>
              <a:rPr lang="en-GB" sz="2400" dirty="0" smtClean="0"/>
              <a:t>In </a:t>
            </a:r>
            <a:r>
              <a:rPr lang="en-GB" sz="2400" dirty="0"/>
              <a:t>the </a:t>
            </a:r>
            <a:r>
              <a:rPr lang="en-GB" sz="2400" b="1" dirty="0"/>
              <a:t>luminosity</a:t>
            </a:r>
            <a:r>
              <a:rPr lang="en-GB" sz="2400" dirty="0"/>
              <a:t> equation, </a:t>
            </a:r>
            <a:r>
              <a:rPr lang="en-GB" sz="2400" dirty="0" smtClean="0"/>
              <a:t>r stands </a:t>
            </a:r>
            <a:r>
              <a:rPr lang="en-GB" sz="2400" dirty="0"/>
              <a:t>for the </a:t>
            </a:r>
            <a:r>
              <a:rPr lang="en-GB" sz="2400" b="1" dirty="0"/>
              <a:t>radius of the star</a:t>
            </a:r>
            <a:r>
              <a:rPr lang="en-GB" sz="2400" dirty="0"/>
              <a:t>. In the </a:t>
            </a:r>
            <a:r>
              <a:rPr lang="en-GB" sz="2400" b="1" dirty="0"/>
              <a:t>apparent brightness </a:t>
            </a:r>
            <a:r>
              <a:rPr lang="en-GB" sz="2400" dirty="0"/>
              <a:t>equation</a:t>
            </a:r>
            <a:r>
              <a:rPr lang="en-GB" sz="2400" dirty="0" smtClean="0"/>
              <a:t>, r </a:t>
            </a:r>
            <a:r>
              <a:rPr lang="en-GB" sz="2400" dirty="0"/>
              <a:t>stands for the </a:t>
            </a:r>
            <a:r>
              <a:rPr lang="en-GB" sz="2400" b="1" dirty="0"/>
              <a:t>distance from the </a:t>
            </a:r>
            <a:r>
              <a:rPr lang="en-GB" sz="2400" b="1" dirty="0" smtClean="0"/>
              <a:t>star to observer</a:t>
            </a:r>
            <a:r>
              <a:rPr lang="en-GB" sz="2400" dirty="0" smtClean="0"/>
              <a:t>.</a:t>
            </a:r>
            <a:endParaRPr lang="en-GB" sz="2400"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838200" y="1905476"/>
                <a:ext cx="10515600" cy="1905000"/>
              </a:xfrm>
              <a:prstGeom prst="rect">
                <a:avLst/>
              </a:prstGeom>
            </p:spPr>
            <p:txBody>
              <a:bodyPr vert="horz" lIns="54864" tIns="91440" rtlCol="0">
                <a:normAutofit fontScale="925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GB" dirty="0"/>
                  <a:t>The apparent brightness b of a star can be found using the equation: </a:t>
                </a:r>
                <a:endParaRPr lang="en-GB" i="1" dirty="0">
                  <a:latin typeface="Cambria Math"/>
                </a:endParaRPr>
              </a:p>
              <a:p>
                <a:pPr marL="118872" indent="0">
                  <a:buNone/>
                </a:pPr>
                <a14:m>
                  <m:oMathPara xmlns:m="http://schemas.openxmlformats.org/officeDocument/2006/math">
                    <m:oMathParaPr>
                      <m:jc m:val="centerGroup"/>
                    </m:oMathParaPr>
                    <m:oMath xmlns:m="http://schemas.openxmlformats.org/officeDocument/2006/math">
                      <m:r>
                        <a:rPr lang="en-GB" i="1">
                          <a:latin typeface="Cambria Math"/>
                        </a:rPr>
                        <m:t>𝑏</m:t>
                      </m:r>
                      <m:r>
                        <a:rPr lang="en-GB" i="1">
                          <a:latin typeface="Cambria Math"/>
                        </a:rPr>
                        <m:t>=</m:t>
                      </m:r>
                      <m:f>
                        <m:fPr>
                          <m:ctrlPr>
                            <a:rPr lang="en-GB" i="1">
                              <a:latin typeface="Cambria Math" panose="02040503050406030204" pitchFamily="18" charset="0"/>
                            </a:rPr>
                          </m:ctrlPr>
                        </m:fPr>
                        <m:num>
                          <m:r>
                            <a:rPr lang="en-GB" i="1">
                              <a:latin typeface="Cambria Math"/>
                            </a:rPr>
                            <m:t>𝐿</m:t>
                          </m:r>
                        </m:num>
                        <m:den>
                          <m:r>
                            <a:rPr lang="en-GB" i="1">
                              <a:latin typeface="Cambria Math"/>
                            </a:rPr>
                            <m:t>4</m:t>
                          </m:r>
                          <m:r>
                            <a:rPr lang="en-GB" i="1">
                              <a:latin typeface="Cambria Math"/>
                              <a:ea typeface="Cambria Math"/>
                            </a:rPr>
                            <m:t>𝜋</m:t>
                          </m:r>
                          <m:sSup>
                            <m:sSupPr>
                              <m:ctrlPr>
                                <a:rPr lang="en-GB" i="1">
                                  <a:latin typeface="Cambria Math" panose="02040503050406030204" pitchFamily="18" charset="0"/>
                                  <a:ea typeface="Cambria Math"/>
                                </a:rPr>
                              </m:ctrlPr>
                            </m:sSupPr>
                            <m:e>
                              <m:r>
                                <a:rPr lang="en-GB" i="1">
                                  <a:latin typeface="Cambria Math"/>
                                  <a:ea typeface="Cambria Math"/>
                                </a:rPr>
                                <m:t>𝑟</m:t>
                              </m:r>
                            </m:e>
                            <m:sup>
                              <m:r>
                                <a:rPr lang="en-GB" i="1">
                                  <a:latin typeface="Cambria Math"/>
                                  <a:ea typeface="Cambria Math"/>
                                </a:rPr>
                                <m:t>2</m:t>
                              </m:r>
                            </m:sup>
                          </m:sSup>
                        </m:den>
                      </m:f>
                    </m:oMath>
                  </m:oMathPara>
                </a14:m>
                <a:endParaRPr lang="en-GB"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838200" y="1905476"/>
                <a:ext cx="10515600" cy="1905000"/>
              </a:xfrm>
              <a:prstGeom prst="rect">
                <a:avLst/>
              </a:prstGeom>
              <a:blipFill>
                <a:blip r:embed="rId2"/>
                <a:stretch>
                  <a:fillRect t="-4167" r="-986"/>
                </a:stretch>
              </a:blipFill>
            </p:spPr>
            <p:txBody>
              <a:bodyPr/>
              <a:lstStyle/>
              <a:p>
                <a:r>
                  <a:rPr lang="en-GB">
                    <a:noFill/>
                  </a:rPr>
                  <a:t> </a:t>
                </a:r>
              </a:p>
            </p:txBody>
          </p:sp>
        </mc:Fallback>
      </mc:AlternateContent>
      <p:sp>
        <p:nvSpPr>
          <p:cNvPr id="5" name="TextBox 4"/>
          <p:cNvSpPr txBox="1"/>
          <p:nvPr/>
        </p:nvSpPr>
        <p:spPr>
          <a:xfrm>
            <a:off x="304800" y="3239928"/>
            <a:ext cx="4267200" cy="1600438"/>
          </a:xfrm>
          <a:prstGeom prst="rect">
            <a:avLst/>
          </a:prstGeom>
          <a:noFill/>
        </p:spPr>
        <p:txBody>
          <a:bodyPr wrap="square" rtlCol="0">
            <a:spAutoFit/>
          </a:bodyPr>
          <a:lstStyle/>
          <a:p>
            <a:r>
              <a:rPr lang="en-GB" sz="2000" dirty="0"/>
              <a:t>L = luminosity of the star (W)</a:t>
            </a:r>
          </a:p>
          <a:p>
            <a:r>
              <a:rPr lang="en-GB" sz="2000" dirty="0"/>
              <a:t>r= distance from the star and </a:t>
            </a:r>
            <a:r>
              <a:rPr lang="en-GB" sz="2000" dirty="0" smtClean="0"/>
              <a:t>observer (m</a:t>
            </a:r>
            <a:r>
              <a:rPr lang="en-GB" sz="2000" dirty="0"/>
              <a:t>)</a:t>
            </a:r>
          </a:p>
          <a:p>
            <a:r>
              <a:rPr lang="en-GB" sz="2000" dirty="0"/>
              <a:t>b = brightness (Wm</a:t>
            </a:r>
            <a:r>
              <a:rPr lang="en-GB" sz="2000" baseline="30000" dirty="0"/>
              <a:t>-2</a:t>
            </a:r>
            <a:r>
              <a:rPr lang="en-GB" sz="2000" dirty="0"/>
              <a:t>)</a:t>
            </a:r>
          </a:p>
          <a:p>
            <a:endParaRPr lang="en-GB" dirty="0"/>
          </a:p>
        </p:txBody>
      </p:sp>
      <p:sp>
        <p:nvSpPr>
          <p:cNvPr id="6" name="Rectangle 5"/>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3563438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Properties</a:t>
            </a:r>
            <a:endParaRPr lang="en-GB" dirty="0"/>
          </a:p>
        </p:txBody>
      </p:sp>
      <p:sp>
        <p:nvSpPr>
          <p:cNvPr id="3" name="Content Placeholder 2"/>
          <p:cNvSpPr>
            <a:spLocks noGrp="1"/>
          </p:cNvSpPr>
          <p:nvPr>
            <p:ph idx="1"/>
          </p:nvPr>
        </p:nvSpPr>
        <p:spPr/>
        <p:txBody>
          <a:bodyPr>
            <a:normAutofit/>
          </a:bodyPr>
          <a:lstStyle/>
          <a:p>
            <a:r>
              <a:rPr lang="en-GB" sz="2400" dirty="0"/>
              <a:t>Astronomers use a star’s apparent brightness and distance to find its luminosity. They can then use this and its temperature to determine its size. </a:t>
            </a:r>
            <a:r>
              <a:rPr lang="en-GB" sz="2400" dirty="0" smtClean="0"/>
              <a:t>All of </a:t>
            </a:r>
            <a:r>
              <a:rPr lang="en-GB" sz="2400" dirty="0"/>
              <a:t>the properties we have met are interlinked as shown:</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984445"/>
            <a:ext cx="5995988" cy="251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488031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t>
            </a:r>
            <a:endParaRPr lang="en-GB" dirty="0"/>
          </a:p>
        </p:txBody>
      </p:sp>
      <p:sp>
        <p:nvSpPr>
          <p:cNvPr id="3" name="Content Placeholder 2"/>
          <p:cNvSpPr>
            <a:spLocks noGrp="1"/>
          </p:cNvSpPr>
          <p:nvPr>
            <p:ph idx="1"/>
          </p:nvPr>
        </p:nvSpPr>
        <p:spPr/>
        <p:txBody>
          <a:bodyPr/>
          <a:lstStyle/>
          <a:p>
            <a:pPr marL="118872" indent="0">
              <a:buNone/>
            </a:pPr>
            <a:r>
              <a:rPr lang="en-GB" dirty="0" err="1"/>
              <a:t>Pollux</a:t>
            </a:r>
            <a:r>
              <a:rPr lang="en-GB" dirty="0"/>
              <a:t> is a star with a radius of 5.6 × 10</a:t>
            </a:r>
            <a:r>
              <a:rPr lang="en-GB" baseline="30000" dirty="0"/>
              <a:t>8</a:t>
            </a:r>
            <a:r>
              <a:rPr lang="en-GB" dirty="0"/>
              <a:t> m. It is 3.2 × 10</a:t>
            </a:r>
            <a:r>
              <a:rPr lang="en-GB" baseline="30000" dirty="0"/>
              <a:t>17</a:t>
            </a:r>
            <a:r>
              <a:rPr lang="en-GB" dirty="0"/>
              <a:t> km from Earth and has a surface temperature of 4900 K. Find the apparent brightness of </a:t>
            </a:r>
            <a:r>
              <a:rPr lang="en-GB" dirty="0" err="1"/>
              <a:t>Pollux</a:t>
            </a:r>
            <a:r>
              <a:rPr lang="en-GB" dirty="0"/>
              <a:t>.</a:t>
            </a:r>
          </a:p>
        </p:txBody>
      </p:sp>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551703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 </a:t>
            </a:r>
            <a:endParaRPr lang="en-GB"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1" y="1828800"/>
            <a:ext cx="4124739" cy="263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4273102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Temperature and Colour </a:t>
            </a:r>
            <a:endParaRPr lang="en-GB" dirty="0"/>
          </a:p>
        </p:txBody>
      </p:sp>
      <p:sp>
        <p:nvSpPr>
          <p:cNvPr id="3" name="Content Placeholder 2"/>
          <p:cNvSpPr>
            <a:spLocks noGrp="1"/>
          </p:cNvSpPr>
          <p:nvPr>
            <p:ph idx="1"/>
          </p:nvPr>
        </p:nvSpPr>
        <p:spPr/>
        <p:txBody>
          <a:bodyPr>
            <a:normAutofit/>
          </a:bodyPr>
          <a:lstStyle/>
          <a:p>
            <a:r>
              <a:rPr lang="en-GB" sz="2400" dirty="0"/>
              <a:t>A star is a massive body of gas which emits light. The colour of a star is a good guide as to its approximate surface temperature. For example dull red stars are cool and bluish-white stars are very hot</a:t>
            </a:r>
            <a:r>
              <a:rPr lang="en-GB" sz="2400" dirty="0" smtClean="0"/>
              <a:t>.</a:t>
            </a:r>
          </a:p>
          <a:p>
            <a:endParaRPr lang="en-GB" sz="2400" dirty="0"/>
          </a:p>
          <a:p>
            <a:r>
              <a:rPr lang="en-GB" sz="2400" dirty="0" smtClean="0"/>
              <a:t>An ideal </a:t>
            </a:r>
            <a:r>
              <a:rPr lang="en-GB" sz="2400" dirty="0"/>
              <a:t>black body is an object that is both a perfect emitter and absorber of electromagnetic radiation. That is, a black body emits and absorbs all frequencies equally and perfectly. Stars are not ideal black bodies, but treating them as such is a good approximation.</a:t>
            </a:r>
          </a:p>
          <a:p>
            <a:endParaRPr lang="en-GB" dirty="0"/>
          </a:p>
        </p:txBody>
      </p:sp>
    </p:spTree>
    <p:extLst>
      <p:ext uri="{BB962C8B-B14F-4D97-AF65-F5344CB8AC3E}">
        <p14:creationId xmlns:p14="http://schemas.microsoft.com/office/powerpoint/2010/main" val="996786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Units in Astronomy</a:t>
            </a:r>
            <a:endParaRPr lang="en-GB" dirty="0"/>
          </a:p>
        </p:txBody>
      </p:sp>
      <p:sp>
        <p:nvSpPr>
          <p:cNvPr id="3" name="Content Placeholder 2"/>
          <p:cNvSpPr>
            <a:spLocks noGrp="1"/>
          </p:cNvSpPr>
          <p:nvPr>
            <p:ph idx="1"/>
          </p:nvPr>
        </p:nvSpPr>
        <p:spPr/>
        <p:txBody>
          <a:bodyPr/>
          <a:lstStyle/>
          <a:p>
            <a:r>
              <a:rPr lang="en-GB" dirty="0"/>
              <a:t>You met the definition of a light year in the National 5 course. One light year is the distance that light travels in one year. Therefore, 1 light year can be found </a:t>
            </a:r>
            <a:r>
              <a:rPr lang="en-GB" dirty="0" smtClean="0"/>
              <a:t>from: </a:t>
            </a:r>
            <a:endParaRPr lang="en-GB"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629" y="3124200"/>
            <a:ext cx="42672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92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Units in Astronomy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sz="2400" dirty="0" smtClean="0"/>
                  <a:t>Another useful unit for distance is the Astronomical Unit (AU). </a:t>
                </a:r>
              </a:p>
              <a:p>
                <a:r>
                  <a:rPr lang="en-GB" sz="2400" dirty="0" smtClean="0"/>
                  <a:t>The AU is the average distance between the Earth and the Sun, which is about 150 million kilometres. </a:t>
                </a:r>
              </a:p>
              <a:p>
                <a:r>
                  <a:rPr lang="en-GB" sz="2400" dirty="0" smtClean="0"/>
                  <a:t>Astronomical units are usually used to measure distances within our solar system and the value is stated on the AH data sheet as: </a:t>
                </a:r>
              </a:p>
              <a:p>
                <a:endParaRPr lang="en-GB" dirty="0" smtClean="0"/>
              </a:p>
              <a:p>
                <a:pPr marL="118872" indent="0">
                  <a:buNone/>
                </a:pPr>
                <a14:m>
                  <m:oMathPara xmlns:m="http://schemas.openxmlformats.org/officeDocument/2006/math">
                    <m:oMathParaPr>
                      <m:jc m:val="centerGroup"/>
                    </m:oMathParaPr>
                    <m:oMath xmlns:m="http://schemas.openxmlformats.org/officeDocument/2006/math">
                      <m:r>
                        <a:rPr lang="en-GB" b="0" i="1" smtClean="0">
                          <a:latin typeface="Cambria Math"/>
                        </a:rPr>
                        <m:t>1</m:t>
                      </m:r>
                      <m:r>
                        <a:rPr lang="en-GB" b="0" i="1" smtClean="0">
                          <a:latin typeface="Cambria Math"/>
                        </a:rPr>
                        <m:t>𝐴𝑈</m:t>
                      </m:r>
                      <m:r>
                        <a:rPr lang="en-GB" b="0" i="1" smtClean="0">
                          <a:latin typeface="Cambria Math"/>
                        </a:rPr>
                        <m:t>=1.5</m:t>
                      </m:r>
                      <m:r>
                        <a:rPr lang="en-GB" b="0" i="1" smtClean="0">
                          <a:latin typeface="Cambria Math"/>
                        </a:rPr>
                        <m:t>𝑥</m:t>
                      </m:r>
                      <m:sSup>
                        <m:sSupPr>
                          <m:ctrlPr>
                            <a:rPr lang="en-GB" b="0" i="1" smtClean="0">
                              <a:latin typeface="Cambria Math" panose="02040503050406030204" pitchFamily="18" charset="0"/>
                            </a:rPr>
                          </m:ctrlPr>
                        </m:sSupPr>
                        <m:e>
                          <m:r>
                            <a:rPr lang="en-GB" b="0" i="1" smtClean="0">
                              <a:latin typeface="Cambria Math"/>
                            </a:rPr>
                            <m:t>10</m:t>
                          </m:r>
                        </m:e>
                        <m:sup>
                          <m:r>
                            <a:rPr lang="en-GB" b="0" i="1" smtClean="0">
                              <a:latin typeface="Cambria Math"/>
                            </a:rPr>
                            <m:t>11</m:t>
                          </m:r>
                        </m:sup>
                      </m:sSup>
                      <m:r>
                        <a:rPr lang="en-GB" b="0" i="1" smtClean="0">
                          <a:latin typeface="Cambria Math"/>
                        </a:rPr>
                        <m:t>𝑚</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GB">
                    <a:noFill/>
                  </a:rPr>
                  <a:t> </a:t>
                </a:r>
              </a:p>
            </p:txBody>
          </p:sp>
        </mc:Fallback>
      </mc:AlternateContent>
    </p:spTree>
    <p:extLst>
      <p:ext uri="{BB962C8B-B14F-4D97-AF65-F5344CB8AC3E}">
        <p14:creationId xmlns:p14="http://schemas.microsoft.com/office/powerpoint/2010/main" val="352546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Units in Astronomy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smtClean="0"/>
                  <a:t>The solar radius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𝑅</m:t>
                        </m:r>
                      </m:e>
                      <m:sub>
                        <m:r>
                          <a:rPr lang="en-GB" b="0" i="1" smtClean="0">
                            <a:latin typeface="Cambria Math"/>
                          </a:rPr>
                          <m:t>⊙</m:t>
                        </m:r>
                      </m:sub>
                    </m:sSub>
                  </m:oMath>
                </a14:m>
                <a:r>
                  <a:rPr lang="en-GB" dirty="0" smtClean="0"/>
                  <a:t>) is a unit of distance used to express the radius of a star in relation to the current radius of the Sun. </a:t>
                </a:r>
              </a:p>
              <a:p>
                <a:endParaRPr lang="en-GB" dirty="0" smtClean="0"/>
              </a:p>
              <a:p>
                <a:r>
                  <a:rPr lang="en-GB" dirty="0" smtClean="0"/>
                  <a:t>The data sheet states that 1 solar radius = </a:t>
                </a:r>
                <a14:m>
                  <m:oMath xmlns:m="http://schemas.openxmlformats.org/officeDocument/2006/math">
                    <m:r>
                      <a:rPr lang="en-GB" b="0" i="1" smtClean="0">
                        <a:latin typeface="Cambria Math"/>
                      </a:rPr>
                      <m:t>6.955</m:t>
                    </m:r>
                    <m:r>
                      <a:rPr lang="en-GB" b="0" i="1" smtClean="0">
                        <a:latin typeface="Cambria Math"/>
                      </a:rPr>
                      <m:t>𝑥</m:t>
                    </m:r>
                    <m:sSup>
                      <m:sSupPr>
                        <m:ctrlPr>
                          <a:rPr lang="en-GB" b="0" i="1" smtClean="0">
                            <a:latin typeface="Cambria Math" panose="02040503050406030204" pitchFamily="18" charset="0"/>
                          </a:rPr>
                        </m:ctrlPr>
                      </m:sSupPr>
                      <m:e>
                        <m:r>
                          <a:rPr lang="en-GB" b="0" i="1" smtClean="0">
                            <a:latin typeface="Cambria Math"/>
                          </a:rPr>
                          <m:t>10</m:t>
                        </m:r>
                      </m:e>
                      <m:sup>
                        <m:r>
                          <a:rPr lang="en-GB" b="0" i="1" smtClean="0">
                            <a:latin typeface="Cambria Math"/>
                          </a:rPr>
                          <m:t>8</m:t>
                        </m:r>
                      </m:sup>
                    </m:sSup>
                    <m:r>
                      <a:rPr lang="en-GB" b="0" i="1" smtClean="0">
                        <a:latin typeface="Cambria Math"/>
                      </a:rPr>
                      <m:t>𝑚</m:t>
                    </m:r>
                  </m:oMath>
                </a14:m>
                <a:r>
                  <a:rPr lang="en-GB" dirty="0" smtClean="0"/>
                  <a:t>.</a:t>
                </a:r>
              </a:p>
              <a:p>
                <a:endParaRPr lang="en-GB" dirty="0" smtClean="0"/>
              </a:p>
              <a:p>
                <a:r>
                  <a:rPr lang="en-GB" dirty="0"/>
                  <a:t>The solar mass </a:t>
                </a:r>
                <a:r>
                  <a:rPr lang="en-GB" dirty="0" smtClean="0"/>
                  <a:t>(</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𝑀</m:t>
                        </m:r>
                      </m:e>
                      <m:sub>
                        <m:r>
                          <a:rPr lang="en-GB" i="1" smtClean="0">
                            <a:latin typeface="Cambria Math"/>
                          </a:rPr>
                          <m:t>⊙</m:t>
                        </m:r>
                      </m:sub>
                    </m:sSub>
                  </m:oMath>
                </a14:m>
                <a:r>
                  <a:rPr lang="en-GB" dirty="0" smtClean="0"/>
                  <a:t>) </a:t>
                </a:r>
                <a:r>
                  <a:rPr lang="en-GB" dirty="0"/>
                  <a:t>is a unit of mass in astronomy that is used to express the mass of a star in relation to that of the Sun. </a:t>
                </a:r>
                <a:r>
                  <a:rPr lang="en-GB" dirty="0" err="1" smtClean="0"/>
                  <a:t>i.e</a:t>
                </a:r>
                <a:r>
                  <a:rPr lang="en-GB" dirty="0" smtClean="0"/>
                  <a:t> if the mass of a star is 4 solar masses then it is 4 x the mass of the sun. </a:t>
                </a:r>
              </a:p>
              <a:p>
                <a:endParaRPr lang="en-GB" dirty="0"/>
              </a:p>
              <a:p>
                <a:r>
                  <a:rPr lang="en-GB" dirty="0" smtClean="0"/>
                  <a:t>The </a:t>
                </a:r>
                <a:r>
                  <a:rPr lang="en-GB" dirty="0"/>
                  <a:t>data sheet states that </a:t>
                </a:r>
                <a:r>
                  <a:rPr lang="en-GB" dirty="0" smtClean="0"/>
                  <a:t>the mass of the sun = </a:t>
                </a:r>
                <a14:m>
                  <m:oMath xmlns:m="http://schemas.openxmlformats.org/officeDocument/2006/math">
                    <m:r>
                      <a:rPr lang="en-GB" b="0" i="1" smtClean="0">
                        <a:latin typeface="Cambria Math"/>
                      </a:rPr>
                      <m:t>2.0</m:t>
                    </m:r>
                    <m:r>
                      <a:rPr lang="en-GB" b="0" i="1" smtClean="0">
                        <a:latin typeface="Cambria Math"/>
                      </a:rPr>
                      <m:t>𝑥</m:t>
                    </m:r>
                    <m:sSup>
                      <m:sSupPr>
                        <m:ctrlPr>
                          <a:rPr lang="en-GB" b="0" i="1" smtClean="0">
                            <a:latin typeface="Cambria Math" panose="02040503050406030204" pitchFamily="18" charset="0"/>
                          </a:rPr>
                        </m:ctrlPr>
                      </m:sSupPr>
                      <m:e>
                        <m:r>
                          <a:rPr lang="en-GB" b="0" i="1" smtClean="0">
                            <a:latin typeface="Cambria Math"/>
                          </a:rPr>
                          <m:t>10</m:t>
                        </m:r>
                      </m:e>
                      <m:sup>
                        <m:r>
                          <a:rPr lang="en-GB" b="0" i="1" smtClean="0">
                            <a:latin typeface="Cambria Math"/>
                          </a:rPr>
                          <m:t>30</m:t>
                        </m:r>
                      </m:sup>
                    </m:sSup>
                    <m:r>
                      <a:rPr lang="en-GB" b="0" i="1" smtClean="0">
                        <a:latin typeface="Cambria Math"/>
                      </a:rPr>
                      <m:t>𝑘𝑔</m:t>
                    </m:r>
                    <m:r>
                      <a:rPr lang="en-GB" b="0" i="1" smtClean="0">
                        <a:latin typeface="Cambria Math"/>
                      </a:rPr>
                      <m:t>.</m:t>
                    </m:r>
                  </m:oMath>
                </a14:m>
                <a:endParaRPr lang="en-GB"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06" t="-1667" r="-2182" b="-303"/>
                </a:stretch>
              </a:blipFill>
            </p:spPr>
            <p:txBody>
              <a:bodyPr/>
              <a:lstStyle/>
              <a:p>
                <a:r>
                  <a:rPr lang="en-GB">
                    <a:noFill/>
                  </a:rPr>
                  <a:t> </a:t>
                </a:r>
              </a:p>
            </p:txBody>
          </p:sp>
        </mc:Fallback>
      </mc:AlternateContent>
    </p:spTree>
    <p:extLst>
      <p:ext uri="{BB962C8B-B14F-4D97-AF65-F5344CB8AC3E}">
        <p14:creationId xmlns:p14="http://schemas.microsoft.com/office/powerpoint/2010/main" val="156071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Units in Astronomy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dirty="0" smtClean="0"/>
                  <a:t>One light year = </a:t>
                </a:r>
                <a14:m>
                  <m:oMath xmlns:m="http://schemas.openxmlformats.org/officeDocument/2006/math">
                    <m:r>
                      <a:rPr lang="en-GB" b="0" i="1" smtClean="0">
                        <a:latin typeface="Cambria Math" panose="02040503050406030204" pitchFamily="18" charset="0"/>
                      </a:rPr>
                      <m:t>9.47 </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10</m:t>
                        </m:r>
                      </m:e>
                      <m:sup>
                        <m:r>
                          <a:rPr lang="en-GB" b="0" i="1" smtClean="0">
                            <a:latin typeface="Cambria Math" panose="02040503050406030204" pitchFamily="18" charset="0"/>
                          </a:rPr>
                          <m:t>15</m:t>
                        </m:r>
                      </m:sup>
                    </m:sSup>
                    <m:r>
                      <a:rPr lang="en-GB" b="0" i="1" smtClean="0">
                        <a:latin typeface="Cambria Math" panose="02040503050406030204" pitchFamily="18" charset="0"/>
                      </a:rPr>
                      <m:t> </m:t>
                    </m:r>
                    <m:r>
                      <a:rPr lang="en-GB" b="0" i="1" smtClean="0">
                        <a:latin typeface="Cambria Math" panose="02040503050406030204" pitchFamily="18" charset="0"/>
                      </a:rPr>
                      <m:t>𝑚</m:t>
                    </m:r>
                  </m:oMath>
                </a14:m>
                <a:endParaRPr lang="en-GB" b="0" dirty="0" smtClean="0"/>
              </a:p>
              <a:p>
                <a:endParaRPr lang="en-GB" b="0" dirty="0" smtClean="0"/>
              </a:p>
              <a:p>
                <a:r>
                  <a:rPr lang="en-GB" dirty="0" smtClean="0"/>
                  <a:t>One Astronomical Unit (1 AU) = </a:t>
                </a:r>
                <a14:m>
                  <m:oMath xmlns:m="http://schemas.openxmlformats.org/officeDocument/2006/math">
                    <m:r>
                      <a:rPr lang="en-GB" i="1" dirty="0" smtClean="0">
                        <a:latin typeface="Cambria Math" panose="02040503050406030204" pitchFamily="18" charset="0"/>
                      </a:rPr>
                      <m:t>1</m:t>
                    </m:r>
                    <m:r>
                      <a:rPr lang="en-GB" b="0" i="1" dirty="0" smtClean="0">
                        <a:latin typeface="Cambria Math" panose="02040503050406030204" pitchFamily="18" charset="0"/>
                      </a:rPr>
                      <m:t>.5</m:t>
                    </m:r>
                    <m:r>
                      <a:rPr lang="en-GB" i="1">
                        <a:latin typeface="Cambria Math" panose="02040503050406030204" pitchFamily="18" charset="0"/>
                      </a:rPr>
                      <m:t> </m:t>
                    </m:r>
                    <m:r>
                      <a:rPr lang="en-GB" i="1">
                        <a:latin typeface="Cambria Math" panose="02040503050406030204" pitchFamily="18" charset="0"/>
                      </a:rPr>
                      <m:t>𝑥</m:t>
                    </m:r>
                    <m:sSup>
                      <m:sSupPr>
                        <m:ctrlPr>
                          <a:rPr lang="en-GB" i="1">
                            <a:latin typeface="Cambria Math" panose="02040503050406030204" pitchFamily="18" charset="0"/>
                          </a:rPr>
                        </m:ctrlPr>
                      </m:sSupPr>
                      <m:e>
                        <m:r>
                          <a:rPr lang="en-GB" i="1">
                            <a:latin typeface="Cambria Math" panose="02040503050406030204" pitchFamily="18" charset="0"/>
                          </a:rPr>
                          <m:t>10</m:t>
                        </m:r>
                      </m:e>
                      <m:sup>
                        <m:r>
                          <a:rPr lang="en-GB" i="1">
                            <a:latin typeface="Cambria Math" panose="02040503050406030204" pitchFamily="18" charset="0"/>
                          </a:rPr>
                          <m:t>1</m:t>
                        </m:r>
                        <m:r>
                          <a:rPr lang="en-GB" b="0" i="1" smtClean="0">
                            <a:latin typeface="Cambria Math" panose="02040503050406030204" pitchFamily="18" charset="0"/>
                          </a:rPr>
                          <m:t>1</m:t>
                        </m:r>
                      </m:sup>
                    </m:sSup>
                    <m:r>
                      <a:rPr lang="en-GB" i="1">
                        <a:latin typeface="Cambria Math" panose="02040503050406030204" pitchFamily="18" charset="0"/>
                      </a:rPr>
                      <m:t> </m:t>
                    </m:r>
                    <m:r>
                      <a:rPr lang="en-GB" i="1">
                        <a:latin typeface="Cambria Math" panose="02040503050406030204" pitchFamily="18" charset="0"/>
                      </a:rPr>
                      <m:t>𝑚</m:t>
                    </m:r>
                  </m:oMath>
                </a14:m>
                <a:endParaRPr lang="en-GB" dirty="0" smtClean="0"/>
              </a:p>
              <a:p>
                <a:endParaRPr lang="en-GB" dirty="0"/>
              </a:p>
              <a:p>
                <a:r>
                  <a:rPr lang="en-GB" dirty="0" smtClean="0"/>
                  <a:t>Solar radius </a:t>
                </a:r>
                <a:r>
                  <a:rPr lang="en-GB" dirty="0"/>
                  <a:t>(</a:t>
                </a:r>
                <a14:m>
                  <m:oMath xmlns:m="http://schemas.openxmlformats.org/officeDocument/2006/math">
                    <m:sSub>
                      <m:sSubPr>
                        <m:ctrlPr>
                          <a:rPr lang="en-GB" i="1">
                            <a:latin typeface="Cambria Math" panose="02040503050406030204" pitchFamily="18" charset="0"/>
                          </a:rPr>
                        </m:ctrlPr>
                      </m:sSubPr>
                      <m:e>
                        <m:r>
                          <a:rPr lang="en-GB" i="1">
                            <a:latin typeface="Cambria Math"/>
                          </a:rPr>
                          <m:t>𝑅</m:t>
                        </m:r>
                      </m:e>
                      <m:sub>
                        <m:r>
                          <a:rPr lang="en-GB" i="1">
                            <a:latin typeface="Cambria Math"/>
                          </a:rPr>
                          <m:t>⊙</m:t>
                        </m:r>
                      </m:sub>
                    </m:sSub>
                  </m:oMath>
                </a14:m>
                <a:r>
                  <a:rPr lang="en-GB" dirty="0"/>
                  <a:t>)</a:t>
                </a:r>
                <a:r>
                  <a:rPr lang="en-GB" dirty="0" smtClean="0"/>
                  <a:t> </a:t>
                </a:r>
                <a:r>
                  <a:rPr lang="en-GB" dirty="0"/>
                  <a:t>= </a:t>
                </a:r>
                <a14:m>
                  <m:oMath xmlns:m="http://schemas.openxmlformats.org/officeDocument/2006/math">
                    <m:r>
                      <a:rPr lang="en-GB" i="1">
                        <a:latin typeface="Cambria Math"/>
                      </a:rPr>
                      <m:t>6.955</m:t>
                    </m:r>
                    <m:r>
                      <a:rPr lang="en-GB" i="1">
                        <a:latin typeface="Cambria Math"/>
                      </a:rPr>
                      <m:t>𝑥</m:t>
                    </m:r>
                    <m:sSup>
                      <m:sSupPr>
                        <m:ctrlPr>
                          <a:rPr lang="en-GB" i="1">
                            <a:latin typeface="Cambria Math" panose="02040503050406030204" pitchFamily="18" charset="0"/>
                          </a:rPr>
                        </m:ctrlPr>
                      </m:sSupPr>
                      <m:e>
                        <m:r>
                          <a:rPr lang="en-GB" i="1">
                            <a:latin typeface="Cambria Math"/>
                          </a:rPr>
                          <m:t>10</m:t>
                        </m:r>
                      </m:e>
                      <m:sup>
                        <m:r>
                          <a:rPr lang="en-GB" i="1">
                            <a:latin typeface="Cambria Math"/>
                          </a:rPr>
                          <m:t>8</m:t>
                        </m:r>
                      </m:sup>
                    </m:sSup>
                    <m:r>
                      <a:rPr lang="en-GB" i="1">
                        <a:latin typeface="Cambria Math"/>
                      </a:rPr>
                      <m:t>𝑚</m:t>
                    </m:r>
                  </m:oMath>
                </a14:m>
                <a:r>
                  <a:rPr lang="en-GB" dirty="0"/>
                  <a:t>.</a:t>
                </a:r>
              </a:p>
              <a:p>
                <a:endParaRPr lang="en-GB" dirty="0" smtClean="0"/>
              </a:p>
              <a:p>
                <a:r>
                  <a:rPr lang="en-GB" dirty="0" smtClean="0"/>
                  <a:t>Mass of sun = </a:t>
                </a:r>
                <a14:m>
                  <m:oMath xmlns:m="http://schemas.openxmlformats.org/officeDocument/2006/math">
                    <m:r>
                      <a:rPr lang="en-GB" i="1">
                        <a:latin typeface="Cambria Math"/>
                      </a:rPr>
                      <m:t>2.0</m:t>
                    </m:r>
                    <m:r>
                      <a:rPr lang="en-GB" i="1">
                        <a:latin typeface="Cambria Math"/>
                      </a:rPr>
                      <m:t>𝑥</m:t>
                    </m:r>
                    <m:sSup>
                      <m:sSupPr>
                        <m:ctrlPr>
                          <a:rPr lang="en-GB" i="1">
                            <a:latin typeface="Cambria Math" panose="02040503050406030204" pitchFamily="18" charset="0"/>
                          </a:rPr>
                        </m:ctrlPr>
                      </m:sSupPr>
                      <m:e>
                        <m:r>
                          <a:rPr lang="en-GB" i="1">
                            <a:latin typeface="Cambria Math"/>
                          </a:rPr>
                          <m:t>10</m:t>
                        </m:r>
                      </m:e>
                      <m:sup>
                        <m:r>
                          <a:rPr lang="en-GB" i="1">
                            <a:latin typeface="Cambria Math"/>
                          </a:rPr>
                          <m:t>30</m:t>
                        </m:r>
                      </m:sup>
                    </m:sSup>
                    <m:r>
                      <a:rPr lang="en-GB" i="1">
                        <a:latin typeface="Cambria Math"/>
                      </a:rPr>
                      <m:t>𝑘𝑔</m:t>
                    </m:r>
                    <m:r>
                      <a:rPr lang="en-GB" i="1">
                        <a:latin typeface="Cambria Math"/>
                      </a:rPr>
                      <m:t>.</m:t>
                    </m:r>
                  </m:oMath>
                </a14:m>
                <a:endParaRPr lang="en-GB" b="1" dirty="0" smtClean="0"/>
              </a:p>
              <a:p>
                <a:endParaRPr lang="en-GB" b="1" dirty="0"/>
              </a:p>
              <a:p>
                <a:r>
                  <a:rPr lang="en-GB" b="1" dirty="0" smtClean="0"/>
                  <a:t>All (except one light year) are on the data sheet. </a:t>
                </a:r>
                <a:endParaRPr lang="en-GB" b="1" dirty="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06" t="-1667" b="-1970"/>
                </a:stretch>
              </a:blipFill>
            </p:spPr>
            <p:txBody>
              <a:bodyPr/>
              <a:lstStyle/>
              <a:p>
                <a:r>
                  <a:rPr lang="en-GB">
                    <a:noFill/>
                  </a:rPr>
                  <a:t> </a:t>
                </a:r>
              </a:p>
            </p:txBody>
          </p:sp>
        </mc:Fallback>
      </mc:AlternateContent>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509242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Starter</a:t>
            </a:r>
            <a:endParaRPr lang="en-GB" dirty="0"/>
          </a:p>
        </p:txBody>
      </p:sp>
      <p:sp>
        <p:nvSpPr>
          <p:cNvPr id="3" name="Content Placeholder 2"/>
          <p:cNvSpPr>
            <a:spLocks noGrp="1"/>
          </p:cNvSpPr>
          <p:nvPr>
            <p:ph idx="1"/>
          </p:nvPr>
        </p:nvSpPr>
        <p:spPr>
          <a:xfrm>
            <a:off x="762000" y="1845734"/>
            <a:ext cx="10393680" cy="4023360"/>
          </a:xfrm>
        </p:spPr>
        <p:txBody>
          <a:bodyPr/>
          <a:lstStyle/>
          <a:p>
            <a:pPr marL="514350" indent="-514350">
              <a:buFont typeface="+mj-lt"/>
              <a:buAutoNum type="arabicPeriod"/>
            </a:pPr>
            <a:r>
              <a:rPr lang="en-GB" dirty="0"/>
              <a:t>Sirius is the brightest star in the night sky. Sirius has a luminosity of 9.9 × 10</a:t>
            </a:r>
            <a:r>
              <a:rPr lang="en-GB" baseline="30000" dirty="0"/>
              <a:t>27</a:t>
            </a:r>
            <a:r>
              <a:rPr lang="en-GB" dirty="0"/>
              <a:t> W. The radius of Sirius is </a:t>
            </a:r>
            <a:r>
              <a:rPr lang="en-GB" dirty="0" smtClean="0"/>
              <a:t>1.2×10</a:t>
            </a:r>
            <a:r>
              <a:rPr lang="en-GB" baseline="30000" dirty="0" smtClean="0"/>
              <a:t>6</a:t>
            </a:r>
            <a:r>
              <a:rPr lang="en-GB" dirty="0" smtClean="0"/>
              <a:t> </a:t>
            </a:r>
            <a:r>
              <a:rPr lang="en-GB" dirty="0"/>
              <a:t>km. Calculate the surface temperature of Sirius.</a:t>
            </a:r>
          </a:p>
          <a:p>
            <a:pPr marL="514350" indent="-514350">
              <a:buFont typeface="+mj-lt"/>
              <a:buAutoNum type="arabicPeriod"/>
            </a:pPr>
            <a:endParaRPr lang="en-GB" dirty="0" smtClean="0"/>
          </a:p>
          <a:p>
            <a:pPr marL="514350" indent="-514350">
              <a:buFont typeface="+mj-lt"/>
              <a:buAutoNum type="arabicPeriod"/>
            </a:pPr>
            <a:r>
              <a:rPr lang="en-GB" dirty="0" smtClean="0"/>
              <a:t>Name the different types of classes of stars. </a:t>
            </a:r>
          </a:p>
          <a:p>
            <a:pPr marL="514350" indent="-514350">
              <a:buFont typeface="+mj-lt"/>
              <a:buAutoNum type="arabicPeriod"/>
            </a:pPr>
            <a:r>
              <a:rPr lang="en-GB" dirty="0" smtClean="0"/>
              <a:t>What class of star is our Sun? </a:t>
            </a:r>
          </a:p>
          <a:p>
            <a:endParaRPr lang="en-GB" dirty="0"/>
          </a:p>
          <a:p>
            <a:pPr marL="0" indent="0">
              <a:buNone/>
            </a:pPr>
            <a:endParaRPr lang="en-GB" dirty="0"/>
          </a:p>
        </p:txBody>
      </p:sp>
    </p:spTree>
    <p:extLst>
      <p:ext uri="{BB962C8B-B14F-4D97-AF65-F5344CB8AC3E}">
        <p14:creationId xmlns:p14="http://schemas.microsoft.com/office/powerpoint/2010/main" val="2327790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 Formation</a:t>
            </a:r>
            <a:endParaRPr lang="en-GB" dirty="0"/>
          </a:p>
        </p:txBody>
      </p:sp>
      <p:sp>
        <p:nvSpPr>
          <p:cNvPr id="3" name="Content Placeholder 2"/>
          <p:cNvSpPr>
            <a:spLocks noGrp="1"/>
          </p:cNvSpPr>
          <p:nvPr>
            <p:ph idx="1"/>
          </p:nvPr>
        </p:nvSpPr>
        <p:spPr/>
        <p:txBody>
          <a:bodyPr/>
          <a:lstStyle/>
          <a:p>
            <a:r>
              <a:rPr lang="en-GB" dirty="0"/>
              <a:t>Stars are born in huge clouds of gas and dust called nebulae. These regions are extremely cold at temperatures of about 10 K to 20 K. Higher temperatures would cause the particles to have too much kinetic energy to stay together.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19400"/>
            <a:ext cx="5181600" cy="389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295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 Formation</a:t>
            </a:r>
            <a:endParaRPr lang="en-GB" dirty="0"/>
          </a:p>
        </p:txBody>
      </p:sp>
      <p:sp>
        <p:nvSpPr>
          <p:cNvPr id="3" name="Content Placeholder 2"/>
          <p:cNvSpPr>
            <a:spLocks noGrp="1"/>
          </p:cNvSpPr>
          <p:nvPr>
            <p:ph idx="1"/>
          </p:nvPr>
        </p:nvSpPr>
        <p:spPr>
          <a:xfrm>
            <a:off x="990600" y="1981200"/>
            <a:ext cx="9296400" cy="4320810"/>
          </a:xfrm>
        </p:spPr>
        <p:txBody>
          <a:bodyPr>
            <a:normAutofit/>
          </a:bodyPr>
          <a:lstStyle/>
          <a:p>
            <a:r>
              <a:rPr lang="en-GB" dirty="0"/>
              <a:t>Gravitational forces pull the gas and dust into the centre. This accumulation of mass increases the gravitational attraction and results in even more hydrogen gas being pulled in. This leads to an increase in density. </a:t>
            </a:r>
            <a:endParaRPr lang="en-GB" dirty="0" smtClean="0"/>
          </a:p>
          <a:p>
            <a:endParaRPr lang="en-GB" dirty="0"/>
          </a:p>
          <a:p>
            <a:r>
              <a:rPr lang="en-GB" dirty="0"/>
              <a:t>T</a:t>
            </a:r>
            <a:r>
              <a:rPr lang="en-GB" dirty="0" smtClean="0"/>
              <a:t>he </a:t>
            </a:r>
            <a:r>
              <a:rPr lang="en-GB" dirty="0" err="1" smtClean="0"/>
              <a:t>Ep</a:t>
            </a:r>
            <a:r>
              <a:rPr lang="en-GB" dirty="0" smtClean="0"/>
              <a:t> of </a:t>
            </a:r>
            <a:r>
              <a:rPr lang="en-GB" dirty="0"/>
              <a:t>the gas is converted to heat, the temperature and pressure at the core also </a:t>
            </a:r>
            <a:r>
              <a:rPr lang="en-GB" dirty="0" smtClean="0"/>
              <a:t>increases. </a:t>
            </a:r>
          </a:p>
          <a:p>
            <a:r>
              <a:rPr lang="en-GB" dirty="0" smtClean="0"/>
              <a:t>Hydrogen </a:t>
            </a:r>
            <a:r>
              <a:rPr lang="en-GB" dirty="0"/>
              <a:t>nuclei are positively charged </a:t>
            </a:r>
            <a:r>
              <a:rPr lang="en-GB" dirty="0" smtClean="0"/>
              <a:t>and </a:t>
            </a:r>
            <a:r>
              <a:rPr lang="en-GB" dirty="0"/>
              <a:t>repel each </a:t>
            </a:r>
            <a:r>
              <a:rPr lang="en-GB" dirty="0" smtClean="0"/>
              <a:t>other. Eventually </a:t>
            </a:r>
            <a:r>
              <a:rPr lang="en-GB" dirty="0"/>
              <a:t>the temperature of the core will become sufficiently large (bigger </a:t>
            </a:r>
            <a:r>
              <a:rPr lang="en-GB" dirty="0" err="1"/>
              <a:t>Ek</a:t>
            </a:r>
            <a:r>
              <a:rPr lang="en-GB" dirty="0"/>
              <a:t>) for the hydrogen </a:t>
            </a:r>
            <a:r>
              <a:rPr lang="en-GB" dirty="0" smtClean="0"/>
              <a:t>nuclei overcome this and </a:t>
            </a:r>
            <a:r>
              <a:rPr lang="en-GB" dirty="0"/>
              <a:t>undergo fusion.</a:t>
            </a:r>
          </a:p>
        </p:txBody>
      </p:sp>
    </p:spTree>
    <p:extLst>
      <p:ext uri="{BB962C8B-B14F-4D97-AF65-F5344CB8AC3E}">
        <p14:creationId xmlns:p14="http://schemas.microsoft.com/office/powerpoint/2010/main" val="4668115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r>
            <a:br>
              <a:rPr lang="en-GB" dirty="0" smtClean="0"/>
            </a:br>
            <a:r>
              <a:rPr lang="en-GB" dirty="0" smtClean="0"/>
              <a:t>Star Formation</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67000" y="2209800"/>
            <a:ext cx="6019800" cy="317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030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 Formation</a:t>
            </a:r>
            <a:endParaRPr lang="en-GB" dirty="0"/>
          </a:p>
        </p:txBody>
      </p:sp>
      <p:sp>
        <p:nvSpPr>
          <p:cNvPr id="3" name="Content Placeholder 2"/>
          <p:cNvSpPr>
            <a:spLocks noGrp="1"/>
          </p:cNvSpPr>
          <p:nvPr>
            <p:ph idx="1"/>
          </p:nvPr>
        </p:nvSpPr>
        <p:spPr/>
        <p:txBody>
          <a:bodyPr/>
          <a:lstStyle/>
          <a:p>
            <a:r>
              <a:rPr lang="en-GB" sz="2400" dirty="0"/>
              <a:t>S</a:t>
            </a:r>
            <a:r>
              <a:rPr lang="en-GB" sz="2400" dirty="0" smtClean="0"/>
              <a:t>tars </a:t>
            </a:r>
            <a:r>
              <a:rPr lang="en-GB" sz="2400" dirty="0"/>
              <a:t>are formed in interstellar </a:t>
            </a:r>
            <a:r>
              <a:rPr lang="en-GB" sz="2400" dirty="0" smtClean="0"/>
              <a:t>clouds (cold - about 10-20K). </a:t>
            </a:r>
          </a:p>
          <a:p>
            <a:r>
              <a:rPr lang="en-GB" sz="2400" dirty="0" smtClean="0"/>
              <a:t>When the gravitational </a:t>
            </a:r>
            <a:r>
              <a:rPr lang="en-GB" sz="2400" dirty="0"/>
              <a:t>forces overcome thermal pressure, </a:t>
            </a:r>
            <a:r>
              <a:rPr lang="en-GB" sz="2400" dirty="0" smtClean="0"/>
              <a:t>it causes </a:t>
            </a:r>
            <a:r>
              <a:rPr lang="en-GB" sz="2400" dirty="0"/>
              <a:t>a molecular cloud to contract until the core becomes hot enough to sustain nuclear </a:t>
            </a:r>
            <a:r>
              <a:rPr lang="en-GB" sz="2400" dirty="0" smtClean="0"/>
              <a:t>fusion.</a:t>
            </a:r>
          </a:p>
          <a:p>
            <a:r>
              <a:rPr lang="en-GB" sz="2400" dirty="0" smtClean="0"/>
              <a:t>This </a:t>
            </a:r>
            <a:r>
              <a:rPr lang="en-GB" sz="2400" dirty="0"/>
              <a:t>then provides a thermal pressure that balances the gravitational force. 	</a:t>
            </a:r>
          </a:p>
          <a:p>
            <a:endParaRPr lang="en-GB" dirty="0"/>
          </a:p>
        </p:txBody>
      </p:sp>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5940786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a:t>
            </a:r>
            <a:endParaRPr lang="en-GB" dirty="0"/>
          </a:p>
        </p:txBody>
      </p:sp>
      <p:pic>
        <p:nvPicPr>
          <p:cNvPr id="4" name="Content Placeholder 3"/>
          <p:cNvPicPr>
            <a:picLocks noGrp="1" noChangeAspect="1"/>
          </p:cNvPicPr>
          <p:nvPr>
            <p:ph idx="1"/>
          </p:nvPr>
        </p:nvPicPr>
        <p:blipFill>
          <a:blip r:embed="rId2"/>
          <a:stretch>
            <a:fillRect/>
          </a:stretch>
        </p:blipFill>
        <p:spPr>
          <a:xfrm>
            <a:off x="1388309" y="1846263"/>
            <a:ext cx="8484960" cy="4554537"/>
          </a:xfrm>
          <a:prstGeom prst="rect">
            <a:avLst/>
          </a:prstGeom>
        </p:spPr>
      </p:pic>
    </p:spTree>
    <p:extLst>
      <p:ext uri="{BB962C8B-B14F-4D97-AF65-F5344CB8AC3E}">
        <p14:creationId xmlns:p14="http://schemas.microsoft.com/office/powerpoint/2010/main" val="1286719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Temperature and Colour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sz="2400" dirty="0" smtClean="0"/>
                  <a:t>You may remember from Higher that the energy which a star emits is spread over a wide range of wavelengths. Astronomers can analyse a star’s intensity-wavelength graph and use the peak wavelength to determine the surface temperature with the equation:</a:t>
                </a:r>
              </a:p>
              <a:p>
                <a:r>
                  <a:rPr lang="en-GB" sz="2400" dirty="0" smtClean="0"/>
                  <a:t> </a:t>
                </a:r>
                <a14:m>
                  <m:oMath xmlns:m="http://schemas.openxmlformats.org/officeDocument/2006/math">
                    <m:sSub>
                      <m:sSubPr>
                        <m:ctrlPr>
                          <a:rPr lang="el-GR" sz="2400" i="1" smtClean="0">
                            <a:latin typeface="Cambria Math" panose="02040503050406030204" pitchFamily="18" charset="0"/>
                          </a:rPr>
                        </m:ctrlPr>
                      </m:sSubPr>
                      <m:e>
                        <m:r>
                          <m:rPr>
                            <m:sty m:val="p"/>
                          </m:rPr>
                          <a:rPr lang="el-GR" sz="2400" i="1">
                            <a:latin typeface="Cambria Math"/>
                          </a:rPr>
                          <m:t>λ</m:t>
                        </m:r>
                      </m:e>
                      <m:sub>
                        <m:r>
                          <a:rPr lang="en-GB" sz="2400" b="0" i="1" smtClean="0">
                            <a:latin typeface="Cambria Math"/>
                          </a:rPr>
                          <m:t>𝑚𝑎𝑥</m:t>
                        </m:r>
                      </m:sub>
                    </m:sSub>
                    <m:r>
                      <a:rPr lang="en-GB" sz="2400" b="0" i="1" smtClean="0">
                        <a:latin typeface="Cambria Math"/>
                      </a:rPr>
                      <m:t>𝑇</m:t>
                    </m:r>
                    <m:r>
                      <a:rPr lang="en-GB" sz="2400" b="0" i="1" smtClean="0">
                        <a:latin typeface="Cambria Math"/>
                      </a:rPr>
                      <m:t>=</m:t>
                    </m:r>
                  </m:oMath>
                </a14:m>
                <a:r>
                  <a:rPr lang="en-GB" sz="2400" dirty="0" smtClean="0"/>
                  <a:t>3x10</a:t>
                </a:r>
                <a:r>
                  <a:rPr lang="en-GB" sz="2400" baseline="30000" dirty="0" smtClean="0"/>
                  <a:t>-3 </a:t>
                </a:r>
                <a:r>
                  <a:rPr lang="en-GB" sz="2400" dirty="0" smtClean="0"/>
                  <a:t>(constant) -</a:t>
                </a:r>
                <a:r>
                  <a:rPr lang="en-GB" sz="2400" dirty="0" err="1" smtClean="0"/>
                  <a:t>Wein’s</a:t>
                </a:r>
                <a:r>
                  <a:rPr lang="en-GB" sz="2400" dirty="0" smtClean="0"/>
                  <a:t> law. </a:t>
                </a:r>
                <a:endParaRPr lang="en-GB" sz="2400" dirty="0"/>
              </a:p>
              <a:p>
                <a:r>
                  <a:rPr lang="en-GB" sz="2400" dirty="0"/>
                  <a:t>The shorter the wavelength of the peak wavelength, the higher the surface temperature of the star.</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2121" r="-2000"/>
                </a:stretch>
              </a:blipFill>
            </p:spPr>
            <p:txBody>
              <a:bodyPr/>
              <a:lstStyle/>
              <a:p>
                <a:r>
                  <a:rPr lang="en-GB">
                    <a:noFill/>
                  </a:rPr>
                  <a:t> </a:t>
                </a:r>
              </a:p>
            </p:txBody>
          </p:sp>
        </mc:Fallback>
      </mc:AlternateContent>
    </p:spTree>
    <p:extLst>
      <p:ext uri="{BB962C8B-B14F-4D97-AF65-F5344CB8AC3E}">
        <p14:creationId xmlns:p14="http://schemas.microsoft.com/office/powerpoint/2010/main" val="25719038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Intentions</a:t>
            </a:r>
            <a:endParaRPr lang="en-GB" dirty="0"/>
          </a:p>
        </p:txBody>
      </p:sp>
      <p:pic>
        <p:nvPicPr>
          <p:cNvPr id="4" name="Content Placeholder 3"/>
          <p:cNvPicPr>
            <a:picLocks noGrp="1" noChangeAspect="1"/>
          </p:cNvPicPr>
          <p:nvPr>
            <p:ph idx="1"/>
          </p:nvPr>
        </p:nvPicPr>
        <p:blipFill>
          <a:blip r:embed="rId2"/>
          <a:stretch>
            <a:fillRect/>
          </a:stretch>
        </p:blipFill>
        <p:spPr>
          <a:xfrm>
            <a:off x="609600" y="1981200"/>
            <a:ext cx="11297528" cy="3759592"/>
          </a:xfrm>
          <a:prstGeom prst="rect">
            <a:avLst/>
          </a:prstGeom>
        </p:spPr>
      </p:pic>
    </p:spTree>
    <p:extLst>
      <p:ext uri="{BB962C8B-B14F-4D97-AF65-F5344CB8AC3E}">
        <p14:creationId xmlns:p14="http://schemas.microsoft.com/office/powerpoint/2010/main" val="13883062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Hertzsprung</a:t>
            </a:r>
            <a:r>
              <a:rPr lang="en-GB" dirty="0"/>
              <a:t>-Russell diagrams </a:t>
            </a:r>
          </a:p>
        </p:txBody>
      </p:sp>
      <p:sp>
        <p:nvSpPr>
          <p:cNvPr id="3" name="Content Placeholder 2"/>
          <p:cNvSpPr>
            <a:spLocks noGrp="1"/>
          </p:cNvSpPr>
          <p:nvPr>
            <p:ph idx="1"/>
          </p:nvPr>
        </p:nvSpPr>
        <p:spPr/>
        <p:txBody>
          <a:bodyPr>
            <a:normAutofit/>
          </a:bodyPr>
          <a:lstStyle/>
          <a:p>
            <a:r>
              <a:rPr lang="en-GB" sz="2400" dirty="0"/>
              <a:t>Astronomers </a:t>
            </a:r>
            <a:r>
              <a:rPr lang="en-GB" sz="2400" dirty="0" err="1"/>
              <a:t>Hertzsprung</a:t>
            </a:r>
            <a:r>
              <a:rPr lang="en-GB" sz="2400" dirty="0"/>
              <a:t> and Russell developed the technique of plotting luminosity against surface temperature. </a:t>
            </a:r>
            <a:endParaRPr lang="en-GB" sz="2400" dirty="0" smtClean="0"/>
          </a:p>
          <a:p>
            <a:endParaRPr lang="en-GB" sz="2400" dirty="0"/>
          </a:p>
          <a:p>
            <a:r>
              <a:rPr lang="en-GB" sz="2400" dirty="0" smtClean="0"/>
              <a:t>Both </a:t>
            </a:r>
            <a:r>
              <a:rPr lang="en-GB" sz="2400" dirty="0"/>
              <a:t>the surface temperature and luminosity scales are logarithmic and that the surface temperature is in descending order</a:t>
            </a:r>
            <a:r>
              <a:rPr lang="en-GB" sz="2400" dirty="0" smtClean="0"/>
              <a:t>.</a:t>
            </a:r>
          </a:p>
          <a:p>
            <a:endParaRPr lang="en-GB" sz="2400" dirty="0" smtClean="0"/>
          </a:p>
          <a:p>
            <a:r>
              <a:rPr lang="en-GB" sz="2400" dirty="0" smtClean="0"/>
              <a:t>For </a:t>
            </a:r>
            <a:r>
              <a:rPr lang="en-GB" sz="2400" dirty="0"/>
              <a:t>historical reasons, the lowest surface temperature stars are on the right hand side to match the spectral order OBAFGKM.</a:t>
            </a:r>
          </a:p>
        </p:txBody>
      </p:sp>
    </p:spTree>
    <p:extLst>
      <p:ext uri="{BB962C8B-B14F-4D97-AF65-F5344CB8AC3E}">
        <p14:creationId xmlns:p14="http://schemas.microsoft.com/office/powerpoint/2010/main" val="42577353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Hertzsprung</a:t>
            </a:r>
            <a:r>
              <a:rPr lang="en-GB" dirty="0"/>
              <a:t>-Russell diagrams </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828800"/>
            <a:ext cx="5638800" cy="453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331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Hertzsprung</a:t>
            </a:r>
            <a:r>
              <a:rPr lang="en-GB" dirty="0"/>
              <a:t>-Russell diagrams </a:t>
            </a:r>
          </a:p>
        </p:txBody>
      </p:sp>
      <p:sp>
        <p:nvSpPr>
          <p:cNvPr id="3" name="Content Placeholder 2"/>
          <p:cNvSpPr>
            <a:spLocks noGrp="1"/>
          </p:cNvSpPr>
          <p:nvPr>
            <p:ph idx="1"/>
          </p:nvPr>
        </p:nvSpPr>
        <p:spPr/>
        <p:txBody>
          <a:bodyPr/>
          <a:lstStyle/>
          <a:p>
            <a:r>
              <a:rPr lang="en-GB" dirty="0"/>
              <a:t>Hot bright stars are shown at the top left of the diagram and cool dim stars are shown at the bottom right.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481943"/>
            <a:ext cx="4876800" cy="385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2239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Hertzsprung</a:t>
            </a:r>
            <a:r>
              <a:rPr lang="en-GB" dirty="0"/>
              <a:t>-Russell diagrams </a:t>
            </a:r>
          </a:p>
        </p:txBody>
      </p:sp>
      <p:sp>
        <p:nvSpPr>
          <p:cNvPr id="3" name="Content Placeholder 2"/>
          <p:cNvSpPr>
            <a:spLocks noGrp="1"/>
          </p:cNvSpPr>
          <p:nvPr>
            <p:ph idx="1"/>
          </p:nvPr>
        </p:nvSpPr>
        <p:spPr/>
        <p:txBody>
          <a:bodyPr/>
          <a:lstStyle/>
          <a:p>
            <a:r>
              <a:rPr lang="en-GB" dirty="0" smtClean="0"/>
              <a:t>There are three </a:t>
            </a:r>
            <a:r>
              <a:rPr lang="en-GB" dirty="0"/>
              <a:t>distinct </a:t>
            </a:r>
            <a:r>
              <a:rPr lang="en-GB" dirty="0" smtClean="0"/>
              <a:t>groups of stars: </a:t>
            </a:r>
            <a:r>
              <a:rPr lang="en-GB" dirty="0"/>
              <a:t>the </a:t>
            </a:r>
            <a:r>
              <a:rPr lang="en-GB" b="1" dirty="0">
                <a:hlinkClick r:id="rId2"/>
              </a:rPr>
              <a:t>main </a:t>
            </a:r>
            <a:r>
              <a:rPr lang="en-GB" b="1" dirty="0" smtClean="0">
                <a:hlinkClick r:id="rId2"/>
              </a:rPr>
              <a:t>sequence</a:t>
            </a:r>
            <a:r>
              <a:rPr lang="en-GB" dirty="0" smtClean="0"/>
              <a:t>, </a:t>
            </a:r>
            <a:r>
              <a:rPr lang="en-GB" dirty="0"/>
              <a:t>the white dwarfs and the red giants and </a:t>
            </a:r>
            <a:r>
              <a:rPr lang="en-GB" dirty="0" err="1"/>
              <a:t>supergiants</a:t>
            </a:r>
            <a:r>
              <a:rPr lang="en-GB" dirty="0"/>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438400"/>
            <a:ext cx="4343400" cy="417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211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Sequence</a:t>
            </a:r>
            <a:endParaRPr lang="en-GB" dirty="0"/>
          </a:p>
        </p:txBody>
      </p:sp>
      <p:sp>
        <p:nvSpPr>
          <p:cNvPr id="3" name="Content Placeholder 2"/>
          <p:cNvSpPr>
            <a:spLocks noGrp="1"/>
          </p:cNvSpPr>
          <p:nvPr>
            <p:ph idx="1"/>
          </p:nvPr>
        </p:nvSpPr>
        <p:spPr/>
        <p:txBody>
          <a:bodyPr/>
          <a:lstStyle/>
          <a:p>
            <a:r>
              <a:rPr lang="en-GB" dirty="0"/>
              <a:t>The long diagonal band of stars that runs from the top left to the bottom right is called the main sequence. Most of the stars fall on this curve. </a:t>
            </a:r>
            <a:endParaRPr lang="en-GB" dirty="0" smtClean="0"/>
          </a:p>
          <a:p>
            <a:endParaRPr lang="en-GB" dirty="0"/>
          </a:p>
          <a:p>
            <a:r>
              <a:rPr lang="en-GB" dirty="0" smtClean="0"/>
              <a:t>About </a:t>
            </a:r>
            <a:r>
              <a:rPr lang="en-GB" dirty="0"/>
              <a:t>90% of the stars in our region of the Milky </a:t>
            </a:r>
            <a:r>
              <a:rPr lang="en-GB" dirty="0" smtClean="0"/>
              <a:t>Way belong </a:t>
            </a:r>
            <a:r>
              <a:rPr lang="en-GB" dirty="0"/>
              <a:t>to the main sequence. Main sequence stars are still in their long-lived stable phase where they are fusing hydrogen into helium in their cores.</a:t>
            </a:r>
          </a:p>
        </p:txBody>
      </p:sp>
    </p:spTree>
    <p:extLst>
      <p:ext uri="{BB962C8B-B14F-4D97-AF65-F5344CB8AC3E}">
        <p14:creationId xmlns:p14="http://schemas.microsoft.com/office/powerpoint/2010/main" val="19942791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Sequence</a:t>
            </a:r>
            <a:endParaRPr lang="en-GB" dirty="0"/>
          </a:p>
        </p:txBody>
      </p:sp>
      <p:sp>
        <p:nvSpPr>
          <p:cNvPr id="3" name="Content Placeholder 2"/>
          <p:cNvSpPr>
            <a:spLocks noGrp="1"/>
          </p:cNvSpPr>
          <p:nvPr>
            <p:ph idx="1"/>
          </p:nvPr>
        </p:nvSpPr>
        <p:spPr/>
        <p:txBody>
          <a:bodyPr>
            <a:normAutofit/>
          </a:bodyPr>
          <a:lstStyle/>
          <a:p>
            <a:r>
              <a:rPr lang="en-GB" dirty="0"/>
              <a:t>The mass of such a new star determines its luminosity and surface temperature. </a:t>
            </a:r>
            <a:r>
              <a:rPr lang="en-GB" dirty="0" smtClean="0"/>
              <a:t>A </a:t>
            </a:r>
            <a:r>
              <a:rPr lang="en-GB" dirty="0"/>
              <a:t>high mass star has a larger inwards gravitational pull and therefore a higher core temperature. </a:t>
            </a:r>
            <a:endParaRPr lang="en-GB" dirty="0" smtClean="0"/>
          </a:p>
          <a:p>
            <a:r>
              <a:rPr lang="en-GB" dirty="0" smtClean="0"/>
              <a:t>The </a:t>
            </a:r>
            <a:r>
              <a:rPr lang="en-GB" dirty="0"/>
              <a:t>most massive main sequence stars are shown at the upper left. They have a high luminosity and are hot (blue). The least massive ones are shown at the lower right. They are less luminous and are cooler (yellow or red). Since the Sun is neither especially large nor small in mass when compared to the rest of the main sequence, it is neither especially hot, cold, bright or dim. This means that the Sun lies fairly close to the middle of the main sequence.</a:t>
            </a:r>
          </a:p>
        </p:txBody>
      </p:sp>
    </p:spTree>
    <p:extLst>
      <p:ext uri="{BB962C8B-B14F-4D97-AF65-F5344CB8AC3E}">
        <p14:creationId xmlns:p14="http://schemas.microsoft.com/office/powerpoint/2010/main" val="40189057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Red giants and red </a:t>
            </a:r>
            <a:r>
              <a:rPr lang="en-GB" dirty="0" err="1"/>
              <a:t>supergiants</a:t>
            </a:r>
            <a:endParaRPr lang="en-GB" b="0" dirty="0"/>
          </a:p>
        </p:txBody>
      </p:sp>
      <p:sp>
        <p:nvSpPr>
          <p:cNvPr id="3" name="Content Placeholder 2"/>
          <p:cNvSpPr>
            <a:spLocks noGrp="1"/>
          </p:cNvSpPr>
          <p:nvPr>
            <p:ph idx="1"/>
          </p:nvPr>
        </p:nvSpPr>
        <p:spPr/>
        <p:txBody>
          <a:bodyPr>
            <a:normAutofit/>
          </a:bodyPr>
          <a:lstStyle/>
          <a:p>
            <a:r>
              <a:rPr lang="en-GB" dirty="0" smtClean="0"/>
              <a:t>Stars </a:t>
            </a:r>
            <a:r>
              <a:rPr lang="en-GB" dirty="0"/>
              <a:t>which have a lower surface temperature and a higher luminosity than the main sequence stars must also have larger radii. </a:t>
            </a:r>
            <a:endParaRPr lang="en-GB" dirty="0" smtClean="0"/>
          </a:p>
          <a:p>
            <a:endParaRPr lang="en-GB" dirty="0"/>
          </a:p>
          <a:p>
            <a:r>
              <a:rPr lang="en-GB" dirty="0" smtClean="0"/>
              <a:t>These </a:t>
            </a:r>
            <a:r>
              <a:rPr lang="en-GB" dirty="0"/>
              <a:t>stars are called red giants and </a:t>
            </a:r>
            <a:r>
              <a:rPr lang="en-GB" b="1" dirty="0">
                <a:hlinkClick r:id="rId2"/>
              </a:rPr>
              <a:t>red </a:t>
            </a:r>
            <a:r>
              <a:rPr lang="en-GB" b="1" dirty="0" err="1" smtClean="0">
                <a:hlinkClick r:id="rId2"/>
              </a:rPr>
              <a:t>supergiants</a:t>
            </a:r>
            <a:r>
              <a:rPr lang="en-GB" dirty="0" smtClean="0"/>
              <a:t>. </a:t>
            </a:r>
            <a:r>
              <a:rPr lang="en-GB" dirty="0"/>
              <a:t>They are found in the top right corner of the H-R diagram. They are stars which have moved off the main sequence, having started to fuse heavier elements. Red supergiant stars are the brightest of all stars.</a:t>
            </a:r>
          </a:p>
        </p:txBody>
      </p:sp>
    </p:spTree>
    <p:extLst>
      <p:ext uri="{BB962C8B-B14F-4D97-AF65-F5344CB8AC3E}">
        <p14:creationId xmlns:p14="http://schemas.microsoft.com/office/powerpoint/2010/main" val="26446262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White dwarfs </a:t>
            </a:r>
          </a:p>
        </p:txBody>
      </p:sp>
      <p:sp>
        <p:nvSpPr>
          <p:cNvPr id="3" name="Content Placeholder 2"/>
          <p:cNvSpPr>
            <a:spLocks noGrp="1"/>
          </p:cNvSpPr>
          <p:nvPr>
            <p:ph idx="1"/>
          </p:nvPr>
        </p:nvSpPr>
        <p:spPr/>
        <p:txBody>
          <a:bodyPr>
            <a:normAutofit/>
          </a:bodyPr>
          <a:lstStyle/>
          <a:p>
            <a:r>
              <a:rPr lang="en-GB" dirty="0" smtClean="0"/>
              <a:t>Stars </a:t>
            </a:r>
            <a:r>
              <a:rPr lang="en-GB" dirty="0"/>
              <a:t>which have a higher surface temperature and a lower luminosity than the main sequence stars must also have smaller radii. These are the white dwarfs. They lie in the bottom left corner of the H-R diagram and are typically about the size of the Earth. </a:t>
            </a:r>
            <a:endParaRPr lang="en-GB" dirty="0" smtClean="0"/>
          </a:p>
          <a:p>
            <a:r>
              <a:rPr lang="en-GB" dirty="0" smtClean="0"/>
              <a:t>White </a:t>
            </a:r>
            <a:r>
              <a:rPr lang="en-GB" dirty="0"/>
              <a:t>dwarfs are faint hot stars at the end of their lives. All of their fusion reactions have stopped and they are just slowly cooling and dimming to ultimately form a </a:t>
            </a:r>
            <a:r>
              <a:rPr lang="en-GB" b="1" dirty="0">
                <a:hlinkClick r:id="rId2"/>
              </a:rPr>
              <a:t>black </a:t>
            </a:r>
            <a:r>
              <a:rPr lang="en-GB" b="1" dirty="0" smtClean="0">
                <a:hlinkClick r:id="rId2"/>
              </a:rPr>
              <a:t>dwarf</a:t>
            </a:r>
            <a:r>
              <a:rPr lang="en-GB" dirty="0" smtClean="0"/>
              <a:t>.</a:t>
            </a:r>
            <a:endParaRPr lang="en-GB" dirty="0"/>
          </a:p>
        </p:txBody>
      </p:sp>
    </p:spTree>
    <p:extLst>
      <p:ext uri="{BB962C8B-B14F-4D97-AF65-F5344CB8AC3E}">
        <p14:creationId xmlns:p14="http://schemas.microsoft.com/office/powerpoint/2010/main" val="32195065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 Dwarfs</a:t>
            </a:r>
            <a:endParaRPr lang="en-GB" dirty="0"/>
          </a:p>
        </p:txBody>
      </p:sp>
      <p:sp>
        <p:nvSpPr>
          <p:cNvPr id="3" name="Content Placeholder 2"/>
          <p:cNvSpPr>
            <a:spLocks noGrp="1"/>
          </p:cNvSpPr>
          <p:nvPr>
            <p:ph idx="1"/>
          </p:nvPr>
        </p:nvSpPr>
        <p:spPr/>
        <p:txBody>
          <a:bodyPr/>
          <a:lstStyle/>
          <a:p>
            <a:r>
              <a:rPr lang="en-GB" dirty="0" smtClean="0"/>
              <a:t>White dwarfs can actually be blue</a:t>
            </a:r>
            <a:r>
              <a:rPr lang="en-GB" dirty="0"/>
              <a:t>. They are just named this way since the vast majority are white.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362200"/>
            <a:ext cx="567704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48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Temperature and Colour </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21576" y="1846263"/>
            <a:ext cx="3609173"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9312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r>
              <a:rPr lang="en-GB" dirty="0" smtClean="0"/>
              <a:t>Use the following labels to match the correct location on the H-R Diagram.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19401"/>
            <a:ext cx="4495800" cy="366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3014664"/>
            <a:ext cx="15335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536" y="3403146"/>
            <a:ext cx="15621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50" y="3694340"/>
            <a:ext cx="14668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564" y="4191001"/>
            <a:ext cx="14287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6051" y="4518249"/>
            <a:ext cx="23050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9813" y="4901292"/>
            <a:ext cx="17621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1749" y="5292497"/>
            <a:ext cx="12382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4112" y="5683703"/>
            <a:ext cx="1533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3460298"/>
            <a:ext cx="15335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387" y="2873150"/>
            <a:ext cx="15621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2512" y="5468710"/>
            <a:ext cx="14668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175" y="5105400"/>
            <a:ext cx="14287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6150330"/>
            <a:ext cx="23050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4876" y="3109913"/>
            <a:ext cx="17621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8750" y="4165827"/>
            <a:ext cx="12382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1" y="4210633"/>
            <a:ext cx="1533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5422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Hertzsprung</a:t>
            </a:r>
            <a:r>
              <a:rPr lang="en-GB" dirty="0" smtClean="0"/>
              <a:t> Russel Diagrams</a:t>
            </a:r>
            <a:endParaRPr lang="en-GB" dirty="0"/>
          </a:p>
        </p:txBody>
      </p:sp>
      <p:sp>
        <p:nvSpPr>
          <p:cNvPr id="3" name="Content Placeholder 2"/>
          <p:cNvSpPr>
            <a:spLocks noGrp="1"/>
          </p:cNvSpPr>
          <p:nvPr>
            <p:ph idx="1"/>
          </p:nvPr>
        </p:nvSpPr>
        <p:spPr/>
        <p:txBody>
          <a:bodyPr/>
          <a:lstStyle/>
          <a:p>
            <a:r>
              <a:rPr lang="en-GB" dirty="0" smtClean="0"/>
              <a:t>H-R diagrams are a representation of the classification of stars. </a:t>
            </a:r>
          </a:p>
          <a:p>
            <a:r>
              <a:rPr lang="en-GB" dirty="0" smtClean="0"/>
              <a:t>All stars have a position in a HR diagram depending on its class. </a:t>
            </a:r>
          </a:p>
          <a:p>
            <a:r>
              <a:rPr lang="en-GB" dirty="0"/>
              <a:t>There are three distinct groups of stars: the </a:t>
            </a:r>
            <a:r>
              <a:rPr lang="en-GB" b="1" dirty="0">
                <a:hlinkClick r:id="rId2"/>
              </a:rPr>
              <a:t>main sequence</a:t>
            </a:r>
            <a:r>
              <a:rPr lang="en-GB" dirty="0"/>
              <a:t>, the white dwarfs and the red giants and </a:t>
            </a:r>
            <a:r>
              <a:rPr lang="en-GB" dirty="0" err="1"/>
              <a:t>supergiants</a:t>
            </a:r>
            <a:r>
              <a:rPr lang="en-GB" dirty="0" smtClean="0"/>
              <a:t>.</a:t>
            </a:r>
          </a:p>
          <a:p>
            <a:r>
              <a:rPr lang="en-GB" dirty="0" smtClean="0"/>
              <a:t>H-R diagrams are used to determine the stellar properties of stars and predict the colours of stars from their positions on H-R diagrams. </a:t>
            </a:r>
          </a:p>
          <a:p>
            <a:r>
              <a:rPr lang="en-GB" dirty="0" smtClean="0"/>
              <a:t>Fusion of hydrogen occurs in the core of stars in the main sequence of the H-R diagram. </a:t>
            </a:r>
            <a:endParaRPr lang="en-GB" dirty="0"/>
          </a:p>
        </p:txBody>
      </p:sp>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5400919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Hertzsprung</a:t>
            </a:r>
            <a:r>
              <a:rPr lang="en-GB" dirty="0"/>
              <a:t>-Russell diagrams </a:t>
            </a:r>
          </a:p>
        </p:txBody>
      </p:sp>
      <p:sp>
        <p:nvSpPr>
          <p:cNvPr id="5" name="Rectangle 4"/>
          <p:cNvSpPr/>
          <p:nvPr/>
        </p:nvSpPr>
        <p:spPr>
          <a:xfrm>
            <a:off x="4572000" y="286603"/>
            <a:ext cx="2709396" cy="369332"/>
          </a:xfrm>
          <a:prstGeom prst="rect">
            <a:avLst/>
          </a:prstGeom>
        </p:spPr>
        <p:txBody>
          <a:bodyPr wrap="none">
            <a:spAutoFit/>
          </a:bodyPr>
          <a:lstStyle/>
          <a:p>
            <a:r>
              <a:rPr lang="en-GB" dirty="0"/>
              <a:t>Copy into notes jotter: </a:t>
            </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1905000"/>
            <a:ext cx="4540251" cy="436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214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a:t>
            </a:r>
            <a:endParaRPr lang="en-GB" dirty="0"/>
          </a:p>
        </p:txBody>
      </p:sp>
      <p:pic>
        <p:nvPicPr>
          <p:cNvPr id="4" name="Content Placeholder 3"/>
          <p:cNvPicPr>
            <a:picLocks noGrp="1" noChangeAspect="1"/>
          </p:cNvPicPr>
          <p:nvPr>
            <p:ph idx="1"/>
          </p:nvPr>
        </p:nvPicPr>
        <p:blipFill>
          <a:blip r:embed="rId2"/>
          <a:stretch>
            <a:fillRect/>
          </a:stretch>
        </p:blipFill>
        <p:spPr>
          <a:xfrm>
            <a:off x="609600" y="1981200"/>
            <a:ext cx="11297528" cy="3759592"/>
          </a:xfrm>
          <a:prstGeom prst="rect">
            <a:avLst/>
          </a:prstGeom>
        </p:spPr>
      </p:pic>
    </p:spTree>
    <p:extLst>
      <p:ext uri="{BB962C8B-B14F-4D97-AF65-F5344CB8AC3E}">
        <p14:creationId xmlns:p14="http://schemas.microsoft.com/office/powerpoint/2010/main" val="32138528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Intentions</a:t>
            </a:r>
            <a:endParaRPr lang="en-GB" dirty="0"/>
          </a:p>
        </p:txBody>
      </p:sp>
      <p:pic>
        <p:nvPicPr>
          <p:cNvPr id="4" name="Content Placeholder 3"/>
          <p:cNvPicPr>
            <a:picLocks noGrp="1" noChangeAspect="1"/>
          </p:cNvPicPr>
          <p:nvPr>
            <p:ph idx="1"/>
          </p:nvPr>
        </p:nvPicPr>
        <p:blipFill>
          <a:blip r:embed="rId2"/>
          <a:stretch>
            <a:fillRect/>
          </a:stretch>
        </p:blipFill>
        <p:spPr>
          <a:xfrm>
            <a:off x="1398504" y="1846263"/>
            <a:ext cx="8705045" cy="4402137"/>
          </a:xfrm>
          <a:prstGeom prst="rect">
            <a:avLst/>
          </a:prstGeom>
        </p:spPr>
      </p:pic>
    </p:spTree>
    <p:extLst>
      <p:ext uri="{BB962C8B-B14F-4D97-AF65-F5344CB8AC3E}">
        <p14:creationId xmlns:p14="http://schemas.microsoft.com/office/powerpoint/2010/main" val="7126192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evolution and life cycles on H-R diagrams</a:t>
            </a:r>
          </a:p>
        </p:txBody>
      </p:sp>
      <p:sp>
        <p:nvSpPr>
          <p:cNvPr id="3" name="Content Placeholder 2"/>
          <p:cNvSpPr>
            <a:spLocks noGrp="1"/>
          </p:cNvSpPr>
          <p:nvPr>
            <p:ph idx="1"/>
          </p:nvPr>
        </p:nvSpPr>
        <p:spPr/>
        <p:txBody>
          <a:bodyPr>
            <a:normAutofit/>
          </a:bodyPr>
          <a:lstStyle/>
          <a:p>
            <a:r>
              <a:rPr lang="en-GB" dirty="0"/>
              <a:t>The mass of a star ranges in size from roughly 0.08 solar masses to 150 solar masses. </a:t>
            </a:r>
            <a:endParaRPr lang="en-GB" dirty="0" smtClean="0"/>
          </a:p>
          <a:p>
            <a:endParaRPr lang="en-GB" dirty="0" smtClean="0"/>
          </a:p>
          <a:p>
            <a:r>
              <a:rPr lang="en-GB" dirty="0" smtClean="0"/>
              <a:t>If </a:t>
            </a:r>
            <a:r>
              <a:rPr lang="en-GB" dirty="0"/>
              <a:t>an object has a mass less than 0.08 solar masses, then it would be unable to achieve a high enough core temperature to initiate fusion. </a:t>
            </a:r>
            <a:endParaRPr lang="en-GB" dirty="0" smtClean="0"/>
          </a:p>
          <a:p>
            <a:endParaRPr lang="en-GB" dirty="0" smtClean="0"/>
          </a:p>
          <a:p>
            <a:r>
              <a:rPr lang="en-GB" dirty="0" smtClean="0"/>
              <a:t>These </a:t>
            </a:r>
            <a:r>
              <a:rPr lang="en-GB" dirty="0"/>
              <a:t>"failed stars" are called brown dwarfs. A star cannot have a mass greater than 150 solar masses: the outwards force due to the thermal pressure from fusion would be so large in comparison to the inwards gravitational pull that the extra mass would be driven off into space.</a:t>
            </a:r>
          </a:p>
        </p:txBody>
      </p:sp>
    </p:spTree>
    <p:extLst>
      <p:ext uri="{BB962C8B-B14F-4D97-AF65-F5344CB8AC3E}">
        <p14:creationId xmlns:p14="http://schemas.microsoft.com/office/powerpoint/2010/main" val="37964713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evolution and life cycles on H-R diagrams</a:t>
            </a:r>
          </a:p>
        </p:txBody>
      </p:sp>
      <p:sp>
        <p:nvSpPr>
          <p:cNvPr id="3" name="Content Placeholder 2"/>
          <p:cNvSpPr>
            <a:spLocks noGrp="1"/>
          </p:cNvSpPr>
          <p:nvPr>
            <p:ph idx="1"/>
          </p:nvPr>
        </p:nvSpPr>
        <p:spPr/>
        <p:txBody>
          <a:bodyPr>
            <a:normAutofit/>
          </a:bodyPr>
          <a:lstStyle/>
          <a:p>
            <a:r>
              <a:rPr lang="en-GB" dirty="0"/>
              <a:t>All main sequence stars will eventually evolve to become either red giants or red </a:t>
            </a:r>
            <a:r>
              <a:rPr lang="en-GB" dirty="0" err="1" smtClean="0"/>
              <a:t>supergiants</a:t>
            </a:r>
            <a:r>
              <a:rPr lang="en-GB" dirty="0" smtClean="0"/>
              <a:t>, but their </a:t>
            </a:r>
            <a:r>
              <a:rPr lang="en-GB" dirty="0"/>
              <a:t>eventual fate also depend on their mass. </a:t>
            </a:r>
            <a:endParaRPr lang="en-GB" dirty="0" smtClean="0"/>
          </a:p>
          <a:p>
            <a:endParaRPr lang="en-GB" dirty="0"/>
          </a:p>
          <a:p>
            <a:r>
              <a:rPr lang="en-GB" dirty="0" smtClean="0"/>
              <a:t>Even </a:t>
            </a:r>
            <a:r>
              <a:rPr lang="en-GB" dirty="0"/>
              <a:t>though stars with a large mass have a lot of fuel, they use it up more quickly and therefore don’t spend as long on the main sequence. </a:t>
            </a:r>
            <a:endParaRPr lang="en-GB" dirty="0" smtClean="0"/>
          </a:p>
          <a:p>
            <a:endParaRPr lang="en-GB" dirty="0"/>
          </a:p>
          <a:p>
            <a:r>
              <a:rPr lang="en-GB" dirty="0" smtClean="0"/>
              <a:t>Example, </a:t>
            </a:r>
            <a:r>
              <a:rPr lang="en-GB" dirty="0"/>
              <a:t>a star with a mass comparable to that of the Sun will spend about 10 billion years on the main sequence. </a:t>
            </a:r>
            <a:r>
              <a:rPr lang="en-GB" dirty="0" smtClean="0"/>
              <a:t>A </a:t>
            </a:r>
            <a:r>
              <a:rPr lang="en-GB" dirty="0"/>
              <a:t>star that has a mass about 15 times </a:t>
            </a:r>
            <a:r>
              <a:rPr lang="en-GB" dirty="0" smtClean="0"/>
              <a:t>the </a:t>
            </a:r>
            <a:r>
              <a:rPr lang="en-GB" dirty="0"/>
              <a:t>Sun will only belong to the main sequence for approximately 10 million years.</a:t>
            </a:r>
          </a:p>
        </p:txBody>
      </p:sp>
    </p:spTree>
    <p:extLst>
      <p:ext uri="{BB962C8B-B14F-4D97-AF65-F5344CB8AC3E}">
        <p14:creationId xmlns:p14="http://schemas.microsoft.com/office/powerpoint/2010/main" val="1075048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evolution and life cycles on H-R diagrams</a:t>
            </a:r>
          </a:p>
        </p:txBody>
      </p:sp>
      <p:sp>
        <p:nvSpPr>
          <p:cNvPr id="3" name="Content Placeholder 2"/>
          <p:cNvSpPr>
            <a:spLocks noGrp="1"/>
          </p:cNvSpPr>
          <p:nvPr>
            <p:ph idx="1"/>
          </p:nvPr>
        </p:nvSpPr>
        <p:spPr/>
        <p:txBody>
          <a:bodyPr/>
          <a:lstStyle/>
          <a:p>
            <a:r>
              <a:rPr lang="en-GB" dirty="0"/>
              <a:t>During the stable stage whilst a star is still on the main sequence, the outwards force due to the thermal pressure produced from hydrogen fusion in the core balances the gravitational pull trying to compress 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76600"/>
            <a:ext cx="358412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6537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evolution and life cycles on H-R diagrams</a:t>
            </a:r>
            <a:endParaRPr lang="en-GB" b="0" dirty="0"/>
          </a:p>
        </p:txBody>
      </p:sp>
      <p:sp>
        <p:nvSpPr>
          <p:cNvPr id="3" name="Content Placeholder 2"/>
          <p:cNvSpPr>
            <a:spLocks noGrp="1"/>
          </p:cNvSpPr>
          <p:nvPr>
            <p:ph idx="1"/>
          </p:nvPr>
        </p:nvSpPr>
        <p:spPr>
          <a:xfrm>
            <a:off x="838200" y="1752600"/>
            <a:ext cx="10439400" cy="5082809"/>
          </a:xfrm>
        </p:spPr>
        <p:txBody>
          <a:bodyPr>
            <a:normAutofit/>
          </a:bodyPr>
          <a:lstStyle/>
          <a:p>
            <a:r>
              <a:rPr lang="en-GB" dirty="0" smtClean="0"/>
              <a:t>The hydrogen </a:t>
            </a:r>
            <a:r>
              <a:rPr lang="en-GB" dirty="0"/>
              <a:t>in the core runs out and nuclear fusion stops. </a:t>
            </a:r>
            <a:endParaRPr lang="en-GB" dirty="0" smtClean="0"/>
          </a:p>
          <a:p>
            <a:endParaRPr lang="en-GB" dirty="0"/>
          </a:p>
          <a:p>
            <a:r>
              <a:rPr lang="en-GB" dirty="0" smtClean="0"/>
              <a:t>The </a:t>
            </a:r>
            <a:r>
              <a:rPr lang="en-GB" dirty="0"/>
              <a:t>outward pressure is </a:t>
            </a:r>
            <a:r>
              <a:rPr lang="en-GB" dirty="0" smtClean="0"/>
              <a:t>removed, so </a:t>
            </a:r>
            <a:r>
              <a:rPr lang="en-GB" dirty="0"/>
              <a:t>the core contracts and heats up. </a:t>
            </a:r>
            <a:endParaRPr lang="en-GB" dirty="0" smtClean="0"/>
          </a:p>
          <a:p>
            <a:endParaRPr lang="en-GB" dirty="0"/>
          </a:p>
          <a:p>
            <a:r>
              <a:rPr lang="en-GB" dirty="0" smtClean="0"/>
              <a:t>The temperature </a:t>
            </a:r>
            <a:r>
              <a:rPr lang="en-GB" dirty="0"/>
              <a:t>is high enough for the core to fuse helium into carbon and oxygen. </a:t>
            </a:r>
            <a:endParaRPr lang="en-GB" dirty="0" smtClean="0"/>
          </a:p>
          <a:p>
            <a:endParaRPr lang="en-GB" dirty="0"/>
          </a:p>
          <a:p>
            <a:r>
              <a:rPr lang="en-GB" dirty="0" smtClean="0"/>
              <a:t>This </a:t>
            </a:r>
            <a:r>
              <a:rPr lang="en-GB" dirty="0"/>
              <a:t>releases a huge amount of energy, which pushes the outer layers of the star outwards. </a:t>
            </a:r>
            <a:endParaRPr lang="en-GB" dirty="0" smtClean="0"/>
          </a:p>
          <a:p>
            <a:endParaRPr lang="en-GB" dirty="0"/>
          </a:p>
          <a:p>
            <a:r>
              <a:rPr lang="en-GB" dirty="0" smtClean="0"/>
              <a:t>The </a:t>
            </a:r>
            <a:r>
              <a:rPr lang="en-GB" dirty="0"/>
              <a:t>outer layers expand and cool, the star leaves the main sequence and becomes either a red giant or a red supergiant, depending on its mass.</a:t>
            </a:r>
          </a:p>
        </p:txBody>
      </p:sp>
    </p:spTree>
    <p:extLst>
      <p:ext uri="{BB962C8B-B14F-4D97-AF65-F5344CB8AC3E}">
        <p14:creationId xmlns:p14="http://schemas.microsoft.com/office/powerpoint/2010/main" val="18242915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Death of a low or medium mass star </a:t>
            </a:r>
          </a:p>
        </p:txBody>
      </p:sp>
      <p:sp>
        <p:nvSpPr>
          <p:cNvPr id="3" name="Content Placeholder 2"/>
          <p:cNvSpPr>
            <a:spLocks noGrp="1"/>
          </p:cNvSpPr>
          <p:nvPr>
            <p:ph idx="1"/>
          </p:nvPr>
        </p:nvSpPr>
        <p:spPr>
          <a:xfrm>
            <a:off x="1097280" y="1828800"/>
            <a:ext cx="10180320" cy="4854210"/>
          </a:xfrm>
        </p:spPr>
        <p:txBody>
          <a:bodyPr>
            <a:normAutofit/>
          </a:bodyPr>
          <a:lstStyle/>
          <a:p>
            <a:r>
              <a:rPr lang="en-GB" dirty="0"/>
              <a:t>The core temperature of a low or medium mass star is not sufficiently high to allow the fusion of elements beyond helium. </a:t>
            </a:r>
            <a:endParaRPr lang="en-GB" dirty="0" smtClean="0"/>
          </a:p>
          <a:p>
            <a:endParaRPr lang="en-GB" dirty="0" smtClean="0"/>
          </a:p>
          <a:p>
            <a:r>
              <a:rPr lang="en-GB" dirty="0" smtClean="0"/>
              <a:t>Once all </a:t>
            </a:r>
            <a:r>
              <a:rPr lang="en-GB" dirty="0"/>
              <a:t>the helium has been converted into carbon and oxygen, the core once more contracts due to gravitational attraction. </a:t>
            </a:r>
            <a:endParaRPr lang="en-GB" dirty="0" smtClean="0"/>
          </a:p>
          <a:p>
            <a:endParaRPr lang="en-GB" dirty="0"/>
          </a:p>
          <a:p>
            <a:r>
              <a:rPr lang="en-GB" dirty="0" smtClean="0"/>
              <a:t>The </a:t>
            </a:r>
            <a:r>
              <a:rPr lang="en-GB" dirty="0"/>
              <a:t>outer layers become more and more unstable as the core contracts. The star pulsates and ejects the outer layers into space as a planetary </a:t>
            </a:r>
            <a:r>
              <a:rPr lang="en-GB" b="1" dirty="0" smtClean="0">
                <a:hlinkClick r:id="rId2"/>
              </a:rPr>
              <a:t>nebula</a:t>
            </a:r>
            <a:r>
              <a:rPr lang="en-GB" dirty="0" smtClean="0"/>
              <a:t>. </a:t>
            </a:r>
          </a:p>
          <a:p>
            <a:endParaRPr lang="en-GB" dirty="0"/>
          </a:p>
          <a:p>
            <a:r>
              <a:rPr lang="en-GB" dirty="0" smtClean="0"/>
              <a:t>This </a:t>
            </a:r>
            <a:r>
              <a:rPr lang="en-GB" dirty="0"/>
              <a:t>leaves behind a dense core-a white dwarf. Remember the white dwarfs lie below the main sequence as they have low luminosities. A white dwarf will then simply cool down and fade away, ultimately forming a black dwarf.</a:t>
            </a:r>
          </a:p>
        </p:txBody>
      </p:sp>
    </p:spTree>
    <p:extLst>
      <p:ext uri="{BB962C8B-B14F-4D97-AF65-F5344CB8AC3E}">
        <p14:creationId xmlns:p14="http://schemas.microsoft.com/office/powerpoint/2010/main" val="322769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Spectral Class</a:t>
            </a:r>
            <a:endParaRPr lang="en-GB" dirty="0"/>
          </a:p>
        </p:txBody>
      </p:sp>
      <p:sp>
        <p:nvSpPr>
          <p:cNvPr id="3" name="Content Placeholder 2"/>
          <p:cNvSpPr>
            <a:spLocks noGrp="1"/>
          </p:cNvSpPr>
          <p:nvPr>
            <p:ph idx="1"/>
          </p:nvPr>
        </p:nvSpPr>
        <p:spPr/>
        <p:txBody>
          <a:bodyPr/>
          <a:lstStyle/>
          <a:p>
            <a:r>
              <a:rPr lang="en-GB" dirty="0"/>
              <a:t>The relative strengths of particular absorption lines gives the </a:t>
            </a:r>
            <a:r>
              <a:rPr lang="en-GB" b="1" dirty="0">
                <a:hlinkClick r:id="rId2"/>
              </a:rPr>
              <a:t>spectral class</a:t>
            </a:r>
            <a:r>
              <a:rPr lang="en-GB" dirty="0"/>
              <a:t> </a:t>
            </a:r>
            <a:r>
              <a:rPr lang="en-GB" dirty="0" smtClean="0"/>
              <a:t>of </a:t>
            </a:r>
            <a:r>
              <a:rPr lang="en-GB" dirty="0"/>
              <a:t>a star. O is the hottest and M is the coolest type. So the Sun is a fairly middle of the road G star, but the relationship between surface temperature and spectral class is neither linear nor logarithmic.</a:t>
            </a:r>
          </a:p>
        </p:txBody>
      </p:sp>
    </p:spTree>
    <p:extLst>
      <p:ext uri="{BB962C8B-B14F-4D97-AF65-F5344CB8AC3E}">
        <p14:creationId xmlns:p14="http://schemas.microsoft.com/office/powerpoint/2010/main" val="33212552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Death of a high mass star </a:t>
            </a:r>
          </a:p>
        </p:txBody>
      </p:sp>
      <p:sp>
        <p:nvSpPr>
          <p:cNvPr id="3" name="Content Placeholder 2"/>
          <p:cNvSpPr>
            <a:spLocks noGrp="1"/>
          </p:cNvSpPr>
          <p:nvPr>
            <p:ph idx="1"/>
          </p:nvPr>
        </p:nvSpPr>
        <p:spPr/>
        <p:txBody>
          <a:bodyPr>
            <a:normAutofit/>
          </a:bodyPr>
          <a:lstStyle/>
          <a:p>
            <a:r>
              <a:rPr lang="en-GB" dirty="0"/>
              <a:t>Really massive stars become red </a:t>
            </a:r>
            <a:r>
              <a:rPr lang="en-GB" dirty="0" err="1"/>
              <a:t>supergiants</a:t>
            </a:r>
            <a:r>
              <a:rPr lang="en-GB" dirty="0"/>
              <a:t>, which can fuse progressively heavier elements all the way up to iron. </a:t>
            </a:r>
            <a:endParaRPr lang="en-GB" dirty="0" smtClean="0"/>
          </a:p>
          <a:p>
            <a:endParaRPr lang="en-GB" dirty="0"/>
          </a:p>
          <a:p>
            <a:r>
              <a:rPr lang="en-GB" dirty="0" smtClean="0"/>
              <a:t>Once </a:t>
            </a:r>
            <a:r>
              <a:rPr lang="en-GB" dirty="0"/>
              <a:t>they are depleted, the core collapses in less than a second and a </a:t>
            </a:r>
            <a:r>
              <a:rPr lang="en-GB" b="1" dirty="0">
                <a:hlinkClick r:id="rId2"/>
              </a:rPr>
              <a:t>supernova</a:t>
            </a:r>
            <a:r>
              <a:rPr lang="en-GB" dirty="0"/>
              <a:t> </a:t>
            </a:r>
            <a:r>
              <a:rPr lang="en-GB" dirty="0" smtClean="0"/>
              <a:t>explosion </a:t>
            </a:r>
            <a:r>
              <a:rPr lang="en-GB" dirty="0"/>
              <a:t>occurs. A supernova event can temporarily outshine a whole galaxy. It provides the energy needed to produce all the elements heavier than iron up to uranium. </a:t>
            </a:r>
            <a:endParaRPr lang="en-GB" dirty="0" smtClean="0"/>
          </a:p>
          <a:p>
            <a:endParaRPr lang="en-GB" dirty="0"/>
          </a:p>
          <a:p>
            <a:r>
              <a:rPr lang="en-GB" dirty="0" smtClean="0"/>
              <a:t>Shock </a:t>
            </a:r>
            <a:r>
              <a:rPr lang="en-GB" dirty="0"/>
              <a:t>waves blow off the outer layers, leaving behind either a </a:t>
            </a:r>
            <a:r>
              <a:rPr lang="en-GB" b="1" dirty="0">
                <a:hlinkClick r:id="rId3"/>
              </a:rPr>
              <a:t>neutron star</a:t>
            </a:r>
            <a:r>
              <a:rPr lang="en-GB" dirty="0"/>
              <a:t> </a:t>
            </a:r>
            <a:r>
              <a:rPr lang="en-GB" dirty="0" smtClean="0"/>
              <a:t>or </a:t>
            </a:r>
            <a:r>
              <a:rPr lang="en-GB" dirty="0"/>
              <a:t>a black hole.</a:t>
            </a:r>
          </a:p>
        </p:txBody>
      </p:sp>
    </p:spTree>
    <p:extLst>
      <p:ext uri="{BB962C8B-B14F-4D97-AF65-F5344CB8AC3E}">
        <p14:creationId xmlns:p14="http://schemas.microsoft.com/office/powerpoint/2010/main" val="39210037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Life Cycle of a Star</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63975" y="2571750"/>
            <a:ext cx="45243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6873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Life cycles on H-R diagrams</a:t>
            </a:r>
          </a:p>
        </p:txBody>
      </p:sp>
      <p:sp>
        <p:nvSpPr>
          <p:cNvPr id="3" name="Content Placeholder 2"/>
          <p:cNvSpPr>
            <a:spLocks noGrp="1"/>
          </p:cNvSpPr>
          <p:nvPr>
            <p:ph idx="1"/>
          </p:nvPr>
        </p:nvSpPr>
        <p:spPr/>
        <p:txBody>
          <a:bodyPr/>
          <a:lstStyle/>
          <a:p>
            <a:r>
              <a:rPr lang="en-GB" dirty="0"/>
              <a:t>The evolution of a star can be mapped out on a H-R diagram. </a:t>
            </a:r>
            <a:r>
              <a:rPr lang="en-GB" dirty="0" smtClean="0"/>
              <a:t>The example shows the </a:t>
            </a:r>
            <a:r>
              <a:rPr lang="en-GB" dirty="0"/>
              <a:t>life cycle of a star of mass equal to that of the Sun. </a:t>
            </a:r>
            <a:r>
              <a:rPr lang="en-GB" dirty="0" smtClean="0"/>
              <a:t>It </a:t>
            </a:r>
            <a:r>
              <a:rPr lang="en-GB" dirty="0"/>
              <a:t>starts on the main sequence and then moves diagonally up to the right to become a red giant, before eventually becoming a white dwarf. </a:t>
            </a:r>
          </a:p>
        </p:txBody>
      </p:sp>
    </p:spTree>
    <p:extLst>
      <p:ext uri="{BB962C8B-B14F-4D97-AF65-F5344CB8AC3E}">
        <p14:creationId xmlns:p14="http://schemas.microsoft.com/office/powerpoint/2010/main" val="34001224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cycle of a star</a:t>
            </a:r>
            <a:endParaRPr lang="en-GB" dirty="0"/>
          </a:p>
        </p:txBody>
      </p:sp>
      <p:sp>
        <p:nvSpPr>
          <p:cNvPr id="3" name="Content Placeholder 2"/>
          <p:cNvSpPr>
            <a:spLocks noGrp="1"/>
          </p:cNvSpPr>
          <p:nvPr>
            <p:ph idx="1"/>
          </p:nvPr>
        </p:nvSpPr>
        <p:spPr>
          <a:xfrm>
            <a:off x="685800" y="1845734"/>
            <a:ext cx="10469880" cy="4478866"/>
          </a:xfrm>
        </p:spPr>
        <p:txBody>
          <a:bodyPr>
            <a:normAutofit fontScale="92500" lnSpcReduction="10000"/>
          </a:bodyPr>
          <a:lstStyle/>
          <a:p>
            <a:r>
              <a:rPr lang="en-GB" sz="2400" dirty="0" smtClean="0"/>
              <a:t>For a main sequence star, the hydrogen fusion in the core supplies energy that balances out the outward thermal pressure and inward gravitational forces. </a:t>
            </a:r>
          </a:p>
          <a:p>
            <a:r>
              <a:rPr lang="en-GB" sz="2400" dirty="0" smtClean="0"/>
              <a:t>When hydrogen becomes depleted, nuclear fusion in the core stops, but the gas surrounding the core will still contain hydrogen. </a:t>
            </a:r>
          </a:p>
          <a:p>
            <a:r>
              <a:rPr lang="en-GB" sz="2400" dirty="0" smtClean="0"/>
              <a:t>Gravitational forces cause the core and the hydrogen gas shell to shrink.  </a:t>
            </a:r>
          </a:p>
          <a:p>
            <a:r>
              <a:rPr lang="en-GB" sz="2400" dirty="0" smtClean="0"/>
              <a:t>In a star like the sun, the shell will become hot enough for hydrogen fusion to begin in the shell. This increases the pressure which pushes the surface of the star outwards, causing it to cool. </a:t>
            </a:r>
          </a:p>
          <a:p>
            <a:r>
              <a:rPr lang="en-GB" sz="2400" dirty="0" smtClean="0"/>
              <a:t>At this stage, the star will be in the giant or supergiant region of a H-R diagram.</a:t>
            </a:r>
          </a:p>
          <a:p>
            <a:r>
              <a:rPr lang="en-GB" sz="2400" dirty="0" smtClean="0"/>
              <a:t>For a star </a:t>
            </a:r>
            <a:r>
              <a:rPr lang="en-GB" sz="2400" dirty="0"/>
              <a:t>like the </a:t>
            </a:r>
            <a:r>
              <a:rPr lang="en-GB" sz="2400" dirty="0" smtClean="0"/>
              <a:t>sun, its </a:t>
            </a:r>
            <a:r>
              <a:rPr lang="en-GB" sz="2400" dirty="0"/>
              <a:t>core will shrink and become hot enough to begin </a:t>
            </a:r>
            <a:r>
              <a:rPr lang="en-GB" sz="2400" dirty="0" smtClean="0"/>
              <a:t>the fusion of Helium in the core. </a:t>
            </a:r>
            <a:endParaRPr lang="en-GB" sz="2400" dirty="0"/>
          </a:p>
          <a:p>
            <a:endParaRPr lang="en-GB" dirty="0"/>
          </a:p>
        </p:txBody>
      </p:sp>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1680662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cycle of a star </a:t>
            </a:r>
            <a:endParaRPr lang="en-GB" dirty="0"/>
          </a:p>
        </p:txBody>
      </p:sp>
      <p:sp>
        <p:nvSpPr>
          <p:cNvPr id="3" name="Content Placeholder 2"/>
          <p:cNvSpPr>
            <a:spLocks noGrp="1"/>
          </p:cNvSpPr>
          <p:nvPr>
            <p:ph idx="1"/>
          </p:nvPr>
        </p:nvSpPr>
        <p:spPr/>
        <p:txBody>
          <a:bodyPr/>
          <a:lstStyle/>
          <a:p>
            <a:r>
              <a:rPr lang="en-GB" dirty="0" smtClean="0"/>
              <a:t>The mass of a star will determine its life time and its ultimate fate: a white dwarf, neutron star or black hole – every star will eventually become one of these. </a:t>
            </a:r>
            <a:endParaRPr lang="en-GB" dirty="0"/>
          </a:p>
        </p:txBody>
      </p:sp>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0" y="2667000"/>
            <a:ext cx="5791200"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530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cycles on H-R diagrams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4660" y="1783138"/>
            <a:ext cx="4438650" cy="357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1948934"/>
            <a:ext cx="2430474" cy="369332"/>
          </a:xfrm>
          <a:prstGeom prst="rect">
            <a:avLst/>
          </a:prstGeom>
          <a:noFill/>
        </p:spPr>
        <p:txBody>
          <a:bodyPr wrap="none" rtlCol="0">
            <a:spAutoFit/>
          </a:bodyPr>
          <a:lstStyle/>
          <a:p>
            <a:r>
              <a:rPr lang="en-GB" dirty="0" smtClean="0"/>
              <a:t>The fate of our sun: </a:t>
            </a:r>
            <a:endParaRPr lang="en-GB" dirty="0"/>
          </a:p>
        </p:txBody>
      </p:sp>
      <p:sp>
        <p:nvSpPr>
          <p:cNvPr id="4" name="Rectangle 3"/>
          <p:cNvSpPr/>
          <p:nvPr/>
        </p:nvSpPr>
        <p:spPr>
          <a:xfrm>
            <a:off x="3048000" y="5943600"/>
            <a:ext cx="5791970" cy="369332"/>
          </a:xfrm>
          <a:prstGeom prst="rect">
            <a:avLst/>
          </a:prstGeom>
        </p:spPr>
        <p:txBody>
          <a:bodyPr wrap="none">
            <a:spAutoFit/>
          </a:bodyPr>
          <a:lstStyle/>
          <a:p>
            <a:r>
              <a:rPr lang="en-GB" dirty="0">
                <a:hlinkClick r:id="rId3"/>
              </a:rPr>
              <a:t>https://</a:t>
            </a:r>
            <a:r>
              <a:rPr lang="en-GB" dirty="0" smtClean="0">
                <a:hlinkClick r:id="rId3"/>
              </a:rPr>
              <a:t>www.youtube.com/watch?v=PM9CQDlQI0A</a:t>
            </a:r>
            <a:r>
              <a:rPr lang="en-GB" dirty="0" smtClean="0"/>
              <a:t> </a:t>
            </a:r>
            <a:endParaRPr lang="en-GB" dirty="0"/>
          </a:p>
        </p:txBody>
      </p:sp>
    </p:spTree>
    <p:extLst>
      <p:ext uri="{BB962C8B-B14F-4D97-AF65-F5344CB8AC3E}">
        <p14:creationId xmlns:p14="http://schemas.microsoft.com/office/powerpoint/2010/main" val="6610946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270" y="134203"/>
            <a:ext cx="10058400" cy="780197"/>
          </a:xfrm>
        </p:spPr>
        <p:txBody>
          <a:bodyPr/>
          <a:lstStyle/>
          <a:p>
            <a:r>
              <a:rPr lang="en-GB" dirty="0" smtClean="0"/>
              <a:t>Lesson Starter </a:t>
            </a:r>
            <a:endParaRPr lang="en-GB" dirty="0"/>
          </a:p>
        </p:txBody>
      </p:sp>
      <p:pic>
        <p:nvPicPr>
          <p:cNvPr id="4" name="Content Placeholder 3"/>
          <p:cNvPicPr>
            <a:picLocks noGrp="1" noChangeAspect="1"/>
          </p:cNvPicPr>
          <p:nvPr>
            <p:ph idx="1"/>
          </p:nvPr>
        </p:nvPicPr>
        <p:blipFill>
          <a:blip r:embed="rId2"/>
          <a:stretch>
            <a:fillRect/>
          </a:stretch>
        </p:blipFill>
        <p:spPr>
          <a:xfrm>
            <a:off x="1114971" y="762000"/>
            <a:ext cx="7707084" cy="5168823"/>
          </a:xfrm>
          <a:prstGeom prst="rect">
            <a:avLst/>
          </a:prstGeom>
        </p:spPr>
      </p:pic>
      <p:pic>
        <p:nvPicPr>
          <p:cNvPr id="5" name="Picture 4"/>
          <p:cNvPicPr>
            <a:picLocks noChangeAspect="1"/>
          </p:cNvPicPr>
          <p:nvPr/>
        </p:nvPicPr>
        <p:blipFill>
          <a:blip r:embed="rId3"/>
          <a:stretch>
            <a:fillRect/>
          </a:stretch>
        </p:blipFill>
        <p:spPr>
          <a:xfrm>
            <a:off x="1219200" y="5951267"/>
            <a:ext cx="7724775" cy="781050"/>
          </a:xfrm>
          <a:prstGeom prst="rect">
            <a:avLst/>
          </a:prstGeom>
        </p:spPr>
      </p:pic>
    </p:spTree>
    <p:extLst>
      <p:ext uri="{BB962C8B-B14F-4D97-AF65-F5344CB8AC3E}">
        <p14:creationId xmlns:p14="http://schemas.microsoft.com/office/powerpoint/2010/main" val="39604401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a:t>
            </a:r>
            <a:endParaRPr lang="en-GB" dirty="0"/>
          </a:p>
        </p:txBody>
      </p:sp>
      <p:pic>
        <p:nvPicPr>
          <p:cNvPr id="4" name="Content Placeholder 3"/>
          <p:cNvPicPr>
            <a:picLocks noGrp="1" noChangeAspect="1"/>
          </p:cNvPicPr>
          <p:nvPr>
            <p:ph idx="1"/>
          </p:nvPr>
        </p:nvPicPr>
        <p:blipFill>
          <a:blip r:embed="rId2"/>
          <a:stretch>
            <a:fillRect/>
          </a:stretch>
        </p:blipFill>
        <p:spPr>
          <a:xfrm>
            <a:off x="1398504" y="1846263"/>
            <a:ext cx="8705045" cy="4402137"/>
          </a:xfrm>
          <a:prstGeom prst="rect">
            <a:avLst/>
          </a:prstGeom>
        </p:spPr>
      </p:pic>
    </p:spTree>
    <p:extLst>
      <p:ext uri="{BB962C8B-B14F-4D97-AF65-F5344CB8AC3E}">
        <p14:creationId xmlns:p14="http://schemas.microsoft.com/office/powerpoint/2010/main" val="7399328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Intentions</a:t>
            </a:r>
            <a:endParaRPr lang="en-GB" dirty="0"/>
          </a:p>
        </p:txBody>
      </p:sp>
      <p:pic>
        <p:nvPicPr>
          <p:cNvPr id="4" name="Content Placeholder 3"/>
          <p:cNvPicPr>
            <a:picLocks noGrp="1" noChangeAspect="1"/>
          </p:cNvPicPr>
          <p:nvPr>
            <p:ph idx="1"/>
          </p:nvPr>
        </p:nvPicPr>
        <p:blipFill>
          <a:blip r:embed="rId2"/>
          <a:stretch>
            <a:fillRect/>
          </a:stretch>
        </p:blipFill>
        <p:spPr>
          <a:xfrm>
            <a:off x="685800" y="1905000"/>
            <a:ext cx="11195076" cy="3372343"/>
          </a:xfrm>
          <a:prstGeom prst="rect">
            <a:avLst/>
          </a:prstGeom>
        </p:spPr>
      </p:pic>
    </p:spTree>
    <p:extLst>
      <p:ext uri="{BB962C8B-B14F-4D97-AF65-F5344CB8AC3E}">
        <p14:creationId xmlns:p14="http://schemas.microsoft.com/office/powerpoint/2010/main" val="34053341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nucleosynthesis and fusion reactions </a:t>
            </a:r>
          </a:p>
        </p:txBody>
      </p:sp>
      <p:sp>
        <p:nvSpPr>
          <p:cNvPr id="3" name="Content Placeholder 2"/>
          <p:cNvSpPr>
            <a:spLocks noGrp="1"/>
          </p:cNvSpPr>
          <p:nvPr>
            <p:ph idx="1"/>
          </p:nvPr>
        </p:nvSpPr>
        <p:spPr/>
        <p:txBody>
          <a:bodyPr>
            <a:normAutofit/>
          </a:bodyPr>
          <a:lstStyle/>
          <a:p>
            <a:r>
              <a:rPr lang="en-GB" b="1" dirty="0">
                <a:hlinkClick r:id="rId2"/>
              </a:rPr>
              <a:t>Stellar nucleosynthesis</a:t>
            </a:r>
            <a:r>
              <a:rPr lang="en-GB" dirty="0"/>
              <a:t> </a:t>
            </a:r>
            <a:r>
              <a:rPr lang="en-GB" dirty="0" smtClean="0"/>
              <a:t>is </a:t>
            </a:r>
            <a:r>
              <a:rPr lang="en-GB" dirty="0"/>
              <a:t>the name of the process whereby a star carries out nuclear fusion to produce new elements heavier than hydrogen. </a:t>
            </a:r>
            <a:endParaRPr lang="en-GB" dirty="0" smtClean="0"/>
          </a:p>
          <a:p>
            <a:endParaRPr lang="en-GB" dirty="0"/>
          </a:p>
          <a:p>
            <a:r>
              <a:rPr lang="en-GB" dirty="0" smtClean="0"/>
              <a:t>A </a:t>
            </a:r>
            <a:r>
              <a:rPr lang="en-GB" dirty="0"/>
              <a:t>star's mass determines what types of nucleosynthesis occur in its core. This is because heavier stars have a stronger gravitational pull in their cores, leading to higher core temperatures. </a:t>
            </a:r>
            <a:endParaRPr lang="en-GB" dirty="0" smtClean="0"/>
          </a:p>
          <a:p>
            <a:endParaRPr lang="en-GB" dirty="0"/>
          </a:p>
          <a:p>
            <a:r>
              <a:rPr lang="en-GB" dirty="0" smtClean="0"/>
              <a:t>The </a:t>
            </a:r>
            <a:r>
              <a:rPr lang="en-GB" dirty="0"/>
              <a:t>smallest stars only convert hydrogen into helium by a process called the proton-proton chain. They can’t fuse heavier elements, since they are not sufficiently hot to overcome the repulsive forces between larger nuclei.</a:t>
            </a:r>
          </a:p>
        </p:txBody>
      </p:sp>
    </p:spTree>
    <p:extLst>
      <p:ext uri="{BB962C8B-B14F-4D97-AF65-F5344CB8AC3E}">
        <p14:creationId xmlns:p14="http://schemas.microsoft.com/office/powerpoint/2010/main" val="4236201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Spectral Class</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38603" y="1772529"/>
            <a:ext cx="5975754" cy="480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9981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nucleosynthesis and fusion reactions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proton-proton chain consists of three stages:</a:t>
                </a:r>
              </a:p>
              <a:p>
                <a:endParaRPr lang="en-GB" dirty="0" smtClean="0"/>
              </a:p>
              <a:p>
                <a:pPr marL="633222" indent="-514350">
                  <a:buFont typeface="+mj-lt"/>
                  <a:buAutoNum type="arabicPeriod"/>
                </a:pPr>
                <a:r>
                  <a:rPr lang="en-GB" dirty="0"/>
                  <a:t>Two hydrogen nuclei </a:t>
                </a:r>
                <a:r>
                  <a:rPr lang="en-GB" dirty="0" smtClean="0"/>
                  <a:t>(</a:t>
                </a:r>
                <a14:m>
                  <m:oMath xmlns:m="http://schemas.openxmlformats.org/officeDocument/2006/math">
                    <m:sPre>
                      <m:sPrePr>
                        <m:ctrlPr>
                          <a:rPr lang="en-GB" i="1" smtClean="0">
                            <a:latin typeface="Cambria Math" panose="02040503050406030204" pitchFamily="18" charset="0"/>
                          </a:rPr>
                        </m:ctrlPr>
                      </m:sPrePr>
                      <m:sub>
                        <m:r>
                          <a:rPr lang="en-GB" b="0" i="1" smtClean="0">
                            <a:latin typeface="Cambria Math"/>
                          </a:rPr>
                          <m:t>1</m:t>
                        </m:r>
                      </m:sub>
                      <m:sup>
                        <m:r>
                          <a:rPr lang="en-GB" b="0" i="1" smtClean="0">
                            <a:latin typeface="Cambria Math"/>
                          </a:rPr>
                          <m:t>1</m:t>
                        </m:r>
                      </m:sup>
                      <m:e>
                        <m:r>
                          <a:rPr lang="en-GB" b="0" i="1" smtClean="0">
                            <a:latin typeface="Cambria Math"/>
                          </a:rPr>
                          <m:t>𝐻</m:t>
                        </m:r>
                      </m:e>
                    </m:sPre>
                  </m:oMath>
                </a14:m>
                <a:r>
                  <a:rPr lang="en-GB" dirty="0" smtClean="0"/>
                  <a:t>) </a:t>
                </a:r>
                <a:r>
                  <a:rPr lang="en-GB" dirty="0"/>
                  <a:t>undergo fusion to produce a deuterium nucleus (</a:t>
                </a:r>
                <a14:m>
                  <m:oMath xmlns:m="http://schemas.openxmlformats.org/officeDocument/2006/math">
                    <m:sPre>
                      <m:sPrePr>
                        <m:ctrlPr>
                          <a:rPr lang="en-GB" i="1">
                            <a:latin typeface="Cambria Math" panose="02040503050406030204" pitchFamily="18" charset="0"/>
                          </a:rPr>
                        </m:ctrlPr>
                      </m:sPrePr>
                      <m:sub>
                        <m:r>
                          <a:rPr lang="en-GB" i="1">
                            <a:latin typeface="Cambria Math"/>
                          </a:rPr>
                          <m:t>1</m:t>
                        </m:r>
                      </m:sub>
                      <m:sup>
                        <m:r>
                          <a:rPr lang="en-GB" b="0" i="1" smtClean="0">
                            <a:latin typeface="Cambria Math"/>
                          </a:rPr>
                          <m:t>2</m:t>
                        </m:r>
                      </m:sup>
                      <m:e>
                        <m:r>
                          <a:rPr lang="en-GB" i="1">
                            <a:latin typeface="Cambria Math"/>
                          </a:rPr>
                          <m:t>𝐻</m:t>
                        </m:r>
                      </m:e>
                    </m:sPre>
                  </m:oMath>
                </a14:m>
                <a:r>
                  <a:rPr lang="en-GB" dirty="0"/>
                  <a:t>), a positron and a neutrino. The positron is annihilated by an electron to produce further energy in the form of gamma ray photons. </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593" t="-1111" r="-1926"/>
                </a:stretch>
              </a:blipFill>
            </p:spPr>
            <p:txBody>
              <a:bodyPr/>
              <a:lstStyle/>
              <a:p>
                <a:r>
                  <a:rPr lang="en-GB">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4038600"/>
            <a:ext cx="8601501" cy="233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2011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nucleosynthesis and fusion reactions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68625" y="3000375"/>
            <a:ext cx="63150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62201" y="2020334"/>
            <a:ext cx="1378839" cy="461665"/>
          </a:xfrm>
          <a:prstGeom prst="rect">
            <a:avLst/>
          </a:prstGeom>
          <a:noFill/>
        </p:spPr>
        <p:txBody>
          <a:bodyPr wrap="none" rtlCol="0">
            <a:spAutoFit/>
          </a:bodyPr>
          <a:lstStyle/>
          <a:p>
            <a:r>
              <a:rPr lang="en-GB" sz="2400" b="1" dirty="0"/>
              <a:t>Stage 1: </a:t>
            </a:r>
          </a:p>
        </p:txBody>
      </p:sp>
    </p:spTree>
    <p:extLst>
      <p:ext uri="{BB962C8B-B14F-4D97-AF65-F5344CB8AC3E}">
        <p14:creationId xmlns:p14="http://schemas.microsoft.com/office/powerpoint/2010/main" val="101239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nucleosynthesis and fusion reactions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18872" indent="0">
                  <a:buNone/>
                </a:pPr>
                <a:r>
                  <a:rPr lang="en-GB" dirty="0" smtClean="0">
                    <a:solidFill>
                      <a:schemeClr val="accent1"/>
                    </a:solidFill>
                  </a:rPr>
                  <a:t>2. </a:t>
                </a:r>
                <a:r>
                  <a:rPr lang="en-GB" dirty="0"/>
                  <a:t>The deuterium nucleus (</a:t>
                </a:r>
                <a14:m>
                  <m:oMath xmlns:m="http://schemas.openxmlformats.org/officeDocument/2006/math">
                    <m:sPre>
                      <m:sPrePr>
                        <m:ctrlPr>
                          <a:rPr lang="en-GB" i="1">
                            <a:latin typeface="Cambria Math" panose="02040503050406030204" pitchFamily="18" charset="0"/>
                          </a:rPr>
                        </m:ctrlPr>
                      </m:sPrePr>
                      <m:sub>
                        <m:r>
                          <a:rPr lang="en-GB" i="1">
                            <a:latin typeface="Cambria Math"/>
                          </a:rPr>
                          <m:t>1</m:t>
                        </m:r>
                      </m:sub>
                      <m:sup>
                        <m:r>
                          <a:rPr lang="en-GB" b="0" i="1" smtClean="0">
                            <a:latin typeface="Cambria Math"/>
                          </a:rPr>
                          <m:t>2</m:t>
                        </m:r>
                      </m:sup>
                      <m:e>
                        <m:r>
                          <a:rPr lang="en-GB" i="1">
                            <a:latin typeface="Cambria Math"/>
                          </a:rPr>
                          <m:t>𝐻</m:t>
                        </m:r>
                      </m:e>
                    </m:sPre>
                  </m:oMath>
                </a14:m>
                <a:r>
                  <a:rPr lang="en-GB" dirty="0"/>
                  <a:t>) then fuses with a proton to form a helium - 3 nucleus (</a:t>
                </a:r>
                <a14:m>
                  <m:oMath xmlns:m="http://schemas.openxmlformats.org/officeDocument/2006/math">
                    <m:sPre>
                      <m:sPrePr>
                        <m:ctrlPr>
                          <a:rPr lang="en-GB" i="1">
                            <a:latin typeface="Cambria Math" panose="02040503050406030204" pitchFamily="18" charset="0"/>
                          </a:rPr>
                        </m:ctrlPr>
                      </m:sPrePr>
                      <m:sub>
                        <m:r>
                          <a:rPr lang="en-GB" b="0" i="1" smtClean="0">
                            <a:latin typeface="Cambria Math"/>
                          </a:rPr>
                          <m:t>2</m:t>
                        </m:r>
                      </m:sub>
                      <m:sup>
                        <m:r>
                          <a:rPr lang="en-GB" b="0" i="1" smtClean="0">
                            <a:latin typeface="Cambria Math"/>
                          </a:rPr>
                          <m:t>3</m:t>
                        </m:r>
                      </m:sup>
                      <m:e>
                        <m:r>
                          <a:rPr lang="en-GB" i="1">
                            <a:latin typeface="Cambria Math"/>
                          </a:rPr>
                          <m:t>𝐻</m:t>
                        </m:r>
                        <m:r>
                          <a:rPr lang="en-GB" b="0" i="1" smtClean="0">
                            <a:latin typeface="Cambria Math"/>
                          </a:rPr>
                          <m:t>𝑒</m:t>
                        </m:r>
                      </m:e>
                    </m:sPre>
                  </m:oMath>
                </a14:m>
                <a:r>
                  <a:rPr lang="en-GB" dirty="0"/>
                  <a:t>) and a gamma ray photon.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395" r="-2296"/>
                </a:stretch>
              </a:blipFill>
            </p:spPr>
            <p:txBody>
              <a:bodyPr/>
              <a:lstStyle/>
              <a:p>
                <a:r>
                  <a:rPr lang="en-GB">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2743200"/>
            <a:ext cx="4709051" cy="264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0417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nucleosynthesis and fusion reactions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83100" y="2933700"/>
            <a:ext cx="32861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62201" y="2020334"/>
            <a:ext cx="1378839" cy="461665"/>
          </a:xfrm>
          <a:prstGeom prst="rect">
            <a:avLst/>
          </a:prstGeom>
          <a:noFill/>
        </p:spPr>
        <p:txBody>
          <a:bodyPr wrap="none" rtlCol="0">
            <a:spAutoFit/>
          </a:bodyPr>
          <a:lstStyle/>
          <a:p>
            <a:r>
              <a:rPr lang="en-GB" sz="2400" b="1" dirty="0"/>
              <a:t>Stage 2: </a:t>
            </a:r>
          </a:p>
        </p:txBody>
      </p:sp>
    </p:spTree>
    <p:extLst>
      <p:ext uri="{BB962C8B-B14F-4D97-AF65-F5344CB8AC3E}">
        <p14:creationId xmlns:p14="http://schemas.microsoft.com/office/powerpoint/2010/main" val="20900595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nucleosynthesis and fusion reactions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18872" indent="0">
                  <a:buNone/>
                </a:pPr>
                <a:r>
                  <a:rPr lang="en-GB" dirty="0" smtClean="0">
                    <a:solidFill>
                      <a:schemeClr val="accent1"/>
                    </a:solidFill>
                  </a:rPr>
                  <a:t>3.</a:t>
                </a:r>
                <a:r>
                  <a:rPr lang="en-GB" dirty="0" smtClean="0"/>
                  <a:t> Two helium-3 nuclei (</a:t>
                </a:r>
                <a14:m>
                  <m:oMath xmlns:m="http://schemas.openxmlformats.org/officeDocument/2006/math">
                    <m:sPre>
                      <m:sPrePr>
                        <m:ctrlPr>
                          <a:rPr lang="en-GB" i="1">
                            <a:latin typeface="Cambria Math" panose="02040503050406030204" pitchFamily="18" charset="0"/>
                          </a:rPr>
                        </m:ctrlPr>
                      </m:sPrePr>
                      <m:sub>
                        <m:r>
                          <a:rPr lang="en-GB" b="0" i="1" smtClean="0">
                            <a:latin typeface="Cambria Math"/>
                          </a:rPr>
                          <m:t>2</m:t>
                        </m:r>
                      </m:sub>
                      <m:sup>
                        <m:r>
                          <a:rPr lang="en-GB" b="0" i="1" smtClean="0">
                            <a:latin typeface="Cambria Math"/>
                          </a:rPr>
                          <m:t>3</m:t>
                        </m:r>
                      </m:sup>
                      <m:e>
                        <m:r>
                          <a:rPr lang="en-GB" i="1">
                            <a:latin typeface="Cambria Math"/>
                          </a:rPr>
                          <m:t>𝐻</m:t>
                        </m:r>
                      </m:e>
                    </m:sPre>
                  </m:oMath>
                </a14:m>
                <a:r>
                  <a:rPr lang="en-GB" dirty="0" smtClean="0"/>
                  <a:t>e</a:t>
                </a:r>
                <a:r>
                  <a:rPr lang="en-GB" dirty="0"/>
                  <a:t>) fuse to form a helium-4 nucleus (</a:t>
                </a:r>
                <a14:m>
                  <m:oMath xmlns:m="http://schemas.openxmlformats.org/officeDocument/2006/math">
                    <m:sPre>
                      <m:sPrePr>
                        <m:ctrlPr>
                          <a:rPr lang="en-GB" i="1">
                            <a:latin typeface="Cambria Math" panose="02040503050406030204" pitchFamily="18" charset="0"/>
                          </a:rPr>
                        </m:ctrlPr>
                      </m:sPrePr>
                      <m:sub>
                        <m:r>
                          <a:rPr lang="en-GB" b="0" i="1" smtClean="0">
                            <a:latin typeface="Cambria Math"/>
                          </a:rPr>
                          <m:t>2</m:t>
                        </m:r>
                      </m:sub>
                      <m:sup>
                        <m:r>
                          <a:rPr lang="en-GB" b="0" i="1" smtClean="0">
                            <a:latin typeface="Cambria Math"/>
                          </a:rPr>
                          <m:t>4</m:t>
                        </m:r>
                      </m:sup>
                      <m:e>
                        <m:r>
                          <a:rPr lang="en-GB" i="1">
                            <a:latin typeface="Cambria Math"/>
                          </a:rPr>
                          <m:t>𝐻</m:t>
                        </m:r>
                        <m:r>
                          <a:rPr lang="en-GB" b="0" i="1" smtClean="0">
                            <a:latin typeface="Cambria Math"/>
                          </a:rPr>
                          <m:t>𝑒</m:t>
                        </m:r>
                      </m:e>
                    </m:sPre>
                  </m:oMath>
                </a14:m>
                <a:r>
                  <a:rPr lang="en-GB" dirty="0"/>
                  <a:t>) and two free protons, which may cause further proton- proton chains.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395" r="-2370"/>
                </a:stretch>
              </a:blipFill>
            </p:spPr>
            <p:txBody>
              <a:bodyPr/>
              <a:lstStyle/>
              <a:p>
                <a:r>
                  <a:rPr lang="en-GB">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8600" y="2895600"/>
            <a:ext cx="420672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4697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nucleosynthesis and fusion reactions </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83138" y="2957513"/>
            <a:ext cx="2686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62201" y="2020334"/>
            <a:ext cx="1378839" cy="461665"/>
          </a:xfrm>
          <a:prstGeom prst="rect">
            <a:avLst/>
          </a:prstGeom>
          <a:noFill/>
        </p:spPr>
        <p:txBody>
          <a:bodyPr wrap="none" rtlCol="0">
            <a:spAutoFit/>
          </a:bodyPr>
          <a:lstStyle/>
          <a:p>
            <a:r>
              <a:rPr lang="en-GB" sz="2400" b="1" dirty="0"/>
              <a:t>Stage 3: </a:t>
            </a:r>
          </a:p>
        </p:txBody>
      </p:sp>
    </p:spTree>
    <p:extLst>
      <p:ext uri="{BB962C8B-B14F-4D97-AF65-F5344CB8AC3E}">
        <p14:creationId xmlns:p14="http://schemas.microsoft.com/office/powerpoint/2010/main" val="31278375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nucleosynthesis and fusion reactions </a:t>
            </a:r>
          </a:p>
        </p:txBody>
      </p:sp>
      <p:sp>
        <p:nvSpPr>
          <p:cNvPr id="3" name="Content Placeholder 2"/>
          <p:cNvSpPr>
            <a:spLocks noGrp="1"/>
          </p:cNvSpPr>
          <p:nvPr>
            <p:ph idx="1"/>
          </p:nvPr>
        </p:nvSpPr>
        <p:spPr/>
        <p:txBody>
          <a:bodyPr/>
          <a:lstStyle/>
          <a:p>
            <a:r>
              <a:rPr lang="en-GB" dirty="0"/>
              <a:t>The net effect is to combine 4 protons to form one helium nucleus, with the energy released going into the particles and gamma ray photons produced at each step of the chain.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329" y="3568648"/>
            <a:ext cx="3886199" cy="139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9419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nucleosynthesis and fusion reactions summary</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87800" y="2343150"/>
            <a:ext cx="427672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1462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Stellar nucleosynthesis and fusion </a:t>
            </a:r>
            <a:r>
              <a:rPr lang="en-GB" dirty="0" smtClean="0"/>
              <a:t>reactions</a:t>
            </a:r>
            <a:endParaRPr lang="en-GB" dirty="0"/>
          </a:p>
        </p:txBody>
      </p:sp>
      <p:sp>
        <p:nvSpPr>
          <p:cNvPr id="3" name="Content Placeholder 2"/>
          <p:cNvSpPr>
            <a:spLocks noGrp="1"/>
          </p:cNvSpPr>
          <p:nvPr>
            <p:ph idx="1"/>
          </p:nvPr>
        </p:nvSpPr>
        <p:spPr/>
        <p:txBody>
          <a:bodyPr/>
          <a:lstStyle/>
          <a:p>
            <a:r>
              <a:rPr lang="en-GB" dirty="0"/>
              <a:t>The following is a very brief summary of the proton- proton chain:</a:t>
            </a:r>
          </a:p>
          <a:p>
            <a:pPr marL="633222" indent="-514350">
              <a:buFont typeface="+mj-lt"/>
              <a:buAutoNum type="arabicPeriod"/>
            </a:pPr>
            <a:r>
              <a:rPr lang="en-GB" dirty="0"/>
              <a:t>A proton fuses with another proton to form </a:t>
            </a:r>
            <a:r>
              <a:rPr lang="en-GB" dirty="0" smtClean="0"/>
              <a:t>deuterium – releases an electron, electron neutrino and energy.</a:t>
            </a:r>
            <a:endParaRPr lang="en-GB" dirty="0"/>
          </a:p>
          <a:p>
            <a:pPr marL="633222" indent="-514350">
              <a:buFont typeface="+mj-lt"/>
              <a:buAutoNum type="arabicPeriod"/>
            </a:pPr>
            <a:r>
              <a:rPr lang="en-GB" dirty="0"/>
              <a:t>Then deuterium fuses with a proton to form a helium - 3 </a:t>
            </a:r>
            <a:r>
              <a:rPr lang="en-GB" dirty="0" smtClean="0"/>
              <a:t>nucleus – releases gamma radiation and energy.</a:t>
            </a:r>
            <a:endParaRPr lang="en-GB" dirty="0"/>
          </a:p>
          <a:p>
            <a:pPr marL="633222" indent="-514350">
              <a:buFont typeface="+mj-lt"/>
              <a:buAutoNum type="arabicPeriod"/>
            </a:pPr>
            <a:r>
              <a:rPr lang="en-GB" dirty="0"/>
              <a:t>Two helium - 3 nuclei then fuse to form a helium - 4 </a:t>
            </a:r>
            <a:r>
              <a:rPr lang="en-GB" dirty="0" smtClean="0"/>
              <a:t>nucleus – releases two hydrogen isotopes and energy .</a:t>
            </a:r>
            <a:endParaRPr lang="en-GB" dirty="0"/>
          </a:p>
          <a:p>
            <a:endParaRPr lang="en-GB" dirty="0"/>
          </a:p>
        </p:txBody>
      </p:sp>
      <mc:AlternateContent xmlns:mc="http://schemas.openxmlformats.org/markup-compatibility/2006" xmlns:a14="http://schemas.microsoft.com/office/drawing/2010/main">
        <mc:Choice Requires="a14">
          <p:sp>
            <p:nvSpPr>
              <p:cNvPr id="5" name="TextBox 4"/>
              <p:cNvSpPr txBox="1"/>
              <p:nvPr/>
            </p:nvSpPr>
            <p:spPr>
              <a:xfrm>
                <a:off x="3429000" y="4419600"/>
                <a:ext cx="5069465" cy="389209"/>
              </a:xfrm>
              <a:prstGeom prst="rect">
                <a:avLst/>
              </a:prstGeom>
              <a:noFill/>
            </p:spPr>
            <p:txBody>
              <a:bodyPr wrap="none" lIns="0" tIns="0" rIns="0" bIns="0" rtlCol="0">
                <a:spAutoFit/>
              </a:bodyPr>
              <a:lstStyle/>
              <a:p>
                <a14:m>
                  <m:oMath xmlns:m="http://schemas.openxmlformats.org/officeDocument/2006/math">
                    <m:sPre>
                      <m:sPrePr>
                        <m:ctrlPr>
                          <a:rPr lang="en-GB" sz="2500" i="1" smtClean="0">
                            <a:latin typeface="Cambria Math" panose="02040503050406030204" pitchFamily="18" charset="0"/>
                          </a:rPr>
                        </m:ctrlPr>
                      </m:sPrePr>
                      <m:sub>
                        <m:r>
                          <a:rPr lang="en-GB" sz="2500" b="0" i="1" smtClean="0">
                            <a:latin typeface="Cambria Math" panose="02040503050406030204" pitchFamily="18" charset="0"/>
                          </a:rPr>
                          <m:t>1</m:t>
                        </m:r>
                      </m:sub>
                      <m:sup>
                        <m:r>
                          <a:rPr lang="en-GB" sz="2500" b="0" i="1" smtClean="0">
                            <a:latin typeface="Cambria Math" panose="02040503050406030204" pitchFamily="18" charset="0"/>
                          </a:rPr>
                          <m:t>1</m:t>
                        </m:r>
                      </m:sup>
                      <m:e>
                        <m:r>
                          <a:rPr lang="en-GB" sz="2500" b="0" i="1" smtClean="0">
                            <a:latin typeface="Cambria Math" panose="02040503050406030204" pitchFamily="18" charset="0"/>
                          </a:rPr>
                          <m:t>𝐻</m:t>
                        </m:r>
                      </m:e>
                    </m:sPre>
                    <m:r>
                      <a:rPr lang="en-GB" sz="2500" b="0" i="1" smtClean="0">
                        <a:latin typeface="Cambria Math" panose="02040503050406030204" pitchFamily="18" charset="0"/>
                      </a:rPr>
                      <m:t>+</m:t>
                    </m:r>
                    <m:sPre>
                      <m:sPrePr>
                        <m:ctrlPr>
                          <a:rPr lang="en-GB" sz="2500" i="1">
                            <a:latin typeface="Cambria Math" panose="02040503050406030204" pitchFamily="18" charset="0"/>
                          </a:rPr>
                        </m:ctrlPr>
                      </m:sPrePr>
                      <m:sub>
                        <m:r>
                          <a:rPr lang="en-GB" sz="2500" i="1">
                            <a:latin typeface="Cambria Math" panose="02040503050406030204" pitchFamily="18" charset="0"/>
                          </a:rPr>
                          <m:t>1</m:t>
                        </m:r>
                      </m:sub>
                      <m:sup>
                        <m:r>
                          <a:rPr lang="en-GB" sz="2500" i="1">
                            <a:latin typeface="Cambria Math" panose="02040503050406030204" pitchFamily="18" charset="0"/>
                          </a:rPr>
                          <m:t>1</m:t>
                        </m:r>
                      </m:sup>
                      <m:e>
                        <m:r>
                          <a:rPr lang="en-GB" sz="2500" i="1">
                            <a:latin typeface="Cambria Math" panose="02040503050406030204" pitchFamily="18" charset="0"/>
                          </a:rPr>
                          <m:t>𝐻</m:t>
                        </m:r>
                      </m:e>
                    </m:sPre>
                  </m:oMath>
                </a14:m>
                <a:r>
                  <a:rPr lang="en-GB" sz="2500" dirty="0" smtClean="0"/>
                  <a:t> </a:t>
                </a:r>
                <a:r>
                  <a:rPr lang="en-GB" sz="2500" dirty="0" smtClean="0">
                    <a:sym typeface="Wingdings" panose="05000000000000000000" pitchFamily="2" charset="2"/>
                  </a:rPr>
                  <a:t> </a:t>
                </a:r>
                <a14:m>
                  <m:oMath xmlns:m="http://schemas.openxmlformats.org/officeDocument/2006/math">
                    <m:sPre>
                      <m:sPrePr>
                        <m:ctrlPr>
                          <a:rPr lang="en-GB" sz="2500" i="1">
                            <a:latin typeface="Cambria Math" panose="02040503050406030204" pitchFamily="18" charset="0"/>
                          </a:rPr>
                        </m:ctrlPr>
                      </m:sPrePr>
                      <m:sub>
                        <m:r>
                          <a:rPr lang="en-GB" sz="2500" i="1">
                            <a:latin typeface="Cambria Math" panose="02040503050406030204" pitchFamily="18" charset="0"/>
                          </a:rPr>
                          <m:t>1</m:t>
                        </m:r>
                      </m:sub>
                      <m:sup>
                        <m:r>
                          <a:rPr lang="en-GB" sz="2500" b="0" i="1" smtClean="0">
                            <a:latin typeface="Cambria Math" panose="02040503050406030204" pitchFamily="18" charset="0"/>
                          </a:rPr>
                          <m:t>2</m:t>
                        </m:r>
                      </m:sup>
                      <m:e>
                        <m:r>
                          <a:rPr lang="en-GB" sz="2500" i="1">
                            <a:latin typeface="Cambria Math" panose="02040503050406030204" pitchFamily="18" charset="0"/>
                          </a:rPr>
                          <m:t>𝐻</m:t>
                        </m:r>
                      </m:e>
                    </m:sPre>
                    <m:r>
                      <a:rPr lang="en-GB" sz="2500" b="0" i="1" smtClean="0">
                        <a:latin typeface="Cambria Math" panose="02040503050406030204" pitchFamily="18" charset="0"/>
                      </a:rPr>
                      <m:t>+ </m:t>
                    </m:r>
                    <m:sSup>
                      <m:sSupPr>
                        <m:ctrlPr>
                          <a:rPr lang="en-GB" sz="2500" b="0" i="1" smtClean="0">
                            <a:latin typeface="Cambria Math" panose="02040503050406030204" pitchFamily="18" charset="0"/>
                          </a:rPr>
                        </m:ctrlPr>
                      </m:sSupPr>
                      <m:e>
                        <m:r>
                          <a:rPr lang="en-GB" sz="2500" b="0" i="1" smtClean="0">
                            <a:latin typeface="Cambria Math" panose="02040503050406030204" pitchFamily="18" charset="0"/>
                          </a:rPr>
                          <m:t>𝑒</m:t>
                        </m:r>
                      </m:e>
                      <m:sup>
                        <m:r>
                          <a:rPr lang="en-GB" sz="2500" b="0" i="1" smtClean="0">
                            <a:latin typeface="Cambria Math" panose="02040503050406030204" pitchFamily="18" charset="0"/>
                          </a:rPr>
                          <m:t>+</m:t>
                        </m:r>
                      </m:sup>
                    </m:sSup>
                    <m:r>
                      <a:rPr lang="en-GB" sz="2500" b="0" i="1" smtClean="0">
                        <a:latin typeface="Cambria Math" panose="02040503050406030204" pitchFamily="18" charset="0"/>
                      </a:rPr>
                      <m:t>+</m:t>
                    </m:r>
                    <m:sSub>
                      <m:sSubPr>
                        <m:ctrlPr>
                          <a:rPr lang="en-GB" sz="2500" b="0" i="1" smtClean="0">
                            <a:latin typeface="Cambria Math" panose="02040503050406030204" pitchFamily="18" charset="0"/>
                          </a:rPr>
                        </m:ctrlPr>
                      </m:sSubPr>
                      <m:e>
                        <m:r>
                          <a:rPr lang="en-GB" sz="2500" b="0" i="1" smtClean="0">
                            <a:latin typeface="Cambria Math" panose="02040503050406030204" pitchFamily="18" charset="0"/>
                          </a:rPr>
                          <m:t>𝑣</m:t>
                        </m:r>
                      </m:e>
                      <m:sub>
                        <m:r>
                          <a:rPr lang="en-GB" sz="2500" b="0" i="1" smtClean="0">
                            <a:latin typeface="Cambria Math" panose="02040503050406030204" pitchFamily="18" charset="0"/>
                          </a:rPr>
                          <m:t>𝑒</m:t>
                        </m:r>
                      </m:sub>
                    </m:sSub>
                    <m:r>
                      <a:rPr lang="en-GB" sz="2500" b="0" i="1" smtClean="0">
                        <a:latin typeface="Cambria Math" panose="02040503050406030204" pitchFamily="18" charset="0"/>
                      </a:rPr>
                      <m:t>+</m:t>
                    </m:r>
                    <m:r>
                      <a:rPr lang="en-GB" sz="2500" b="0" i="1" smtClean="0">
                        <a:latin typeface="Cambria Math" panose="02040503050406030204" pitchFamily="18" charset="0"/>
                      </a:rPr>
                      <m:t>𝑒𝑛𝑒𝑟𝑔𝑦</m:t>
                    </m:r>
                  </m:oMath>
                </a14:m>
                <a:r>
                  <a:rPr lang="en-GB" sz="2500" dirty="0" smtClean="0"/>
                  <a:t> </a:t>
                </a:r>
                <a:endParaRPr lang="en-GB" sz="2500" dirty="0"/>
              </a:p>
            </p:txBody>
          </p:sp>
        </mc:Choice>
        <mc:Fallback xmlns="">
          <p:sp>
            <p:nvSpPr>
              <p:cNvPr id="5" name="TextBox 4"/>
              <p:cNvSpPr txBox="1">
                <a:spLocks noRot="1" noChangeAspect="1" noMove="1" noResize="1" noEditPoints="1" noAdjustHandles="1" noChangeArrowheads="1" noChangeShapeType="1" noTextEdit="1"/>
              </p:cNvSpPr>
              <p:nvPr/>
            </p:nvSpPr>
            <p:spPr>
              <a:xfrm>
                <a:off x="3429000" y="4419600"/>
                <a:ext cx="5069465" cy="389209"/>
              </a:xfrm>
              <a:prstGeom prst="rect">
                <a:avLst/>
              </a:prstGeom>
              <a:blipFill>
                <a:blip r:embed="rId2"/>
                <a:stretch>
                  <a:fillRect t="-25000" b="-453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55048" y="5137677"/>
                <a:ext cx="4273414" cy="391774"/>
              </a:xfrm>
              <a:prstGeom prst="rect">
                <a:avLst/>
              </a:prstGeom>
              <a:noFill/>
            </p:spPr>
            <p:txBody>
              <a:bodyPr wrap="none" lIns="0" tIns="0" rIns="0" bIns="0" rtlCol="0">
                <a:spAutoFit/>
              </a:bodyPr>
              <a:lstStyle/>
              <a:p>
                <a14:m>
                  <m:oMath xmlns:m="http://schemas.openxmlformats.org/officeDocument/2006/math">
                    <m:sPre>
                      <m:sPrePr>
                        <m:ctrlPr>
                          <a:rPr lang="en-GB" sz="2500" i="1" smtClean="0">
                            <a:latin typeface="Cambria Math" panose="02040503050406030204" pitchFamily="18" charset="0"/>
                          </a:rPr>
                        </m:ctrlPr>
                      </m:sPrePr>
                      <m:sub>
                        <m:r>
                          <a:rPr lang="en-GB" sz="2500" b="0" i="1" smtClean="0">
                            <a:latin typeface="Cambria Math" panose="02040503050406030204" pitchFamily="18" charset="0"/>
                          </a:rPr>
                          <m:t>1</m:t>
                        </m:r>
                      </m:sub>
                      <m:sup>
                        <m:r>
                          <a:rPr lang="en-GB" sz="2500" b="0" i="1" smtClean="0">
                            <a:latin typeface="Cambria Math" panose="02040503050406030204" pitchFamily="18" charset="0"/>
                          </a:rPr>
                          <m:t>1</m:t>
                        </m:r>
                      </m:sup>
                      <m:e>
                        <m:r>
                          <a:rPr lang="en-GB" sz="2500" b="0" i="1" smtClean="0">
                            <a:latin typeface="Cambria Math" panose="02040503050406030204" pitchFamily="18" charset="0"/>
                          </a:rPr>
                          <m:t>𝐻</m:t>
                        </m:r>
                      </m:e>
                    </m:sPre>
                    <m:r>
                      <a:rPr lang="en-GB" sz="2500" b="0" i="1" smtClean="0">
                        <a:latin typeface="Cambria Math" panose="02040503050406030204" pitchFamily="18" charset="0"/>
                      </a:rPr>
                      <m:t>+</m:t>
                    </m:r>
                    <m:sPre>
                      <m:sPrePr>
                        <m:ctrlPr>
                          <a:rPr lang="en-GB" sz="2500" i="1">
                            <a:latin typeface="Cambria Math" panose="02040503050406030204" pitchFamily="18" charset="0"/>
                          </a:rPr>
                        </m:ctrlPr>
                      </m:sPrePr>
                      <m:sub>
                        <m:r>
                          <a:rPr lang="en-GB" sz="2500" i="1">
                            <a:latin typeface="Cambria Math" panose="02040503050406030204" pitchFamily="18" charset="0"/>
                          </a:rPr>
                          <m:t>1</m:t>
                        </m:r>
                      </m:sub>
                      <m:sup>
                        <m:r>
                          <a:rPr lang="en-GB" sz="2500" b="0" i="1" smtClean="0">
                            <a:latin typeface="Cambria Math" panose="02040503050406030204" pitchFamily="18" charset="0"/>
                          </a:rPr>
                          <m:t>2</m:t>
                        </m:r>
                      </m:sup>
                      <m:e>
                        <m:r>
                          <a:rPr lang="en-GB" sz="2500" i="1">
                            <a:latin typeface="Cambria Math" panose="02040503050406030204" pitchFamily="18" charset="0"/>
                          </a:rPr>
                          <m:t>𝐻</m:t>
                        </m:r>
                      </m:e>
                    </m:sPre>
                  </m:oMath>
                </a14:m>
                <a:r>
                  <a:rPr lang="en-GB" sz="2500" dirty="0" smtClean="0"/>
                  <a:t> </a:t>
                </a:r>
                <a:r>
                  <a:rPr lang="en-GB" sz="2500" dirty="0" smtClean="0">
                    <a:sym typeface="Wingdings" panose="05000000000000000000" pitchFamily="2" charset="2"/>
                  </a:rPr>
                  <a:t> </a:t>
                </a:r>
                <a14:m>
                  <m:oMath xmlns:m="http://schemas.openxmlformats.org/officeDocument/2006/math">
                    <m:sPre>
                      <m:sPrePr>
                        <m:ctrlPr>
                          <a:rPr lang="en-GB" sz="2500" i="1">
                            <a:latin typeface="Cambria Math" panose="02040503050406030204" pitchFamily="18" charset="0"/>
                          </a:rPr>
                        </m:ctrlPr>
                      </m:sPrePr>
                      <m:sub>
                        <m:r>
                          <a:rPr lang="en-GB" sz="2500" b="0" i="1" smtClean="0">
                            <a:latin typeface="Cambria Math" panose="02040503050406030204" pitchFamily="18" charset="0"/>
                          </a:rPr>
                          <m:t>2</m:t>
                        </m:r>
                      </m:sub>
                      <m:sup>
                        <m:r>
                          <a:rPr lang="en-GB" sz="2500" b="0" i="1" smtClean="0">
                            <a:latin typeface="Cambria Math" panose="02040503050406030204" pitchFamily="18" charset="0"/>
                          </a:rPr>
                          <m:t>3</m:t>
                        </m:r>
                      </m:sup>
                      <m:e>
                        <m:r>
                          <a:rPr lang="en-GB" sz="2500" i="1">
                            <a:latin typeface="Cambria Math" panose="02040503050406030204" pitchFamily="18" charset="0"/>
                          </a:rPr>
                          <m:t>𝐻</m:t>
                        </m:r>
                      </m:e>
                    </m:sPre>
                    <m:r>
                      <a:rPr lang="en-GB" sz="2500" b="0" i="1" smtClean="0">
                        <a:latin typeface="Cambria Math" panose="02040503050406030204" pitchFamily="18" charset="0"/>
                      </a:rPr>
                      <m:t>+ </m:t>
                    </m:r>
                    <m:r>
                      <a:rPr lang="en-GB" sz="2500" b="0" i="1" smtClean="0">
                        <a:latin typeface="Cambria Math" panose="02040503050406030204" pitchFamily="18" charset="0"/>
                        <a:ea typeface="Cambria Math" panose="02040503050406030204" pitchFamily="18" charset="0"/>
                      </a:rPr>
                      <m:t>𝛾</m:t>
                    </m:r>
                    <m:r>
                      <a:rPr lang="en-GB" sz="2500" b="0" i="1" smtClean="0">
                        <a:latin typeface="Cambria Math" panose="02040503050406030204" pitchFamily="18" charset="0"/>
                        <a:ea typeface="Cambria Math" panose="02040503050406030204" pitchFamily="18" charset="0"/>
                      </a:rPr>
                      <m:t>+ </m:t>
                    </m:r>
                    <m:r>
                      <a:rPr lang="en-GB" sz="2500" b="0" i="1" smtClean="0">
                        <a:latin typeface="Cambria Math" panose="02040503050406030204" pitchFamily="18" charset="0"/>
                      </a:rPr>
                      <m:t>𝑒𝑛𝑒𝑟𝑔𝑦</m:t>
                    </m:r>
                  </m:oMath>
                </a14:m>
                <a:r>
                  <a:rPr lang="en-GB" sz="2500" dirty="0" smtClean="0"/>
                  <a:t> </a:t>
                </a:r>
                <a:endParaRPr lang="en-GB" sz="2500" dirty="0"/>
              </a:p>
            </p:txBody>
          </p:sp>
        </mc:Choice>
        <mc:Fallback xmlns="">
          <p:sp>
            <p:nvSpPr>
              <p:cNvPr id="6" name="TextBox 5"/>
              <p:cNvSpPr txBox="1">
                <a:spLocks noRot="1" noChangeAspect="1" noMove="1" noResize="1" noEditPoints="1" noAdjustHandles="1" noChangeArrowheads="1" noChangeShapeType="1" noTextEdit="1"/>
              </p:cNvSpPr>
              <p:nvPr/>
            </p:nvSpPr>
            <p:spPr>
              <a:xfrm>
                <a:off x="3255048" y="5137677"/>
                <a:ext cx="4273414" cy="391774"/>
              </a:xfrm>
              <a:prstGeom prst="rect">
                <a:avLst/>
              </a:prstGeom>
              <a:blipFill>
                <a:blip r:embed="rId3"/>
                <a:stretch>
                  <a:fillRect t="-23438" b="-46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68058" y="5858320"/>
                <a:ext cx="4595297" cy="391774"/>
              </a:xfrm>
              <a:prstGeom prst="rect">
                <a:avLst/>
              </a:prstGeom>
              <a:noFill/>
            </p:spPr>
            <p:txBody>
              <a:bodyPr wrap="none" lIns="0" tIns="0" rIns="0" bIns="0" rtlCol="0">
                <a:spAutoFit/>
              </a:bodyPr>
              <a:lstStyle/>
              <a:p>
                <a14:m>
                  <m:oMath xmlns:m="http://schemas.openxmlformats.org/officeDocument/2006/math">
                    <m:sPre>
                      <m:sPrePr>
                        <m:ctrlPr>
                          <a:rPr lang="en-GB" sz="2500" i="1" smtClean="0">
                            <a:latin typeface="Cambria Math" panose="02040503050406030204" pitchFamily="18" charset="0"/>
                          </a:rPr>
                        </m:ctrlPr>
                      </m:sPrePr>
                      <m:sub>
                        <m:r>
                          <a:rPr lang="en-GB" sz="2500" b="0" i="1" smtClean="0">
                            <a:latin typeface="Cambria Math" panose="02040503050406030204" pitchFamily="18" charset="0"/>
                          </a:rPr>
                          <m:t>2</m:t>
                        </m:r>
                      </m:sub>
                      <m:sup>
                        <m:r>
                          <a:rPr lang="en-GB" sz="2500" b="0" i="1" smtClean="0">
                            <a:latin typeface="Cambria Math" panose="02040503050406030204" pitchFamily="18" charset="0"/>
                          </a:rPr>
                          <m:t>3</m:t>
                        </m:r>
                      </m:sup>
                      <m:e>
                        <m:r>
                          <a:rPr lang="en-GB" sz="2500" b="0" i="1" smtClean="0">
                            <a:latin typeface="Cambria Math" panose="02040503050406030204" pitchFamily="18" charset="0"/>
                          </a:rPr>
                          <m:t>𝐻</m:t>
                        </m:r>
                      </m:e>
                    </m:sPre>
                    <m:r>
                      <a:rPr lang="en-GB" sz="2500" b="0" i="1" smtClean="0">
                        <a:latin typeface="Cambria Math" panose="02040503050406030204" pitchFamily="18" charset="0"/>
                      </a:rPr>
                      <m:t>+</m:t>
                    </m:r>
                    <m:sPre>
                      <m:sPrePr>
                        <m:ctrlPr>
                          <a:rPr lang="en-GB" sz="2500" i="1">
                            <a:latin typeface="Cambria Math" panose="02040503050406030204" pitchFamily="18" charset="0"/>
                          </a:rPr>
                        </m:ctrlPr>
                      </m:sPrePr>
                      <m:sub>
                        <m:r>
                          <a:rPr lang="en-GB" sz="2500" b="0" i="1" smtClean="0">
                            <a:latin typeface="Cambria Math" panose="02040503050406030204" pitchFamily="18" charset="0"/>
                          </a:rPr>
                          <m:t>2</m:t>
                        </m:r>
                      </m:sub>
                      <m:sup>
                        <m:r>
                          <a:rPr lang="en-GB" sz="2500" b="0" i="1" smtClean="0">
                            <a:latin typeface="Cambria Math" panose="02040503050406030204" pitchFamily="18" charset="0"/>
                          </a:rPr>
                          <m:t>3</m:t>
                        </m:r>
                      </m:sup>
                      <m:e>
                        <m:r>
                          <a:rPr lang="en-GB" sz="2500" i="1">
                            <a:latin typeface="Cambria Math" panose="02040503050406030204" pitchFamily="18" charset="0"/>
                          </a:rPr>
                          <m:t>𝐻</m:t>
                        </m:r>
                      </m:e>
                    </m:sPre>
                  </m:oMath>
                </a14:m>
                <a:r>
                  <a:rPr lang="en-GB" sz="2500" dirty="0" smtClean="0"/>
                  <a:t> </a:t>
                </a:r>
                <a:r>
                  <a:rPr lang="en-GB" sz="2500" dirty="0" smtClean="0">
                    <a:sym typeface="Wingdings" panose="05000000000000000000" pitchFamily="2" charset="2"/>
                  </a:rPr>
                  <a:t> </a:t>
                </a:r>
                <a14:m>
                  <m:oMath xmlns:m="http://schemas.openxmlformats.org/officeDocument/2006/math">
                    <m:sPre>
                      <m:sPrePr>
                        <m:ctrlPr>
                          <a:rPr lang="en-GB" sz="2500" i="1">
                            <a:latin typeface="Cambria Math" panose="02040503050406030204" pitchFamily="18" charset="0"/>
                          </a:rPr>
                        </m:ctrlPr>
                      </m:sPrePr>
                      <m:sub>
                        <m:r>
                          <a:rPr lang="en-GB" sz="2500" b="0" i="1" smtClean="0">
                            <a:latin typeface="Cambria Math" panose="02040503050406030204" pitchFamily="18" charset="0"/>
                          </a:rPr>
                          <m:t>2</m:t>
                        </m:r>
                      </m:sub>
                      <m:sup>
                        <m:r>
                          <a:rPr lang="en-GB" sz="2500" b="0" i="1" smtClean="0">
                            <a:latin typeface="Cambria Math" panose="02040503050406030204" pitchFamily="18" charset="0"/>
                          </a:rPr>
                          <m:t>4</m:t>
                        </m:r>
                      </m:sup>
                      <m:e>
                        <m:r>
                          <a:rPr lang="en-GB" sz="2500" i="1">
                            <a:latin typeface="Cambria Math" panose="02040503050406030204" pitchFamily="18" charset="0"/>
                          </a:rPr>
                          <m:t>𝐻</m:t>
                        </m:r>
                      </m:e>
                    </m:sPre>
                    <m:r>
                      <a:rPr lang="en-GB" sz="2500" b="0" i="1" smtClean="0">
                        <a:latin typeface="Cambria Math" panose="02040503050406030204" pitchFamily="18" charset="0"/>
                      </a:rPr>
                      <m:t>+2</m:t>
                    </m:r>
                    <m:sPre>
                      <m:sPrePr>
                        <m:ctrlPr>
                          <a:rPr lang="en-GB" sz="2500" i="1">
                            <a:latin typeface="Cambria Math" panose="02040503050406030204" pitchFamily="18" charset="0"/>
                          </a:rPr>
                        </m:ctrlPr>
                      </m:sPrePr>
                      <m:sub>
                        <m:r>
                          <a:rPr lang="en-GB" sz="2500" i="1">
                            <a:latin typeface="Cambria Math" panose="02040503050406030204" pitchFamily="18" charset="0"/>
                          </a:rPr>
                          <m:t>1</m:t>
                        </m:r>
                      </m:sub>
                      <m:sup>
                        <m:r>
                          <a:rPr lang="en-GB" sz="2500" i="1">
                            <a:latin typeface="Cambria Math" panose="02040503050406030204" pitchFamily="18" charset="0"/>
                          </a:rPr>
                          <m:t>1</m:t>
                        </m:r>
                      </m:sup>
                      <m:e>
                        <m:r>
                          <a:rPr lang="en-GB" sz="2500" i="1">
                            <a:latin typeface="Cambria Math" panose="02040503050406030204" pitchFamily="18" charset="0"/>
                          </a:rPr>
                          <m:t>𝐻</m:t>
                        </m:r>
                      </m:e>
                    </m:sPre>
                    <m:r>
                      <a:rPr lang="en-GB" sz="2500" b="0" i="1" smtClean="0">
                        <a:latin typeface="Cambria Math" panose="02040503050406030204" pitchFamily="18" charset="0"/>
                        <a:ea typeface="Cambria Math" panose="02040503050406030204" pitchFamily="18" charset="0"/>
                      </a:rPr>
                      <m:t>+ </m:t>
                    </m:r>
                    <m:r>
                      <a:rPr lang="en-GB" sz="2500" b="0" i="1" smtClean="0">
                        <a:latin typeface="Cambria Math" panose="02040503050406030204" pitchFamily="18" charset="0"/>
                      </a:rPr>
                      <m:t>𝑒𝑛𝑒𝑟𝑔𝑦</m:t>
                    </m:r>
                  </m:oMath>
                </a14:m>
                <a:r>
                  <a:rPr lang="en-GB" sz="2500" dirty="0" smtClean="0"/>
                  <a:t> </a:t>
                </a:r>
                <a:endParaRPr lang="en-GB" sz="2500" dirty="0"/>
              </a:p>
            </p:txBody>
          </p:sp>
        </mc:Choice>
        <mc:Fallback xmlns="">
          <p:sp>
            <p:nvSpPr>
              <p:cNvPr id="7" name="TextBox 6"/>
              <p:cNvSpPr txBox="1">
                <a:spLocks noRot="1" noChangeAspect="1" noMove="1" noResize="1" noEditPoints="1" noAdjustHandles="1" noChangeArrowheads="1" noChangeShapeType="1" noTextEdit="1"/>
              </p:cNvSpPr>
              <p:nvPr/>
            </p:nvSpPr>
            <p:spPr>
              <a:xfrm>
                <a:off x="3268058" y="5858320"/>
                <a:ext cx="4595297" cy="391774"/>
              </a:xfrm>
              <a:prstGeom prst="rect">
                <a:avLst/>
              </a:prstGeom>
              <a:blipFill>
                <a:blip r:embed="rId4"/>
                <a:stretch>
                  <a:fillRect t="-23438" b="-48438"/>
                </a:stretch>
              </a:blipFill>
            </p:spPr>
            <p:txBody>
              <a:bodyPr/>
              <a:lstStyle/>
              <a:p>
                <a:r>
                  <a:rPr lang="en-GB">
                    <a:noFill/>
                  </a:rPr>
                  <a:t> </a:t>
                </a:r>
              </a:p>
            </p:txBody>
          </p:sp>
        </mc:Fallback>
      </mc:AlternateContent>
      <p:sp>
        <p:nvSpPr>
          <p:cNvPr id="8" name="Rectangle 7"/>
          <p:cNvSpPr/>
          <p:nvPr/>
        </p:nvSpPr>
        <p:spPr>
          <a:xfrm>
            <a:off x="4609034" y="101937"/>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1832014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a:t>
            </a:r>
            <a:endParaRPr lang="en-GB" dirty="0"/>
          </a:p>
        </p:txBody>
      </p:sp>
      <p:pic>
        <p:nvPicPr>
          <p:cNvPr id="4" name="Content Placeholder 3"/>
          <p:cNvPicPr>
            <a:picLocks noGrp="1" noChangeAspect="1"/>
          </p:cNvPicPr>
          <p:nvPr>
            <p:ph idx="1"/>
          </p:nvPr>
        </p:nvPicPr>
        <p:blipFill>
          <a:blip r:embed="rId2"/>
          <a:stretch>
            <a:fillRect/>
          </a:stretch>
        </p:blipFill>
        <p:spPr>
          <a:xfrm>
            <a:off x="685800" y="1905000"/>
            <a:ext cx="11195076" cy="3372343"/>
          </a:xfrm>
          <a:prstGeom prst="rect">
            <a:avLst/>
          </a:prstGeom>
        </p:spPr>
      </p:pic>
    </p:spTree>
    <p:extLst>
      <p:ext uri="{BB962C8B-B14F-4D97-AF65-F5344CB8AC3E}">
        <p14:creationId xmlns:p14="http://schemas.microsoft.com/office/powerpoint/2010/main" val="313601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Spectral Class</a:t>
            </a:r>
            <a:endParaRPr lang="en-GB" dirty="0"/>
          </a:p>
        </p:txBody>
      </p:sp>
      <p:sp>
        <p:nvSpPr>
          <p:cNvPr id="3" name="Content Placeholder 2"/>
          <p:cNvSpPr>
            <a:spLocks noGrp="1"/>
          </p:cNvSpPr>
          <p:nvPr>
            <p:ph idx="1"/>
          </p:nvPr>
        </p:nvSpPr>
        <p:spPr/>
        <p:txBody>
          <a:bodyPr/>
          <a:lstStyle/>
          <a:p>
            <a:r>
              <a:rPr lang="en-GB" dirty="0"/>
              <a:t>You can use a mnemonic to remember the order. The standard one is "Oh Be a Fine Girl/Guy, Kiss Me", but some may prefer "Oh Boy, An F Grade Kills Me".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05200"/>
            <a:ext cx="780527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0620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Starter</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Write the three stages of </a:t>
            </a:r>
            <a:r>
              <a:rPr lang="en-GB" dirty="0"/>
              <a:t>Stellar </a:t>
            </a:r>
            <a:r>
              <a:rPr lang="en-GB" dirty="0" err="1"/>
              <a:t>nucleosynthesis</a:t>
            </a:r>
            <a:r>
              <a:rPr lang="en-GB" dirty="0" smtClean="0"/>
              <a:t> for hydrogen. </a:t>
            </a:r>
          </a:p>
          <a:p>
            <a:pPr marL="514350" indent="-514350">
              <a:buFont typeface="+mj-lt"/>
              <a:buAutoNum type="arabicPeriod"/>
            </a:pPr>
            <a:endParaRPr lang="en-GB" dirty="0"/>
          </a:p>
          <a:p>
            <a:pPr marL="514350" indent="-514350">
              <a:buFont typeface="+mj-lt"/>
              <a:buAutoNum type="arabicPeriod"/>
            </a:pPr>
            <a:r>
              <a:rPr lang="en-GB" dirty="0"/>
              <a:t>Betelgeuse has a surface temperature of 3500 K. The luminosity of Betelgeuse is 7.2 × 10</a:t>
            </a:r>
            <a:r>
              <a:rPr lang="en-GB" baseline="30000" dirty="0"/>
              <a:t>31</a:t>
            </a:r>
            <a:r>
              <a:rPr lang="en-GB" dirty="0"/>
              <a:t> W. Calculate the radius of Betelgeuse.</a:t>
            </a:r>
          </a:p>
          <a:p>
            <a:pPr marL="514350" indent="-514350">
              <a:buFont typeface="+mj-lt"/>
              <a:buAutoNum type="arabicPeriod"/>
            </a:pPr>
            <a:endParaRPr lang="en-GB" dirty="0"/>
          </a:p>
        </p:txBody>
      </p:sp>
    </p:spTree>
    <p:extLst>
      <p:ext uri="{BB962C8B-B14F-4D97-AF65-F5344CB8AC3E}">
        <p14:creationId xmlns:p14="http://schemas.microsoft.com/office/powerpoint/2010/main" val="6707561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1024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1" y="2057400"/>
            <a:ext cx="6477411" cy="243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93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Starter</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Where would you find the sun on a H-R Diagram? </a:t>
            </a:r>
          </a:p>
          <a:p>
            <a:pPr marL="514350" indent="-514350">
              <a:buFont typeface="+mj-lt"/>
              <a:buAutoNum type="arabicPeriod"/>
            </a:pPr>
            <a:endParaRPr lang="en-GB" dirty="0"/>
          </a:p>
          <a:p>
            <a:pPr marL="514350" indent="-514350">
              <a:buFont typeface="+mj-lt"/>
              <a:buAutoNum type="arabicPeriod"/>
            </a:pPr>
            <a:r>
              <a:rPr lang="en-GB" dirty="0" smtClean="0"/>
              <a:t>What path on the H-R diagram will our sun take? </a:t>
            </a:r>
          </a:p>
          <a:p>
            <a:pPr marL="514350" indent="-514350">
              <a:buFont typeface="+mj-lt"/>
              <a:buAutoNum type="arabicPeriod"/>
            </a:pPr>
            <a:endParaRPr lang="en-GB" dirty="0"/>
          </a:p>
          <a:p>
            <a:pPr marL="514350" indent="-514350">
              <a:buFont typeface="+mj-lt"/>
              <a:buAutoNum type="arabicPeriod"/>
            </a:pPr>
            <a:r>
              <a:rPr lang="en-GB" dirty="0" smtClean="0"/>
              <a:t>Explain the life cycle of our sun and it’s eventual fate. </a:t>
            </a:r>
            <a:endParaRPr lang="en-GB" dirty="0"/>
          </a:p>
        </p:txBody>
      </p:sp>
    </p:spTree>
    <p:extLst>
      <p:ext uri="{BB962C8B-B14F-4D97-AF65-F5344CB8AC3E}">
        <p14:creationId xmlns:p14="http://schemas.microsoft.com/office/powerpoint/2010/main" val="9875075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37696" y="1846263"/>
            <a:ext cx="6376933"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7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43605" y="1846263"/>
            <a:ext cx="6765116"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078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16222" y="1846263"/>
            <a:ext cx="6619881"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63543" y="1785257"/>
            <a:ext cx="2590800" cy="369332"/>
          </a:xfrm>
          <a:prstGeom prst="rect">
            <a:avLst/>
          </a:prstGeom>
          <a:solidFill>
            <a:schemeClr val="bg1"/>
          </a:solidFill>
        </p:spPr>
        <p:txBody>
          <a:bodyPr wrap="square" rtlCol="0">
            <a:spAutoFit/>
          </a:bodyPr>
          <a:lstStyle/>
          <a:p>
            <a:r>
              <a:rPr lang="en-GB" dirty="0"/>
              <a:t>large mass star</a:t>
            </a:r>
          </a:p>
        </p:txBody>
      </p:sp>
    </p:spTree>
    <p:extLst>
      <p:ext uri="{BB962C8B-B14F-4D97-AF65-F5344CB8AC3E}">
        <p14:creationId xmlns:p14="http://schemas.microsoft.com/office/powerpoint/2010/main" val="417433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Starter</a:t>
            </a:r>
            <a:endParaRPr lang="en-GB" dirty="0"/>
          </a:p>
        </p:txBody>
      </p:sp>
      <p:sp>
        <p:nvSpPr>
          <p:cNvPr id="3" name="Content Placeholder 2"/>
          <p:cNvSpPr>
            <a:spLocks noGrp="1"/>
          </p:cNvSpPr>
          <p:nvPr>
            <p:ph idx="1"/>
          </p:nvPr>
        </p:nvSpPr>
        <p:spPr>
          <a:xfrm>
            <a:off x="1981200" y="2133600"/>
            <a:ext cx="8229600" cy="4495800"/>
          </a:xfrm>
        </p:spPr>
        <p:txBody>
          <a:bodyPr>
            <a:normAutofit/>
          </a:bodyPr>
          <a:lstStyle/>
          <a:p>
            <a:pPr marL="514350" indent="-514350">
              <a:buFont typeface="+mj-lt"/>
              <a:buAutoNum type="arabicPeriod"/>
            </a:pPr>
            <a:r>
              <a:rPr lang="en-GB" dirty="0" smtClean="0"/>
              <a:t>What equation defines the period of a satellite?</a:t>
            </a:r>
          </a:p>
          <a:p>
            <a:pPr marL="514350" indent="-514350">
              <a:buFont typeface="+mj-lt"/>
              <a:buAutoNum type="arabicPeriod"/>
            </a:pPr>
            <a:r>
              <a:rPr lang="en-GB" dirty="0" smtClean="0"/>
              <a:t>What equation defines the speed of a satellite? </a:t>
            </a:r>
          </a:p>
          <a:p>
            <a:pPr marL="514350" indent="-514350">
              <a:buFont typeface="+mj-lt"/>
              <a:buAutoNum type="arabicPeriod"/>
            </a:pPr>
            <a:r>
              <a:rPr lang="en-GB" dirty="0" smtClean="0"/>
              <a:t>What equation defines the potential energy of a material in space? </a:t>
            </a:r>
            <a:endParaRPr lang="en-GB" dirty="0"/>
          </a:p>
        </p:txBody>
      </p:sp>
    </p:spTree>
    <p:extLst>
      <p:ext uri="{BB962C8B-B14F-4D97-AF65-F5344CB8AC3E}">
        <p14:creationId xmlns:p14="http://schemas.microsoft.com/office/powerpoint/2010/main" val="1893985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Comic">
      <a:majorFont>
        <a:latin typeface="Comic Sans MS"/>
        <a:ea typeface=""/>
        <a:cs typeface=""/>
      </a:majorFont>
      <a:minorFont>
        <a:latin typeface="Comic Sans M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1007</TotalTime>
  <Words>3609</Words>
  <Application>Microsoft Office PowerPoint</Application>
  <PresentationFormat>Widescreen</PresentationFormat>
  <Paragraphs>337</Paragraphs>
  <Slides>96</Slides>
  <Notes>0</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Calibri</vt:lpstr>
      <vt:lpstr>Cambria Math</vt:lpstr>
      <vt:lpstr>Comic Sans MS</vt:lpstr>
      <vt:lpstr>Wingdings</vt:lpstr>
      <vt:lpstr>Wingdings 2</vt:lpstr>
      <vt:lpstr>Retrospect</vt:lpstr>
      <vt:lpstr>Stellar Physics</vt:lpstr>
      <vt:lpstr>Learning Intentions </vt:lpstr>
      <vt:lpstr>Properties of Stars</vt:lpstr>
      <vt:lpstr>Temperature and Colour </vt:lpstr>
      <vt:lpstr>Temperature and Colour</vt:lpstr>
      <vt:lpstr>Temperature and Colour </vt:lpstr>
      <vt:lpstr>Spectral Class</vt:lpstr>
      <vt:lpstr>Spectral Class</vt:lpstr>
      <vt:lpstr>Spectral Class</vt:lpstr>
      <vt:lpstr>Spectral Class</vt:lpstr>
      <vt:lpstr>Spectral Class</vt:lpstr>
      <vt:lpstr>Power of a Star</vt:lpstr>
      <vt:lpstr>Power of a Star</vt:lpstr>
      <vt:lpstr>Example 1 </vt:lpstr>
      <vt:lpstr>Answer</vt:lpstr>
      <vt:lpstr>Example 2</vt:lpstr>
      <vt:lpstr>Answer</vt:lpstr>
      <vt:lpstr>Stellar Luminosity</vt:lpstr>
      <vt:lpstr>Stellar Luminosity</vt:lpstr>
      <vt:lpstr>Stellar Luminosity</vt:lpstr>
      <vt:lpstr>Stellar Luminosity</vt:lpstr>
      <vt:lpstr>Stellar Luminosity</vt:lpstr>
      <vt:lpstr>Example 1 </vt:lpstr>
      <vt:lpstr>Answer</vt:lpstr>
      <vt:lpstr>Example 2</vt:lpstr>
      <vt:lpstr>Answer</vt:lpstr>
      <vt:lpstr>Example </vt:lpstr>
      <vt:lpstr>Answer</vt:lpstr>
      <vt:lpstr>Lesson Starter</vt:lpstr>
      <vt:lpstr>Apparent Brightness</vt:lpstr>
      <vt:lpstr>Apparent Brightness</vt:lpstr>
      <vt:lpstr>Apparent Brightness</vt:lpstr>
      <vt:lpstr>Apparent Brightness</vt:lpstr>
      <vt:lpstr>Apparent Brightness</vt:lpstr>
      <vt:lpstr>Apparent Brightness</vt:lpstr>
      <vt:lpstr>Apparent Brightness</vt:lpstr>
      <vt:lpstr>Summary of Properties</vt:lpstr>
      <vt:lpstr>Example </vt:lpstr>
      <vt:lpstr>Answer </vt:lpstr>
      <vt:lpstr>Useful Units in Astronomy</vt:lpstr>
      <vt:lpstr>Useful Units in Astronomy</vt:lpstr>
      <vt:lpstr>Useful Units in Astronomy</vt:lpstr>
      <vt:lpstr>Useful Units in Astronomy </vt:lpstr>
      <vt:lpstr>Lesson Starter</vt:lpstr>
      <vt:lpstr>Star Formation</vt:lpstr>
      <vt:lpstr>Star Formation</vt:lpstr>
      <vt:lpstr> Star Formation</vt:lpstr>
      <vt:lpstr>Star Formation</vt:lpstr>
      <vt:lpstr>Success Criteria</vt:lpstr>
      <vt:lpstr>Learning Intentions</vt:lpstr>
      <vt:lpstr>Hertzsprung-Russell diagrams </vt:lpstr>
      <vt:lpstr>Hertzsprung-Russell diagrams </vt:lpstr>
      <vt:lpstr>Hertzsprung-Russell diagrams </vt:lpstr>
      <vt:lpstr>Hertzsprung-Russell diagrams </vt:lpstr>
      <vt:lpstr>Main Sequence</vt:lpstr>
      <vt:lpstr>Main Sequence</vt:lpstr>
      <vt:lpstr>Red giants and red supergiants</vt:lpstr>
      <vt:lpstr>White dwarfs </vt:lpstr>
      <vt:lpstr>White Dwarfs</vt:lpstr>
      <vt:lpstr>Example</vt:lpstr>
      <vt:lpstr>Hertzsprung Russel Diagrams</vt:lpstr>
      <vt:lpstr>Hertzsprung-Russell diagrams </vt:lpstr>
      <vt:lpstr>Success Criteria</vt:lpstr>
      <vt:lpstr>Learning Intentions</vt:lpstr>
      <vt:lpstr>Stellar evolution and life cycles on H-R diagrams</vt:lpstr>
      <vt:lpstr>Stellar evolution and life cycles on H-R diagrams</vt:lpstr>
      <vt:lpstr>Stellar evolution and life cycles on H-R diagrams</vt:lpstr>
      <vt:lpstr>Stellar evolution and life cycles on H-R diagrams</vt:lpstr>
      <vt:lpstr>Death of a low or medium mass star </vt:lpstr>
      <vt:lpstr>Death of a high mass star </vt:lpstr>
      <vt:lpstr>The Life Cycle of a Star</vt:lpstr>
      <vt:lpstr>Life cycles on H-R diagrams</vt:lpstr>
      <vt:lpstr>Life cycle of a star</vt:lpstr>
      <vt:lpstr>Life cycle of a star </vt:lpstr>
      <vt:lpstr>Life cycles on H-R diagrams</vt:lpstr>
      <vt:lpstr>Lesson Starter </vt:lpstr>
      <vt:lpstr>Success Criteria</vt:lpstr>
      <vt:lpstr>Learning Intentions</vt:lpstr>
      <vt:lpstr>Stellar nucleosynthesis and fusion reactions </vt:lpstr>
      <vt:lpstr>Stellar nucleosynthesis and fusion reactions </vt:lpstr>
      <vt:lpstr>Stellar nucleosynthesis and fusion reactions </vt:lpstr>
      <vt:lpstr>Stellar nucleosynthesis and fusion reactions </vt:lpstr>
      <vt:lpstr>Stellar nucleosynthesis and fusion reactions </vt:lpstr>
      <vt:lpstr>Stellar nucleosynthesis and fusion reactions </vt:lpstr>
      <vt:lpstr>Stellar nucleosynthesis and fusion reactions </vt:lpstr>
      <vt:lpstr>Stellar nucleosynthesis and fusion reactions </vt:lpstr>
      <vt:lpstr>Stellar nucleosynthesis and fusion reactions summary</vt:lpstr>
      <vt:lpstr>Stellar nucleosynthesis and fusion reactions</vt:lpstr>
      <vt:lpstr>Success Criteria</vt:lpstr>
      <vt:lpstr>Lesson Starter</vt:lpstr>
      <vt:lpstr>Answer</vt:lpstr>
      <vt:lpstr>Lesson Starter</vt:lpstr>
      <vt:lpstr>Quiz</vt:lpstr>
      <vt:lpstr>Quiz</vt:lpstr>
      <vt:lpstr>Quiz</vt:lpstr>
      <vt:lpstr>Lesson Starter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Stellar Physics</dc:title>
  <dc:creator>Alexandra Watson</dc:creator>
  <cp:lastModifiedBy>Alexandra Watson</cp:lastModifiedBy>
  <cp:revision>88</cp:revision>
  <dcterms:created xsi:type="dcterms:W3CDTF">2006-08-16T00:00:00Z</dcterms:created>
  <dcterms:modified xsi:type="dcterms:W3CDTF">2019-10-01T09:01:20Z</dcterms:modified>
</cp:coreProperties>
</file>