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71" r:id="rId3"/>
    <p:sldId id="258" r:id="rId4"/>
    <p:sldId id="259" r:id="rId5"/>
    <p:sldId id="260" r:id="rId6"/>
    <p:sldId id="262" r:id="rId7"/>
    <p:sldId id="263" r:id="rId8"/>
    <p:sldId id="264" r:id="rId9"/>
    <p:sldId id="265" r:id="rId10"/>
    <p:sldId id="267" r:id="rId11"/>
    <p:sldId id="266" r:id="rId12"/>
    <p:sldId id="256" r:id="rId13"/>
    <p:sldId id="274" r:id="rId14"/>
    <p:sldId id="275" r:id="rId15"/>
    <p:sldId id="276" r:id="rId16"/>
    <p:sldId id="277" r:id="rId17"/>
    <p:sldId id="278" r:id="rId18"/>
    <p:sldId id="268" r:id="rId19"/>
    <p:sldId id="279" r:id="rId20"/>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a:srgbClr val="00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90" d="100"/>
          <a:sy n="90" d="100"/>
        </p:scale>
        <p:origin x="-522" y="-114"/>
      </p:cViewPr>
      <p:guideLst>
        <p:guide orient="horz" pos="2160"/>
        <p:guide pos="2880"/>
      </p:guideLst>
    </p:cSldViewPr>
  </p:slideViewPr>
  <p:notesTextViewPr>
    <p:cViewPr>
      <p:scale>
        <a:sx n="100" d="100"/>
        <a:sy n="100" d="100"/>
      </p:scale>
      <p:origin x="0" y="0"/>
    </p:cViewPr>
  </p:notesText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3.wmf"/><Relationship Id="rId1" Type="http://schemas.openxmlformats.org/officeDocument/2006/relationships/image" Target="../media/image5.wmf"/><Relationship Id="rId4"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DE8F677-D4B4-49B8-9274-BC0C7E5A49BE}"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C835C03-67C2-44D9-BC48-E9B9E4E7F5D7}"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B1089B4-E1DD-4A0D-B330-12A2E439FF7F}"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DDB9287-AF94-4B75-A78B-C65BA9886F76}"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972DC8E-3223-4BAB-83E2-68979B0C802D}"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59AED39-B47B-4A25-90FE-EF136DA5151C}"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6D357B4-953D-43ED-958C-C8F6CB031F42}"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3E904DF-9777-40E9-92AA-DDDC14B844B1}"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14FE149-97C1-4946-9832-C469565F3FD2}"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F1D7A5D-0D96-47B8-9D16-EB492F790A91}"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2EAA807-F92F-4760-B6E3-2E17331DD2A5}"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a:lvl1pPr>
          </a:lstStyle>
          <a:p>
            <a:pPr>
              <a:defRPr/>
            </a:pPr>
            <a:fld id="{2DEE1E14-1F0A-44F7-8436-1AE4E743452C}"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16.bin"/></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17.bin"/></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
          <p:cNvGrpSpPr>
            <a:grpSpLocks/>
          </p:cNvGrpSpPr>
          <p:nvPr/>
        </p:nvGrpSpPr>
        <p:grpSpPr bwMode="auto">
          <a:xfrm>
            <a:off x="250825" y="3997"/>
            <a:ext cx="8642350" cy="6304728"/>
            <a:chOff x="158" y="3997"/>
            <a:chExt cx="5444" cy="6304728"/>
          </a:xfrm>
        </p:grpSpPr>
        <p:sp>
          <p:nvSpPr>
            <p:cNvPr id="12296" name="Line 3"/>
            <p:cNvSpPr>
              <a:spLocks noChangeShapeType="1"/>
            </p:cNvSpPr>
            <p:nvPr/>
          </p:nvSpPr>
          <p:spPr bwMode="auto">
            <a:xfrm>
              <a:off x="158" y="6308725"/>
              <a:ext cx="5444" cy="0"/>
            </a:xfrm>
            <a:prstGeom prst="line">
              <a:avLst/>
            </a:prstGeom>
            <a:noFill/>
            <a:ln w="19050">
              <a:solidFill>
                <a:srgbClr val="3366FF"/>
              </a:solidFill>
              <a:round/>
              <a:headEnd/>
              <a:tailEnd/>
            </a:ln>
          </p:spPr>
          <p:txBody>
            <a:bodyPr/>
            <a:lstStyle/>
            <a:p>
              <a:endParaRPr lang="en-GB"/>
            </a:p>
          </p:txBody>
        </p:sp>
        <p:pic>
          <p:nvPicPr>
            <p:cNvPr id="12297" name="Picture 4" descr="RGB_colour"/>
            <p:cNvPicPr>
              <a:picLocks noChangeAspect="1" noChangeArrowheads="1"/>
            </p:cNvPicPr>
            <p:nvPr/>
          </p:nvPicPr>
          <p:blipFill>
            <a:blip r:embed="rId3"/>
            <a:srcRect/>
            <a:stretch>
              <a:fillRect/>
            </a:stretch>
          </p:blipFill>
          <p:spPr bwMode="auto">
            <a:xfrm>
              <a:off x="5171" y="3997"/>
              <a:ext cx="424" cy="277"/>
            </a:xfrm>
            <a:prstGeom prst="rect">
              <a:avLst/>
            </a:prstGeom>
            <a:noFill/>
            <a:ln w="9525">
              <a:noFill/>
              <a:miter lim="800000"/>
              <a:headEnd/>
              <a:tailEnd/>
            </a:ln>
          </p:spPr>
        </p:pic>
      </p:grpSp>
      <p:sp>
        <p:nvSpPr>
          <p:cNvPr id="12291" name="Text Box 5"/>
          <p:cNvSpPr txBox="1">
            <a:spLocks noChangeArrowheads="1"/>
          </p:cNvSpPr>
          <p:nvPr/>
        </p:nvSpPr>
        <p:spPr bwMode="auto">
          <a:xfrm>
            <a:off x="250825" y="296863"/>
            <a:ext cx="8642350" cy="457200"/>
          </a:xfrm>
          <a:prstGeom prst="rect">
            <a:avLst/>
          </a:prstGeom>
          <a:noFill/>
          <a:ln w="9525">
            <a:noFill/>
            <a:miter lim="800000"/>
            <a:headEnd/>
            <a:tailEnd/>
          </a:ln>
        </p:spPr>
        <p:txBody>
          <a:bodyPr>
            <a:spAutoFit/>
          </a:bodyPr>
          <a:lstStyle/>
          <a:p>
            <a:pPr>
              <a:spcBef>
                <a:spcPct val="50000"/>
              </a:spcBef>
            </a:pPr>
            <a:r>
              <a:rPr lang="en-GB" sz="2400" b="1" dirty="0">
                <a:solidFill>
                  <a:srgbClr val="3366FF"/>
                </a:solidFill>
              </a:rPr>
              <a:t>Advanced Higher </a:t>
            </a:r>
            <a:r>
              <a:rPr lang="en-GB" sz="2400" b="1" dirty="0" smtClean="0">
                <a:solidFill>
                  <a:srgbClr val="3366FF"/>
                </a:solidFill>
              </a:rPr>
              <a:t>Physics</a:t>
            </a:r>
            <a:endParaRPr lang="en-GB" sz="2400" b="1" dirty="0">
              <a:solidFill>
                <a:srgbClr val="3366FF"/>
              </a:solidFill>
            </a:endParaRPr>
          </a:p>
        </p:txBody>
      </p:sp>
      <p:sp>
        <p:nvSpPr>
          <p:cNvPr id="12292" name="Line 6"/>
          <p:cNvSpPr>
            <a:spLocks noChangeShapeType="1"/>
          </p:cNvSpPr>
          <p:nvPr/>
        </p:nvSpPr>
        <p:spPr bwMode="auto">
          <a:xfrm>
            <a:off x="250825" y="836613"/>
            <a:ext cx="8642350" cy="0"/>
          </a:xfrm>
          <a:prstGeom prst="line">
            <a:avLst/>
          </a:prstGeom>
          <a:noFill/>
          <a:ln w="19050">
            <a:solidFill>
              <a:srgbClr val="3366FF"/>
            </a:solidFill>
            <a:round/>
            <a:headEnd/>
            <a:tailEnd/>
          </a:ln>
        </p:spPr>
        <p:txBody>
          <a:bodyPr/>
          <a:lstStyle/>
          <a:p>
            <a:endParaRPr lang="en-GB"/>
          </a:p>
        </p:txBody>
      </p:sp>
      <p:sp>
        <p:nvSpPr>
          <p:cNvPr id="12293" name="Text Box 7"/>
          <p:cNvSpPr txBox="1">
            <a:spLocks noChangeArrowheads="1"/>
          </p:cNvSpPr>
          <p:nvPr/>
        </p:nvSpPr>
        <p:spPr bwMode="auto">
          <a:xfrm>
            <a:off x="250825" y="981075"/>
            <a:ext cx="8642350" cy="366713"/>
          </a:xfrm>
          <a:prstGeom prst="rect">
            <a:avLst/>
          </a:prstGeom>
          <a:noFill/>
          <a:ln w="9525">
            <a:noFill/>
            <a:miter lim="800000"/>
            <a:headEnd/>
            <a:tailEnd/>
          </a:ln>
        </p:spPr>
        <p:txBody>
          <a:bodyPr>
            <a:spAutoFit/>
          </a:bodyPr>
          <a:lstStyle/>
          <a:p>
            <a:pPr>
              <a:spcBef>
                <a:spcPct val="50000"/>
              </a:spcBef>
            </a:pPr>
            <a:endParaRPr lang="en-US"/>
          </a:p>
        </p:txBody>
      </p:sp>
      <p:sp>
        <p:nvSpPr>
          <p:cNvPr id="12294" name="Text Box 8"/>
          <p:cNvSpPr txBox="1">
            <a:spLocks noChangeArrowheads="1"/>
          </p:cNvSpPr>
          <p:nvPr/>
        </p:nvSpPr>
        <p:spPr bwMode="auto">
          <a:xfrm>
            <a:off x="250825" y="1268413"/>
            <a:ext cx="8642350" cy="641350"/>
          </a:xfrm>
          <a:prstGeom prst="rect">
            <a:avLst/>
          </a:prstGeom>
          <a:noFill/>
          <a:ln w="9525">
            <a:noFill/>
            <a:miter lim="800000"/>
            <a:headEnd/>
            <a:tailEnd/>
          </a:ln>
        </p:spPr>
        <p:txBody>
          <a:bodyPr>
            <a:spAutoFit/>
          </a:bodyPr>
          <a:lstStyle/>
          <a:p>
            <a:pPr>
              <a:spcBef>
                <a:spcPct val="50000"/>
              </a:spcBef>
            </a:pPr>
            <a:r>
              <a:rPr lang="en-GB" sz="3600"/>
              <a:t>Graphical uncertainties</a:t>
            </a:r>
          </a:p>
        </p:txBody>
      </p:sp>
      <p:sp>
        <p:nvSpPr>
          <p:cNvPr id="12295" name="Text Box 9"/>
          <p:cNvSpPr txBox="1">
            <a:spLocks noChangeArrowheads="1"/>
          </p:cNvSpPr>
          <p:nvPr/>
        </p:nvSpPr>
        <p:spPr bwMode="auto">
          <a:xfrm>
            <a:off x="250825" y="1989138"/>
            <a:ext cx="8642350" cy="1004887"/>
          </a:xfrm>
          <a:prstGeom prst="rect">
            <a:avLst/>
          </a:prstGeom>
          <a:noFill/>
          <a:ln w="9525">
            <a:noFill/>
            <a:miter lim="800000"/>
            <a:headEnd/>
            <a:tailEnd/>
          </a:ln>
        </p:spPr>
        <p:txBody>
          <a:bodyPr>
            <a:spAutoFit/>
          </a:bodyPr>
          <a:lstStyle/>
          <a:p>
            <a:pPr marL="182563" indent="-182563">
              <a:spcBef>
                <a:spcPct val="50000"/>
              </a:spcBef>
              <a:buFontTx/>
              <a:buChar char="•"/>
            </a:pPr>
            <a:r>
              <a:rPr lang="en-GB" sz="2400"/>
              <a:t>gradients</a:t>
            </a:r>
          </a:p>
          <a:p>
            <a:pPr marL="182563" indent="-182563">
              <a:spcBef>
                <a:spcPct val="50000"/>
              </a:spcBef>
              <a:buFontTx/>
              <a:buChar char="•"/>
            </a:pPr>
            <a:r>
              <a:rPr lang="en-GB" sz="2400"/>
              <a:t>intercepts</a:t>
            </a:r>
          </a:p>
        </p:txBody>
      </p:sp>
      <p:pic>
        <p:nvPicPr>
          <p:cNvPr id="10" name="Picture 5" descr="RGB_colour"/>
          <p:cNvPicPr>
            <a:picLocks noChangeAspect="1" noChangeArrowheads="1"/>
          </p:cNvPicPr>
          <p:nvPr/>
        </p:nvPicPr>
        <p:blipFill>
          <a:blip r:embed="rId3"/>
          <a:srcRect/>
          <a:stretch>
            <a:fillRect/>
          </a:stretch>
        </p:blipFill>
        <p:spPr bwMode="auto">
          <a:xfrm>
            <a:off x="8208963" y="6345238"/>
            <a:ext cx="673100" cy="4397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250825" y="6308725"/>
            <a:ext cx="8642350" cy="476250"/>
            <a:chOff x="158" y="3974"/>
            <a:chExt cx="5444" cy="300"/>
          </a:xfrm>
        </p:grpSpPr>
        <p:sp>
          <p:nvSpPr>
            <p:cNvPr id="15367" name="Line 3"/>
            <p:cNvSpPr>
              <a:spLocks noChangeShapeType="1"/>
            </p:cNvSpPr>
            <p:nvPr/>
          </p:nvSpPr>
          <p:spPr bwMode="auto">
            <a:xfrm>
              <a:off x="158" y="3974"/>
              <a:ext cx="5444" cy="0"/>
            </a:xfrm>
            <a:prstGeom prst="line">
              <a:avLst/>
            </a:prstGeom>
            <a:noFill/>
            <a:ln w="19050">
              <a:solidFill>
                <a:srgbClr val="3366FF"/>
              </a:solidFill>
              <a:round/>
              <a:headEnd/>
              <a:tailEnd/>
            </a:ln>
          </p:spPr>
          <p:txBody>
            <a:bodyPr/>
            <a:lstStyle/>
            <a:p>
              <a:endParaRPr lang="en-GB"/>
            </a:p>
          </p:txBody>
        </p:sp>
        <p:pic>
          <p:nvPicPr>
            <p:cNvPr id="15368" name="Picture 4" descr="RGB_colour"/>
            <p:cNvPicPr>
              <a:picLocks noChangeAspect="1" noChangeArrowheads="1"/>
            </p:cNvPicPr>
            <p:nvPr/>
          </p:nvPicPr>
          <p:blipFill>
            <a:blip r:embed="rId2"/>
            <a:srcRect/>
            <a:stretch>
              <a:fillRect/>
            </a:stretch>
          </p:blipFill>
          <p:spPr bwMode="auto">
            <a:xfrm>
              <a:off x="5171" y="3997"/>
              <a:ext cx="424" cy="277"/>
            </a:xfrm>
            <a:prstGeom prst="rect">
              <a:avLst/>
            </a:prstGeom>
            <a:noFill/>
            <a:ln w="9525">
              <a:noFill/>
              <a:miter lim="800000"/>
              <a:headEnd/>
              <a:tailEnd/>
            </a:ln>
          </p:spPr>
        </p:pic>
      </p:grpSp>
      <p:sp>
        <p:nvSpPr>
          <p:cNvPr id="15363" name="Text Box 5"/>
          <p:cNvSpPr txBox="1">
            <a:spLocks noChangeArrowheads="1"/>
          </p:cNvSpPr>
          <p:nvPr/>
        </p:nvSpPr>
        <p:spPr bwMode="auto">
          <a:xfrm>
            <a:off x="250825" y="296863"/>
            <a:ext cx="8642350" cy="457200"/>
          </a:xfrm>
          <a:prstGeom prst="rect">
            <a:avLst/>
          </a:prstGeom>
          <a:noFill/>
          <a:ln w="9525">
            <a:noFill/>
            <a:miter lim="800000"/>
            <a:headEnd/>
            <a:tailEnd/>
          </a:ln>
        </p:spPr>
        <p:txBody>
          <a:bodyPr>
            <a:spAutoFit/>
          </a:bodyPr>
          <a:lstStyle/>
          <a:p>
            <a:pPr>
              <a:spcBef>
                <a:spcPct val="50000"/>
              </a:spcBef>
            </a:pPr>
            <a:r>
              <a:rPr lang="en-GB" sz="2400" b="1" dirty="0">
                <a:solidFill>
                  <a:srgbClr val="3366FF"/>
                </a:solidFill>
              </a:rPr>
              <a:t>Advanced Higher </a:t>
            </a:r>
            <a:r>
              <a:rPr lang="en-GB" sz="2400" b="1" dirty="0" smtClean="0">
                <a:solidFill>
                  <a:srgbClr val="3366FF"/>
                </a:solidFill>
              </a:rPr>
              <a:t>Physics</a:t>
            </a:r>
            <a:endParaRPr lang="en-GB" sz="2400" b="1" dirty="0">
              <a:solidFill>
                <a:srgbClr val="3366FF"/>
              </a:solidFill>
            </a:endParaRPr>
          </a:p>
        </p:txBody>
      </p:sp>
      <p:sp>
        <p:nvSpPr>
          <p:cNvPr id="15364" name="Line 6"/>
          <p:cNvSpPr>
            <a:spLocks noChangeShapeType="1"/>
          </p:cNvSpPr>
          <p:nvPr/>
        </p:nvSpPr>
        <p:spPr bwMode="auto">
          <a:xfrm>
            <a:off x="250825" y="836613"/>
            <a:ext cx="8642350" cy="0"/>
          </a:xfrm>
          <a:prstGeom prst="line">
            <a:avLst/>
          </a:prstGeom>
          <a:noFill/>
          <a:ln w="19050">
            <a:solidFill>
              <a:srgbClr val="3366FF"/>
            </a:solidFill>
            <a:round/>
            <a:headEnd/>
            <a:tailEnd/>
          </a:ln>
        </p:spPr>
        <p:txBody>
          <a:bodyPr/>
          <a:lstStyle/>
          <a:p>
            <a:endParaRPr lang="en-GB"/>
          </a:p>
        </p:txBody>
      </p:sp>
      <p:sp>
        <p:nvSpPr>
          <p:cNvPr id="15365" name="Text Box 7"/>
          <p:cNvSpPr txBox="1">
            <a:spLocks noChangeArrowheads="1"/>
          </p:cNvSpPr>
          <p:nvPr/>
        </p:nvSpPr>
        <p:spPr bwMode="auto">
          <a:xfrm>
            <a:off x="250825" y="981075"/>
            <a:ext cx="8642350" cy="366713"/>
          </a:xfrm>
          <a:prstGeom prst="rect">
            <a:avLst/>
          </a:prstGeom>
          <a:noFill/>
          <a:ln w="9525">
            <a:noFill/>
            <a:miter lim="800000"/>
            <a:headEnd/>
            <a:tailEnd/>
          </a:ln>
        </p:spPr>
        <p:txBody>
          <a:bodyPr>
            <a:spAutoFit/>
          </a:bodyPr>
          <a:lstStyle/>
          <a:p>
            <a:pPr>
              <a:spcBef>
                <a:spcPct val="50000"/>
              </a:spcBef>
            </a:pPr>
            <a:endParaRPr lang="en-US"/>
          </a:p>
        </p:txBody>
      </p:sp>
      <p:pic>
        <p:nvPicPr>
          <p:cNvPr id="15366" name="Picture 1"/>
          <p:cNvPicPr>
            <a:picLocks noChangeAspect="1"/>
          </p:cNvPicPr>
          <p:nvPr/>
        </p:nvPicPr>
        <p:blipFill>
          <a:blip r:embed="rId3"/>
          <a:srcRect/>
          <a:stretch>
            <a:fillRect/>
          </a:stretch>
        </p:blipFill>
        <p:spPr bwMode="auto">
          <a:xfrm>
            <a:off x="971550" y="981075"/>
            <a:ext cx="5757863" cy="5278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2" name="Group 2"/>
          <p:cNvGrpSpPr>
            <a:grpSpLocks/>
          </p:cNvGrpSpPr>
          <p:nvPr/>
        </p:nvGrpSpPr>
        <p:grpSpPr bwMode="auto">
          <a:xfrm>
            <a:off x="250825" y="6308725"/>
            <a:ext cx="8642350" cy="476250"/>
            <a:chOff x="158" y="3974"/>
            <a:chExt cx="5444" cy="300"/>
          </a:xfrm>
        </p:grpSpPr>
        <p:sp>
          <p:nvSpPr>
            <p:cNvPr id="7177" name="Line 3"/>
            <p:cNvSpPr>
              <a:spLocks noChangeShapeType="1"/>
            </p:cNvSpPr>
            <p:nvPr/>
          </p:nvSpPr>
          <p:spPr bwMode="auto">
            <a:xfrm>
              <a:off x="158" y="3974"/>
              <a:ext cx="5444" cy="0"/>
            </a:xfrm>
            <a:prstGeom prst="line">
              <a:avLst/>
            </a:prstGeom>
            <a:noFill/>
            <a:ln w="19050">
              <a:solidFill>
                <a:srgbClr val="3366FF"/>
              </a:solidFill>
              <a:round/>
              <a:headEnd/>
              <a:tailEnd/>
            </a:ln>
          </p:spPr>
          <p:txBody>
            <a:bodyPr/>
            <a:lstStyle/>
            <a:p>
              <a:endParaRPr lang="en-GB"/>
            </a:p>
          </p:txBody>
        </p:sp>
        <p:pic>
          <p:nvPicPr>
            <p:cNvPr id="7178" name="Picture 4" descr="RGB_colour"/>
            <p:cNvPicPr>
              <a:picLocks noChangeAspect="1" noChangeArrowheads="1"/>
            </p:cNvPicPr>
            <p:nvPr/>
          </p:nvPicPr>
          <p:blipFill>
            <a:blip r:embed="rId3"/>
            <a:srcRect/>
            <a:stretch>
              <a:fillRect/>
            </a:stretch>
          </p:blipFill>
          <p:spPr bwMode="auto">
            <a:xfrm>
              <a:off x="5171" y="3997"/>
              <a:ext cx="424" cy="277"/>
            </a:xfrm>
            <a:prstGeom prst="rect">
              <a:avLst/>
            </a:prstGeom>
            <a:noFill/>
            <a:ln w="9525">
              <a:noFill/>
              <a:miter lim="800000"/>
              <a:headEnd/>
              <a:tailEnd/>
            </a:ln>
          </p:spPr>
        </p:pic>
      </p:grpSp>
      <p:sp>
        <p:nvSpPr>
          <p:cNvPr id="7173" name="Text Box 5"/>
          <p:cNvSpPr txBox="1">
            <a:spLocks noChangeArrowheads="1"/>
          </p:cNvSpPr>
          <p:nvPr/>
        </p:nvSpPr>
        <p:spPr bwMode="auto">
          <a:xfrm>
            <a:off x="250825" y="296863"/>
            <a:ext cx="8642350" cy="457200"/>
          </a:xfrm>
          <a:prstGeom prst="rect">
            <a:avLst/>
          </a:prstGeom>
          <a:noFill/>
          <a:ln w="9525">
            <a:noFill/>
            <a:miter lim="800000"/>
            <a:headEnd/>
            <a:tailEnd/>
          </a:ln>
        </p:spPr>
        <p:txBody>
          <a:bodyPr>
            <a:spAutoFit/>
          </a:bodyPr>
          <a:lstStyle/>
          <a:p>
            <a:pPr>
              <a:spcBef>
                <a:spcPct val="50000"/>
              </a:spcBef>
            </a:pPr>
            <a:r>
              <a:rPr lang="en-GB" sz="2400" b="1" dirty="0">
                <a:solidFill>
                  <a:srgbClr val="3366FF"/>
                </a:solidFill>
              </a:rPr>
              <a:t>Advanced Higher </a:t>
            </a:r>
            <a:r>
              <a:rPr lang="en-GB" sz="2400" b="1" dirty="0" smtClean="0">
                <a:solidFill>
                  <a:srgbClr val="3366FF"/>
                </a:solidFill>
              </a:rPr>
              <a:t>Physics</a:t>
            </a:r>
            <a:endParaRPr lang="en-GB" sz="2400" b="1" dirty="0">
              <a:solidFill>
                <a:srgbClr val="3366FF"/>
              </a:solidFill>
            </a:endParaRPr>
          </a:p>
        </p:txBody>
      </p:sp>
      <p:sp>
        <p:nvSpPr>
          <p:cNvPr id="7174" name="Line 6"/>
          <p:cNvSpPr>
            <a:spLocks noChangeShapeType="1"/>
          </p:cNvSpPr>
          <p:nvPr/>
        </p:nvSpPr>
        <p:spPr bwMode="auto">
          <a:xfrm>
            <a:off x="250825" y="836613"/>
            <a:ext cx="8642350" cy="0"/>
          </a:xfrm>
          <a:prstGeom prst="line">
            <a:avLst/>
          </a:prstGeom>
          <a:noFill/>
          <a:ln w="19050">
            <a:solidFill>
              <a:srgbClr val="3366FF"/>
            </a:solidFill>
            <a:round/>
            <a:headEnd/>
            <a:tailEnd/>
          </a:ln>
        </p:spPr>
        <p:txBody>
          <a:bodyPr/>
          <a:lstStyle/>
          <a:p>
            <a:endParaRPr lang="en-GB"/>
          </a:p>
        </p:txBody>
      </p:sp>
      <p:sp>
        <p:nvSpPr>
          <p:cNvPr id="7175" name="Text Box 7"/>
          <p:cNvSpPr txBox="1">
            <a:spLocks noChangeArrowheads="1"/>
          </p:cNvSpPr>
          <p:nvPr/>
        </p:nvSpPr>
        <p:spPr bwMode="auto">
          <a:xfrm>
            <a:off x="250825" y="981075"/>
            <a:ext cx="8642350" cy="366713"/>
          </a:xfrm>
          <a:prstGeom prst="rect">
            <a:avLst/>
          </a:prstGeom>
          <a:noFill/>
          <a:ln w="9525">
            <a:noFill/>
            <a:miter lim="800000"/>
            <a:headEnd/>
            <a:tailEnd/>
          </a:ln>
        </p:spPr>
        <p:txBody>
          <a:bodyPr>
            <a:spAutoFit/>
          </a:bodyPr>
          <a:lstStyle/>
          <a:p>
            <a:pPr>
              <a:spcBef>
                <a:spcPct val="50000"/>
              </a:spcBef>
            </a:pPr>
            <a:endParaRPr lang="en-US"/>
          </a:p>
        </p:txBody>
      </p:sp>
      <p:graphicFrame>
        <p:nvGraphicFramePr>
          <p:cNvPr id="7170" name="Object 9"/>
          <p:cNvGraphicFramePr>
            <a:graphicFrameLocks noChangeAspect="1"/>
          </p:cNvGraphicFramePr>
          <p:nvPr/>
        </p:nvGraphicFramePr>
        <p:xfrm>
          <a:off x="749300" y="2119313"/>
          <a:ext cx="3000375" cy="3117850"/>
        </p:xfrm>
        <a:graphic>
          <a:graphicData uri="http://schemas.openxmlformats.org/presentationml/2006/ole">
            <p:oleObj spid="_x0000_s7170" name="Equation" r:id="rId4" imgW="1295280" imgH="1346040" progId="Equation.3">
              <p:embed/>
            </p:oleObj>
          </a:graphicData>
        </a:graphic>
      </p:graphicFrame>
      <p:graphicFrame>
        <p:nvGraphicFramePr>
          <p:cNvPr id="7171" name="Object 10"/>
          <p:cNvGraphicFramePr>
            <a:graphicFrameLocks noChangeAspect="1"/>
          </p:cNvGraphicFramePr>
          <p:nvPr/>
        </p:nvGraphicFramePr>
        <p:xfrm>
          <a:off x="5464175" y="2606675"/>
          <a:ext cx="2314575" cy="2614613"/>
        </p:xfrm>
        <a:graphic>
          <a:graphicData uri="http://schemas.openxmlformats.org/presentationml/2006/ole">
            <p:oleObj spid="_x0000_s7171" name="Equation" r:id="rId5" imgW="990360" imgH="1117440" progId="Equation.3">
              <p:embed/>
            </p:oleObj>
          </a:graphicData>
        </a:graphic>
      </p:graphicFrame>
      <p:sp>
        <p:nvSpPr>
          <p:cNvPr id="7176" name="Text Box 11"/>
          <p:cNvSpPr txBox="1">
            <a:spLocks noChangeArrowheads="1"/>
          </p:cNvSpPr>
          <p:nvPr/>
        </p:nvSpPr>
        <p:spPr bwMode="auto">
          <a:xfrm>
            <a:off x="250825" y="1268413"/>
            <a:ext cx="8642350" cy="457200"/>
          </a:xfrm>
          <a:prstGeom prst="rect">
            <a:avLst/>
          </a:prstGeom>
          <a:noFill/>
          <a:ln w="9525">
            <a:noFill/>
            <a:miter lim="800000"/>
            <a:headEnd/>
            <a:tailEnd/>
          </a:ln>
        </p:spPr>
        <p:txBody>
          <a:bodyPr>
            <a:spAutoFit/>
          </a:bodyPr>
          <a:lstStyle/>
          <a:p>
            <a:pPr marL="182563" indent="-182563">
              <a:spcBef>
                <a:spcPct val="50000"/>
              </a:spcBef>
              <a:buFontTx/>
              <a:buChar char="•"/>
            </a:pPr>
            <a:r>
              <a:rPr lang="en-GB" sz="2400"/>
              <a:t>answers: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6"/>
          <p:cNvGrpSpPr>
            <a:grpSpLocks/>
          </p:cNvGrpSpPr>
          <p:nvPr/>
        </p:nvGrpSpPr>
        <p:grpSpPr bwMode="auto">
          <a:xfrm>
            <a:off x="250825" y="6308725"/>
            <a:ext cx="8642350" cy="476250"/>
            <a:chOff x="158" y="3974"/>
            <a:chExt cx="5444" cy="300"/>
          </a:xfrm>
        </p:grpSpPr>
        <p:sp>
          <p:nvSpPr>
            <p:cNvPr id="16446" name="Line 4"/>
            <p:cNvSpPr>
              <a:spLocks noChangeShapeType="1"/>
            </p:cNvSpPr>
            <p:nvPr/>
          </p:nvSpPr>
          <p:spPr bwMode="auto">
            <a:xfrm>
              <a:off x="158" y="3974"/>
              <a:ext cx="5444" cy="0"/>
            </a:xfrm>
            <a:prstGeom prst="line">
              <a:avLst/>
            </a:prstGeom>
            <a:noFill/>
            <a:ln w="19050">
              <a:solidFill>
                <a:srgbClr val="3366FF"/>
              </a:solidFill>
              <a:round/>
              <a:headEnd/>
              <a:tailEnd/>
            </a:ln>
          </p:spPr>
          <p:txBody>
            <a:bodyPr/>
            <a:lstStyle/>
            <a:p>
              <a:endParaRPr lang="en-GB"/>
            </a:p>
          </p:txBody>
        </p:sp>
        <p:pic>
          <p:nvPicPr>
            <p:cNvPr id="16447" name="Picture 5" descr="RGB_colour"/>
            <p:cNvPicPr>
              <a:picLocks noChangeAspect="1" noChangeArrowheads="1"/>
            </p:cNvPicPr>
            <p:nvPr/>
          </p:nvPicPr>
          <p:blipFill>
            <a:blip r:embed="rId2"/>
            <a:srcRect/>
            <a:stretch>
              <a:fillRect/>
            </a:stretch>
          </p:blipFill>
          <p:spPr bwMode="auto">
            <a:xfrm>
              <a:off x="5171" y="3997"/>
              <a:ext cx="424" cy="277"/>
            </a:xfrm>
            <a:prstGeom prst="rect">
              <a:avLst/>
            </a:prstGeom>
            <a:noFill/>
            <a:ln w="9525">
              <a:noFill/>
              <a:miter lim="800000"/>
              <a:headEnd/>
              <a:tailEnd/>
            </a:ln>
          </p:spPr>
        </p:pic>
      </p:grpSp>
      <p:sp>
        <p:nvSpPr>
          <p:cNvPr id="16387" name="Text Box 8"/>
          <p:cNvSpPr txBox="1">
            <a:spLocks noChangeArrowheads="1"/>
          </p:cNvSpPr>
          <p:nvPr/>
        </p:nvSpPr>
        <p:spPr bwMode="auto">
          <a:xfrm>
            <a:off x="250825" y="296863"/>
            <a:ext cx="8642350" cy="457200"/>
          </a:xfrm>
          <a:prstGeom prst="rect">
            <a:avLst/>
          </a:prstGeom>
          <a:noFill/>
          <a:ln w="9525">
            <a:noFill/>
            <a:miter lim="800000"/>
            <a:headEnd/>
            <a:tailEnd/>
          </a:ln>
        </p:spPr>
        <p:txBody>
          <a:bodyPr>
            <a:spAutoFit/>
          </a:bodyPr>
          <a:lstStyle/>
          <a:p>
            <a:pPr>
              <a:spcBef>
                <a:spcPct val="50000"/>
              </a:spcBef>
            </a:pPr>
            <a:r>
              <a:rPr lang="en-GB" sz="2400" b="1" dirty="0">
                <a:solidFill>
                  <a:srgbClr val="3366FF"/>
                </a:solidFill>
              </a:rPr>
              <a:t>Advanced Higher </a:t>
            </a:r>
            <a:r>
              <a:rPr lang="en-GB" sz="2400" b="1" dirty="0" smtClean="0">
                <a:solidFill>
                  <a:srgbClr val="3366FF"/>
                </a:solidFill>
              </a:rPr>
              <a:t>Physics</a:t>
            </a:r>
            <a:endParaRPr lang="en-GB" sz="2400" b="1" dirty="0">
              <a:solidFill>
                <a:srgbClr val="3366FF"/>
              </a:solidFill>
            </a:endParaRPr>
          </a:p>
        </p:txBody>
      </p:sp>
      <p:sp>
        <p:nvSpPr>
          <p:cNvPr id="16388" name="Line 9"/>
          <p:cNvSpPr>
            <a:spLocks noChangeShapeType="1"/>
          </p:cNvSpPr>
          <p:nvPr/>
        </p:nvSpPr>
        <p:spPr bwMode="auto">
          <a:xfrm>
            <a:off x="250825" y="836613"/>
            <a:ext cx="8642350" cy="0"/>
          </a:xfrm>
          <a:prstGeom prst="line">
            <a:avLst/>
          </a:prstGeom>
          <a:noFill/>
          <a:ln w="19050">
            <a:solidFill>
              <a:srgbClr val="3366FF"/>
            </a:solidFill>
            <a:round/>
            <a:headEnd/>
            <a:tailEnd/>
          </a:ln>
        </p:spPr>
        <p:txBody>
          <a:bodyPr/>
          <a:lstStyle/>
          <a:p>
            <a:endParaRPr lang="en-GB"/>
          </a:p>
        </p:txBody>
      </p:sp>
      <p:sp>
        <p:nvSpPr>
          <p:cNvPr id="16389" name="Text Box 10"/>
          <p:cNvSpPr txBox="1">
            <a:spLocks noChangeArrowheads="1"/>
          </p:cNvSpPr>
          <p:nvPr/>
        </p:nvSpPr>
        <p:spPr bwMode="auto">
          <a:xfrm>
            <a:off x="250825" y="981075"/>
            <a:ext cx="8642350" cy="366713"/>
          </a:xfrm>
          <a:prstGeom prst="rect">
            <a:avLst/>
          </a:prstGeom>
          <a:noFill/>
          <a:ln w="9525">
            <a:noFill/>
            <a:miter lim="800000"/>
            <a:headEnd/>
            <a:tailEnd/>
          </a:ln>
        </p:spPr>
        <p:txBody>
          <a:bodyPr>
            <a:spAutoFit/>
          </a:bodyPr>
          <a:lstStyle/>
          <a:p>
            <a:pPr>
              <a:spcBef>
                <a:spcPct val="50000"/>
              </a:spcBef>
            </a:pPr>
            <a:endParaRPr lang="en-US"/>
          </a:p>
        </p:txBody>
      </p:sp>
      <p:sp>
        <p:nvSpPr>
          <p:cNvPr id="16390" name="Text Box 11"/>
          <p:cNvSpPr txBox="1">
            <a:spLocks noChangeArrowheads="1"/>
          </p:cNvSpPr>
          <p:nvPr/>
        </p:nvSpPr>
        <p:spPr bwMode="auto">
          <a:xfrm>
            <a:off x="250825" y="1268413"/>
            <a:ext cx="8642350" cy="641350"/>
          </a:xfrm>
          <a:prstGeom prst="rect">
            <a:avLst/>
          </a:prstGeom>
          <a:noFill/>
          <a:ln w="9525">
            <a:noFill/>
            <a:miter lim="800000"/>
            <a:headEnd/>
            <a:tailEnd/>
          </a:ln>
        </p:spPr>
        <p:txBody>
          <a:bodyPr>
            <a:spAutoFit/>
          </a:bodyPr>
          <a:lstStyle/>
          <a:p>
            <a:pPr>
              <a:spcBef>
                <a:spcPct val="50000"/>
              </a:spcBef>
            </a:pPr>
            <a:r>
              <a:rPr lang="en-GB" sz="3600"/>
              <a:t>Two thirds of uncertainty bars method</a:t>
            </a:r>
          </a:p>
        </p:txBody>
      </p:sp>
      <p:sp>
        <p:nvSpPr>
          <p:cNvPr id="2060" name="Rectangle 12"/>
          <p:cNvSpPr>
            <a:spLocks noChangeArrowheads="1"/>
          </p:cNvSpPr>
          <p:nvPr/>
        </p:nvSpPr>
        <p:spPr bwMode="auto">
          <a:xfrm>
            <a:off x="250825" y="1989138"/>
            <a:ext cx="8713788" cy="719137"/>
          </a:xfrm>
          <a:prstGeom prst="rect">
            <a:avLst/>
          </a:prstGeom>
          <a:noFill/>
          <a:ln w="9525">
            <a:noFill/>
            <a:miter lim="800000"/>
            <a:headEnd/>
            <a:tailEnd/>
          </a:ln>
        </p:spPr>
        <p:txBody>
          <a:bodyPr/>
          <a:lstStyle/>
          <a:p>
            <a:pPr marL="182563" indent="-182563">
              <a:spcBef>
                <a:spcPct val="20000"/>
              </a:spcBef>
              <a:buFontTx/>
              <a:buChar char="•"/>
            </a:pPr>
            <a:r>
              <a:rPr lang="en-GB" sz="2400"/>
              <a:t>draw the axes and plot all points using uncertainty bars</a:t>
            </a:r>
          </a:p>
        </p:txBody>
      </p:sp>
      <p:grpSp>
        <p:nvGrpSpPr>
          <p:cNvPr id="16392" name="Group 8"/>
          <p:cNvGrpSpPr>
            <a:grpSpLocks/>
          </p:cNvGrpSpPr>
          <p:nvPr/>
        </p:nvGrpSpPr>
        <p:grpSpPr bwMode="auto">
          <a:xfrm>
            <a:off x="2138363" y="3932238"/>
            <a:ext cx="4267200" cy="1844675"/>
            <a:chOff x="2138363" y="3931858"/>
            <a:chExt cx="4267200" cy="1845056"/>
          </a:xfrm>
        </p:grpSpPr>
        <p:grpSp>
          <p:nvGrpSpPr>
            <p:cNvPr id="16393" name="Group 13"/>
            <p:cNvGrpSpPr>
              <a:grpSpLocks/>
            </p:cNvGrpSpPr>
            <p:nvPr/>
          </p:nvGrpSpPr>
          <p:grpSpPr bwMode="auto">
            <a:xfrm>
              <a:off x="2138363" y="4143376"/>
              <a:ext cx="4267200" cy="1633538"/>
              <a:chOff x="1488" y="1419"/>
              <a:chExt cx="2688" cy="1029"/>
            </a:xfrm>
          </p:grpSpPr>
          <p:sp>
            <p:nvSpPr>
              <p:cNvPr id="16444" name="Line 14"/>
              <p:cNvSpPr>
                <a:spLocks noChangeShapeType="1"/>
              </p:cNvSpPr>
              <p:nvPr/>
            </p:nvSpPr>
            <p:spPr bwMode="auto">
              <a:xfrm flipV="1">
                <a:off x="2112" y="1419"/>
                <a:ext cx="0" cy="1029"/>
              </a:xfrm>
              <a:prstGeom prst="line">
                <a:avLst/>
              </a:prstGeom>
              <a:noFill/>
              <a:ln w="9525">
                <a:solidFill>
                  <a:schemeClr val="tx1"/>
                </a:solidFill>
                <a:round/>
                <a:headEnd/>
                <a:tailEnd type="triangle" w="med" len="med"/>
              </a:ln>
            </p:spPr>
            <p:txBody>
              <a:bodyPr wrap="none" anchor="ctr"/>
              <a:lstStyle/>
              <a:p>
                <a:endParaRPr lang="en-GB"/>
              </a:p>
            </p:txBody>
          </p:sp>
          <p:sp>
            <p:nvSpPr>
              <p:cNvPr id="16445" name="Line 25"/>
              <p:cNvSpPr>
                <a:spLocks noChangeShapeType="1"/>
              </p:cNvSpPr>
              <p:nvPr/>
            </p:nvSpPr>
            <p:spPr bwMode="auto">
              <a:xfrm>
                <a:off x="1488" y="2112"/>
                <a:ext cx="2688" cy="0"/>
              </a:xfrm>
              <a:prstGeom prst="line">
                <a:avLst/>
              </a:prstGeom>
              <a:noFill/>
              <a:ln w="9525">
                <a:solidFill>
                  <a:schemeClr val="tx1"/>
                </a:solidFill>
                <a:round/>
                <a:headEnd/>
                <a:tailEnd type="triangle" w="med" len="med"/>
              </a:ln>
            </p:spPr>
            <p:txBody>
              <a:bodyPr wrap="none" anchor="ctr"/>
              <a:lstStyle/>
              <a:p>
                <a:endParaRPr lang="en-GB"/>
              </a:p>
            </p:txBody>
          </p:sp>
        </p:grpSp>
        <p:grpSp>
          <p:nvGrpSpPr>
            <p:cNvPr id="16394" name="Group 6"/>
            <p:cNvGrpSpPr>
              <a:grpSpLocks/>
            </p:cNvGrpSpPr>
            <p:nvPr/>
          </p:nvGrpSpPr>
          <p:grpSpPr bwMode="auto">
            <a:xfrm>
              <a:off x="3429001" y="4878413"/>
              <a:ext cx="76200" cy="163464"/>
              <a:chOff x="3433763" y="4437112"/>
              <a:chExt cx="76200" cy="163464"/>
            </a:xfrm>
          </p:grpSpPr>
          <p:cxnSp>
            <p:nvCxnSpPr>
              <p:cNvPr id="3" name="Straight Connector 2"/>
              <p:cNvCxnSpPr/>
              <p:nvPr/>
            </p:nvCxnSpPr>
            <p:spPr>
              <a:xfrm>
                <a:off x="3471862" y="4436902"/>
                <a:ext cx="0" cy="1635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433762" y="4436902"/>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433762" y="4598861"/>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3454400" y="4500415"/>
                <a:ext cx="34925" cy="349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6395" name="Group 30"/>
            <p:cNvGrpSpPr>
              <a:grpSpLocks/>
            </p:cNvGrpSpPr>
            <p:nvPr/>
          </p:nvGrpSpPr>
          <p:grpSpPr bwMode="auto">
            <a:xfrm>
              <a:off x="4043363" y="4746651"/>
              <a:ext cx="76200" cy="163464"/>
              <a:chOff x="3433763" y="4437112"/>
              <a:chExt cx="76200" cy="163464"/>
            </a:xfrm>
          </p:grpSpPr>
          <p:cxnSp>
            <p:nvCxnSpPr>
              <p:cNvPr id="32" name="Straight Connector 31"/>
              <p:cNvCxnSpPr/>
              <p:nvPr/>
            </p:nvCxnSpPr>
            <p:spPr>
              <a:xfrm>
                <a:off x="3471863" y="4436874"/>
                <a:ext cx="0" cy="163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433763" y="4436874"/>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433763" y="4598833"/>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3454400" y="4500387"/>
                <a:ext cx="34925" cy="349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6396" name="Group 35"/>
            <p:cNvGrpSpPr>
              <a:grpSpLocks/>
            </p:cNvGrpSpPr>
            <p:nvPr/>
          </p:nvGrpSpPr>
          <p:grpSpPr bwMode="auto">
            <a:xfrm>
              <a:off x="3738563" y="4780781"/>
              <a:ext cx="76200" cy="163464"/>
              <a:chOff x="3433763" y="4437112"/>
              <a:chExt cx="76200" cy="163464"/>
            </a:xfrm>
          </p:grpSpPr>
          <p:cxnSp>
            <p:nvCxnSpPr>
              <p:cNvPr id="37" name="Straight Connector 36"/>
              <p:cNvCxnSpPr/>
              <p:nvPr/>
            </p:nvCxnSpPr>
            <p:spPr>
              <a:xfrm>
                <a:off x="3471863" y="4437676"/>
                <a:ext cx="0" cy="163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433763" y="4437676"/>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33763" y="4599635"/>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3454400" y="4501189"/>
                <a:ext cx="34925" cy="349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6397" name="Group 40"/>
            <p:cNvGrpSpPr>
              <a:grpSpLocks/>
            </p:cNvGrpSpPr>
            <p:nvPr/>
          </p:nvGrpSpPr>
          <p:grpSpPr bwMode="auto">
            <a:xfrm>
              <a:off x="4194714" y="4584725"/>
              <a:ext cx="76200" cy="163464"/>
              <a:chOff x="3433763" y="4437112"/>
              <a:chExt cx="76200" cy="163464"/>
            </a:xfrm>
          </p:grpSpPr>
          <p:cxnSp>
            <p:nvCxnSpPr>
              <p:cNvPr id="42" name="Straight Connector 41"/>
              <p:cNvCxnSpPr/>
              <p:nvPr/>
            </p:nvCxnSpPr>
            <p:spPr>
              <a:xfrm>
                <a:off x="3471324" y="4436842"/>
                <a:ext cx="0" cy="163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433224" y="4436842"/>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433224" y="4598801"/>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3453862" y="4500355"/>
                <a:ext cx="34925" cy="349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6398" name="Group 45"/>
            <p:cNvGrpSpPr>
              <a:grpSpLocks/>
            </p:cNvGrpSpPr>
            <p:nvPr/>
          </p:nvGrpSpPr>
          <p:grpSpPr bwMode="auto">
            <a:xfrm>
              <a:off x="4424363" y="4358749"/>
              <a:ext cx="76200" cy="163464"/>
              <a:chOff x="3433763" y="4437112"/>
              <a:chExt cx="76200" cy="163464"/>
            </a:xfrm>
          </p:grpSpPr>
          <p:cxnSp>
            <p:nvCxnSpPr>
              <p:cNvPr id="47" name="Straight Connector 46"/>
              <p:cNvCxnSpPr/>
              <p:nvPr/>
            </p:nvCxnSpPr>
            <p:spPr>
              <a:xfrm>
                <a:off x="3471863" y="4437346"/>
                <a:ext cx="0" cy="163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433763" y="4437346"/>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433763" y="4599305"/>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3454400" y="4500859"/>
                <a:ext cx="34925" cy="349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6399" name="Group 50"/>
            <p:cNvGrpSpPr>
              <a:grpSpLocks/>
            </p:cNvGrpSpPr>
            <p:nvPr/>
          </p:nvGrpSpPr>
          <p:grpSpPr bwMode="auto">
            <a:xfrm>
              <a:off x="4802982" y="4224753"/>
              <a:ext cx="76200" cy="163464"/>
              <a:chOff x="3433763" y="4437112"/>
              <a:chExt cx="76200" cy="163464"/>
            </a:xfrm>
          </p:grpSpPr>
          <p:cxnSp>
            <p:nvCxnSpPr>
              <p:cNvPr id="52" name="Straight Connector 51"/>
              <p:cNvCxnSpPr/>
              <p:nvPr/>
            </p:nvCxnSpPr>
            <p:spPr>
              <a:xfrm>
                <a:off x="3472656" y="4436377"/>
                <a:ext cx="0" cy="1635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434556" y="4436377"/>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434556" y="4598336"/>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3455194" y="4499890"/>
                <a:ext cx="34925" cy="349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6400" name="Group 55"/>
            <p:cNvGrpSpPr>
              <a:grpSpLocks/>
            </p:cNvGrpSpPr>
            <p:nvPr/>
          </p:nvGrpSpPr>
          <p:grpSpPr bwMode="auto">
            <a:xfrm>
              <a:off x="5186363" y="4196823"/>
              <a:ext cx="76200" cy="163464"/>
              <a:chOff x="3433763" y="4437112"/>
              <a:chExt cx="76200" cy="163464"/>
            </a:xfrm>
          </p:grpSpPr>
          <p:cxnSp>
            <p:nvCxnSpPr>
              <p:cNvPr id="57" name="Straight Connector 56"/>
              <p:cNvCxnSpPr/>
              <p:nvPr/>
            </p:nvCxnSpPr>
            <p:spPr>
              <a:xfrm>
                <a:off x="3471863" y="4437314"/>
                <a:ext cx="0" cy="163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433763" y="4437314"/>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433763" y="4599273"/>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3454400" y="4500827"/>
                <a:ext cx="34925" cy="349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6401" name="Group 60"/>
            <p:cNvGrpSpPr>
              <a:grpSpLocks/>
            </p:cNvGrpSpPr>
            <p:nvPr/>
          </p:nvGrpSpPr>
          <p:grpSpPr bwMode="auto">
            <a:xfrm>
              <a:off x="5414963" y="3996556"/>
              <a:ext cx="76200" cy="163464"/>
              <a:chOff x="3433763" y="4437112"/>
              <a:chExt cx="76200" cy="163464"/>
            </a:xfrm>
          </p:grpSpPr>
          <p:cxnSp>
            <p:nvCxnSpPr>
              <p:cNvPr id="62" name="Straight Connector 61"/>
              <p:cNvCxnSpPr/>
              <p:nvPr/>
            </p:nvCxnSpPr>
            <p:spPr>
              <a:xfrm>
                <a:off x="3471863" y="4437514"/>
                <a:ext cx="0" cy="163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433763" y="4437514"/>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433763" y="4599473"/>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3454400" y="4501027"/>
                <a:ext cx="34925" cy="349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6402" name="Group 65"/>
            <p:cNvGrpSpPr>
              <a:grpSpLocks/>
            </p:cNvGrpSpPr>
            <p:nvPr/>
          </p:nvGrpSpPr>
          <p:grpSpPr bwMode="auto">
            <a:xfrm>
              <a:off x="5645945" y="4125987"/>
              <a:ext cx="76200" cy="163464"/>
              <a:chOff x="3433763" y="4437112"/>
              <a:chExt cx="76200" cy="163464"/>
            </a:xfrm>
          </p:grpSpPr>
          <p:cxnSp>
            <p:nvCxnSpPr>
              <p:cNvPr id="67" name="Straight Connector 66"/>
              <p:cNvCxnSpPr/>
              <p:nvPr/>
            </p:nvCxnSpPr>
            <p:spPr>
              <a:xfrm>
                <a:off x="3472656" y="4436698"/>
                <a:ext cx="0" cy="1635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434556" y="4436698"/>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434556" y="4598657"/>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3455193" y="4500211"/>
                <a:ext cx="34925" cy="349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6403" name="Group 70"/>
            <p:cNvGrpSpPr>
              <a:grpSpLocks/>
            </p:cNvGrpSpPr>
            <p:nvPr/>
          </p:nvGrpSpPr>
          <p:grpSpPr bwMode="auto">
            <a:xfrm>
              <a:off x="5872163" y="3931858"/>
              <a:ext cx="76200" cy="163464"/>
              <a:chOff x="3433763" y="4437112"/>
              <a:chExt cx="76200" cy="163464"/>
            </a:xfrm>
          </p:grpSpPr>
          <p:cxnSp>
            <p:nvCxnSpPr>
              <p:cNvPr id="72" name="Straight Connector 71"/>
              <p:cNvCxnSpPr/>
              <p:nvPr/>
            </p:nvCxnSpPr>
            <p:spPr>
              <a:xfrm>
                <a:off x="3471863" y="4437112"/>
                <a:ext cx="0" cy="1635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433763" y="4437112"/>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433763" y="4599071"/>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3454400" y="4500625"/>
                <a:ext cx="34925" cy="349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060">
                                            <p:txEl>
                                              <p:pRg st="0" end="0"/>
                                            </p:txEl>
                                          </p:spTgt>
                                        </p:tgtEl>
                                        <p:attrNameLst>
                                          <p:attrName>style.visibility</p:attrName>
                                        </p:attrNameLst>
                                      </p:cBhvr>
                                      <p:to>
                                        <p:strVal val="visible"/>
                                      </p:to>
                                    </p:set>
                                    <p:animEffect transition="in" filter="wipe(up)">
                                      <p:cBhvr>
                                        <p:cTn id="7" dur="500"/>
                                        <p:tgtEl>
                                          <p:spTgt spid="20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build="p" autoUpdateAnimBg="0"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6"/>
          <p:cNvGrpSpPr>
            <a:grpSpLocks/>
          </p:cNvGrpSpPr>
          <p:nvPr/>
        </p:nvGrpSpPr>
        <p:grpSpPr bwMode="auto">
          <a:xfrm>
            <a:off x="250825" y="6308725"/>
            <a:ext cx="8642350" cy="476250"/>
            <a:chOff x="158" y="3974"/>
            <a:chExt cx="5444" cy="300"/>
          </a:xfrm>
        </p:grpSpPr>
        <p:sp>
          <p:nvSpPr>
            <p:cNvPr id="17471" name="Line 4"/>
            <p:cNvSpPr>
              <a:spLocks noChangeShapeType="1"/>
            </p:cNvSpPr>
            <p:nvPr/>
          </p:nvSpPr>
          <p:spPr bwMode="auto">
            <a:xfrm>
              <a:off x="158" y="3974"/>
              <a:ext cx="5444" cy="0"/>
            </a:xfrm>
            <a:prstGeom prst="line">
              <a:avLst/>
            </a:prstGeom>
            <a:noFill/>
            <a:ln w="19050">
              <a:solidFill>
                <a:srgbClr val="3366FF"/>
              </a:solidFill>
              <a:round/>
              <a:headEnd/>
              <a:tailEnd/>
            </a:ln>
          </p:spPr>
          <p:txBody>
            <a:bodyPr/>
            <a:lstStyle/>
            <a:p>
              <a:endParaRPr lang="en-GB"/>
            </a:p>
          </p:txBody>
        </p:sp>
        <p:pic>
          <p:nvPicPr>
            <p:cNvPr id="17472" name="Picture 5" descr="RGB_colour"/>
            <p:cNvPicPr>
              <a:picLocks noChangeAspect="1" noChangeArrowheads="1"/>
            </p:cNvPicPr>
            <p:nvPr/>
          </p:nvPicPr>
          <p:blipFill>
            <a:blip r:embed="rId2"/>
            <a:srcRect/>
            <a:stretch>
              <a:fillRect/>
            </a:stretch>
          </p:blipFill>
          <p:spPr bwMode="auto">
            <a:xfrm>
              <a:off x="5171" y="3997"/>
              <a:ext cx="424" cy="277"/>
            </a:xfrm>
            <a:prstGeom prst="rect">
              <a:avLst/>
            </a:prstGeom>
            <a:noFill/>
            <a:ln w="9525">
              <a:noFill/>
              <a:miter lim="800000"/>
              <a:headEnd/>
              <a:tailEnd/>
            </a:ln>
          </p:spPr>
        </p:pic>
      </p:grpSp>
      <p:sp>
        <p:nvSpPr>
          <p:cNvPr id="17411" name="Text Box 8"/>
          <p:cNvSpPr txBox="1">
            <a:spLocks noChangeArrowheads="1"/>
          </p:cNvSpPr>
          <p:nvPr/>
        </p:nvSpPr>
        <p:spPr bwMode="auto">
          <a:xfrm>
            <a:off x="250825" y="296863"/>
            <a:ext cx="8642350" cy="457200"/>
          </a:xfrm>
          <a:prstGeom prst="rect">
            <a:avLst/>
          </a:prstGeom>
          <a:noFill/>
          <a:ln w="9525">
            <a:noFill/>
            <a:miter lim="800000"/>
            <a:headEnd/>
            <a:tailEnd/>
          </a:ln>
        </p:spPr>
        <p:txBody>
          <a:bodyPr>
            <a:spAutoFit/>
          </a:bodyPr>
          <a:lstStyle/>
          <a:p>
            <a:pPr>
              <a:spcBef>
                <a:spcPct val="50000"/>
              </a:spcBef>
            </a:pPr>
            <a:r>
              <a:rPr lang="en-GB" sz="2400" b="1" dirty="0">
                <a:solidFill>
                  <a:srgbClr val="3366FF"/>
                </a:solidFill>
              </a:rPr>
              <a:t>Advanced Higher </a:t>
            </a:r>
            <a:r>
              <a:rPr lang="en-GB" sz="2400" b="1" dirty="0" smtClean="0">
                <a:solidFill>
                  <a:srgbClr val="3366FF"/>
                </a:solidFill>
              </a:rPr>
              <a:t>Physics</a:t>
            </a:r>
            <a:endParaRPr lang="en-GB" sz="2400" b="1" dirty="0">
              <a:solidFill>
                <a:srgbClr val="3366FF"/>
              </a:solidFill>
            </a:endParaRPr>
          </a:p>
        </p:txBody>
      </p:sp>
      <p:sp>
        <p:nvSpPr>
          <p:cNvPr id="17412" name="Line 9"/>
          <p:cNvSpPr>
            <a:spLocks noChangeShapeType="1"/>
          </p:cNvSpPr>
          <p:nvPr/>
        </p:nvSpPr>
        <p:spPr bwMode="auto">
          <a:xfrm>
            <a:off x="250825" y="836613"/>
            <a:ext cx="8642350" cy="0"/>
          </a:xfrm>
          <a:prstGeom prst="line">
            <a:avLst/>
          </a:prstGeom>
          <a:noFill/>
          <a:ln w="19050">
            <a:solidFill>
              <a:srgbClr val="3366FF"/>
            </a:solidFill>
            <a:round/>
            <a:headEnd/>
            <a:tailEnd/>
          </a:ln>
        </p:spPr>
        <p:txBody>
          <a:bodyPr/>
          <a:lstStyle/>
          <a:p>
            <a:endParaRPr lang="en-GB"/>
          </a:p>
        </p:txBody>
      </p:sp>
      <p:sp>
        <p:nvSpPr>
          <p:cNvPr id="17413" name="Text Box 10"/>
          <p:cNvSpPr txBox="1">
            <a:spLocks noChangeArrowheads="1"/>
          </p:cNvSpPr>
          <p:nvPr/>
        </p:nvSpPr>
        <p:spPr bwMode="auto">
          <a:xfrm>
            <a:off x="250825" y="981075"/>
            <a:ext cx="8642350" cy="366713"/>
          </a:xfrm>
          <a:prstGeom prst="rect">
            <a:avLst/>
          </a:prstGeom>
          <a:noFill/>
          <a:ln w="9525">
            <a:noFill/>
            <a:miter lim="800000"/>
            <a:headEnd/>
            <a:tailEnd/>
          </a:ln>
        </p:spPr>
        <p:txBody>
          <a:bodyPr>
            <a:spAutoFit/>
          </a:bodyPr>
          <a:lstStyle/>
          <a:p>
            <a:pPr>
              <a:spcBef>
                <a:spcPct val="50000"/>
              </a:spcBef>
            </a:pPr>
            <a:endParaRPr lang="en-US"/>
          </a:p>
        </p:txBody>
      </p:sp>
      <p:sp>
        <p:nvSpPr>
          <p:cNvPr id="76" name="Rectangle 12"/>
          <p:cNvSpPr>
            <a:spLocks noChangeArrowheads="1"/>
          </p:cNvSpPr>
          <p:nvPr/>
        </p:nvSpPr>
        <p:spPr bwMode="auto">
          <a:xfrm>
            <a:off x="250825" y="1270000"/>
            <a:ext cx="8713788" cy="1222375"/>
          </a:xfrm>
          <a:prstGeom prst="rect">
            <a:avLst/>
          </a:prstGeom>
          <a:noFill/>
          <a:ln w="9525">
            <a:noFill/>
            <a:miter lim="800000"/>
            <a:headEnd/>
            <a:tailEnd/>
          </a:ln>
        </p:spPr>
        <p:txBody>
          <a:bodyPr/>
          <a:lstStyle/>
          <a:p>
            <a:pPr marL="182563" indent="-182563">
              <a:spcBef>
                <a:spcPct val="20000"/>
              </a:spcBef>
              <a:buFontTx/>
              <a:buChar char="•"/>
            </a:pPr>
            <a:r>
              <a:rPr lang="en-GB" sz="2400"/>
              <a:t>draw a line of best fit through about two thirds of the uncertainty bars with an approximately equal scatter of points on either side of the line</a:t>
            </a:r>
          </a:p>
        </p:txBody>
      </p:sp>
      <p:grpSp>
        <p:nvGrpSpPr>
          <p:cNvPr id="17415" name="Group 13"/>
          <p:cNvGrpSpPr>
            <a:grpSpLocks/>
          </p:cNvGrpSpPr>
          <p:nvPr/>
        </p:nvGrpSpPr>
        <p:grpSpPr bwMode="auto">
          <a:xfrm>
            <a:off x="2138363" y="3932238"/>
            <a:ext cx="4267200" cy="1844675"/>
            <a:chOff x="2138363" y="3931858"/>
            <a:chExt cx="4267200" cy="1845056"/>
          </a:xfrm>
        </p:grpSpPr>
        <p:grpSp>
          <p:nvGrpSpPr>
            <p:cNvPr id="17416" name="Group 8"/>
            <p:cNvGrpSpPr>
              <a:grpSpLocks/>
            </p:cNvGrpSpPr>
            <p:nvPr/>
          </p:nvGrpSpPr>
          <p:grpSpPr bwMode="auto">
            <a:xfrm>
              <a:off x="2138363" y="3931858"/>
              <a:ext cx="4267200" cy="1845056"/>
              <a:chOff x="2138363" y="3931858"/>
              <a:chExt cx="4267200" cy="1845056"/>
            </a:xfrm>
          </p:grpSpPr>
          <p:grpSp>
            <p:nvGrpSpPr>
              <p:cNvPr id="17418" name="Group 13"/>
              <p:cNvGrpSpPr>
                <a:grpSpLocks/>
              </p:cNvGrpSpPr>
              <p:nvPr/>
            </p:nvGrpSpPr>
            <p:grpSpPr bwMode="auto">
              <a:xfrm>
                <a:off x="2138363" y="4143376"/>
                <a:ext cx="4267200" cy="1633538"/>
                <a:chOff x="1488" y="1419"/>
                <a:chExt cx="2688" cy="1029"/>
              </a:xfrm>
            </p:grpSpPr>
            <p:sp>
              <p:nvSpPr>
                <p:cNvPr id="17469" name="Line 14"/>
                <p:cNvSpPr>
                  <a:spLocks noChangeShapeType="1"/>
                </p:cNvSpPr>
                <p:nvPr/>
              </p:nvSpPr>
              <p:spPr bwMode="auto">
                <a:xfrm flipV="1">
                  <a:off x="2112" y="1419"/>
                  <a:ext cx="0" cy="1029"/>
                </a:xfrm>
                <a:prstGeom prst="line">
                  <a:avLst/>
                </a:prstGeom>
                <a:noFill/>
                <a:ln w="9525">
                  <a:solidFill>
                    <a:schemeClr val="tx1"/>
                  </a:solidFill>
                  <a:round/>
                  <a:headEnd/>
                  <a:tailEnd type="triangle" w="med" len="med"/>
                </a:ln>
              </p:spPr>
              <p:txBody>
                <a:bodyPr wrap="none" anchor="ctr"/>
                <a:lstStyle/>
                <a:p>
                  <a:endParaRPr lang="en-GB"/>
                </a:p>
              </p:txBody>
            </p:sp>
            <p:sp>
              <p:nvSpPr>
                <p:cNvPr id="17470" name="Line 25"/>
                <p:cNvSpPr>
                  <a:spLocks noChangeShapeType="1"/>
                </p:cNvSpPr>
                <p:nvPr/>
              </p:nvSpPr>
              <p:spPr bwMode="auto">
                <a:xfrm>
                  <a:off x="1488" y="2112"/>
                  <a:ext cx="2688" cy="0"/>
                </a:xfrm>
                <a:prstGeom prst="line">
                  <a:avLst/>
                </a:prstGeom>
                <a:noFill/>
                <a:ln w="9525">
                  <a:solidFill>
                    <a:schemeClr val="tx1"/>
                  </a:solidFill>
                  <a:round/>
                  <a:headEnd/>
                  <a:tailEnd type="triangle" w="med" len="med"/>
                </a:ln>
              </p:spPr>
              <p:txBody>
                <a:bodyPr wrap="none" anchor="ctr"/>
                <a:lstStyle/>
                <a:p>
                  <a:endParaRPr lang="en-GB"/>
                </a:p>
              </p:txBody>
            </p:sp>
          </p:grpSp>
          <p:grpSp>
            <p:nvGrpSpPr>
              <p:cNvPr id="17419" name="Group 6"/>
              <p:cNvGrpSpPr>
                <a:grpSpLocks/>
              </p:cNvGrpSpPr>
              <p:nvPr/>
            </p:nvGrpSpPr>
            <p:grpSpPr bwMode="auto">
              <a:xfrm>
                <a:off x="3429001" y="4878413"/>
                <a:ext cx="76200" cy="163464"/>
                <a:chOff x="3433763" y="4437112"/>
                <a:chExt cx="76200" cy="163464"/>
              </a:xfrm>
            </p:grpSpPr>
            <p:cxnSp>
              <p:nvCxnSpPr>
                <p:cNvPr id="3" name="Straight Connector 2"/>
                <p:cNvCxnSpPr/>
                <p:nvPr/>
              </p:nvCxnSpPr>
              <p:spPr>
                <a:xfrm>
                  <a:off x="3471862" y="4436902"/>
                  <a:ext cx="0" cy="1635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433762" y="4436902"/>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433762" y="4598861"/>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3454400" y="4500415"/>
                  <a:ext cx="34925" cy="349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7420" name="Group 30"/>
              <p:cNvGrpSpPr>
                <a:grpSpLocks/>
              </p:cNvGrpSpPr>
              <p:nvPr/>
            </p:nvGrpSpPr>
            <p:grpSpPr bwMode="auto">
              <a:xfrm>
                <a:off x="4043363" y="4746651"/>
                <a:ext cx="76200" cy="163464"/>
                <a:chOff x="3433763" y="4437112"/>
                <a:chExt cx="76200" cy="163464"/>
              </a:xfrm>
            </p:grpSpPr>
            <p:cxnSp>
              <p:nvCxnSpPr>
                <p:cNvPr id="32" name="Straight Connector 31"/>
                <p:cNvCxnSpPr/>
                <p:nvPr/>
              </p:nvCxnSpPr>
              <p:spPr>
                <a:xfrm>
                  <a:off x="3471863" y="4436874"/>
                  <a:ext cx="0" cy="163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433763" y="4436874"/>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433763" y="4598833"/>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3454400" y="4500387"/>
                  <a:ext cx="34925" cy="349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7421" name="Group 35"/>
              <p:cNvGrpSpPr>
                <a:grpSpLocks/>
              </p:cNvGrpSpPr>
              <p:nvPr/>
            </p:nvGrpSpPr>
            <p:grpSpPr bwMode="auto">
              <a:xfrm>
                <a:off x="3738563" y="4780781"/>
                <a:ext cx="76200" cy="163464"/>
                <a:chOff x="3433763" y="4437112"/>
                <a:chExt cx="76200" cy="163464"/>
              </a:xfrm>
            </p:grpSpPr>
            <p:cxnSp>
              <p:nvCxnSpPr>
                <p:cNvPr id="37" name="Straight Connector 36"/>
                <p:cNvCxnSpPr/>
                <p:nvPr/>
              </p:nvCxnSpPr>
              <p:spPr>
                <a:xfrm>
                  <a:off x="3471863" y="4437676"/>
                  <a:ext cx="0" cy="163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433763" y="4437676"/>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33763" y="4599635"/>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3454400" y="4501189"/>
                  <a:ext cx="34925" cy="349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7422" name="Group 40"/>
              <p:cNvGrpSpPr>
                <a:grpSpLocks/>
              </p:cNvGrpSpPr>
              <p:nvPr/>
            </p:nvGrpSpPr>
            <p:grpSpPr bwMode="auto">
              <a:xfrm>
                <a:off x="4194714" y="4584725"/>
                <a:ext cx="76200" cy="163464"/>
                <a:chOff x="3433763" y="4437112"/>
                <a:chExt cx="76200" cy="163464"/>
              </a:xfrm>
            </p:grpSpPr>
            <p:cxnSp>
              <p:nvCxnSpPr>
                <p:cNvPr id="42" name="Straight Connector 41"/>
                <p:cNvCxnSpPr/>
                <p:nvPr/>
              </p:nvCxnSpPr>
              <p:spPr>
                <a:xfrm>
                  <a:off x="3471324" y="4436842"/>
                  <a:ext cx="0" cy="163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433224" y="4436842"/>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433224" y="4598801"/>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3453862" y="4500355"/>
                  <a:ext cx="34925" cy="349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7423" name="Group 45"/>
              <p:cNvGrpSpPr>
                <a:grpSpLocks/>
              </p:cNvGrpSpPr>
              <p:nvPr/>
            </p:nvGrpSpPr>
            <p:grpSpPr bwMode="auto">
              <a:xfrm>
                <a:off x="4424363" y="4358749"/>
                <a:ext cx="76200" cy="163464"/>
                <a:chOff x="3433763" y="4437112"/>
                <a:chExt cx="76200" cy="163464"/>
              </a:xfrm>
            </p:grpSpPr>
            <p:cxnSp>
              <p:nvCxnSpPr>
                <p:cNvPr id="47" name="Straight Connector 46"/>
                <p:cNvCxnSpPr/>
                <p:nvPr/>
              </p:nvCxnSpPr>
              <p:spPr>
                <a:xfrm>
                  <a:off x="3471863" y="4437346"/>
                  <a:ext cx="0" cy="163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433763" y="4437346"/>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433763" y="4599305"/>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3454400" y="4500859"/>
                  <a:ext cx="34925" cy="349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7424" name="Group 50"/>
              <p:cNvGrpSpPr>
                <a:grpSpLocks/>
              </p:cNvGrpSpPr>
              <p:nvPr/>
            </p:nvGrpSpPr>
            <p:grpSpPr bwMode="auto">
              <a:xfrm>
                <a:off x="4802982" y="4224753"/>
                <a:ext cx="76200" cy="163464"/>
                <a:chOff x="3433763" y="4437112"/>
                <a:chExt cx="76200" cy="163464"/>
              </a:xfrm>
            </p:grpSpPr>
            <p:cxnSp>
              <p:nvCxnSpPr>
                <p:cNvPr id="52" name="Straight Connector 51"/>
                <p:cNvCxnSpPr/>
                <p:nvPr/>
              </p:nvCxnSpPr>
              <p:spPr>
                <a:xfrm>
                  <a:off x="3472656" y="4436377"/>
                  <a:ext cx="0" cy="1635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434556" y="4436377"/>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434556" y="4598336"/>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3455194" y="4499890"/>
                  <a:ext cx="34925" cy="349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7425" name="Group 55"/>
              <p:cNvGrpSpPr>
                <a:grpSpLocks/>
              </p:cNvGrpSpPr>
              <p:nvPr/>
            </p:nvGrpSpPr>
            <p:grpSpPr bwMode="auto">
              <a:xfrm>
                <a:off x="5186363" y="4196823"/>
                <a:ext cx="76200" cy="163464"/>
                <a:chOff x="3433763" y="4437112"/>
                <a:chExt cx="76200" cy="163464"/>
              </a:xfrm>
            </p:grpSpPr>
            <p:cxnSp>
              <p:nvCxnSpPr>
                <p:cNvPr id="57" name="Straight Connector 56"/>
                <p:cNvCxnSpPr/>
                <p:nvPr/>
              </p:nvCxnSpPr>
              <p:spPr>
                <a:xfrm>
                  <a:off x="3471863" y="4437314"/>
                  <a:ext cx="0" cy="163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433763" y="4437314"/>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433763" y="4599273"/>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3454400" y="4500827"/>
                  <a:ext cx="34925" cy="349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7426" name="Group 60"/>
              <p:cNvGrpSpPr>
                <a:grpSpLocks/>
              </p:cNvGrpSpPr>
              <p:nvPr/>
            </p:nvGrpSpPr>
            <p:grpSpPr bwMode="auto">
              <a:xfrm>
                <a:off x="5414963" y="3996556"/>
                <a:ext cx="76200" cy="163464"/>
                <a:chOff x="3433763" y="4437112"/>
                <a:chExt cx="76200" cy="163464"/>
              </a:xfrm>
            </p:grpSpPr>
            <p:cxnSp>
              <p:nvCxnSpPr>
                <p:cNvPr id="62" name="Straight Connector 61"/>
                <p:cNvCxnSpPr/>
                <p:nvPr/>
              </p:nvCxnSpPr>
              <p:spPr>
                <a:xfrm>
                  <a:off x="3471863" y="4437514"/>
                  <a:ext cx="0" cy="163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433763" y="4437514"/>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433763" y="4599473"/>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3454400" y="4501027"/>
                  <a:ext cx="34925" cy="349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7427" name="Group 65"/>
              <p:cNvGrpSpPr>
                <a:grpSpLocks/>
              </p:cNvGrpSpPr>
              <p:nvPr/>
            </p:nvGrpSpPr>
            <p:grpSpPr bwMode="auto">
              <a:xfrm>
                <a:off x="5645945" y="4125987"/>
                <a:ext cx="76200" cy="163464"/>
                <a:chOff x="3433763" y="4437112"/>
                <a:chExt cx="76200" cy="163464"/>
              </a:xfrm>
            </p:grpSpPr>
            <p:cxnSp>
              <p:nvCxnSpPr>
                <p:cNvPr id="67" name="Straight Connector 66"/>
                <p:cNvCxnSpPr/>
                <p:nvPr/>
              </p:nvCxnSpPr>
              <p:spPr>
                <a:xfrm>
                  <a:off x="3472656" y="4436698"/>
                  <a:ext cx="0" cy="1635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434556" y="4436698"/>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434556" y="4598657"/>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3455193" y="4500211"/>
                  <a:ext cx="34925" cy="349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7428" name="Group 70"/>
              <p:cNvGrpSpPr>
                <a:grpSpLocks/>
              </p:cNvGrpSpPr>
              <p:nvPr/>
            </p:nvGrpSpPr>
            <p:grpSpPr bwMode="auto">
              <a:xfrm>
                <a:off x="5872163" y="3931858"/>
                <a:ext cx="76200" cy="163464"/>
                <a:chOff x="3433763" y="4437112"/>
                <a:chExt cx="76200" cy="163464"/>
              </a:xfrm>
            </p:grpSpPr>
            <p:cxnSp>
              <p:nvCxnSpPr>
                <p:cNvPr id="72" name="Straight Connector 71"/>
                <p:cNvCxnSpPr/>
                <p:nvPr/>
              </p:nvCxnSpPr>
              <p:spPr>
                <a:xfrm>
                  <a:off x="3471863" y="4437112"/>
                  <a:ext cx="0" cy="1635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433763" y="4437112"/>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433763" y="4599071"/>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3454400" y="4500625"/>
                  <a:ext cx="34925" cy="3493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cxnSp>
          <p:nvCxnSpPr>
            <p:cNvPr id="4" name="Straight Connector 3"/>
            <p:cNvCxnSpPr/>
            <p:nvPr/>
          </p:nvCxnSpPr>
          <p:spPr>
            <a:xfrm flipV="1">
              <a:off x="2987675" y="3995371"/>
              <a:ext cx="3168650" cy="108925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6">
                                            <p:txEl>
                                              <p:pRg st="0" end="0"/>
                                            </p:txEl>
                                          </p:spTgt>
                                        </p:tgtEl>
                                        <p:attrNameLst>
                                          <p:attrName>style.visibility</p:attrName>
                                        </p:attrNameLst>
                                      </p:cBhvr>
                                      <p:to>
                                        <p:strVal val="visible"/>
                                      </p:to>
                                    </p:set>
                                    <p:animEffect transition="in" filter="wipe(up)">
                                      <p:cBhvr>
                                        <p:cTn id="7"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build="p" autoUpdateAnimBg="0"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6"/>
          <p:cNvGrpSpPr>
            <a:grpSpLocks/>
          </p:cNvGrpSpPr>
          <p:nvPr/>
        </p:nvGrpSpPr>
        <p:grpSpPr bwMode="auto">
          <a:xfrm>
            <a:off x="250825" y="6308725"/>
            <a:ext cx="8642350" cy="476250"/>
            <a:chOff x="158" y="3974"/>
            <a:chExt cx="5444" cy="300"/>
          </a:xfrm>
        </p:grpSpPr>
        <p:sp>
          <p:nvSpPr>
            <p:cNvPr id="18498" name="Line 4"/>
            <p:cNvSpPr>
              <a:spLocks noChangeShapeType="1"/>
            </p:cNvSpPr>
            <p:nvPr/>
          </p:nvSpPr>
          <p:spPr bwMode="auto">
            <a:xfrm>
              <a:off x="158" y="3974"/>
              <a:ext cx="5444" cy="0"/>
            </a:xfrm>
            <a:prstGeom prst="line">
              <a:avLst/>
            </a:prstGeom>
            <a:noFill/>
            <a:ln w="19050">
              <a:solidFill>
                <a:srgbClr val="3366FF"/>
              </a:solidFill>
              <a:round/>
              <a:headEnd/>
              <a:tailEnd/>
            </a:ln>
          </p:spPr>
          <p:txBody>
            <a:bodyPr/>
            <a:lstStyle/>
            <a:p>
              <a:endParaRPr lang="en-GB"/>
            </a:p>
          </p:txBody>
        </p:sp>
        <p:pic>
          <p:nvPicPr>
            <p:cNvPr id="18499" name="Picture 5" descr="RGB_colour"/>
            <p:cNvPicPr>
              <a:picLocks noChangeAspect="1" noChangeArrowheads="1"/>
            </p:cNvPicPr>
            <p:nvPr/>
          </p:nvPicPr>
          <p:blipFill>
            <a:blip r:embed="rId2"/>
            <a:srcRect/>
            <a:stretch>
              <a:fillRect/>
            </a:stretch>
          </p:blipFill>
          <p:spPr bwMode="auto">
            <a:xfrm>
              <a:off x="5171" y="3997"/>
              <a:ext cx="424" cy="277"/>
            </a:xfrm>
            <a:prstGeom prst="rect">
              <a:avLst/>
            </a:prstGeom>
            <a:noFill/>
            <a:ln w="9525">
              <a:noFill/>
              <a:miter lim="800000"/>
              <a:headEnd/>
              <a:tailEnd/>
            </a:ln>
          </p:spPr>
        </p:pic>
      </p:grpSp>
      <p:sp>
        <p:nvSpPr>
          <p:cNvPr id="18435" name="Text Box 8"/>
          <p:cNvSpPr txBox="1">
            <a:spLocks noChangeArrowheads="1"/>
          </p:cNvSpPr>
          <p:nvPr/>
        </p:nvSpPr>
        <p:spPr bwMode="auto">
          <a:xfrm>
            <a:off x="250825" y="296863"/>
            <a:ext cx="8642350" cy="457200"/>
          </a:xfrm>
          <a:prstGeom prst="rect">
            <a:avLst/>
          </a:prstGeom>
          <a:noFill/>
          <a:ln w="9525">
            <a:noFill/>
            <a:miter lim="800000"/>
            <a:headEnd/>
            <a:tailEnd/>
          </a:ln>
        </p:spPr>
        <p:txBody>
          <a:bodyPr>
            <a:spAutoFit/>
          </a:bodyPr>
          <a:lstStyle/>
          <a:p>
            <a:pPr>
              <a:spcBef>
                <a:spcPct val="50000"/>
              </a:spcBef>
            </a:pPr>
            <a:r>
              <a:rPr lang="en-GB" sz="2400" b="1" dirty="0">
                <a:solidFill>
                  <a:srgbClr val="3366FF"/>
                </a:solidFill>
              </a:rPr>
              <a:t>Advanced Higher </a:t>
            </a:r>
            <a:r>
              <a:rPr lang="en-GB" sz="2400" b="1" dirty="0" smtClean="0">
                <a:solidFill>
                  <a:srgbClr val="3366FF"/>
                </a:solidFill>
              </a:rPr>
              <a:t>Physics</a:t>
            </a:r>
            <a:endParaRPr lang="en-GB" sz="2400" b="1" dirty="0">
              <a:solidFill>
                <a:srgbClr val="3366FF"/>
              </a:solidFill>
            </a:endParaRPr>
          </a:p>
        </p:txBody>
      </p:sp>
      <p:sp>
        <p:nvSpPr>
          <p:cNvPr id="18436" name="Line 9"/>
          <p:cNvSpPr>
            <a:spLocks noChangeShapeType="1"/>
          </p:cNvSpPr>
          <p:nvPr/>
        </p:nvSpPr>
        <p:spPr bwMode="auto">
          <a:xfrm>
            <a:off x="250825" y="836613"/>
            <a:ext cx="8642350" cy="0"/>
          </a:xfrm>
          <a:prstGeom prst="line">
            <a:avLst/>
          </a:prstGeom>
          <a:noFill/>
          <a:ln w="19050">
            <a:solidFill>
              <a:srgbClr val="3366FF"/>
            </a:solidFill>
            <a:round/>
            <a:headEnd/>
            <a:tailEnd/>
          </a:ln>
        </p:spPr>
        <p:txBody>
          <a:bodyPr/>
          <a:lstStyle/>
          <a:p>
            <a:endParaRPr lang="en-GB"/>
          </a:p>
        </p:txBody>
      </p:sp>
      <p:sp>
        <p:nvSpPr>
          <p:cNvPr id="18437" name="Text Box 10"/>
          <p:cNvSpPr txBox="1">
            <a:spLocks noChangeArrowheads="1"/>
          </p:cNvSpPr>
          <p:nvPr/>
        </p:nvSpPr>
        <p:spPr bwMode="auto">
          <a:xfrm>
            <a:off x="250825" y="981075"/>
            <a:ext cx="8642350" cy="366713"/>
          </a:xfrm>
          <a:prstGeom prst="rect">
            <a:avLst/>
          </a:prstGeom>
          <a:noFill/>
          <a:ln w="9525">
            <a:noFill/>
            <a:miter lim="800000"/>
            <a:headEnd/>
            <a:tailEnd/>
          </a:ln>
        </p:spPr>
        <p:txBody>
          <a:bodyPr>
            <a:spAutoFit/>
          </a:bodyPr>
          <a:lstStyle/>
          <a:p>
            <a:pPr>
              <a:spcBef>
                <a:spcPct val="50000"/>
              </a:spcBef>
            </a:pPr>
            <a:endParaRPr lang="en-US"/>
          </a:p>
        </p:txBody>
      </p:sp>
      <p:sp>
        <p:nvSpPr>
          <p:cNvPr id="77" name="Rectangle 12"/>
          <p:cNvSpPr>
            <a:spLocks noChangeArrowheads="1"/>
          </p:cNvSpPr>
          <p:nvPr/>
        </p:nvSpPr>
        <p:spPr bwMode="auto">
          <a:xfrm>
            <a:off x="250825" y="1270000"/>
            <a:ext cx="8713788" cy="1222375"/>
          </a:xfrm>
          <a:prstGeom prst="rect">
            <a:avLst/>
          </a:prstGeom>
          <a:noFill/>
          <a:ln w="9525">
            <a:noFill/>
            <a:miter lim="800000"/>
            <a:headEnd/>
            <a:tailEnd/>
          </a:ln>
        </p:spPr>
        <p:txBody>
          <a:bodyPr/>
          <a:lstStyle/>
          <a:p>
            <a:pPr marL="182563" indent="-182563">
              <a:spcBef>
                <a:spcPct val="20000"/>
              </a:spcBef>
              <a:buFontTx/>
              <a:buChar char="•"/>
            </a:pPr>
            <a:r>
              <a:rPr lang="en-GB" sz="2400"/>
              <a:t>draw two “worst” lines of best fit through about two thirds of the uncertainty bars</a:t>
            </a:r>
          </a:p>
        </p:txBody>
      </p:sp>
      <p:grpSp>
        <p:nvGrpSpPr>
          <p:cNvPr id="18439" name="Group 15"/>
          <p:cNvGrpSpPr>
            <a:grpSpLocks/>
          </p:cNvGrpSpPr>
          <p:nvPr/>
        </p:nvGrpSpPr>
        <p:grpSpPr bwMode="auto">
          <a:xfrm>
            <a:off x="2138363" y="3860800"/>
            <a:ext cx="4267200" cy="1916113"/>
            <a:chOff x="2138363" y="3861048"/>
            <a:chExt cx="4267200" cy="1915866"/>
          </a:xfrm>
        </p:grpSpPr>
        <p:grpSp>
          <p:nvGrpSpPr>
            <p:cNvPr id="18440" name="Group 13"/>
            <p:cNvGrpSpPr>
              <a:grpSpLocks/>
            </p:cNvGrpSpPr>
            <p:nvPr/>
          </p:nvGrpSpPr>
          <p:grpSpPr bwMode="auto">
            <a:xfrm>
              <a:off x="2138363" y="3931858"/>
              <a:ext cx="4267200" cy="1845056"/>
              <a:chOff x="2138363" y="3931858"/>
              <a:chExt cx="4267200" cy="1845056"/>
            </a:xfrm>
          </p:grpSpPr>
          <p:grpSp>
            <p:nvGrpSpPr>
              <p:cNvPr id="18443" name="Group 8"/>
              <p:cNvGrpSpPr>
                <a:grpSpLocks/>
              </p:cNvGrpSpPr>
              <p:nvPr/>
            </p:nvGrpSpPr>
            <p:grpSpPr bwMode="auto">
              <a:xfrm>
                <a:off x="2138363" y="3931858"/>
                <a:ext cx="4267200" cy="1845056"/>
                <a:chOff x="2138363" y="3931858"/>
                <a:chExt cx="4267200" cy="1845056"/>
              </a:xfrm>
            </p:grpSpPr>
            <p:grpSp>
              <p:nvGrpSpPr>
                <p:cNvPr id="18445" name="Group 13"/>
                <p:cNvGrpSpPr>
                  <a:grpSpLocks/>
                </p:cNvGrpSpPr>
                <p:nvPr/>
              </p:nvGrpSpPr>
              <p:grpSpPr bwMode="auto">
                <a:xfrm>
                  <a:off x="2138363" y="4143376"/>
                  <a:ext cx="4267200" cy="1633538"/>
                  <a:chOff x="1488" y="1419"/>
                  <a:chExt cx="2688" cy="1029"/>
                </a:xfrm>
              </p:grpSpPr>
              <p:sp>
                <p:nvSpPr>
                  <p:cNvPr id="18496" name="Line 14"/>
                  <p:cNvSpPr>
                    <a:spLocks noChangeShapeType="1"/>
                  </p:cNvSpPr>
                  <p:nvPr/>
                </p:nvSpPr>
                <p:spPr bwMode="auto">
                  <a:xfrm flipV="1">
                    <a:off x="2112" y="1419"/>
                    <a:ext cx="0" cy="1029"/>
                  </a:xfrm>
                  <a:prstGeom prst="line">
                    <a:avLst/>
                  </a:prstGeom>
                  <a:noFill/>
                  <a:ln w="9525">
                    <a:solidFill>
                      <a:schemeClr val="tx1"/>
                    </a:solidFill>
                    <a:round/>
                    <a:headEnd/>
                    <a:tailEnd type="triangle" w="med" len="med"/>
                  </a:ln>
                </p:spPr>
                <p:txBody>
                  <a:bodyPr wrap="none" anchor="ctr"/>
                  <a:lstStyle/>
                  <a:p>
                    <a:endParaRPr lang="en-GB"/>
                  </a:p>
                </p:txBody>
              </p:sp>
              <p:sp>
                <p:nvSpPr>
                  <p:cNvPr id="18497" name="Line 25"/>
                  <p:cNvSpPr>
                    <a:spLocks noChangeShapeType="1"/>
                  </p:cNvSpPr>
                  <p:nvPr/>
                </p:nvSpPr>
                <p:spPr bwMode="auto">
                  <a:xfrm>
                    <a:off x="1488" y="2112"/>
                    <a:ext cx="2688" cy="0"/>
                  </a:xfrm>
                  <a:prstGeom prst="line">
                    <a:avLst/>
                  </a:prstGeom>
                  <a:noFill/>
                  <a:ln w="9525">
                    <a:solidFill>
                      <a:schemeClr val="tx1"/>
                    </a:solidFill>
                    <a:round/>
                    <a:headEnd/>
                    <a:tailEnd type="triangle" w="med" len="med"/>
                  </a:ln>
                </p:spPr>
                <p:txBody>
                  <a:bodyPr wrap="none" anchor="ctr"/>
                  <a:lstStyle/>
                  <a:p>
                    <a:endParaRPr lang="en-GB"/>
                  </a:p>
                </p:txBody>
              </p:sp>
            </p:grpSp>
            <p:grpSp>
              <p:nvGrpSpPr>
                <p:cNvPr id="18446" name="Group 6"/>
                <p:cNvGrpSpPr>
                  <a:grpSpLocks/>
                </p:cNvGrpSpPr>
                <p:nvPr/>
              </p:nvGrpSpPr>
              <p:grpSpPr bwMode="auto">
                <a:xfrm>
                  <a:off x="3429001" y="4878413"/>
                  <a:ext cx="76200" cy="163464"/>
                  <a:chOff x="3433763" y="4437112"/>
                  <a:chExt cx="76200" cy="163464"/>
                </a:xfrm>
              </p:grpSpPr>
              <p:cxnSp>
                <p:nvCxnSpPr>
                  <p:cNvPr id="3" name="Straight Connector 2"/>
                  <p:cNvCxnSpPr/>
                  <p:nvPr/>
                </p:nvCxnSpPr>
                <p:spPr>
                  <a:xfrm>
                    <a:off x="3471862" y="4437204"/>
                    <a:ext cx="0" cy="1634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433762" y="4437204"/>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433762" y="4599108"/>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3454400" y="4500696"/>
                    <a:ext cx="34925" cy="349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8447" name="Group 30"/>
                <p:cNvGrpSpPr>
                  <a:grpSpLocks/>
                </p:cNvGrpSpPr>
                <p:nvPr/>
              </p:nvGrpSpPr>
              <p:grpSpPr bwMode="auto">
                <a:xfrm>
                  <a:off x="4043363" y="4746651"/>
                  <a:ext cx="76200" cy="163464"/>
                  <a:chOff x="3433763" y="4437112"/>
                  <a:chExt cx="76200" cy="163464"/>
                </a:xfrm>
              </p:grpSpPr>
              <p:cxnSp>
                <p:nvCxnSpPr>
                  <p:cNvPr id="32" name="Straight Connector 31"/>
                  <p:cNvCxnSpPr/>
                  <p:nvPr/>
                </p:nvCxnSpPr>
                <p:spPr>
                  <a:xfrm>
                    <a:off x="3471863" y="4437220"/>
                    <a:ext cx="0" cy="1634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433763" y="4437220"/>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433763" y="4599124"/>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3454400" y="4500712"/>
                    <a:ext cx="34925" cy="349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8448" name="Group 35"/>
                <p:cNvGrpSpPr>
                  <a:grpSpLocks/>
                </p:cNvGrpSpPr>
                <p:nvPr/>
              </p:nvGrpSpPr>
              <p:grpSpPr bwMode="auto">
                <a:xfrm>
                  <a:off x="3738563" y="4780781"/>
                  <a:ext cx="76200" cy="163464"/>
                  <a:chOff x="3433763" y="4437112"/>
                  <a:chExt cx="76200" cy="163464"/>
                </a:xfrm>
              </p:grpSpPr>
              <p:cxnSp>
                <p:nvCxnSpPr>
                  <p:cNvPr id="37" name="Straight Connector 36"/>
                  <p:cNvCxnSpPr/>
                  <p:nvPr/>
                </p:nvCxnSpPr>
                <p:spPr>
                  <a:xfrm>
                    <a:off x="3471863" y="4439598"/>
                    <a:ext cx="0" cy="1634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433763" y="4439598"/>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33763" y="4601502"/>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3454400" y="4503090"/>
                    <a:ext cx="34925" cy="349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8449" name="Group 40"/>
                <p:cNvGrpSpPr>
                  <a:grpSpLocks/>
                </p:cNvGrpSpPr>
                <p:nvPr/>
              </p:nvGrpSpPr>
              <p:grpSpPr bwMode="auto">
                <a:xfrm>
                  <a:off x="4194714" y="4584725"/>
                  <a:ext cx="76200" cy="163464"/>
                  <a:chOff x="3433763" y="4437112"/>
                  <a:chExt cx="76200" cy="163464"/>
                </a:xfrm>
              </p:grpSpPr>
              <p:cxnSp>
                <p:nvCxnSpPr>
                  <p:cNvPr id="42" name="Straight Connector 41"/>
                  <p:cNvCxnSpPr/>
                  <p:nvPr/>
                </p:nvCxnSpPr>
                <p:spPr>
                  <a:xfrm>
                    <a:off x="3471324" y="4437242"/>
                    <a:ext cx="0" cy="1634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433224" y="4437242"/>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433224" y="4599146"/>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3453862" y="4500734"/>
                    <a:ext cx="34925" cy="349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8450" name="Group 45"/>
                <p:cNvGrpSpPr>
                  <a:grpSpLocks/>
                </p:cNvGrpSpPr>
                <p:nvPr/>
              </p:nvGrpSpPr>
              <p:grpSpPr bwMode="auto">
                <a:xfrm>
                  <a:off x="4424363" y="4358749"/>
                  <a:ext cx="76200" cy="163464"/>
                  <a:chOff x="3433763" y="4437112"/>
                  <a:chExt cx="76200" cy="163464"/>
                </a:xfrm>
              </p:grpSpPr>
              <p:cxnSp>
                <p:nvCxnSpPr>
                  <p:cNvPr id="47" name="Straight Connector 46"/>
                  <p:cNvCxnSpPr/>
                  <p:nvPr/>
                </p:nvCxnSpPr>
                <p:spPr>
                  <a:xfrm>
                    <a:off x="3471863" y="4437822"/>
                    <a:ext cx="0" cy="1634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433763" y="4437822"/>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433763" y="4599726"/>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3454400" y="4501314"/>
                    <a:ext cx="34925" cy="349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8451" name="Group 50"/>
                <p:cNvGrpSpPr>
                  <a:grpSpLocks/>
                </p:cNvGrpSpPr>
                <p:nvPr/>
              </p:nvGrpSpPr>
              <p:grpSpPr bwMode="auto">
                <a:xfrm>
                  <a:off x="4802982" y="4224753"/>
                  <a:ext cx="76200" cy="163464"/>
                  <a:chOff x="3433763" y="4437112"/>
                  <a:chExt cx="76200" cy="163464"/>
                </a:xfrm>
              </p:grpSpPr>
              <p:cxnSp>
                <p:nvCxnSpPr>
                  <p:cNvPr id="52" name="Straight Connector 51"/>
                  <p:cNvCxnSpPr/>
                  <p:nvPr/>
                </p:nvCxnSpPr>
                <p:spPr>
                  <a:xfrm>
                    <a:off x="3472656" y="4436898"/>
                    <a:ext cx="0" cy="1634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434556" y="4436898"/>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434556" y="4598802"/>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3455194" y="4500390"/>
                    <a:ext cx="34925" cy="349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8452" name="Group 55"/>
                <p:cNvGrpSpPr>
                  <a:grpSpLocks/>
                </p:cNvGrpSpPr>
                <p:nvPr/>
              </p:nvGrpSpPr>
              <p:grpSpPr bwMode="auto">
                <a:xfrm>
                  <a:off x="5186363" y="4196823"/>
                  <a:ext cx="76200" cy="163464"/>
                  <a:chOff x="3433763" y="4437112"/>
                  <a:chExt cx="76200" cy="163464"/>
                </a:xfrm>
              </p:grpSpPr>
              <p:cxnSp>
                <p:nvCxnSpPr>
                  <p:cNvPr id="57" name="Straight Connector 56"/>
                  <p:cNvCxnSpPr/>
                  <p:nvPr/>
                </p:nvCxnSpPr>
                <p:spPr>
                  <a:xfrm>
                    <a:off x="3471863" y="4437844"/>
                    <a:ext cx="0" cy="1634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433763" y="4437844"/>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433763" y="4599748"/>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3454400" y="4501336"/>
                    <a:ext cx="34925" cy="349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8453" name="Group 60"/>
                <p:cNvGrpSpPr>
                  <a:grpSpLocks/>
                </p:cNvGrpSpPr>
                <p:nvPr/>
              </p:nvGrpSpPr>
              <p:grpSpPr bwMode="auto">
                <a:xfrm>
                  <a:off x="5414963" y="3996556"/>
                  <a:ext cx="76200" cy="163464"/>
                  <a:chOff x="3433763" y="4437112"/>
                  <a:chExt cx="76200" cy="163464"/>
                </a:xfrm>
              </p:grpSpPr>
              <p:cxnSp>
                <p:nvCxnSpPr>
                  <p:cNvPr id="62" name="Straight Connector 61"/>
                  <p:cNvCxnSpPr/>
                  <p:nvPr/>
                </p:nvCxnSpPr>
                <p:spPr>
                  <a:xfrm>
                    <a:off x="3471863" y="4439700"/>
                    <a:ext cx="0" cy="1634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433763" y="4439700"/>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433763" y="4601604"/>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3454400" y="4503192"/>
                    <a:ext cx="34925" cy="349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8454" name="Group 65"/>
                <p:cNvGrpSpPr>
                  <a:grpSpLocks/>
                </p:cNvGrpSpPr>
                <p:nvPr/>
              </p:nvGrpSpPr>
              <p:grpSpPr bwMode="auto">
                <a:xfrm>
                  <a:off x="5645945" y="4125987"/>
                  <a:ext cx="76200" cy="163464"/>
                  <a:chOff x="3433763" y="4437112"/>
                  <a:chExt cx="76200" cy="163464"/>
                </a:xfrm>
              </p:grpSpPr>
              <p:cxnSp>
                <p:nvCxnSpPr>
                  <p:cNvPr id="67" name="Straight Connector 66"/>
                  <p:cNvCxnSpPr/>
                  <p:nvPr/>
                </p:nvCxnSpPr>
                <p:spPr>
                  <a:xfrm>
                    <a:off x="3472656" y="4437252"/>
                    <a:ext cx="0" cy="1634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434556" y="4437252"/>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434556" y="4599156"/>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3455193" y="4500744"/>
                    <a:ext cx="34925" cy="349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8455" name="Group 70"/>
                <p:cNvGrpSpPr>
                  <a:grpSpLocks/>
                </p:cNvGrpSpPr>
                <p:nvPr/>
              </p:nvGrpSpPr>
              <p:grpSpPr bwMode="auto">
                <a:xfrm>
                  <a:off x="5872163" y="3931858"/>
                  <a:ext cx="76200" cy="163464"/>
                  <a:chOff x="3433763" y="4437112"/>
                  <a:chExt cx="76200" cy="163464"/>
                </a:xfrm>
              </p:grpSpPr>
              <p:cxnSp>
                <p:nvCxnSpPr>
                  <p:cNvPr id="72" name="Straight Connector 71"/>
                  <p:cNvCxnSpPr/>
                  <p:nvPr/>
                </p:nvCxnSpPr>
                <p:spPr>
                  <a:xfrm>
                    <a:off x="3471863" y="4437731"/>
                    <a:ext cx="0" cy="1634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433763" y="4437731"/>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433763" y="4599635"/>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3454400" y="4501223"/>
                    <a:ext cx="34925" cy="349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cxnSp>
            <p:nvCxnSpPr>
              <p:cNvPr id="4" name="Straight Connector 3"/>
              <p:cNvCxnSpPr/>
              <p:nvPr/>
            </p:nvCxnSpPr>
            <p:spPr>
              <a:xfrm flipV="1">
                <a:off x="2987675" y="3995969"/>
                <a:ext cx="3168650" cy="108888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8" name="Straight Connector 7"/>
            <p:cNvCxnSpPr/>
            <p:nvPr/>
          </p:nvCxnSpPr>
          <p:spPr>
            <a:xfrm flipV="1">
              <a:off x="2987675" y="4126127"/>
              <a:ext cx="3168650" cy="91428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987675" y="3861048"/>
              <a:ext cx="3168650" cy="138253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7">
                                            <p:txEl>
                                              <p:pRg st="0" end="0"/>
                                            </p:txEl>
                                          </p:spTgt>
                                        </p:tgtEl>
                                        <p:attrNameLst>
                                          <p:attrName>style.visibility</p:attrName>
                                        </p:attrNameLst>
                                      </p:cBhvr>
                                      <p:to>
                                        <p:strVal val="visible"/>
                                      </p:to>
                                    </p:set>
                                    <p:animEffect transition="in" filter="wipe(up)">
                                      <p:cBhvr>
                                        <p:cTn id="7" dur="500"/>
                                        <p:tgtEl>
                                          <p:spTgt spid="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autoUpdateAnimBg="0"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Group 6"/>
          <p:cNvGrpSpPr>
            <a:grpSpLocks/>
          </p:cNvGrpSpPr>
          <p:nvPr/>
        </p:nvGrpSpPr>
        <p:grpSpPr bwMode="auto">
          <a:xfrm>
            <a:off x="250825" y="6308725"/>
            <a:ext cx="8642350" cy="476250"/>
            <a:chOff x="158" y="3974"/>
            <a:chExt cx="5444" cy="300"/>
          </a:xfrm>
        </p:grpSpPr>
        <p:sp>
          <p:nvSpPr>
            <p:cNvPr id="8264" name="Line 4"/>
            <p:cNvSpPr>
              <a:spLocks noChangeShapeType="1"/>
            </p:cNvSpPr>
            <p:nvPr/>
          </p:nvSpPr>
          <p:spPr bwMode="auto">
            <a:xfrm>
              <a:off x="158" y="3974"/>
              <a:ext cx="5444" cy="0"/>
            </a:xfrm>
            <a:prstGeom prst="line">
              <a:avLst/>
            </a:prstGeom>
            <a:noFill/>
            <a:ln w="19050">
              <a:solidFill>
                <a:srgbClr val="3366FF"/>
              </a:solidFill>
              <a:round/>
              <a:headEnd/>
              <a:tailEnd/>
            </a:ln>
          </p:spPr>
          <p:txBody>
            <a:bodyPr/>
            <a:lstStyle/>
            <a:p>
              <a:endParaRPr lang="en-GB"/>
            </a:p>
          </p:txBody>
        </p:sp>
        <p:pic>
          <p:nvPicPr>
            <p:cNvPr id="8265" name="Picture 5" descr="RGB_colour"/>
            <p:cNvPicPr>
              <a:picLocks noChangeAspect="1" noChangeArrowheads="1"/>
            </p:cNvPicPr>
            <p:nvPr/>
          </p:nvPicPr>
          <p:blipFill>
            <a:blip r:embed="rId3"/>
            <a:srcRect/>
            <a:stretch>
              <a:fillRect/>
            </a:stretch>
          </p:blipFill>
          <p:spPr bwMode="auto">
            <a:xfrm>
              <a:off x="5171" y="3997"/>
              <a:ext cx="424" cy="277"/>
            </a:xfrm>
            <a:prstGeom prst="rect">
              <a:avLst/>
            </a:prstGeom>
            <a:noFill/>
            <a:ln w="9525">
              <a:noFill/>
              <a:miter lim="800000"/>
              <a:headEnd/>
              <a:tailEnd/>
            </a:ln>
          </p:spPr>
        </p:pic>
      </p:grpSp>
      <p:sp>
        <p:nvSpPr>
          <p:cNvPr id="8196" name="Text Box 8"/>
          <p:cNvSpPr txBox="1">
            <a:spLocks noChangeArrowheads="1"/>
          </p:cNvSpPr>
          <p:nvPr/>
        </p:nvSpPr>
        <p:spPr bwMode="auto">
          <a:xfrm>
            <a:off x="250825" y="296863"/>
            <a:ext cx="8642350" cy="457200"/>
          </a:xfrm>
          <a:prstGeom prst="rect">
            <a:avLst/>
          </a:prstGeom>
          <a:noFill/>
          <a:ln w="9525">
            <a:noFill/>
            <a:miter lim="800000"/>
            <a:headEnd/>
            <a:tailEnd/>
          </a:ln>
        </p:spPr>
        <p:txBody>
          <a:bodyPr>
            <a:spAutoFit/>
          </a:bodyPr>
          <a:lstStyle/>
          <a:p>
            <a:pPr>
              <a:spcBef>
                <a:spcPct val="50000"/>
              </a:spcBef>
            </a:pPr>
            <a:r>
              <a:rPr lang="en-GB" sz="2400" b="1" dirty="0">
                <a:solidFill>
                  <a:srgbClr val="3366FF"/>
                </a:solidFill>
              </a:rPr>
              <a:t>Advanced Higher </a:t>
            </a:r>
            <a:r>
              <a:rPr lang="en-GB" sz="2400" b="1" dirty="0" smtClean="0">
                <a:solidFill>
                  <a:srgbClr val="3366FF"/>
                </a:solidFill>
              </a:rPr>
              <a:t>Physics</a:t>
            </a:r>
            <a:endParaRPr lang="en-GB" sz="2400" b="1" dirty="0">
              <a:solidFill>
                <a:srgbClr val="3366FF"/>
              </a:solidFill>
            </a:endParaRPr>
          </a:p>
        </p:txBody>
      </p:sp>
      <p:sp>
        <p:nvSpPr>
          <p:cNvPr id="8197" name="Line 9"/>
          <p:cNvSpPr>
            <a:spLocks noChangeShapeType="1"/>
          </p:cNvSpPr>
          <p:nvPr/>
        </p:nvSpPr>
        <p:spPr bwMode="auto">
          <a:xfrm>
            <a:off x="250825" y="836613"/>
            <a:ext cx="8642350" cy="0"/>
          </a:xfrm>
          <a:prstGeom prst="line">
            <a:avLst/>
          </a:prstGeom>
          <a:noFill/>
          <a:ln w="19050">
            <a:solidFill>
              <a:srgbClr val="3366FF"/>
            </a:solidFill>
            <a:round/>
            <a:headEnd/>
            <a:tailEnd/>
          </a:ln>
        </p:spPr>
        <p:txBody>
          <a:bodyPr/>
          <a:lstStyle/>
          <a:p>
            <a:endParaRPr lang="en-GB"/>
          </a:p>
        </p:txBody>
      </p:sp>
      <p:sp>
        <p:nvSpPr>
          <p:cNvPr id="8198" name="Text Box 10"/>
          <p:cNvSpPr txBox="1">
            <a:spLocks noChangeArrowheads="1"/>
          </p:cNvSpPr>
          <p:nvPr/>
        </p:nvSpPr>
        <p:spPr bwMode="auto">
          <a:xfrm>
            <a:off x="250825" y="981075"/>
            <a:ext cx="8642350" cy="366713"/>
          </a:xfrm>
          <a:prstGeom prst="rect">
            <a:avLst/>
          </a:prstGeom>
          <a:noFill/>
          <a:ln w="9525">
            <a:noFill/>
            <a:miter lim="800000"/>
            <a:headEnd/>
            <a:tailEnd/>
          </a:ln>
        </p:spPr>
        <p:txBody>
          <a:bodyPr>
            <a:spAutoFit/>
          </a:bodyPr>
          <a:lstStyle/>
          <a:p>
            <a:pPr>
              <a:spcBef>
                <a:spcPct val="50000"/>
              </a:spcBef>
            </a:pPr>
            <a:endParaRPr lang="en-US"/>
          </a:p>
        </p:txBody>
      </p:sp>
      <p:sp>
        <p:nvSpPr>
          <p:cNvPr id="77" name="Rectangle 12"/>
          <p:cNvSpPr>
            <a:spLocks noChangeArrowheads="1"/>
          </p:cNvSpPr>
          <p:nvPr/>
        </p:nvSpPr>
        <p:spPr bwMode="auto">
          <a:xfrm>
            <a:off x="250825" y="1270000"/>
            <a:ext cx="8713788" cy="1943100"/>
          </a:xfrm>
          <a:prstGeom prst="rect">
            <a:avLst/>
          </a:prstGeom>
          <a:noFill/>
          <a:ln w="9525">
            <a:noFill/>
            <a:miter lim="800000"/>
            <a:headEnd/>
            <a:tailEnd/>
          </a:ln>
        </p:spPr>
        <p:txBody>
          <a:bodyPr/>
          <a:lstStyle/>
          <a:p>
            <a:pPr marL="182563" indent="-182563">
              <a:spcBef>
                <a:spcPct val="20000"/>
              </a:spcBef>
              <a:buFontTx/>
              <a:buChar char="•"/>
            </a:pPr>
            <a:r>
              <a:rPr lang="en-GB" sz="2400" dirty="0"/>
              <a:t>calculate the uncertainty in the gradient using</a:t>
            </a:r>
          </a:p>
          <a:p>
            <a:pPr marL="182563" indent="-182563">
              <a:spcBef>
                <a:spcPct val="20000"/>
              </a:spcBef>
              <a:buFontTx/>
              <a:buChar char="•"/>
            </a:pPr>
            <a:endParaRPr lang="en-GB" sz="2400" dirty="0"/>
          </a:p>
          <a:p>
            <a:pPr marL="182563" indent="-182563">
              <a:spcBef>
                <a:spcPct val="20000"/>
              </a:spcBef>
              <a:buFontTx/>
              <a:buChar char="•"/>
            </a:pPr>
            <a:endParaRPr lang="en-GB" sz="2400" dirty="0"/>
          </a:p>
          <a:p>
            <a:pPr marL="182563" indent="-182563">
              <a:spcBef>
                <a:spcPct val="20000"/>
              </a:spcBef>
              <a:buFontTx/>
              <a:buChar char="•"/>
            </a:pPr>
            <a:r>
              <a:rPr lang="en-GB" sz="2400" dirty="0"/>
              <a:t>giving the gradient value </a:t>
            </a:r>
            <a:r>
              <a:rPr lang="en-GB" sz="2400" i="1" dirty="0">
                <a:latin typeface="Times New Roman" pitchFamily="18" charset="0"/>
                <a:cs typeface="Times New Roman" pitchFamily="18" charset="0"/>
              </a:rPr>
              <a:t>m</a:t>
            </a:r>
            <a:r>
              <a:rPr lang="en-GB" sz="2400" dirty="0"/>
              <a:t> ± </a:t>
            </a:r>
            <a:r>
              <a:rPr lang="en-GB" sz="2400" dirty="0">
                <a:latin typeface="Symbol" pitchFamily="18" charset="2"/>
              </a:rPr>
              <a:t>D</a:t>
            </a:r>
            <a:r>
              <a:rPr lang="en-GB" sz="2400" i="1" dirty="0">
                <a:latin typeface="Times New Roman" pitchFamily="18" charset="0"/>
                <a:cs typeface="Times New Roman" pitchFamily="18" charset="0"/>
              </a:rPr>
              <a:t>m</a:t>
            </a:r>
          </a:p>
        </p:txBody>
      </p:sp>
      <p:graphicFrame>
        <p:nvGraphicFramePr>
          <p:cNvPr id="2" name="Object 1"/>
          <p:cNvGraphicFramePr>
            <a:graphicFrameLocks noChangeAspect="1"/>
          </p:cNvGraphicFramePr>
          <p:nvPr/>
        </p:nvGraphicFramePr>
        <p:xfrm>
          <a:off x="3394075" y="1838325"/>
          <a:ext cx="1962150" cy="742950"/>
        </p:xfrm>
        <a:graphic>
          <a:graphicData uri="http://schemas.openxmlformats.org/presentationml/2006/ole">
            <p:oleObj spid="_x0000_s8194" name="Equation" r:id="rId4" imgW="1104840" imgH="419040" progId="Equation.3">
              <p:embed/>
            </p:oleObj>
          </a:graphicData>
        </a:graphic>
      </p:graphicFrame>
      <p:grpSp>
        <p:nvGrpSpPr>
          <p:cNvPr id="8200" name="Group 25"/>
          <p:cNvGrpSpPr>
            <a:grpSpLocks/>
          </p:cNvGrpSpPr>
          <p:nvPr/>
        </p:nvGrpSpPr>
        <p:grpSpPr bwMode="auto">
          <a:xfrm>
            <a:off x="2138363" y="3470275"/>
            <a:ext cx="5411787" cy="2306638"/>
            <a:chOff x="2138363" y="3470193"/>
            <a:chExt cx="5411077" cy="2306721"/>
          </a:xfrm>
        </p:grpSpPr>
        <p:grpSp>
          <p:nvGrpSpPr>
            <p:cNvPr id="8201" name="Group 15"/>
            <p:cNvGrpSpPr>
              <a:grpSpLocks/>
            </p:cNvGrpSpPr>
            <p:nvPr/>
          </p:nvGrpSpPr>
          <p:grpSpPr bwMode="auto">
            <a:xfrm>
              <a:off x="2138363" y="3861048"/>
              <a:ext cx="4267200" cy="1915866"/>
              <a:chOff x="2138363" y="3861048"/>
              <a:chExt cx="4267200" cy="1915866"/>
            </a:xfrm>
          </p:grpSpPr>
          <p:grpSp>
            <p:nvGrpSpPr>
              <p:cNvPr id="8206" name="Group 13"/>
              <p:cNvGrpSpPr>
                <a:grpSpLocks/>
              </p:cNvGrpSpPr>
              <p:nvPr/>
            </p:nvGrpSpPr>
            <p:grpSpPr bwMode="auto">
              <a:xfrm>
                <a:off x="2138363" y="3931858"/>
                <a:ext cx="4267200" cy="1845056"/>
                <a:chOff x="2138363" y="3931858"/>
                <a:chExt cx="4267200" cy="1845056"/>
              </a:xfrm>
            </p:grpSpPr>
            <p:grpSp>
              <p:nvGrpSpPr>
                <p:cNvPr id="8209" name="Group 8"/>
                <p:cNvGrpSpPr>
                  <a:grpSpLocks/>
                </p:cNvGrpSpPr>
                <p:nvPr/>
              </p:nvGrpSpPr>
              <p:grpSpPr bwMode="auto">
                <a:xfrm>
                  <a:off x="2138363" y="3931858"/>
                  <a:ext cx="4267200" cy="1845056"/>
                  <a:chOff x="2138363" y="3931858"/>
                  <a:chExt cx="4267200" cy="1845056"/>
                </a:xfrm>
              </p:grpSpPr>
              <p:grpSp>
                <p:nvGrpSpPr>
                  <p:cNvPr id="8211" name="Group 13"/>
                  <p:cNvGrpSpPr>
                    <a:grpSpLocks/>
                  </p:cNvGrpSpPr>
                  <p:nvPr/>
                </p:nvGrpSpPr>
                <p:grpSpPr bwMode="auto">
                  <a:xfrm>
                    <a:off x="2138363" y="4143376"/>
                    <a:ext cx="4267200" cy="1633538"/>
                    <a:chOff x="1488" y="1419"/>
                    <a:chExt cx="2688" cy="1029"/>
                  </a:xfrm>
                </p:grpSpPr>
                <p:sp>
                  <p:nvSpPr>
                    <p:cNvPr id="8262" name="Line 14"/>
                    <p:cNvSpPr>
                      <a:spLocks noChangeShapeType="1"/>
                    </p:cNvSpPr>
                    <p:nvPr/>
                  </p:nvSpPr>
                  <p:spPr bwMode="auto">
                    <a:xfrm flipV="1">
                      <a:off x="2112" y="1419"/>
                      <a:ext cx="0" cy="1029"/>
                    </a:xfrm>
                    <a:prstGeom prst="line">
                      <a:avLst/>
                    </a:prstGeom>
                    <a:noFill/>
                    <a:ln w="9525">
                      <a:solidFill>
                        <a:schemeClr val="tx1"/>
                      </a:solidFill>
                      <a:round/>
                      <a:headEnd/>
                      <a:tailEnd type="triangle" w="med" len="med"/>
                    </a:ln>
                  </p:spPr>
                  <p:txBody>
                    <a:bodyPr wrap="none" anchor="ctr"/>
                    <a:lstStyle/>
                    <a:p>
                      <a:endParaRPr lang="en-GB"/>
                    </a:p>
                  </p:txBody>
                </p:sp>
                <p:sp>
                  <p:nvSpPr>
                    <p:cNvPr id="8263" name="Line 25"/>
                    <p:cNvSpPr>
                      <a:spLocks noChangeShapeType="1"/>
                    </p:cNvSpPr>
                    <p:nvPr/>
                  </p:nvSpPr>
                  <p:spPr bwMode="auto">
                    <a:xfrm>
                      <a:off x="1488" y="2112"/>
                      <a:ext cx="2688" cy="0"/>
                    </a:xfrm>
                    <a:prstGeom prst="line">
                      <a:avLst/>
                    </a:prstGeom>
                    <a:noFill/>
                    <a:ln w="9525">
                      <a:solidFill>
                        <a:schemeClr val="tx1"/>
                      </a:solidFill>
                      <a:round/>
                      <a:headEnd/>
                      <a:tailEnd type="triangle" w="med" len="med"/>
                    </a:ln>
                  </p:spPr>
                  <p:txBody>
                    <a:bodyPr wrap="none" anchor="ctr"/>
                    <a:lstStyle/>
                    <a:p>
                      <a:endParaRPr lang="en-GB"/>
                    </a:p>
                  </p:txBody>
                </p:sp>
              </p:grpSp>
              <p:grpSp>
                <p:nvGrpSpPr>
                  <p:cNvPr id="8212" name="Group 6"/>
                  <p:cNvGrpSpPr>
                    <a:grpSpLocks/>
                  </p:cNvGrpSpPr>
                  <p:nvPr/>
                </p:nvGrpSpPr>
                <p:grpSpPr bwMode="auto">
                  <a:xfrm>
                    <a:off x="3429001" y="4878413"/>
                    <a:ext cx="76200" cy="163464"/>
                    <a:chOff x="3433763" y="4437112"/>
                    <a:chExt cx="76200" cy="163464"/>
                  </a:xfrm>
                </p:grpSpPr>
                <p:cxnSp>
                  <p:nvCxnSpPr>
                    <p:cNvPr id="3" name="Straight Connector 2"/>
                    <p:cNvCxnSpPr/>
                    <p:nvPr/>
                  </p:nvCxnSpPr>
                  <p:spPr>
                    <a:xfrm>
                      <a:off x="3471688" y="4437056"/>
                      <a:ext cx="0" cy="1635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433593" y="4437056"/>
                      <a:ext cx="76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433593" y="4598987"/>
                      <a:ext cx="76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3454228" y="4500558"/>
                      <a:ext cx="34920" cy="349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8213" name="Group 30"/>
                  <p:cNvGrpSpPr>
                    <a:grpSpLocks/>
                  </p:cNvGrpSpPr>
                  <p:nvPr/>
                </p:nvGrpSpPr>
                <p:grpSpPr bwMode="auto">
                  <a:xfrm>
                    <a:off x="4043363" y="4746651"/>
                    <a:ext cx="76200" cy="163464"/>
                    <a:chOff x="3433763" y="4437112"/>
                    <a:chExt cx="76200" cy="163464"/>
                  </a:xfrm>
                </p:grpSpPr>
                <p:cxnSp>
                  <p:nvCxnSpPr>
                    <p:cNvPr id="32" name="Straight Connector 31"/>
                    <p:cNvCxnSpPr/>
                    <p:nvPr/>
                  </p:nvCxnSpPr>
                  <p:spPr>
                    <a:xfrm>
                      <a:off x="3471608" y="4437050"/>
                      <a:ext cx="0" cy="163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433513" y="4437050"/>
                      <a:ext cx="76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433513" y="4598981"/>
                      <a:ext cx="76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3454147" y="4500552"/>
                      <a:ext cx="34920" cy="349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8214" name="Group 35"/>
                  <p:cNvGrpSpPr>
                    <a:grpSpLocks/>
                  </p:cNvGrpSpPr>
                  <p:nvPr/>
                </p:nvGrpSpPr>
                <p:grpSpPr bwMode="auto">
                  <a:xfrm>
                    <a:off x="3738563" y="4780781"/>
                    <a:ext cx="76200" cy="163464"/>
                    <a:chOff x="3433763" y="4437112"/>
                    <a:chExt cx="76200" cy="163464"/>
                  </a:xfrm>
                </p:grpSpPr>
                <p:cxnSp>
                  <p:nvCxnSpPr>
                    <p:cNvPr id="37" name="Straight Connector 36"/>
                    <p:cNvCxnSpPr/>
                    <p:nvPr/>
                  </p:nvCxnSpPr>
                  <p:spPr>
                    <a:xfrm>
                      <a:off x="3471648" y="4437846"/>
                      <a:ext cx="0" cy="163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433553" y="4437846"/>
                      <a:ext cx="76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33553" y="4599777"/>
                      <a:ext cx="76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3454187" y="4501348"/>
                      <a:ext cx="34920" cy="349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8215" name="Group 40"/>
                  <p:cNvGrpSpPr>
                    <a:grpSpLocks/>
                  </p:cNvGrpSpPr>
                  <p:nvPr/>
                </p:nvGrpSpPr>
                <p:grpSpPr bwMode="auto">
                  <a:xfrm>
                    <a:off x="4194714" y="4584725"/>
                    <a:ext cx="76200" cy="163464"/>
                    <a:chOff x="3433763" y="4437112"/>
                    <a:chExt cx="76200" cy="163464"/>
                  </a:xfrm>
                </p:grpSpPr>
                <p:cxnSp>
                  <p:nvCxnSpPr>
                    <p:cNvPr id="42" name="Straight Connector 41"/>
                    <p:cNvCxnSpPr/>
                    <p:nvPr/>
                  </p:nvCxnSpPr>
                  <p:spPr>
                    <a:xfrm>
                      <a:off x="3469462" y="4437045"/>
                      <a:ext cx="0" cy="163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431367" y="4437045"/>
                      <a:ext cx="76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431367" y="4598976"/>
                      <a:ext cx="76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3452002" y="4500547"/>
                      <a:ext cx="34920" cy="349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8216" name="Group 45"/>
                  <p:cNvGrpSpPr>
                    <a:grpSpLocks/>
                  </p:cNvGrpSpPr>
                  <p:nvPr/>
                </p:nvGrpSpPr>
                <p:grpSpPr bwMode="auto">
                  <a:xfrm>
                    <a:off x="4424363" y="4358749"/>
                    <a:ext cx="76200" cy="163464"/>
                    <a:chOff x="3433763" y="4437112"/>
                    <a:chExt cx="76200" cy="163464"/>
                  </a:xfrm>
                </p:grpSpPr>
                <p:cxnSp>
                  <p:nvCxnSpPr>
                    <p:cNvPr id="47" name="Straight Connector 46"/>
                    <p:cNvCxnSpPr/>
                    <p:nvPr/>
                  </p:nvCxnSpPr>
                  <p:spPr>
                    <a:xfrm>
                      <a:off x="3471558" y="4437588"/>
                      <a:ext cx="0" cy="163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433463" y="4437588"/>
                      <a:ext cx="76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433463" y="4599519"/>
                      <a:ext cx="76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3454097" y="4501090"/>
                      <a:ext cx="34920" cy="349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8217" name="Group 50"/>
                  <p:cNvGrpSpPr>
                    <a:grpSpLocks/>
                  </p:cNvGrpSpPr>
                  <p:nvPr/>
                </p:nvGrpSpPr>
                <p:grpSpPr bwMode="auto">
                  <a:xfrm>
                    <a:off x="4802982" y="4224753"/>
                    <a:ext cx="76200" cy="163464"/>
                    <a:chOff x="3433763" y="4437112"/>
                    <a:chExt cx="76200" cy="163464"/>
                  </a:xfrm>
                </p:grpSpPr>
                <p:cxnSp>
                  <p:nvCxnSpPr>
                    <p:cNvPr id="52" name="Straight Connector 51"/>
                    <p:cNvCxnSpPr/>
                    <p:nvPr/>
                  </p:nvCxnSpPr>
                  <p:spPr>
                    <a:xfrm>
                      <a:off x="3472301" y="4436642"/>
                      <a:ext cx="0" cy="1635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434206" y="4436642"/>
                      <a:ext cx="76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434206" y="4598573"/>
                      <a:ext cx="76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3454841" y="4500144"/>
                      <a:ext cx="34920" cy="349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8218" name="Group 55"/>
                  <p:cNvGrpSpPr>
                    <a:grpSpLocks/>
                  </p:cNvGrpSpPr>
                  <p:nvPr/>
                </p:nvGrpSpPr>
                <p:grpSpPr bwMode="auto">
                  <a:xfrm>
                    <a:off x="5186363" y="4196823"/>
                    <a:ext cx="76200" cy="163464"/>
                    <a:chOff x="3433763" y="4437112"/>
                    <a:chExt cx="76200" cy="163464"/>
                  </a:xfrm>
                </p:grpSpPr>
                <p:cxnSp>
                  <p:nvCxnSpPr>
                    <p:cNvPr id="57" name="Straight Connector 56"/>
                    <p:cNvCxnSpPr/>
                    <p:nvPr/>
                  </p:nvCxnSpPr>
                  <p:spPr>
                    <a:xfrm>
                      <a:off x="3471458" y="4437583"/>
                      <a:ext cx="0" cy="163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433363" y="4437583"/>
                      <a:ext cx="76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433363" y="4599514"/>
                      <a:ext cx="76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3453997" y="4501085"/>
                      <a:ext cx="34920" cy="349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8219" name="Group 60"/>
                  <p:cNvGrpSpPr>
                    <a:grpSpLocks/>
                  </p:cNvGrpSpPr>
                  <p:nvPr/>
                </p:nvGrpSpPr>
                <p:grpSpPr bwMode="auto">
                  <a:xfrm>
                    <a:off x="5414963" y="3996556"/>
                    <a:ext cx="76200" cy="163464"/>
                    <a:chOff x="3433763" y="4437112"/>
                    <a:chExt cx="76200" cy="163464"/>
                  </a:xfrm>
                </p:grpSpPr>
                <p:cxnSp>
                  <p:nvCxnSpPr>
                    <p:cNvPr id="62" name="Straight Connector 61"/>
                    <p:cNvCxnSpPr/>
                    <p:nvPr/>
                  </p:nvCxnSpPr>
                  <p:spPr>
                    <a:xfrm>
                      <a:off x="3471428" y="4437818"/>
                      <a:ext cx="0" cy="163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433333" y="4437818"/>
                      <a:ext cx="76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433333" y="4599749"/>
                      <a:ext cx="76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3453967" y="4501320"/>
                      <a:ext cx="34920" cy="349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8220" name="Group 65"/>
                  <p:cNvGrpSpPr>
                    <a:grpSpLocks/>
                  </p:cNvGrpSpPr>
                  <p:nvPr/>
                </p:nvGrpSpPr>
                <p:grpSpPr bwMode="auto">
                  <a:xfrm>
                    <a:off x="5645945" y="4125987"/>
                    <a:ext cx="76200" cy="163464"/>
                    <a:chOff x="3433763" y="4437112"/>
                    <a:chExt cx="76200" cy="163464"/>
                  </a:xfrm>
                </p:grpSpPr>
                <p:cxnSp>
                  <p:nvCxnSpPr>
                    <p:cNvPr id="67" name="Straight Connector 66"/>
                    <p:cNvCxnSpPr/>
                    <p:nvPr/>
                  </p:nvCxnSpPr>
                  <p:spPr>
                    <a:xfrm>
                      <a:off x="3472191" y="4436980"/>
                      <a:ext cx="0" cy="1635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434096" y="4436980"/>
                      <a:ext cx="76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434096" y="4598911"/>
                      <a:ext cx="76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3454730" y="4500482"/>
                      <a:ext cx="34920" cy="349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8221" name="Group 70"/>
                  <p:cNvGrpSpPr>
                    <a:grpSpLocks/>
                  </p:cNvGrpSpPr>
                  <p:nvPr/>
                </p:nvGrpSpPr>
                <p:grpSpPr bwMode="auto">
                  <a:xfrm>
                    <a:off x="5872163" y="3931858"/>
                    <a:ext cx="76200" cy="163464"/>
                    <a:chOff x="3433763" y="4437112"/>
                    <a:chExt cx="76200" cy="163464"/>
                  </a:xfrm>
                </p:grpSpPr>
                <p:cxnSp>
                  <p:nvCxnSpPr>
                    <p:cNvPr id="72" name="Straight Connector 71"/>
                    <p:cNvCxnSpPr/>
                    <p:nvPr/>
                  </p:nvCxnSpPr>
                  <p:spPr>
                    <a:xfrm>
                      <a:off x="3471368" y="4437427"/>
                      <a:ext cx="0" cy="1635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433273" y="4437427"/>
                      <a:ext cx="76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433273" y="4599358"/>
                      <a:ext cx="761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3453907" y="4500929"/>
                      <a:ext cx="34920" cy="349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cxnSp>
              <p:nvCxnSpPr>
                <p:cNvPr id="4" name="Straight Connector 3"/>
                <p:cNvCxnSpPr/>
                <p:nvPr/>
              </p:nvCxnSpPr>
              <p:spPr>
                <a:xfrm flipV="1">
                  <a:off x="2987564" y="3995675"/>
                  <a:ext cx="3168234" cy="108906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8" name="Straight Connector 7"/>
              <p:cNvCxnSpPr/>
              <p:nvPr/>
            </p:nvCxnSpPr>
            <p:spPr>
              <a:xfrm flipV="1">
                <a:off x="2987564" y="4125855"/>
                <a:ext cx="3168234" cy="91443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987564" y="3860732"/>
                <a:ext cx="3168234" cy="138276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8202" name="TextBox 9"/>
            <p:cNvSpPr txBox="1">
              <a:spLocks noChangeArrowheads="1"/>
            </p:cNvSpPr>
            <p:nvPr/>
          </p:nvSpPr>
          <p:spPr bwMode="auto">
            <a:xfrm>
              <a:off x="6469320" y="3470193"/>
              <a:ext cx="1080120" cy="923330"/>
            </a:xfrm>
            <a:prstGeom prst="rect">
              <a:avLst/>
            </a:prstGeom>
            <a:noFill/>
            <a:ln w="9525">
              <a:noFill/>
              <a:miter lim="800000"/>
              <a:headEnd/>
              <a:tailEnd/>
            </a:ln>
          </p:spPr>
          <p:txBody>
            <a:bodyPr>
              <a:spAutoFit/>
            </a:bodyPr>
            <a:lstStyle/>
            <a:p>
              <a:r>
                <a:rPr lang="en-GB" i="1">
                  <a:latin typeface="Times New Roman" pitchFamily="18" charset="0"/>
                  <a:cs typeface="Times New Roman" pitchFamily="18" charset="0"/>
                </a:rPr>
                <a:t>m</a:t>
              </a:r>
              <a:r>
                <a:rPr lang="en-GB" baseline="-25000">
                  <a:latin typeface="Times New Roman" pitchFamily="18" charset="0"/>
                  <a:cs typeface="Times New Roman" pitchFamily="18" charset="0"/>
                </a:rPr>
                <a:t>high</a:t>
              </a:r>
            </a:p>
            <a:p>
              <a:r>
                <a:rPr lang="en-GB" i="1">
                  <a:latin typeface="Times New Roman" pitchFamily="18" charset="0"/>
                  <a:cs typeface="Times New Roman" pitchFamily="18" charset="0"/>
                </a:rPr>
                <a:t>m</a:t>
              </a:r>
            </a:p>
            <a:p>
              <a:r>
                <a:rPr lang="en-GB" i="1">
                  <a:latin typeface="Times New Roman" pitchFamily="18" charset="0"/>
                  <a:cs typeface="Times New Roman" pitchFamily="18" charset="0"/>
                </a:rPr>
                <a:t>m</a:t>
              </a:r>
              <a:r>
                <a:rPr lang="en-GB" baseline="-25000">
                  <a:latin typeface="Times New Roman" pitchFamily="18" charset="0"/>
                  <a:cs typeface="Times New Roman" pitchFamily="18" charset="0"/>
                </a:rPr>
                <a:t>low</a:t>
              </a:r>
            </a:p>
          </p:txBody>
        </p:sp>
        <p:cxnSp>
          <p:nvCxnSpPr>
            <p:cNvPr id="15" name="Straight Arrow Connector 14"/>
            <p:cNvCxnSpPr/>
            <p:nvPr/>
          </p:nvCxnSpPr>
          <p:spPr>
            <a:xfrm flipH="1">
              <a:off x="6155798" y="3686101"/>
              <a:ext cx="373014" cy="174631"/>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202" idx="1"/>
            </p:cNvCxnSpPr>
            <p:nvPr/>
          </p:nvCxnSpPr>
          <p:spPr>
            <a:xfrm flipH="1">
              <a:off x="6155798" y="3932173"/>
              <a:ext cx="314284" cy="61914"/>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6155798" y="4125855"/>
              <a:ext cx="373014" cy="98429"/>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7">
                                            <p:txEl>
                                              <p:pRg st="0" end="0"/>
                                            </p:txEl>
                                          </p:spTgt>
                                        </p:tgtEl>
                                        <p:attrNameLst>
                                          <p:attrName>style.visibility</p:attrName>
                                        </p:attrNameLst>
                                      </p:cBhvr>
                                      <p:to>
                                        <p:strVal val="visible"/>
                                      </p:to>
                                    </p:set>
                                    <p:animEffect transition="in" filter="wipe(up)">
                                      <p:cBhvr>
                                        <p:cTn id="7" dur="500"/>
                                        <p:tgtEl>
                                          <p:spTgt spid="77">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7">
                                            <p:txEl>
                                              <p:pRg st="3" end="3"/>
                                            </p:txEl>
                                          </p:spTgt>
                                        </p:tgtEl>
                                        <p:attrNameLst>
                                          <p:attrName>style.visibility</p:attrName>
                                        </p:attrNameLst>
                                      </p:cBhvr>
                                      <p:to>
                                        <p:strVal val="visible"/>
                                      </p:to>
                                    </p:set>
                                    <p:animEffect transition="in" filter="wipe(up)">
                                      <p:cBhvr>
                                        <p:cTn id="11" dur="500"/>
                                        <p:tgtEl>
                                          <p:spTgt spid="77">
                                            <p:txEl>
                                              <p:pRg st="3" end="3"/>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autoUpdateAnimBg="0"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9" name="Group 6"/>
          <p:cNvGrpSpPr>
            <a:grpSpLocks/>
          </p:cNvGrpSpPr>
          <p:nvPr/>
        </p:nvGrpSpPr>
        <p:grpSpPr bwMode="auto">
          <a:xfrm>
            <a:off x="250825" y="6308725"/>
            <a:ext cx="8642350" cy="476250"/>
            <a:chOff x="158" y="3974"/>
            <a:chExt cx="5444" cy="300"/>
          </a:xfrm>
        </p:grpSpPr>
        <p:sp>
          <p:nvSpPr>
            <p:cNvPr id="9288" name="Line 4"/>
            <p:cNvSpPr>
              <a:spLocks noChangeShapeType="1"/>
            </p:cNvSpPr>
            <p:nvPr/>
          </p:nvSpPr>
          <p:spPr bwMode="auto">
            <a:xfrm>
              <a:off x="158" y="3974"/>
              <a:ext cx="5444" cy="0"/>
            </a:xfrm>
            <a:prstGeom prst="line">
              <a:avLst/>
            </a:prstGeom>
            <a:noFill/>
            <a:ln w="19050">
              <a:solidFill>
                <a:srgbClr val="3366FF"/>
              </a:solidFill>
              <a:round/>
              <a:headEnd/>
              <a:tailEnd/>
            </a:ln>
          </p:spPr>
          <p:txBody>
            <a:bodyPr/>
            <a:lstStyle/>
            <a:p>
              <a:endParaRPr lang="en-GB"/>
            </a:p>
          </p:txBody>
        </p:sp>
        <p:pic>
          <p:nvPicPr>
            <p:cNvPr id="9289" name="Picture 5" descr="RGB_colour"/>
            <p:cNvPicPr>
              <a:picLocks noChangeAspect="1" noChangeArrowheads="1"/>
            </p:cNvPicPr>
            <p:nvPr/>
          </p:nvPicPr>
          <p:blipFill>
            <a:blip r:embed="rId3"/>
            <a:srcRect/>
            <a:stretch>
              <a:fillRect/>
            </a:stretch>
          </p:blipFill>
          <p:spPr bwMode="auto">
            <a:xfrm>
              <a:off x="5171" y="3997"/>
              <a:ext cx="424" cy="277"/>
            </a:xfrm>
            <a:prstGeom prst="rect">
              <a:avLst/>
            </a:prstGeom>
            <a:noFill/>
            <a:ln w="9525">
              <a:noFill/>
              <a:miter lim="800000"/>
              <a:headEnd/>
              <a:tailEnd/>
            </a:ln>
          </p:spPr>
        </p:pic>
      </p:grpSp>
      <p:sp>
        <p:nvSpPr>
          <p:cNvPr id="9220" name="Text Box 8"/>
          <p:cNvSpPr txBox="1">
            <a:spLocks noChangeArrowheads="1"/>
          </p:cNvSpPr>
          <p:nvPr/>
        </p:nvSpPr>
        <p:spPr bwMode="auto">
          <a:xfrm>
            <a:off x="250825" y="296863"/>
            <a:ext cx="8642350" cy="457200"/>
          </a:xfrm>
          <a:prstGeom prst="rect">
            <a:avLst/>
          </a:prstGeom>
          <a:noFill/>
          <a:ln w="9525">
            <a:noFill/>
            <a:miter lim="800000"/>
            <a:headEnd/>
            <a:tailEnd/>
          </a:ln>
        </p:spPr>
        <p:txBody>
          <a:bodyPr>
            <a:spAutoFit/>
          </a:bodyPr>
          <a:lstStyle/>
          <a:p>
            <a:pPr>
              <a:spcBef>
                <a:spcPct val="50000"/>
              </a:spcBef>
            </a:pPr>
            <a:r>
              <a:rPr lang="en-GB" sz="2400" b="1" dirty="0">
                <a:solidFill>
                  <a:srgbClr val="3366FF"/>
                </a:solidFill>
              </a:rPr>
              <a:t>Advanced Higher </a:t>
            </a:r>
            <a:r>
              <a:rPr lang="en-GB" sz="2400" b="1" dirty="0" smtClean="0">
                <a:solidFill>
                  <a:srgbClr val="3366FF"/>
                </a:solidFill>
              </a:rPr>
              <a:t>Physics</a:t>
            </a:r>
            <a:endParaRPr lang="en-GB" sz="2400" b="1" dirty="0">
              <a:solidFill>
                <a:srgbClr val="3366FF"/>
              </a:solidFill>
            </a:endParaRPr>
          </a:p>
        </p:txBody>
      </p:sp>
      <p:sp>
        <p:nvSpPr>
          <p:cNvPr id="9221" name="Line 9"/>
          <p:cNvSpPr>
            <a:spLocks noChangeShapeType="1"/>
          </p:cNvSpPr>
          <p:nvPr/>
        </p:nvSpPr>
        <p:spPr bwMode="auto">
          <a:xfrm>
            <a:off x="250825" y="836613"/>
            <a:ext cx="8642350" cy="0"/>
          </a:xfrm>
          <a:prstGeom prst="line">
            <a:avLst/>
          </a:prstGeom>
          <a:noFill/>
          <a:ln w="19050">
            <a:solidFill>
              <a:srgbClr val="3366FF"/>
            </a:solidFill>
            <a:round/>
            <a:headEnd/>
            <a:tailEnd/>
          </a:ln>
        </p:spPr>
        <p:txBody>
          <a:bodyPr/>
          <a:lstStyle/>
          <a:p>
            <a:endParaRPr lang="en-GB"/>
          </a:p>
        </p:txBody>
      </p:sp>
      <p:sp>
        <p:nvSpPr>
          <p:cNvPr id="9222" name="Text Box 10"/>
          <p:cNvSpPr txBox="1">
            <a:spLocks noChangeArrowheads="1"/>
          </p:cNvSpPr>
          <p:nvPr/>
        </p:nvSpPr>
        <p:spPr bwMode="auto">
          <a:xfrm>
            <a:off x="250825" y="981075"/>
            <a:ext cx="8642350" cy="366713"/>
          </a:xfrm>
          <a:prstGeom prst="rect">
            <a:avLst/>
          </a:prstGeom>
          <a:noFill/>
          <a:ln w="9525">
            <a:noFill/>
            <a:miter lim="800000"/>
            <a:headEnd/>
            <a:tailEnd/>
          </a:ln>
        </p:spPr>
        <p:txBody>
          <a:bodyPr>
            <a:spAutoFit/>
          </a:bodyPr>
          <a:lstStyle/>
          <a:p>
            <a:pPr>
              <a:spcBef>
                <a:spcPct val="50000"/>
              </a:spcBef>
            </a:pPr>
            <a:endParaRPr lang="en-US"/>
          </a:p>
        </p:txBody>
      </p:sp>
      <p:sp>
        <p:nvSpPr>
          <p:cNvPr id="77" name="Rectangle 12"/>
          <p:cNvSpPr>
            <a:spLocks noChangeArrowheads="1"/>
          </p:cNvSpPr>
          <p:nvPr/>
        </p:nvSpPr>
        <p:spPr bwMode="auto">
          <a:xfrm>
            <a:off x="250825" y="1270000"/>
            <a:ext cx="8713788" cy="1943100"/>
          </a:xfrm>
          <a:prstGeom prst="rect">
            <a:avLst/>
          </a:prstGeom>
          <a:noFill/>
          <a:ln w="9525">
            <a:noFill/>
            <a:miter lim="800000"/>
            <a:headEnd/>
            <a:tailEnd/>
          </a:ln>
        </p:spPr>
        <p:txBody>
          <a:bodyPr/>
          <a:lstStyle/>
          <a:p>
            <a:pPr marL="182563" indent="-182563">
              <a:spcBef>
                <a:spcPct val="20000"/>
              </a:spcBef>
              <a:buFontTx/>
              <a:buChar char="•"/>
            </a:pPr>
            <a:r>
              <a:rPr lang="en-GB" sz="2400" dirty="0"/>
              <a:t>calculate the uncertainty in the intercept using</a:t>
            </a:r>
          </a:p>
          <a:p>
            <a:pPr marL="182563" indent="-182563">
              <a:spcBef>
                <a:spcPct val="20000"/>
              </a:spcBef>
              <a:buFontTx/>
              <a:buChar char="•"/>
            </a:pPr>
            <a:endParaRPr lang="en-GB" sz="2400" dirty="0"/>
          </a:p>
          <a:p>
            <a:pPr marL="182563" indent="-182563">
              <a:spcBef>
                <a:spcPct val="20000"/>
              </a:spcBef>
              <a:buFontTx/>
              <a:buChar char="•"/>
            </a:pPr>
            <a:endParaRPr lang="en-GB" sz="2400" dirty="0"/>
          </a:p>
          <a:p>
            <a:pPr marL="182563" indent="-182563">
              <a:spcBef>
                <a:spcPct val="20000"/>
              </a:spcBef>
              <a:buFontTx/>
              <a:buChar char="•"/>
            </a:pPr>
            <a:r>
              <a:rPr lang="en-GB" sz="2400" dirty="0"/>
              <a:t>giving the gradient value </a:t>
            </a:r>
            <a:r>
              <a:rPr lang="en-GB" sz="2400" i="1" dirty="0">
                <a:latin typeface="Times New Roman" pitchFamily="18" charset="0"/>
                <a:cs typeface="Times New Roman" pitchFamily="18" charset="0"/>
              </a:rPr>
              <a:t>c</a:t>
            </a:r>
            <a:r>
              <a:rPr lang="en-GB" sz="2400" dirty="0"/>
              <a:t> ± </a:t>
            </a:r>
            <a:r>
              <a:rPr lang="en-GB" sz="2400" dirty="0">
                <a:latin typeface="Symbol" pitchFamily="18" charset="2"/>
              </a:rPr>
              <a:t>D</a:t>
            </a:r>
            <a:r>
              <a:rPr lang="en-GB" sz="2400" i="1" dirty="0">
                <a:latin typeface="Times New Roman" pitchFamily="18" charset="0"/>
                <a:cs typeface="Times New Roman" pitchFamily="18" charset="0"/>
              </a:rPr>
              <a:t>c</a:t>
            </a:r>
          </a:p>
        </p:txBody>
      </p:sp>
      <p:graphicFrame>
        <p:nvGraphicFramePr>
          <p:cNvPr id="2" name="Object 1"/>
          <p:cNvGraphicFramePr>
            <a:graphicFrameLocks noChangeAspect="1"/>
          </p:cNvGraphicFramePr>
          <p:nvPr/>
        </p:nvGraphicFramePr>
        <p:xfrm>
          <a:off x="3505200" y="1838325"/>
          <a:ext cx="1736725" cy="742950"/>
        </p:xfrm>
        <a:graphic>
          <a:graphicData uri="http://schemas.openxmlformats.org/presentationml/2006/ole">
            <p:oleObj spid="_x0000_s9218" name="Equation" r:id="rId4" imgW="977760" imgH="419040" progId="Equation.3">
              <p:embed/>
            </p:oleObj>
          </a:graphicData>
        </a:graphic>
      </p:graphicFrame>
      <p:grpSp>
        <p:nvGrpSpPr>
          <p:cNvPr id="9224" name="Group 28"/>
          <p:cNvGrpSpPr>
            <a:grpSpLocks/>
          </p:cNvGrpSpPr>
          <p:nvPr/>
        </p:nvGrpSpPr>
        <p:grpSpPr bwMode="auto">
          <a:xfrm>
            <a:off x="2138363" y="3860800"/>
            <a:ext cx="4267200" cy="1916113"/>
            <a:chOff x="2138363" y="3861048"/>
            <a:chExt cx="4267200" cy="1915866"/>
          </a:xfrm>
        </p:grpSpPr>
        <p:grpSp>
          <p:nvGrpSpPr>
            <p:cNvPr id="9225" name="Group 15"/>
            <p:cNvGrpSpPr>
              <a:grpSpLocks/>
            </p:cNvGrpSpPr>
            <p:nvPr/>
          </p:nvGrpSpPr>
          <p:grpSpPr bwMode="auto">
            <a:xfrm>
              <a:off x="2138363" y="3861048"/>
              <a:ext cx="4267200" cy="1915866"/>
              <a:chOff x="2138363" y="3861048"/>
              <a:chExt cx="4267200" cy="1915866"/>
            </a:xfrm>
          </p:grpSpPr>
          <p:grpSp>
            <p:nvGrpSpPr>
              <p:cNvPr id="9230" name="Group 13"/>
              <p:cNvGrpSpPr>
                <a:grpSpLocks/>
              </p:cNvGrpSpPr>
              <p:nvPr/>
            </p:nvGrpSpPr>
            <p:grpSpPr bwMode="auto">
              <a:xfrm>
                <a:off x="2138363" y="3931858"/>
                <a:ext cx="4267200" cy="1845056"/>
                <a:chOff x="2138363" y="3931858"/>
                <a:chExt cx="4267200" cy="1845056"/>
              </a:xfrm>
            </p:grpSpPr>
            <p:grpSp>
              <p:nvGrpSpPr>
                <p:cNvPr id="9233" name="Group 8"/>
                <p:cNvGrpSpPr>
                  <a:grpSpLocks/>
                </p:cNvGrpSpPr>
                <p:nvPr/>
              </p:nvGrpSpPr>
              <p:grpSpPr bwMode="auto">
                <a:xfrm>
                  <a:off x="2138363" y="3931858"/>
                  <a:ext cx="4267200" cy="1845056"/>
                  <a:chOff x="2138363" y="3931858"/>
                  <a:chExt cx="4267200" cy="1845056"/>
                </a:xfrm>
              </p:grpSpPr>
              <p:grpSp>
                <p:nvGrpSpPr>
                  <p:cNvPr id="9235" name="Group 13"/>
                  <p:cNvGrpSpPr>
                    <a:grpSpLocks/>
                  </p:cNvGrpSpPr>
                  <p:nvPr/>
                </p:nvGrpSpPr>
                <p:grpSpPr bwMode="auto">
                  <a:xfrm>
                    <a:off x="2138363" y="4143376"/>
                    <a:ext cx="4267200" cy="1633538"/>
                    <a:chOff x="1488" y="1419"/>
                    <a:chExt cx="2688" cy="1029"/>
                  </a:xfrm>
                </p:grpSpPr>
                <p:sp>
                  <p:nvSpPr>
                    <p:cNvPr id="9286" name="Line 14"/>
                    <p:cNvSpPr>
                      <a:spLocks noChangeShapeType="1"/>
                    </p:cNvSpPr>
                    <p:nvPr/>
                  </p:nvSpPr>
                  <p:spPr bwMode="auto">
                    <a:xfrm flipV="1">
                      <a:off x="2112" y="1419"/>
                      <a:ext cx="0" cy="1029"/>
                    </a:xfrm>
                    <a:prstGeom prst="line">
                      <a:avLst/>
                    </a:prstGeom>
                    <a:noFill/>
                    <a:ln w="9525">
                      <a:solidFill>
                        <a:schemeClr val="tx1"/>
                      </a:solidFill>
                      <a:round/>
                      <a:headEnd/>
                      <a:tailEnd type="triangle" w="med" len="med"/>
                    </a:ln>
                  </p:spPr>
                  <p:txBody>
                    <a:bodyPr wrap="none" anchor="ctr"/>
                    <a:lstStyle/>
                    <a:p>
                      <a:endParaRPr lang="en-GB"/>
                    </a:p>
                  </p:txBody>
                </p:sp>
                <p:sp>
                  <p:nvSpPr>
                    <p:cNvPr id="9287" name="Line 25"/>
                    <p:cNvSpPr>
                      <a:spLocks noChangeShapeType="1"/>
                    </p:cNvSpPr>
                    <p:nvPr/>
                  </p:nvSpPr>
                  <p:spPr bwMode="auto">
                    <a:xfrm>
                      <a:off x="1488" y="2112"/>
                      <a:ext cx="2688" cy="0"/>
                    </a:xfrm>
                    <a:prstGeom prst="line">
                      <a:avLst/>
                    </a:prstGeom>
                    <a:noFill/>
                    <a:ln w="9525">
                      <a:solidFill>
                        <a:schemeClr val="tx1"/>
                      </a:solidFill>
                      <a:round/>
                      <a:headEnd/>
                      <a:tailEnd type="triangle" w="med" len="med"/>
                    </a:ln>
                  </p:spPr>
                  <p:txBody>
                    <a:bodyPr wrap="none" anchor="ctr"/>
                    <a:lstStyle/>
                    <a:p>
                      <a:endParaRPr lang="en-GB"/>
                    </a:p>
                  </p:txBody>
                </p:sp>
              </p:grpSp>
              <p:grpSp>
                <p:nvGrpSpPr>
                  <p:cNvPr id="9236" name="Group 6"/>
                  <p:cNvGrpSpPr>
                    <a:grpSpLocks/>
                  </p:cNvGrpSpPr>
                  <p:nvPr/>
                </p:nvGrpSpPr>
                <p:grpSpPr bwMode="auto">
                  <a:xfrm>
                    <a:off x="3429001" y="4878413"/>
                    <a:ext cx="76200" cy="163464"/>
                    <a:chOff x="3433763" y="4437112"/>
                    <a:chExt cx="76200" cy="163464"/>
                  </a:xfrm>
                </p:grpSpPr>
                <p:cxnSp>
                  <p:nvCxnSpPr>
                    <p:cNvPr id="3" name="Straight Connector 2"/>
                    <p:cNvCxnSpPr/>
                    <p:nvPr/>
                  </p:nvCxnSpPr>
                  <p:spPr>
                    <a:xfrm>
                      <a:off x="3471862" y="4437204"/>
                      <a:ext cx="0" cy="1634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433762" y="4437204"/>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433762" y="4599108"/>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3454400" y="4500696"/>
                      <a:ext cx="34925" cy="349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9237" name="Group 30"/>
                  <p:cNvGrpSpPr>
                    <a:grpSpLocks/>
                  </p:cNvGrpSpPr>
                  <p:nvPr/>
                </p:nvGrpSpPr>
                <p:grpSpPr bwMode="auto">
                  <a:xfrm>
                    <a:off x="4043363" y="4746651"/>
                    <a:ext cx="76200" cy="163464"/>
                    <a:chOff x="3433763" y="4437112"/>
                    <a:chExt cx="76200" cy="163464"/>
                  </a:xfrm>
                </p:grpSpPr>
                <p:cxnSp>
                  <p:nvCxnSpPr>
                    <p:cNvPr id="32" name="Straight Connector 31"/>
                    <p:cNvCxnSpPr/>
                    <p:nvPr/>
                  </p:nvCxnSpPr>
                  <p:spPr>
                    <a:xfrm>
                      <a:off x="3471863" y="4437220"/>
                      <a:ext cx="0" cy="1634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433763" y="4437220"/>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433763" y="4599124"/>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3454400" y="4500712"/>
                      <a:ext cx="34925" cy="349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9238" name="Group 35"/>
                  <p:cNvGrpSpPr>
                    <a:grpSpLocks/>
                  </p:cNvGrpSpPr>
                  <p:nvPr/>
                </p:nvGrpSpPr>
                <p:grpSpPr bwMode="auto">
                  <a:xfrm>
                    <a:off x="3738563" y="4780781"/>
                    <a:ext cx="76200" cy="163464"/>
                    <a:chOff x="3433763" y="4437112"/>
                    <a:chExt cx="76200" cy="163464"/>
                  </a:xfrm>
                </p:grpSpPr>
                <p:cxnSp>
                  <p:nvCxnSpPr>
                    <p:cNvPr id="37" name="Straight Connector 36"/>
                    <p:cNvCxnSpPr/>
                    <p:nvPr/>
                  </p:nvCxnSpPr>
                  <p:spPr>
                    <a:xfrm>
                      <a:off x="3471863" y="4439598"/>
                      <a:ext cx="0" cy="1634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433763" y="4439598"/>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33763" y="4601502"/>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3454400" y="4503090"/>
                      <a:ext cx="34925" cy="349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9239" name="Group 40"/>
                  <p:cNvGrpSpPr>
                    <a:grpSpLocks/>
                  </p:cNvGrpSpPr>
                  <p:nvPr/>
                </p:nvGrpSpPr>
                <p:grpSpPr bwMode="auto">
                  <a:xfrm>
                    <a:off x="4194714" y="4584725"/>
                    <a:ext cx="76200" cy="163464"/>
                    <a:chOff x="3433763" y="4437112"/>
                    <a:chExt cx="76200" cy="163464"/>
                  </a:xfrm>
                </p:grpSpPr>
                <p:cxnSp>
                  <p:nvCxnSpPr>
                    <p:cNvPr id="42" name="Straight Connector 41"/>
                    <p:cNvCxnSpPr/>
                    <p:nvPr/>
                  </p:nvCxnSpPr>
                  <p:spPr>
                    <a:xfrm>
                      <a:off x="3471324" y="4437242"/>
                      <a:ext cx="0" cy="1634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433224" y="4437242"/>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433224" y="4599146"/>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3453862" y="4500734"/>
                      <a:ext cx="34925" cy="349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9240" name="Group 45"/>
                  <p:cNvGrpSpPr>
                    <a:grpSpLocks/>
                  </p:cNvGrpSpPr>
                  <p:nvPr/>
                </p:nvGrpSpPr>
                <p:grpSpPr bwMode="auto">
                  <a:xfrm>
                    <a:off x="4424363" y="4358749"/>
                    <a:ext cx="76200" cy="163464"/>
                    <a:chOff x="3433763" y="4437112"/>
                    <a:chExt cx="76200" cy="163464"/>
                  </a:xfrm>
                </p:grpSpPr>
                <p:cxnSp>
                  <p:nvCxnSpPr>
                    <p:cNvPr id="47" name="Straight Connector 46"/>
                    <p:cNvCxnSpPr/>
                    <p:nvPr/>
                  </p:nvCxnSpPr>
                  <p:spPr>
                    <a:xfrm>
                      <a:off x="3471863" y="4437822"/>
                      <a:ext cx="0" cy="1634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433763" y="4437822"/>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433763" y="4599726"/>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3454400" y="4501314"/>
                      <a:ext cx="34925" cy="349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9241" name="Group 50"/>
                  <p:cNvGrpSpPr>
                    <a:grpSpLocks/>
                  </p:cNvGrpSpPr>
                  <p:nvPr/>
                </p:nvGrpSpPr>
                <p:grpSpPr bwMode="auto">
                  <a:xfrm>
                    <a:off x="4802982" y="4224753"/>
                    <a:ext cx="76200" cy="163464"/>
                    <a:chOff x="3433763" y="4437112"/>
                    <a:chExt cx="76200" cy="163464"/>
                  </a:xfrm>
                </p:grpSpPr>
                <p:cxnSp>
                  <p:nvCxnSpPr>
                    <p:cNvPr id="52" name="Straight Connector 51"/>
                    <p:cNvCxnSpPr/>
                    <p:nvPr/>
                  </p:nvCxnSpPr>
                  <p:spPr>
                    <a:xfrm>
                      <a:off x="3472656" y="4436898"/>
                      <a:ext cx="0" cy="1634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434556" y="4436898"/>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434556" y="4598802"/>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3455194" y="4500390"/>
                      <a:ext cx="34925" cy="349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9242" name="Group 55"/>
                  <p:cNvGrpSpPr>
                    <a:grpSpLocks/>
                  </p:cNvGrpSpPr>
                  <p:nvPr/>
                </p:nvGrpSpPr>
                <p:grpSpPr bwMode="auto">
                  <a:xfrm>
                    <a:off x="5186363" y="4196823"/>
                    <a:ext cx="76200" cy="163464"/>
                    <a:chOff x="3433763" y="4437112"/>
                    <a:chExt cx="76200" cy="163464"/>
                  </a:xfrm>
                </p:grpSpPr>
                <p:cxnSp>
                  <p:nvCxnSpPr>
                    <p:cNvPr id="57" name="Straight Connector 56"/>
                    <p:cNvCxnSpPr/>
                    <p:nvPr/>
                  </p:nvCxnSpPr>
                  <p:spPr>
                    <a:xfrm>
                      <a:off x="3471863" y="4437844"/>
                      <a:ext cx="0" cy="1634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433763" y="4437844"/>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433763" y="4599748"/>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3454400" y="4501336"/>
                      <a:ext cx="34925" cy="349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9243" name="Group 60"/>
                  <p:cNvGrpSpPr>
                    <a:grpSpLocks/>
                  </p:cNvGrpSpPr>
                  <p:nvPr/>
                </p:nvGrpSpPr>
                <p:grpSpPr bwMode="auto">
                  <a:xfrm>
                    <a:off x="5414963" y="3996556"/>
                    <a:ext cx="76200" cy="163464"/>
                    <a:chOff x="3433763" y="4437112"/>
                    <a:chExt cx="76200" cy="163464"/>
                  </a:xfrm>
                </p:grpSpPr>
                <p:cxnSp>
                  <p:nvCxnSpPr>
                    <p:cNvPr id="62" name="Straight Connector 61"/>
                    <p:cNvCxnSpPr/>
                    <p:nvPr/>
                  </p:nvCxnSpPr>
                  <p:spPr>
                    <a:xfrm>
                      <a:off x="3471863" y="4439700"/>
                      <a:ext cx="0" cy="1634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433763" y="4439700"/>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433763" y="4601604"/>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3454400" y="4503192"/>
                      <a:ext cx="34925" cy="349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9244" name="Group 65"/>
                  <p:cNvGrpSpPr>
                    <a:grpSpLocks/>
                  </p:cNvGrpSpPr>
                  <p:nvPr/>
                </p:nvGrpSpPr>
                <p:grpSpPr bwMode="auto">
                  <a:xfrm>
                    <a:off x="5645945" y="4125987"/>
                    <a:ext cx="76200" cy="163464"/>
                    <a:chOff x="3433763" y="4437112"/>
                    <a:chExt cx="76200" cy="163464"/>
                  </a:xfrm>
                </p:grpSpPr>
                <p:cxnSp>
                  <p:nvCxnSpPr>
                    <p:cNvPr id="67" name="Straight Connector 66"/>
                    <p:cNvCxnSpPr/>
                    <p:nvPr/>
                  </p:nvCxnSpPr>
                  <p:spPr>
                    <a:xfrm>
                      <a:off x="3472656" y="4437252"/>
                      <a:ext cx="0" cy="1634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434556" y="4437252"/>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434556" y="4599156"/>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3455193" y="4500744"/>
                      <a:ext cx="34925" cy="349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9245" name="Group 70"/>
                  <p:cNvGrpSpPr>
                    <a:grpSpLocks/>
                  </p:cNvGrpSpPr>
                  <p:nvPr/>
                </p:nvGrpSpPr>
                <p:grpSpPr bwMode="auto">
                  <a:xfrm>
                    <a:off x="5872163" y="3931858"/>
                    <a:ext cx="76200" cy="163464"/>
                    <a:chOff x="3433763" y="4437112"/>
                    <a:chExt cx="76200" cy="163464"/>
                  </a:xfrm>
                </p:grpSpPr>
                <p:cxnSp>
                  <p:nvCxnSpPr>
                    <p:cNvPr id="72" name="Straight Connector 71"/>
                    <p:cNvCxnSpPr/>
                    <p:nvPr/>
                  </p:nvCxnSpPr>
                  <p:spPr>
                    <a:xfrm>
                      <a:off x="3471863" y="4437731"/>
                      <a:ext cx="0" cy="1634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433763" y="4437731"/>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433763" y="4599635"/>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Oval 74"/>
                    <p:cNvSpPr/>
                    <p:nvPr/>
                  </p:nvSpPr>
                  <p:spPr>
                    <a:xfrm>
                      <a:off x="3454400" y="4501223"/>
                      <a:ext cx="34925" cy="3492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cxnSp>
              <p:nvCxnSpPr>
                <p:cNvPr id="4" name="Straight Connector 3"/>
                <p:cNvCxnSpPr/>
                <p:nvPr/>
              </p:nvCxnSpPr>
              <p:spPr>
                <a:xfrm flipV="1">
                  <a:off x="2987675" y="3995969"/>
                  <a:ext cx="3168650" cy="108888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8" name="Straight Connector 7"/>
              <p:cNvCxnSpPr/>
              <p:nvPr/>
            </p:nvCxnSpPr>
            <p:spPr>
              <a:xfrm flipV="1">
                <a:off x="2987675" y="4126127"/>
                <a:ext cx="3168650" cy="91428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987675" y="3861048"/>
                <a:ext cx="3168650" cy="1382535"/>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9226" name="TextBox 9"/>
            <p:cNvSpPr txBox="1">
              <a:spLocks noChangeArrowheads="1"/>
            </p:cNvSpPr>
            <p:nvPr/>
          </p:nvSpPr>
          <p:spPr bwMode="auto">
            <a:xfrm>
              <a:off x="2383955" y="4642019"/>
              <a:ext cx="1080120" cy="923330"/>
            </a:xfrm>
            <a:prstGeom prst="rect">
              <a:avLst/>
            </a:prstGeom>
            <a:noFill/>
            <a:ln w="9525">
              <a:noFill/>
              <a:miter lim="800000"/>
              <a:headEnd/>
              <a:tailEnd/>
            </a:ln>
          </p:spPr>
          <p:txBody>
            <a:bodyPr>
              <a:spAutoFit/>
            </a:bodyPr>
            <a:lstStyle/>
            <a:p>
              <a:r>
                <a:rPr lang="en-GB" i="1">
                  <a:latin typeface="Times New Roman" pitchFamily="18" charset="0"/>
                  <a:cs typeface="Times New Roman" pitchFamily="18" charset="0"/>
                </a:rPr>
                <a:t>c</a:t>
              </a:r>
              <a:r>
                <a:rPr lang="en-GB" baseline="-25000">
                  <a:latin typeface="Times New Roman" pitchFamily="18" charset="0"/>
                  <a:cs typeface="Times New Roman" pitchFamily="18" charset="0"/>
                </a:rPr>
                <a:t>high</a:t>
              </a:r>
            </a:p>
            <a:p>
              <a:r>
                <a:rPr lang="en-GB" i="1">
                  <a:latin typeface="Times New Roman" pitchFamily="18" charset="0"/>
                  <a:cs typeface="Times New Roman" pitchFamily="18" charset="0"/>
                </a:rPr>
                <a:t>c</a:t>
              </a:r>
            </a:p>
            <a:p>
              <a:r>
                <a:rPr lang="en-GB" i="1">
                  <a:latin typeface="Times New Roman" pitchFamily="18" charset="0"/>
                  <a:cs typeface="Times New Roman" pitchFamily="18" charset="0"/>
                </a:rPr>
                <a:t>c</a:t>
              </a:r>
              <a:r>
                <a:rPr lang="en-GB" baseline="-25000">
                  <a:latin typeface="Times New Roman" pitchFamily="18" charset="0"/>
                  <a:cs typeface="Times New Roman" pitchFamily="18" charset="0"/>
                </a:rPr>
                <a:t>low</a:t>
              </a:r>
            </a:p>
          </p:txBody>
        </p:sp>
        <p:cxnSp>
          <p:nvCxnSpPr>
            <p:cNvPr id="15" name="Straight Arrow Connector 14"/>
            <p:cNvCxnSpPr/>
            <p:nvPr/>
          </p:nvCxnSpPr>
          <p:spPr>
            <a:xfrm flipV="1">
              <a:off x="2627313" y="5041996"/>
              <a:ext cx="501650" cy="115873"/>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878138" y="4910251"/>
              <a:ext cx="250825" cy="66666"/>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843213" y="5191202"/>
              <a:ext cx="285750" cy="253967"/>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7">
                                            <p:txEl>
                                              <p:pRg st="0" end="0"/>
                                            </p:txEl>
                                          </p:spTgt>
                                        </p:tgtEl>
                                        <p:attrNameLst>
                                          <p:attrName>style.visibility</p:attrName>
                                        </p:attrNameLst>
                                      </p:cBhvr>
                                      <p:to>
                                        <p:strVal val="visible"/>
                                      </p:to>
                                    </p:set>
                                    <p:animEffect transition="in" filter="wipe(up)">
                                      <p:cBhvr>
                                        <p:cTn id="7" dur="500"/>
                                        <p:tgtEl>
                                          <p:spTgt spid="77">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7">
                                            <p:txEl>
                                              <p:pRg st="3" end="3"/>
                                            </p:txEl>
                                          </p:spTgt>
                                        </p:tgtEl>
                                        <p:attrNameLst>
                                          <p:attrName>style.visibility</p:attrName>
                                        </p:attrNameLst>
                                      </p:cBhvr>
                                      <p:to>
                                        <p:strVal val="visible"/>
                                      </p:to>
                                    </p:set>
                                    <p:animEffect transition="in" filter="wipe(up)">
                                      <p:cBhvr>
                                        <p:cTn id="11" dur="500"/>
                                        <p:tgtEl>
                                          <p:spTgt spid="77">
                                            <p:txEl>
                                              <p:pRg st="3" end="3"/>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autoUpdateAnimBg="0"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250825" y="6308725"/>
            <a:ext cx="8642350" cy="476250"/>
            <a:chOff x="158" y="3974"/>
            <a:chExt cx="5444" cy="300"/>
          </a:xfrm>
        </p:grpSpPr>
        <p:sp>
          <p:nvSpPr>
            <p:cNvPr id="19464" name="Line 3"/>
            <p:cNvSpPr>
              <a:spLocks noChangeShapeType="1"/>
            </p:cNvSpPr>
            <p:nvPr/>
          </p:nvSpPr>
          <p:spPr bwMode="auto">
            <a:xfrm>
              <a:off x="158" y="3974"/>
              <a:ext cx="5444" cy="0"/>
            </a:xfrm>
            <a:prstGeom prst="line">
              <a:avLst/>
            </a:prstGeom>
            <a:noFill/>
            <a:ln w="19050">
              <a:solidFill>
                <a:srgbClr val="3366FF"/>
              </a:solidFill>
              <a:round/>
              <a:headEnd/>
              <a:tailEnd/>
            </a:ln>
          </p:spPr>
          <p:txBody>
            <a:bodyPr/>
            <a:lstStyle/>
            <a:p>
              <a:endParaRPr lang="en-GB"/>
            </a:p>
          </p:txBody>
        </p:sp>
        <p:pic>
          <p:nvPicPr>
            <p:cNvPr id="19465" name="Picture 4" descr="RGB_colour"/>
            <p:cNvPicPr>
              <a:picLocks noChangeAspect="1" noChangeArrowheads="1"/>
            </p:cNvPicPr>
            <p:nvPr/>
          </p:nvPicPr>
          <p:blipFill>
            <a:blip r:embed="rId2"/>
            <a:srcRect/>
            <a:stretch>
              <a:fillRect/>
            </a:stretch>
          </p:blipFill>
          <p:spPr bwMode="auto">
            <a:xfrm>
              <a:off x="5171" y="3997"/>
              <a:ext cx="424" cy="277"/>
            </a:xfrm>
            <a:prstGeom prst="rect">
              <a:avLst/>
            </a:prstGeom>
            <a:noFill/>
            <a:ln w="9525">
              <a:noFill/>
              <a:miter lim="800000"/>
              <a:headEnd/>
              <a:tailEnd/>
            </a:ln>
          </p:spPr>
        </p:pic>
      </p:grpSp>
      <p:sp>
        <p:nvSpPr>
          <p:cNvPr id="19459" name="Text Box 5"/>
          <p:cNvSpPr txBox="1">
            <a:spLocks noChangeArrowheads="1"/>
          </p:cNvSpPr>
          <p:nvPr/>
        </p:nvSpPr>
        <p:spPr bwMode="auto">
          <a:xfrm>
            <a:off x="250825" y="296863"/>
            <a:ext cx="8642350" cy="457200"/>
          </a:xfrm>
          <a:prstGeom prst="rect">
            <a:avLst/>
          </a:prstGeom>
          <a:noFill/>
          <a:ln w="9525">
            <a:noFill/>
            <a:miter lim="800000"/>
            <a:headEnd/>
            <a:tailEnd/>
          </a:ln>
        </p:spPr>
        <p:txBody>
          <a:bodyPr>
            <a:spAutoFit/>
          </a:bodyPr>
          <a:lstStyle/>
          <a:p>
            <a:pPr>
              <a:spcBef>
                <a:spcPct val="50000"/>
              </a:spcBef>
            </a:pPr>
            <a:r>
              <a:rPr lang="en-GB" sz="2400" b="1" dirty="0">
                <a:solidFill>
                  <a:srgbClr val="3366FF"/>
                </a:solidFill>
              </a:rPr>
              <a:t>Advanced Higher </a:t>
            </a:r>
            <a:r>
              <a:rPr lang="en-GB" sz="2400" b="1" dirty="0" smtClean="0">
                <a:solidFill>
                  <a:srgbClr val="3366FF"/>
                </a:solidFill>
              </a:rPr>
              <a:t>Physics</a:t>
            </a:r>
            <a:endParaRPr lang="en-GB" sz="2400" b="1" dirty="0">
              <a:solidFill>
                <a:srgbClr val="3366FF"/>
              </a:solidFill>
            </a:endParaRPr>
          </a:p>
        </p:txBody>
      </p:sp>
      <p:sp>
        <p:nvSpPr>
          <p:cNvPr id="19460" name="Line 6"/>
          <p:cNvSpPr>
            <a:spLocks noChangeShapeType="1"/>
          </p:cNvSpPr>
          <p:nvPr/>
        </p:nvSpPr>
        <p:spPr bwMode="auto">
          <a:xfrm>
            <a:off x="250825" y="836613"/>
            <a:ext cx="8642350" cy="0"/>
          </a:xfrm>
          <a:prstGeom prst="line">
            <a:avLst/>
          </a:prstGeom>
          <a:noFill/>
          <a:ln w="19050">
            <a:solidFill>
              <a:srgbClr val="3366FF"/>
            </a:solidFill>
            <a:round/>
            <a:headEnd/>
            <a:tailEnd/>
          </a:ln>
        </p:spPr>
        <p:txBody>
          <a:bodyPr/>
          <a:lstStyle/>
          <a:p>
            <a:endParaRPr lang="en-GB"/>
          </a:p>
        </p:txBody>
      </p:sp>
      <p:sp>
        <p:nvSpPr>
          <p:cNvPr id="19461" name="Text Box 7"/>
          <p:cNvSpPr txBox="1">
            <a:spLocks noChangeArrowheads="1"/>
          </p:cNvSpPr>
          <p:nvPr/>
        </p:nvSpPr>
        <p:spPr bwMode="auto">
          <a:xfrm>
            <a:off x="250825" y="981075"/>
            <a:ext cx="8642350" cy="366713"/>
          </a:xfrm>
          <a:prstGeom prst="rect">
            <a:avLst/>
          </a:prstGeom>
          <a:noFill/>
          <a:ln w="9525">
            <a:noFill/>
            <a:miter lim="800000"/>
            <a:headEnd/>
            <a:tailEnd/>
          </a:ln>
        </p:spPr>
        <p:txBody>
          <a:bodyPr>
            <a:spAutoFit/>
          </a:bodyPr>
          <a:lstStyle/>
          <a:p>
            <a:pPr>
              <a:spcBef>
                <a:spcPct val="50000"/>
              </a:spcBef>
            </a:pPr>
            <a:endParaRPr lang="en-US"/>
          </a:p>
        </p:txBody>
      </p:sp>
      <p:sp>
        <p:nvSpPr>
          <p:cNvPr id="19462" name="Rectangle 9"/>
          <p:cNvSpPr>
            <a:spLocks noChangeArrowheads="1"/>
          </p:cNvSpPr>
          <p:nvPr/>
        </p:nvSpPr>
        <p:spPr bwMode="auto">
          <a:xfrm>
            <a:off x="250825" y="1989138"/>
            <a:ext cx="8229600" cy="3024187"/>
          </a:xfrm>
          <a:prstGeom prst="rect">
            <a:avLst/>
          </a:prstGeom>
          <a:noFill/>
          <a:ln w="9525">
            <a:noFill/>
            <a:miter lim="800000"/>
            <a:headEnd/>
            <a:tailEnd/>
          </a:ln>
        </p:spPr>
        <p:txBody>
          <a:bodyPr/>
          <a:lstStyle/>
          <a:p>
            <a:pPr marL="365125" indent="-182563">
              <a:spcBef>
                <a:spcPct val="20000"/>
              </a:spcBef>
              <a:buFontTx/>
              <a:buChar char="•"/>
            </a:pPr>
            <a:r>
              <a:rPr lang="en-GB" sz="2400" dirty="0"/>
              <a:t>use the following data points to practise the parallelogram method, all points have a </a:t>
            </a:r>
            <a:r>
              <a:rPr lang="en-GB" sz="2400" i="1" dirty="0">
                <a:latin typeface="Times New Roman" pitchFamily="18" charset="0"/>
                <a:cs typeface="Times New Roman" pitchFamily="18" charset="0"/>
              </a:rPr>
              <a:t>y</a:t>
            </a:r>
            <a:r>
              <a:rPr lang="en-GB" sz="2400" dirty="0"/>
              <a:t> uncertainty </a:t>
            </a:r>
            <a:br>
              <a:rPr lang="en-GB" sz="2400" dirty="0"/>
            </a:br>
            <a:r>
              <a:rPr lang="en-GB" sz="2400" dirty="0"/>
              <a:t>of ±0.5 and a negligible </a:t>
            </a:r>
            <a:r>
              <a:rPr lang="en-GB" sz="2400" i="1" dirty="0">
                <a:latin typeface="Times New Roman" pitchFamily="18" charset="0"/>
                <a:cs typeface="Times New Roman" pitchFamily="18" charset="0"/>
              </a:rPr>
              <a:t>x</a:t>
            </a:r>
            <a:r>
              <a:rPr lang="en-GB" sz="2400" dirty="0"/>
              <a:t> uncertainty:</a:t>
            </a:r>
          </a:p>
          <a:p>
            <a:pPr marL="365125" indent="-182563">
              <a:spcBef>
                <a:spcPct val="20000"/>
              </a:spcBef>
            </a:pPr>
            <a:endParaRPr lang="en-GB" sz="2400" dirty="0"/>
          </a:p>
          <a:p>
            <a:pPr marL="365125" indent="-182563">
              <a:spcBef>
                <a:spcPct val="20000"/>
              </a:spcBef>
            </a:pPr>
            <a:r>
              <a:rPr lang="en-GB" sz="2400" dirty="0"/>
              <a:t>	(2,1), (3,2), (4,1.6), (5, 2.4), (6,3), (7,4), (8,4), (9,5), (10,4.6), (11,6), (12,7)</a:t>
            </a:r>
          </a:p>
          <a:p>
            <a:pPr marL="365125" indent="-182563">
              <a:spcBef>
                <a:spcPct val="20000"/>
              </a:spcBef>
            </a:pPr>
            <a:endParaRPr lang="en-GB" sz="2400" dirty="0"/>
          </a:p>
        </p:txBody>
      </p:sp>
      <p:sp>
        <p:nvSpPr>
          <p:cNvPr id="19463" name="Text Box 10"/>
          <p:cNvSpPr txBox="1">
            <a:spLocks noChangeArrowheads="1"/>
          </p:cNvSpPr>
          <p:nvPr/>
        </p:nvSpPr>
        <p:spPr bwMode="auto">
          <a:xfrm>
            <a:off x="250825" y="1268413"/>
            <a:ext cx="8642350" cy="641350"/>
          </a:xfrm>
          <a:prstGeom prst="rect">
            <a:avLst/>
          </a:prstGeom>
          <a:noFill/>
          <a:ln w="9525">
            <a:noFill/>
            <a:miter lim="800000"/>
            <a:headEnd/>
            <a:tailEnd/>
          </a:ln>
        </p:spPr>
        <p:txBody>
          <a:bodyPr>
            <a:spAutoFit/>
          </a:bodyPr>
          <a:lstStyle/>
          <a:p>
            <a:pPr>
              <a:spcBef>
                <a:spcPct val="50000"/>
              </a:spcBef>
            </a:pPr>
            <a:r>
              <a:rPr lang="en-GB" sz="3600"/>
              <a:t>Example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250825" y="6308725"/>
            <a:ext cx="8642350" cy="476250"/>
            <a:chOff x="158" y="3974"/>
            <a:chExt cx="5444" cy="300"/>
          </a:xfrm>
        </p:grpSpPr>
        <p:sp>
          <p:nvSpPr>
            <p:cNvPr id="20487" name="Line 3"/>
            <p:cNvSpPr>
              <a:spLocks noChangeShapeType="1"/>
            </p:cNvSpPr>
            <p:nvPr/>
          </p:nvSpPr>
          <p:spPr bwMode="auto">
            <a:xfrm>
              <a:off x="158" y="3974"/>
              <a:ext cx="5444" cy="0"/>
            </a:xfrm>
            <a:prstGeom prst="line">
              <a:avLst/>
            </a:prstGeom>
            <a:noFill/>
            <a:ln w="19050">
              <a:solidFill>
                <a:srgbClr val="3366FF"/>
              </a:solidFill>
              <a:round/>
              <a:headEnd/>
              <a:tailEnd/>
            </a:ln>
          </p:spPr>
          <p:txBody>
            <a:bodyPr/>
            <a:lstStyle/>
            <a:p>
              <a:endParaRPr lang="en-GB"/>
            </a:p>
          </p:txBody>
        </p:sp>
        <p:pic>
          <p:nvPicPr>
            <p:cNvPr id="20488" name="Picture 4" descr="RGB_colour"/>
            <p:cNvPicPr>
              <a:picLocks noChangeAspect="1" noChangeArrowheads="1"/>
            </p:cNvPicPr>
            <p:nvPr/>
          </p:nvPicPr>
          <p:blipFill>
            <a:blip r:embed="rId2"/>
            <a:srcRect/>
            <a:stretch>
              <a:fillRect/>
            </a:stretch>
          </p:blipFill>
          <p:spPr bwMode="auto">
            <a:xfrm>
              <a:off x="5171" y="3997"/>
              <a:ext cx="424" cy="277"/>
            </a:xfrm>
            <a:prstGeom prst="rect">
              <a:avLst/>
            </a:prstGeom>
            <a:noFill/>
            <a:ln w="9525">
              <a:noFill/>
              <a:miter lim="800000"/>
              <a:headEnd/>
              <a:tailEnd/>
            </a:ln>
          </p:spPr>
        </p:pic>
      </p:grpSp>
      <p:sp>
        <p:nvSpPr>
          <p:cNvPr id="20483" name="Text Box 5"/>
          <p:cNvSpPr txBox="1">
            <a:spLocks noChangeArrowheads="1"/>
          </p:cNvSpPr>
          <p:nvPr/>
        </p:nvSpPr>
        <p:spPr bwMode="auto">
          <a:xfrm>
            <a:off x="250825" y="296863"/>
            <a:ext cx="8642350" cy="457200"/>
          </a:xfrm>
          <a:prstGeom prst="rect">
            <a:avLst/>
          </a:prstGeom>
          <a:noFill/>
          <a:ln w="9525">
            <a:noFill/>
            <a:miter lim="800000"/>
            <a:headEnd/>
            <a:tailEnd/>
          </a:ln>
        </p:spPr>
        <p:txBody>
          <a:bodyPr>
            <a:spAutoFit/>
          </a:bodyPr>
          <a:lstStyle/>
          <a:p>
            <a:pPr>
              <a:spcBef>
                <a:spcPct val="50000"/>
              </a:spcBef>
            </a:pPr>
            <a:r>
              <a:rPr lang="en-GB" sz="2400" b="1" dirty="0">
                <a:solidFill>
                  <a:srgbClr val="3366FF"/>
                </a:solidFill>
              </a:rPr>
              <a:t>Advanced Higher </a:t>
            </a:r>
            <a:r>
              <a:rPr lang="en-GB" sz="2400" b="1" dirty="0" smtClean="0">
                <a:solidFill>
                  <a:srgbClr val="3366FF"/>
                </a:solidFill>
              </a:rPr>
              <a:t>Physics</a:t>
            </a:r>
            <a:endParaRPr lang="en-GB" sz="2400" b="1" dirty="0">
              <a:solidFill>
                <a:srgbClr val="3366FF"/>
              </a:solidFill>
            </a:endParaRPr>
          </a:p>
        </p:txBody>
      </p:sp>
      <p:sp>
        <p:nvSpPr>
          <p:cNvPr id="20484" name="Line 6"/>
          <p:cNvSpPr>
            <a:spLocks noChangeShapeType="1"/>
          </p:cNvSpPr>
          <p:nvPr/>
        </p:nvSpPr>
        <p:spPr bwMode="auto">
          <a:xfrm>
            <a:off x="250825" y="836613"/>
            <a:ext cx="8642350" cy="0"/>
          </a:xfrm>
          <a:prstGeom prst="line">
            <a:avLst/>
          </a:prstGeom>
          <a:noFill/>
          <a:ln w="19050">
            <a:solidFill>
              <a:srgbClr val="3366FF"/>
            </a:solidFill>
            <a:round/>
            <a:headEnd/>
            <a:tailEnd/>
          </a:ln>
        </p:spPr>
        <p:txBody>
          <a:bodyPr/>
          <a:lstStyle/>
          <a:p>
            <a:endParaRPr lang="en-GB"/>
          </a:p>
        </p:txBody>
      </p:sp>
      <p:sp>
        <p:nvSpPr>
          <p:cNvPr id="20485" name="Text Box 7"/>
          <p:cNvSpPr txBox="1">
            <a:spLocks noChangeArrowheads="1"/>
          </p:cNvSpPr>
          <p:nvPr/>
        </p:nvSpPr>
        <p:spPr bwMode="auto">
          <a:xfrm>
            <a:off x="250825" y="981075"/>
            <a:ext cx="8642350" cy="366713"/>
          </a:xfrm>
          <a:prstGeom prst="rect">
            <a:avLst/>
          </a:prstGeom>
          <a:noFill/>
          <a:ln w="9525">
            <a:noFill/>
            <a:miter lim="800000"/>
            <a:headEnd/>
            <a:tailEnd/>
          </a:ln>
        </p:spPr>
        <p:txBody>
          <a:bodyPr>
            <a:spAutoFit/>
          </a:bodyPr>
          <a:lstStyle/>
          <a:p>
            <a:pPr>
              <a:spcBef>
                <a:spcPct val="50000"/>
              </a:spcBef>
            </a:pPr>
            <a:endParaRPr lang="en-US"/>
          </a:p>
        </p:txBody>
      </p:sp>
      <p:pic>
        <p:nvPicPr>
          <p:cNvPr id="20486" name="Picture 1"/>
          <p:cNvPicPr>
            <a:picLocks noChangeAspect="1"/>
          </p:cNvPicPr>
          <p:nvPr/>
        </p:nvPicPr>
        <p:blipFill>
          <a:blip r:embed="rId3"/>
          <a:srcRect/>
          <a:stretch>
            <a:fillRect/>
          </a:stretch>
        </p:blipFill>
        <p:spPr bwMode="auto">
          <a:xfrm>
            <a:off x="971550" y="981075"/>
            <a:ext cx="5757863" cy="5278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4" name="Group 2"/>
          <p:cNvGrpSpPr>
            <a:grpSpLocks/>
          </p:cNvGrpSpPr>
          <p:nvPr/>
        </p:nvGrpSpPr>
        <p:grpSpPr bwMode="auto">
          <a:xfrm>
            <a:off x="250825" y="6308725"/>
            <a:ext cx="8642350" cy="476250"/>
            <a:chOff x="158" y="3974"/>
            <a:chExt cx="5444" cy="300"/>
          </a:xfrm>
        </p:grpSpPr>
        <p:sp>
          <p:nvSpPr>
            <p:cNvPr id="10249" name="Line 3"/>
            <p:cNvSpPr>
              <a:spLocks noChangeShapeType="1"/>
            </p:cNvSpPr>
            <p:nvPr/>
          </p:nvSpPr>
          <p:spPr bwMode="auto">
            <a:xfrm>
              <a:off x="158" y="3974"/>
              <a:ext cx="5444" cy="0"/>
            </a:xfrm>
            <a:prstGeom prst="line">
              <a:avLst/>
            </a:prstGeom>
            <a:noFill/>
            <a:ln w="19050">
              <a:solidFill>
                <a:srgbClr val="3366FF"/>
              </a:solidFill>
              <a:round/>
              <a:headEnd/>
              <a:tailEnd/>
            </a:ln>
          </p:spPr>
          <p:txBody>
            <a:bodyPr/>
            <a:lstStyle/>
            <a:p>
              <a:endParaRPr lang="en-GB"/>
            </a:p>
          </p:txBody>
        </p:sp>
        <p:pic>
          <p:nvPicPr>
            <p:cNvPr id="10250" name="Picture 4" descr="RGB_colour"/>
            <p:cNvPicPr>
              <a:picLocks noChangeAspect="1" noChangeArrowheads="1"/>
            </p:cNvPicPr>
            <p:nvPr/>
          </p:nvPicPr>
          <p:blipFill>
            <a:blip r:embed="rId3"/>
            <a:srcRect/>
            <a:stretch>
              <a:fillRect/>
            </a:stretch>
          </p:blipFill>
          <p:spPr bwMode="auto">
            <a:xfrm>
              <a:off x="5171" y="3997"/>
              <a:ext cx="424" cy="277"/>
            </a:xfrm>
            <a:prstGeom prst="rect">
              <a:avLst/>
            </a:prstGeom>
            <a:noFill/>
            <a:ln w="9525">
              <a:noFill/>
              <a:miter lim="800000"/>
              <a:headEnd/>
              <a:tailEnd/>
            </a:ln>
          </p:spPr>
        </p:pic>
      </p:grpSp>
      <p:sp>
        <p:nvSpPr>
          <p:cNvPr id="10245" name="Text Box 5"/>
          <p:cNvSpPr txBox="1">
            <a:spLocks noChangeArrowheads="1"/>
          </p:cNvSpPr>
          <p:nvPr/>
        </p:nvSpPr>
        <p:spPr bwMode="auto">
          <a:xfrm>
            <a:off x="250825" y="296863"/>
            <a:ext cx="8642350" cy="457200"/>
          </a:xfrm>
          <a:prstGeom prst="rect">
            <a:avLst/>
          </a:prstGeom>
          <a:noFill/>
          <a:ln w="9525">
            <a:noFill/>
            <a:miter lim="800000"/>
            <a:headEnd/>
            <a:tailEnd/>
          </a:ln>
        </p:spPr>
        <p:txBody>
          <a:bodyPr>
            <a:spAutoFit/>
          </a:bodyPr>
          <a:lstStyle/>
          <a:p>
            <a:pPr>
              <a:spcBef>
                <a:spcPct val="50000"/>
              </a:spcBef>
            </a:pPr>
            <a:r>
              <a:rPr lang="en-GB" sz="2400" b="1" dirty="0">
                <a:solidFill>
                  <a:srgbClr val="3366FF"/>
                </a:solidFill>
              </a:rPr>
              <a:t>Advanced Higher </a:t>
            </a:r>
            <a:r>
              <a:rPr lang="en-GB" sz="2400" b="1" dirty="0" smtClean="0">
                <a:solidFill>
                  <a:srgbClr val="3366FF"/>
                </a:solidFill>
              </a:rPr>
              <a:t>Physics</a:t>
            </a:r>
            <a:endParaRPr lang="en-GB" sz="2400" b="1" dirty="0">
              <a:solidFill>
                <a:srgbClr val="3366FF"/>
              </a:solidFill>
            </a:endParaRPr>
          </a:p>
        </p:txBody>
      </p:sp>
      <p:sp>
        <p:nvSpPr>
          <p:cNvPr id="10246" name="Line 6"/>
          <p:cNvSpPr>
            <a:spLocks noChangeShapeType="1"/>
          </p:cNvSpPr>
          <p:nvPr/>
        </p:nvSpPr>
        <p:spPr bwMode="auto">
          <a:xfrm>
            <a:off x="250825" y="836613"/>
            <a:ext cx="8642350" cy="0"/>
          </a:xfrm>
          <a:prstGeom prst="line">
            <a:avLst/>
          </a:prstGeom>
          <a:noFill/>
          <a:ln w="19050">
            <a:solidFill>
              <a:srgbClr val="3366FF"/>
            </a:solidFill>
            <a:round/>
            <a:headEnd/>
            <a:tailEnd/>
          </a:ln>
        </p:spPr>
        <p:txBody>
          <a:bodyPr/>
          <a:lstStyle/>
          <a:p>
            <a:endParaRPr lang="en-GB"/>
          </a:p>
        </p:txBody>
      </p:sp>
      <p:sp>
        <p:nvSpPr>
          <p:cNvPr id="10247" name="Text Box 7"/>
          <p:cNvSpPr txBox="1">
            <a:spLocks noChangeArrowheads="1"/>
          </p:cNvSpPr>
          <p:nvPr/>
        </p:nvSpPr>
        <p:spPr bwMode="auto">
          <a:xfrm>
            <a:off x="250825" y="981075"/>
            <a:ext cx="8642350" cy="366713"/>
          </a:xfrm>
          <a:prstGeom prst="rect">
            <a:avLst/>
          </a:prstGeom>
          <a:noFill/>
          <a:ln w="9525">
            <a:noFill/>
            <a:miter lim="800000"/>
            <a:headEnd/>
            <a:tailEnd/>
          </a:ln>
        </p:spPr>
        <p:txBody>
          <a:bodyPr>
            <a:spAutoFit/>
          </a:bodyPr>
          <a:lstStyle/>
          <a:p>
            <a:pPr>
              <a:spcBef>
                <a:spcPct val="50000"/>
              </a:spcBef>
            </a:pPr>
            <a:endParaRPr lang="en-US"/>
          </a:p>
        </p:txBody>
      </p:sp>
      <p:graphicFrame>
        <p:nvGraphicFramePr>
          <p:cNvPr id="10242" name="Object 9"/>
          <p:cNvGraphicFramePr>
            <a:graphicFrameLocks noChangeAspect="1"/>
          </p:cNvGraphicFramePr>
          <p:nvPr/>
        </p:nvGraphicFramePr>
        <p:xfrm>
          <a:off x="850900" y="2382838"/>
          <a:ext cx="2795588" cy="2589212"/>
        </p:xfrm>
        <a:graphic>
          <a:graphicData uri="http://schemas.openxmlformats.org/presentationml/2006/ole">
            <p:oleObj spid="_x0000_s10242" name="Equation" r:id="rId4" imgW="1206360" imgH="1117440" progId="Equation.3">
              <p:embed/>
            </p:oleObj>
          </a:graphicData>
        </a:graphic>
      </p:graphicFrame>
      <p:graphicFrame>
        <p:nvGraphicFramePr>
          <p:cNvPr id="10243" name="Object 10"/>
          <p:cNvGraphicFramePr>
            <a:graphicFrameLocks noChangeAspect="1"/>
          </p:cNvGraphicFramePr>
          <p:nvPr/>
        </p:nvGraphicFramePr>
        <p:xfrm>
          <a:off x="5351463" y="2349500"/>
          <a:ext cx="2316162" cy="2613025"/>
        </p:xfrm>
        <a:graphic>
          <a:graphicData uri="http://schemas.openxmlformats.org/presentationml/2006/ole">
            <p:oleObj spid="_x0000_s10243" name="Equation" r:id="rId5" imgW="990360" imgH="1117440" progId="Equation.3">
              <p:embed/>
            </p:oleObj>
          </a:graphicData>
        </a:graphic>
      </p:graphicFrame>
      <p:sp>
        <p:nvSpPr>
          <p:cNvPr id="10248" name="Text Box 11"/>
          <p:cNvSpPr txBox="1">
            <a:spLocks noChangeArrowheads="1"/>
          </p:cNvSpPr>
          <p:nvPr/>
        </p:nvSpPr>
        <p:spPr bwMode="auto">
          <a:xfrm>
            <a:off x="250825" y="1268413"/>
            <a:ext cx="8642350" cy="457200"/>
          </a:xfrm>
          <a:prstGeom prst="rect">
            <a:avLst/>
          </a:prstGeom>
          <a:noFill/>
          <a:ln w="9525">
            <a:noFill/>
            <a:miter lim="800000"/>
            <a:headEnd/>
            <a:tailEnd/>
          </a:ln>
        </p:spPr>
        <p:txBody>
          <a:bodyPr>
            <a:spAutoFit/>
          </a:bodyPr>
          <a:lstStyle/>
          <a:p>
            <a:pPr marL="182563" indent="-182563">
              <a:spcBef>
                <a:spcPct val="50000"/>
              </a:spcBef>
              <a:buFontTx/>
              <a:buChar char="•"/>
            </a:pPr>
            <a:r>
              <a:rPr lang="en-GB" sz="2400"/>
              <a:t>answers: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6"/>
          <p:cNvGrpSpPr>
            <a:grpSpLocks/>
          </p:cNvGrpSpPr>
          <p:nvPr/>
        </p:nvGrpSpPr>
        <p:grpSpPr bwMode="auto">
          <a:xfrm>
            <a:off x="250825" y="6308725"/>
            <a:ext cx="8642350" cy="476250"/>
            <a:chOff x="158" y="3974"/>
            <a:chExt cx="5444" cy="300"/>
          </a:xfrm>
        </p:grpSpPr>
        <p:sp>
          <p:nvSpPr>
            <p:cNvPr id="13333" name="Line 4"/>
            <p:cNvSpPr>
              <a:spLocks noChangeShapeType="1"/>
            </p:cNvSpPr>
            <p:nvPr/>
          </p:nvSpPr>
          <p:spPr bwMode="auto">
            <a:xfrm>
              <a:off x="158" y="3974"/>
              <a:ext cx="5444" cy="0"/>
            </a:xfrm>
            <a:prstGeom prst="line">
              <a:avLst/>
            </a:prstGeom>
            <a:noFill/>
            <a:ln w="19050">
              <a:solidFill>
                <a:srgbClr val="3366FF"/>
              </a:solidFill>
              <a:round/>
              <a:headEnd/>
              <a:tailEnd/>
            </a:ln>
          </p:spPr>
          <p:txBody>
            <a:bodyPr/>
            <a:lstStyle/>
            <a:p>
              <a:endParaRPr lang="en-GB"/>
            </a:p>
          </p:txBody>
        </p:sp>
        <p:pic>
          <p:nvPicPr>
            <p:cNvPr id="13334" name="Picture 5" descr="RGB_colour"/>
            <p:cNvPicPr>
              <a:picLocks noChangeAspect="1" noChangeArrowheads="1"/>
            </p:cNvPicPr>
            <p:nvPr/>
          </p:nvPicPr>
          <p:blipFill>
            <a:blip r:embed="rId2"/>
            <a:srcRect/>
            <a:stretch>
              <a:fillRect/>
            </a:stretch>
          </p:blipFill>
          <p:spPr bwMode="auto">
            <a:xfrm>
              <a:off x="5171" y="3997"/>
              <a:ext cx="424" cy="277"/>
            </a:xfrm>
            <a:prstGeom prst="rect">
              <a:avLst/>
            </a:prstGeom>
            <a:noFill/>
            <a:ln w="9525">
              <a:noFill/>
              <a:miter lim="800000"/>
              <a:headEnd/>
              <a:tailEnd/>
            </a:ln>
          </p:spPr>
        </p:pic>
      </p:grpSp>
      <p:sp>
        <p:nvSpPr>
          <p:cNvPr id="13315" name="Text Box 8"/>
          <p:cNvSpPr txBox="1">
            <a:spLocks noChangeArrowheads="1"/>
          </p:cNvSpPr>
          <p:nvPr/>
        </p:nvSpPr>
        <p:spPr bwMode="auto">
          <a:xfrm>
            <a:off x="250825" y="296863"/>
            <a:ext cx="8642350" cy="457200"/>
          </a:xfrm>
          <a:prstGeom prst="rect">
            <a:avLst/>
          </a:prstGeom>
          <a:noFill/>
          <a:ln w="9525">
            <a:noFill/>
            <a:miter lim="800000"/>
            <a:headEnd/>
            <a:tailEnd/>
          </a:ln>
        </p:spPr>
        <p:txBody>
          <a:bodyPr>
            <a:spAutoFit/>
          </a:bodyPr>
          <a:lstStyle/>
          <a:p>
            <a:pPr>
              <a:spcBef>
                <a:spcPct val="50000"/>
              </a:spcBef>
            </a:pPr>
            <a:r>
              <a:rPr lang="en-GB" sz="2400" b="1" dirty="0">
                <a:solidFill>
                  <a:srgbClr val="3366FF"/>
                </a:solidFill>
              </a:rPr>
              <a:t>Advanced Higher </a:t>
            </a:r>
            <a:r>
              <a:rPr lang="en-GB" sz="2400" b="1" dirty="0" smtClean="0">
                <a:solidFill>
                  <a:srgbClr val="3366FF"/>
                </a:solidFill>
              </a:rPr>
              <a:t>Physics</a:t>
            </a:r>
            <a:endParaRPr lang="en-GB" sz="2400" b="1" dirty="0">
              <a:solidFill>
                <a:srgbClr val="3366FF"/>
              </a:solidFill>
            </a:endParaRPr>
          </a:p>
        </p:txBody>
      </p:sp>
      <p:sp>
        <p:nvSpPr>
          <p:cNvPr id="13316" name="Line 9"/>
          <p:cNvSpPr>
            <a:spLocks noChangeShapeType="1"/>
          </p:cNvSpPr>
          <p:nvPr/>
        </p:nvSpPr>
        <p:spPr bwMode="auto">
          <a:xfrm>
            <a:off x="250825" y="836613"/>
            <a:ext cx="8642350" cy="0"/>
          </a:xfrm>
          <a:prstGeom prst="line">
            <a:avLst/>
          </a:prstGeom>
          <a:noFill/>
          <a:ln w="19050">
            <a:solidFill>
              <a:srgbClr val="3366FF"/>
            </a:solidFill>
            <a:round/>
            <a:headEnd/>
            <a:tailEnd/>
          </a:ln>
        </p:spPr>
        <p:txBody>
          <a:bodyPr/>
          <a:lstStyle/>
          <a:p>
            <a:endParaRPr lang="en-GB"/>
          </a:p>
        </p:txBody>
      </p:sp>
      <p:sp>
        <p:nvSpPr>
          <p:cNvPr id="13317" name="Text Box 10"/>
          <p:cNvSpPr txBox="1">
            <a:spLocks noChangeArrowheads="1"/>
          </p:cNvSpPr>
          <p:nvPr/>
        </p:nvSpPr>
        <p:spPr bwMode="auto">
          <a:xfrm>
            <a:off x="250825" y="981075"/>
            <a:ext cx="8642350" cy="366713"/>
          </a:xfrm>
          <a:prstGeom prst="rect">
            <a:avLst/>
          </a:prstGeom>
          <a:noFill/>
          <a:ln w="9525">
            <a:noFill/>
            <a:miter lim="800000"/>
            <a:headEnd/>
            <a:tailEnd/>
          </a:ln>
        </p:spPr>
        <p:txBody>
          <a:bodyPr>
            <a:spAutoFit/>
          </a:bodyPr>
          <a:lstStyle/>
          <a:p>
            <a:pPr>
              <a:spcBef>
                <a:spcPct val="50000"/>
              </a:spcBef>
            </a:pPr>
            <a:endParaRPr lang="en-US"/>
          </a:p>
        </p:txBody>
      </p:sp>
      <p:sp>
        <p:nvSpPr>
          <p:cNvPr id="13318" name="Text Box 11"/>
          <p:cNvSpPr txBox="1">
            <a:spLocks noChangeArrowheads="1"/>
          </p:cNvSpPr>
          <p:nvPr/>
        </p:nvSpPr>
        <p:spPr bwMode="auto">
          <a:xfrm>
            <a:off x="250825" y="1268413"/>
            <a:ext cx="8642350" cy="641350"/>
          </a:xfrm>
          <a:prstGeom prst="rect">
            <a:avLst/>
          </a:prstGeom>
          <a:noFill/>
          <a:ln w="9525">
            <a:noFill/>
            <a:miter lim="800000"/>
            <a:headEnd/>
            <a:tailEnd/>
          </a:ln>
        </p:spPr>
        <p:txBody>
          <a:bodyPr>
            <a:spAutoFit/>
          </a:bodyPr>
          <a:lstStyle/>
          <a:p>
            <a:pPr>
              <a:spcBef>
                <a:spcPct val="50000"/>
              </a:spcBef>
            </a:pPr>
            <a:r>
              <a:rPr lang="en-GB" sz="3600"/>
              <a:t>Parallelogram method</a:t>
            </a:r>
          </a:p>
        </p:txBody>
      </p:sp>
      <p:sp>
        <p:nvSpPr>
          <p:cNvPr id="2060" name="Rectangle 12"/>
          <p:cNvSpPr>
            <a:spLocks noChangeArrowheads="1"/>
          </p:cNvSpPr>
          <p:nvPr/>
        </p:nvSpPr>
        <p:spPr bwMode="auto">
          <a:xfrm>
            <a:off x="250825" y="1989138"/>
            <a:ext cx="8713788" cy="719137"/>
          </a:xfrm>
          <a:prstGeom prst="rect">
            <a:avLst/>
          </a:prstGeom>
          <a:noFill/>
          <a:ln w="9525">
            <a:noFill/>
            <a:miter lim="800000"/>
            <a:headEnd/>
            <a:tailEnd/>
          </a:ln>
        </p:spPr>
        <p:txBody>
          <a:bodyPr/>
          <a:lstStyle/>
          <a:p>
            <a:pPr marL="182563" indent="-182563">
              <a:spcBef>
                <a:spcPct val="20000"/>
              </a:spcBef>
              <a:buFontTx/>
              <a:buChar char="•"/>
            </a:pPr>
            <a:r>
              <a:rPr lang="en-GB" sz="2400"/>
              <a:t>draw the axes and plot all points without using uncertainty bars</a:t>
            </a:r>
          </a:p>
        </p:txBody>
      </p:sp>
      <p:grpSp>
        <p:nvGrpSpPr>
          <p:cNvPr id="3" name="Group 13"/>
          <p:cNvGrpSpPr>
            <a:grpSpLocks/>
          </p:cNvGrpSpPr>
          <p:nvPr/>
        </p:nvGrpSpPr>
        <p:grpSpPr bwMode="auto">
          <a:xfrm>
            <a:off x="2138363" y="3948113"/>
            <a:ext cx="4267200" cy="1828800"/>
            <a:chOff x="1488" y="1296"/>
            <a:chExt cx="2688" cy="1152"/>
          </a:xfrm>
        </p:grpSpPr>
        <p:sp>
          <p:nvSpPr>
            <p:cNvPr id="13321" name="Line 14"/>
            <p:cNvSpPr>
              <a:spLocks noChangeShapeType="1"/>
            </p:cNvSpPr>
            <p:nvPr/>
          </p:nvSpPr>
          <p:spPr bwMode="auto">
            <a:xfrm flipV="1">
              <a:off x="2112" y="1419"/>
              <a:ext cx="0" cy="1029"/>
            </a:xfrm>
            <a:prstGeom prst="line">
              <a:avLst/>
            </a:prstGeom>
            <a:noFill/>
            <a:ln w="9525">
              <a:solidFill>
                <a:schemeClr val="tx1"/>
              </a:solidFill>
              <a:round/>
              <a:headEnd/>
              <a:tailEnd type="triangle" w="med" len="med"/>
            </a:ln>
          </p:spPr>
          <p:txBody>
            <a:bodyPr wrap="none" anchor="ctr"/>
            <a:lstStyle/>
            <a:p>
              <a:endParaRPr lang="en-GB"/>
            </a:p>
          </p:txBody>
        </p:sp>
        <p:sp>
          <p:nvSpPr>
            <p:cNvPr id="13322" name="AutoShape 15"/>
            <p:cNvSpPr>
              <a:spLocks noChangeArrowheads="1"/>
            </p:cNvSpPr>
            <p:nvPr/>
          </p:nvSpPr>
          <p:spPr bwMode="auto">
            <a:xfrm>
              <a:off x="2496" y="1831"/>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13323" name="AutoShape 16"/>
            <p:cNvSpPr>
              <a:spLocks noChangeArrowheads="1"/>
            </p:cNvSpPr>
            <p:nvPr/>
          </p:nvSpPr>
          <p:spPr bwMode="auto">
            <a:xfrm>
              <a:off x="3408" y="1461"/>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13324" name="AutoShape 17"/>
            <p:cNvSpPr>
              <a:spLocks noChangeArrowheads="1"/>
            </p:cNvSpPr>
            <p:nvPr/>
          </p:nvSpPr>
          <p:spPr bwMode="auto">
            <a:xfrm>
              <a:off x="3840" y="1296"/>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13325" name="AutoShape 18"/>
            <p:cNvSpPr>
              <a:spLocks noChangeArrowheads="1"/>
            </p:cNvSpPr>
            <p:nvPr/>
          </p:nvSpPr>
          <p:spPr bwMode="auto">
            <a:xfrm>
              <a:off x="2928" y="1502"/>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13326" name="AutoShape 19"/>
            <p:cNvSpPr>
              <a:spLocks noChangeArrowheads="1"/>
            </p:cNvSpPr>
            <p:nvPr/>
          </p:nvSpPr>
          <p:spPr bwMode="auto">
            <a:xfrm>
              <a:off x="3552" y="1337"/>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13327" name="AutoShape 20"/>
            <p:cNvSpPr>
              <a:spLocks noChangeArrowheads="1"/>
            </p:cNvSpPr>
            <p:nvPr/>
          </p:nvSpPr>
          <p:spPr bwMode="auto">
            <a:xfrm>
              <a:off x="2784" y="1707"/>
              <a:ext cx="48" cy="83"/>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13328" name="AutoShape 21"/>
            <p:cNvSpPr>
              <a:spLocks noChangeArrowheads="1"/>
            </p:cNvSpPr>
            <p:nvPr/>
          </p:nvSpPr>
          <p:spPr bwMode="auto">
            <a:xfrm>
              <a:off x="3168" y="1419"/>
              <a:ext cx="48" cy="83"/>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13329" name="AutoShape 22"/>
            <p:cNvSpPr>
              <a:spLocks noChangeArrowheads="1"/>
            </p:cNvSpPr>
            <p:nvPr/>
          </p:nvSpPr>
          <p:spPr bwMode="auto">
            <a:xfrm>
              <a:off x="3696" y="1419"/>
              <a:ext cx="48" cy="83"/>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13330" name="AutoShape 23"/>
            <p:cNvSpPr>
              <a:spLocks noChangeArrowheads="1"/>
            </p:cNvSpPr>
            <p:nvPr/>
          </p:nvSpPr>
          <p:spPr bwMode="auto">
            <a:xfrm>
              <a:off x="2688" y="1831"/>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13331" name="AutoShape 24"/>
            <p:cNvSpPr>
              <a:spLocks noChangeArrowheads="1"/>
            </p:cNvSpPr>
            <p:nvPr/>
          </p:nvSpPr>
          <p:spPr bwMode="auto">
            <a:xfrm>
              <a:off x="2304" y="1872"/>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13332" name="Line 25"/>
            <p:cNvSpPr>
              <a:spLocks noChangeShapeType="1"/>
            </p:cNvSpPr>
            <p:nvPr/>
          </p:nvSpPr>
          <p:spPr bwMode="auto">
            <a:xfrm>
              <a:off x="1488" y="2112"/>
              <a:ext cx="2688" cy="0"/>
            </a:xfrm>
            <a:prstGeom prst="line">
              <a:avLst/>
            </a:prstGeom>
            <a:noFill/>
            <a:ln w="9525">
              <a:solidFill>
                <a:schemeClr val="tx1"/>
              </a:solidFill>
              <a:round/>
              <a:headEnd/>
              <a:tailEnd type="triangle" w="med" len="med"/>
            </a:ln>
          </p:spPr>
          <p:txBody>
            <a:bodyPr wrap="none" anchor="ct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060">
                                            <p:txEl>
                                              <p:pRg st="0" end="0"/>
                                            </p:txEl>
                                          </p:spTgt>
                                        </p:tgtEl>
                                        <p:attrNameLst>
                                          <p:attrName>style.visibility</p:attrName>
                                        </p:attrNameLst>
                                      </p:cBhvr>
                                      <p:to>
                                        <p:strVal val="visible"/>
                                      </p:to>
                                    </p:set>
                                    <p:animEffect transition="in" filter="wipe(up)">
                                      <p:cBhvr>
                                        <p:cTn id="7" dur="500"/>
                                        <p:tgtEl>
                                          <p:spTgt spid="2060">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build="p" autoUpdateAnimBg="0"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7" name="Group 2"/>
          <p:cNvGrpSpPr>
            <a:grpSpLocks/>
          </p:cNvGrpSpPr>
          <p:nvPr/>
        </p:nvGrpSpPr>
        <p:grpSpPr bwMode="auto">
          <a:xfrm>
            <a:off x="250825" y="6308725"/>
            <a:ext cx="8642350" cy="476250"/>
            <a:chOff x="158" y="3974"/>
            <a:chExt cx="5444" cy="300"/>
          </a:xfrm>
        </p:grpSpPr>
        <p:sp>
          <p:nvSpPr>
            <p:cNvPr id="1047" name="Line 3"/>
            <p:cNvSpPr>
              <a:spLocks noChangeShapeType="1"/>
            </p:cNvSpPr>
            <p:nvPr/>
          </p:nvSpPr>
          <p:spPr bwMode="auto">
            <a:xfrm>
              <a:off x="158" y="3974"/>
              <a:ext cx="5444" cy="0"/>
            </a:xfrm>
            <a:prstGeom prst="line">
              <a:avLst/>
            </a:prstGeom>
            <a:noFill/>
            <a:ln w="19050">
              <a:solidFill>
                <a:srgbClr val="3366FF"/>
              </a:solidFill>
              <a:round/>
              <a:headEnd/>
              <a:tailEnd/>
            </a:ln>
          </p:spPr>
          <p:txBody>
            <a:bodyPr/>
            <a:lstStyle/>
            <a:p>
              <a:endParaRPr lang="en-GB"/>
            </a:p>
          </p:txBody>
        </p:sp>
        <p:pic>
          <p:nvPicPr>
            <p:cNvPr id="1048" name="Picture 4" descr="RGB_colour"/>
            <p:cNvPicPr>
              <a:picLocks noChangeAspect="1" noChangeArrowheads="1"/>
            </p:cNvPicPr>
            <p:nvPr/>
          </p:nvPicPr>
          <p:blipFill>
            <a:blip r:embed="rId3"/>
            <a:srcRect/>
            <a:stretch>
              <a:fillRect/>
            </a:stretch>
          </p:blipFill>
          <p:spPr bwMode="auto">
            <a:xfrm>
              <a:off x="5171" y="3997"/>
              <a:ext cx="424" cy="277"/>
            </a:xfrm>
            <a:prstGeom prst="rect">
              <a:avLst/>
            </a:prstGeom>
            <a:noFill/>
            <a:ln w="9525">
              <a:noFill/>
              <a:miter lim="800000"/>
              <a:headEnd/>
              <a:tailEnd/>
            </a:ln>
          </p:spPr>
        </p:pic>
      </p:grpSp>
      <p:sp>
        <p:nvSpPr>
          <p:cNvPr id="1028" name="Text Box 5"/>
          <p:cNvSpPr txBox="1">
            <a:spLocks noChangeArrowheads="1"/>
          </p:cNvSpPr>
          <p:nvPr/>
        </p:nvSpPr>
        <p:spPr bwMode="auto">
          <a:xfrm>
            <a:off x="250825" y="296863"/>
            <a:ext cx="8642350" cy="457200"/>
          </a:xfrm>
          <a:prstGeom prst="rect">
            <a:avLst/>
          </a:prstGeom>
          <a:noFill/>
          <a:ln w="9525">
            <a:noFill/>
            <a:miter lim="800000"/>
            <a:headEnd/>
            <a:tailEnd/>
          </a:ln>
        </p:spPr>
        <p:txBody>
          <a:bodyPr>
            <a:spAutoFit/>
          </a:bodyPr>
          <a:lstStyle/>
          <a:p>
            <a:pPr>
              <a:spcBef>
                <a:spcPct val="50000"/>
              </a:spcBef>
            </a:pPr>
            <a:r>
              <a:rPr lang="en-GB" sz="2400" b="1" dirty="0">
                <a:solidFill>
                  <a:srgbClr val="3366FF"/>
                </a:solidFill>
              </a:rPr>
              <a:t>Advanced Higher </a:t>
            </a:r>
            <a:r>
              <a:rPr lang="en-GB" sz="2400" b="1" dirty="0" smtClean="0">
                <a:solidFill>
                  <a:srgbClr val="3366FF"/>
                </a:solidFill>
              </a:rPr>
              <a:t>Physics</a:t>
            </a:r>
            <a:endParaRPr lang="en-GB" sz="2400" b="1" dirty="0">
              <a:solidFill>
                <a:srgbClr val="3366FF"/>
              </a:solidFill>
            </a:endParaRPr>
          </a:p>
        </p:txBody>
      </p:sp>
      <p:sp>
        <p:nvSpPr>
          <p:cNvPr id="1029" name="Line 6"/>
          <p:cNvSpPr>
            <a:spLocks noChangeShapeType="1"/>
          </p:cNvSpPr>
          <p:nvPr/>
        </p:nvSpPr>
        <p:spPr bwMode="auto">
          <a:xfrm>
            <a:off x="250825" y="836613"/>
            <a:ext cx="8642350" cy="0"/>
          </a:xfrm>
          <a:prstGeom prst="line">
            <a:avLst/>
          </a:prstGeom>
          <a:noFill/>
          <a:ln w="19050">
            <a:solidFill>
              <a:srgbClr val="3366FF"/>
            </a:solidFill>
            <a:round/>
            <a:headEnd/>
            <a:tailEnd/>
          </a:ln>
        </p:spPr>
        <p:txBody>
          <a:bodyPr/>
          <a:lstStyle/>
          <a:p>
            <a:endParaRPr lang="en-GB"/>
          </a:p>
        </p:txBody>
      </p:sp>
      <p:sp>
        <p:nvSpPr>
          <p:cNvPr id="1030" name="Text Box 7"/>
          <p:cNvSpPr txBox="1">
            <a:spLocks noChangeArrowheads="1"/>
          </p:cNvSpPr>
          <p:nvPr/>
        </p:nvSpPr>
        <p:spPr bwMode="auto">
          <a:xfrm>
            <a:off x="250825" y="981075"/>
            <a:ext cx="8642350" cy="366713"/>
          </a:xfrm>
          <a:prstGeom prst="rect">
            <a:avLst/>
          </a:prstGeom>
          <a:noFill/>
          <a:ln w="9525">
            <a:noFill/>
            <a:miter lim="800000"/>
            <a:headEnd/>
            <a:tailEnd/>
          </a:ln>
        </p:spPr>
        <p:txBody>
          <a:bodyPr>
            <a:spAutoFit/>
          </a:bodyPr>
          <a:lstStyle/>
          <a:p>
            <a:pPr>
              <a:spcBef>
                <a:spcPct val="50000"/>
              </a:spcBef>
            </a:pPr>
            <a:endParaRPr lang="en-US"/>
          </a:p>
        </p:txBody>
      </p:sp>
      <p:sp>
        <p:nvSpPr>
          <p:cNvPr id="4104" name="Rectangle 8"/>
          <p:cNvSpPr>
            <a:spLocks noChangeArrowheads="1"/>
          </p:cNvSpPr>
          <p:nvPr/>
        </p:nvSpPr>
        <p:spPr bwMode="auto">
          <a:xfrm>
            <a:off x="250825" y="1268413"/>
            <a:ext cx="8643938" cy="1971675"/>
          </a:xfrm>
          <a:prstGeom prst="rect">
            <a:avLst/>
          </a:prstGeom>
          <a:noFill/>
          <a:ln w="9525">
            <a:noFill/>
            <a:miter lim="800000"/>
            <a:headEnd/>
            <a:tailEnd/>
          </a:ln>
        </p:spPr>
        <p:txBody>
          <a:bodyPr/>
          <a:lstStyle/>
          <a:p>
            <a:pPr marL="182563" indent="-182563">
              <a:spcBef>
                <a:spcPct val="20000"/>
              </a:spcBef>
              <a:buFontTx/>
              <a:buChar char="•"/>
            </a:pPr>
            <a:r>
              <a:rPr lang="en-GB" sz="2400"/>
              <a:t>calculate the centroid, or the midpoint, for both the </a:t>
            </a:r>
            <a:r>
              <a:rPr lang="en-GB" sz="2400" i="1">
                <a:latin typeface="Times New Roman" pitchFamily="18" charset="0"/>
                <a:cs typeface="Times New Roman" pitchFamily="18" charset="0"/>
              </a:rPr>
              <a:t>x</a:t>
            </a:r>
            <a:r>
              <a:rPr lang="en-GB" sz="2400"/>
              <a:t> and </a:t>
            </a:r>
            <a:r>
              <a:rPr lang="en-GB" sz="2400" i="1">
                <a:latin typeface="Times New Roman" pitchFamily="18" charset="0"/>
                <a:cs typeface="Times New Roman" pitchFamily="18" charset="0"/>
              </a:rPr>
              <a:t>y</a:t>
            </a:r>
            <a:r>
              <a:rPr lang="en-GB" sz="2400"/>
              <a:t> values</a:t>
            </a:r>
          </a:p>
          <a:p>
            <a:pPr marL="182563" indent="-182563">
              <a:spcBef>
                <a:spcPct val="20000"/>
              </a:spcBef>
              <a:buFontTx/>
              <a:buChar char="•"/>
            </a:pPr>
            <a:r>
              <a:rPr lang="en-GB" sz="2400"/>
              <a:t>use the formula</a:t>
            </a:r>
          </a:p>
        </p:txBody>
      </p:sp>
      <p:graphicFrame>
        <p:nvGraphicFramePr>
          <p:cNvPr id="4105" name="Object 9"/>
          <p:cNvGraphicFramePr>
            <a:graphicFrameLocks noChangeAspect="1"/>
          </p:cNvGraphicFramePr>
          <p:nvPr/>
        </p:nvGraphicFramePr>
        <p:xfrm>
          <a:off x="2987675" y="1989138"/>
          <a:ext cx="2797175" cy="695325"/>
        </p:xfrm>
        <a:graphic>
          <a:graphicData uri="http://schemas.openxmlformats.org/presentationml/2006/ole">
            <p:oleObj spid="_x0000_s1026" name="Equation" r:id="rId4" imgW="1422400" imgH="393700" progId="Equation.3">
              <p:embed/>
            </p:oleObj>
          </a:graphicData>
        </a:graphic>
      </p:graphicFrame>
      <p:grpSp>
        <p:nvGrpSpPr>
          <p:cNvPr id="1032" name="Group 10"/>
          <p:cNvGrpSpPr>
            <a:grpSpLocks/>
          </p:cNvGrpSpPr>
          <p:nvPr/>
        </p:nvGrpSpPr>
        <p:grpSpPr bwMode="auto">
          <a:xfrm>
            <a:off x="2138363" y="3952875"/>
            <a:ext cx="4267200" cy="1828800"/>
            <a:chOff x="1488" y="1296"/>
            <a:chExt cx="2688" cy="1152"/>
          </a:xfrm>
        </p:grpSpPr>
        <p:grpSp>
          <p:nvGrpSpPr>
            <p:cNvPr id="1033" name="Group 11"/>
            <p:cNvGrpSpPr>
              <a:grpSpLocks/>
            </p:cNvGrpSpPr>
            <p:nvPr/>
          </p:nvGrpSpPr>
          <p:grpSpPr bwMode="auto">
            <a:xfrm>
              <a:off x="1488" y="1296"/>
              <a:ext cx="2688" cy="1152"/>
              <a:chOff x="1488" y="1296"/>
              <a:chExt cx="2688" cy="1152"/>
            </a:xfrm>
          </p:grpSpPr>
          <p:sp>
            <p:nvSpPr>
              <p:cNvPr id="1035" name="Line 12"/>
              <p:cNvSpPr>
                <a:spLocks noChangeShapeType="1"/>
              </p:cNvSpPr>
              <p:nvPr/>
            </p:nvSpPr>
            <p:spPr bwMode="auto">
              <a:xfrm flipV="1">
                <a:off x="2112" y="1419"/>
                <a:ext cx="0" cy="1029"/>
              </a:xfrm>
              <a:prstGeom prst="line">
                <a:avLst/>
              </a:prstGeom>
              <a:noFill/>
              <a:ln w="9525">
                <a:solidFill>
                  <a:schemeClr val="tx1"/>
                </a:solidFill>
                <a:round/>
                <a:headEnd/>
                <a:tailEnd type="triangle" w="med" len="med"/>
              </a:ln>
            </p:spPr>
            <p:txBody>
              <a:bodyPr wrap="none" anchor="ctr"/>
              <a:lstStyle/>
              <a:p>
                <a:endParaRPr lang="en-GB"/>
              </a:p>
            </p:txBody>
          </p:sp>
          <p:sp>
            <p:nvSpPr>
              <p:cNvPr id="1036" name="AutoShape 13"/>
              <p:cNvSpPr>
                <a:spLocks noChangeArrowheads="1"/>
              </p:cNvSpPr>
              <p:nvPr/>
            </p:nvSpPr>
            <p:spPr bwMode="auto">
              <a:xfrm>
                <a:off x="2496" y="1831"/>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1037" name="AutoShape 14"/>
              <p:cNvSpPr>
                <a:spLocks noChangeArrowheads="1"/>
              </p:cNvSpPr>
              <p:nvPr/>
            </p:nvSpPr>
            <p:spPr bwMode="auto">
              <a:xfrm>
                <a:off x="3408" y="1461"/>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1038" name="AutoShape 15"/>
              <p:cNvSpPr>
                <a:spLocks noChangeArrowheads="1"/>
              </p:cNvSpPr>
              <p:nvPr/>
            </p:nvSpPr>
            <p:spPr bwMode="auto">
              <a:xfrm>
                <a:off x="3840" y="1296"/>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1039" name="AutoShape 16"/>
              <p:cNvSpPr>
                <a:spLocks noChangeArrowheads="1"/>
              </p:cNvSpPr>
              <p:nvPr/>
            </p:nvSpPr>
            <p:spPr bwMode="auto">
              <a:xfrm>
                <a:off x="2928" y="1502"/>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1040" name="AutoShape 17"/>
              <p:cNvSpPr>
                <a:spLocks noChangeArrowheads="1"/>
              </p:cNvSpPr>
              <p:nvPr/>
            </p:nvSpPr>
            <p:spPr bwMode="auto">
              <a:xfrm>
                <a:off x="3552" y="1337"/>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1041" name="AutoShape 18"/>
              <p:cNvSpPr>
                <a:spLocks noChangeArrowheads="1"/>
              </p:cNvSpPr>
              <p:nvPr/>
            </p:nvSpPr>
            <p:spPr bwMode="auto">
              <a:xfrm>
                <a:off x="2784" y="1707"/>
                <a:ext cx="48" cy="83"/>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1042" name="AutoShape 19"/>
              <p:cNvSpPr>
                <a:spLocks noChangeArrowheads="1"/>
              </p:cNvSpPr>
              <p:nvPr/>
            </p:nvSpPr>
            <p:spPr bwMode="auto">
              <a:xfrm>
                <a:off x="3168" y="1419"/>
                <a:ext cx="48" cy="83"/>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1043" name="AutoShape 20"/>
              <p:cNvSpPr>
                <a:spLocks noChangeArrowheads="1"/>
              </p:cNvSpPr>
              <p:nvPr/>
            </p:nvSpPr>
            <p:spPr bwMode="auto">
              <a:xfrm>
                <a:off x="3696" y="1419"/>
                <a:ext cx="48" cy="83"/>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1044" name="AutoShape 21"/>
              <p:cNvSpPr>
                <a:spLocks noChangeArrowheads="1"/>
              </p:cNvSpPr>
              <p:nvPr/>
            </p:nvSpPr>
            <p:spPr bwMode="auto">
              <a:xfrm>
                <a:off x="2688" y="1831"/>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1045" name="AutoShape 22"/>
              <p:cNvSpPr>
                <a:spLocks noChangeArrowheads="1"/>
              </p:cNvSpPr>
              <p:nvPr/>
            </p:nvSpPr>
            <p:spPr bwMode="auto">
              <a:xfrm>
                <a:off x="2304" y="1872"/>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1046" name="Line 23"/>
              <p:cNvSpPr>
                <a:spLocks noChangeShapeType="1"/>
              </p:cNvSpPr>
              <p:nvPr/>
            </p:nvSpPr>
            <p:spPr bwMode="auto">
              <a:xfrm>
                <a:off x="1488" y="2112"/>
                <a:ext cx="2688" cy="0"/>
              </a:xfrm>
              <a:prstGeom prst="line">
                <a:avLst/>
              </a:prstGeom>
              <a:noFill/>
              <a:ln w="9525">
                <a:solidFill>
                  <a:schemeClr val="tx1"/>
                </a:solidFill>
                <a:round/>
                <a:headEnd/>
                <a:tailEnd type="triangle" w="med" len="med"/>
              </a:ln>
            </p:spPr>
            <p:txBody>
              <a:bodyPr wrap="none" anchor="ctr"/>
              <a:lstStyle/>
              <a:p>
                <a:endParaRPr lang="en-GB"/>
              </a:p>
            </p:txBody>
          </p:sp>
        </p:grpSp>
        <p:sp>
          <p:nvSpPr>
            <p:cNvPr id="1034" name="AutoShape 24"/>
            <p:cNvSpPr>
              <a:spLocks noChangeArrowheads="1"/>
            </p:cNvSpPr>
            <p:nvPr/>
          </p:nvSpPr>
          <p:spPr bwMode="auto">
            <a:xfrm>
              <a:off x="3033" y="1554"/>
              <a:ext cx="96" cy="144"/>
            </a:xfrm>
            <a:prstGeom prst="star4">
              <a:avLst>
                <a:gd name="adj" fmla="val 12500"/>
              </a:avLst>
            </a:prstGeom>
            <a:solidFill>
              <a:srgbClr val="FF0000"/>
            </a:solidFill>
            <a:ln w="9525">
              <a:solidFill>
                <a:srgbClr val="FF0000"/>
              </a:solidFill>
              <a:miter lim="800000"/>
              <a:headEnd/>
              <a:tailEnd/>
            </a:ln>
          </p:spPr>
          <p:txBody>
            <a:bodyPr wrap="none" anchor="ctr"/>
            <a:lstStyle/>
            <a:p>
              <a:pPr algn="ctr" eaLnBrk="0" hangingPunct="0"/>
              <a:endParaRPr lang="en-US" sz="2400">
                <a:solidFill>
                  <a:srgbClr val="FF0000"/>
                </a:solidFill>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104">
                                            <p:txEl>
                                              <p:pRg st="0" end="0"/>
                                            </p:txEl>
                                          </p:spTgt>
                                        </p:tgtEl>
                                        <p:attrNameLst>
                                          <p:attrName>style.visibility</p:attrName>
                                        </p:attrNameLst>
                                      </p:cBhvr>
                                      <p:to>
                                        <p:strVal val="visible"/>
                                      </p:to>
                                    </p:set>
                                    <p:animEffect transition="in" filter="wipe(up)">
                                      <p:cBhvr>
                                        <p:cTn id="7" dur="500"/>
                                        <p:tgtEl>
                                          <p:spTgt spid="4104">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104">
                                            <p:txEl>
                                              <p:pRg st="1" end="1"/>
                                            </p:txEl>
                                          </p:spTgt>
                                        </p:tgtEl>
                                        <p:attrNameLst>
                                          <p:attrName>style.visibility</p:attrName>
                                        </p:attrNameLst>
                                      </p:cBhvr>
                                      <p:to>
                                        <p:strVal val="visible"/>
                                      </p:to>
                                    </p:set>
                                    <p:animEffect transition="in" filter="wipe(up)">
                                      <p:cBhvr>
                                        <p:cTn id="11" dur="500"/>
                                        <p:tgtEl>
                                          <p:spTgt spid="4104">
                                            <p:txEl>
                                              <p:pRg st="1" end="1"/>
                                            </p:txEl>
                                          </p:spTgt>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05"/>
                                        </p:tgtEl>
                                        <p:attrNameLst>
                                          <p:attrName>style.visibility</p:attrName>
                                        </p:attrNameLst>
                                      </p:cBhvr>
                                      <p:to>
                                        <p:strVal val="visible"/>
                                      </p:to>
                                    </p:set>
                                    <p:animEffect transition="in" filter="wipe(up)">
                                      <p:cBhvr>
                                        <p:cTn id="15" dur="5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build="p" autoUpdateAnimBg="0"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2" name="Group 2"/>
          <p:cNvGrpSpPr>
            <a:grpSpLocks/>
          </p:cNvGrpSpPr>
          <p:nvPr/>
        </p:nvGrpSpPr>
        <p:grpSpPr bwMode="auto">
          <a:xfrm>
            <a:off x="250825" y="6308725"/>
            <a:ext cx="8642350" cy="476250"/>
            <a:chOff x="158" y="3974"/>
            <a:chExt cx="5444" cy="300"/>
          </a:xfrm>
        </p:grpSpPr>
        <p:sp>
          <p:nvSpPr>
            <p:cNvPr id="2075" name="Line 3"/>
            <p:cNvSpPr>
              <a:spLocks noChangeShapeType="1"/>
            </p:cNvSpPr>
            <p:nvPr/>
          </p:nvSpPr>
          <p:spPr bwMode="auto">
            <a:xfrm>
              <a:off x="158" y="3974"/>
              <a:ext cx="5444" cy="0"/>
            </a:xfrm>
            <a:prstGeom prst="line">
              <a:avLst/>
            </a:prstGeom>
            <a:noFill/>
            <a:ln w="19050">
              <a:solidFill>
                <a:srgbClr val="3366FF"/>
              </a:solidFill>
              <a:round/>
              <a:headEnd/>
              <a:tailEnd/>
            </a:ln>
          </p:spPr>
          <p:txBody>
            <a:bodyPr/>
            <a:lstStyle/>
            <a:p>
              <a:endParaRPr lang="en-GB"/>
            </a:p>
          </p:txBody>
        </p:sp>
        <p:pic>
          <p:nvPicPr>
            <p:cNvPr id="2076" name="Picture 4" descr="RGB_colour"/>
            <p:cNvPicPr>
              <a:picLocks noChangeAspect="1" noChangeArrowheads="1"/>
            </p:cNvPicPr>
            <p:nvPr/>
          </p:nvPicPr>
          <p:blipFill>
            <a:blip r:embed="rId3"/>
            <a:srcRect/>
            <a:stretch>
              <a:fillRect/>
            </a:stretch>
          </p:blipFill>
          <p:spPr bwMode="auto">
            <a:xfrm>
              <a:off x="5171" y="3997"/>
              <a:ext cx="424" cy="277"/>
            </a:xfrm>
            <a:prstGeom prst="rect">
              <a:avLst/>
            </a:prstGeom>
            <a:noFill/>
            <a:ln w="9525">
              <a:noFill/>
              <a:miter lim="800000"/>
              <a:headEnd/>
              <a:tailEnd/>
            </a:ln>
          </p:spPr>
        </p:pic>
      </p:grpSp>
      <p:sp>
        <p:nvSpPr>
          <p:cNvPr id="2053" name="Text Box 5"/>
          <p:cNvSpPr txBox="1">
            <a:spLocks noChangeArrowheads="1"/>
          </p:cNvSpPr>
          <p:nvPr/>
        </p:nvSpPr>
        <p:spPr bwMode="auto">
          <a:xfrm>
            <a:off x="250825" y="296863"/>
            <a:ext cx="8642350" cy="457200"/>
          </a:xfrm>
          <a:prstGeom prst="rect">
            <a:avLst/>
          </a:prstGeom>
          <a:noFill/>
          <a:ln w="9525">
            <a:noFill/>
            <a:miter lim="800000"/>
            <a:headEnd/>
            <a:tailEnd/>
          </a:ln>
        </p:spPr>
        <p:txBody>
          <a:bodyPr>
            <a:spAutoFit/>
          </a:bodyPr>
          <a:lstStyle/>
          <a:p>
            <a:pPr>
              <a:spcBef>
                <a:spcPct val="50000"/>
              </a:spcBef>
            </a:pPr>
            <a:r>
              <a:rPr lang="en-GB" sz="2400" b="1" dirty="0">
                <a:solidFill>
                  <a:srgbClr val="3366FF"/>
                </a:solidFill>
              </a:rPr>
              <a:t>Advanced Higher </a:t>
            </a:r>
            <a:r>
              <a:rPr lang="en-GB" sz="2400" b="1" dirty="0" smtClean="0">
                <a:solidFill>
                  <a:srgbClr val="3366FF"/>
                </a:solidFill>
              </a:rPr>
              <a:t>Physics</a:t>
            </a:r>
            <a:endParaRPr lang="en-GB" sz="2400" b="1" dirty="0">
              <a:solidFill>
                <a:srgbClr val="3366FF"/>
              </a:solidFill>
            </a:endParaRPr>
          </a:p>
        </p:txBody>
      </p:sp>
      <p:sp>
        <p:nvSpPr>
          <p:cNvPr id="2054" name="Line 6"/>
          <p:cNvSpPr>
            <a:spLocks noChangeShapeType="1"/>
          </p:cNvSpPr>
          <p:nvPr/>
        </p:nvSpPr>
        <p:spPr bwMode="auto">
          <a:xfrm>
            <a:off x="250825" y="836613"/>
            <a:ext cx="8642350" cy="0"/>
          </a:xfrm>
          <a:prstGeom prst="line">
            <a:avLst/>
          </a:prstGeom>
          <a:noFill/>
          <a:ln w="19050">
            <a:solidFill>
              <a:srgbClr val="3366FF"/>
            </a:solidFill>
            <a:round/>
            <a:headEnd/>
            <a:tailEnd/>
          </a:ln>
        </p:spPr>
        <p:txBody>
          <a:bodyPr/>
          <a:lstStyle/>
          <a:p>
            <a:endParaRPr lang="en-GB"/>
          </a:p>
        </p:txBody>
      </p:sp>
      <p:sp>
        <p:nvSpPr>
          <p:cNvPr id="2055" name="Text Box 7"/>
          <p:cNvSpPr txBox="1">
            <a:spLocks noChangeArrowheads="1"/>
          </p:cNvSpPr>
          <p:nvPr/>
        </p:nvSpPr>
        <p:spPr bwMode="auto">
          <a:xfrm>
            <a:off x="250825" y="981075"/>
            <a:ext cx="8642350" cy="366713"/>
          </a:xfrm>
          <a:prstGeom prst="rect">
            <a:avLst/>
          </a:prstGeom>
          <a:noFill/>
          <a:ln w="9525">
            <a:noFill/>
            <a:miter lim="800000"/>
            <a:headEnd/>
            <a:tailEnd/>
          </a:ln>
        </p:spPr>
        <p:txBody>
          <a:bodyPr>
            <a:spAutoFit/>
          </a:bodyPr>
          <a:lstStyle/>
          <a:p>
            <a:pPr>
              <a:spcBef>
                <a:spcPct val="50000"/>
              </a:spcBef>
            </a:pPr>
            <a:endParaRPr lang="en-US"/>
          </a:p>
        </p:txBody>
      </p:sp>
      <p:sp>
        <p:nvSpPr>
          <p:cNvPr id="5128" name="Rectangle 8"/>
          <p:cNvSpPr>
            <a:spLocks noChangeArrowheads="1"/>
          </p:cNvSpPr>
          <p:nvPr/>
        </p:nvSpPr>
        <p:spPr bwMode="auto">
          <a:xfrm>
            <a:off x="250825" y="1268413"/>
            <a:ext cx="8642350" cy="1981200"/>
          </a:xfrm>
          <a:prstGeom prst="rect">
            <a:avLst/>
          </a:prstGeom>
          <a:noFill/>
          <a:ln w="9525">
            <a:noFill/>
            <a:miter lim="800000"/>
            <a:headEnd/>
            <a:tailEnd/>
          </a:ln>
        </p:spPr>
        <p:txBody>
          <a:bodyPr/>
          <a:lstStyle/>
          <a:p>
            <a:pPr marL="342900" indent="-342900">
              <a:spcBef>
                <a:spcPct val="20000"/>
              </a:spcBef>
              <a:buFontTx/>
              <a:buChar char="•"/>
            </a:pPr>
            <a:r>
              <a:rPr lang="en-GB" sz="2400"/>
              <a:t>draw the line of best fit through the centroid with an approximately equal scatter of points on either side of the line</a:t>
            </a:r>
          </a:p>
          <a:p>
            <a:pPr marL="342900" indent="-342900">
              <a:spcBef>
                <a:spcPct val="20000"/>
              </a:spcBef>
              <a:buFontTx/>
              <a:buChar char="•"/>
            </a:pPr>
            <a:r>
              <a:rPr lang="en-GB" sz="2400"/>
              <a:t>the best estimates of the gradient and the intercept of this line can be determined</a:t>
            </a:r>
          </a:p>
        </p:txBody>
      </p:sp>
      <p:grpSp>
        <p:nvGrpSpPr>
          <p:cNvPr id="2057" name="Group 9"/>
          <p:cNvGrpSpPr>
            <a:grpSpLocks/>
          </p:cNvGrpSpPr>
          <p:nvPr/>
        </p:nvGrpSpPr>
        <p:grpSpPr bwMode="auto">
          <a:xfrm>
            <a:off x="2138363" y="3597275"/>
            <a:ext cx="4343400" cy="2178050"/>
            <a:chOff x="1296" y="1124"/>
            <a:chExt cx="2736" cy="1372"/>
          </a:xfrm>
        </p:grpSpPr>
        <p:grpSp>
          <p:nvGrpSpPr>
            <p:cNvPr id="2058" name="Group 10"/>
            <p:cNvGrpSpPr>
              <a:grpSpLocks/>
            </p:cNvGrpSpPr>
            <p:nvPr/>
          </p:nvGrpSpPr>
          <p:grpSpPr bwMode="auto">
            <a:xfrm>
              <a:off x="1296" y="1344"/>
              <a:ext cx="2688" cy="1152"/>
              <a:chOff x="1488" y="1296"/>
              <a:chExt cx="2688" cy="1152"/>
            </a:xfrm>
          </p:grpSpPr>
          <p:sp>
            <p:nvSpPr>
              <p:cNvPr id="2062" name="Line 11"/>
              <p:cNvSpPr>
                <a:spLocks noChangeShapeType="1"/>
              </p:cNvSpPr>
              <p:nvPr/>
            </p:nvSpPr>
            <p:spPr bwMode="auto">
              <a:xfrm flipV="1">
                <a:off x="2112" y="1419"/>
                <a:ext cx="0" cy="1029"/>
              </a:xfrm>
              <a:prstGeom prst="line">
                <a:avLst/>
              </a:prstGeom>
              <a:noFill/>
              <a:ln w="9525">
                <a:solidFill>
                  <a:schemeClr val="tx1"/>
                </a:solidFill>
                <a:round/>
                <a:headEnd/>
                <a:tailEnd type="triangle" w="med" len="med"/>
              </a:ln>
            </p:spPr>
            <p:txBody>
              <a:bodyPr wrap="none" anchor="ctr"/>
              <a:lstStyle/>
              <a:p>
                <a:endParaRPr lang="en-GB"/>
              </a:p>
            </p:txBody>
          </p:sp>
          <p:sp>
            <p:nvSpPr>
              <p:cNvPr id="2063" name="AutoShape 12"/>
              <p:cNvSpPr>
                <a:spLocks noChangeArrowheads="1"/>
              </p:cNvSpPr>
              <p:nvPr/>
            </p:nvSpPr>
            <p:spPr bwMode="auto">
              <a:xfrm>
                <a:off x="2496" y="1831"/>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2064" name="AutoShape 13"/>
              <p:cNvSpPr>
                <a:spLocks noChangeArrowheads="1"/>
              </p:cNvSpPr>
              <p:nvPr/>
            </p:nvSpPr>
            <p:spPr bwMode="auto">
              <a:xfrm>
                <a:off x="3408" y="1461"/>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2065" name="AutoShape 14"/>
              <p:cNvSpPr>
                <a:spLocks noChangeArrowheads="1"/>
              </p:cNvSpPr>
              <p:nvPr/>
            </p:nvSpPr>
            <p:spPr bwMode="auto">
              <a:xfrm>
                <a:off x="3840" y="1296"/>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2066" name="AutoShape 15"/>
              <p:cNvSpPr>
                <a:spLocks noChangeArrowheads="1"/>
              </p:cNvSpPr>
              <p:nvPr/>
            </p:nvSpPr>
            <p:spPr bwMode="auto">
              <a:xfrm>
                <a:off x="2928" y="1502"/>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2067" name="AutoShape 16"/>
              <p:cNvSpPr>
                <a:spLocks noChangeArrowheads="1"/>
              </p:cNvSpPr>
              <p:nvPr/>
            </p:nvSpPr>
            <p:spPr bwMode="auto">
              <a:xfrm>
                <a:off x="3552" y="1337"/>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2068" name="AutoShape 17"/>
              <p:cNvSpPr>
                <a:spLocks noChangeArrowheads="1"/>
              </p:cNvSpPr>
              <p:nvPr/>
            </p:nvSpPr>
            <p:spPr bwMode="auto">
              <a:xfrm>
                <a:off x="2784" y="1707"/>
                <a:ext cx="48" cy="83"/>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2069" name="AutoShape 18"/>
              <p:cNvSpPr>
                <a:spLocks noChangeArrowheads="1"/>
              </p:cNvSpPr>
              <p:nvPr/>
            </p:nvSpPr>
            <p:spPr bwMode="auto">
              <a:xfrm>
                <a:off x="3168" y="1419"/>
                <a:ext cx="48" cy="83"/>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2070" name="AutoShape 19"/>
              <p:cNvSpPr>
                <a:spLocks noChangeArrowheads="1"/>
              </p:cNvSpPr>
              <p:nvPr/>
            </p:nvSpPr>
            <p:spPr bwMode="auto">
              <a:xfrm>
                <a:off x="3696" y="1419"/>
                <a:ext cx="48" cy="83"/>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2071" name="AutoShape 20"/>
              <p:cNvSpPr>
                <a:spLocks noChangeArrowheads="1"/>
              </p:cNvSpPr>
              <p:nvPr/>
            </p:nvSpPr>
            <p:spPr bwMode="auto">
              <a:xfrm>
                <a:off x="2688" y="1831"/>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2072" name="AutoShape 21"/>
              <p:cNvSpPr>
                <a:spLocks noChangeArrowheads="1"/>
              </p:cNvSpPr>
              <p:nvPr/>
            </p:nvSpPr>
            <p:spPr bwMode="auto">
              <a:xfrm>
                <a:off x="2304" y="1872"/>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2073" name="Line 22"/>
              <p:cNvSpPr>
                <a:spLocks noChangeShapeType="1"/>
              </p:cNvSpPr>
              <p:nvPr/>
            </p:nvSpPr>
            <p:spPr bwMode="auto">
              <a:xfrm>
                <a:off x="1488" y="2112"/>
                <a:ext cx="2688" cy="0"/>
              </a:xfrm>
              <a:prstGeom prst="line">
                <a:avLst/>
              </a:prstGeom>
              <a:noFill/>
              <a:ln w="9525">
                <a:solidFill>
                  <a:schemeClr val="tx1"/>
                </a:solidFill>
                <a:round/>
                <a:headEnd/>
                <a:tailEnd type="triangle" w="med" len="med"/>
              </a:ln>
            </p:spPr>
            <p:txBody>
              <a:bodyPr wrap="none" anchor="ctr"/>
              <a:lstStyle/>
              <a:p>
                <a:endParaRPr lang="en-GB"/>
              </a:p>
            </p:txBody>
          </p:sp>
          <p:sp>
            <p:nvSpPr>
              <p:cNvPr id="2074" name="AutoShape 23"/>
              <p:cNvSpPr>
                <a:spLocks noChangeArrowheads="1"/>
              </p:cNvSpPr>
              <p:nvPr/>
            </p:nvSpPr>
            <p:spPr bwMode="auto">
              <a:xfrm>
                <a:off x="3024" y="1536"/>
                <a:ext cx="96" cy="144"/>
              </a:xfrm>
              <a:prstGeom prst="star4">
                <a:avLst>
                  <a:gd name="adj" fmla="val 12500"/>
                </a:avLst>
              </a:prstGeom>
              <a:solidFill>
                <a:srgbClr val="FF0000"/>
              </a:solidFill>
              <a:ln w="9525">
                <a:solidFill>
                  <a:srgbClr val="FF0000"/>
                </a:solidFill>
                <a:miter lim="800000"/>
                <a:headEnd/>
                <a:tailEnd/>
              </a:ln>
            </p:spPr>
            <p:txBody>
              <a:bodyPr wrap="none" anchor="ctr"/>
              <a:lstStyle/>
              <a:p>
                <a:pPr algn="ctr" eaLnBrk="0" hangingPunct="0"/>
                <a:endParaRPr lang="en-US" sz="2400">
                  <a:solidFill>
                    <a:srgbClr val="FF0000"/>
                  </a:solidFill>
                  <a:latin typeface="Times New Roman" pitchFamily="18" charset="0"/>
                </a:endParaRPr>
              </a:p>
            </p:txBody>
          </p:sp>
        </p:grpSp>
        <p:sp>
          <p:nvSpPr>
            <p:cNvPr id="2059" name="Line 24"/>
            <p:cNvSpPr>
              <a:spLocks noChangeShapeType="1"/>
            </p:cNvSpPr>
            <p:nvPr/>
          </p:nvSpPr>
          <p:spPr bwMode="auto">
            <a:xfrm flipV="1">
              <a:off x="1536" y="1257"/>
              <a:ext cx="2304" cy="1008"/>
            </a:xfrm>
            <a:prstGeom prst="line">
              <a:avLst/>
            </a:prstGeom>
            <a:noFill/>
            <a:ln w="9525">
              <a:solidFill>
                <a:srgbClr val="0066FF"/>
              </a:solidFill>
              <a:round/>
              <a:headEnd/>
              <a:tailEnd/>
            </a:ln>
          </p:spPr>
          <p:txBody>
            <a:bodyPr wrap="none" anchor="ctr"/>
            <a:lstStyle/>
            <a:p>
              <a:endParaRPr lang="en-GB"/>
            </a:p>
          </p:txBody>
        </p:sp>
        <p:graphicFrame>
          <p:nvGraphicFramePr>
            <p:cNvPr id="2050" name="Object 25"/>
            <p:cNvGraphicFramePr>
              <a:graphicFrameLocks noChangeAspect="1"/>
            </p:cNvGraphicFramePr>
            <p:nvPr/>
          </p:nvGraphicFramePr>
          <p:xfrm>
            <a:off x="3840" y="1124"/>
            <a:ext cx="192" cy="164"/>
          </p:xfrm>
          <a:graphic>
            <a:graphicData uri="http://schemas.openxmlformats.org/presentationml/2006/ole">
              <p:oleObj spid="_x0000_s2050" name="Equation" r:id="rId4" imgW="164957" imgH="139579" progId="Equation.3">
                <p:embed/>
              </p:oleObj>
            </a:graphicData>
          </a:graphic>
        </p:graphicFrame>
        <p:grpSp>
          <p:nvGrpSpPr>
            <p:cNvPr id="2060" name="Group 26"/>
            <p:cNvGrpSpPr>
              <a:grpSpLocks/>
            </p:cNvGrpSpPr>
            <p:nvPr/>
          </p:nvGrpSpPr>
          <p:grpSpPr bwMode="auto">
            <a:xfrm>
              <a:off x="1506" y="1995"/>
              <a:ext cx="408" cy="184"/>
              <a:chOff x="1536" y="1968"/>
              <a:chExt cx="336" cy="184"/>
            </a:xfrm>
          </p:grpSpPr>
          <p:graphicFrame>
            <p:nvGraphicFramePr>
              <p:cNvPr id="2051" name="Object 27"/>
              <p:cNvGraphicFramePr>
                <a:graphicFrameLocks noChangeAspect="1"/>
              </p:cNvGraphicFramePr>
              <p:nvPr/>
            </p:nvGraphicFramePr>
            <p:xfrm>
              <a:off x="1536" y="1968"/>
              <a:ext cx="148" cy="184"/>
            </p:xfrm>
            <a:graphic>
              <a:graphicData uri="http://schemas.openxmlformats.org/presentationml/2006/ole">
                <p:oleObj spid="_x0000_s2051" name="Equation" r:id="rId5" imgW="114201" imgH="139579" progId="Equation.3">
                  <p:embed/>
                </p:oleObj>
              </a:graphicData>
            </a:graphic>
          </p:graphicFrame>
          <p:sp>
            <p:nvSpPr>
              <p:cNvPr id="2061" name="Line 28"/>
              <p:cNvSpPr>
                <a:spLocks noChangeShapeType="1"/>
              </p:cNvSpPr>
              <p:nvPr/>
            </p:nvSpPr>
            <p:spPr bwMode="auto">
              <a:xfrm>
                <a:off x="1680" y="2064"/>
                <a:ext cx="192" cy="0"/>
              </a:xfrm>
              <a:prstGeom prst="line">
                <a:avLst/>
              </a:prstGeom>
              <a:noFill/>
              <a:ln w="9525">
                <a:solidFill>
                  <a:schemeClr val="tx1"/>
                </a:solidFill>
                <a:round/>
                <a:headEnd/>
                <a:tailEnd type="triangle" w="med" len="med"/>
              </a:ln>
            </p:spPr>
            <p:txBody>
              <a:bodyPr wrap="none" anchor="ctr"/>
              <a:lstStyle/>
              <a:p>
                <a:endParaRPr lang="en-GB"/>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128">
                                            <p:txEl>
                                              <p:pRg st="0" end="0"/>
                                            </p:txEl>
                                          </p:spTgt>
                                        </p:tgtEl>
                                        <p:attrNameLst>
                                          <p:attrName>style.visibility</p:attrName>
                                        </p:attrNameLst>
                                      </p:cBhvr>
                                      <p:to>
                                        <p:strVal val="visible"/>
                                      </p:to>
                                    </p:set>
                                    <p:animEffect transition="in" filter="wipe(up)">
                                      <p:cBhvr>
                                        <p:cTn id="7" dur="500"/>
                                        <p:tgtEl>
                                          <p:spTgt spid="5128">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128">
                                            <p:txEl>
                                              <p:pRg st="1" end="1"/>
                                            </p:txEl>
                                          </p:spTgt>
                                        </p:tgtEl>
                                        <p:attrNameLst>
                                          <p:attrName>style.visibility</p:attrName>
                                        </p:attrNameLst>
                                      </p:cBhvr>
                                      <p:to>
                                        <p:strVal val="visible"/>
                                      </p:to>
                                    </p:set>
                                    <p:animEffect transition="in" filter="wipe(up)">
                                      <p:cBhvr>
                                        <p:cTn id="11" dur="500"/>
                                        <p:tgtEl>
                                          <p:spTgt spid="51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build="p" autoUpdateAnimBg="0"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5" name="Group 2"/>
          <p:cNvGrpSpPr>
            <a:grpSpLocks/>
          </p:cNvGrpSpPr>
          <p:nvPr/>
        </p:nvGrpSpPr>
        <p:grpSpPr bwMode="auto">
          <a:xfrm>
            <a:off x="250825" y="6308725"/>
            <a:ext cx="8642350" cy="476250"/>
            <a:chOff x="158" y="3974"/>
            <a:chExt cx="5444" cy="300"/>
          </a:xfrm>
        </p:grpSpPr>
        <p:sp>
          <p:nvSpPr>
            <p:cNvPr id="3098" name="Line 3"/>
            <p:cNvSpPr>
              <a:spLocks noChangeShapeType="1"/>
            </p:cNvSpPr>
            <p:nvPr/>
          </p:nvSpPr>
          <p:spPr bwMode="auto">
            <a:xfrm>
              <a:off x="158" y="3974"/>
              <a:ext cx="5444" cy="0"/>
            </a:xfrm>
            <a:prstGeom prst="line">
              <a:avLst/>
            </a:prstGeom>
            <a:noFill/>
            <a:ln w="19050">
              <a:solidFill>
                <a:srgbClr val="3366FF"/>
              </a:solidFill>
              <a:round/>
              <a:headEnd/>
              <a:tailEnd/>
            </a:ln>
          </p:spPr>
          <p:txBody>
            <a:bodyPr/>
            <a:lstStyle/>
            <a:p>
              <a:endParaRPr lang="en-GB"/>
            </a:p>
          </p:txBody>
        </p:sp>
        <p:pic>
          <p:nvPicPr>
            <p:cNvPr id="3099" name="Picture 4" descr="RGB_colour"/>
            <p:cNvPicPr>
              <a:picLocks noChangeAspect="1" noChangeArrowheads="1"/>
            </p:cNvPicPr>
            <p:nvPr/>
          </p:nvPicPr>
          <p:blipFill>
            <a:blip r:embed="rId3"/>
            <a:srcRect/>
            <a:stretch>
              <a:fillRect/>
            </a:stretch>
          </p:blipFill>
          <p:spPr bwMode="auto">
            <a:xfrm>
              <a:off x="5171" y="3997"/>
              <a:ext cx="424" cy="277"/>
            </a:xfrm>
            <a:prstGeom prst="rect">
              <a:avLst/>
            </a:prstGeom>
            <a:noFill/>
            <a:ln w="9525">
              <a:noFill/>
              <a:miter lim="800000"/>
              <a:headEnd/>
              <a:tailEnd/>
            </a:ln>
          </p:spPr>
        </p:pic>
      </p:grpSp>
      <p:sp>
        <p:nvSpPr>
          <p:cNvPr id="3076" name="Text Box 5"/>
          <p:cNvSpPr txBox="1">
            <a:spLocks noChangeArrowheads="1"/>
          </p:cNvSpPr>
          <p:nvPr/>
        </p:nvSpPr>
        <p:spPr bwMode="auto">
          <a:xfrm>
            <a:off x="250825" y="296863"/>
            <a:ext cx="8642350" cy="457200"/>
          </a:xfrm>
          <a:prstGeom prst="rect">
            <a:avLst/>
          </a:prstGeom>
          <a:noFill/>
          <a:ln w="9525">
            <a:noFill/>
            <a:miter lim="800000"/>
            <a:headEnd/>
            <a:tailEnd/>
          </a:ln>
        </p:spPr>
        <p:txBody>
          <a:bodyPr>
            <a:spAutoFit/>
          </a:bodyPr>
          <a:lstStyle/>
          <a:p>
            <a:pPr>
              <a:spcBef>
                <a:spcPct val="50000"/>
              </a:spcBef>
            </a:pPr>
            <a:r>
              <a:rPr lang="en-GB" sz="2400" b="1" dirty="0">
                <a:solidFill>
                  <a:srgbClr val="3366FF"/>
                </a:solidFill>
              </a:rPr>
              <a:t>Advanced Higher </a:t>
            </a:r>
            <a:r>
              <a:rPr lang="en-GB" sz="2400" b="1" dirty="0" smtClean="0">
                <a:solidFill>
                  <a:srgbClr val="3366FF"/>
                </a:solidFill>
              </a:rPr>
              <a:t>Physics</a:t>
            </a:r>
            <a:endParaRPr lang="en-GB" sz="2400" b="1" dirty="0">
              <a:solidFill>
                <a:srgbClr val="3366FF"/>
              </a:solidFill>
            </a:endParaRPr>
          </a:p>
        </p:txBody>
      </p:sp>
      <p:sp>
        <p:nvSpPr>
          <p:cNvPr id="3077" name="Line 6"/>
          <p:cNvSpPr>
            <a:spLocks noChangeShapeType="1"/>
          </p:cNvSpPr>
          <p:nvPr/>
        </p:nvSpPr>
        <p:spPr bwMode="auto">
          <a:xfrm>
            <a:off x="250825" y="836613"/>
            <a:ext cx="8642350" cy="0"/>
          </a:xfrm>
          <a:prstGeom prst="line">
            <a:avLst/>
          </a:prstGeom>
          <a:noFill/>
          <a:ln w="19050">
            <a:solidFill>
              <a:srgbClr val="3366FF"/>
            </a:solidFill>
            <a:round/>
            <a:headEnd/>
            <a:tailEnd/>
          </a:ln>
        </p:spPr>
        <p:txBody>
          <a:bodyPr/>
          <a:lstStyle/>
          <a:p>
            <a:endParaRPr lang="en-GB"/>
          </a:p>
        </p:txBody>
      </p:sp>
      <p:sp>
        <p:nvSpPr>
          <p:cNvPr id="3078" name="Text Box 7"/>
          <p:cNvSpPr txBox="1">
            <a:spLocks noChangeArrowheads="1"/>
          </p:cNvSpPr>
          <p:nvPr/>
        </p:nvSpPr>
        <p:spPr bwMode="auto">
          <a:xfrm>
            <a:off x="250825" y="981075"/>
            <a:ext cx="8642350" cy="366713"/>
          </a:xfrm>
          <a:prstGeom prst="rect">
            <a:avLst/>
          </a:prstGeom>
          <a:noFill/>
          <a:ln w="9525">
            <a:noFill/>
            <a:miter lim="800000"/>
            <a:headEnd/>
            <a:tailEnd/>
          </a:ln>
        </p:spPr>
        <p:txBody>
          <a:bodyPr>
            <a:spAutoFit/>
          </a:bodyPr>
          <a:lstStyle/>
          <a:p>
            <a:pPr>
              <a:spcBef>
                <a:spcPct val="50000"/>
              </a:spcBef>
            </a:pPr>
            <a:endParaRPr lang="en-US"/>
          </a:p>
        </p:txBody>
      </p:sp>
      <p:sp>
        <p:nvSpPr>
          <p:cNvPr id="6152" name="Rectangle 8"/>
          <p:cNvSpPr>
            <a:spLocks noChangeArrowheads="1"/>
          </p:cNvSpPr>
          <p:nvPr/>
        </p:nvSpPr>
        <p:spPr bwMode="auto">
          <a:xfrm>
            <a:off x="250825" y="1268413"/>
            <a:ext cx="8642350" cy="1981200"/>
          </a:xfrm>
          <a:prstGeom prst="rect">
            <a:avLst/>
          </a:prstGeom>
          <a:noFill/>
          <a:ln w="9525">
            <a:noFill/>
            <a:miter lim="800000"/>
            <a:headEnd/>
            <a:tailEnd/>
          </a:ln>
        </p:spPr>
        <p:txBody>
          <a:bodyPr/>
          <a:lstStyle/>
          <a:p>
            <a:pPr marL="182563" indent="-182563">
              <a:spcBef>
                <a:spcPct val="20000"/>
              </a:spcBef>
              <a:buFontTx/>
              <a:buChar char="•"/>
            </a:pPr>
            <a:r>
              <a:rPr lang="en-GB" sz="2400"/>
              <a:t>draw vertical lines through the largest and smallest </a:t>
            </a:r>
            <a:r>
              <a:rPr lang="en-GB" sz="2400" i="1">
                <a:latin typeface="Times New Roman" pitchFamily="18" charset="0"/>
                <a:cs typeface="Times New Roman" pitchFamily="18" charset="0"/>
              </a:rPr>
              <a:t>x</a:t>
            </a:r>
            <a:r>
              <a:rPr lang="en-GB" sz="2400"/>
              <a:t> values</a:t>
            </a:r>
          </a:p>
        </p:txBody>
      </p:sp>
      <p:grpSp>
        <p:nvGrpSpPr>
          <p:cNvPr id="3080" name="Group 9"/>
          <p:cNvGrpSpPr>
            <a:grpSpLocks/>
          </p:cNvGrpSpPr>
          <p:nvPr/>
        </p:nvGrpSpPr>
        <p:grpSpPr bwMode="auto">
          <a:xfrm>
            <a:off x="2138363" y="3452813"/>
            <a:ext cx="4343400" cy="2325687"/>
            <a:chOff x="1296" y="1049"/>
            <a:chExt cx="2736" cy="1465"/>
          </a:xfrm>
        </p:grpSpPr>
        <p:grpSp>
          <p:nvGrpSpPr>
            <p:cNvPr id="3081" name="Group 10"/>
            <p:cNvGrpSpPr>
              <a:grpSpLocks/>
            </p:cNvGrpSpPr>
            <p:nvPr/>
          </p:nvGrpSpPr>
          <p:grpSpPr bwMode="auto">
            <a:xfrm>
              <a:off x="1296" y="1362"/>
              <a:ext cx="2688" cy="1152"/>
              <a:chOff x="1488" y="1296"/>
              <a:chExt cx="2688" cy="1152"/>
            </a:xfrm>
          </p:grpSpPr>
          <p:sp>
            <p:nvSpPr>
              <p:cNvPr id="3085" name="Line 11"/>
              <p:cNvSpPr>
                <a:spLocks noChangeShapeType="1"/>
              </p:cNvSpPr>
              <p:nvPr/>
            </p:nvSpPr>
            <p:spPr bwMode="auto">
              <a:xfrm flipV="1">
                <a:off x="2112" y="1419"/>
                <a:ext cx="0" cy="1029"/>
              </a:xfrm>
              <a:prstGeom prst="line">
                <a:avLst/>
              </a:prstGeom>
              <a:noFill/>
              <a:ln w="9525">
                <a:solidFill>
                  <a:schemeClr val="tx1"/>
                </a:solidFill>
                <a:round/>
                <a:headEnd/>
                <a:tailEnd type="triangle" w="med" len="med"/>
              </a:ln>
            </p:spPr>
            <p:txBody>
              <a:bodyPr wrap="none" anchor="ctr"/>
              <a:lstStyle/>
              <a:p>
                <a:endParaRPr lang="en-GB"/>
              </a:p>
            </p:txBody>
          </p:sp>
          <p:sp>
            <p:nvSpPr>
              <p:cNvPr id="3086" name="AutoShape 12"/>
              <p:cNvSpPr>
                <a:spLocks noChangeArrowheads="1"/>
              </p:cNvSpPr>
              <p:nvPr/>
            </p:nvSpPr>
            <p:spPr bwMode="auto">
              <a:xfrm>
                <a:off x="2496" y="1831"/>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3087" name="AutoShape 13"/>
              <p:cNvSpPr>
                <a:spLocks noChangeArrowheads="1"/>
              </p:cNvSpPr>
              <p:nvPr/>
            </p:nvSpPr>
            <p:spPr bwMode="auto">
              <a:xfrm>
                <a:off x="3408" y="1461"/>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3088" name="AutoShape 14"/>
              <p:cNvSpPr>
                <a:spLocks noChangeArrowheads="1"/>
              </p:cNvSpPr>
              <p:nvPr/>
            </p:nvSpPr>
            <p:spPr bwMode="auto">
              <a:xfrm>
                <a:off x="3840" y="1296"/>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3089" name="AutoShape 15"/>
              <p:cNvSpPr>
                <a:spLocks noChangeArrowheads="1"/>
              </p:cNvSpPr>
              <p:nvPr/>
            </p:nvSpPr>
            <p:spPr bwMode="auto">
              <a:xfrm>
                <a:off x="2928" y="1502"/>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3090" name="AutoShape 16"/>
              <p:cNvSpPr>
                <a:spLocks noChangeArrowheads="1"/>
              </p:cNvSpPr>
              <p:nvPr/>
            </p:nvSpPr>
            <p:spPr bwMode="auto">
              <a:xfrm>
                <a:off x="3552" y="1337"/>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3091" name="AutoShape 17"/>
              <p:cNvSpPr>
                <a:spLocks noChangeArrowheads="1"/>
              </p:cNvSpPr>
              <p:nvPr/>
            </p:nvSpPr>
            <p:spPr bwMode="auto">
              <a:xfrm>
                <a:off x="2784" y="1707"/>
                <a:ext cx="48" cy="83"/>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3092" name="AutoShape 18"/>
              <p:cNvSpPr>
                <a:spLocks noChangeArrowheads="1"/>
              </p:cNvSpPr>
              <p:nvPr/>
            </p:nvSpPr>
            <p:spPr bwMode="auto">
              <a:xfrm>
                <a:off x="3168" y="1419"/>
                <a:ext cx="48" cy="83"/>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3093" name="AutoShape 19"/>
              <p:cNvSpPr>
                <a:spLocks noChangeArrowheads="1"/>
              </p:cNvSpPr>
              <p:nvPr/>
            </p:nvSpPr>
            <p:spPr bwMode="auto">
              <a:xfrm>
                <a:off x="3696" y="1419"/>
                <a:ext cx="48" cy="83"/>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3094" name="AutoShape 20"/>
              <p:cNvSpPr>
                <a:spLocks noChangeArrowheads="1"/>
              </p:cNvSpPr>
              <p:nvPr/>
            </p:nvSpPr>
            <p:spPr bwMode="auto">
              <a:xfrm>
                <a:off x="2688" y="1831"/>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3095" name="AutoShape 21"/>
              <p:cNvSpPr>
                <a:spLocks noChangeArrowheads="1"/>
              </p:cNvSpPr>
              <p:nvPr/>
            </p:nvSpPr>
            <p:spPr bwMode="auto">
              <a:xfrm>
                <a:off x="2304" y="1872"/>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3096" name="Line 22"/>
              <p:cNvSpPr>
                <a:spLocks noChangeShapeType="1"/>
              </p:cNvSpPr>
              <p:nvPr/>
            </p:nvSpPr>
            <p:spPr bwMode="auto">
              <a:xfrm>
                <a:off x="1488" y="2112"/>
                <a:ext cx="2688" cy="0"/>
              </a:xfrm>
              <a:prstGeom prst="line">
                <a:avLst/>
              </a:prstGeom>
              <a:noFill/>
              <a:ln w="9525">
                <a:solidFill>
                  <a:schemeClr val="tx1"/>
                </a:solidFill>
                <a:round/>
                <a:headEnd/>
                <a:tailEnd type="triangle" w="med" len="med"/>
              </a:ln>
            </p:spPr>
            <p:txBody>
              <a:bodyPr wrap="none" anchor="ctr"/>
              <a:lstStyle/>
              <a:p>
                <a:endParaRPr lang="en-GB"/>
              </a:p>
            </p:txBody>
          </p:sp>
          <p:sp>
            <p:nvSpPr>
              <p:cNvPr id="3097" name="AutoShape 23"/>
              <p:cNvSpPr>
                <a:spLocks noChangeArrowheads="1"/>
              </p:cNvSpPr>
              <p:nvPr/>
            </p:nvSpPr>
            <p:spPr bwMode="auto">
              <a:xfrm>
                <a:off x="3024" y="1536"/>
                <a:ext cx="96" cy="144"/>
              </a:xfrm>
              <a:prstGeom prst="star4">
                <a:avLst>
                  <a:gd name="adj" fmla="val 12500"/>
                </a:avLst>
              </a:prstGeom>
              <a:solidFill>
                <a:srgbClr val="FF0000"/>
              </a:solidFill>
              <a:ln w="9525">
                <a:solidFill>
                  <a:srgbClr val="FF0000"/>
                </a:solidFill>
                <a:miter lim="800000"/>
                <a:headEnd/>
                <a:tailEnd/>
              </a:ln>
            </p:spPr>
            <p:txBody>
              <a:bodyPr wrap="none" anchor="ctr"/>
              <a:lstStyle/>
              <a:p>
                <a:pPr algn="ctr" eaLnBrk="0" hangingPunct="0"/>
                <a:endParaRPr lang="en-US" sz="2400">
                  <a:solidFill>
                    <a:srgbClr val="FF0000"/>
                  </a:solidFill>
                  <a:latin typeface="Times New Roman" pitchFamily="18" charset="0"/>
                </a:endParaRPr>
              </a:p>
            </p:txBody>
          </p:sp>
        </p:grpSp>
        <p:sp>
          <p:nvSpPr>
            <p:cNvPr id="3082" name="Line 24"/>
            <p:cNvSpPr>
              <a:spLocks noChangeShapeType="1"/>
            </p:cNvSpPr>
            <p:nvPr/>
          </p:nvSpPr>
          <p:spPr bwMode="auto">
            <a:xfrm flipV="1">
              <a:off x="1536" y="1266"/>
              <a:ext cx="2304" cy="1008"/>
            </a:xfrm>
            <a:prstGeom prst="line">
              <a:avLst/>
            </a:prstGeom>
            <a:noFill/>
            <a:ln w="9525">
              <a:solidFill>
                <a:srgbClr val="0066FF"/>
              </a:solidFill>
              <a:round/>
              <a:headEnd/>
              <a:tailEnd/>
            </a:ln>
          </p:spPr>
          <p:txBody>
            <a:bodyPr wrap="none" anchor="ctr"/>
            <a:lstStyle/>
            <a:p>
              <a:endParaRPr lang="en-GB"/>
            </a:p>
          </p:txBody>
        </p:sp>
        <p:graphicFrame>
          <p:nvGraphicFramePr>
            <p:cNvPr id="3074" name="Object 25"/>
            <p:cNvGraphicFramePr>
              <a:graphicFrameLocks noChangeAspect="1"/>
            </p:cNvGraphicFramePr>
            <p:nvPr/>
          </p:nvGraphicFramePr>
          <p:xfrm>
            <a:off x="3840" y="1142"/>
            <a:ext cx="192" cy="164"/>
          </p:xfrm>
          <a:graphic>
            <a:graphicData uri="http://schemas.openxmlformats.org/presentationml/2006/ole">
              <p:oleObj spid="_x0000_s3074" name="Equation" r:id="rId4" imgW="164957" imgH="139579" progId="Equation.3">
                <p:embed/>
              </p:oleObj>
            </a:graphicData>
          </a:graphic>
        </p:graphicFrame>
        <p:sp>
          <p:nvSpPr>
            <p:cNvPr id="3083" name="Line 26"/>
            <p:cNvSpPr>
              <a:spLocks noChangeShapeType="1"/>
            </p:cNvSpPr>
            <p:nvPr/>
          </p:nvSpPr>
          <p:spPr bwMode="auto">
            <a:xfrm>
              <a:off x="2133" y="1598"/>
              <a:ext cx="0" cy="816"/>
            </a:xfrm>
            <a:prstGeom prst="line">
              <a:avLst/>
            </a:prstGeom>
            <a:noFill/>
            <a:ln w="9525">
              <a:solidFill>
                <a:schemeClr val="tx1"/>
              </a:solidFill>
              <a:round/>
              <a:headEnd/>
              <a:tailEnd/>
            </a:ln>
          </p:spPr>
          <p:txBody>
            <a:bodyPr wrap="none" anchor="ctr"/>
            <a:lstStyle/>
            <a:p>
              <a:endParaRPr lang="en-GB"/>
            </a:p>
          </p:txBody>
        </p:sp>
        <p:sp>
          <p:nvSpPr>
            <p:cNvPr id="3084" name="Line 27"/>
            <p:cNvSpPr>
              <a:spLocks noChangeShapeType="1"/>
            </p:cNvSpPr>
            <p:nvPr/>
          </p:nvSpPr>
          <p:spPr bwMode="auto">
            <a:xfrm>
              <a:off x="3665" y="1049"/>
              <a:ext cx="0" cy="816"/>
            </a:xfrm>
            <a:prstGeom prst="line">
              <a:avLst/>
            </a:prstGeom>
            <a:noFill/>
            <a:ln w="9525">
              <a:solidFill>
                <a:schemeClr val="tx1"/>
              </a:solidFill>
              <a:round/>
              <a:headEnd/>
              <a:tailEnd/>
            </a:ln>
          </p:spPr>
          <p:txBody>
            <a:bodyPr wrap="none" anchor="ct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152">
                                            <p:txEl>
                                              <p:pRg st="0" end="0"/>
                                            </p:txEl>
                                          </p:spTgt>
                                        </p:tgtEl>
                                        <p:attrNameLst>
                                          <p:attrName>style.visibility</p:attrName>
                                        </p:attrNameLst>
                                      </p:cBhvr>
                                      <p:to>
                                        <p:strVal val="visible"/>
                                      </p:to>
                                    </p:set>
                                    <p:animEffect transition="in" filter="wipe(up)">
                                      <p:cBhvr>
                                        <p:cTn id="7" dur="500"/>
                                        <p:tgtEl>
                                          <p:spTgt spid="61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build="p"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9" name="Group 2"/>
          <p:cNvGrpSpPr>
            <a:grpSpLocks/>
          </p:cNvGrpSpPr>
          <p:nvPr/>
        </p:nvGrpSpPr>
        <p:grpSpPr bwMode="auto">
          <a:xfrm>
            <a:off x="250825" y="6308725"/>
            <a:ext cx="8642350" cy="476250"/>
            <a:chOff x="158" y="3974"/>
            <a:chExt cx="5444" cy="300"/>
          </a:xfrm>
        </p:grpSpPr>
        <p:sp>
          <p:nvSpPr>
            <p:cNvPr id="4124" name="Line 3"/>
            <p:cNvSpPr>
              <a:spLocks noChangeShapeType="1"/>
            </p:cNvSpPr>
            <p:nvPr/>
          </p:nvSpPr>
          <p:spPr bwMode="auto">
            <a:xfrm>
              <a:off x="158" y="3974"/>
              <a:ext cx="5444" cy="0"/>
            </a:xfrm>
            <a:prstGeom prst="line">
              <a:avLst/>
            </a:prstGeom>
            <a:noFill/>
            <a:ln w="19050">
              <a:solidFill>
                <a:srgbClr val="3366FF"/>
              </a:solidFill>
              <a:round/>
              <a:headEnd/>
              <a:tailEnd/>
            </a:ln>
          </p:spPr>
          <p:txBody>
            <a:bodyPr/>
            <a:lstStyle/>
            <a:p>
              <a:endParaRPr lang="en-GB"/>
            </a:p>
          </p:txBody>
        </p:sp>
        <p:pic>
          <p:nvPicPr>
            <p:cNvPr id="4125" name="Picture 4" descr="RGB_colour"/>
            <p:cNvPicPr>
              <a:picLocks noChangeAspect="1" noChangeArrowheads="1"/>
            </p:cNvPicPr>
            <p:nvPr/>
          </p:nvPicPr>
          <p:blipFill>
            <a:blip r:embed="rId3"/>
            <a:srcRect/>
            <a:stretch>
              <a:fillRect/>
            </a:stretch>
          </p:blipFill>
          <p:spPr bwMode="auto">
            <a:xfrm>
              <a:off x="5171" y="3997"/>
              <a:ext cx="424" cy="277"/>
            </a:xfrm>
            <a:prstGeom prst="rect">
              <a:avLst/>
            </a:prstGeom>
            <a:noFill/>
            <a:ln w="9525">
              <a:noFill/>
              <a:miter lim="800000"/>
              <a:headEnd/>
              <a:tailEnd/>
            </a:ln>
          </p:spPr>
        </p:pic>
      </p:grpSp>
      <p:sp>
        <p:nvSpPr>
          <p:cNvPr id="4100" name="Text Box 5"/>
          <p:cNvSpPr txBox="1">
            <a:spLocks noChangeArrowheads="1"/>
          </p:cNvSpPr>
          <p:nvPr/>
        </p:nvSpPr>
        <p:spPr bwMode="auto">
          <a:xfrm>
            <a:off x="250825" y="296863"/>
            <a:ext cx="8642350" cy="457200"/>
          </a:xfrm>
          <a:prstGeom prst="rect">
            <a:avLst/>
          </a:prstGeom>
          <a:noFill/>
          <a:ln w="9525">
            <a:noFill/>
            <a:miter lim="800000"/>
            <a:headEnd/>
            <a:tailEnd/>
          </a:ln>
        </p:spPr>
        <p:txBody>
          <a:bodyPr>
            <a:spAutoFit/>
          </a:bodyPr>
          <a:lstStyle/>
          <a:p>
            <a:pPr>
              <a:spcBef>
                <a:spcPct val="50000"/>
              </a:spcBef>
            </a:pPr>
            <a:r>
              <a:rPr lang="en-GB" sz="2400" b="1" dirty="0">
                <a:solidFill>
                  <a:srgbClr val="3366FF"/>
                </a:solidFill>
              </a:rPr>
              <a:t>Advanced Higher </a:t>
            </a:r>
            <a:r>
              <a:rPr lang="en-GB" sz="2400" b="1" dirty="0" smtClean="0">
                <a:solidFill>
                  <a:srgbClr val="3366FF"/>
                </a:solidFill>
              </a:rPr>
              <a:t>Physics</a:t>
            </a:r>
            <a:endParaRPr lang="en-GB" sz="2400" b="1" dirty="0">
              <a:solidFill>
                <a:srgbClr val="3366FF"/>
              </a:solidFill>
            </a:endParaRPr>
          </a:p>
        </p:txBody>
      </p:sp>
      <p:sp>
        <p:nvSpPr>
          <p:cNvPr id="4101" name="Line 6"/>
          <p:cNvSpPr>
            <a:spLocks noChangeShapeType="1"/>
          </p:cNvSpPr>
          <p:nvPr/>
        </p:nvSpPr>
        <p:spPr bwMode="auto">
          <a:xfrm>
            <a:off x="250825" y="836613"/>
            <a:ext cx="8642350" cy="0"/>
          </a:xfrm>
          <a:prstGeom prst="line">
            <a:avLst/>
          </a:prstGeom>
          <a:noFill/>
          <a:ln w="19050">
            <a:solidFill>
              <a:srgbClr val="3366FF"/>
            </a:solidFill>
            <a:round/>
            <a:headEnd/>
            <a:tailEnd/>
          </a:ln>
        </p:spPr>
        <p:txBody>
          <a:bodyPr/>
          <a:lstStyle/>
          <a:p>
            <a:endParaRPr lang="en-GB"/>
          </a:p>
        </p:txBody>
      </p:sp>
      <p:sp>
        <p:nvSpPr>
          <p:cNvPr id="4102" name="Text Box 7"/>
          <p:cNvSpPr txBox="1">
            <a:spLocks noChangeArrowheads="1"/>
          </p:cNvSpPr>
          <p:nvPr/>
        </p:nvSpPr>
        <p:spPr bwMode="auto">
          <a:xfrm>
            <a:off x="250825" y="981075"/>
            <a:ext cx="8642350" cy="366713"/>
          </a:xfrm>
          <a:prstGeom prst="rect">
            <a:avLst/>
          </a:prstGeom>
          <a:noFill/>
          <a:ln w="9525">
            <a:noFill/>
            <a:miter lim="800000"/>
            <a:headEnd/>
            <a:tailEnd/>
          </a:ln>
        </p:spPr>
        <p:txBody>
          <a:bodyPr>
            <a:spAutoFit/>
          </a:bodyPr>
          <a:lstStyle/>
          <a:p>
            <a:pPr>
              <a:spcBef>
                <a:spcPct val="50000"/>
              </a:spcBef>
            </a:pPr>
            <a:endParaRPr lang="en-US"/>
          </a:p>
        </p:txBody>
      </p:sp>
      <p:sp>
        <p:nvSpPr>
          <p:cNvPr id="8220" name="Rectangle 28"/>
          <p:cNvSpPr>
            <a:spLocks noChangeArrowheads="1"/>
          </p:cNvSpPr>
          <p:nvPr/>
        </p:nvSpPr>
        <p:spPr bwMode="auto">
          <a:xfrm>
            <a:off x="250825" y="1268413"/>
            <a:ext cx="8642350" cy="1981200"/>
          </a:xfrm>
          <a:prstGeom prst="rect">
            <a:avLst/>
          </a:prstGeom>
          <a:noFill/>
          <a:ln w="9525">
            <a:noFill/>
            <a:miter lim="800000"/>
            <a:headEnd/>
            <a:tailEnd/>
          </a:ln>
        </p:spPr>
        <p:txBody>
          <a:bodyPr/>
          <a:lstStyle/>
          <a:p>
            <a:pPr marL="182563" indent="-182563">
              <a:spcBef>
                <a:spcPct val="20000"/>
              </a:spcBef>
              <a:buFontTx/>
              <a:buChar char="•"/>
            </a:pPr>
            <a:r>
              <a:rPr lang="en-GB" sz="2400"/>
              <a:t>draw two lines parallel to the line of best fit, one through the point most above the line of best fit and one through the point most below the line of best fit, this forms a parallelogram surrounding all of the points</a:t>
            </a:r>
          </a:p>
        </p:txBody>
      </p:sp>
      <p:grpSp>
        <p:nvGrpSpPr>
          <p:cNvPr id="4104" name="Group 29"/>
          <p:cNvGrpSpPr>
            <a:grpSpLocks/>
          </p:cNvGrpSpPr>
          <p:nvPr/>
        </p:nvGrpSpPr>
        <p:grpSpPr bwMode="auto">
          <a:xfrm>
            <a:off x="2138363" y="3568700"/>
            <a:ext cx="4513262" cy="2208213"/>
            <a:chOff x="1296" y="1105"/>
            <a:chExt cx="2843" cy="1391"/>
          </a:xfrm>
        </p:grpSpPr>
        <p:grpSp>
          <p:nvGrpSpPr>
            <p:cNvPr id="4105" name="Group 30"/>
            <p:cNvGrpSpPr>
              <a:grpSpLocks/>
            </p:cNvGrpSpPr>
            <p:nvPr/>
          </p:nvGrpSpPr>
          <p:grpSpPr bwMode="auto">
            <a:xfrm>
              <a:off x="1296" y="1344"/>
              <a:ext cx="2688" cy="1152"/>
              <a:chOff x="1488" y="1296"/>
              <a:chExt cx="2688" cy="1152"/>
            </a:xfrm>
          </p:grpSpPr>
          <p:sp>
            <p:nvSpPr>
              <p:cNvPr id="4111" name="Line 31"/>
              <p:cNvSpPr>
                <a:spLocks noChangeShapeType="1"/>
              </p:cNvSpPr>
              <p:nvPr/>
            </p:nvSpPr>
            <p:spPr bwMode="auto">
              <a:xfrm flipV="1">
                <a:off x="2112" y="1419"/>
                <a:ext cx="0" cy="1029"/>
              </a:xfrm>
              <a:prstGeom prst="line">
                <a:avLst/>
              </a:prstGeom>
              <a:noFill/>
              <a:ln w="9525">
                <a:solidFill>
                  <a:schemeClr val="tx1"/>
                </a:solidFill>
                <a:round/>
                <a:headEnd/>
                <a:tailEnd type="triangle" w="med" len="med"/>
              </a:ln>
            </p:spPr>
            <p:txBody>
              <a:bodyPr wrap="none" anchor="ctr"/>
              <a:lstStyle/>
              <a:p>
                <a:endParaRPr lang="en-GB"/>
              </a:p>
            </p:txBody>
          </p:sp>
          <p:sp>
            <p:nvSpPr>
              <p:cNvPr id="4112" name="AutoShape 32"/>
              <p:cNvSpPr>
                <a:spLocks noChangeArrowheads="1"/>
              </p:cNvSpPr>
              <p:nvPr/>
            </p:nvSpPr>
            <p:spPr bwMode="auto">
              <a:xfrm>
                <a:off x="2496" y="1831"/>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4113" name="AutoShape 33"/>
              <p:cNvSpPr>
                <a:spLocks noChangeArrowheads="1"/>
              </p:cNvSpPr>
              <p:nvPr/>
            </p:nvSpPr>
            <p:spPr bwMode="auto">
              <a:xfrm>
                <a:off x="3408" y="1461"/>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4114" name="AutoShape 34"/>
              <p:cNvSpPr>
                <a:spLocks noChangeArrowheads="1"/>
              </p:cNvSpPr>
              <p:nvPr/>
            </p:nvSpPr>
            <p:spPr bwMode="auto">
              <a:xfrm>
                <a:off x="3840" y="1296"/>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4115" name="AutoShape 35"/>
              <p:cNvSpPr>
                <a:spLocks noChangeArrowheads="1"/>
              </p:cNvSpPr>
              <p:nvPr/>
            </p:nvSpPr>
            <p:spPr bwMode="auto">
              <a:xfrm>
                <a:off x="2928" y="1502"/>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4116" name="AutoShape 36"/>
              <p:cNvSpPr>
                <a:spLocks noChangeArrowheads="1"/>
              </p:cNvSpPr>
              <p:nvPr/>
            </p:nvSpPr>
            <p:spPr bwMode="auto">
              <a:xfrm>
                <a:off x="3552" y="1337"/>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4117" name="AutoShape 37"/>
              <p:cNvSpPr>
                <a:spLocks noChangeArrowheads="1"/>
              </p:cNvSpPr>
              <p:nvPr/>
            </p:nvSpPr>
            <p:spPr bwMode="auto">
              <a:xfrm>
                <a:off x="2784" y="1707"/>
                <a:ext cx="48" cy="83"/>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4118" name="AutoShape 38"/>
              <p:cNvSpPr>
                <a:spLocks noChangeArrowheads="1"/>
              </p:cNvSpPr>
              <p:nvPr/>
            </p:nvSpPr>
            <p:spPr bwMode="auto">
              <a:xfrm>
                <a:off x="3168" y="1419"/>
                <a:ext cx="48" cy="83"/>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4119" name="AutoShape 39"/>
              <p:cNvSpPr>
                <a:spLocks noChangeArrowheads="1"/>
              </p:cNvSpPr>
              <p:nvPr/>
            </p:nvSpPr>
            <p:spPr bwMode="auto">
              <a:xfrm>
                <a:off x="3696" y="1419"/>
                <a:ext cx="48" cy="83"/>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4120" name="AutoShape 40"/>
              <p:cNvSpPr>
                <a:spLocks noChangeArrowheads="1"/>
              </p:cNvSpPr>
              <p:nvPr/>
            </p:nvSpPr>
            <p:spPr bwMode="auto">
              <a:xfrm>
                <a:off x="2688" y="1831"/>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4121" name="AutoShape 41"/>
              <p:cNvSpPr>
                <a:spLocks noChangeArrowheads="1"/>
              </p:cNvSpPr>
              <p:nvPr/>
            </p:nvSpPr>
            <p:spPr bwMode="auto">
              <a:xfrm>
                <a:off x="2304" y="1872"/>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4122" name="Line 42"/>
              <p:cNvSpPr>
                <a:spLocks noChangeShapeType="1"/>
              </p:cNvSpPr>
              <p:nvPr/>
            </p:nvSpPr>
            <p:spPr bwMode="auto">
              <a:xfrm>
                <a:off x="1488" y="2112"/>
                <a:ext cx="2688" cy="0"/>
              </a:xfrm>
              <a:prstGeom prst="line">
                <a:avLst/>
              </a:prstGeom>
              <a:noFill/>
              <a:ln w="9525">
                <a:solidFill>
                  <a:schemeClr val="tx1"/>
                </a:solidFill>
                <a:round/>
                <a:headEnd/>
                <a:tailEnd type="triangle" w="med" len="med"/>
              </a:ln>
            </p:spPr>
            <p:txBody>
              <a:bodyPr wrap="none" anchor="ctr"/>
              <a:lstStyle/>
              <a:p>
                <a:endParaRPr lang="en-GB"/>
              </a:p>
            </p:txBody>
          </p:sp>
          <p:sp>
            <p:nvSpPr>
              <p:cNvPr id="4123" name="AutoShape 43"/>
              <p:cNvSpPr>
                <a:spLocks noChangeArrowheads="1"/>
              </p:cNvSpPr>
              <p:nvPr/>
            </p:nvSpPr>
            <p:spPr bwMode="auto">
              <a:xfrm>
                <a:off x="3024" y="1536"/>
                <a:ext cx="96" cy="144"/>
              </a:xfrm>
              <a:prstGeom prst="star4">
                <a:avLst>
                  <a:gd name="adj" fmla="val 12500"/>
                </a:avLst>
              </a:prstGeom>
              <a:solidFill>
                <a:srgbClr val="FF0000"/>
              </a:solidFill>
              <a:ln w="9525">
                <a:solidFill>
                  <a:srgbClr val="FF0000"/>
                </a:solidFill>
                <a:miter lim="800000"/>
                <a:headEnd/>
                <a:tailEnd/>
              </a:ln>
            </p:spPr>
            <p:txBody>
              <a:bodyPr wrap="none" anchor="ctr"/>
              <a:lstStyle/>
              <a:p>
                <a:pPr algn="ctr" eaLnBrk="0" hangingPunct="0"/>
                <a:endParaRPr lang="en-US" sz="2400">
                  <a:solidFill>
                    <a:srgbClr val="FF0000"/>
                  </a:solidFill>
                  <a:latin typeface="Times New Roman" pitchFamily="18" charset="0"/>
                </a:endParaRPr>
              </a:p>
            </p:txBody>
          </p:sp>
        </p:grpSp>
        <p:sp>
          <p:nvSpPr>
            <p:cNvPr id="4106" name="Line 44"/>
            <p:cNvSpPr>
              <a:spLocks noChangeShapeType="1"/>
            </p:cNvSpPr>
            <p:nvPr/>
          </p:nvSpPr>
          <p:spPr bwMode="auto">
            <a:xfrm flipV="1">
              <a:off x="1536" y="1248"/>
              <a:ext cx="2304" cy="1008"/>
            </a:xfrm>
            <a:prstGeom prst="line">
              <a:avLst/>
            </a:prstGeom>
            <a:noFill/>
            <a:ln w="9525">
              <a:solidFill>
                <a:srgbClr val="0066FF"/>
              </a:solidFill>
              <a:round/>
              <a:headEnd/>
              <a:tailEnd/>
            </a:ln>
          </p:spPr>
          <p:txBody>
            <a:bodyPr wrap="none" anchor="ctr"/>
            <a:lstStyle/>
            <a:p>
              <a:endParaRPr lang="en-GB"/>
            </a:p>
          </p:txBody>
        </p:sp>
        <p:graphicFrame>
          <p:nvGraphicFramePr>
            <p:cNvPr id="4098" name="Object 45"/>
            <p:cNvGraphicFramePr>
              <a:graphicFrameLocks noChangeAspect="1"/>
            </p:cNvGraphicFramePr>
            <p:nvPr/>
          </p:nvGraphicFramePr>
          <p:xfrm>
            <a:off x="3840" y="1124"/>
            <a:ext cx="192" cy="164"/>
          </p:xfrm>
          <a:graphic>
            <a:graphicData uri="http://schemas.openxmlformats.org/presentationml/2006/ole">
              <p:oleObj spid="_x0000_s4098" name="Equation" r:id="rId4" imgW="164957" imgH="139579" progId="Equation.3">
                <p:embed/>
              </p:oleObj>
            </a:graphicData>
          </a:graphic>
        </p:graphicFrame>
        <p:sp>
          <p:nvSpPr>
            <p:cNvPr id="4107" name="Line 46"/>
            <p:cNvSpPr>
              <a:spLocks noChangeShapeType="1"/>
            </p:cNvSpPr>
            <p:nvPr/>
          </p:nvSpPr>
          <p:spPr bwMode="auto">
            <a:xfrm flipV="1">
              <a:off x="1788" y="1145"/>
              <a:ext cx="1963" cy="900"/>
            </a:xfrm>
            <a:prstGeom prst="line">
              <a:avLst/>
            </a:prstGeom>
            <a:noFill/>
            <a:ln w="9525">
              <a:solidFill>
                <a:srgbClr val="9900CC"/>
              </a:solidFill>
              <a:round/>
              <a:headEnd/>
              <a:tailEnd/>
            </a:ln>
          </p:spPr>
          <p:txBody>
            <a:bodyPr wrap="none" anchor="ctr"/>
            <a:lstStyle/>
            <a:p>
              <a:endParaRPr lang="en-GB"/>
            </a:p>
          </p:txBody>
        </p:sp>
        <p:sp>
          <p:nvSpPr>
            <p:cNvPr id="4108" name="Line 47"/>
            <p:cNvSpPr>
              <a:spLocks noChangeShapeType="1"/>
            </p:cNvSpPr>
            <p:nvPr/>
          </p:nvSpPr>
          <p:spPr bwMode="auto">
            <a:xfrm flipV="1">
              <a:off x="1691" y="1227"/>
              <a:ext cx="2448" cy="1152"/>
            </a:xfrm>
            <a:prstGeom prst="line">
              <a:avLst/>
            </a:prstGeom>
            <a:noFill/>
            <a:ln w="9525">
              <a:solidFill>
                <a:srgbClr val="9900CC"/>
              </a:solidFill>
              <a:round/>
              <a:headEnd/>
              <a:tailEnd/>
            </a:ln>
          </p:spPr>
          <p:txBody>
            <a:bodyPr wrap="none" anchor="ctr"/>
            <a:lstStyle/>
            <a:p>
              <a:endParaRPr lang="en-GB"/>
            </a:p>
          </p:txBody>
        </p:sp>
        <p:sp>
          <p:nvSpPr>
            <p:cNvPr id="4109" name="Line 48"/>
            <p:cNvSpPr>
              <a:spLocks noChangeShapeType="1"/>
            </p:cNvSpPr>
            <p:nvPr/>
          </p:nvSpPr>
          <p:spPr bwMode="auto">
            <a:xfrm>
              <a:off x="2131" y="1728"/>
              <a:ext cx="0" cy="662"/>
            </a:xfrm>
            <a:prstGeom prst="line">
              <a:avLst/>
            </a:prstGeom>
            <a:noFill/>
            <a:ln w="9525">
              <a:solidFill>
                <a:srgbClr val="000000"/>
              </a:solidFill>
              <a:round/>
              <a:headEnd/>
              <a:tailEnd/>
            </a:ln>
          </p:spPr>
          <p:txBody>
            <a:bodyPr/>
            <a:lstStyle/>
            <a:p>
              <a:endParaRPr lang="en-GB"/>
            </a:p>
          </p:txBody>
        </p:sp>
        <p:sp>
          <p:nvSpPr>
            <p:cNvPr id="4110" name="Line 49"/>
            <p:cNvSpPr>
              <a:spLocks noChangeShapeType="1"/>
            </p:cNvSpPr>
            <p:nvPr/>
          </p:nvSpPr>
          <p:spPr bwMode="auto">
            <a:xfrm>
              <a:off x="3674" y="1105"/>
              <a:ext cx="0" cy="646"/>
            </a:xfrm>
            <a:prstGeom prst="line">
              <a:avLst/>
            </a:prstGeom>
            <a:noFill/>
            <a:ln w="9525">
              <a:solidFill>
                <a:srgbClr val="000000"/>
              </a:solidFill>
              <a:round/>
              <a:headEnd/>
              <a:tailEnd/>
            </a:ln>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220">
                                            <p:txEl>
                                              <p:pRg st="0" end="0"/>
                                            </p:txEl>
                                          </p:spTgt>
                                        </p:tgtEl>
                                        <p:attrNameLst>
                                          <p:attrName>style.visibility</p:attrName>
                                        </p:attrNameLst>
                                      </p:cBhvr>
                                      <p:to>
                                        <p:strVal val="visible"/>
                                      </p:to>
                                    </p:set>
                                    <p:animEffect transition="in" filter="wipe(up)">
                                      <p:cBhvr>
                                        <p:cTn id="7" dur="500"/>
                                        <p:tgtEl>
                                          <p:spTgt spid="82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0" grpId="0" build="p" autoUpdateAnimBg="0"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6" name="Group 2"/>
          <p:cNvGrpSpPr>
            <a:grpSpLocks/>
          </p:cNvGrpSpPr>
          <p:nvPr/>
        </p:nvGrpSpPr>
        <p:grpSpPr bwMode="auto">
          <a:xfrm>
            <a:off x="250825" y="6308725"/>
            <a:ext cx="8642350" cy="476250"/>
            <a:chOff x="158" y="3974"/>
            <a:chExt cx="5444" cy="300"/>
          </a:xfrm>
        </p:grpSpPr>
        <p:sp>
          <p:nvSpPr>
            <p:cNvPr id="5153" name="Line 3"/>
            <p:cNvSpPr>
              <a:spLocks noChangeShapeType="1"/>
            </p:cNvSpPr>
            <p:nvPr/>
          </p:nvSpPr>
          <p:spPr bwMode="auto">
            <a:xfrm>
              <a:off x="158" y="3974"/>
              <a:ext cx="5444" cy="0"/>
            </a:xfrm>
            <a:prstGeom prst="line">
              <a:avLst/>
            </a:prstGeom>
            <a:noFill/>
            <a:ln w="19050">
              <a:solidFill>
                <a:srgbClr val="3366FF"/>
              </a:solidFill>
              <a:round/>
              <a:headEnd/>
              <a:tailEnd/>
            </a:ln>
          </p:spPr>
          <p:txBody>
            <a:bodyPr/>
            <a:lstStyle/>
            <a:p>
              <a:endParaRPr lang="en-GB"/>
            </a:p>
          </p:txBody>
        </p:sp>
        <p:pic>
          <p:nvPicPr>
            <p:cNvPr id="5154" name="Picture 4" descr="RGB_colour"/>
            <p:cNvPicPr>
              <a:picLocks noChangeAspect="1" noChangeArrowheads="1"/>
            </p:cNvPicPr>
            <p:nvPr/>
          </p:nvPicPr>
          <p:blipFill>
            <a:blip r:embed="rId3"/>
            <a:srcRect/>
            <a:stretch>
              <a:fillRect/>
            </a:stretch>
          </p:blipFill>
          <p:spPr bwMode="auto">
            <a:xfrm>
              <a:off x="5171" y="3997"/>
              <a:ext cx="424" cy="277"/>
            </a:xfrm>
            <a:prstGeom prst="rect">
              <a:avLst/>
            </a:prstGeom>
            <a:noFill/>
            <a:ln w="9525">
              <a:noFill/>
              <a:miter lim="800000"/>
              <a:headEnd/>
              <a:tailEnd/>
            </a:ln>
          </p:spPr>
        </p:pic>
      </p:grpSp>
      <p:sp>
        <p:nvSpPr>
          <p:cNvPr id="5127" name="Text Box 5"/>
          <p:cNvSpPr txBox="1">
            <a:spLocks noChangeArrowheads="1"/>
          </p:cNvSpPr>
          <p:nvPr/>
        </p:nvSpPr>
        <p:spPr bwMode="auto">
          <a:xfrm>
            <a:off x="250825" y="296863"/>
            <a:ext cx="8642350" cy="457200"/>
          </a:xfrm>
          <a:prstGeom prst="rect">
            <a:avLst/>
          </a:prstGeom>
          <a:noFill/>
          <a:ln w="9525">
            <a:noFill/>
            <a:miter lim="800000"/>
            <a:headEnd/>
            <a:tailEnd/>
          </a:ln>
        </p:spPr>
        <p:txBody>
          <a:bodyPr>
            <a:spAutoFit/>
          </a:bodyPr>
          <a:lstStyle/>
          <a:p>
            <a:pPr>
              <a:spcBef>
                <a:spcPct val="50000"/>
              </a:spcBef>
            </a:pPr>
            <a:r>
              <a:rPr lang="en-GB" sz="2400" b="1" dirty="0">
                <a:solidFill>
                  <a:srgbClr val="3366FF"/>
                </a:solidFill>
              </a:rPr>
              <a:t>Advanced Higher </a:t>
            </a:r>
            <a:r>
              <a:rPr lang="en-GB" sz="2400" b="1" dirty="0" smtClean="0">
                <a:solidFill>
                  <a:srgbClr val="3366FF"/>
                </a:solidFill>
              </a:rPr>
              <a:t>Physics</a:t>
            </a:r>
            <a:endParaRPr lang="en-GB" sz="2400" b="1" dirty="0">
              <a:solidFill>
                <a:srgbClr val="3366FF"/>
              </a:solidFill>
            </a:endParaRPr>
          </a:p>
        </p:txBody>
      </p:sp>
      <p:sp>
        <p:nvSpPr>
          <p:cNvPr id="5128" name="Line 6"/>
          <p:cNvSpPr>
            <a:spLocks noChangeShapeType="1"/>
          </p:cNvSpPr>
          <p:nvPr/>
        </p:nvSpPr>
        <p:spPr bwMode="auto">
          <a:xfrm>
            <a:off x="250825" y="836613"/>
            <a:ext cx="8642350" cy="0"/>
          </a:xfrm>
          <a:prstGeom prst="line">
            <a:avLst/>
          </a:prstGeom>
          <a:noFill/>
          <a:ln w="19050">
            <a:solidFill>
              <a:srgbClr val="3366FF"/>
            </a:solidFill>
            <a:round/>
            <a:headEnd/>
            <a:tailEnd/>
          </a:ln>
        </p:spPr>
        <p:txBody>
          <a:bodyPr/>
          <a:lstStyle/>
          <a:p>
            <a:endParaRPr lang="en-GB"/>
          </a:p>
        </p:txBody>
      </p:sp>
      <p:sp>
        <p:nvSpPr>
          <p:cNvPr id="5129" name="Text Box 7"/>
          <p:cNvSpPr txBox="1">
            <a:spLocks noChangeArrowheads="1"/>
          </p:cNvSpPr>
          <p:nvPr/>
        </p:nvSpPr>
        <p:spPr bwMode="auto">
          <a:xfrm>
            <a:off x="250825" y="981075"/>
            <a:ext cx="8642350" cy="366713"/>
          </a:xfrm>
          <a:prstGeom prst="rect">
            <a:avLst/>
          </a:prstGeom>
          <a:noFill/>
          <a:ln w="9525">
            <a:noFill/>
            <a:miter lim="800000"/>
            <a:headEnd/>
            <a:tailEnd/>
          </a:ln>
        </p:spPr>
        <p:txBody>
          <a:bodyPr>
            <a:spAutoFit/>
          </a:bodyPr>
          <a:lstStyle/>
          <a:p>
            <a:pPr>
              <a:spcBef>
                <a:spcPct val="50000"/>
              </a:spcBef>
            </a:pPr>
            <a:endParaRPr lang="en-US"/>
          </a:p>
        </p:txBody>
      </p:sp>
      <p:sp>
        <p:nvSpPr>
          <p:cNvPr id="9224" name="Rectangle 8"/>
          <p:cNvSpPr>
            <a:spLocks noChangeArrowheads="1"/>
          </p:cNvSpPr>
          <p:nvPr/>
        </p:nvSpPr>
        <p:spPr bwMode="auto">
          <a:xfrm>
            <a:off x="250825" y="1268413"/>
            <a:ext cx="7772400" cy="1981200"/>
          </a:xfrm>
          <a:prstGeom prst="rect">
            <a:avLst/>
          </a:prstGeom>
          <a:noFill/>
          <a:ln w="9525">
            <a:noFill/>
            <a:miter lim="800000"/>
            <a:headEnd/>
            <a:tailEnd/>
          </a:ln>
        </p:spPr>
        <p:txBody>
          <a:bodyPr/>
          <a:lstStyle/>
          <a:p>
            <a:pPr marL="342900" indent="-342900">
              <a:spcBef>
                <a:spcPct val="20000"/>
              </a:spcBef>
              <a:buFontTx/>
              <a:buChar char="•"/>
            </a:pPr>
            <a:r>
              <a:rPr lang="en-GB" sz="2400"/>
              <a:t>draw in the diagonals of the parallelogram</a:t>
            </a:r>
          </a:p>
          <a:p>
            <a:pPr marL="342900" indent="-342900">
              <a:spcBef>
                <a:spcPct val="20000"/>
              </a:spcBef>
              <a:buFontTx/>
              <a:buChar char="•"/>
            </a:pPr>
            <a:r>
              <a:rPr lang="en-GB" sz="2400"/>
              <a:t>the gradients of these lines are used to calculate the uncertainty in the gradient </a:t>
            </a:r>
            <a:r>
              <a:rPr lang="en-GB" sz="2400">
                <a:latin typeface="Symbol" pitchFamily="18" charset="2"/>
              </a:rPr>
              <a:t>D</a:t>
            </a:r>
            <a:r>
              <a:rPr lang="en-GB" sz="2400" i="1">
                <a:latin typeface="Times New Roman" pitchFamily="18" charset="0"/>
              </a:rPr>
              <a:t>m</a:t>
            </a:r>
            <a:r>
              <a:rPr lang="en-GB" sz="2400"/>
              <a:t> using</a:t>
            </a:r>
          </a:p>
        </p:txBody>
      </p:sp>
      <p:graphicFrame>
        <p:nvGraphicFramePr>
          <p:cNvPr id="9225" name="Object 9"/>
          <p:cNvGraphicFramePr>
            <a:graphicFrameLocks noChangeAspect="1"/>
          </p:cNvGraphicFramePr>
          <p:nvPr/>
        </p:nvGraphicFramePr>
        <p:xfrm>
          <a:off x="5580063" y="2133600"/>
          <a:ext cx="1963737" cy="787400"/>
        </p:xfrm>
        <a:graphic>
          <a:graphicData uri="http://schemas.openxmlformats.org/presentationml/2006/ole">
            <p:oleObj spid="_x0000_s5122" name="Equation" r:id="rId4" imgW="1104900" imgH="444500" progId="Equation.3">
              <p:embed/>
            </p:oleObj>
          </a:graphicData>
        </a:graphic>
      </p:graphicFrame>
      <p:grpSp>
        <p:nvGrpSpPr>
          <p:cNvPr id="5131" name="Group 10"/>
          <p:cNvGrpSpPr>
            <a:grpSpLocks/>
          </p:cNvGrpSpPr>
          <p:nvPr/>
        </p:nvGrpSpPr>
        <p:grpSpPr bwMode="auto">
          <a:xfrm>
            <a:off x="2138363" y="3116263"/>
            <a:ext cx="5080000" cy="2673350"/>
            <a:chOff x="1296" y="821"/>
            <a:chExt cx="3200" cy="1684"/>
          </a:xfrm>
        </p:grpSpPr>
        <p:grpSp>
          <p:nvGrpSpPr>
            <p:cNvPr id="5132" name="Group 11"/>
            <p:cNvGrpSpPr>
              <a:grpSpLocks/>
            </p:cNvGrpSpPr>
            <p:nvPr/>
          </p:nvGrpSpPr>
          <p:grpSpPr bwMode="auto">
            <a:xfrm>
              <a:off x="1296" y="1344"/>
              <a:ext cx="2688" cy="1152"/>
              <a:chOff x="1488" y="1296"/>
              <a:chExt cx="2688" cy="1152"/>
            </a:xfrm>
          </p:grpSpPr>
          <p:sp>
            <p:nvSpPr>
              <p:cNvPr id="5140" name="Line 12"/>
              <p:cNvSpPr>
                <a:spLocks noChangeShapeType="1"/>
              </p:cNvSpPr>
              <p:nvPr/>
            </p:nvSpPr>
            <p:spPr bwMode="auto">
              <a:xfrm flipV="1">
                <a:off x="2112" y="1419"/>
                <a:ext cx="0" cy="1029"/>
              </a:xfrm>
              <a:prstGeom prst="line">
                <a:avLst/>
              </a:prstGeom>
              <a:noFill/>
              <a:ln w="9525">
                <a:solidFill>
                  <a:schemeClr val="tx1"/>
                </a:solidFill>
                <a:round/>
                <a:headEnd/>
                <a:tailEnd type="triangle" w="med" len="med"/>
              </a:ln>
            </p:spPr>
            <p:txBody>
              <a:bodyPr wrap="none" anchor="ctr"/>
              <a:lstStyle/>
              <a:p>
                <a:endParaRPr lang="en-GB"/>
              </a:p>
            </p:txBody>
          </p:sp>
          <p:sp>
            <p:nvSpPr>
              <p:cNvPr id="5141" name="AutoShape 13"/>
              <p:cNvSpPr>
                <a:spLocks noChangeArrowheads="1"/>
              </p:cNvSpPr>
              <p:nvPr/>
            </p:nvSpPr>
            <p:spPr bwMode="auto">
              <a:xfrm>
                <a:off x="2496" y="1831"/>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5142" name="AutoShape 14"/>
              <p:cNvSpPr>
                <a:spLocks noChangeArrowheads="1"/>
              </p:cNvSpPr>
              <p:nvPr/>
            </p:nvSpPr>
            <p:spPr bwMode="auto">
              <a:xfrm>
                <a:off x="3408" y="1461"/>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5143" name="AutoShape 15"/>
              <p:cNvSpPr>
                <a:spLocks noChangeArrowheads="1"/>
              </p:cNvSpPr>
              <p:nvPr/>
            </p:nvSpPr>
            <p:spPr bwMode="auto">
              <a:xfrm>
                <a:off x="3840" y="1296"/>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5144" name="AutoShape 16"/>
              <p:cNvSpPr>
                <a:spLocks noChangeArrowheads="1"/>
              </p:cNvSpPr>
              <p:nvPr/>
            </p:nvSpPr>
            <p:spPr bwMode="auto">
              <a:xfrm>
                <a:off x="2928" y="1502"/>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5145" name="AutoShape 17"/>
              <p:cNvSpPr>
                <a:spLocks noChangeArrowheads="1"/>
              </p:cNvSpPr>
              <p:nvPr/>
            </p:nvSpPr>
            <p:spPr bwMode="auto">
              <a:xfrm>
                <a:off x="3552" y="1337"/>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5146" name="AutoShape 18"/>
              <p:cNvSpPr>
                <a:spLocks noChangeArrowheads="1"/>
              </p:cNvSpPr>
              <p:nvPr/>
            </p:nvSpPr>
            <p:spPr bwMode="auto">
              <a:xfrm>
                <a:off x="2784" y="1707"/>
                <a:ext cx="48" cy="83"/>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5147" name="AutoShape 19"/>
              <p:cNvSpPr>
                <a:spLocks noChangeArrowheads="1"/>
              </p:cNvSpPr>
              <p:nvPr/>
            </p:nvSpPr>
            <p:spPr bwMode="auto">
              <a:xfrm>
                <a:off x="3168" y="1419"/>
                <a:ext cx="48" cy="83"/>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5148" name="AutoShape 20"/>
              <p:cNvSpPr>
                <a:spLocks noChangeArrowheads="1"/>
              </p:cNvSpPr>
              <p:nvPr/>
            </p:nvSpPr>
            <p:spPr bwMode="auto">
              <a:xfrm>
                <a:off x="3696" y="1419"/>
                <a:ext cx="48" cy="83"/>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5149" name="AutoShape 21"/>
              <p:cNvSpPr>
                <a:spLocks noChangeArrowheads="1"/>
              </p:cNvSpPr>
              <p:nvPr/>
            </p:nvSpPr>
            <p:spPr bwMode="auto">
              <a:xfrm>
                <a:off x="2688" y="1831"/>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5150" name="AutoShape 22"/>
              <p:cNvSpPr>
                <a:spLocks noChangeArrowheads="1"/>
              </p:cNvSpPr>
              <p:nvPr/>
            </p:nvSpPr>
            <p:spPr bwMode="auto">
              <a:xfrm>
                <a:off x="2304" y="1872"/>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5151" name="Line 23"/>
              <p:cNvSpPr>
                <a:spLocks noChangeShapeType="1"/>
              </p:cNvSpPr>
              <p:nvPr/>
            </p:nvSpPr>
            <p:spPr bwMode="auto">
              <a:xfrm>
                <a:off x="1488" y="2112"/>
                <a:ext cx="2688" cy="0"/>
              </a:xfrm>
              <a:prstGeom prst="line">
                <a:avLst/>
              </a:prstGeom>
              <a:noFill/>
              <a:ln w="9525">
                <a:solidFill>
                  <a:schemeClr val="tx1"/>
                </a:solidFill>
                <a:round/>
                <a:headEnd/>
                <a:tailEnd type="triangle" w="med" len="med"/>
              </a:ln>
            </p:spPr>
            <p:txBody>
              <a:bodyPr wrap="none" anchor="ctr"/>
              <a:lstStyle/>
              <a:p>
                <a:endParaRPr lang="en-GB"/>
              </a:p>
            </p:txBody>
          </p:sp>
          <p:sp>
            <p:nvSpPr>
              <p:cNvPr id="5152" name="AutoShape 24"/>
              <p:cNvSpPr>
                <a:spLocks noChangeArrowheads="1"/>
              </p:cNvSpPr>
              <p:nvPr/>
            </p:nvSpPr>
            <p:spPr bwMode="auto">
              <a:xfrm>
                <a:off x="3024" y="1536"/>
                <a:ext cx="96" cy="144"/>
              </a:xfrm>
              <a:prstGeom prst="star4">
                <a:avLst>
                  <a:gd name="adj" fmla="val 12500"/>
                </a:avLst>
              </a:prstGeom>
              <a:solidFill>
                <a:srgbClr val="FF0000"/>
              </a:solidFill>
              <a:ln w="9525">
                <a:solidFill>
                  <a:srgbClr val="FF0000"/>
                </a:solidFill>
                <a:miter lim="800000"/>
                <a:headEnd/>
                <a:tailEnd/>
              </a:ln>
            </p:spPr>
            <p:txBody>
              <a:bodyPr wrap="none" anchor="ctr"/>
              <a:lstStyle/>
              <a:p>
                <a:pPr algn="ctr" eaLnBrk="0" hangingPunct="0"/>
                <a:endParaRPr lang="en-US" sz="2400">
                  <a:solidFill>
                    <a:srgbClr val="FF0000"/>
                  </a:solidFill>
                  <a:latin typeface="Times New Roman" pitchFamily="18" charset="0"/>
                </a:endParaRPr>
              </a:p>
            </p:txBody>
          </p:sp>
        </p:grpSp>
        <p:sp>
          <p:nvSpPr>
            <p:cNvPr id="5133" name="Line 25"/>
            <p:cNvSpPr>
              <a:spLocks noChangeShapeType="1"/>
            </p:cNvSpPr>
            <p:nvPr/>
          </p:nvSpPr>
          <p:spPr bwMode="auto">
            <a:xfrm flipV="1">
              <a:off x="1536" y="1248"/>
              <a:ext cx="2304" cy="1008"/>
            </a:xfrm>
            <a:prstGeom prst="line">
              <a:avLst/>
            </a:prstGeom>
            <a:noFill/>
            <a:ln w="9525">
              <a:solidFill>
                <a:srgbClr val="0066FF"/>
              </a:solidFill>
              <a:round/>
              <a:headEnd/>
              <a:tailEnd/>
            </a:ln>
          </p:spPr>
          <p:txBody>
            <a:bodyPr wrap="none" anchor="ctr"/>
            <a:lstStyle/>
            <a:p>
              <a:endParaRPr lang="en-GB"/>
            </a:p>
          </p:txBody>
        </p:sp>
        <p:graphicFrame>
          <p:nvGraphicFramePr>
            <p:cNvPr id="5123" name="Object 26"/>
            <p:cNvGraphicFramePr>
              <a:graphicFrameLocks noChangeAspect="1"/>
            </p:cNvGraphicFramePr>
            <p:nvPr/>
          </p:nvGraphicFramePr>
          <p:xfrm>
            <a:off x="3840" y="1124"/>
            <a:ext cx="192" cy="164"/>
          </p:xfrm>
          <a:graphic>
            <a:graphicData uri="http://schemas.openxmlformats.org/presentationml/2006/ole">
              <p:oleObj spid="_x0000_s5123" name="Equation" r:id="rId5" imgW="164957" imgH="139579" progId="Equation.3">
                <p:embed/>
              </p:oleObj>
            </a:graphicData>
          </a:graphic>
        </p:graphicFrame>
        <p:sp>
          <p:nvSpPr>
            <p:cNvPr id="5134" name="Line 27"/>
            <p:cNvSpPr>
              <a:spLocks noChangeShapeType="1"/>
            </p:cNvSpPr>
            <p:nvPr/>
          </p:nvSpPr>
          <p:spPr bwMode="auto">
            <a:xfrm flipV="1">
              <a:off x="1824" y="1152"/>
              <a:ext cx="1872" cy="864"/>
            </a:xfrm>
            <a:prstGeom prst="line">
              <a:avLst/>
            </a:prstGeom>
            <a:noFill/>
            <a:ln w="9525">
              <a:solidFill>
                <a:srgbClr val="9900CC"/>
              </a:solidFill>
              <a:round/>
              <a:headEnd/>
              <a:tailEnd/>
            </a:ln>
          </p:spPr>
          <p:txBody>
            <a:bodyPr wrap="none" anchor="ctr"/>
            <a:lstStyle/>
            <a:p>
              <a:endParaRPr lang="en-GB"/>
            </a:p>
          </p:txBody>
        </p:sp>
        <p:sp>
          <p:nvSpPr>
            <p:cNvPr id="5135" name="Line 28"/>
            <p:cNvSpPr>
              <a:spLocks noChangeShapeType="1"/>
            </p:cNvSpPr>
            <p:nvPr/>
          </p:nvSpPr>
          <p:spPr bwMode="auto">
            <a:xfrm flipV="1">
              <a:off x="1824" y="1152"/>
              <a:ext cx="2448" cy="1152"/>
            </a:xfrm>
            <a:prstGeom prst="line">
              <a:avLst/>
            </a:prstGeom>
            <a:noFill/>
            <a:ln w="9525">
              <a:solidFill>
                <a:srgbClr val="9900CC"/>
              </a:solidFill>
              <a:round/>
              <a:headEnd/>
              <a:tailEnd/>
            </a:ln>
          </p:spPr>
          <p:txBody>
            <a:bodyPr wrap="none" anchor="ctr"/>
            <a:lstStyle/>
            <a:p>
              <a:endParaRPr lang="en-GB"/>
            </a:p>
          </p:txBody>
        </p:sp>
        <p:sp>
          <p:nvSpPr>
            <p:cNvPr id="5136" name="Line 29"/>
            <p:cNvSpPr>
              <a:spLocks noChangeShapeType="1"/>
            </p:cNvSpPr>
            <p:nvPr/>
          </p:nvSpPr>
          <p:spPr bwMode="auto">
            <a:xfrm>
              <a:off x="2132" y="1689"/>
              <a:ext cx="0" cy="816"/>
            </a:xfrm>
            <a:prstGeom prst="line">
              <a:avLst/>
            </a:prstGeom>
            <a:noFill/>
            <a:ln w="9525">
              <a:solidFill>
                <a:schemeClr val="tx1"/>
              </a:solidFill>
              <a:round/>
              <a:headEnd/>
              <a:tailEnd/>
            </a:ln>
          </p:spPr>
          <p:txBody>
            <a:bodyPr wrap="none" anchor="ctr"/>
            <a:lstStyle/>
            <a:p>
              <a:endParaRPr lang="en-GB"/>
            </a:p>
          </p:txBody>
        </p:sp>
        <p:sp>
          <p:nvSpPr>
            <p:cNvPr id="5137" name="Line 30"/>
            <p:cNvSpPr>
              <a:spLocks noChangeShapeType="1"/>
            </p:cNvSpPr>
            <p:nvPr/>
          </p:nvSpPr>
          <p:spPr bwMode="auto">
            <a:xfrm>
              <a:off x="3673" y="1076"/>
              <a:ext cx="0" cy="816"/>
            </a:xfrm>
            <a:prstGeom prst="line">
              <a:avLst/>
            </a:prstGeom>
            <a:noFill/>
            <a:ln w="9525">
              <a:solidFill>
                <a:schemeClr val="tx1"/>
              </a:solidFill>
              <a:round/>
              <a:headEnd/>
              <a:tailEnd/>
            </a:ln>
          </p:spPr>
          <p:txBody>
            <a:bodyPr wrap="none" anchor="ctr"/>
            <a:lstStyle/>
            <a:p>
              <a:endParaRPr lang="en-GB"/>
            </a:p>
          </p:txBody>
        </p:sp>
        <p:sp>
          <p:nvSpPr>
            <p:cNvPr id="5138" name="Line 31"/>
            <p:cNvSpPr>
              <a:spLocks noChangeShapeType="1"/>
            </p:cNvSpPr>
            <p:nvPr/>
          </p:nvSpPr>
          <p:spPr bwMode="auto">
            <a:xfrm flipV="1">
              <a:off x="1617" y="882"/>
              <a:ext cx="2501" cy="1600"/>
            </a:xfrm>
            <a:prstGeom prst="line">
              <a:avLst/>
            </a:prstGeom>
            <a:noFill/>
            <a:ln w="9525">
              <a:solidFill>
                <a:srgbClr val="00CC00"/>
              </a:solidFill>
              <a:round/>
              <a:headEnd/>
              <a:tailEnd/>
            </a:ln>
          </p:spPr>
          <p:txBody>
            <a:bodyPr wrap="none" anchor="ctr"/>
            <a:lstStyle/>
            <a:p>
              <a:endParaRPr lang="en-GB"/>
            </a:p>
          </p:txBody>
        </p:sp>
        <p:sp>
          <p:nvSpPr>
            <p:cNvPr id="5139" name="Line 32"/>
            <p:cNvSpPr>
              <a:spLocks noChangeShapeType="1"/>
            </p:cNvSpPr>
            <p:nvPr/>
          </p:nvSpPr>
          <p:spPr bwMode="auto">
            <a:xfrm flipV="1">
              <a:off x="1582" y="1291"/>
              <a:ext cx="2627" cy="727"/>
            </a:xfrm>
            <a:prstGeom prst="line">
              <a:avLst/>
            </a:prstGeom>
            <a:noFill/>
            <a:ln w="9525">
              <a:solidFill>
                <a:srgbClr val="00CC00"/>
              </a:solidFill>
              <a:round/>
              <a:headEnd/>
              <a:tailEnd/>
            </a:ln>
          </p:spPr>
          <p:txBody>
            <a:bodyPr wrap="none" anchor="ctr"/>
            <a:lstStyle/>
            <a:p>
              <a:endParaRPr lang="en-GB"/>
            </a:p>
          </p:txBody>
        </p:sp>
        <p:graphicFrame>
          <p:nvGraphicFramePr>
            <p:cNvPr id="5124" name="Object 33"/>
            <p:cNvGraphicFramePr>
              <a:graphicFrameLocks noChangeAspect="1"/>
            </p:cNvGraphicFramePr>
            <p:nvPr/>
          </p:nvGraphicFramePr>
          <p:xfrm>
            <a:off x="4168" y="1259"/>
            <a:ext cx="328" cy="269"/>
          </p:xfrm>
          <a:graphic>
            <a:graphicData uri="http://schemas.openxmlformats.org/presentationml/2006/ole">
              <p:oleObj spid="_x0000_s5124" name="Equation" r:id="rId6" imgW="279400" imgH="228600" progId="Equation.3">
                <p:embed/>
              </p:oleObj>
            </a:graphicData>
          </a:graphic>
        </p:graphicFrame>
        <p:graphicFrame>
          <p:nvGraphicFramePr>
            <p:cNvPr id="5125" name="Object 34"/>
            <p:cNvGraphicFramePr>
              <a:graphicFrameLocks noChangeAspect="1"/>
            </p:cNvGraphicFramePr>
            <p:nvPr/>
          </p:nvGraphicFramePr>
          <p:xfrm>
            <a:off x="4096" y="821"/>
            <a:ext cx="372" cy="282"/>
          </p:xfrm>
          <a:graphic>
            <a:graphicData uri="http://schemas.openxmlformats.org/presentationml/2006/ole">
              <p:oleObj spid="_x0000_s5125" name="Equation" r:id="rId7" imgW="317225" imgH="241091" progId="Equation.3">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224">
                                            <p:txEl>
                                              <p:pRg st="0" end="0"/>
                                            </p:txEl>
                                          </p:spTgt>
                                        </p:tgtEl>
                                        <p:attrNameLst>
                                          <p:attrName>style.visibility</p:attrName>
                                        </p:attrNameLst>
                                      </p:cBhvr>
                                      <p:to>
                                        <p:strVal val="visible"/>
                                      </p:to>
                                    </p:set>
                                    <p:animEffect transition="in" filter="wipe(up)">
                                      <p:cBhvr>
                                        <p:cTn id="7" dur="500"/>
                                        <p:tgtEl>
                                          <p:spTgt spid="9224">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224">
                                            <p:txEl>
                                              <p:pRg st="1" end="1"/>
                                            </p:txEl>
                                          </p:spTgt>
                                        </p:tgtEl>
                                        <p:attrNameLst>
                                          <p:attrName>style.visibility</p:attrName>
                                        </p:attrNameLst>
                                      </p:cBhvr>
                                      <p:to>
                                        <p:strVal val="visible"/>
                                      </p:to>
                                    </p:set>
                                    <p:animEffect transition="in" filter="wipe(up)">
                                      <p:cBhvr>
                                        <p:cTn id="11" dur="500"/>
                                        <p:tgtEl>
                                          <p:spTgt spid="9224">
                                            <p:txEl>
                                              <p:pRg st="1" end="1"/>
                                            </p:txEl>
                                          </p:spTgt>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9225"/>
                                        </p:tgtEl>
                                        <p:attrNameLst>
                                          <p:attrName>style.visibility</p:attrName>
                                        </p:attrNameLst>
                                      </p:cBhvr>
                                      <p:to>
                                        <p:strVal val="visible"/>
                                      </p:to>
                                    </p:set>
                                    <p:animEffect transition="in" filter="wipe(up)">
                                      <p:cBhvr>
                                        <p:cTn id="15" dur="5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build="p" autoUpdateAnimBg="0"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50" name="Group 2"/>
          <p:cNvGrpSpPr>
            <a:grpSpLocks/>
          </p:cNvGrpSpPr>
          <p:nvPr/>
        </p:nvGrpSpPr>
        <p:grpSpPr bwMode="auto">
          <a:xfrm>
            <a:off x="250825" y="6308725"/>
            <a:ext cx="8642350" cy="476250"/>
            <a:chOff x="158" y="3974"/>
            <a:chExt cx="5444" cy="300"/>
          </a:xfrm>
        </p:grpSpPr>
        <p:sp>
          <p:nvSpPr>
            <p:cNvPr id="6179" name="Line 3"/>
            <p:cNvSpPr>
              <a:spLocks noChangeShapeType="1"/>
            </p:cNvSpPr>
            <p:nvPr/>
          </p:nvSpPr>
          <p:spPr bwMode="auto">
            <a:xfrm>
              <a:off x="158" y="3974"/>
              <a:ext cx="5444" cy="0"/>
            </a:xfrm>
            <a:prstGeom prst="line">
              <a:avLst/>
            </a:prstGeom>
            <a:noFill/>
            <a:ln w="19050">
              <a:solidFill>
                <a:srgbClr val="3366FF"/>
              </a:solidFill>
              <a:round/>
              <a:headEnd/>
              <a:tailEnd/>
            </a:ln>
          </p:spPr>
          <p:txBody>
            <a:bodyPr/>
            <a:lstStyle/>
            <a:p>
              <a:endParaRPr lang="en-GB"/>
            </a:p>
          </p:txBody>
        </p:sp>
        <p:pic>
          <p:nvPicPr>
            <p:cNvPr id="6180" name="Picture 4" descr="RGB_colour"/>
            <p:cNvPicPr>
              <a:picLocks noChangeAspect="1" noChangeArrowheads="1"/>
            </p:cNvPicPr>
            <p:nvPr/>
          </p:nvPicPr>
          <p:blipFill>
            <a:blip r:embed="rId3"/>
            <a:srcRect/>
            <a:stretch>
              <a:fillRect/>
            </a:stretch>
          </p:blipFill>
          <p:spPr bwMode="auto">
            <a:xfrm>
              <a:off x="5171" y="3997"/>
              <a:ext cx="424" cy="277"/>
            </a:xfrm>
            <a:prstGeom prst="rect">
              <a:avLst/>
            </a:prstGeom>
            <a:noFill/>
            <a:ln w="9525">
              <a:noFill/>
              <a:miter lim="800000"/>
              <a:headEnd/>
              <a:tailEnd/>
            </a:ln>
          </p:spPr>
        </p:pic>
      </p:grpSp>
      <p:sp>
        <p:nvSpPr>
          <p:cNvPr id="6151" name="Text Box 5"/>
          <p:cNvSpPr txBox="1">
            <a:spLocks noChangeArrowheads="1"/>
          </p:cNvSpPr>
          <p:nvPr/>
        </p:nvSpPr>
        <p:spPr bwMode="auto">
          <a:xfrm>
            <a:off x="250825" y="296863"/>
            <a:ext cx="8642350" cy="457200"/>
          </a:xfrm>
          <a:prstGeom prst="rect">
            <a:avLst/>
          </a:prstGeom>
          <a:noFill/>
          <a:ln w="9525">
            <a:noFill/>
            <a:miter lim="800000"/>
            <a:headEnd/>
            <a:tailEnd/>
          </a:ln>
        </p:spPr>
        <p:txBody>
          <a:bodyPr>
            <a:spAutoFit/>
          </a:bodyPr>
          <a:lstStyle/>
          <a:p>
            <a:pPr>
              <a:spcBef>
                <a:spcPct val="50000"/>
              </a:spcBef>
            </a:pPr>
            <a:r>
              <a:rPr lang="en-GB" sz="2400" b="1" dirty="0">
                <a:solidFill>
                  <a:srgbClr val="3366FF"/>
                </a:solidFill>
              </a:rPr>
              <a:t>Advanced Higher </a:t>
            </a:r>
            <a:r>
              <a:rPr lang="en-GB" sz="2400" b="1" dirty="0" smtClean="0">
                <a:solidFill>
                  <a:srgbClr val="3366FF"/>
                </a:solidFill>
              </a:rPr>
              <a:t>Physics</a:t>
            </a:r>
            <a:endParaRPr lang="en-GB" sz="2400" b="1" dirty="0">
              <a:solidFill>
                <a:srgbClr val="3366FF"/>
              </a:solidFill>
            </a:endParaRPr>
          </a:p>
        </p:txBody>
      </p:sp>
      <p:sp>
        <p:nvSpPr>
          <p:cNvPr id="6152" name="Line 6"/>
          <p:cNvSpPr>
            <a:spLocks noChangeShapeType="1"/>
          </p:cNvSpPr>
          <p:nvPr/>
        </p:nvSpPr>
        <p:spPr bwMode="auto">
          <a:xfrm>
            <a:off x="250825" y="836613"/>
            <a:ext cx="8642350" cy="0"/>
          </a:xfrm>
          <a:prstGeom prst="line">
            <a:avLst/>
          </a:prstGeom>
          <a:noFill/>
          <a:ln w="19050">
            <a:solidFill>
              <a:srgbClr val="3366FF"/>
            </a:solidFill>
            <a:round/>
            <a:headEnd/>
            <a:tailEnd/>
          </a:ln>
        </p:spPr>
        <p:txBody>
          <a:bodyPr/>
          <a:lstStyle/>
          <a:p>
            <a:endParaRPr lang="en-GB"/>
          </a:p>
        </p:txBody>
      </p:sp>
      <p:sp>
        <p:nvSpPr>
          <p:cNvPr id="6153" name="Text Box 7"/>
          <p:cNvSpPr txBox="1">
            <a:spLocks noChangeArrowheads="1"/>
          </p:cNvSpPr>
          <p:nvPr/>
        </p:nvSpPr>
        <p:spPr bwMode="auto">
          <a:xfrm>
            <a:off x="250825" y="981075"/>
            <a:ext cx="8642350" cy="366713"/>
          </a:xfrm>
          <a:prstGeom prst="rect">
            <a:avLst/>
          </a:prstGeom>
          <a:noFill/>
          <a:ln w="9525">
            <a:noFill/>
            <a:miter lim="800000"/>
            <a:headEnd/>
            <a:tailEnd/>
          </a:ln>
        </p:spPr>
        <p:txBody>
          <a:bodyPr>
            <a:spAutoFit/>
          </a:bodyPr>
          <a:lstStyle/>
          <a:p>
            <a:pPr>
              <a:spcBef>
                <a:spcPct val="50000"/>
              </a:spcBef>
            </a:pPr>
            <a:endParaRPr lang="en-US"/>
          </a:p>
        </p:txBody>
      </p:sp>
      <p:sp>
        <p:nvSpPr>
          <p:cNvPr id="10248" name="Rectangle 8"/>
          <p:cNvSpPr>
            <a:spLocks noChangeArrowheads="1"/>
          </p:cNvSpPr>
          <p:nvPr/>
        </p:nvSpPr>
        <p:spPr bwMode="auto">
          <a:xfrm>
            <a:off x="250825" y="1268413"/>
            <a:ext cx="8642350" cy="1800225"/>
          </a:xfrm>
          <a:prstGeom prst="rect">
            <a:avLst/>
          </a:prstGeom>
          <a:noFill/>
          <a:ln w="9525">
            <a:noFill/>
            <a:miter lim="800000"/>
            <a:headEnd/>
            <a:tailEnd/>
          </a:ln>
        </p:spPr>
        <p:txBody>
          <a:bodyPr/>
          <a:lstStyle/>
          <a:p>
            <a:pPr marL="342900" indent="-342900">
              <a:spcBef>
                <a:spcPct val="20000"/>
              </a:spcBef>
              <a:buFontTx/>
              <a:buChar char="•"/>
            </a:pPr>
            <a:r>
              <a:rPr lang="en-GB" sz="2400"/>
              <a:t>the diagonals give two other intercepts, </a:t>
            </a:r>
            <a:r>
              <a:rPr lang="en-GB" sz="2400" i="1">
                <a:latin typeface="Times New Roman" pitchFamily="18" charset="0"/>
              </a:rPr>
              <a:t>c</a:t>
            </a:r>
            <a:r>
              <a:rPr lang="en-GB" sz="2400" i="1" baseline="-25000">
                <a:latin typeface="Times New Roman" pitchFamily="18" charset="0"/>
              </a:rPr>
              <a:t>high</a:t>
            </a:r>
            <a:r>
              <a:rPr lang="en-GB" sz="2400"/>
              <a:t> and </a:t>
            </a:r>
            <a:r>
              <a:rPr lang="en-GB" sz="2400" i="1">
                <a:latin typeface="Times New Roman" pitchFamily="18" charset="0"/>
              </a:rPr>
              <a:t>c</a:t>
            </a:r>
            <a:r>
              <a:rPr lang="en-GB" sz="2400" i="1" baseline="-25000">
                <a:latin typeface="Times New Roman" pitchFamily="18" charset="0"/>
              </a:rPr>
              <a:t>low</a:t>
            </a:r>
            <a:endParaRPr lang="en-GB" sz="2400"/>
          </a:p>
          <a:p>
            <a:pPr marL="342900" indent="-342900">
              <a:spcBef>
                <a:spcPct val="20000"/>
              </a:spcBef>
              <a:buFontTx/>
              <a:buChar char="•"/>
            </a:pPr>
            <a:r>
              <a:rPr lang="en-GB" sz="2400"/>
              <a:t>the uncertainty in the intercept </a:t>
            </a:r>
            <a:r>
              <a:rPr lang="en-GB" sz="2400">
                <a:latin typeface="Symbol" pitchFamily="18" charset="2"/>
              </a:rPr>
              <a:t>D</a:t>
            </a:r>
            <a:r>
              <a:rPr lang="en-GB" sz="2400" i="1">
                <a:latin typeface="Times New Roman" pitchFamily="18" charset="0"/>
              </a:rPr>
              <a:t>c</a:t>
            </a:r>
            <a:r>
              <a:rPr lang="en-GB" sz="2400"/>
              <a:t> is then calculated using</a:t>
            </a:r>
          </a:p>
        </p:txBody>
      </p:sp>
      <p:graphicFrame>
        <p:nvGraphicFramePr>
          <p:cNvPr id="10249" name="Object 9"/>
          <p:cNvGraphicFramePr>
            <a:graphicFrameLocks noChangeAspect="1"/>
          </p:cNvGraphicFramePr>
          <p:nvPr/>
        </p:nvGraphicFramePr>
        <p:xfrm>
          <a:off x="684213" y="2205038"/>
          <a:ext cx="1738312" cy="787400"/>
        </p:xfrm>
        <a:graphic>
          <a:graphicData uri="http://schemas.openxmlformats.org/presentationml/2006/ole">
            <p:oleObj spid="_x0000_s6146" name="Equation" r:id="rId4" imgW="977476" imgH="444307" progId="Equation.3">
              <p:embed/>
            </p:oleObj>
          </a:graphicData>
        </a:graphic>
      </p:graphicFrame>
      <p:grpSp>
        <p:nvGrpSpPr>
          <p:cNvPr id="6155" name="Group 36"/>
          <p:cNvGrpSpPr>
            <a:grpSpLocks/>
          </p:cNvGrpSpPr>
          <p:nvPr/>
        </p:nvGrpSpPr>
        <p:grpSpPr bwMode="auto">
          <a:xfrm>
            <a:off x="2138363" y="3214688"/>
            <a:ext cx="4724400" cy="2563812"/>
            <a:chOff x="1338" y="2016"/>
            <a:chExt cx="2976" cy="1615"/>
          </a:xfrm>
        </p:grpSpPr>
        <p:graphicFrame>
          <p:nvGraphicFramePr>
            <p:cNvPr id="6147" name="Object 10"/>
            <p:cNvGraphicFramePr>
              <a:graphicFrameLocks noChangeAspect="1"/>
            </p:cNvGraphicFramePr>
            <p:nvPr/>
          </p:nvGraphicFramePr>
          <p:xfrm>
            <a:off x="1365" y="3370"/>
            <a:ext cx="241" cy="228"/>
          </p:xfrm>
          <a:graphic>
            <a:graphicData uri="http://schemas.openxmlformats.org/presentationml/2006/ole">
              <p:oleObj spid="_x0000_s6147" name="Equation" r:id="rId5" imgW="241300" imgH="228600" progId="Equation.3">
                <p:embed/>
              </p:oleObj>
            </a:graphicData>
          </a:graphic>
        </p:graphicFrame>
        <p:sp>
          <p:nvSpPr>
            <p:cNvPr id="6156" name="Line 11"/>
            <p:cNvSpPr>
              <a:spLocks noChangeShapeType="1"/>
            </p:cNvSpPr>
            <p:nvPr/>
          </p:nvSpPr>
          <p:spPr bwMode="auto">
            <a:xfrm flipV="1">
              <a:off x="1962" y="2601"/>
              <a:ext cx="0" cy="1029"/>
            </a:xfrm>
            <a:prstGeom prst="line">
              <a:avLst/>
            </a:prstGeom>
            <a:noFill/>
            <a:ln w="9525">
              <a:solidFill>
                <a:schemeClr val="tx1"/>
              </a:solidFill>
              <a:round/>
              <a:headEnd/>
              <a:tailEnd type="triangle" w="med" len="med"/>
            </a:ln>
          </p:spPr>
          <p:txBody>
            <a:bodyPr wrap="none" anchor="ctr"/>
            <a:lstStyle/>
            <a:p>
              <a:endParaRPr lang="en-GB"/>
            </a:p>
          </p:txBody>
        </p:sp>
        <p:sp>
          <p:nvSpPr>
            <p:cNvPr id="6157" name="AutoShape 12"/>
            <p:cNvSpPr>
              <a:spLocks noChangeArrowheads="1"/>
            </p:cNvSpPr>
            <p:nvPr/>
          </p:nvSpPr>
          <p:spPr bwMode="auto">
            <a:xfrm>
              <a:off x="2346" y="3013"/>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6158" name="AutoShape 13"/>
            <p:cNvSpPr>
              <a:spLocks noChangeArrowheads="1"/>
            </p:cNvSpPr>
            <p:nvPr/>
          </p:nvSpPr>
          <p:spPr bwMode="auto">
            <a:xfrm>
              <a:off x="3258" y="2643"/>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6159" name="AutoShape 14"/>
            <p:cNvSpPr>
              <a:spLocks noChangeArrowheads="1"/>
            </p:cNvSpPr>
            <p:nvPr/>
          </p:nvSpPr>
          <p:spPr bwMode="auto">
            <a:xfrm>
              <a:off x="3690" y="2478"/>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6160" name="AutoShape 15"/>
            <p:cNvSpPr>
              <a:spLocks noChangeArrowheads="1"/>
            </p:cNvSpPr>
            <p:nvPr/>
          </p:nvSpPr>
          <p:spPr bwMode="auto">
            <a:xfrm>
              <a:off x="2778" y="2684"/>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6161" name="AutoShape 16"/>
            <p:cNvSpPr>
              <a:spLocks noChangeArrowheads="1"/>
            </p:cNvSpPr>
            <p:nvPr/>
          </p:nvSpPr>
          <p:spPr bwMode="auto">
            <a:xfrm>
              <a:off x="3402" y="2519"/>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6162" name="AutoShape 17"/>
            <p:cNvSpPr>
              <a:spLocks noChangeArrowheads="1"/>
            </p:cNvSpPr>
            <p:nvPr/>
          </p:nvSpPr>
          <p:spPr bwMode="auto">
            <a:xfrm>
              <a:off x="2634" y="2889"/>
              <a:ext cx="48" cy="83"/>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6163" name="AutoShape 18"/>
            <p:cNvSpPr>
              <a:spLocks noChangeArrowheads="1"/>
            </p:cNvSpPr>
            <p:nvPr/>
          </p:nvSpPr>
          <p:spPr bwMode="auto">
            <a:xfrm>
              <a:off x="3018" y="2601"/>
              <a:ext cx="48" cy="83"/>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6164" name="AutoShape 19"/>
            <p:cNvSpPr>
              <a:spLocks noChangeArrowheads="1"/>
            </p:cNvSpPr>
            <p:nvPr/>
          </p:nvSpPr>
          <p:spPr bwMode="auto">
            <a:xfrm>
              <a:off x="3546" y="2601"/>
              <a:ext cx="48" cy="83"/>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6165" name="AutoShape 20"/>
            <p:cNvSpPr>
              <a:spLocks noChangeArrowheads="1"/>
            </p:cNvSpPr>
            <p:nvPr/>
          </p:nvSpPr>
          <p:spPr bwMode="auto">
            <a:xfrm>
              <a:off x="2538" y="3013"/>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6166" name="AutoShape 21"/>
            <p:cNvSpPr>
              <a:spLocks noChangeArrowheads="1"/>
            </p:cNvSpPr>
            <p:nvPr/>
          </p:nvSpPr>
          <p:spPr bwMode="auto">
            <a:xfrm>
              <a:off x="2154" y="3054"/>
              <a:ext cx="48" cy="82"/>
            </a:xfrm>
            <a:prstGeom prst="star4">
              <a:avLst>
                <a:gd name="adj" fmla="val 12500"/>
              </a:avLst>
            </a:prstGeom>
            <a:solidFill>
              <a:schemeClr val="tx1"/>
            </a:solidFill>
            <a:ln w="9525">
              <a:solidFill>
                <a:schemeClr val="tx1"/>
              </a:solidFill>
              <a:miter lim="800000"/>
              <a:headEnd/>
              <a:tailEnd/>
            </a:ln>
          </p:spPr>
          <p:txBody>
            <a:bodyPr wrap="none" anchor="ctr"/>
            <a:lstStyle/>
            <a:p>
              <a:endParaRPr lang="en-US"/>
            </a:p>
          </p:txBody>
        </p:sp>
        <p:sp>
          <p:nvSpPr>
            <p:cNvPr id="6167" name="Line 22"/>
            <p:cNvSpPr>
              <a:spLocks noChangeShapeType="1"/>
            </p:cNvSpPr>
            <p:nvPr/>
          </p:nvSpPr>
          <p:spPr bwMode="auto">
            <a:xfrm>
              <a:off x="1338" y="3294"/>
              <a:ext cx="2688" cy="0"/>
            </a:xfrm>
            <a:prstGeom prst="line">
              <a:avLst/>
            </a:prstGeom>
            <a:noFill/>
            <a:ln w="9525">
              <a:solidFill>
                <a:schemeClr val="tx1"/>
              </a:solidFill>
              <a:round/>
              <a:headEnd/>
              <a:tailEnd type="triangle" w="med" len="med"/>
            </a:ln>
          </p:spPr>
          <p:txBody>
            <a:bodyPr wrap="none" anchor="ctr"/>
            <a:lstStyle/>
            <a:p>
              <a:endParaRPr lang="en-GB"/>
            </a:p>
          </p:txBody>
        </p:sp>
        <p:sp>
          <p:nvSpPr>
            <p:cNvPr id="6168" name="AutoShape 23"/>
            <p:cNvSpPr>
              <a:spLocks noChangeArrowheads="1"/>
            </p:cNvSpPr>
            <p:nvPr/>
          </p:nvSpPr>
          <p:spPr bwMode="auto">
            <a:xfrm>
              <a:off x="2874" y="2718"/>
              <a:ext cx="96" cy="144"/>
            </a:xfrm>
            <a:prstGeom prst="star4">
              <a:avLst>
                <a:gd name="adj" fmla="val 12500"/>
              </a:avLst>
            </a:prstGeom>
            <a:solidFill>
              <a:srgbClr val="FF0000"/>
            </a:solidFill>
            <a:ln w="9525">
              <a:solidFill>
                <a:srgbClr val="FF0000"/>
              </a:solidFill>
              <a:miter lim="800000"/>
              <a:headEnd/>
              <a:tailEnd/>
            </a:ln>
          </p:spPr>
          <p:txBody>
            <a:bodyPr wrap="none" anchor="ctr"/>
            <a:lstStyle/>
            <a:p>
              <a:pPr algn="ctr" eaLnBrk="0" hangingPunct="0"/>
              <a:endParaRPr lang="en-US" sz="2400">
                <a:solidFill>
                  <a:srgbClr val="FF0000"/>
                </a:solidFill>
                <a:latin typeface="Times New Roman" pitchFamily="18" charset="0"/>
              </a:endParaRPr>
            </a:p>
          </p:txBody>
        </p:sp>
        <p:sp>
          <p:nvSpPr>
            <p:cNvPr id="6169" name="Line 24"/>
            <p:cNvSpPr>
              <a:spLocks noChangeShapeType="1"/>
            </p:cNvSpPr>
            <p:nvPr/>
          </p:nvSpPr>
          <p:spPr bwMode="auto">
            <a:xfrm flipV="1">
              <a:off x="1578" y="2382"/>
              <a:ext cx="2304" cy="1008"/>
            </a:xfrm>
            <a:prstGeom prst="line">
              <a:avLst/>
            </a:prstGeom>
            <a:noFill/>
            <a:ln w="9525">
              <a:solidFill>
                <a:srgbClr val="0066FF"/>
              </a:solidFill>
              <a:round/>
              <a:headEnd/>
              <a:tailEnd/>
            </a:ln>
          </p:spPr>
          <p:txBody>
            <a:bodyPr wrap="none" anchor="ctr"/>
            <a:lstStyle/>
            <a:p>
              <a:endParaRPr lang="en-GB"/>
            </a:p>
          </p:txBody>
        </p:sp>
        <p:sp>
          <p:nvSpPr>
            <p:cNvPr id="6170" name="Line 25"/>
            <p:cNvSpPr>
              <a:spLocks noChangeShapeType="1"/>
            </p:cNvSpPr>
            <p:nvPr/>
          </p:nvSpPr>
          <p:spPr bwMode="auto">
            <a:xfrm flipV="1">
              <a:off x="1866" y="2286"/>
              <a:ext cx="1872" cy="864"/>
            </a:xfrm>
            <a:prstGeom prst="line">
              <a:avLst/>
            </a:prstGeom>
            <a:noFill/>
            <a:ln w="9525">
              <a:solidFill>
                <a:srgbClr val="9900CC"/>
              </a:solidFill>
              <a:round/>
              <a:headEnd/>
              <a:tailEnd/>
            </a:ln>
          </p:spPr>
          <p:txBody>
            <a:bodyPr wrap="none" anchor="ctr"/>
            <a:lstStyle/>
            <a:p>
              <a:endParaRPr lang="en-GB"/>
            </a:p>
          </p:txBody>
        </p:sp>
        <p:sp>
          <p:nvSpPr>
            <p:cNvPr id="6171" name="Line 26"/>
            <p:cNvSpPr>
              <a:spLocks noChangeShapeType="1"/>
            </p:cNvSpPr>
            <p:nvPr/>
          </p:nvSpPr>
          <p:spPr bwMode="auto">
            <a:xfrm flipV="1">
              <a:off x="1866" y="2286"/>
              <a:ext cx="2448" cy="1152"/>
            </a:xfrm>
            <a:prstGeom prst="line">
              <a:avLst/>
            </a:prstGeom>
            <a:noFill/>
            <a:ln w="9525">
              <a:solidFill>
                <a:srgbClr val="9900CC"/>
              </a:solidFill>
              <a:round/>
              <a:headEnd/>
              <a:tailEnd/>
            </a:ln>
          </p:spPr>
          <p:txBody>
            <a:bodyPr wrap="none" anchor="ctr"/>
            <a:lstStyle/>
            <a:p>
              <a:endParaRPr lang="en-GB"/>
            </a:p>
          </p:txBody>
        </p:sp>
        <p:sp>
          <p:nvSpPr>
            <p:cNvPr id="6172" name="Line 27"/>
            <p:cNvSpPr>
              <a:spLocks noChangeShapeType="1"/>
            </p:cNvSpPr>
            <p:nvPr/>
          </p:nvSpPr>
          <p:spPr bwMode="auto">
            <a:xfrm>
              <a:off x="2182" y="2815"/>
              <a:ext cx="0" cy="816"/>
            </a:xfrm>
            <a:prstGeom prst="line">
              <a:avLst/>
            </a:prstGeom>
            <a:noFill/>
            <a:ln w="9525">
              <a:solidFill>
                <a:schemeClr val="tx1"/>
              </a:solidFill>
              <a:round/>
              <a:headEnd/>
              <a:tailEnd/>
            </a:ln>
          </p:spPr>
          <p:txBody>
            <a:bodyPr wrap="none" anchor="ctr"/>
            <a:lstStyle/>
            <a:p>
              <a:endParaRPr lang="en-GB"/>
            </a:p>
          </p:txBody>
        </p:sp>
        <p:sp>
          <p:nvSpPr>
            <p:cNvPr id="6173" name="Line 28"/>
            <p:cNvSpPr>
              <a:spLocks noChangeShapeType="1"/>
            </p:cNvSpPr>
            <p:nvPr/>
          </p:nvSpPr>
          <p:spPr bwMode="auto">
            <a:xfrm>
              <a:off x="3707" y="2210"/>
              <a:ext cx="0" cy="816"/>
            </a:xfrm>
            <a:prstGeom prst="line">
              <a:avLst/>
            </a:prstGeom>
            <a:noFill/>
            <a:ln w="9525">
              <a:solidFill>
                <a:schemeClr val="tx1"/>
              </a:solidFill>
              <a:round/>
              <a:headEnd/>
              <a:tailEnd/>
            </a:ln>
          </p:spPr>
          <p:txBody>
            <a:bodyPr wrap="none" anchor="ctr"/>
            <a:lstStyle/>
            <a:p>
              <a:endParaRPr lang="en-GB"/>
            </a:p>
          </p:txBody>
        </p:sp>
        <p:sp>
          <p:nvSpPr>
            <p:cNvPr id="6174" name="Line 29"/>
            <p:cNvSpPr>
              <a:spLocks noChangeShapeType="1"/>
            </p:cNvSpPr>
            <p:nvPr/>
          </p:nvSpPr>
          <p:spPr bwMode="auto">
            <a:xfrm flipV="1">
              <a:off x="1659" y="2016"/>
              <a:ext cx="2501" cy="1600"/>
            </a:xfrm>
            <a:prstGeom prst="line">
              <a:avLst/>
            </a:prstGeom>
            <a:noFill/>
            <a:ln w="9525">
              <a:solidFill>
                <a:srgbClr val="00CC00"/>
              </a:solidFill>
              <a:round/>
              <a:headEnd/>
              <a:tailEnd/>
            </a:ln>
          </p:spPr>
          <p:txBody>
            <a:bodyPr wrap="none" anchor="ctr"/>
            <a:lstStyle/>
            <a:p>
              <a:endParaRPr lang="en-GB"/>
            </a:p>
          </p:txBody>
        </p:sp>
        <p:sp>
          <p:nvSpPr>
            <p:cNvPr id="6175" name="Line 30"/>
            <p:cNvSpPr>
              <a:spLocks noChangeShapeType="1"/>
            </p:cNvSpPr>
            <p:nvPr/>
          </p:nvSpPr>
          <p:spPr bwMode="auto">
            <a:xfrm flipV="1">
              <a:off x="1624" y="2425"/>
              <a:ext cx="2627" cy="727"/>
            </a:xfrm>
            <a:prstGeom prst="line">
              <a:avLst/>
            </a:prstGeom>
            <a:noFill/>
            <a:ln w="9525">
              <a:solidFill>
                <a:srgbClr val="00CC00"/>
              </a:solidFill>
              <a:round/>
              <a:headEnd/>
              <a:tailEnd/>
            </a:ln>
          </p:spPr>
          <p:txBody>
            <a:bodyPr wrap="none" anchor="ctr"/>
            <a:lstStyle/>
            <a:p>
              <a:endParaRPr lang="en-GB"/>
            </a:p>
          </p:txBody>
        </p:sp>
        <p:sp>
          <p:nvSpPr>
            <p:cNvPr id="6176" name="Line 31"/>
            <p:cNvSpPr>
              <a:spLocks noChangeShapeType="1"/>
            </p:cNvSpPr>
            <p:nvPr/>
          </p:nvSpPr>
          <p:spPr bwMode="auto">
            <a:xfrm>
              <a:off x="1754" y="2890"/>
              <a:ext cx="204" cy="168"/>
            </a:xfrm>
            <a:prstGeom prst="line">
              <a:avLst/>
            </a:prstGeom>
            <a:noFill/>
            <a:ln w="9525">
              <a:solidFill>
                <a:srgbClr val="000000"/>
              </a:solidFill>
              <a:round/>
              <a:headEnd/>
              <a:tailEnd type="triangle" w="med" len="med"/>
            </a:ln>
          </p:spPr>
          <p:txBody>
            <a:bodyPr/>
            <a:lstStyle/>
            <a:p>
              <a:endParaRPr lang="en-GB"/>
            </a:p>
          </p:txBody>
        </p:sp>
        <p:graphicFrame>
          <p:nvGraphicFramePr>
            <p:cNvPr id="6148" name="Object 32"/>
            <p:cNvGraphicFramePr>
              <a:graphicFrameLocks noChangeAspect="1"/>
            </p:cNvGraphicFramePr>
            <p:nvPr/>
          </p:nvGraphicFramePr>
          <p:xfrm>
            <a:off x="1496" y="2706"/>
            <a:ext cx="269" cy="232"/>
          </p:xfrm>
          <a:graphic>
            <a:graphicData uri="http://schemas.openxmlformats.org/presentationml/2006/ole">
              <p:oleObj spid="_x0000_s6148" name="Equation" r:id="rId6" imgW="279279" imgH="241195" progId="Equation.3">
                <p:embed/>
              </p:oleObj>
            </a:graphicData>
          </a:graphic>
        </p:graphicFrame>
        <p:graphicFrame>
          <p:nvGraphicFramePr>
            <p:cNvPr id="6149" name="Object 33"/>
            <p:cNvGraphicFramePr>
              <a:graphicFrameLocks noChangeAspect="1"/>
            </p:cNvGraphicFramePr>
            <p:nvPr/>
          </p:nvGraphicFramePr>
          <p:xfrm>
            <a:off x="1403" y="3130"/>
            <a:ext cx="111" cy="136"/>
          </p:xfrm>
          <a:graphic>
            <a:graphicData uri="http://schemas.openxmlformats.org/presentationml/2006/ole">
              <p:oleObj spid="_x0000_s6149" name="Equation" r:id="rId7" imgW="114201" imgH="139579" progId="Equation.3">
                <p:embed/>
              </p:oleObj>
            </a:graphicData>
          </a:graphic>
        </p:graphicFrame>
        <p:sp>
          <p:nvSpPr>
            <p:cNvPr id="6177" name="Line 34"/>
            <p:cNvSpPr>
              <a:spLocks noChangeShapeType="1"/>
            </p:cNvSpPr>
            <p:nvPr/>
          </p:nvSpPr>
          <p:spPr bwMode="auto">
            <a:xfrm>
              <a:off x="1510" y="3194"/>
              <a:ext cx="452" cy="24"/>
            </a:xfrm>
            <a:prstGeom prst="line">
              <a:avLst/>
            </a:prstGeom>
            <a:noFill/>
            <a:ln w="9525">
              <a:solidFill>
                <a:srgbClr val="000000"/>
              </a:solidFill>
              <a:round/>
              <a:headEnd/>
              <a:tailEnd type="triangle" w="med" len="med"/>
            </a:ln>
          </p:spPr>
          <p:txBody>
            <a:bodyPr/>
            <a:lstStyle/>
            <a:p>
              <a:endParaRPr lang="en-GB"/>
            </a:p>
          </p:txBody>
        </p:sp>
        <p:sp>
          <p:nvSpPr>
            <p:cNvPr id="6178" name="Line 35"/>
            <p:cNvSpPr>
              <a:spLocks noChangeShapeType="1"/>
            </p:cNvSpPr>
            <p:nvPr/>
          </p:nvSpPr>
          <p:spPr bwMode="auto">
            <a:xfrm flipV="1">
              <a:off x="1542" y="3422"/>
              <a:ext cx="424" cy="48"/>
            </a:xfrm>
            <a:prstGeom prst="line">
              <a:avLst/>
            </a:prstGeom>
            <a:noFill/>
            <a:ln w="9525">
              <a:solidFill>
                <a:srgbClr val="000000"/>
              </a:solidFill>
              <a:round/>
              <a:headEnd/>
              <a:tailEnd type="triangle" w="med" len="med"/>
            </a:ln>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248">
                                            <p:txEl>
                                              <p:pRg st="0" end="0"/>
                                            </p:txEl>
                                          </p:spTgt>
                                        </p:tgtEl>
                                        <p:attrNameLst>
                                          <p:attrName>style.visibility</p:attrName>
                                        </p:attrNameLst>
                                      </p:cBhvr>
                                      <p:to>
                                        <p:strVal val="visible"/>
                                      </p:to>
                                    </p:set>
                                    <p:animEffect transition="in" filter="wipe(up)">
                                      <p:cBhvr>
                                        <p:cTn id="7" dur="500"/>
                                        <p:tgtEl>
                                          <p:spTgt spid="10248">
                                            <p:txEl>
                                              <p:pRg st="0" end="0"/>
                                            </p:txEl>
                                          </p:spTgt>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248">
                                            <p:txEl>
                                              <p:pRg st="1" end="1"/>
                                            </p:txEl>
                                          </p:spTgt>
                                        </p:tgtEl>
                                        <p:attrNameLst>
                                          <p:attrName>style.visibility</p:attrName>
                                        </p:attrNameLst>
                                      </p:cBhvr>
                                      <p:to>
                                        <p:strVal val="visible"/>
                                      </p:to>
                                    </p:set>
                                    <p:animEffect transition="in" filter="wipe(up)">
                                      <p:cBhvr>
                                        <p:cTn id="11" dur="500"/>
                                        <p:tgtEl>
                                          <p:spTgt spid="10248">
                                            <p:txEl>
                                              <p:pRg st="1" end="1"/>
                                            </p:txEl>
                                          </p:spTgt>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10249"/>
                                        </p:tgtEl>
                                        <p:attrNameLst>
                                          <p:attrName>style.visibility</p:attrName>
                                        </p:attrNameLst>
                                      </p:cBhvr>
                                      <p:to>
                                        <p:strVal val="visible"/>
                                      </p:to>
                                    </p:set>
                                    <p:animEffect transition="in" filter="wipe(up)">
                                      <p:cBhvr>
                                        <p:cTn id="15" dur="500"/>
                                        <p:tgtEl>
                                          <p:spTgt spid="10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build="p" autoUpdateAnimBg="0"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250825" y="6308725"/>
            <a:ext cx="8642350" cy="476250"/>
            <a:chOff x="158" y="3974"/>
            <a:chExt cx="5444" cy="300"/>
          </a:xfrm>
        </p:grpSpPr>
        <p:sp>
          <p:nvSpPr>
            <p:cNvPr id="14344" name="Line 3"/>
            <p:cNvSpPr>
              <a:spLocks noChangeShapeType="1"/>
            </p:cNvSpPr>
            <p:nvPr/>
          </p:nvSpPr>
          <p:spPr bwMode="auto">
            <a:xfrm>
              <a:off x="158" y="3974"/>
              <a:ext cx="5444" cy="0"/>
            </a:xfrm>
            <a:prstGeom prst="line">
              <a:avLst/>
            </a:prstGeom>
            <a:noFill/>
            <a:ln w="19050">
              <a:solidFill>
                <a:srgbClr val="3366FF"/>
              </a:solidFill>
              <a:round/>
              <a:headEnd/>
              <a:tailEnd/>
            </a:ln>
          </p:spPr>
          <p:txBody>
            <a:bodyPr/>
            <a:lstStyle/>
            <a:p>
              <a:endParaRPr lang="en-GB"/>
            </a:p>
          </p:txBody>
        </p:sp>
        <p:pic>
          <p:nvPicPr>
            <p:cNvPr id="14345" name="Picture 4" descr="RGB_colour"/>
            <p:cNvPicPr>
              <a:picLocks noChangeAspect="1" noChangeArrowheads="1"/>
            </p:cNvPicPr>
            <p:nvPr/>
          </p:nvPicPr>
          <p:blipFill>
            <a:blip r:embed="rId2"/>
            <a:srcRect/>
            <a:stretch>
              <a:fillRect/>
            </a:stretch>
          </p:blipFill>
          <p:spPr bwMode="auto">
            <a:xfrm>
              <a:off x="5171" y="3997"/>
              <a:ext cx="424" cy="277"/>
            </a:xfrm>
            <a:prstGeom prst="rect">
              <a:avLst/>
            </a:prstGeom>
            <a:noFill/>
            <a:ln w="9525">
              <a:noFill/>
              <a:miter lim="800000"/>
              <a:headEnd/>
              <a:tailEnd/>
            </a:ln>
          </p:spPr>
        </p:pic>
      </p:grpSp>
      <p:sp>
        <p:nvSpPr>
          <p:cNvPr id="14339" name="Text Box 5"/>
          <p:cNvSpPr txBox="1">
            <a:spLocks noChangeArrowheads="1"/>
          </p:cNvSpPr>
          <p:nvPr/>
        </p:nvSpPr>
        <p:spPr bwMode="auto">
          <a:xfrm>
            <a:off x="250825" y="296863"/>
            <a:ext cx="8642350" cy="457200"/>
          </a:xfrm>
          <a:prstGeom prst="rect">
            <a:avLst/>
          </a:prstGeom>
          <a:noFill/>
          <a:ln w="9525">
            <a:noFill/>
            <a:miter lim="800000"/>
            <a:headEnd/>
            <a:tailEnd/>
          </a:ln>
        </p:spPr>
        <p:txBody>
          <a:bodyPr>
            <a:spAutoFit/>
          </a:bodyPr>
          <a:lstStyle/>
          <a:p>
            <a:pPr>
              <a:spcBef>
                <a:spcPct val="50000"/>
              </a:spcBef>
            </a:pPr>
            <a:r>
              <a:rPr lang="en-GB" sz="2400" b="1" dirty="0">
                <a:solidFill>
                  <a:srgbClr val="3366FF"/>
                </a:solidFill>
              </a:rPr>
              <a:t>Advanced Higher </a:t>
            </a:r>
            <a:r>
              <a:rPr lang="en-GB" sz="2400" b="1" dirty="0" smtClean="0">
                <a:solidFill>
                  <a:srgbClr val="3366FF"/>
                </a:solidFill>
              </a:rPr>
              <a:t>Physics</a:t>
            </a:r>
            <a:endParaRPr lang="en-GB" sz="2400" b="1" dirty="0">
              <a:solidFill>
                <a:srgbClr val="3366FF"/>
              </a:solidFill>
            </a:endParaRPr>
          </a:p>
        </p:txBody>
      </p:sp>
      <p:sp>
        <p:nvSpPr>
          <p:cNvPr id="14340" name="Line 6"/>
          <p:cNvSpPr>
            <a:spLocks noChangeShapeType="1"/>
          </p:cNvSpPr>
          <p:nvPr/>
        </p:nvSpPr>
        <p:spPr bwMode="auto">
          <a:xfrm>
            <a:off x="250825" y="836613"/>
            <a:ext cx="8642350" cy="0"/>
          </a:xfrm>
          <a:prstGeom prst="line">
            <a:avLst/>
          </a:prstGeom>
          <a:noFill/>
          <a:ln w="19050">
            <a:solidFill>
              <a:srgbClr val="3366FF"/>
            </a:solidFill>
            <a:round/>
            <a:headEnd/>
            <a:tailEnd/>
          </a:ln>
        </p:spPr>
        <p:txBody>
          <a:bodyPr/>
          <a:lstStyle/>
          <a:p>
            <a:endParaRPr lang="en-GB"/>
          </a:p>
        </p:txBody>
      </p:sp>
      <p:sp>
        <p:nvSpPr>
          <p:cNvPr id="14341" name="Text Box 7"/>
          <p:cNvSpPr txBox="1">
            <a:spLocks noChangeArrowheads="1"/>
          </p:cNvSpPr>
          <p:nvPr/>
        </p:nvSpPr>
        <p:spPr bwMode="auto">
          <a:xfrm>
            <a:off x="250825" y="981075"/>
            <a:ext cx="8642350" cy="366713"/>
          </a:xfrm>
          <a:prstGeom prst="rect">
            <a:avLst/>
          </a:prstGeom>
          <a:noFill/>
          <a:ln w="9525">
            <a:noFill/>
            <a:miter lim="800000"/>
            <a:headEnd/>
            <a:tailEnd/>
          </a:ln>
        </p:spPr>
        <p:txBody>
          <a:bodyPr>
            <a:spAutoFit/>
          </a:bodyPr>
          <a:lstStyle/>
          <a:p>
            <a:pPr>
              <a:spcBef>
                <a:spcPct val="50000"/>
              </a:spcBef>
            </a:pPr>
            <a:endParaRPr lang="en-US"/>
          </a:p>
        </p:txBody>
      </p:sp>
      <p:sp>
        <p:nvSpPr>
          <p:cNvPr id="14342" name="Rectangle 9"/>
          <p:cNvSpPr>
            <a:spLocks noChangeArrowheads="1"/>
          </p:cNvSpPr>
          <p:nvPr/>
        </p:nvSpPr>
        <p:spPr bwMode="auto">
          <a:xfrm>
            <a:off x="250825" y="1989138"/>
            <a:ext cx="8229600" cy="3024187"/>
          </a:xfrm>
          <a:prstGeom prst="rect">
            <a:avLst/>
          </a:prstGeom>
          <a:noFill/>
          <a:ln w="9525">
            <a:noFill/>
            <a:miter lim="800000"/>
            <a:headEnd/>
            <a:tailEnd/>
          </a:ln>
        </p:spPr>
        <p:txBody>
          <a:bodyPr/>
          <a:lstStyle/>
          <a:p>
            <a:pPr marL="365125" indent="-182563">
              <a:spcBef>
                <a:spcPct val="20000"/>
              </a:spcBef>
              <a:buFontTx/>
              <a:buChar char="•"/>
            </a:pPr>
            <a:r>
              <a:rPr lang="en-GB" sz="2400"/>
              <a:t>use the following data points to practise the parallelogram method:</a:t>
            </a:r>
          </a:p>
          <a:p>
            <a:pPr marL="365125" indent="-182563">
              <a:spcBef>
                <a:spcPct val="20000"/>
              </a:spcBef>
            </a:pPr>
            <a:endParaRPr lang="en-GB" sz="2400"/>
          </a:p>
          <a:p>
            <a:pPr marL="365125" indent="-182563">
              <a:spcBef>
                <a:spcPct val="20000"/>
              </a:spcBef>
            </a:pPr>
            <a:r>
              <a:rPr lang="en-GB" sz="2400"/>
              <a:t>	(2,1), (3,2), (4,1.6), (5, 2.4), (6,3), (7,4), (8,4), (9,5), (10,4.6), (11,6), (12,7)</a:t>
            </a:r>
          </a:p>
          <a:p>
            <a:pPr marL="365125" indent="-182563">
              <a:spcBef>
                <a:spcPct val="20000"/>
              </a:spcBef>
            </a:pPr>
            <a:endParaRPr lang="en-GB" sz="2400"/>
          </a:p>
        </p:txBody>
      </p:sp>
      <p:sp>
        <p:nvSpPr>
          <p:cNvPr id="14343" name="Text Box 10"/>
          <p:cNvSpPr txBox="1">
            <a:spLocks noChangeArrowheads="1"/>
          </p:cNvSpPr>
          <p:nvPr/>
        </p:nvSpPr>
        <p:spPr bwMode="auto">
          <a:xfrm>
            <a:off x="250825" y="1268413"/>
            <a:ext cx="8642350" cy="641350"/>
          </a:xfrm>
          <a:prstGeom prst="rect">
            <a:avLst/>
          </a:prstGeom>
          <a:noFill/>
          <a:ln w="9525">
            <a:noFill/>
            <a:miter lim="800000"/>
            <a:headEnd/>
            <a:tailEnd/>
          </a:ln>
        </p:spPr>
        <p:txBody>
          <a:bodyPr>
            <a:spAutoFit/>
          </a:bodyPr>
          <a:lstStyle/>
          <a:p>
            <a:pPr>
              <a:spcBef>
                <a:spcPct val="50000"/>
              </a:spcBef>
            </a:pPr>
            <a:r>
              <a:rPr lang="en-GB" sz="3600"/>
              <a:t>Example</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AH Inv">
  <a:themeElements>
    <a:clrScheme name="AH In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H In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H In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H In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H In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H In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H In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H In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H In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H In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H In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H In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H In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H In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AH Inv</Template>
  <TotalTime>1080</TotalTime>
  <Words>354</Words>
  <Application>Microsoft Office PowerPoint</Application>
  <PresentationFormat>On-screen Show (4:3)</PresentationFormat>
  <Paragraphs>62</Paragraphs>
  <Slides>19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Arial</vt:lpstr>
      <vt:lpstr>Calibri</vt:lpstr>
      <vt:lpstr>Times New Roman</vt:lpstr>
      <vt:lpstr>Symbol</vt:lpstr>
      <vt:lpstr>AH Inv</vt:lpstr>
      <vt:lpstr>Microsoft Equation 3.0</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Stuart Farmer</dc:creator>
  <cp:lastModifiedBy>Ford</cp:lastModifiedBy>
  <cp:revision>22</cp:revision>
  <dcterms:created xsi:type="dcterms:W3CDTF">2010-09-05T10:50:10Z</dcterms:created>
  <dcterms:modified xsi:type="dcterms:W3CDTF">2014-06-19T08:23:31Z</dcterms:modified>
</cp:coreProperties>
</file>