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11D4-EF59-4D52-8BB5-BA39C0E24990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9C3EE50-23C6-4A80-96A7-26FA3AD95A4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11D4-EF59-4D52-8BB5-BA39C0E24990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EE50-23C6-4A80-96A7-26FA3AD95A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11D4-EF59-4D52-8BB5-BA39C0E24990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EE50-23C6-4A80-96A7-26FA3AD95A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11D4-EF59-4D52-8BB5-BA39C0E24990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EE50-23C6-4A80-96A7-26FA3AD95A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11D4-EF59-4D52-8BB5-BA39C0E24990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EE50-23C6-4A80-96A7-26FA3AD95A4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11D4-EF59-4D52-8BB5-BA39C0E24990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EE50-23C6-4A80-96A7-26FA3AD95A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11D4-EF59-4D52-8BB5-BA39C0E24990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EE50-23C6-4A80-96A7-26FA3AD95A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11D4-EF59-4D52-8BB5-BA39C0E24990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EE50-23C6-4A80-96A7-26FA3AD95A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11D4-EF59-4D52-8BB5-BA39C0E24990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EE50-23C6-4A80-96A7-26FA3AD95A4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11D4-EF59-4D52-8BB5-BA39C0E24990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EE50-23C6-4A80-96A7-26FA3AD95A4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411D4-EF59-4D52-8BB5-BA39C0E24990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3EE50-23C6-4A80-96A7-26FA3AD95A4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D3411D4-EF59-4D52-8BB5-BA39C0E24990}" type="datetimeFigureOut">
              <a:rPr lang="en-GB" smtClean="0"/>
              <a:t>21/02/2017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9C3EE50-23C6-4A80-96A7-26FA3AD95A4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Data Analysis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Advanced Higher </a:t>
            </a:r>
            <a:r>
              <a:rPr lang="en-GB" dirty="0" smtClean="0"/>
              <a:t>Physics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74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Centroid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GB" dirty="0" smtClean="0"/>
              <a:t>This can </a:t>
            </a:r>
            <a:r>
              <a:rPr lang="en-GB" dirty="0"/>
              <a:t>be used to estimate the uncertainty in the gradient and the uncertainty in the y-intercept of a straight-line graph.</a:t>
            </a:r>
          </a:p>
          <a:p>
            <a:r>
              <a:rPr lang="en-GB" dirty="0"/>
              <a:t>Plot the points and error bars.</a:t>
            </a:r>
          </a:p>
          <a:p>
            <a:r>
              <a:rPr lang="en-GB" dirty="0"/>
              <a:t>Calculate the centroid of the points. The x co-ordinate of the centroid is the mean of the values plotted on the x-axis and the y co-ordinate of the centroid is the mean of the values plotted on the y-axis.</a:t>
            </a:r>
          </a:p>
          <a:p>
            <a:r>
              <a:rPr lang="en-GB" dirty="0"/>
              <a:t>Draw the best fitting straight line through the centroid.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2268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Centroid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Construct a parallelogram by drawing lines, which are parallel to this line, and which pass through the points furthest above and furthest below this line.</a:t>
            </a:r>
          </a:p>
          <a:p>
            <a:r>
              <a:rPr lang="en-GB" dirty="0"/>
              <a:t>Calculate the gradients, m</a:t>
            </a:r>
            <a:r>
              <a:rPr lang="en-GB" baseline="-25000" dirty="0"/>
              <a:t>1</a:t>
            </a:r>
            <a:r>
              <a:rPr lang="en-GB" dirty="0"/>
              <a:t> and m</a:t>
            </a:r>
            <a:r>
              <a:rPr lang="en-GB" baseline="-25000" dirty="0"/>
              <a:t>2</a:t>
            </a:r>
            <a:r>
              <a:rPr lang="en-GB" dirty="0"/>
              <a:t>, of the diagonals of the parallelogram. (These two diagonals represent the greatest and least values that the gradient could have.)</a:t>
            </a:r>
          </a:p>
          <a:p>
            <a:r>
              <a:rPr lang="en-GB" dirty="0"/>
              <a:t>Calculate the uncertainty in the gradient, </a:t>
            </a:r>
            <a:r>
              <a:rPr lang="el-GR" dirty="0">
                <a:latin typeface="Times New Roman"/>
                <a:cs typeface="Times New Roman"/>
              </a:rPr>
              <a:t>Δ</a:t>
            </a:r>
            <a:r>
              <a:rPr lang="en-GB" dirty="0">
                <a:latin typeface="Times New Roman"/>
                <a:cs typeface="Times New Roman"/>
              </a:rPr>
              <a:t>m </a:t>
            </a:r>
            <a:r>
              <a:rPr lang="en-GB" dirty="0" smtClean="0"/>
              <a:t>using: </a:t>
            </a:r>
            <a:endParaRPr lang="en-GB" dirty="0"/>
          </a:p>
          <a:p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013176"/>
            <a:ext cx="228659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3537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Centroid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8768"/>
          </a:xfrm>
        </p:spPr>
        <p:txBody>
          <a:bodyPr/>
          <a:lstStyle/>
          <a:p>
            <a:r>
              <a:rPr lang="en-GB" dirty="0"/>
              <a:t>where </a:t>
            </a:r>
            <a:r>
              <a:rPr lang="en-GB" dirty="0" smtClean="0"/>
              <a:t>n is </a:t>
            </a:r>
            <a:r>
              <a:rPr lang="en-GB" dirty="0"/>
              <a:t>the number of points (not including the centroid) plotted on the graph.</a:t>
            </a:r>
          </a:p>
          <a:p>
            <a:r>
              <a:rPr lang="en-GB" dirty="0"/>
              <a:t>Read off the intercepts, </a:t>
            </a:r>
            <a:r>
              <a:rPr lang="en-GB" dirty="0" smtClean="0"/>
              <a:t>c</a:t>
            </a:r>
            <a:r>
              <a:rPr lang="en-GB" baseline="-25000" dirty="0" smtClean="0"/>
              <a:t>1</a:t>
            </a:r>
            <a:r>
              <a:rPr lang="en-GB" dirty="0" smtClean="0"/>
              <a:t>and ,c</a:t>
            </a:r>
            <a:r>
              <a:rPr lang="en-GB" baseline="-25000" dirty="0" smtClean="0"/>
              <a:t>2</a:t>
            </a:r>
            <a:r>
              <a:rPr lang="en-GB" dirty="0" smtClean="0"/>
              <a:t> </a:t>
            </a:r>
            <a:r>
              <a:rPr lang="en-GB" dirty="0"/>
              <a:t>on the </a:t>
            </a:r>
            <a:r>
              <a:rPr lang="en-GB" i="1" dirty="0"/>
              <a:t>y</a:t>
            </a:r>
            <a:r>
              <a:rPr lang="en-GB" dirty="0"/>
              <a:t>-axis, of the diagonals of the parallelogram.</a:t>
            </a:r>
          </a:p>
          <a:p>
            <a:r>
              <a:rPr lang="en-GB" dirty="0"/>
              <a:t>Calculate the uncertainty in the intercept,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GB" dirty="0" smtClean="0"/>
              <a:t>c using: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/>
              <a:t> Again</a:t>
            </a:r>
            <a:r>
              <a:rPr lang="en-GB" dirty="0" smtClean="0"/>
              <a:t>, n </a:t>
            </a:r>
            <a:r>
              <a:rPr lang="en-GB" dirty="0"/>
              <a:t>is the number of points (not including the centroid) plotted on the graph.</a:t>
            </a:r>
          </a:p>
          <a:p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997602"/>
            <a:ext cx="197507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516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Accurate, precise or both?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 the following three pictures, would you say they are accurate, precise, both or neither?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063" y="2852936"/>
            <a:ext cx="389572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846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lphaLcParenBoth"/>
            </a:pPr>
            <a:r>
              <a:rPr lang="en-GB" dirty="0" smtClean="0"/>
              <a:t>Is </a:t>
            </a:r>
            <a:r>
              <a:rPr lang="en-GB" dirty="0" err="1" smtClean="0"/>
              <a:t>netiher</a:t>
            </a:r>
            <a:endParaRPr lang="en-GB" dirty="0" smtClean="0"/>
          </a:p>
          <a:p>
            <a:pPr marL="571500" indent="-457200">
              <a:buAutoNum type="alphaLcParenBoth"/>
            </a:pPr>
            <a:r>
              <a:rPr lang="en-GB" dirty="0" smtClean="0"/>
              <a:t>Accurate and precise</a:t>
            </a:r>
          </a:p>
          <a:p>
            <a:pPr marL="571500" indent="-457200">
              <a:buAutoNum type="alphaLcParenBoth"/>
            </a:pPr>
            <a:r>
              <a:rPr lang="en-GB" dirty="0" smtClean="0"/>
              <a:t>Precise but inaccurate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50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Percentage Uncertainty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/>
          </a:bodyPr>
          <a:lstStyle/>
          <a:p>
            <a:r>
              <a:rPr lang="en-GB" b="1" dirty="0"/>
              <a:t>Single measurements</a:t>
            </a:r>
            <a:r>
              <a:rPr lang="en-GB" dirty="0"/>
              <a:t> may be quoted as ± measurement absolute uncertainty, for example 53.20 ± 0.05 cm. When measured quantities are combined (e.g. when the quantities are multiplied, divided or raised to a power) to obtain the final result of an experiment it is often more useful to quote measurement ± percentage uncertainty, </a:t>
            </a:r>
            <a:r>
              <a:rPr lang="en-GB" dirty="0" smtClean="0"/>
              <a:t>where: 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Always compare percentage uncertainties never absolute uncertainties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797152"/>
            <a:ext cx="5111156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132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Percentage Uncertainty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percentage uncertainty in an individual measured quantity can be regarded as insignificant if it is less than one third of any other percentage uncertainty.</a:t>
            </a:r>
          </a:p>
          <a:p>
            <a:endParaRPr lang="en-GB" dirty="0" smtClean="0"/>
          </a:p>
          <a:p>
            <a:r>
              <a:rPr lang="en-GB" dirty="0"/>
              <a:t>Absolute uncertainty should always be rounded to one significant figure.</a:t>
            </a:r>
          </a:p>
        </p:txBody>
      </p:sp>
    </p:spTree>
    <p:extLst>
      <p:ext uri="{BB962C8B-B14F-4D97-AF65-F5344CB8AC3E}">
        <p14:creationId xmlns:p14="http://schemas.microsoft.com/office/powerpoint/2010/main" val="4268392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99" y="2420888"/>
            <a:ext cx="8426401" cy="296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06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Combining Uncertainties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Addition and subtraction</a:t>
            </a:r>
            <a:r>
              <a:rPr lang="en-GB" dirty="0"/>
              <a:t> </a:t>
            </a:r>
          </a:p>
          <a:p>
            <a:r>
              <a:rPr lang="en-GB" dirty="0"/>
              <a:t>When two quantities </a:t>
            </a:r>
            <a:r>
              <a:rPr lang="en-GB" dirty="0" smtClean="0"/>
              <a:t>P with </a:t>
            </a:r>
            <a:r>
              <a:rPr lang="en-GB" dirty="0"/>
              <a:t>absolute uncertainty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GB" dirty="0" smtClean="0"/>
              <a:t>P, </a:t>
            </a:r>
            <a:r>
              <a:rPr lang="en-GB" dirty="0"/>
              <a:t>and </a:t>
            </a:r>
            <a:r>
              <a:rPr lang="en-GB" dirty="0" smtClean="0"/>
              <a:t>Q with </a:t>
            </a:r>
            <a:r>
              <a:rPr lang="en-GB" dirty="0"/>
              <a:t>absolute uncertainty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GB" dirty="0" smtClean="0">
                <a:latin typeface="Times New Roman"/>
                <a:cs typeface="Times New Roman"/>
              </a:rPr>
              <a:t>Q</a:t>
            </a:r>
            <a:r>
              <a:rPr lang="en-GB" dirty="0" smtClean="0"/>
              <a:t>, </a:t>
            </a:r>
            <a:r>
              <a:rPr lang="en-GB" dirty="0"/>
              <a:t>are added or subtracted to give a further quantity </a:t>
            </a:r>
            <a:r>
              <a:rPr lang="en-GB" dirty="0" smtClean="0">
                <a:latin typeface="Times New Roman"/>
                <a:cs typeface="Times New Roman"/>
              </a:rPr>
              <a:t>S</a:t>
            </a:r>
            <a:r>
              <a:rPr lang="en-GB" dirty="0" smtClean="0"/>
              <a:t>, </a:t>
            </a:r>
            <a:r>
              <a:rPr lang="en-GB" dirty="0"/>
              <a:t>the absolute uncertainty in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GB" dirty="0" smtClean="0">
                <a:latin typeface="Times New Roman"/>
                <a:cs typeface="Times New Roman"/>
              </a:rPr>
              <a:t>S</a:t>
            </a:r>
            <a:r>
              <a:rPr lang="en-GB" dirty="0" smtClean="0"/>
              <a:t>, </a:t>
            </a:r>
            <a:r>
              <a:rPr lang="en-GB" dirty="0"/>
              <a:t>is given </a:t>
            </a:r>
            <a:r>
              <a:rPr lang="en-GB" dirty="0" smtClean="0"/>
              <a:t>by:</a:t>
            </a:r>
            <a:endParaRPr lang="en-GB" dirty="0"/>
          </a:p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933056"/>
            <a:ext cx="308473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9957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Combining Uncertainties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Multiplication and division</a:t>
            </a:r>
            <a:r>
              <a:rPr lang="en-GB" dirty="0"/>
              <a:t> </a:t>
            </a:r>
          </a:p>
          <a:p>
            <a:r>
              <a:rPr lang="en-GB" dirty="0"/>
              <a:t>When two quantities </a:t>
            </a:r>
            <a:r>
              <a:rPr lang="en-GB" dirty="0" smtClean="0"/>
              <a:t>P with </a:t>
            </a:r>
            <a:r>
              <a:rPr lang="en-GB" dirty="0"/>
              <a:t>absolute </a:t>
            </a:r>
            <a:r>
              <a:rPr lang="en-GB" dirty="0" smtClean="0"/>
              <a:t>uncertainty</a:t>
            </a:r>
            <a:r>
              <a:rPr lang="el-GR" dirty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GB" dirty="0" smtClean="0">
                <a:latin typeface="Times New Roman"/>
                <a:cs typeface="Times New Roman"/>
              </a:rPr>
              <a:t>P</a:t>
            </a:r>
            <a:r>
              <a:rPr lang="en-GB" dirty="0" smtClean="0"/>
              <a:t>, </a:t>
            </a:r>
            <a:r>
              <a:rPr lang="en-GB" dirty="0"/>
              <a:t>and </a:t>
            </a:r>
            <a:r>
              <a:rPr lang="en-GB" dirty="0" smtClean="0"/>
              <a:t>Q with </a:t>
            </a:r>
            <a:r>
              <a:rPr lang="en-GB" dirty="0"/>
              <a:t>absolute </a:t>
            </a:r>
            <a:r>
              <a:rPr lang="en-GB" dirty="0" smtClean="0"/>
              <a:t>uncertainty </a:t>
            </a:r>
            <a:r>
              <a:rPr lang="el-GR" dirty="0" smtClean="0">
                <a:latin typeface="Times New Roman"/>
                <a:cs typeface="Times New Roman"/>
              </a:rPr>
              <a:t>Δ</a:t>
            </a:r>
            <a:r>
              <a:rPr lang="en-GB" dirty="0" smtClean="0">
                <a:latin typeface="Times New Roman"/>
                <a:cs typeface="Times New Roman"/>
              </a:rPr>
              <a:t>Q</a:t>
            </a:r>
            <a:r>
              <a:rPr lang="en-GB" dirty="0" smtClean="0"/>
              <a:t>, </a:t>
            </a:r>
            <a:r>
              <a:rPr lang="en-GB" dirty="0"/>
              <a:t>are multiplied or divided to give a further </a:t>
            </a:r>
            <a:r>
              <a:rPr lang="en-GB" dirty="0" smtClean="0"/>
              <a:t>quantity S, </a:t>
            </a:r>
            <a:r>
              <a:rPr lang="en-GB" dirty="0"/>
              <a:t>the percentage uncertainty </a:t>
            </a:r>
            <a:r>
              <a:rPr lang="en-GB" dirty="0" smtClean="0"/>
              <a:t>in </a:t>
            </a:r>
            <a:r>
              <a:rPr lang="en-GB" dirty="0" smtClean="0">
                <a:latin typeface="Times New Roman"/>
                <a:cs typeface="Times New Roman"/>
              </a:rPr>
              <a:t>S</a:t>
            </a:r>
            <a:r>
              <a:rPr lang="en-GB" dirty="0" smtClean="0"/>
              <a:t> </a:t>
            </a:r>
            <a:r>
              <a:rPr lang="en-GB" dirty="0"/>
              <a:t>is given </a:t>
            </a:r>
            <a:r>
              <a:rPr lang="en-GB" dirty="0" smtClean="0"/>
              <a:t>by:</a:t>
            </a:r>
            <a:endParaRPr lang="en-GB" dirty="0"/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08543"/>
            <a:ext cx="608808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598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Combining Uncertainties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Powers</a:t>
            </a:r>
            <a:r>
              <a:rPr lang="en-GB" dirty="0"/>
              <a:t> </a:t>
            </a:r>
          </a:p>
          <a:p>
            <a:r>
              <a:rPr lang="en-GB" dirty="0"/>
              <a:t>When a quantity </a:t>
            </a:r>
            <a:r>
              <a:rPr lang="en-GB" dirty="0" smtClean="0"/>
              <a:t>P is </a:t>
            </a:r>
            <a:r>
              <a:rPr lang="en-GB" dirty="0"/>
              <a:t>raised to a power n to give a further quantity </a:t>
            </a:r>
            <a:r>
              <a:rPr lang="en-GB" dirty="0" smtClean="0"/>
              <a:t>Q, then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/>
              <a:t>When measured quantities are combined it is usual to ignore any percentage uncertainty that is not significant; a percentage uncertainty in an individual measured quantity can be regarded as insignificant if it is less than one third of any other percentage uncertainty.</a:t>
            </a:r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52479"/>
            <a:ext cx="5899272" cy="584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458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78" y="1752600"/>
            <a:ext cx="8799447" cy="477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296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Graphing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GB" dirty="0"/>
              <a:t>When graphing quantities that include uncertainties, note the following points</a:t>
            </a:r>
            <a:r>
              <a:rPr lang="en-GB" dirty="0" smtClean="0"/>
              <a:t>.</a:t>
            </a:r>
          </a:p>
          <a:p>
            <a:pPr marL="114300" indent="0">
              <a:buNone/>
            </a:pPr>
            <a:endParaRPr lang="en-GB" dirty="0"/>
          </a:p>
          <a:p>
            <a:r>
              <a:rPr lang="en-GB" dirty="0"/>
              <a:t>Each individual point on the graph should include error bars, on one or both of the quantities being plotted, as appropriate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The error bars on each point could indicate either the absolute uncertainty or the percentage uncertainty in the quantities being plotted, as appropriate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The error bars are used to draw the best straight line or the best fit curve, as appropriate.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5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</TotalTime>
  <Words>612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Advanced Higher Physics</vt:lpstr>
      <vt:lpstr>Percentage Uncertainty</vt:lpstr>
      <vt:lpstr>Percentage Uncertainty</vt:lpstr>
      <vt:lpstr>Example</vt:lpstr>
      <vt:lpstr>Combining Uncertainties</vt:lpstr>
      <vt:lpstr>Combining Uncertainties</vt:lpstr>
      <vt:lpstr>Combining Uncertainties</vt:lpstr>
      <vt:lpstr>Example</vt:lpstr>
      <vt:lpstr>Graphing</vt:lpstr>
      <vt:lpstr>The Centroid Method</vt:lpstr>
      <vt:lpstr>The Centroid Method</vt:lpstr>
      <vt:lpstr>The Centroid Method</vt:lpstr>
      <vt:lpstr>Accurate, precise or both?</vt:lpstr>
      <vt:lpstr>Answer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Higher Physic</dc:title>
  <dc:creator>Alexandra Watson</dc:creator>
  <cp:lastModifiedBy>Alexandra Watson</cp:lastModifiedBy>
  <cp:revision>4</cp:revision>
  <dcterms:created xsi:type="dcterms:W3CDTF">2015-11-24T08:54:21Z</dcterms:created>
  <dcterms:modified xsi:type="dcterms:W3CDTF">2017-02-21T11:24:33Z</dcterms:modified>
</cp:coreProperties>
</file>