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321"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22" r:id="rId47"/>
    <p:sldId id="323" r:id="rId48"/>
    <p:sldId id="324" r:id="rId49"/>
    <p:sldId id="319" r:id="rId50"/>
    <p:sldId id="302" r:id="rId51"/>
    <p:sldId id="303" r:id="rId52"/>
    <p:sldId id="304" r:id="rId53"/>
    <p:sldId id="305" r:id="rId54"/>
    <p:sldId id="306" r:id="rId55"/>
    <p:sldId id="307" r:id="rId56"/>
    <p:sldId id="308" r:id="rId57"/>
    <p:sldId id="309" r:id="rId58"/>
    <p:sldId id="310" r:id="rId59"/>
    <p:sldId id="325" r:id="rId60"/>
    <p:sldId id="311" r:id="rId61"/>
    <p:sldId id="312" r:id="rId62"/>
    <p:sldId id="313" r:id="rId63"/>
    <p:sldId id="314" r:id="rId64"/>
    <p:sldId id="315" r:id="rId65"/>
    <p:sldId id="316" r:id="rId66"/>
    <p:sldId id="317" r:id="rId67"/>
    <p:sldId id="318" r:id="rId68"/>
    <p:sldId id="320"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750"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307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725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452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42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75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4358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834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50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6/24/2019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634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BD707-D9CF-40AE-B4C6-C98DA3205C09}" type="datetimeFigureOut">
              <a:rPr lang="en-US" smtClean="0"/>
              <a:pPr/>
              <a:t>6/24/2019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5731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002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6/24/2019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4393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ourses.scholar.hw.ac.uk/vle/scholar/session.controller?action=viewGlossary&amp;contentGUID=4deafca0-236b-9ce6-4205-f0b42d502ef6&amp;glossaryType=glossary#rlnk-4deafca0-236b-9ce6-4205-f0b42d502ef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ourses.scholar.hw.ac.uk/vle/scholar/session.controller?action=viewGlossary&amp;contentGUID=4deafca0-236b-9ce6-4205-f0b42d502ef6&amp;glossaryType=glossary#rlnk-4deafca0-236b-9ce6-4205-f0b42d502ef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courses.scholar.hw.ac.uk/vle/scholar/session.controller?action=viewGlossary&amp;contentGUID=4deafca0-236b-9ce6-4205-f0b42d502ef6&amp;glossaryType=glossary#rlnk-4deafca0-236b-9ce6-4205-f0b42d502ef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urses.scholar.hw.ac.uk/vle/scholar/session.controller?action=viewGlossary&amp;contentGUID=ba1b3d8c-8b45-2438-726f-84bb9a5c6e37&amp;glossaryType=glossary#rlnk-ba1b3d8c-8b45-2438-726f-84bb9a5c6e37" TargetMode="External"/><Relationship Id="rId2" Type="http://schemas.openxmlformats.org/officeDocument/2006/relationships/hyperlink" Target="http://courses.scholar.hw.ac.uk/vle/scholar/session.controller?action=viewGlossary&amp;contentGUID=1e3ceab2-14fa-8852-4185-810246ca8807&amp;glossaryType=glossary#rlnk-1e3ceab2-14fa-8852-4185-810246ca880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courses.scholar.hw.ac.uk/vle/scholar/session.controller?action=viewGlossary&amp;contentGUID=fa92314e-ad79-fc0e-0b4b-ddfd3b7eda43&amp;glossaryType=glossary#rlnk-fa92314e-ad79-fc0e-0b4b-ddfd3b7eda4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courses.scholar.hw.ac.uk/vle/scholar/session.controller?action=viewGlossary&amp;contentGUID=c5ef5857-8134-965b-1f2e-13cca97cd94b&amp;glossaryType=glossary#rlnk-c5ef5857-8134-965b-1f2e-13cca97cd94b"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urses.scholar.hw.ac.uk/vle/scholar/session.controller?action=viewGlossary&amp;contentGUID=851f146c-afb2-dfd9-4b98-de5c6f7b09a4&amp;glossaryType=glossary#rlnk-851f146c-afb2-dfd9-4b98-de5c6f7b09a4" TargetMode="External"/><Relationship Id="rId2" Type="http://schemas.openxmlformats.org/officeDocument/2006/relationships/hyperlink" Target="http://courses.scholar.hw.ac.uk/vle/scholar/session.controller?action=viewGlossary&amp;contentGUID=a2d2a204-00df-81f2-f535-7938368612e2&amp;glossaryType=glossary#rlnk-a2d2a204-00df-81f2-f535-7938368612e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courses.scholar.hw.ac.uk/vle/scholar/session.controller?action=viewGlossary&amp;contentGUID=37924add-c4f7-d41d-4f61-716d1760ab39&amp;glossaryType=glossary#rlnk-37924add-c4f7-d41d-4f61-716d1760ab39"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courses.scholar.hw.ac.uk/vle/scholar/session.controller?action=viewGlossary&amp;contentGUID=976720e8-b85d-0aab-cf60-05440c2306f3&amp;glossaryType=glossary#rlnk-976720e8-b85d-0aab-cf60-05440c2306f3"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courses.scholar.hw.ac.uk/vle/scholar/session.controller?action=viewGlossary&amp;contentGUID=e62b13bb-dcc8-9382-4b4b-9f584626449b&amp;glossaryType=glossary#rlnk-e62b13bb-dcc8-9382-4b4b-9f584626449b"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2" Type="http://schemas.openxmlformats.org/officeDocument/2006/relationships/hyperlink" Target="http://courses.scholar.hw.ac.uk/vle/scholar/session.controller?action=viewGlossary&amp;contentGUID=be29c7c5-44c3-5498-1337-3dcf8b988162&amp;glossaryType=glossary#rlnk-be29c7c5-44c3-5498-1337-3dcf8b988162"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courses.scholar.hw.ac.uk/vle/scholar/session.controller?action=viewGlossary&amp;contentGUID=be29c7c5-44c3-5498-1337-3dcf8b988162&amp;glossaryType=glossary#rlnk-be29c7c5-44c3-5498-1337-3dcf8b988162" TargetMode="External"/><Relationship Id="rId2" Type="http://schemas.openxmlformats.org/officeDocument/2006/relationships/hyperlink" Target="http://courses.scholar.hw.ac.uk/vle/scholar/session.controller?action=viewGlossary&amp;contentGUID=e62b13bb-dcc8-9382-4b4b-9f584626449b&amp;glossaryType=glossary#rlnk-e62b13bb-dcc8-9382-4b4b-9f584626449b"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Special Relativity and Space time</a:t>
            </a:r>
            <a:endParaRPr lang="en-GB" dirty="0"/>
          </a:p>
        </p:txBody>
      </p:sp>
      <p:sp>
        <p:nvSpPr>
          <p:cNvPr id="3" name="Subtitle 2"/>
          <p:cNvSpPr>
            <a:spLocks noGrp="1"/>
          </p:cNvSpPr>
          <p:nvPr>
            <p:ph type="subTitle" idx="1"/>
          </p:nvPr>
        </p:nvSpPr>
        <p:spPr/>
        <p:txBody>
          <a:bodyPr/>
          <a:lstStyle/>
          <a:p>
            <a:r>
              <a:rPr lang="en-GB" dirty="0" err="1" smtClean="0"/>
              <a:t>CfE</a:t>
            </a:r>
            <a:r>
              <a:rPr lang="en-GB" dirty="0" smtClean="0"/>
              <a:t> Advanced Higher Physics</a:t>
            </a:r>
            <a:endParaRPr lang="en-GB" dirty="0"/>
          </a:p>
        </p:txBody>
      </p:sp>
    </p:spTree>
    <p:extLst>
      <p:ext uri="{BB962C8B-B14F-4D97-AF65-F5344CB8AC3E}">
        <p14:creationId xmlns:p14="http://schemas.microsoft.com/office/powerpoint/2010/main" val="1257366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Equivalence Principle</a:t>
            </a:r>
          </a:p>
        </p:txBody>
      </p:sp>
      <p:sp>
        <p:nvSpPr>
          <p:cNvPr id="3" name="Content Placeholder 2"/>
          <p:cNvSpPr>
            <a:spLocks noGrp="1"/>
          </p:cNvSpPr>
          <p:nvPr>
            <p:ph idx="1"/>
          </p:nvPr>
        </p:nvSpPr>
        <p:spPr/>
        <p:txBody>
          <a:bodyPr/>
          <a:lstStyle/>
          <a:p>
            <a:r>
              <a:rPr lang="en-GB" dirty="0"/>
              <a:t>Einstein </a:t>
            </a:r>
            <a:r>
              <a:rPr lang="en-GB" dirty="0" smtClean="0"/>
              <a:t>realised </a:t>
            </a:r>
            <a:r>
              <a:rPr lang="en-GB" dirty="0"/>
              <a:t>that the force of gravity is just the acceleration that you feel as you move through </a:t>
            </a:r>
            <a:r>
              <a:rPr lang="en-GB" dirty="0" err="1"/>
              <a:t>spacetime</a:t>
            </a:r>
            <a:r>
              <a:rPr lang="en-GB" dirty="0"/>
              <a:t>.</a:t>
            </a:r>
          </a:p>
          <a:p>
            <a:endParaRPr lang="en-GB" dirty="0" smtClean="0"/>
          </a:p>
          <a:p>
            <a:r>
              <a:rPr lang="en-GB" dirty="0" smtClean="0"/>
              <a:t>Einstein’s </a:t>
            </a:r>
            <a:r>
              <a:rPr lang="en-GB" b="1" dirty="0">
                <a:hlinkClick r:id="rId2"/>
              </a:rPr>
              <a:t>equivalence principle</a:t>
            </a:r>
            <a:r>
              <a:rPr lang="en-GB" b="1" dirty="0"/>
              <a:t> </a:t>
            </a:r>
            <a:r>
              <a:rPr lang="en-GB" dirty="0" smtClean="0"/>
              <a:t>states </a:t>
            </a:r>
            <a:r>
              <a:rPr lang="en-GB" dirty="0"/>
              <a:t>that </a:t>
            </a:r>
            <a:r>
              <a:rPr lang="en-GB" dirty="0" smtClean="0"/>
              <a:t>gravity </a:t>
            </a:r>
            <a:r>
              <a:rPr lang="en-GB" dirty="0"/>
              <a:t>is </a:t>
            </a:r>
            <a:r>
              <a:rPr lang="en-GB" b="1" dirty="0"/>
              <a:t>equivalent</a:t>
            </a:r>
            <a:r>
              <a:rPr lang="en-GB" dirty="0"/>
              <a:t> to acceleration.</a:t>
            </a:r>
          </a:p>
        </p:txBody>
      </p:sp>
    </p:spTree>
    <p:extLst>
      <p:ext uri="{BB962C8B-B14F-4D97-AF65-F5344CB8AC3E}">
        <p14:creationId xmlns:p14="http://schemas.microsoft.com/office/powerpoint/2010/main" val="636500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Consequences – Bending Light</a:t>
            </a:r>
            <a:endParaRPr lang="en-GB" dirty="0"/>
          </a:p>
        </p:txBody>
      </p:sp>
      <p:sp>
        <p:nvSpPr>
          <p:cNvPr id="3" name="Content Placeholder 2"/>
          <p:cNvSpPr>
            <a:spLocks noGrp="1"/>
          </p:cNvSpPr>
          <p:nvPr>
            <p:ph idx="1"/>
          </p:nvPr>
        </p:nvSpPr>
        <p:spPr/>
        <p:txBody>
          <a:bodyPr/>
          <a:lstStyle/>
          <a:p>
            <a:r>
              <a:rPr lang="en-GB" dirty="0"/>
              <a:t>Consider a laser beam sent across a spaceship that is accelerating upwards. To an observer who watches the spaceship from the ground, the light moves in a straight line. However, the spaceship will move slightly upwards in the time it takes the light to travel across it. </a:t>
            </a:r>
            <a:endParaRPr lang="en-GB" dirty="0" smtClean="0"/>
          </a:p>
          <a:p>
            <a:endParaRPr lang="en-GB" dirty="0"/>
          </a:p>
          <a:p>
            <a:r>
              <a:rPr lang="en-GB" dirty="0" smtClean="0"/>
              <a:t>Therefore </a:t>
            </a:r>
            <a:r>
              <a:rPr lang="en-GB" dirty="0"/>
              <a:t>the light will strike a point lower on the spaceship wall than it would if the spaceship did not move. This means that, to an observer inside the spaceship, the light actually appears to bend.</a:t>
            </a:r>
          </a:p>
        </p:txBody>
      </p:sp>
    </p:spTree>
    <p:extLst>
      <p:ext uri="{BB962C8B-B14F-4D97-AF65-F5344CB8AC3E}">
        <p14:creationId xmlns:p14="http://schemas.microsoft.com/office/powerpoint/2010/main" val="1353545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Bending Light</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1" y="1752600"/>
            <a:ext cx="578864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00400" y="5874327"/>
            <a:ext cx="4996624" cy="369332"/>
          </a:xfrm>
          <a:prstGeom prst="rect">
            <a:avLst/>
          </a:prstGeom>
          <a:noFill/>
        </p:spPr>
        <p:txBody>
          <a:bodyPr wrap="none" rtlCol="0">
            <a:spAutoFit/>
          </a:bodyPr>
          <a:lstStyle/>
          <a:p>
            <a:r>
              <a:rPr lang="en-GB" i="1" dirty="0"/>
              <a:t>(a) View from the ground. (b) View inside the spaceship.</a:t>
            </a:r>
            <a:r>
              <a:rPr lang="en-GB" dirty="0"/>
              <a:t> </a:t>
            </a:r>
          </a:p>
        </p:txBody>
      </p:sp>
    </p:spTree>
    <p:extLst>
      <p:ext uri="{BB962C8B-B14F-4D97-AF65-F5344CB8AC3E}">
        <p14:creationId xmlns:p14="http://schemas.microsoft.com/office/powerpoint/2010/main" val="2510805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Bending Light</a:t>
            </a:r>
            <a:endParaRPr lang="en-GB" dirty="0"/>
          </a:p>
        </p:txBody>
      </p:sp>
      <p:sp>
        <p:nvSpPr>
          <p:cNvPr id="3" name="Content Placeholder 2"/>
          <p:cNvSpPr>
            <a:spLocks noGrp="1"/>
          </p:cNvSpPr>
          <p:nvPr>
            <p:ph idx="1"/>
          </p:nvPr>
        </p:nvSpPr>
        <p:spPr/>
        <p:txBody>
          <a:bodyPr/>
          <a:lstStyle/>
          <a:p>
            <a:r>
              <a:rPr lang="en-GB" dirty="0"/>
              <a:t>In the last section we explored the </a:t>
            </a:r>
            <a:r>
              <a:rPr lang="en-GB" b="1" dirty="0">
                <a:hlinkClick r:id="rId2"/>
              </a:rPr>
              <a:t>equivalence </a:t>
            </a:r>
            <a:r>
              <a:rPr lang="en-GB" b="1" dirty="0" smtClean="0">
                <a:hlinkClick r:id="rId2"/>
              </a:rPr>
              <a:t>principle</a:t>
            </a:r>
            <a:r>
              <a:rPr lang="en-GB" dirty="0" smtClean="0"/>
              <a:t>, so </a:t>
            </a:r>
            <a:r>
              <a:rPr lang="en-GB" dirty="0"/>
              <a:t>gravitational fields must also bend light. Since we are very familiar with light being bent by a lens, we call this effect gravitational lensing.</a:t>
            </a:r>
          </a:p>
          <a:p>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05201"/>
            <a:ext cx="35052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545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Gravitational time Dilation</a:t>
            </a:r>
            <a:endParaRPr lang="en-GB" dirty="0"/>
          </a:p>
        </p:txBody>
      </p:sp>
      <p:sp>
        <p:nvSpPr>
          <p:cNvPr id="3" name="Content Placeholder 2"/>
          <p:cNvSpPr>
            <a:spLocks noGrp="1"/>
          </p:cNvSpPr>
          <p:nvPr>
            <p:ph idx="1"/>
          </p:nvPr>
        </p:nvSpPr>
        <p:spPr/>
        <p:txBody>
          <a:bodyPr>
            <a:normAutofit/>
          </a:bodyPr>
          <a:lstStyle/>
          <a:p>
            <a:r>
              <a:rPr lang="en-GB" dirty="0"/>
              <a:t>Once more, consider a spaceship which is accelerating upwards. A source of light emits pulses at regular time intervals from the bottom of the spaceship. By the time a pulse reaches an observer at the top of the spaceship, the spaceship will have moved away from the position it occupied when the pulse was emitted. </a:t>
            </a:r>
            <a:endParaRPr lang="en-GB" dirty="0" smtClean="0"/>
          </a:p>
          <a:p>
            <a:r>
              <a:rPr lang="en-GB" dirty="0" smtClean="0"/>
              <a:t>Since </a:t>
            </a:r>
            <a:r>
              <a:rPr lang="en-GB" dirty="0"/>
              <a:t>the spaceship is accelerating, the distance each consecutive light pulse must travel to reach the observer will be increasing. That means the time for pulses to reach the observer will also be increasing. So the observer at the top of the spaceship will conclude that the clock at the bottom of the spaceship is running more slowly. </a:t>
            </a:r>
          </a:p>
        </p:txBody>
      </p:sp>
    </p:spTree>
    <p:extLst>
      <p:ext uri="{BB962C8B-B14F-4D97-AF65-F5344CB8AC3E}">
        <p14:creationId xmlns:p14="http://schemas.microsoft.com/office/powerpoint/2010/main" val="853784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Gravitational time Dilation</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21300" y="2533650"/>
            <a:ext cx="16097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283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Gravitational time Dilation</a:t>
            </a:r>
          </a:p>
        </p:txBody>
      </p:sp>
      <p:sp>
        <p:nvSpPr>
          <p:cNvPr id="3" name="Content Placeholder 2"/>
          <p:cNvSpPr>
            <a:spLocks noGrp="1"/>
          </p:cNvSpPr>
          <p:nvPr>
            <p:ph idx="1"/>
          </p:nvPr>
        </p:nvSpPr>
        <p:spPr/>
        <p:txBody>
          <a:bodyPr/>
          <a:lstStyle/>
          <a:p>
            <a:r>
              <a:rPr lang="en-GB" dirty="0" smtClean="0"/>
              <a:t>A clock </a:t>
            </a:r>
            <a:r>
              <a:rPr lang="en-GB" dirty="0"/>
              <a:t>in a gravitational </a:t>
            </a:r>
            <a:r>
              <a:rPr lang="en-GB" dirty="0" smtClean="0"/>
              <a:t>field runs </a:t>
            </a:r>
            <a:r>
              <a:rPr lang="en-GB" dirty="0"/>
              <a:t>more slowly than in the absence of a field</a:t>
            </a:r>
            <a:r>
              <a:rPr lang="en-GB" dirty="0" smtClean="0"/>
              <a:t>. Time is slower in a g-field than in no g-field. </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255" y="2514601"/>
            <a:ext cx="5387958" cy="367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05000" y="6013103"/>
            <a:ext cx="7848600" cy="646331"/>
          </a:xfrm>
          <a:prstGeom prst="rect">
            <a:avLst/>
          </a:prstGeom>
          <a:noFill/>
        </p:spPr>
        <p:txBody>
          <a:bodyPr wrap="square" rtlCol="0">
            <a:spAutoFit/>
          </a:bodyPr>
          <a:lstStyle/>
          <a:p>
            <a:r>
              <a:rPr lang="en-GB" i="1" dirty="0"/>
              <a:t>(a) Accelerating clock in a centrifuge. (b) Clock in a gravitational field - </a:t>
            </a:r>
            <a:r>
              <a:rPr lang="en-GB" i="1" dirty="0"/>
              <a:t>					the </a:t>
            </a:r>
            <a:r>
              <a:rPr lang="en-GB" i="1" dirty="0"/>
              <a:t>lower the slower.</a:t>
            </a:r>
            <a:r>
              <a:rPr lang="en-GB" dirty="0"/>
              <a:t> </a:t>
            </a:r>
          </a:p>
        </p:txBody>
      </p:sp>
    </p:spTree>
    <p:extLst>
      <p:ext uri="{BB962C8B-B14F-4D97-AF65-F5344CB8AC3E}">
        <p14:creationId xmlns:p14="http://schemas.microsoft.com/office/powerpoint/2010/main" val="3197830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Gravitational Red Shift</a:t>
            </a:r>
            <a:endParaRPr lang="en-GB" dirty="0"/>
          </a:p>
        </p:txBody>
      </p:sp>
      <p:sp>
        <p:nvSpPr>
          <p:cNvPr id="3" name="Content Placeholder 2"/>
          <p:cNvSpPr>
            <a:spLocks noGrp="1"/>
          </p:cNvSpPr>
          <p:nvPr>
            <p:ph idx="1"/>
          </p:nvPr>
        </p:nvSpPr>
        <p:spPr/>
        <p:txBody>
          <a:bodyPr>
            <a:normAutofit/>
          </a:bodyPr>
          <a:lstStyle/>
          <a:p>
            <a:r>
              <a:rPr lang="en-GB" dirty="0"/>
              <a:t>Consider a source of light at the top of an accelerating spaceship. Due to the Doppler Effect, an observer at the bottom of the spaceship will observe a higher frequency than the source emitted. </a:t>
            </a:r>
            <a:endParaRPr lang="en-GB" dirty="0" smtClean="0"/>
          </a:p>
          <a:p>
            <a:r>
              <a:rPr lang="en-GB" dirty="0" smtClean="0"/>
              <a:t>The </a:t>
            </a:r>
            <a:r>
              <a:rPr lang="en-GB" b="1" dirty="0">
                <a:hlinkClick r:id="rId2"/>
              </a:rPr>
              <a:t>equivalence principle</a:t>
            </a:r>
            <a:r>
              <a:rPr lang="en-GB" dirty="0"/>
              <a:t> </a:t>
            </a:r>
            <a:r>
              <a:rPr lang="en-GB" dirty="0" smtClean="0"/>
              <a:t>means </a:t>
            </a:r>
            <a:r>
              <a:rPr lang="en-GB" dirty="0"/>
              <a:t>that a beam of light travelling in the same direction as a gravitational field should shift towards the higher frequency blue end of the spectrum</a:t>
            </a:r>
            <a:r>
              <a:rPr lang="en-GB" dirty="0" smtClean="0"/>
              <a:t>.</a:t>
            </a:r>
          </a:p>
          <a:p>
            <a:r>
              <a:rPr lang="en-GB" b="1" dirty="0" smtClean="0"/>
              <a:t>Any </a:t>
            </a:r>
            <a:r>
              <a:rPr lang="en-GB" b="1" dirty="0"/>
              <a:t>electromagnetic wave originating from a source that is in a gravitational field is reduced in frequency when observed in a region of a weaker gravitational field. We call this effect gravitational red shift. </a:t>
            </a:r>
          </a:p>
        </p:txBody>
      </p:sp>
    </p:spTree>
    <p:extLst>
      <p:ext uri="{BB962C8B-B14F-4D97-AF65-F5344CB8AC3E}">
        <p14:creationId xmlns:p14="http://schemas.microsoft.com/office/powerpoint/2010/main" val="2684500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Gravitational Red Shift</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2876550" cy="4954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184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Gravitational Red Shift</a:t>
            </a:r>
          </a:p>
        </p:txBody>
      </p:sp>
      <p:sp>
        <p:nvSpPr>
          <p:cNvPr id="3" name="Content Placeholder 2"/>
          <p:cNvSpPr>
            <a:spLocks noGrp="1"/>
          </p:cNvSpPr>
          <p:nvPr>
            <p:ph idx="1"/>
          </p:nvPr>
        </p:nvSpPr>
        <p:spPr/>
        <p:txBody>
          <a:bodyPr/>
          <a:lstStyle/>
          <a:p>
            <a:r>
              <a:rPr lang="en-GB" dirty="0"/>
              <a:t>This effect can also be explained in terms of the photons. If a photon moves towards the Earth, the photon’s energy increases as it travels to a position of smaller gravitational potential energy. Therefore, from </a:t>
            </a:r>
            <a:r>
              <a:rPr lang="en-GB" dirty="0" smtClean="0"/>
              <a:t>E=</a:t>
            </a:r>
            <a:r>
              <a:rPr lang="en-GB" dirty="0" err="1" smtClean="0"/>
              <a:t>hf</a:t>
            </a:r>
            <a:r>
              <a:rPr lang="en-GB" dirty="0" smtClean="0"/>
              <a:t>, </a:t>
            </a:r>
            <a:r>
              <a:rPr lang="en-GB" dirty="0"/>
              <a:t>the photon’s frequency ought to increase.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216" y="4114800"/>
            <a:ext cx="45434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978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a:bodyPr>
          <a:lstStyle/>
          <a:p>
            <a:r>
              <a:rPr lang="en-GB" dirty="0"/>
              <a:t>Einstein’s special theory of relativity only applies when an object is moving at a constant speed in a straight line. It does not let us consider what happens when something turns or changes speed. For this we need Einstein’s general theory of relativity</a:t>
            </a:r>
            <a:r>
              <a:rPr lang="en-GB" dirty="0" smtClean="0"/>
              <a:t>.</a:t>
            </a:r>
          </a:p>
          <a:p>
            <a:endParaRPr lang="en-GB" dirty="0"/>
          </a:p>
          <a:p>
            <a:r>
              <a:rPr lang="en-GB" dirty="0"/>
              <a:t>In this topic we will compare the two theories and explore how </a:t>
            </a:r>
            <a:r>
              <a:rPr lang="en-GB" b="1" dirty="0">
                <a:hlinkClick r:id="rId2"/>
              </a:rPr>
              <a:t>general relativity</a:t>
            </a:r>
            <a:r>
              <a:rPr lang="en-GB" dirty="0"/>
              <a:t> the study of non-inertial frames of reference. allows us to more fully understand gravity. We will then turn our attention to the effect of mass on </a:t>
            </a:r>
            <a:r>
              <a:rPr lang="en-GB" b="1" dirty="0" err="1">
                <a:hlinkClick r:id="rId3"/>
              </a:rPr>
              <a:t>spacetime</a:t>
            </a:r>
            <a:r>
              <a:rPr lang="en-GB" dirty="0"/>
              <a:t> </a:t>
            </a:r>
            <a:r>
              <a:rPr lang="en-GB" dirty="0" smtClean="0"/>
              <a:t>and </a:t>
            </a:r>
            <a:r>
              <a:rPr lang="en-GB" dirty="0"/>
              <a:t>the curious behaviour of black holes.</a:t>
            </a:r>
          </a:p>
          <a:p>
            <a:endParaRPr lang="en-GB" dirty="0"/>
          </a:p>
        </p:txBody>
      </p:sp>
    </p:spTree>
    <p:extLst>
      <p:ext uri="{BB962C8B-B14F-4D97-AF65-F5344CB8AC3E}">
        <p14:creationId xmlns:p14="http://schemas.microsoft.com/office/powerpoint/2010/main" val="4095743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GPS</a:t>
            </a:r>
            <a:endParaRPr lang="en-GB" dirty="0"/>
          </a:p>
        </p:txBody>
      </p:sp>
      <p:sp>
        <p:nvSpPr>
          <p:cNvPr id="3" name="Content Placeholder 2"/>
          <p:cNvSpPr>
            <a:spLocks noGrp="1"/>
          </p:cNvSpPr>
          <p:nvPr>
            <p:ph idx="1"/>
          </p:nvPr>
        </p:nvSpPr>
        <p:spPr/>
        <p:txBody>
          <a:bodyPr/>
          <a:lstStyle/>
          <a:p>
            <a:r>
              <a:rPr lang="en-GB" dirty="0"/>
              <a:t>When Einstein first produced his general theory of relativity, its predictions were far removed from everyday experience and were therefore difficult to test experimentally. However, most people are nowadays accustomed to relying on the theory to keep their GPS (Global Positioning System) receivers working accurately.</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404014"/>
            <a:ext cx="2262188"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866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GPS</a:t>
            </a:r>
            <a:endParaRPr lang="en-GB" dirty="0"/>
          </a:p>
        </p:txBody>
      </p:sp>
      <p:sp>
        <p:nvSpPr>
          <p:cNvPr id="3" name="Content Placeholder 2"/>
          <p:cNvSpPr>
            <a:spLocks noGrp="1"/>
          </p:cNvSpPr>
          <p:nvPr>
            <p:ph idx="1"/>
          </p:nvPr>
        </p:nvSpPr>
        <p:spPr/>
        <p:txBody>
          <a:bodyPr>
            <a:normAutofit/>
          </a:bodyPr>
          <a:lstStyle/>
          <a:p>
            <a:r>
              <a:rPr lang="en-GB" dirty="0"/>
              <a:t>Since the Earth’s gravitational field is weaker at altitude, a clock in a GPS satellite will run fast relative to a clock on the ground. </a:t>
            </a:r>
            <a:endParaRPr lang="en-GB" dirty="0" smtClean="0"/>
          </a:p>
          <a:p>
            <a:r>
              <a:rPr lang="en-GB" dirty="0" smtClean="0"/>
              <a:t>Adjustments </a:t>
            </a:r>
            <a:r>
              <a:rPr lang="en-GB" dirty="0"/>
              <a:t>need to be made to take this into account or the clocks will become out of sync within minutes. </a:t>
            </a:r>
            <a:endParaRPr lang="en-GB" dirty="0" smtClean="0"/>
          </a:p>
          <a:p>
            <a:r>
              <a:rPr lang="en-GB" dirty="0" smtClean="0"/>
              <a:t>Corrections </a:t>
            </a:r>
            <a:r>
              <a:rPr lang="en-GB" dirty="0"/>
              <a:t>also need to be made to allow for the special relativistic effect of time dilation brought about by the large velocity of the satellite</a:t>
            </a:r>
            <a:r>
              <a:rPr lang="en-GB" dirty="0" smtClean="0"/>
              <a:t>.</a:t>
            </a:r>
          </a:p>
          <a:p>
            <a:r>
              <a:rPr lang="en-GB" dirty="0" smtClean="0"/>
              <a:t> </a:t>
            </a:r>
            <a:r>
              <a:rPr lang="en-GB" dirty="0"/>
              <a:t>Ignoring Einstein’s theories would result in a discrepancy of around 10 km per day. So within a week you would be confusing Edinburgh with Glasgow.</a:t>
            </a:r>
          </a:p>
        </p:txBody>
      </p:sp>
    </p:spTree>
    <p:extLst>
      <p:ext uri="{BB962C8B-B14F-4D97-AF65-F5344CB8AC3E}">
        <p14:creationId xmlns:p14="http://schemas.microsoft.com/office/powerpoint/2010/main" val="806192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Spacetime</a:t>
            </a:r>
            <a:r>
              <a:rPr lang="en-GB" dirty="0" smtClean="0"/>
              <a:t> Diagrams</a:t>
            </a:r>
            <a:endParaRPr lang="en-GB" dirty="0"/>
          </a:p>
        </p:txBody>
      </p:sp>
      <p:sp>
        <p:nvSpPr>
          <p:cNvPr id="3" name="Content Placeholder 2"/>
          <p:cNvSpPr>
            <a:spLocks noGrp="1"/>
          </p:cNvSpPr>
          <p:nvPr>
            <p:ph idx="1"/>
          </p:nvPr>
        </p:nvSpPr>
        <p:spPr/>
        <p:txBody>
          <a:bodyPr>
            <a:normAutofit/>
          </a:bodyPr>
          <a:lstStyle/>
          <a:p>
            <a:r>
              <a:rPr lang="en-GB" dirty="0" smtClean="0"/>
              <a:t>Gravity is a property of both space and time. So, a </a:t>
            </a:r>
            <a:r>
              <a:rPr lang="en-GB" dirty="0" err="1" smtClean="0"/>
              <a:t>spacetime</a:t>
            </a:r>
            <a:r>
              <a:rPr lang="en-GB" dirty="0" smtClean="0"/>
              <a:t> system involves a </a:t>
            </a:r>
            <a:r>
              <a:rPr lang="en-GB" dirty="0" err="1" smtClean="0"/>
              <a:t>x,y,z</a:t>
            </a:r>
            <a:r>
              <a:rPr lang="en-GB" dirty="0" smtClean="0"/>
              <a:t> co-ordinate system. </a:t>
            </a:r>
          </a:p>
          <a:p>
            <a:endParaRPr lang="en-GB" dirty="0"/>
          </a:p>
          <a:p>
            <a:r>
              <a:rPr lang="en-GB" dirty="0"/>
              <a:t>Consider an </a:t>
            </a:r>
            <a:r>
              <a:rPr lang="en-GB" dirty="0" smtClean="0"/>
              <a:t>event, E. Imagine </a:t>
            </a:r>
            <a:r>
              <a:rPr lang="en-GB" dirty="0"/>
              <a:t>light moving out from a source at E in an expanding spherical shell. </a:t>
            </a:r>
            <a:endParaRPr lang="en-GB" dirty="0" smtClean="0"/>
          </a:p>
          <a:p>
            <a:endParaRPr lang="en-GB" dirty="0" smtClean="0"/>
          </a:p>
          <a:p>
            <a:r>
              <a:rPr lang="en-GB" dirty="0" smtClean="0"/>
              <a:t>We’ll consider </a:t>
            </a:r>
            <a:r>
              <a:rPr lang="en-GB" dirty="0"/>
              <a:t>x and y, but ignore z. </a:t>
            </a:r>
            <a:r>
              <a:rPr lang="en-GB" dirty="0" smtClean="0"/>
              <a:t>The light </a:t>
            </a:r>
            <a:r>
              <a:rPr lang="en-GB" dirty="0"/>
              <a:t>would look like an expanding circle. </a:t>
            </a:r>
            <a:endParaRPr lang="en-GB" dirty="0" smtClean="0"/>
          </a:p>
          <a:p>
            <a:r>
              <a:rPr lang="en-GB" dirty="0" smtClean="0"/>
              <a:t>Imagine </a:t>
            </a:r>
            <a:r>
              <a:rPr lang="en-GB" dirty="0"/>
              <a:t>snapshots are taken at regular intervals and stacked on top of each other so that the horizontal plane represents how far the light has moved and the vertical axis represents time. A cone shape would be formed.</a:t>
            </a:r>
          </a:p>
        </p:txBody>
      </p:sp>
    </p:spTree>
    <p:extLst>
      <p:ext uri="{BB962C8B-B14F-4D97-AF65-F5344CB8AC3E}">
        <p14:creationId xmlns:p14="http://schemas.microsoft.com/office/powerpoint/2010/main" val="941892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Spacetime</a:t>
            </a:r>
            <a:r>
              <a:rPr lang="en-GB" dirty="0" smtClean="0"/>
              <a:t> Diagrams</a:t>
            </a:r>
            <a:endParaRPr lang="en-GB"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9962" y="1886296"/>
            <a:ext cx="4719638" cy="403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0906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Spacetime</a:t>
            </a:r>
            <a:r>
              <a:rPr lang="en-GB" dirty="0" smtClean="0"/>
              <a:t> Diagrams</a:t>
            </a:r>
            <a:endParaRPr lang="en-GB" dirty="0"/>
          </a:p>
        </p:txBody>
      </p:sp>
      <p:sp>
        <p:nvSpPr>
          <p:cNvPr id="3" name="Content Placeholder 2"/>
          <p:cNvSpPr>
            <a:spLocks noGrp="1"/>
          </p:cNvSpPr>
          <p:nvPr>
            <p:ph idx="1"/>
          </p:nvPr>
        </p:nvSpPr>
        <p:spPr/>
        <p:txBody>
          <a:bodyPr/>
          <a:lstStyle/>
          <a:p>
            <a:r>
              <a:rPr lang="en-GB" dirty="0"/>
              <a:t>We constructed this </a:t>
            </a:r>
            <a:r>
              <a:rPr lang="en-GB" dirty="0" err="1"/>
              <a:t>lightcone</a:t>
            </a:r>
            <a:r>
              <a:rPr lang="en-GB" dirty="0"/>
              <a:t> by choosing an event in </a:t>
            </a:r>
            <a:r>
              <a:rPr lang="en-GB" dirty="0" err="1"/>
              <a:t>spacetime</a:t>
            </a:r>
            <a:r>
              <a:rPr lang="en-GB" dirty="0"/>
              <a:t> and imagining all the possible paths that light could take in moving through this event. </a:t>
            </a:r>
            <a:endParaRPr lang="en-GB" dirty="0" smtClean="0"/>
          </a:p>
          <a:p>
            <a:endParaRPr lang="en-GB" dirty="0"/>
          </a:p>
          <a:p>
            <a:r>
              <a:rPr lang="en-GB" dirty="0" err="1" smtClean="0"/>
              <a:t>Spacetime</a:t>
            </a:r>
            <a:r>
              <a:rPr lang="en-GB" dirty="0" smtClean="0"/>
              <a:t> </a:t>
            </a:r>
            <a:r>
              <a:rPr lang="en-GB" dirty="0"/>
              <a:t>is </a:t>
            </a:r>
            <a:r>
              <a:rPr lang="en-GB" dirty="0" smtClean="0"/>
              <a:t>filled </a:t>
            </a:r>
            <a:r>
              <a:rPr lang="en-GB" dirty="0"/>
              <a:t>with light cones; there is one for every event.</a:t>
            </a:r>
          </a:p>
        </p:txBody>
      </p:sp>
    </p:spTree>
    <p:extLst>
      <p:ext uri="{BB962C8B-B14F-4D97-AF65-F5344CB8AC3E}">
        <p14:creationId xmlns:p14="http://schemas.microsoft.com/office/powerpoint/2010/main" val="2212834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Spacetime</a:t>
            </a:r>
            <a:r>
              <a:rPr lang="en-GB" dirty="0"/>
              <a:t> Diagrams</a:t>
            </a:r>
          </a:p>
        </p:txBody>
      </p:sp>
      <p:sp>
        <p:nvSpPr>
          <p:cNvPr id="3" name="Content Placeholder 2"/>
          <p:cNvSpPr>
            <a:spLocks noGrp="1"/>
          </p:cNvSpPr>
          <p:nvPr>
            <p:ph idx="1"/>
          </p:nvPr>
        </p:nvSpPr>
        <p:spPr/>
        <p:txBody>
          <a:bodyPr>
            <a:normAutofit/>
          </a:bodyPr>
          <a:lstStyle/>
          <a:p>
            <a:r>
              <a:rPr lang="en-GB" dirty="0"/>
              <a:t>Knowing the light cone structure of </a:t>
            </a:r>
            <a:r>
              <a:rPr lang="en-GB" dirty="0" err="1"/>
              <a:t>spacetime</a:t>
            </a:r>
            <a:r>
              <a:rPr lang="en-GB" dirty="0"/>
              <a:t> allows us to see which events can have an effect upon others. The top half of the light cone represents the future and it is the all events that have not yet happened that could be affected by </a:t>
            </a:r>
            <a:r>
              <a:rPr lang="en-GB" dirty="0" smtClean="0"/>
              <a:t>E</a:t>
            </a:r>
            <a:r>
              <a:rPr lang="en-GB" dirty="0"/>
              <a:t>. </a:t>
            </a:r>
            <a:endParaRPr lang="en-GB" dirty="0" smtClean="0"/>
          </a:p>
          <a:p>
            <a:r>
              <a:rPr lang="en-GB" dirty="0" smtClean="0"/>
              <a:t>The </a:t>
            </a:r>
            <a:r>
              <a:rPr lang="en-GB" dirty="0"/>
              <a:t>bottom half is the past and it is all the events that could have contributed to </a:t>
            </a:r>
            <a:r>
              <a:rPr lang="en-GB" dirty="0" smtClean="0"/>
              <a:t>E</a:t>
            </a:r>
            <a:r>
              <a:rPr lang="en-GB" dirty="0"/>
              <a:t>. A region outside the light cone would be inaccessible, since something would need to travel faster than light to reach it. Remember from special relativity that the speed of light is believed to be the greatest possible speed.</a:t>
            </a:r>
          </a:p>
        </p:txBody>
      </p:sp>
    </p:spTree>
    <p:extLst>
      <p:ext uri="{BB962C8B-B14F-4D97-AF65-F5344CB8AC3E}">
        <p14:creationId xmlns:p14="http://schemas.microsoft.com/office/powerpoint/2010/main" val="3223468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Spacetime</a:t>
            </a:r>
            <a:r>
              <a:rPr lang="en-GB" dirty="0" smtClean="0"/>
              <a:t> Diagrams</a:t>
            </a:r>
            <a:endParaRPr lang="en-GB" dirty="0"/>
          </a:p>
        </p:txBody>
      </p:sp>
      <p:sp>
        <p:nvSpPr>
          <p:cNvPr id="3" name="Content Placeholder 2"/>
          <p:cNvSpPr>
            <a:spLocks noGrp="1"/>
          </p:cNvSpPr>
          <p:nvPr>
            <p:ph idx="1"/>
          </p:nvPr>
        </p:nvSpPr>
        <p:spPr/>
        <p:txBody>
          <a:bodyPr/>
          <a:lstStyle/>
          <a:p>
            <a:r>
              <a:rPr lang="en-GB" dirty="0"/>
              <a:t>The path of an object through </a:t>
            </a:r>
            <a:r>
              <a:rPr lang="en-GB" dirty="0" err="1"/>
              <a:t>spacetime</a:t>
            </a:r>
            <a:r>
              <a:rPr lang="en-GB" dirty="0"/>
              <a:t> is called a </a:t>
            </a:r>
            <a:r>
              <a:rPr lang="en-GB" dirty="0" err="1"/>
              <a:t>worldline</a:t>
            </a:r>
            <a:r>
              <a:rPr lang="en-GB" dirty="0"/>
              <a:t>. An example is shown in red below. Note that </a:t>
            </a:r>
            <a:r>
              <a:rPr lang="en-GB" dirty="0" err="1"/>
              <a:t>worldlines</a:t>
            </a:r>
            <a:r>
              <a:rPr lang="en-GB" dirty="0"/>
              <a:t> cannot go beyond the light cone, as to do so would require an object to travel at a speed greater than the speed of light.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3505200"/>
            <a:ext cx="3782291"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699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Spacetime</a:t>
            </a:r>
            <a:r>
              <a:rPr lang="en-GB" dirty="0" smtClean="0"/>
              <a:t> Diagrams</a:t>
            </a:r>
            <a:endParaRPr lang="en-GB" dirty="0"/>
          </a:p>
        </p:txBody>
      </p:sp>
      <p:sp>
        <p:nvSpPr>
          <p:cNvPr id="3" name="Content Placeholder 2"/>
          <p:cNvSpPr>
            <a:spLocks noGrp="1"/>
          </p:cNvSpPr>
          <p:nvPr>
            <p:ph idx="1"/>
          </p:nvPr>
        </p:nvSpPr>
        <p:spPr/>
        <p:txBody>
          <a:bodyPr/>
          <a:lstStyle/>
          <a:p>
            <a:r>
              <a:rPr lang="en-GB" dirty="0"/>
              <a:t>In reality, the light cone would actually be four-dimensional, 3 dimensions for space and one for time. </a:t>
            </a:r>
            <a:endParaRPr lang="en-GB" dirty="0" smtClean="0"/>
          </a:p>
          <a:p>
            <a:r>
              <a:rPr lang="en-GB" dirty="0" smtClean="0"/>
              <a:t>However</a:t>
            </a:r>
            <a:r>
              <a:rPr lang="en-GB" dirty="0"/>
              <a:t>, the concept is easier to visualise with the number of spatial dimensions reduced. T</a:t>
            </a:r>
            <a:r>
              <a:rPr lang="en-GB" dirty="0" smtClean="0"/>
              <a:t>he </a:t>
            </a:r>
            <a:r>
              <a:rPr lang="en-GB" dirty="0"/>
              <a:t>diagrams are most often simplified to show time and only one spatial </a:t>
            </a:r>
            <a:r>
              <a:rPr lang="en-GB" dirty="0" smtClean="0"/>
              <a:t>dimension.</a:t>
            </a:r>
            <a:endParaRPr lang="en-GB" dirty="0"/>
          </a:p>
        </p:txBody>
      </p:sp>
    </p:spTree>
    <p:extLst>
      <p:ext uri="{BB962C8B-B14F-4D97-AF65-F5344CB8AC3E}">
        <p14:creationId xmlns:p14="http://schemas.microsoft.com/office/powerpoint/2010/main" val="971791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Starter</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What is the equivalence principle? </a:t>
            </a:r>
          </a:p>
          <a:p>
            <a:pPr marL="514350" indent="-514350">
              <a:buFont typeface="+mj-lt"/>
              <a:buAutoNum type="arabicPeriod"/>
            </a:pPr>
            <a:endParaRPr lang="en-GB" dirty="0"/>
          </a:p>
          <a:p>
            <a:pPr marL="514350" indent="-514350">
              <a:buFont typeface="+mj-lt"/>
              <a:buAutoNum type="arabicPeriod"/>
            </a:pPr>
            <a:r>
              <a:rPr lang="en-GB" dirty="0" smtClean="0"/>
              <a:t>What does a space-time diagram represent? </a:t>
            </a:r>
          </a:p>
          <a:p>
            <a:pPr marL="514350" indent="-514350">
              <a:buFont typeface="+mj-lt"/>
              <a:buAutoNum type="arabicPeriod"/>
            </a:pPr>
            <a:endParaRPr lang="en-GB" dirty="0"/>
          </a:p>
          <a:p>
            <a:pPr marL="514350" indent="-514350">
              <a:buFont typeface="+mj-lt"/>
              <a:buAutoNum type="arabicPeriod"/>
            </a:pPr>
            <a:r>
              <a:rPr lang="en-GB" dirty="0"/>
              <a:t>The </a:t>
            </a:r>
            <a:r>
              <a:rPr lang="en-GB" dirty="0" smtClean="0"/>
              <a:t>moon </a:t>
            </a:r>
            <a:r>
              <a:rPr lang="en-GB" dirty="0"/>
              <a:t>orbits the </a:t>
            </a:r>
            <a:r>
              <a:rPr lang="en-GB" dirty="0" smtClean="0"/>
              <a:t>Earth </a:t>
            </a:r>
            <a:r>
              <a:rPr lang="en-GB" dirty="0"/>
              <a:t>with a mean radius of </a:t>
            </a:r>
            <a:r>
              <a:rPr lang="en-GB" dirty="0" smtClean="0"/>
              <a:t>3.85×10</a:t>
            </a:r>
            <a:r>
              <a:rPr lang="en-GB" baseline="30000" dirty="0" smtClean="0"/>
              <a:t>8</a:t>
            </a:r>
            <a:r>
              <a:rPr lang="en-GB" dirty="0" smtClean="0"/>
              <a:t>m</a:t>
            </a:r>
            <a:r>
              <a:rPr lang="en-GB" dirty="0"/>
              <a:t>. What is the gravitational field strength on </a:t>
            </a:r>
            <a:r>
              <a:rPr lang="en-GB" dirty="0" smtClean="0"/>
              <a:t>the moon </a:t>
            </a:r>
            <a:r>
              <a:rPr lang="en-GB" dirty="0"/>
              <a:t>due to the </a:t>
            </a:r>
            <a:r>
              <a:rPr lang="en-GB" dirty="0" smtClean="0"/>
              <a:t>Earth? M</a:t>
            </a:r>
            <a:r>
              <a:rPr lang="en-GB" baseline="-25000" dirty="0" smtClean="0"/>
              <a:t>E</a:t>
            </a:r>
            <a:r>
              <a:rPr lang="en-GB" dirty="0" smtClean="0"/>
              <a:t> = 6.0x10</a:t>
            </a:r>
            <a:r>
              <a:rPr lang="en-GB" baseline="30000" dirty="0" smtClean="0"/>
              <a:t>24</a:t>
            </a:r>
            <a:r>
              <a:rPr lang="en-GB" dirty="0" smtClean="0"/>
              <a:t> kg</a:t>
            </a:r>
            <a:endParaRPr lang="en-GB" dirty="0"/>
          </a:p>
          <a:p>
            <a:endParaRPr lang="en-GB" dirty="0"/>
          </a:p>
          <a:p>
            <a:endParaRPr lang="en-GB" dirty="0"/>
          </a:p>
        </p:txBody>
      </p:sp>
    </p:spTree>
    <p:extLst>
      <p:ext uri="{BB962C8B-B14F-4D97-AF65-F5344CB8AC3E}">
        <p14:creationId xmlns:p14="http://schemas.microsoft.com/office/powerpoint/2010/main" val="969574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Spacetime</a:t>
            </a:r>
            <a:r>
              <a:rPr lang="en-GB" dirty="0" smtClean="0"/>
              <a:t> Diagrams</a:t>
            </a: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6638" y="1625427"/>
            <a:ext cx="4805363" cy="4345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557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Comparison of General and Special Relativity</a:t>
            </a:r>
            <a:endParaRPr lang="en-GB" dirty="0"/>
          </a:p>
        </p:txBody>
      </p:sp>
      <p:sp>
        <p:nvSpPr>
          <p:cNvPr id="3" name="Content Placeholder 2"/>
          <p:cNvSpPr>
            <a:spLocks noGrp="1"/>
          </p:cNvSpPr>
          <p:nvPr>
            <p:ph idx="1"/>
          </p:nvPr>
        </p:nvSpPr>
        <p:spPr/>
        <p:txBody>
          <a:bodyPr/>
          <a:lstStyle/>
          <a:p>
            <a:r>
              <a:rPr lang="en-GB" dirty="0"/>
              <a:t>You studied </a:t>
            </a:r>
            <a:r>
              <a:rPr lang="en-GB" dirty="0" smtClean="0"/>
              <a:t>special relativity </a:t>
            </a:r>
            <a:r>
              <a:rPr lang="en-GB" dirty="0"/>
              <a:t>at Higher. You may remember that in this theory Einstein made the following two points:</a:t>
            </a:r>
          </a:p>
          <a:p>
            <a:pPr marL="457200" indent="-457200">
              <a:buFont typeface="+mj-lt"/>
              <a:buAutoNum type="arabicPeriod"/>
            </a:pPr>
            <a:r>
              <a:rPr lang="en-GB" dirty="0"/>
              <a:t>The speed of light is absolute. It is always the same for all observers irrespective of their relative velocities.</a:t>
            </a:r>
          </a:p>
          <a:p>
            <a:pPr marL="457200" indent="-457200">
              <a:buFont typeface="+mj-lt"/>
              <a:buAutoNum type="arabicPeriod"/>
            </a:pPr>
            <a:r>
              <a:rPr lang="en-GB" dirty="0"/>
              <a:t>The laws of Physics are the same for all observers inside their frame of reference.</a:t>
            </a:r>
          </a:p>
          <a:p>
            <a:endParaRPr lang="en-GB" dirty="0"/>
          </a:p>
        </p:txBody>
      </p:sp>
      <p:pic>
        <p:nvPicPr>
          <p:cNvPr id="1026" name="Picture 2" descr="Image result for einste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1800" y="4959927"/>
            <a:ext cx="22352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25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Spacetime</a:t>
            </a:r>
            <a:r>
              <a:rPr lang="en-GB" dirty="0" smtClean="0"/>
              <a:t>  Diagrams</a:t>
            </a:r>
            <a:endParaRPr lang="en-GB" dirty="0"/>
          </a:p>
        </p:txBody>
      </p:sp>
      <p:sp>
        <p:nvSpPr>
          <p:cNvPr id="3" name="Content Placeholder 2"/>
          <p:cNvSpPr>
            <a:spLocks noGrp="1"/>
          </p:cNvSpPr>
          <p:nvPr>
            <p:ph idx="1"/>
          </p:nvPr>
        </p:nvSpPr>
        <p:spPr/>
        <p:txBody>
          <a:bodyPr/>
          <a:lstStyle/>
          <a:p>
            <a:r>
              <a:rPr lang="en-GB" dirty="0" smtClean="0"/>
              <a:t>The </a:t>
            </a:r>
            <a:r>
              <a:rPr lang="en-GB" dirty="0"/>
              <a:t>different regions of the </a:t>
            </a:r>
            <a:r>
              <a:rPr lang="en-GB" dirty="0" err="1"/>
              <a:t>spacetime</a:t>
            </a:r>
            <a:r>
              <a:rPr lang="en-GB" dirty="0"/>
              <a:t> diagram have the following significance:</a:t>
            </a:r>
          </a:p>
          <a:p>
            <a:pPr marL="457200" indent="-457200">
              <a:buFont typeface="+mj-lt"/>
              <a:buAutoNum type="arabicPeriod"/>
            </a:pPr>
            <a:r>
              <a:rPr lang="en-GB" dirty="0"/>
              <a:t>The diagonal lines </a:t>
            </a:r>
            <a:r>
              <a:rPr lang="en-GB" dirty="0" smtClean="0"/>
              <a:t>correspond </a:t>
            </a:r>
            <a:r>
              <a:rPr lang="en-GB" dirty="0"/>
              <a:t>to a speed equal to the speed of light in </a:t>
            </a:r>
            <a:r>
              <a:rPr lang="en-GB" dirty="0" smtClean="0"/>
              <a:t>a vacuum, c.</a:t>
            </a:r>
            <a:endParaRPr lang="en-GB" dirty="0"/>
          </a:p>
          <a:p>
            <a:pPr marL="457200" indent="-457200">
              <a:buFont typeface="+mj-lt"/>
              <a:buAutoNum type="arabicPeriod"/>
            </a:pPr>
            <a:r>
              <a:rPr lang="en-GB" dirty="0"/>
              <a:t>The regions within the diagonals are where the speed is less than </a:t>
            </a:r>
            <a:r>
              <a:rPr lang="en-GB" dirty="0" smtClean="0"/>
              <a:t>c.</a:t>
            </a:r>
            <a:endParaRPr lang="en-GB" dirty="0"/>
          </a:p>
          <a:p>
            <a:pPr marL="457200" indent="-457200">
              <a:buFont typeface="+mj-lt"/>
              <a:buAutoNum type="arabicPeriod"/>
            </a:pPr>
            <a:r>
              <a:rPr lang="en-GB" dirty="0"/>
              <a:t>The regions outside the diagonals cannot affect or be affected by the event at E, since messages cannot travel faster than </a:t>
            </a:r>
            <a:r>
              <a:rPr lang="en-GB" dirty="0" smtClean="0"/>
              <a:t>c.</a:t>
            </a:r>
            <a:endParaRPr lang="en-GB" dirty="0"/>
          </a:p>
          <a:p>
            <a:pPr marL="457200" indent="-457200">
              <a:buFont typeface="+mj-lt"/>
              <a:buAutoNum type="arabicPeriod"/>
            </a:pPr>
            <a:r>
              <a:rPr lang="en-GB" dirty="0"/>
              <a:t>The present corresponds to where the time is zero.</a:t>
            </a:r>
          </a:p>
          <a:p>
            <a:pPr marL="457200" indent="-457200">
              <a:buFont typeface="+mj-lt"/>
              <a:buAutoNum type="arabicPeriod"/>
            </a:pPr>
            <a:r>
              <a:rPr lang="en-GB" dirty="0"/>
              <a:t>The region below the x-axis is the past.</a:t>
            </a:r>
          </a:p>
          <a:p>
            <a:endParaRPr lang="en-GB" dirty="0"/>
          </a:p>
        </p:txBody>
      </p:sp>
    </p:spTree>
    <p:extLst>
      <p:ext uri="{BB962C8B-B14F-4D97-AF65-F5344CB8AC3E}">
        <p14:creationId xmlns:p14="http://schemas.microsoft.com/office/powerpoint/2010/main" val="2064139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Worldlines</a:t>
            </a:r>
            <a:endParaRPr lang="en-GB" dirty="0"/>
          </a:p>
        </p:txBody>
      </p:sp>
      <p:sp>
        <p:nvSpPr>
          <p:cNvPr id="3" name="Content Placeholder 2"/>
          <p:cNvSpPr>
            <a:spLocks noGrp="1"/>
          </p:cNvSpPr>
          <p:nvPr>
            <p:ph idx="1"/>
          </p:nvPr>
        </p:nvSpPr>
        <p:spPr/>
        <p:txBody>
          <a:bodyPr/>
          <a:lstStyle/>
          <a:p>
            <a:r>
              <a:rPr lang="en-GB" dirty="0" smtClean="0"/>
              <a:t>A </a:t>
            </a:r>
            <a:r>
              <a:rPr lang="en-GB" dirty="0"/>
              <a:t>particle’s spatial location at every instant in time is called a </a:t>
            </a:r>
            <a:r>
              <a:rPr lang="en-GB" b="1" dirty="0" err="1" smtClean="0">
                <a:hlinkClick r:id="rId2"/>
              </a:rPr>
              <a:t>worldline</a:t>
            </a:r>
            <a:r>
              <a:rPr lang="en-GB" dirty="0" smtClean="0"/>
              <a:t>. </a:t>
            </a:r>
          </a:p>
          <a:p>
            <a:r>
              <a:rPr lang="en-GB" dirty="0" smtClean="0"/>
              <a:t>Each </a:t>
            </a:r>
            <a:r>
              <a:rPr lang="en-GB" dirty="0"/>
              <a:t>point of a </a:t>
            </a:r>
            <a:r>
              <a:rPr lang="en-GB" dirty="0" err="1"/>
              <a:t>worldline</a:t>
            </a:r>
            <a:r>
              <a:rPr lang="en-GB" dirty="0"/>
              <a:t> is an event that can be labelled with the time and the spatial position of the object at that particular time. Note that unlike distance-time graphs, the spatial position will be displayed on the x-axis and the time on the y-axis.</a:t>
            </a:r>
          </a:p>
        </p:txBody>
      </p:sp>
    </p:spTree>
    <p:extLst>
      <p:ext uri="{BB962C8B-B14F-4D97-AF65-F5344CB8AC3E}">
        <p14:creationId xmlns:p14="http://schemas.microsoft.com/office/powerpoint/2010/main" val="1854945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Worldlines</a:t>
            </a:r>
            <a:endParaRPr lang="en-GB" dirty="0"/>
          </a:p>
        </p:txBody>
      </p:sp>
      <p:sp>
        <p:nvSpPr>
          <p:cNvPr id="3" name="Content Placeholder 2"/>
          <p:cNvSpPr>
            <a:spLocks noGrp="1"/>
          </p:cNvSpPr>
          <p:nvPr>
            <p:ph idx="1"/>
          </p:nvPr>
        </p:nvSpPr>
        <p:spPr/>
        <p:txBody>
          <a:bodyPr/>
          <a:lstStyle/>
          <a:p>
            <a:r>
              <a:rPr lang="en-GB" dirty="0"/>
              <a:t>A stationary object’s position does not change with time and so its </a:t>
            </a:r>
            <a:r>
              <a:rPr lang="en-GB" dirty="0" err="1"/>
              <a:t>spacetime</a:t>
            </a:r>
            <a:r>
              <a:rPr lang="en-GB" dirty="0"/>
              <a:t> diagram would be as follows.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0"/>
            <a:ext cx="3713402"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82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Worldlines</a:t>
            </a:r>
            <a:endParaRPr lang="en-GB" dirty="0"/>
          </a:p>
        </p:txBody>
      </p:sp>
      <p:sp>
        <p:nvSpPr>
          <p:cNvPr id="3" name="Content Placeholder 2"/>
          <p:cNvSpPr>
            <a:spLocks noGrp="1"/>
          </p:cNvSpPr>
          <p:nvPr>
            <p:ph idx="1"/>
          </p:nvPr>
        </p:nvSpPr>
        <p:spPr/>
        <p:txBody>
          <a:bodyPr/>
          <a:lstStyle/>
          <a:p>
            <a:r>
              <a:rPr lang="en-GB" dirty="0"/>
              <a:t>An object moving at constant speed could be shown by either of the following </a:t>
            </a:r>
            <a:r>
              <a:rPr lang="en-GB" dirty="0" err="1"/>
              <a:t>worldines</a:t>
            </a:r>
            <a:r>
              <a:rPr lang="en-GB" dirty="0"/>
              <a: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895601"/>
            <a:ext cx="5868462" cy="231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048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Worldlines</a:t>
            </a:r>
            <a:endParaRPr lang="en-GB" dirty="0"/>
          </a:p>
        </p:txBody>
      </p:sp>
      <p:sp>
        <p:nvSpPr>
          <p:cNvPr id="3" name="Content Placeholder 2"/>
          <p:cNvSpPr>
            <a:spLocks noGrp="1"/>
          </p:cNvSpPr>
          <p:nvPr>
            <p:ph idx="1"/>
          </p:nvPr>
        </p:nvSpPr>
        <p:spPr/>
        <p:txBody>
          <a:bodyPr/>
          <a:lstStyle/>
          <a:p>
            <a:r>
              <a:rPr lang="en-GB" dirty="0"/>
              <a:t>The greater the gradient of a </a:t>
            </a:r>
            <a:r>
              <a:rPr lang="en-GB" dirty="0" err="1"/>
              <a:t>worldline</a:t>
            </a:r>
            <a:r>
              <a:rPr lang="en-GB" dirty="0"/>
              <a:t>, the smaller the velocity.</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819401"/>
            <a:ext cx="4868200" cy="290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085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Worldlines</a:t>
            </a:r>
            <a:endParaRPr lang="en-GB" dirty="0"/>
          </a:p>
        </p:txBody>
      </p:sp>
      <p:sp>
        <p:nvSpPr>
          <p:cNvPr id="3" name="Content Placeholder 2"/>
          <p:cNvSpPr>
            <a:spLocks noGrp="1"/>
          </p:cNvSpPr>
          <p:nvPr>
            <p:ph idx="1"/>
          </p:nvPr>
        </p:nvSpPr>
        <p:spPr/>
        <p:txBody>
          <a:bodyPr/>
          <a:lstStyle/>
          <a:p>
            <a:r>
              <a:rPr lang="en-GB" dirty="0"/>
              <a:t>Accelerating objects are shown on </a:t>
            </a:r>
            <a:r>
              <a:rPr lang="en-GB" dirty="0" err="1"/>
              <a:t>spacetime</a:t>
            </a:r>
            <a:r>
              <a:rPr lang="en-GB" dirty="0"/>
              <a:t> diagrams as having world lines of changing gradient. So curved lines on </a:t>
            </a:r>
            <a:r>
              <a:rPr lang="en-GB" dirty="0" err="1"/>
              <a:t>spacetime</a:t>
            </a:r>
            <a:r>
              <a:rPr lang="en-GB" dirty="0"/>
              <a:t> diagrams correspond to non-inertial frames of reference i.e. accelerating frames of reference.</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3733800"/>
            <a:ext cx="604814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410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Worldlines</a:t>
            </a:r>
            <a:endParaRPr lang="en-GB" dirty="0"/>
          </a:p>
        </p:txBody>
      </p:sp>
      <p:sp>
        <p:nvSpPr>
          <p:cNvPr id="3" name="Content Placeholder 2"/>
          <p:cNvSpPr>
            <a:spLocks noGrp="1"/>
          </p:cNvSpPr>
          <p:nvPr>
            <p:ph idx="1"/>
          </p:nvPr>
        </p:nvSpPr>
        <p:spPr/>
        <p:txBody>
          <a:bodyPr/>
          <a:lstStyle/>
          <a:p>
            <a:r>
              <a:rPr lang="en-GB" dirty="0"/>
              <a:t>Simultaneous events are ones that occur at the same time. Therefore simultaneous events are shown as a flat line on a </a:t>
            </a:r>
            <a:r>
              <a:rPr lang="en-GB" dirty="0" err="1"/>
              <a:t>spacetime</a:t>
            </a:r>
            <a:r>
              <a:rPr lang="en-GB" dirty="0"/>
              <a:t> diagram, a line of constant time.</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3429000"/>
            <a:ext cx="3305175" cy="2675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195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curvature of </a:t>
            </a:r>
            <a:r>
              <a:rPr lang="en-GB" dirty="0" err="1" smtClean="0"/>
              <a:t>Spacetime</a:t>
            </a:r>
            <a:endParaRPr lang="en-GB" dirty="0"/>
          </a:p>
        </p:txBody>
      </p:sp>
      <p:sp>
        <p:nvSpPr>
          <p:cNvPr id="3" name="Content Placeholder 2"/>
          <p:cNvSpPr>
            <a:spLocks noGrp="1"/>
          </p:cNvSpPr>
          <p:nvPr>
            <p:ph idx="1"/>
          </p:nvPr>
        </p:nvSpPr>
        <p:spPr/>
        <p:txBody>
          <a:bodyPr/>
          <a:lstStyle/>
          <a:p>
            <a:r>
              <a:rPr lang="en-GB" dirty="0"/>
              <a:t>We saw earlier that gravitational lensing is the process whereby a large mass can make light bend. In this situation, the light </a:t>
            </a:r>
            <a:r>
              <a:rPr lang="en-GB" dirty="0" smtClean="0"/>
              <a:t>is </a:t>
            </a:r>
            <a:r>
              <a:rPr lang="en-GB" dirty="0"/>
              <a:t>still travelling in a straight line. </a:t>
            </a:r>
            <a:endParaRPr lang="en-GB" dirty="0" smtClean="0"/>
          </a:p>
          <a:p>
            <a:r>
              <a:rPr lang="en-GB" dirty="0" smtClean="0"/>
              <a:t>It </a:t>
            </a:r>
            <a:r>
              <a:rPr lang="en-GB" dirty="0"/>
              <a:t>is just that the mass has actually warped </a:t>
            </a:r>
            <a:r>
              <a:rPr lang="en-GB" dirty="0" err="1"/>
              <a:t>spacetime</a:t>
            </a:r>
            <a:r>
              <a:rPr lang="en-GB" dirty="0"/>
              <a:t> into being curved. Light always travels the shortest path between two points in </a:t>
            </a:r>
            <a:r>
              <a:rPr lang="en-GB" dirty="0" err="1"/>
              <a:t>spacetime</a:t>
            </a:r>
            <a:r>
              <a:rPr lang="en-GB" dirty="0"/>
              <a:t> and this path is called a </a:t>
            </a:r>
            <a:r>
              <a:rPr lang="en-GB" b="1" dirty="0">
                <a:hlinkClick r:id="rId2"/>
              </a:rPr>
              <a:t>geodesic </a:t>
            </a:r>
            <a:r>
              <a:rPr lang="en-GB" b="1" dirty="0" smtClean="0">
                <a:hlinkClick r:id="rId2"/>
              </a:rPr>
              <a:t>path</a:t>
            </a:r>
            <a:r>
              <a:rPr lang="en-GB" b="1" dirty="0" smtClean="0"/>
              <a:t>.</a:t>
            </a:r>
            <a:endParaRPr lang="en-GB" dirty="0"/>
          </a:p>
        </p:txBody>
      </p:sp>
    </p:spTree>
    <p:extLst>
      <p:ext uri="{BB962C8B-B14F-4D97-AF65-F5344CB8AC3E}">
        <p14:creationId xmlns:p14="http://schemas.microsoft.com/office/powerpoint/2010/main" val="2528321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curvature of </a:t>
            </a:r>
            <a:r>
              <a:rPr lang="en-GB" dirty="0" err="1"/>
              <a:t>Spacetime</a:t>
            </a:r>
            <a:endParaRPr lang="en-GB"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47572" y="1846263"/>
            <a:ext cx="3957181"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206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curvature of </a:t>
            </a:r>
            <a:r>
              <a:rPr lang="en-GB" dirty="0" err="1"/>
              <a:t>Spacetime</a:t>
            </a:r>
            <a:endParaRPr lang="en-GB" dirty="0"/>
          </a:p>
        </p:txBody>
      </p:sp>
      <p:sp>
        <p:nvSpPr>
          <p:cNvPr id="3" name="Content Placeholder 2"/>
          <p:cNvSpPr>
            <a:spLocks noGrp="1"/>
          </p:cNvSpPr>
          <p:nvPr>
            <p:ph idx="1"/>
          </p:nvPr>
        </p:nvSpPr>
        <p:spPr/>
        <p:txBody>
          <a:bodyPr>
            <a:normAutofit/>
          </a:bodyPr>
          <a:lstStyle/>
          <a:p>
            <a:r>
              <a:rPr lang="en-GB" dirty="0" smtClean="0"/>
              <a:t>Matter </a:t>
            </a:r>
            <a:r>
              <a:rPr lang="en-GB" dirty="0"/>
              <a:t>tells </a:t>
            </a:r>
            <a:r>
              <a:rPr lang="en-GB" dirty="0" err="1"/>
              <a:t>spacetime</a:t>
            </a:r>
            <a:r>
              <a:rPr lang="en-GB" dirty="0"/>
              <a:t> how to curve, and curved </a:t>
            </a:r>
            <a:r>
              <a:rPr lang="en-GB" dirty="0" err="1"/>
              <a:t>spacetime</a:t>
            </a:r>
            <a:r>
              <a:rPr lang="en-GB" dirty="0"/>
              <a:t> tells matter how to move</a:t>
            </a:r>
            <a:r>
              <a:rPr lang="en-GB" dirty="0" smtClean="0"/>
              <a:t>.</a:t>
            </a:r>
          </a:p>
          <a:p>
            <a:endParaRPr lang="en-GB" dirty="0"/>
          </a:p>
          <a:p>
            <a:endParaRPr lang="en-GB" dirty="0" smtClean="0"/>
          </a:p>
          <a:p>
            <a:endParaRPr lang="en-GB" dirty="0"/>
          </a:p>
          <a:p>
            <a:endParaRPr lang="en-GB" dirty="0" smtClean="0"/>
          </a:p>
          <a:p>
            <a:endParaRPr lang="en-GB" dirty="0"/>
          </a:p>
          <a:p>
            <a:endParaRPr lang="en-GB" dirty="0" smtClean="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971801"/>
            <a:ext cx="6885097"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890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Comparison of General and Special Relativity</a:t>
            </a:r>
          </a:p>
        </p:txBody>
      </p:sp>
      <p:sp>
        <p:nvSpPr>
          <p:cNvPr id="3" name="Content Placeholder 2"/>
          <p:cNvSpPr>
            <a:spLocks noGrp="1"/>
          </p:cNvSpPr>
          <p:nvPr>
            <p:ph idx="1"/>
          </p:nvPr>
        </p:nvSpPr>
        <p:spPr/>
        <p:txBody>
          <a:bodyPr>
            <a:normAutofit/>
          </a:bodyPr>
          <a:lstStyle/>
          <a:p>
            <a:r>
              <a:rPr lang="en-GB" dirty="0"/>
              <a:t>These observations lead to some conclusions </a:t>
            </a:r>
            <a:r>
              <a:rPr lang="en-GB" dirty="0" smtClean="0"/>
              <a:t>that were </a:t>
            </a:r>
            <a:r>
              <a:rPr lang="en-GB" dirty="0"/>
              <a:t>confirmed by observation, such as time dilation and length contraction. However, the theory did not allow us to consider what happens when a frame of reference is accelerating. </a:t>
            </a:r>
            <a:endParaRPr lang="en-GB" dirty="0" smtClean="0"/>
          </a:p>
          <a:p>
            <a:endParaRPr lang="en-GB" dirty="0" smtClean="0"/>
          </a:p>
          <a:p>
            <a:r>
              <a:rPr lang="en-GB" b="1" dirty="0" smtClean="0">
                <a:hlinkClick r:id="rId2"/>
              </a:rPr>
              <a:t>Special </a:t>
            </a:r>
            <a:r>
              <a:rPr lang="en-GB" b="1" dirty="0">
                <a:hlinkClick r:id="rId2"/>
              </a:rPr>
              <a:t>relativity</a:t>
            </a:r>
            <a:r>
              <a:rPr lang="en-GB" dirty="0"/>
              <a:t> </a:t>
            </a:r>
            <a:r>
              <a:rPr lang="en-GB" dirty="0" smtClean="0"/>
              <a:t>only </a:t>
            </a:r>
            <a:r>
              <a:rPr lang="en-GB" dirty="0"/>
              <a:t>considered inertial </a:t>
            </a:r>
            <a:r>
              <a:rPr lang="en-GB" dirty="0" smtClean="0"/>
              <a:t>(stationary or constant velocity) frames </a:t>
            </a:r>
            <a:r>
              <a:rPr lang="en-GB" dirty="0"/>
              <a:t>of </a:t>
            </a:r>
            <a:r>
              <a:rPr lang="en-GB" dirty="0" smtClean="0"/>
              <a:t>reference. </a:t>
            </a:r>
          </a:p>
          <a:p>
            <a:endParaRPr lang="en-GB" dirty="0" smtClean="0"/>
          </a:p>
          <a:p>
            <a:r>
              <a:rPr lang="en-GB" dirty="0" smtClean="0"/>
              <a:t>General </a:t>
            </a:r>
            <a:r>
              <a:rPr lang="en-GB" dirty="0"/>
              <a:t>relativity will allow us to study a </a:t>
            </a:r>
            <a:r>
              <a:rPr lang="en-GB" b="1" dirty="0">
                <a:hlinkClick r:id="rId3"/>
              </a:rPr>
              <a:t>non-inertial frame of reference</a:t>
            </a:r>
            <a:r>
              <a:rPr lang="en-GB" dirty="0"/>
              <a:t> a frame of reference that is accelerating</a:t>
            </a:r>
            <a:r>
              <a:rPr lang="en-GB" dirty="0" smtClean="0"/>
              <a:t>.</a:t>
            </a:r>
            <a:endParaRPr lang="en-GB" dirty="0"/>
          </a:p>
        </p:txBody>
      </p:sp>
    </p:spTree>
    <p:extLst>
      <p:ext uri="{BB962C8B-B14F-4D97-AF65-F5344CB8AC3E}">
        <p14:creationId xmlns:p14="http://schemas.microsoft.com/office/powerpoint/2010/main" val="2277192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curvature of </a:t>
            </a:r>
            <a:r>
              <a:rPr lang="en-GB" dirty="0" err="1"/>
              <a:t>Spacetime</a:t>
            </a:r>
            <a:endParaRPr lang="en-GB" dirty="0"/>
          </a:p>
        </p:txBody>
      </p:sp>
      <p:sp>
        <p:nvSpPr>
          <p:cNvPr id="3" name="Content Placeholder 2"/>
          <p:cNvSpPr>
            <a:spLocks noGrp="1"/>
          </p:cNvSpPr>
          <p:nvPr>
            <p:ph idx="1"/>
          </p:nvPr>
        </p:nvSpPr>
        <p:spPr>
          <a:xfrm>
            <a:off x="457200" y="1905000"/>
            <a:ext cx="10972800" cy="4568952"/>
          </a:xfrm>
        </p:spPr>
        <p:txBody>
          <a:bodyPr/>
          <a:lstStyle/>
          <a:p>
            <a:r>
              <a:rPr lang="en-GB" sz="2400" dirty="0"/>
              <a:t>The gravitational force of attraction between the Sun and a planet decreases with distance from the Sun. The closer to the Sun, the greater the degree of curvature in </a:t>
            </a:r>
            <a:r>
              <a:rPr lang="en-GB" sz="2400" dirty="0" err="1"/>
              <a:t>spacetime</a:t>
            </a:r>
            <a:r>
              <a:rPr lang="en-GB" sz="2400" dirty="0"/>
              <a:t>. The further from the Sun, the less the curvature </a:t>
            </a:r>
            <a:r>
              <a:rPr lang="en-GB" sz="2400" dirty="0" smtClean="0"/>
              <a:t>in </a:t>
            </a:r>
            <a:r>
              <a:rPr lang="en-GB" sz="2400" dirty="0" err="1" smtClean="0"/>
              <a:t>spacetime</a:t>
            </a:r>
            <a:r>
              <a:rPr lang="en-GB" sz="2400" dirty="0"/>
              <a:t>.</a:t>
            </a:r>
          </a:p>
          <a:p>
            <a:endParaRPr lang="en-GB"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57600"/>
            <a:ext cx="5517397"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324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curvature of </a:t>
            </a:r>
            <a:r>
              <a:rPr lang="en-GB" dirty="0" err="1"/>
              <a:t>Spacetime</a:t>
            </a:r>
            <a:endParaRPr lang="en-GB" dirty="0"/>
          </a:p>
        </p:txBody>
      </p:sp>
      <p:sp>
        <p:nvSpPr>
          <p:cNvPr id="3" name="Content Placeholder 2"/>
          <p:cNvSpPr>
            <a:spLocks noGrp="1"/>
          </p:cNvSpPr>
          <p:nvPr>
            <p:ph idx="1"/>
          </p:nvPr>
        </p:nvSpPr>
        <p:spPr/>
        <p:txBody>
          <a:bodyPr>
            <a:normAutofit/>
          </a:bodyPr>
          <a:lstStyle/>
          <a:p>
            <a:r>
              <a:rPr lang="en-GB" sz="2400" dirty="0"/>
              <a:t>Gravity Probe B was launched in 2004 to measure the curvature of </a:t>
            </a:r>
            <a:r>
              <a:rPr lang="en-GB" sz="2400" dirty="0" err="1"/>
              <a:t>spacetime</a:t>
            </a:r>
            <a:r>
              <a:rPr lang="en-GB" sz="2400" dirty="0"/>
              <a:t>. Tiny deviations in the orientation of spinning gyroscopes allowed astronomers to measure the amount by which the Earth warps the local </a:t>
            </a:r>
            <a:r>
              <a:rPr lang="en-GB" sz="2400" dirty="0" err="1"/>
              <a:t>spacetime</a:t>
            </a:r>
            <a:r>
              <a:rPr lang="en-GB" sz="2400" dirty="0"/>
              <a:t> in which it resides.</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3200400"/>
            <a:ext cx="3200400" cy="304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791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orbit of Mercury </a:t>
            </a:r>
          </a:p>
        </p:txBody>
      </p:sp>
      <p:sp>
        <p:nvSpPr>
          <p:cNvPr id="3" name="Content Placeholder 2"/>
          <p:cNvSpPr>
            <a:spLocks noGrp="1"/>
          </p:cNvSpPr>
          <p:nvPr>
            <p:ph idx="1"/>
          </p:nvPr>
        </p:nvSpPr>
        <p:spPr/>
        <p:txBody>
          <a:bodyPr>
            <a:normAutofit/>
          </a:bodyPr>
          <a:lstStyle/>
          <a:p>
            <a:r>
              <a:rPr lang="en-GB" sz="2800" dirty="0"/>
              <a:t>Einstein's general theory of relativity </a:t>
            </a:r>
            <a:r>
              <a:rPr lang="en-GB" sz="2800" dirty="0" smtClean="0"/>
              <a:t>helps explain the </a:t>
            </a:r>
            <a:r>
              <a:rPr lang="en-GB" sz="2800" dirty="0"/>
              <a:t>motion of Mercury. </a:t>
            </a:r>
            <a:endParaRPr lang="en-GB" sz="2800" dirty="0" smtClean="0"/>
          </a:p>
          <a:p>
            <a:endParaRPr lang="en-GB" sz="2800" dirty="0" smtClean="0"/>
          </a:p>
          <a:p>
            <a:r>
              <a:rPr lang="en-GB" sz="2800" dirty="0" smtClean="0"/>
              <a:t>The </a:t>
            </a:r>
            <a:r>
              <a:rPr lang="en-GB" sz="2800" dirty="0"/>
              <a:t>mass of the Sun was creating a curvature in </a:t>
            </a:r>
            <a:r>
              <a:rPr lang="en-GB" sz="2800" dirty="0" err="1"/>
              <a:t>spacetime</a:t>
            </a:r>
            <a:r>
              <a:rPr lang="en-GB" sz="2800" dirty="0"/>
              <a:t>. </a:t>
            </a:r>
            <a:r>
              <a:rPr lang="en-GB" sz="2800" dirty="0" smtClean="0"/>
              <a:t>The </a:t>
            </a:r>
            <a:r>
              <a:rPr lang="en-GB" sz="2800" dirty="0"/>
              <a:t>Sun was warping </a:t>
            </a:r>
            <a:r>
              <a:rPr lang="en-GB" sz="2800" dirty="0" err="1"/>
              <a:t>spacetime</a:t>
            </a:r>
            <a:r>
              <a:rPr lang="en-GB" sz="2800" dirty="0"/>
              <a:t> and Mercury was simply following the resulting curvature in the fabric of </a:t>
            </a:r>
            <a:r>
              <a:rPr lang="en-GB" sz="2800" dirty="0" err="1"/>
              <a:t>spacetime</a:t>
            </a:r>
            <a:r>
              <a:rPr lang="en-GB" sz="2800" dirty="0"/>
              <a:t>.</a:t>
            </a:r>
          </a:p>
        </p:txBody>
      </p:sp>
    </p:spTree>
    <p:extLst>
      <p:ext uri="{BB962C8B-B14F-4D97-AF65-F5344CB8AC3E}">
        <p14:creationId xmlns:p14="http://schemas.microsoft.com/office/powerpoint/2010/main" val="1092557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orbit of Mercury </a:t>
            </a:r>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2438400"/>
            <a:ext cx="4067175" cy="371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784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Observing Gravitational Lensing </a:t>
            </a:r>
            <a:endParaRPr lang="en-GB" dirty="0"/>
          </a:p>
        </p:txBody>
      </p:sp>
      <p:sp>
        <p:nvSpPr>
          <p:cNvPr id="3" name="Content Placeholder 2"/>
          <p:cNvSpPr>
            <a:spLocks noGrp="1"/>
          </p:cNvSpPr>
          <p:nvPr>
            <p:ph idx="1"/>
          </p:nvPr>
        </p:nvSpPr>
        <p:spPr>
          <a:xfrm>
            <a:off x="685800" y="1963466"/>
            <a:ext cx="11049000" cy="4873752"/>
          </a:xfrm>
        </p:spPr>
        <p:txBody>
          <a:bodyPr>
            <a:normAutofit/>
          </a:bodyPr>
          <a:lstStyle/>
          <a:p>
            <a:r>
              <a:rPr lang="en-GB" sz="2400" dirty="0"/>
              <a:t>General relativity predicts that an astronomical body with a very large mass ought to bend light. The astronomer Arthur </a:t>
            </a:r>
            <a:r>
              <a:rPr lang="en-GB" sz="2400" dirty="0" err="1"/>
              <a:t>Eddington</a:t>
            </a:r>
            <a:r>
              <a:rPr lang="en-GB" sz="2400" dirty="0"/>
              <a:t> was the first to provide evidence to confirm this. He made measurements to show that the gravitational field of the Sun deflects light from its straight path towards the Earth. </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074" y="4067763"/>
            <a:ext cx="4343400" cy="276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834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Observing Gravitational Lensing </a:t>
            </a:r>
          </a:p>
        </p:txBody>
      </p:sp>
      <p:sp>
        <p:nvSpPr>
          <p:cNvPr id="3" name="Content Placeholder 2"/>
          <p:cNvSpPr>
            <a:spLocks noGrp="1"/>
          </p:cNvSpPr>
          <p:nvPr>
            <p:ph idx="1"/>
          </p:nvPr>
        </p:nvSpPr>
        <p:spPr/>
        <p:txBody>
          <a:bodyPr>
            <a:normAutofit/>
          </a:bodyPr>
          <a:lstStyle/>
          <a:p>
            <a:r>
              <a:rPr lang="en-GB" sz="2400" dirty="0"/>
              <a:t>An interesting example of this effect is known as an Einstein ring. If the light from a distant galaxy is made to bend by the gravitational field of another galaxy that is directly behind it, the light can be focused into a visible ring.</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3243793"/>
            <a:ext cx="54578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9945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Gravitational Lensing </a:t>
            </a:r>
            <a:endParaRPr lang="en-GB" dirty="0"/>
          </a:p>
        </p:txBody>
      </p:sp>
      <p:sp>
        <p:nvSpPr>
          <p:cNvPr id="3" name="Content Placeholder 2"/>
          <p:cNvSpPr>
            <a:spLocks noGrp="1"/>
          </p:cNvSpPr>
          <p:nvPr>
            <p:ph idx="1"/>
          </p:nvPr>
        </p:nvSpPr>
        <p:spPr>
          <a:xfrm>
            <a:off x="457200" y="1845734"/>
            <a:ext cx="11201400" cy="4023360"/>
          </a:xfrm>
        </p:spPr>
        <p:txBody>
          <a:bodyPr>
            <a:normAutofit/>
          </a:bodyPr>
          <a:lstStyle/>
          <a:p>
            <a:r>
              <a:rPr lang="en-GB" sz="2400" dirty="0" smtClean="0"/>
              <a:t>The </a:t>
            </a:r>
            <a:r>
              <a:rPr lang="en-GB" sz="2400" dirty="0"/>
              <a:t>gravitational field of </a:t>
            </a:r>
            <a:r>
              <a:rPr lang="en-GB" sz="2400" dirty="0" smtClean="0"/>
              <a:t>a large object deflects </a:t>
            </a:r>
            <a:r>
              <a:rPr lang="en-GB" sz="2400" dirty="0"/>
              <a:t>light from its straight </a:t>
            </a:r>
            <a:r>
              <a:rPr lang="en-GB" sz="2400" dirty="0" smtClean="0"/>
              <a:t>path. </a:t>
            </a:r>
          </a:p>
          <a:p>
            <a:r>
              <a:rPr lang="en-GB" sz="2400" dirty="0" smtClean="0"/>
              <a:t>An example </a:t>
            </a:r>
            <a:r>
              <a:rPr lang="en-GB" sz="2400" dirty="0"/>
              <a:t>of this effect is known as an Einstein ring. </a:t>
            </a:r>
            <a:endParaRPr lang="en-GB" sz="2400" dirty="0" smtClean="0"/>
          </a:p>
          <a:p>
            <a:r>
              <a:rPr lang="en-GB" sz="2400" dirty="0" smtClean="0"/>
              <a:t>If </a:t>
            </a:r>
            <a:r>
              <a:rPr lang="en-GB" sz="2400" dirty="0"/>
              <a:t>the light from a distant galaxy is made to bend by the gravitational field of another galaxy that is directly behind it, the light can be focused into a visible ring.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57414"/>
            <a:ext cx="54578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0723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avitational len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91440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4995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avitational len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0950"/>
            <a:ext cx="9144000" cy="617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524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Content</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828801"/>
            <a:ext cx="8458200" cy="3552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983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Comparison of General and Special Relativity</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7525" y="1732986"/>
            <a:ext cx="5553075" cy="441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8335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Gravitational waves - Ripples in </a:t>
            </a:r>
            <a:r>
              <a:rPr lang="en-GB" dirty="0" err="1"/>
              <a:t>spacetime</a:t>
            </a:r>
            <a:r>
              <a:rPr lang="en-GB" dirty="0"/>
              <a:t> </a:t>
            </a:r>
          </a:p>
        </p:txBody>
      </p:sp>
      <p:sp>
        <p:nvSpPr>
          <p:cNvPr id="3" name="Content Placeholder 2"/>
          <p:cNvSpPr>
            <a:spLocks noGrp="1"/>
          </p:cNvSpPr>
          <p:nvPr>
            <p:ph idx="1"/>
          </p:nvPr>
        </p:nvSpPr>
        <p:spPr/>
        <p:txBody>
          <a:bodyPr>
            <a:normAutofit/>
          </a:bodyPr>
          <a:lstStyle/>
          <a:p>
            <a:r>
              <a:rPr lang="en-GB" sz="2800" dirty="0"/>
              <a:t>Einstein's general theory of relativity also predicts the existence of </a:t>
            </a:r>
            <a:r>
              <a:rPr lang="en-GB" sz="2800" b="1" dirty="0">
                <a:hlinkClick r:id="rId2"/>
              </a:rPr>
              <a:t>gravitational </a:t>
            </a:r>
            <a:r>
              <a:rPr lang="en-GB" sz="2800" b="1" dirty="0" smtClean="0">
                <a:hlinkClick r:id="rId2"/>
              </a:rPr>
              <a:t>waves</a:t>
            </a:r>
            <a:r>
              <a:rPr lang="en-GB" sz="2800" dirty="0" smtClean="0"/>
              <a:t>, </a:t>
            </a:r>
            <a:r>
              <a:rPr lang="en-GB" sz="2800" dirty="0"/>
              <a:t>which are ripples in </a:t>
            </a:r>
            <a:r>
              <a:rPr lang="en-GB" sz="2800" dirty="0" err="1"/>
              <a:t>spacetime</a:t>
            </a:r>
            <a:r>
              <a:rPr lang="en-GB" sz="2800" dirty="0"/>
              <a:t> generated during extremely violent astrophysical events, such as the collision of two black holes.</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3161111"/>
            <a:ext cx="2362200" cy="283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2570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Gravitational waves - Ripples in </a:t>
            </a:r>
            <a:r>
              <a:rPr lang="en-GB" dirty="0" err="1"/>
              <a:t>spacetime</a:t>
            </a:r>
            <a:r>
              <a:rPr lang="en-GB" dirty="0"/>
              <a:t> </a:t>
            </a:r>
          </a:p>
        </p:txBody>
      </p:sp>
      <p:sp>
        <p:nvSpPr>
          <p:cNvPr id="3" name="Content Placeholder 2"/>
          <p:cNvSpPr>
            <a:spLocks noGrp="1"/>
          </p:cNvSpPr>
          <p:nvPr>
            <p:ph idx="1"/>
          </p:nvPr>
        </p:nvSpPr>
        <p:spPr>
          <a:xfrm>
            <a:off x="685800" y="1845734"/>
            <a:ext cx="10820400" cy="4023360"/>
          </a:xfrm>
        </p:spPr>
        <p:txBody>
          <a:bodyPr>
            <a:normAutofit/>
          </a:bodyPr>
          <a:lstStyle/>
          <a:p>
            <a:r>
              <a:rPr lang="en-GB" sz="2400" dirty="0"/>
              <a:t>Gravitational waves are so weak that they are very hard to detect, but special interferometers such as LIGO (Laser Interferometer Gravitational Wave Observatory) use precisely calibrated laser beams to search for them. </a:t>
            </a:r>
            <a:endParaRPr lang="en-GB" sz="2400" dirty="0" smtClean="0"/>
          </a:p>
          <a:p>
            <a:endParaRPr lang="en-GB" sz="2400" dirty="0"/>
          </a:p>
          <a:p>
            <a:r>
              <a:rPr lang="en-GB" sz="2400" dirty="0" smtClean="0"/>
              <a:t>A </a:t>
            </a:r>
            <a:r>
              <a:rPr lang="en-GB" sz="2400" dirty="0"/>
              <a:t>passing gravitational wave ought to slightly distort </a:t>
            </a:r>
            <a:r>
              <a:rPr lang="en-GB" sz="2400" dirty="0" err="1"/>
              <a:t>spacetime</a:t>
            </a:r>
            <a:r>
              <a:rPr lang="en-GB" sz="2400" dirty="0"/>
              <a:t> and cause a noticeable shift in the interference pattern created by the lasers.</a:t>
            </a:r>
          </a:p>
        </p:txBody>
      </p:sp>
    </p:spTree>
    <p:extLst>
      <p:ext uri="{BB962C8B-B14F-4D97-AF65-F5344CB8AC3E}">
        <p14:creationId xmlns:p14="http://schemas.microsoft.com/office/powerpoint/2010/main" val="11678864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467600" cy="1143000"/>
          </a:xfrm>
        </p:spPr>
        <p:txBody>
          <a:bodyPr/>
          <a:lstStyle/>
          <a:p>
            <a:r>
              <a:rPr lang="en-GB" dirty="0" smtClean="0"/>
              <a:t>Black Holes</a:t>
            </a:r>
            <a:endParaRPr lang="en-GB" dirty="0"/>
          </a:p>
        </p:txBody>
      </p:sp>
      <p:sp>
        <p:nvSpPr>
          <p:cNvPr id="3" name="Content Placeholder 2"/>
          <p:cNvSpPr>
            <a:spLocks noGrp="1"/>
          </p:cNvSpPr>
          <p:nvPr>
            <p:ph idx="1"/>
          </p:nvPr>
        </p:nvSpPr>
        <p:spPr>
          <a:xfrm>
            <a:off x="526701" y="1981200"/>
            <a:ext cx="6864699" cy="5102352"/>
          </a:xfrm>
        </p:spPr>
        <p:txBody>
          <a:bodyPr>
            <a:normAutofit/>
          </a:bodyPr>
          <a:lstStyle/>
          <a:p>
            <a:r>
              <a:rPr lang="en-GB" sz="2400" dirty="0" smtClean="0"/>
              <a:t>When </a:t>
            </a:r>
            <a:r>
              <a:rPr lang="en-GB" sz="2400" dirty="0"/>
              <a:t>a star of exceptionally large mass reaches the end of its life, gravitational compression will cause it to collapse to a very small radius, producing an incredibly dense body called a </a:t>
            </a:r>
            <a:r>
              <a:rPr lang="en-GB" sz="2400" b="1" dirty="0">
                <a:hlinkClick r:id="rId2"/>
              </a:rPr>
              <a:t>black </a:t>
            </a:r>
            <a:r>
              <a:rPr lang="en-GB" sz="2400" b="1" dirty="0" smtClean="0">
                <a:hlinkClick r:id="rId2"/>
              </a:rPr>
              <a:t>hole</a:t>
            </a:r>
            <a:r>
              <a:rPr lang="en-GB" sz="2400" dirty="0" smtClean="0"/>
              <a:t>. </a:t>
            </a:r>
          </a:p>
          <a:p>
            <a:endParaRPr lang="en-GB" sz="2400" dirty="0"/>
          </a:p>
          <a:p>
            <a:r>
              <a:rPr lang="en-GB" sz="2400" dirty="0" smtClean="0"/>
              <a:t>Due </a:t>
            </a:r>
            <a:r>
              <a:rPr lang="en-GB" sz="2400" dirty="0"/>
              <a:t>to their extraordinary density, black holes exert extremely strong gravitational fields. Or rather, as general relativity would describe it, black holes severely distort </a:t>
            </a:r>
            <a:r>
              <a:rPr lang="en-GB" sz="2400" dirty="0" err="1"/>
              <a:t>spacetime</a:t>
            </a:r>
            <a:r>
              <a:rPr lang="en-GB" sz="2400"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828800"/>
            <a:ext cx="457200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3003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Black Holes</a:t>
            </a:r>
            <a:endParaRPr lang="en-GB" dirty="0"/>
          </a:p>
        </p:txBody>
      </p:sp>
      <p:sp>
        <p:nvSpPr>
          <p:cNvPr id="3" name="Content Placeholder 2"/>
          <p:cNvSpPr>
            <a:spLocks noGrp="1"/>
          </p:cNvSpPr>
          <p:nvPr>
            <p:ph idx="1"/>
          </p:nvPr>
        </p:nvSpPr>
        <p:spPr/>
        <p:txBody>
          <a:bodyPr>
            <a:normAutofit/>
          </a:bodyPr>
          <a:lstStyle/>
          <a:p>
            <a:r>
              <a:rPr lang="en-GB" sz="2800" dirty="0"/>
              <a:t>The </a:t>
            </a:r>
            <a:r>
              <a:rPr lang="en-GB" sz="2800" dirty="0" err="1"/>
              <a:t>spacetime</a:t>
            </a:r>
            <a:r>
              <a:rPr lang="en-GB" sz="2800" dirty="0"/>
              <a:t> around a black hole is stretched to a point of infinite density known as a </a:t>
            </a:r>
            <a:r>
              <a:rPr lang="en-GB" sz="2800" b="1" dirty="0" smtClean="0">
                <a:hlinkClick r:id="rId2"/>
              </a:rPr>
              <a:t>singularity</a:t>
            </a:r>
            <a:r>
              <a:rPr lang="en-GB" sz="2800" dirty="0" smtClean="0"/>
              <a:t>. </a:t>
            </a:r>
            <a:r>
              <a:rPr lang="en-GB" sz="2800" dirty="0"/>
              <a:t>This is a single point to which all mass would collapse.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921" y="3276601"/>
            <a:ext cx="52197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621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Schwarzschild Radius</a:t>
            </a:r>
            <a:endParaRPr lang="en-GB" dirty="0"/>
          </a:p>
        </p:txBody>
      </p:sp>
      <p:sp>
        <p:nvSpPr>
          <p:cNvPr id="3" name="Content Placeholder 2"/>
          <p:cNvSpPr>
            <a:spLocks noGrp="1"/>
          </p:cNvSpPr>
          <p:nvPr>
            <p:ph idx="1"/>
          </p:nvPr>
        </p:nvSpPr>
        <p:spPr>
          <a:xfrm>
            <a:off x="1097280" y="1845734"/>
            <a:ext cx="10713720" cy="4023360"/>
          </a:xfrm>
        </p:spPr>
        <p:txBody>
          <a:bodyPr>
            <a:noAutofit/>
          </a:bodyPr>
          <a:lstStyle/>
          <a:p>
            <a:r>
              <a:rPr lang="en-GB" sz="2400" dirty="0"/>
              <a:t>Up to a certain distance </a:t>
            </a:r>
            <a:r>
              <a:rPr lang="en-GB" sz="2400" dirty="0" smtClean="0"/>
              <a:t>away, the </a:t>
            </a:r>
            <a:r>
              <a:rPr lang="en-GB" sz="2400" dirty="0"/>
              <a:t>gravitational field around a black hole is so high that nothing can escape, not even </a:t>
            </a:r>
            <a:r>
              <a:rPr lang="en-GB" sz="2400" dirty="0" smtClean="0"/>
              <a:t>light</a:t>
            </a:r>
            <a:r>
              <a:rPr lang="en-GB" sz="2400" dirty="0"/>
              <a:t> </a:t>
            </a:r>
            <a:r>
              <a:rPr lang="en-GB" sz="2400" dirty="0" smtClean="0"/>
              <a:t>i.e. </a:t>
            </a:r>
            <a:r>
              <a:rPr lang="en-GB" sz="2400" dirty="0"/>
              <a:t>the escape velocity is greater than the speed of light. </a:t>
            </a:r>
            <a:r>
              <a:rPr lang="en-GB" sz="2400" dirty="0" smtClean="0"/>
              <a:t>A</a:t>
            </a:r>
          </a:p>
          <a:p>
            <a:endParaRPr lang="en-GB" sz="2400" dirty="0"/>
          </a:p>
          <a:p>
            <a:r>
              <a:rPr lang="en-GB" sz="2400" dirty="0" smtClean="0"/>
              <a:t>Since </a:t>
            </a:r>
            <a:r>
              <a:rPr lang="en-GB" sz="2400" dirty="0"/>
              <a:t>nothing can travel faster than the speed of light, nothing can escape, not even photons. This means that a black hole’s name is certainly a very apt description. A black hole is effectively cut off from the rest of the Universe. However, a black hole’s presence can still be deduced by detecting the stream of X-rays produced as matter falls into it.</a:t>
            </a:r>
          </a:p>
        </p:txBody>
      </p:sp>
    </p:spTree>
    <p:extLst>
      <p:ext uri="{BB962C8B-B14F-4D97-AF65-F5344CB8AC3E}">
        <p14:creationId xmlns:p14="http://schemas.microsoft.com/office/powerpoint/2010/main" val="1855291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Black Holes</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8050" y="1841301"/>
            <a:ext cx="5010150" cy="40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4020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Schwarzschild radius and the event horizon </a:t>
            </a:r>
          </a:p>
        </p:txBody>
      </p:sp>
      <p:sp>
        <p:nvSpPr>
          <p:cNvPr id="3" name="Content Placeholder 2"/>
          <p:cNvSpPr>
            <a:spLocks noGrp="1"/>
          </p:cNvSpPr>
          <p:nvPr>
            <p:ph idx="1"/>
          </p:nvPr>
        </p:nvSpPr>
        <p:spPr/>
        <p:txBody>
          <a:bodyPr/>
          <a:lstStyle/>
          <a:p>
            <a:r>
              <a:rPr lang="en-GB" sz="2800" dirty="0"/>
              <a:t>The Schwarzschild radius is the distance from the centre of a black hole at which not even light can escape. At the Schwarzschild radius the escape velocity is equal to the speed of light</a:t>
            </a:r>
            <a:r>
              <a:rPr lang="en-GB" sz="2800" dirty="0" smtClean="0"/>
              <a:t>.</a:t>
            </a:r>
          </a:p>
          <a:p>
            <a:endParaRPr lang="en-GB" sz="2800" dirty="0"/>
          </a:p>
          <a:p>
            <a:r>
              <a:rPr lang="en-GB" sz="2800" dirty="0" smtClean="0"/>
              <a:t>The </a:t>
            </a:r>
            <a:r>
              <a:rPr lang="en-GB" sz="2800" dirty="0"/>
              <a:t>escape velocity for an object in a gravitational field can be found from:</a:t>
            </a: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611154"/>
            <a:ext cx="2514600" cy="136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7518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Schwarzschild radius and the event horizon </a:t>
            </a:r>
          </a:p>
        </p:txBody>
      </p:sp>
      <p:sp>
        <p:nvSpPr>
          <p:cNvPr id="3" name="Content Placeholder 2"/>
          <p:cNvSpPr>
            <a:spLocks noGrp="1"/>
          </p:cNvSpPr>
          <p:nvPr>
            <p:ph idx="1"/>
          </p:nvPr>
        </p:nvSpPr>
        <p:spPr/>
        <p:txBody>
          <a:bodyPr/>
          <a:lstStyle/>
          <a:p>
            <a:r>
              <a:rPr lang="en-GB" dirty="0"/>
              <a:t>So, replacing v with the speed of light, c, gives the equation for the Schwarzschild radius</a:t>
            </a:r>
            <a:r>
              <a:rPr lang="en-GB" dirty="0" smtClean="0"/>
              <a:t>:</a:t>
            </a:r>
          </a:p>
          <a:p>
            <a:endParaRPr lang="en-GB" dirty="0"/>
          </a:p>
          <a:p>
            <a:endParaRPr lang="en-GB" dirty="0"/>
          </a:p>
          <a:p>
            <a:r>
              <a:rPr lang="en-GB" dirty="0"/>
              <a:t>Squaring both sides results in</a:t>
            </a:r>
            <a:r>
              <a:rPr lang="en-GB" dirty="0" smtClean="0"/>
              <a:t>:</a:t>
            </a:r>
          </a:p>
          <a:p>
            <a:endParaRPr lang="en-GB" dirty="0"/>
          </a:p>
          <a:p>
            <a:endParaRPr lang="en-GB" dirty="0" smtClean="0"/>
          </a:p>
          <a:p>
            <a:endParaRPr lang="en-GB" dirty="0"/>
          </a:p>
          <a:p>
            <a:r>
              <a:rPr lang="en-GB" dirty="0"/>
              <a:t>Rearranging </a:t>
            </a:r>
            <a:r>
              <a:rPr lang="en-GB" dirty="0" smtClean="0"/>
              <a:t>for </a:t>
            </a:r>
            <a:r>
              <a:rPr lang="en-GB" dirty="0" err="1" smtClean="0"/>
              <a:t>r</a:t>
            </a:r>
            <a:r>
              <a:rPr lang="en-GB" baseline="-25000" dirty="0" err="1" smtClean="0"/>
              <a:t>Schwarzschild</a:t>
            </a:r>
            <a:r>
              <a:rPr lang="en-GB" dirty="0" smtClean="0"/>
              <a:t> </a:t>
            </a:r>
            <a:r>
              <a:rPr lang="en-GB" dirty="0"/>
              <a:t>gives:</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929" y="2237207"/>
            <a:ext cx="23622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34288"/>
            <a:ext cx="21717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937110"/>
            <a:ext cx="25812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951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Schwarzschild radius and the event horizon </a:t>
            </a:r>
          </a:p>
        </p:txBody>
      </p:sp>
      <p:sp>
        <p:nvSpPr>
          <p:cNvPr id="3" name="Content Placeholder 2"/>
          <p:cNvSpPr>
            <a:spLocks noGrp="1"/>
          </p:cNvSpPr>
          <p:nvPr>
            <p:ph idx="1"/>
          </p:nvPr>
        </p:nvSpPr>
        <p:spPr/>
        <p:txBody>
          <a:bodyPr>
            <a:normAutofit/>
          </a:bodyPr>
          <a:lstStyle/>
          <a:p>
            <a:r>
              <a:rPr lang="en-GB" sz="2800" dirty="0"/>
              <a:t>The Schwarzschild radius is also called the gravitational radius. It effectively forms a boundary called the </a:t>
            </a:r>
            <a:r>
              <a:rPr lang="en-GB" sz="2800" b="1" dirty="0">
                <a:hlinkClick r:id="rId2"/>
              </a:rPr>
              <a:t>event </a:t>
            </a:r>
            <a:r>
              <a:rPr lang="en-GB" sz="2800" b="1" dirty="0" smtClean="0">
                <a:hlinkClick r:id="rId2"/>
              </a:rPr>
              <a:t>horizon</a:t>
            </a:r>
            <a:r>
              <a:rPr lang="en-GB" sz="2800" dirty="0" smtClean="0"/>
              <a:t>. </a:t>
            </a:r>
          </a:p>
          <a:p>
            <a:endParaRPr lang="en-GB" sz="2800" dirty="0"/>
          </a:p>
          <a:p>
            <a:r>
              <a:rPr lang="en-GB" sz="2800" dirty="0" smtClean="0"/>
              <a:t>No </a:t>
            </a:r>
            <a:r>
              <a:rPr lang="en-GB" sz="2800" dirty="0"/>
              <a:t>matter or radiation can escape from within the event horizon. It is possible to go from outside the event horizon to inside, but once you are over it, there is no going back!</a:t>
            </a:r>
          </a:p>
        </p:txBody>
      </p:sp>
    </p:spTree>
    <p:extLst>
      <p:ext uri="{BB962C8B-B14F-4D97-AF65-F5344CB8AC3E}">
        <p14:creationId xmlns:p14="http://schemas.microsoft.com/office/powerpoint/2010/main" val="20425053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Black holes</a:t>
            </a:r>
            <a:endParaRPr lang="en-GB" dirty="0"/>
          </a:p>
        </p:txBody>
      </p:sp>
      <p:sp>
        <p:nvSpPr>
          <p:cNvPr id="3" name="Content Placeholder 2"/>
          <p:cNvSpPr>
            <a:spLocks noGrp="1"/>
          </p:cNvSpPr>
          <p:nvPr>
            <p:ph idx="1"/>
          </p:nvPr>
        </p:nvSpPr>
        <p:spPr>
          <a:xfrm>
            <a:off x="1097280" y="1845734"/>
            <a:ext cx="10637520" cy="4023360"/>
          </a:xfrm>
        </p:spPr>
        <p:txBody>
          <a:bodyPr/>
          <a:lstStyle/>
          <a:p>
            <a:r>
              <a:rPr lang="en-GB" sz="2400" dirty="0"/>
              <a:t>B</a:t>
            </a:r>
            <a:r>
              <a:rPr lang="en-GB" sz="2400" dirty="0" smtClean="0"/>
              <a:t>lack </a:t>
            </a:r>
            <a:r>
              <a:rPr lang="en-GB" sz="2400" dirty="0"/>
              <a:t>holes </a:t>
            </a:r>
            <a:r>
              <a:rPr lang="en-GB" sz="2400" dirty="0" smtClean="0"/>
              <a:t>are extremely dense and exert </a:t>
            </a:r>
            <a:r>
              <a:rPr lang="en-GB" sz="2400" dirty="0"/>
              <a:t>extremely strong </a:t>
            </a:r>
            <a:r>
              <a:rPr lang="en-GB" sz="2400" dirty="0" smtClean="0"/>
              <a:t>gravitational </a:t>
            </a:r>
            <a:r>
              <a:rPr lang="en-GB" sz="2400" dirty="0" smtClean="0"/>
              <a:t>fields.</a:t>
            </a:r>
          </a:p>
          <a:p>
            <a:r>
              <a:rPr lang="en-GB" sz="2400" dirty="0" smtClean="0"/>
              <a:t>They severely distort </a:t>
            </a:r>
            <a:r>
              <a:rPr lang="en-GB" sz="2400" dirty="0" err="1" smtClean="0"/>
              <a:t>spacetime</a:t>
            </a:r>
            <a:r>
              <a:rPr lang="en-GB" sz="2400" dirty="0" smtClean="0"/>
              <a:t>. </a:t>
            </a:r>
          </a:p>
          <a:p>
            <a:r>
              <a:rPr lang="en-GB" sz="2400" dirty="0"/>
              <a:t>The </a:t>
            </a:r>
            <a:r>
              <a:rPr lang="en-GB" sz="2400" dirty="0" err="1"/>
              <a:t>spacetime</a:t>
            </a:r>
            <a:r>
              <a:rPr lang="en-GB" sz="2400" dirty="0"/>
              <a:t> around a black hole is stretched to a point of infinite density known as a </a:t>
            </a:r>
            <a:r>
              <a:rPr lang="en-GB" sz="2400" b="1" dirty="0">
                <a:hlinkClick r:id="rId2"/>
              </a:rPr>
              <a:t>singularity</a:t>
            </a:r>
            <a:r>
              <a:rPr lang="en-GB" sz="2400" dirty="0" smtClean="0"/>
              <a:t>.</a:t>
            </a:r>
          </a:p>
          <a:p>
            <a:r>
              <a:rPr lang="en-GB" sz="2400" dirty="0"/>
              <a:t>The </a:t>
            </a:r>
            <a:r>
              <a:rPr lang="en-GB" sz="2400" dirty="0" smtClean="0"/>
              <a:t>Schwarzschild (</a:t>
            </a:r>
            <a:r>
              <a:rPr lang="en-GB" sz="2400" dirty="0" err="1" smtClean="0"/>
              <a:t>graviatational</a:t>
            </a:r>
            <a:r>
              <a:rPr lang="en-GB" sz="2400" dirty="0" smtClean="0"/>
              <a:t>)  </a:t>
            </a:r>
            <a:r>
              <a:rPr lang="en-GB" sz="2400" dirty="0"/>
              <a:t>radius is the distance from the centre of a black hole at which not even light can escape. </a:t>
            </a:r>
            <a:r>
              <a:rPr lang="en-GB" sz="2400" dirty="0" smtClean="0"/>
              <a:t>It </a:t>
            </a:r>
            <a:r>
              <a:rPr lang="en-GB" sz="2400" dirty="0"/>
              <a:t>effectively forms a boundary called the </a:t>
            </a:r>
            <a:r>
              <a:rPr lang="en-GB" sz="2400" b="1" dirty="0">
                <a:hlinkClick r:id="rId3"/>
              </a:rPr>
              <a:t>event horizon</a:t>
            </a:r>
            <a:r>
              <a:rPr lang="en-GB" sz="2400" dirty="0"/>
              <a:t>. </a:t>
            </a:r>
            <a:r>
              <a:rPr lang="en-GB" sz="2400" dirty="0" smtClean="0"/>
              <a:t>Time appears to be frozen at the event horizon.</a:t>
            </a:r>
            <a:endParaRPr lang="en-GB" sz="2400" dirty="0"/>
          </a:p>
          <a:p>
            <a:endParaRPr lang="en-GB" dirty="0" smtClean="0"/>
          </a:p>
          <a:p>
            <a:endParaRPr lang="en-GB" dirty="0" smtClean="0"/>
          </a:p>
          <a:p>
            <a:endParaRPr lang="en-GB" dirty="0"/>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181600"/>
            <a:ext cx="3200399" cy="107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294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Equivalence Principle</a:t>
            </a:r>
            <a:endParaRPr lang="en-GB" dirty="0"/>
          </a:p>
        </p:txBody>
      </p:sp>
      <p:sp>
        <p:nvSpPr>
          <p:cNvPr id="3" name="Content Placeholder 2"/>
          <p:cNvSpPr>
            <a:spLocks noGrp="1"/>
          </p:cNvSpPr>
          <p:nvPr>
            <p:ph idx="1"/>
          </p:nvPr>
        </p:nvSpPr>
        <p:spPr/>
        <p:txBody>
          <a:bodyPr>
            <a:normAutofit/>
          </a:bodyPr>
          <a:lstStyle/>
          <a:p>
            <a:r>
              <a:rPr lang="en-GB" dirty="0" smtClean="0"/>
              <a:t>Einstein </a:t>
            </a:r>
            <a:r>
              <a:rPr lang="en-GB" dirty="0"/>
              <a:t>said it would be impossible to distinguish between </a:t>
            </a:r>
            <a:r>
              <a:rPr lang="en-GB" dirty="0" smtClean="0"/>
              <a:t>a </a:t>
            </a:r>
            <a:r>
              <a:rPr lang="en-GB" dirty="0"/>
              <a:t>spaceship at rest on the Earth and the other accelerating at 9.8 ms</a:t>
            </a:r>
            <a:r>
              <a:rPr lang="en-GB" baseline="30000" dirty="0"/>
              <a:t>-2</a:t>
            </a:r>
            <a:r>
              <a:rPr lang="en-GB" dirty="0"/>
              <a:t> in deep space, far away from any astronomical </a:t>
            </a:r>
            <a:r>
              <a:rPr lang="en-GB" dirty="0" smtClean="0"/>
              <a:t>bodies.</a:t>
            </a:r>
          </a:p>
          <a:p>
            <a:endParaRPr lang="en-GB" dirty="0"/>
          </a:p>
        </p:txBody>
      </p:sp>
    </p:spTree>
    <p:extLst>
      <p:ext uri="{BB962C8B-B14F-4D97-AF65-F5344CB8AC3E}">
        <p14:creationId xmlns:p14="http://schemas.microsoft.com/office/powerpoint/2010/main" val="20601737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a:t>
            </a:r>
            <a:endParaRPr lang="en-GB" dirty="0"/>
          </a:p>
        </p:txBody>
      </p:sp>
      <p:sp>
        <p:nvSpPr>
          <p:cNvPr id="3" name="Content Placeholder 2"/>
          <p:cNvSpPr>
            <a:spLocks noGrp="1"/>
          </p:cNvSpPr>
          <p:nvPr>
            <p:ph idx="1"/>
          </p:nvPr>
        </p:nvSpPr>
        <p:spPr/>
        <p:txBody>
          <a:bodyPr/>
          <a:lstStyle/>
          <a:p>
            <a:pPr marL="0" indent="0">
              <a:buNone/>
            </a:pPr>
            <a:r>
              <a:rPr lang="en-GB" sz="2800" dirty="0" smtClean="0"/>
              <a:t>A </a:t>
            </a:r>
            <a:r>
              <a:rPr lang="en-GB" sz="2800" dirty="0"/>
              <a:t>star of mass 7.96 × 10</a:t>
            </a:r>
            <a:r>
              <a:rPr lang="en-GB" sz="2800" baseline="30000" dirty="0"/>
              <a:t>32</a:t>
            </a:r>
            <a:r>
              <a:rPr lang="en-GB" sz="2800" dirty="0"/>
              <a:t> kg collapses to form a black hole. Calculate the Schwarzschild radius. </a:t>
            </a:r>
          </a:p>
          <a:p>
            <a:endParaRPr lang="en-GB" dirty="0"/>
          </a:p>
        </p:txBody>
      </p:sp>
    </p:spTree>
    <p:extLst>
      <p:ext uri="{BB962C8B-B14F-4D97-AF65-F5344CB8AC3E}">
        <p14:creationId xmlns:p14="http://schemas.microsoft.com/office/powerpoint/2010/main" val="19435099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1752601"/>
            <a:ext cx="51625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41698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 </a:t>
            </a:r>
            <a:endParaRPr lang="en-GB" dirty="0"/>
          </a:p>
        </p:txBody>
      </p:sp>
      <p:sp>
        <p:nvSpPr>
          <p:cNvPr id="3" name="Content Placeholder 2"/>
          <p:cNvSpPr>
            <a:spLocks noGrp="1"/>
          </p:cNvSpPr>
          <p:nvPr>
            <p:ph idx="1"/>
          </p:nvPr>
        </p:nvSpPr>
        <p:spPr/>
        <p:txBody>
          <a:bodyPr/>
          <a:lstStyle/>
          <a:p>
            <a:pPr marL="0" indent="0">
              <a:buNone/>
            </a:pPr>
            <a:r>
              <a:rPr lang="en-GB" sz="2800" dirty="0" smtClean="0"/>
              <a:t>Calculate </a:t>
            </a:r>
            <a:r>
              <a:rPr lang="en-GB" sz="2800" dirty="0"/>
              <a:t>the mass of a black hole with a Schwarzschild radius of 1.76 × 10</a:t>
            </a:r>
            <a:r>
              <a:rPr lang="en-GB" sz="2800" baseline="30000" dirty="0"/>
              <a:t>3</a:t>
            </a:r>
            <a:r>
              <a:rPr lang="en-GB" sz="2800" dirty="0"/>
              <a:t> km. </a:t>
            </a:r>
          </a:p>
          <a:p>
            <a:endParaRPr lang="en-GB" dirty="0"/>
          </a:p>
        </p:txBody>
      </p:sp>
    </p:spTree>
    <p:extLst>
      <p:ext uri="{BB962C8B-B14F-4D97-AF65-F5344CB8AC3E}">
        <p14:creationId xmlns:p14="http://schemas.microsoft.com/office/powerpoint/2010/main" val="42873728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1" y="2133600"/>
            <a:ext cx="414337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2858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3</a:t>
            </a:r>
            <a:endParaRPr lang="en-GB" dirty="0"/>
          </a:p>
        </p:txBody>
      </p:sp>
      <p:sp>
        <p:nvSpPr>
          <p:cNvPr id="3" name="Content Placeholder 2"/>
          <p:cNvSpPr>
            <a:spLocks noGrp="1"/>
          </p:cNvSpPr>
          <p:nvPr>
            <p:ph idx="1"/>
          </p:nvPr>
        </p:nvSpPr>
        <p:spPr/>
        <p:txBody>
          <a:bodyPr/>
          <a:lstStyle/>
          <a:p>
            <a:pPr marL="0" indent="0">
              <a:buNone/>
            </a:pPr>
            <a:r>
              <a:rPr lang="en-GB" sz="2800" dirty="0" smtClean="0"/>
              <a:t>A </a:t>
            </a:r>
            <a:r>
              <a:rPr lang="en-GB" sz="2800" dirty="0"/>
              <a:t>black hole has a mass of 1.50 × 10</a:t>
            </a:r>
            <a:r>
              <a:rPr lang="en-GB" sz="2800" baseline="30000" dirty="0"/>
              <a:t>34</a:t>
            </a:r>
            <a:r>
              <a:rPr lang="en-GB" sz="2800" dirty="0"/>
              <a:t> kg. Find the distance of the event horizon from its centre. </a:t>
            </a:r>
          </a:p>
          <a:p>
            <a:endParaRPr lang="en-GB" dirty="0"/>
          </a:p>
        </p:txBody>
      </p:sp>
    </p:spTree>
    <p:extLst>
      <p:ext uri="{BB962C8B-B14F-4D97-AF65-F5344CB8AC3E}">
        <p14:creationId xmlns:p14="http://schemas.microsoft.com/office/powerpoint/2010/main" val="30808529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2209800"/>
            <a:ext cx="52578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9461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4</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a:t>Calculate the mass of a black hole with a Schwarzschild radius of 2.98 × 10</a:t>
            </a:r>
            <a:r>
              <a:rPr lang="en-GB" sz="2800" baseline="30000" dirty="0"/>
              <a:t>29</a:t>
            </a:r>
            <a:r>
              <a:rPr lang="en-GB" sz="2800" dirty="0"/>
              <a:t> km. </a:t>
            </a:r>
          </a:p>
        </p:txBody>
      </p:sp>
    </p:spTree>
    <p:extLst>
      <p:ext uri="{BB962C8B-B14F-4D97-AF65-F5344CB8AC3E}">
        <p14:creationId xmlns:p14="http://schemas.microsoft.com/office/powerpoint/2010/main" val="24306027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201" y="1981201"/>
            <a:ext cx="42386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8093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Content </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524000"/>
            <a:ext cx="3643312" cy="228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292" y="1666009"/>
            <a:ext cx="4218709" cy="2067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566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Equivalence Principle</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2750" y="1613459"/>
            <a:ext cx="6038850" cy="446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76400" y="6096001"/>
            <a:ext cx="8610600" cy="646331"/>
          </a:xfrm>
          <a:prstGeom prst="rect">
            <a:avLst/>
          </a:prstGeom>
        </p:spPr>
        <p:txBody>
          <a:bodyPr wrap="square">
            <a:spAutoFit/>
          </a:bodyPr>
          <a:lstStyle/>
          <a:p>
            <a:r>
              <a:rPr lang="en-GB" i="1" dirty="0"/>
              <a:t>(a) At rest in the Earth's gravitational field. (b) In deep space accelerating </a:t>
            </a:r>
            <a:r>
              <a:rPr lang="en-GB" i="1" dirty="0"/>
              <a:t>							upwards </a:t>
            </a:r>
            <a:r>
              <a:rPr lang="en-GB" i="1" dirty="0"/>
              <a:t>at 9.8 m s</a:t>
            </a:r>
            <a:r>
              <a:rPr lang="en-GB" i="1" baseline="30000" dirty="0"/>
              <a:t>-2</a:t>
            </a:r>
            <a:r>
              <a:rPr lang="en-GB" i="1" dirty="0"/>
              <a:t>.</a:t>
            </a:r>
            <a:r>
              <a:rPr lang="en-GB" dirty="0"/>
              <a:t> </a:t>
            </a:r>
          </a:p>
        </p:txBody>
      </p:sp>
    </p:spTree>
    <p:extLst>
      <p:ext uri="{BB962C8B-B14F-4D97-AF65-F5344CB8AC3E}">
        <p14:creationId xmlns:p14="http://schemas.microsoft.com/office/powerpoint/2010/main" val="100335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Equivalence Principle</a:t>
            </a:r>
          </a:p>
        </p:txBody>
      </p:sp>
      <p:sp>
        <p:nvSpPr>
          <p:cNvPr id="3" name="Content Placeholder 2"/>
          <p:cNvSpPr>
            <a:spLocks noGrp="1"/>
          </p:cNvSpPr>
          <p:nvPr>
            <p:ph idx="1"/>
          </p:nvPr>
        </p:nvSpPr>
        <p:spPr/>
        <p:txBody>
          <a:bodyPr>
            <a:normAutofit/>
          </a:bodyPr>
          <a:lstStyle/>
          <a:p>
            <a:r>
              <a:rPr lang="en-GB" dirty="0" smtClean="0"/>
              <a:t>A </a:t>
            </a:r>
            <a:r>
              <a:rPr lang="en-GB" dirty="0"/>
              <a:t>ball dropped in </a:t>
            </a:r>
            <a:r>
              <a:rPr lang="en-GB" dirty="0" smtClean="0"/>
              <a:t>one </a:t>
            </a:r>
            <a:r>
              <a:rPr lang="en-GB" dirty="0"/>
              <a:t>spaceship would fall to the floor in the same way as in the other spaceship. </a:t>
            </a:r>
            <a:endParaRPr lang="en-GB" dirty="0" smtClean="0"/>
          </a:p>
          <a:p>
            <a:endParaRPr lang="en-GB" dirty="0" smtClean="0"/>
          </a:p>
          <a:p>
            <a:r>
              <a:rPr lang="en-GB" dirty="0" smtClean="0"/>
              <a:t>However</a:t>
            </a:r>
            <a:r>
              <a:rPr lang="en-GB" dirty="0"/>
              <a:t>, </a:t>
            </a:r>
            <a:r>
              <a:rPr lang="en-GB" dirty="0" smtClean="0"/>
              <a:t>in the accelerating spaceship, it </a:t>
            </a:r>
            <a:r>
              <a:rPr lang="en-GB" dirty="0"/>
              <a:t>continues to accelerate upwards, </a:t>
            </a:r>
            <a:r>
              <a:rPr lang="en-GB" dirty="0" smtClean="0"/>
              <a:t>so the </a:t>
            </a:r>
            <a:r>
              <a:rPr lang="en-GB" dirty="0"/>
              <a:t>floor of the spaceship will accelerate upwards to meet the ball. So, from the observer’s viewpoint, the ball appears to accelerate downwards towards the floor at 9.8 ms</a:t>
            </a:r>
            <a:r>
              <a:rPr lang="en-GB" baseline="30000" dirty="0"/>
              <a:t>-2</a:t>
            </a:r>
            <a:r>
              <a:rPr lang="en-GB" dirty="0"/>
              <a:t>.</a:t>
            </a:r>
          </a:p>
        </p:txBody>
      </p:sp>
    </p:spTree>
    <p:extLst>
      <p:ext uri="{BB962C8B-B14F-4D97-AF65-F5344CB8AC3E}">
        <p14:creationId xmlns:p14="http://schemas.microsoft.com/office/powerpoint/2010/main" val="3597569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Equivalence Principle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99067" y="1846263"/>
            <a:ext cx="5054192"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540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Comic">
      <a:majorFont>
        <a:latin typeface="Comic Sans MS"/>
        <a:ea typeface=""/>
        <a:cs typeface=""/>
      </a:majorFont>
      <a:minorFont>
        <a:latin typeface="Comic Sans M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337</TotalTime>
  <Words>2816</Words>
  <Application>Microsoft Office PowerPoint</Application>
  <PresentationFormat>Widescreen</PresentationFormat>
  <Paragraphs>187</Paragraphs>
  <Slides>68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Calibri</vt:lpstr>
      <vt:lpstr>Comic Sans MS</vt:lpstr>
      <vt:lpstr>Retrospect</vt:lpstr>
      <vt:lpstr>Special Relativity and Space time</vt:lpstr>
      <vt:lpstr>Introduction</vt:lpstr>
      <vt:lpstr>Comparison of General and Special Relativity</vt:lpstr>
      <vt:lpstr>Comparison of General and Special Relativity</vt:lpstr>
      <vt:lpstr>Comparison of General and Special Relativity</vt:lpstr>
      <vt:lpstr>The Equivalence Principle</vt:lpstr>
      <vt:lpstr>The Equivalence Principle</vt:lpstr>
      <vt:lpstr>The Equivalence Principle</vt:lpstr>
      <vt:lpstr>The Equivalence Principle</vt:lpstr>
      <vt:lpstr>The Equivalence Principle</vt:lpstr>
      <vt:lpstr>The Consequences – Bending Light</vt:lpstr>
      <vt:lpstr>Bending Light</vt:lpstr>
      <vt:lpstr>Bending Light</vt:lpstr>
      <vt:lpstr>Gravitational time Dilation</vt:lpstr>
      <vt:lpstr>Gravitational time Dilation</vt:lpstr>
      <vt:lpstr>Gravitational time Dilation</vt:lpstr>
      <vt:lpstr>Gravitational Red Shift</vt:lpstr>
      <vt:lpstr>Gravitational Red Shift</vt:lpstr>
      <vt:lpstr>Gravitational Red Shift</vt:lpstr>
      <vt:lpstr>GPS</vt:lpstr>
      <vt:lpstr>GPS</vt:lpstr>
      <vt:lpstr>Spacetime Diagrams</vt:lpstr>
      <vt:lpstr>Spacetime Diagrams</vt:lpstr>
      <vt:lpstr>Spacetime Diagrams</vt:lpstr>
      <vt:lpstr>Spacetime Diagrams</vt:lpstr>
      <vt:lpstr>Spacetime Diagrams</vt:lpstr>
      <vt:lpstr>Spacetime Diagrams</vt:lpstr>
      <vt:lpstr>Lesson Starter</vt:lpstr>
      <vt:lpstr>Spacetime Diagrams</vt:lpstr>
      <vt:lpstr>Spacetime  Diagrams</vt:lpstr>
      <vt:lpstr>Worldlines</vt:lpstr>
      <vt:lpstr>Worldlines</vt:lpstr>
      <vt:lpstr>Worldlines</vt:lpstr>
      <vt:lpstr>Worldlines</vt:lpstr>
      <vt:lpstr>Worldlines</vt:lpstr>
      <vt:lpstr>Worldlines</vt:lpstr>
      <vt:lpstr>The curvature of Spacetime</vt:lpstr>
      <vt:lpstr>The curvature of Spacetime</vt:lpstr>
      <vt:lpstr>The curvature of Spacetime</vt:lpstr>
      <vt:lpstr>The curvature of Spacetime</vt:lpstr>
      <vt:lpstr>The curvature of Spacetime</vt:lpstr>
      <vt:lpstr>The orbit of Mercury </vt:lpstr>
      <vt:lpstr>The orbit of Mercury </vt:lpstr>
      <vt:lpstr>Observing Gravitational Lensing </vt:lpstr>
      <vt:lpstr>Observing Gravitational Lensing </vt:lpstr>
      <vt:lpstr>Gravitational Lensing </vt:lpstr>
      <vt:lpstr>PowerPoint Presentation</vt:lpstr>
      <vt:lpstr>PowerPoint Presentation</vt:lpstr>
      <vt:lpstr>Mandatory Content</vt:lpstr>
      <vt:lpstr>Gravitational waves - Ripples in spacetime </vt:lpstr>
      <vt:lpstr>Gravitational waves - Ripples in spacetime </vt:lpstr>
      <vt:lpstr>Black Holes</vt:lpstr>
      <vt:lpstr>Black Holes</vt:lpstr>
      <vt:lpstr>Schwarzschild Radius</vt:lpstr>
      <vt:lpstr>Black Holes</vt:lpstr>
      <vt:lpstr>The Schwarzschild radius and the event horizon </vt:lpstr>
      <vt:lpstr>The Schwarzschild radius and the event horizon </vt:lpstr>
      <vt:lpstr>The Schwarzschild radius and the event horizon </vt:lpstr>
      <vt:lpstr>Black holes</vt:lpstr>
      <vt:lpstr>Example 1</vt:lpstr>
      <vt:lpstr>Answer</vt:lpstr>
      <vt:lpstr>Example 2 </vt:lpstr>
      <vt:lpstr>Answer</vt:lpstr>
      <vt:lpstr>Example 3</vt:lpstr>
      <vt:lpstr>Answer</vt:lpstr>
      <vt:lpstr>Example 4</vt:lpstr>
      <vt:lpstr>Answer</vt:lpstr>
      <vt:lpstr>Mandatory Content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Relativity and Space time</dc:title>
  <dc:creator>Alexandra Watson</dc:creator>
  <cp:lastModifiedBy>Alexandra Watson</cp:lastModifiedBy>
  <cp:revision>47</cp:revision>
  <dcterms:created xsi:type="dcterms:W3CDTF">2006-08-16T00:00:00Z</dcterms:created>
  <dcterms:modified xsi:type="dcterms:W3CDTF">2019-06-24T09:06:38Z</dcterms:modified>
</cp:coreProperties>
</file>