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sldIdLst>
    <p:sldId id="256" r:id="rId2"/>
    <p:sldId id="257" r:id="rId3"/>
    <p:sldId id="258" r:id="rId4"/>
    <p:sldId id="259" r:id="rId5"/>
    <p:sldId id="260" r:id="rId6"/>
    <p:sldId id="261" r:id="rId7"/>
    <p:sldId id="268" r:id="rId8"/>
    <p:sldId id="269" r:id="rId9"/>
    <p:sldId id="326" r:id="rId10"/>
    <p:sldId id="271" r:id="rId11"/>
    <p:sldId id="272" r:id="rId12"/>
    <p:sldId id="329" r:id="rId13"/>
    <p:sldId id="270" r:id="rId14"/>
    <p:sldId id="273" r:id="rId15"/>
    <p:sldId id="274" r:id="rId16"/>
    <p:sldId id="275" r:id="rId17"/>
    <p:sldId id="276" r:id="rId18"/>
    <p:sldId id="277" r:id="rId19"/>
    <p:sldId id="278" r:id="rId20"/>
    <p:sldId id="279" r:id="rId21"/>
    <p:sldId id="280" r:id="rId22"/>
    <p:sldId id="333" r:id="rId23"/>
    <p:sldId id="281" r:id="rId24"/>
    <p:sldId id="284" r:id="rId25"/>
    <p:sldId id="285" r:id="rId26"/>
    <p:sldId id="282" r:id="rId27"/>
    <p:sldId id="283" r:id="rId28"/>
    <p:sldId id="286" r:id="rId29"/>
    <p:sldId id="334" r:id="rId30"/>
    <p:sldId id="287" r:id="rId31"/>
    <p:sldId id="335" r:id="rId32"/>
    <p:sldId id="288" r:id="rId33"/>
    <p:sldId id="336"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27" r:id="rId59"/>
    <p:sldId id="313" r:id="rId60"/>
    <p:sldId id="314" r:id="rId61"/>
    <p:sldId id="315" r:id="rId62"/>
    <p:sldId id="330" r:id="rId63"/>
    <p:sldId id="316" r:id="rId64"/>
    <p:sldId id="317" r:id="rId65"/>
    <p:sldId id="318" r:id="rId66"/>
    <p:sldId id="332" r:id="rId67"/>
    <p:sldId id="331" r:id="rId68"/>
    <p:sldId id="319" r:id="rId69"/>
    <p:sldId id="320" r:id="rId70"/>
    <p:sldId id="321" r:id="rId71"/>
    <p:sldId id="322" r:id="rId72"/>
    <p:sldId id="323" r:id="rId73"/>
    <p:sldId id="328" r:id="rId74"/>
    <p:sldId id="324" r:id="rId75"/>
    <p:sldId id="325"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98"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F87AB-173B-4BD6-A48C-09E31ECCF816}" type="datetimeFigureOut">
              <a:rPr lang="en-GB" smtClean="0"/>
              <a:t>06/06/2019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109FD-4C8F-473E-BB43-3184B4042A89}" type="slidenum">
              <a:rPr lang="en-GB" smtClean="0"/>
              <a:t>‹#›</a:t>
            </a:fld>
            <a:endParaRPr lang="en-GB"/>
          </a:p>
        </p:txBody>
      </p:sp>
    </p:spTree>
    <p:extLst>
      <p:ext uri="{BB962C8B-B14F-4D97-AF65-F5344CB8AC3E}">
        <p14:creationId xmlns:p14="http://schemas.microsoft.com/office/powerpoint/2010/main" val="368498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9109FD-4C8F-473E-BB43-3184B4042A89}" type="slidenum">
              <a:rPr lang="en-GB" smtClean="0"/>
              <a:t>28</a:t>
            </a:fld>
            <a:endParaRPr lang="en-GB"/>
          </a:p>
        </p:txBody>
      </p:sp>
    </p:spTree>
    <p:extLst>
      <p:ext uri="{BB962C8B-B14F-4D97-AF65-F5344CB8AC3E}">
        <p14:creationId xmlns:p14="http://schemas.microsoft.com/office/powerpoint/2010/main" val="124301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39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6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21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90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4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978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04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487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6/6/2019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932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46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65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6/6/2019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3396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ourses.scholar.hw.ac.uk/vle/scholar/session.controller?action=viewGlossary&amp;contentGUID=5daae28a-602a-67e7-1cfe-f6c9576f8e95#rlnk-5daae28a-602a-67e7-1cfe-f6c9576f8e9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ourses.scholar.hw.ac.uk/vle/scholar/session.controller?action=viewContent&amp;contentGUID=08ceecc8-642c-f66c-e356-ed7da340163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ourses.scholar.hw.ac.uk/vle/scholar/session.controller?action=viewContent&amp;contentGUID=08ceecc8-642c-f66c-e356-ed7da340163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courses.scholar.hw.ac.uk/vle/scholar/session.controller?action=viewGlossary&amp;contentGUID=3ee9b911-6312-b3e1-3618-74c30b2216b8#rlnk-3ee9b911-6312-b3e1-3618-74c30b2216b8"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urses.scholar.hw.ac.uk/vle/scholar/session.controller?action=viewGlossary&amp;contentGUID=3b075755-3ca6-eb72-1068-77aef8a453f9#rlnk-3b075755-3ca6-eb72-1068-77aef8a453f9"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Gravitation</a:t>
            </a:r>
            <a:endParaRPr lang="en-GB" dirty="0"/>
          </a:p>
        </p:txBody>
      </p:sp>
      <p:sp>
        <p:nvSpPr>
          <p:cNvPr id="3" name="Subtitle 2"/>
          <p:cNvSpPr>
            <a:spLocks noGrp="1"/>
          </p:cNvSpPr>
          <p:nvPr>
            <p:ph type="subTitle" idx="1"/>
          </p:nvPr>
        </p:nvSpPr>
        <p:spPr/>
        <p:txBody>
          <a:bodyPr/>
          <a:lstStyle/>
          <a:p>
            <a:r>
              <a:rPr lang="en-GB" dirty="0" err="1" smtClean="0"/>
              <a:t>CfE</a:t>
            </a:r>
            <a:r>
              <a:rPr lang="en-GB" dirty="0" smtClean="0"/>
              <a:t> Advanced Higher Physics</a:t>
            </a:r>
            <a:endParaRPr lang="en-GB" dirty="0"/>
          </a:p>
        </p:txBody>
      </p:sp>
    </p:spTree>
    <p:extLst>
      <p:ext uri="{BB962C8B-B14F-4D97-AF65-F5344CB8AC3E}">
        <p14:creationId xmlns:p14="http://schemas.microsoft.com/office/powerpoint/2010/main" val="1904421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981201"/>
            <a:ext cx="66675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56769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936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6248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6769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945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a:t>Compare the values of g on the surfaces of the Earth </a:t>
            </a:r>
            <a:r>
              <a:rPr lang="en-GB" dirty="0" smtClean="0"/>
              <a:t>and </a:t>
            </a:r>
            <a:r>
              <a:rPr lang="en-GB" dirty="0"/>
              <a:t>the </a:t>
            </a:r>
            <a:r>
              <a:rPr lang="en-GB" dirty="0" smtClean="0"/>
              <a:t>Moon.</a:t>
            </a:r>
          </a:p>
          <a:p>
            <a:pPr marL="0" indent="0">
              <a:buNone/>
            </a:pPr>
            <a:r>
              <a:rPr lang="en-GB" dirty="0" err="1" smtClean="0"/>
              <a:t>M</a:t>
            </a:r>
            <a:r>
              <a:rPr lang="en-GB" baseline="-25000" dirty="0" err="1" smtClean="0"/>
              <a:t>Earth</a:t>
            </a:r>
            <a:r>
              <a:rPr lang="en-GB" dirty="0"/>
              <a:t>= 6.0 × 10</a:t>
            </a:r>
            <a:r>
              <a:rPr lang="en-GB" baseline="30000" dirty="0"/>
              <a:t>24</a:t>
            </a:r>
            <a:r>
              <a:rPr lang="en-GB" dirty="0"/>
              <a:t> </a:t>
            </a:r>
            <a:r>
              <a:rPr lang="en-GB" dirty="0" smtClean="0"/>
              <a:t>kg</a:t>
            </a:r>
          </a:p>
          <a:p>
            <a:pPr marL="0" indent="0">
              <a:buNone/>
            </a:pPr>
            <a:r>
              <a:rPr lang="en-GB" dirty="0" err="1" smtClean="0"/>
              <a:t>r</a:t>
            </a:r>
            <a:r>
              <a:rPr lang="en-GB" baseline="-25000" dirty="0" err="1" smtClean="0"/>
              <a:t>E</a:t>
            </a:r>
            <a:r>
              <a:rPr lang="en-GB" dirty="0"/>
              <a:t>= 6.4 × 10</a:t>
            </a:r>
            <a:r>
              <a:rPr lang="en-GB" baseline="30000" dirty="0"/>
              <a:t>6</a:t>
            </a:r>
            <a:r>
              <a:rPr lang="en-GB" dirty="0"/>
              <a:t> </a:t>
            </a:r>
            <a:r>
              <a:rPr lang="en-GB" dirty="0" smtClean="0"/>
              <a:t>m</a:t>
            </a:r>
            <a:endParaRPr lang="en-GB" dirty="0"/>
          </a:p>
          <a:p>
            <a:pPr marL="0" indent="0">
              <a:buNone/>
            </a:pPr>
            <a:r>
              <a:rPr lang="en-GB" dirty="0" err="1" smtClean="0"/>
              <a:t>M</a:t>
            </a:r>
            <a:r>
              <a:rPr lang="en-GB" baseline="-25000" dirty="0" err="1" smtClean="0"/>
              <a:t>moon</a:t>
            </a:r>
            <a:r>
              <a:rPr lang="en-GB" dirty="0"/>
              <a:t>= 7.3 × 10</a:t>
            </a:r>
            <a:r>
              <a:rPr lang="en-GB" baseline="30000" dirty="0"/>
              <a:t>22</a:t>
            </a:r>
            <a:r>
              <a:rPr lang="en-GB" dirty="0"/>
              <a:t> </a:t>
            </a:r>
            <a:r>
              <a:rPr lang="en-GB" dirty="0" smtClean="0"/>
              <a:t>kg</a:t>
            </a:r>
          </a:p>
          <a:p>
            <a:pPr marL="0" indent="0">
              <a:buNone/>
            </a:pPr>
            <a:r>
              <a:rPr lang="en-GB" dirty="0" err="1" smtClean="0"/>
              <a:t>r</a:t>
            </a:r>
            <a:r>
              <a:rPr lang="en-GB" baseline="-25000" dirty="0" err="1" smtClean="0"/>
              <a:t>M</a:t>
            </a:r>
            <a:r>
              <a:rPr lang="en-GB" dirty="0"/>
              <a:t>= 1.7 × 10</a:t>
            </a:r>
            <a:r>
              <a:rPr lang="en-GB" baseline="30000" dirty="0"/>
              <a:t>6</a:t>
            </a:r>
            <a:r>
              <a:rPr lang="en-GB" dirty="0"/>
              <a:t> </a:t>
            </a:r>
            <a:r>
              <a:rPr lang="en-GB" dirty="0" smtClean="0"/>
              <a:t>m</a:t>
            </a:r>
            <a:endParaRPr lang="en-GB" dirty="0"/>
          </a:p>
          <a:p>
            <a:endParaRPr lang="en-GB" dirty="0"/>
          </a:p>
        </p:txBody>
      </p:sp>
    </p:spTree>
    <p:extLst>
      <p:ext uri="{BB962C8B-B14F-4D97-AF65-F5344CB8AC3E}">
        <p14:creationId xmlns:p14="http://schemas.microsoft.com/office/powerpoint/2010/main" val="3929513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a:xfrm>
            <a:off x="609600" y="1845734"/>
            <a:ext cx="11201400" cy="4023360"/>
          </a:xfrm>
        </p:spPr>
        <p:txBody>
          <a:bodyPr>
            <a:normAutofit/>
          </a:bodyPr>
          <a:lstStyle/>
          <a:p>
            <a:pPr marL="114300" indent="0">
              <a:buNone/>
            </a:pPr>
            <a:r>
              <a:rPr lang="en-GB" sz="2400" dirty="0"/>
              <a:t>Compare the values of </a:t>
            </a:r>
            <a:r>
              <a:rPr lang="en-GB" sz="2400" dirty="0" smtClean="0"/>
              <a:t>g on </a:t>
            </a:r>
            <a:r>
              <a:rPr lang="en-GB" sz="2400" dirty="0"/>
              <a:t>the surfaces of the Earth ( </a:t>
            </a:r>
            <a:r>
              <a:rPr lang="en-GB" sz="2400" dirty="0" err="1" smtClean="0"/>
              <a:t>M</a:t>
            </a:r>
            <a:r>
              <a:rPr lang="en-GB" sz="2400" baseline="-25000" dirty="0" err="1" smtClean="0"/>
              <a:t>Earth</a:t>
            </a:r>
            <a:r>
              <a:rPr lang="en-GB" sz="2400" dirty="0" smtClean="0"/>
              <a:t>= </a:t>
            </a:r>
            <a:r>
              <a:rPr lang="en-GB" sz="2400" dirty="0"/>
              <a:t>6.0 × 10</a:t>
            </a:r>
            <a:r>
              <a:rPr lang="en-GB" sz="2400" baseline="30000" dirty="0"/>
              <a:t>24</a:t>
            </a:r>
            <a:r>
              <a:rPr lang="en-GB" sz="2400" dirty="0"/>
              <a:t> kg, </a:t>
            </a:r>
            <a:r>
              <a:rPr lang="en-GB" sz="2400" dirty="0" err="1" smtClean="0"/>
              <a:t>r</a:t>
            </a:r>
            <a:r>
              <a:rPr lang="en-GB" sz="2400" baseline="-25000" dirty="0" err="1" smtClean="0"/>
              <a:t>E</a:t>
            </a:r>
            <a:r>
              <a:rPr lang="en-GB" sz="2400" dirty="0" smtClean="0"/>
              <a:t>= </a:t>
            </a:r>
            <a:r>
              <a:rPr lang="en-GB" sz="2400" dirty="0"/>
              <a:t>6.4 × 10</a:t>
            </a:r>
            <a:r>
              <a:rPr lang="en-GB" sz="2400" baseline="30000" dirty="0"/>
              <a:t>6</a:t>
            </a:r>
            <a:r>
              <a:rPr lang="en-GB" sz="2400" dirty="0"/>
              <a:t> m) and the Moon ( </a:t>
            </a:r>
            <a:r>
              <a:rPr lang="en-GB" sz="2400" dirty="0" err="1" smtClean="0"/>
              <a:t>M</a:t>
            </a:r>
            <a:r>
              <a:rPr lang="en-GB" sz="2400" baseline="-25000" dirty="0" err="1" smtClean="0"/>
              <a:t>moon</a:t>
            </a:r>
            <a:r>
              <a:rPr lang="en-GB" sz="2400" dirty="0" smtClean="0"/>
              <a:t>= </a:t>
            </a:r>
            <a:r>
              <a:rPr lang="en-GB" sz="2400" dirty="0"/>
              <a:t>7.3 × 10</a:t>
            </a:r>
            <a:r>
              <a:rPr lang="en-GB" sz="2400" baseline="30000" dirty="0"/>
              <a:t>22</a:t>
            </a:r>
            <a:r>
              <a:rPr lang="en-GB" sz="2400" dirty="0"/>
              <a:t> kg, </a:t>
            </a:r>
            <a:r>
              <a:rPr lang="en-GB" sz="2400" dirty="0" err="1" smtClean="0"/>
              <a:t>r</a:t>
            </a:r>
            <a:r>
              <a:rPr lang="en-GB" sz="2400" baseline="-25000" dirty="0" err="1" smtClean="0"/>
              <a:t>M</a:t>
            </a:r>
            <a:r>
              <a:rPr lang="en-GB" sz="2400" dirty="0" smtClean="0"/>
              <a:t>= </a:t>
            </a:r>
            <a:r>
              <a:rPr lang="en-GB" sz="2400" dirty="0"/>
              <a:t>1.7 × 10</a:t>
            </a:r>
            <a:r>
              <a:rPr lang="en-GB" sz="2400" baseline="30000" dirty="0"/>
              <a:t>6</a:t>
            </a:r>
            <a:r>
              <a:rPr lang="en-GB" sz="2400" dirty="0"/>
              <a:t> m</a:t>
            </a:r>
            <a:r>
              <a:rPr lang="en-GB" sz="2400" dirty="0" smtClean="0"/>
              <a:t>).</a:t>
            </a:r>
          </a:p>
          <a:p>
            <a:pPr marL="114300" indent="0">
              <a:buNone/>
            </a:pP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3429000"/>
            <a:ext cx="703361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86264" y="3059668"/>
            <a:ext cx="1050288" cy="369332"/>
          </a:xfrm>
          <a:prstGeom prst="rect">
            <a:avLst/>
          </a:prstGeom>
          <a:noFill/>
        </p:spPr>
        <p:txBody>
          <a:bodyPr wrap="none" rtlCol="0">
            <a:spAutoFit/>
          </a:bodyPr>
          <a:lstStyle/>
          <a:p>
            <a:r>
              <a:rPr lang="en-GB" dirty="0"/>
              <a:t>Answer:</a:t>
            </a:r>
            <a:endParaRPr lang="en-GB" dirty="0"/>
          </a:p>
        </p:txBody>
      </p:sp>
    </p:spTree>
    <p:extLst>
      <p:ext uri="{BB962C8B-B14F-4D97-AF65-F5344CB8AC3E}">
        <p14:creationId xmlns:p14="http://schemas.microsoft.com/office/powerpoint/2010/main" val="159318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a:t>
            </a:r>
            <a:r>
              <a:rPr lang="en-GB" dirty="0" smtClean="0"/>
              <a:t>Field Strength</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14400" y="1845734"/>
                <a:ext cx="10896600" cy="4859866"/>
              </a:xfrm>
            </p:spPr>
            <p:txBody>
              <a:bodyPr>
                <a:normAutofit/>
              </a:bodyPr>
              <a:lstStyle/>
              <a:p>
                <a:r>
                  <a:rPr lang="en-GB" sz="2400" dirty="0" smtClean="0"/>
                  <a:t>The </a:t>
                </a:r>
                <a:r>
                  <a:rPr lang="en-GB" sz="2400" b="1" dirty="0">
                    <a:hlinkClick r:id="rId2"/>
                  </a:rPr>
                  <a:t>gravitational field strength</a:t>
                </a:r>
                <a:r>
                  <a:rPr lang="en-GB" sz="2400" dirty="0"/>
                  <a:t> </a:t>
                </a:r>
                <a:r>
                  <a:rPr lang="en-GB" sz="2400" dirty="0" smtClean="0"/>
                  <a:t>at </a:t>
                </a:r>
                <a:r>
                  <a:rPr lang="en-GB" sz="2400" dirty="0"/>
                  <a:t>a point in a gravitational field is equal to the force acting per unit mass placed at that point in the field. </a:t>
                </a:r>
                <a:r>
                  <a:rPr lang="en-GB" sz="2400" dirty="0" smtClean="0"/>
                  <a:t>At </a:t>
                </a:r>
                <a:r>
                  <a:rPr lang="en-GB" sz="2400" dirty="0"/>
                  <a:t>a distance </a:t>
                </a:r>
                <a:r>
                  <a:rPr lang="en-GB" sz="2400" dirty="0" smtClean="0"/>
                  <a:t>r from </a:t>
                </a:r>
                <a:r>
                  <a:rPr lang="en-GB" sz="2400" dirty="0"/>
                  <a:t>a point object of mass M</a:t>
                </a:r>
                <a:r>
                  <a:rPr lang="en-GB" sz="2400" dirty="0" smtClean="0"/>
                  <a:t>, </a:t>
                </a:r>
                <a:r>
                  <a:rPr lang="en-GB" sz="2400" dirty="0"/>
                  <a:t>the gravitational field strength is given </a:t>
                </a:r>
                <a:r>
                  <a:rPr lang="en-GB" sz="2400" dirty="0" smtClean="0"/>
                  <a:t>by</a:t>
                </a:r>
              </a:p>
              <a:p>
                <a:endParaRPr lang="en-GB" sz="2400" dirty="0"/>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𝑔</m:t>
                      </m:r>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𝐺𝑀</m:t>
                          </m:r>
                        </m:num>
                        <m:den>
                          <m:sSup>
                            <m:sSupPr>
                              <m:ctrlPr>
                                <a:rPr lang="en-GB" sz="2400" b="0" i="1" smtClean="0">
                                  <a:latin typeface="Cambria Math" panose="02040503050406030204" pitchFamily="18" charset="0"/>
                                </a:rPr>
                              </m:ctrlPr>
                            </m:sSupPr>
                            <m:e>
                              <m:r>
                                <a:rPr lang="en-GB" sz="2400" b="0" i="1" smtClean="0">
                                  <a:latin typeface="Cambria Math"/>
                                </a:rPr>
                                <m:t>𝑟</m:t>
                              </m:r>
                            </m:e>
                            <m:sup>
                              <m:r>
                                <a:rPr lang="en-GB" sz="2400" b="0" i="1" smtClean="0">
                                  <a:latin typeface="Cambria Math"/>
                                </a:rPr>
                                <m:t>2</m:t>
                              </m:r>
                            </m:sup>
                          </m:sSup>
                        </m:den>
                      </m:f>
                    </m:oMath>
                  </m:oMathPara>
                </a14:m>
                <a:endParaRPr lang="en-GB" sz="2400" dirty="0" smtClean="0"/>
              </a:p>
              <a:p>
                <a:pPr marL="114300" indent="0">
                  <a:buNone/>
                </a:pPr>
                <a:endParaRPr lang="en-GB" sz="2400" dirty="0" smtClean="0"/>
              </a:p>
              <a:p>
                <a:pPr marL="114300" indent="0">
                  <a:buNone/>
                </a:pPr>
                <a:r>
                  <a:rPr lang="en-GB" sz="2400" dirty="0" smtClean="0"/>
                  <a:t>Where g is measured in N kg</a:t>
                </a:r>
                <a:r>
                  <a:rPr lang="en-GB" sz="2400" baseline="30000" dirty="0" smtClean="0"/>
                  <a:t>-1</a:t>
                </a:r>
                <a:r>
                  <a:rPr lang="en-GB" sz="2400" dirty="0" smtClean="0"/>
                  <a:t> or ms</a:t>
                </a:r>
                <a:r>
                  <a:rPr lang="en-GB" sz="2400" baseline="30000" dirty="0" smtClean="0"/>
                  <a:t>-2</a:t>
                </a:r>
                <a:r>
                  <a:rPr lang="en-GB" sz="2400" dirty="0" smtClean="0"/>
                  <a:t>, because </a:t>
                </a:r>
                <a:r>
                  <a:rPr lang="en-GB" sz="2400" dirty="0" smtClean="0"/>
                  <a:t>a=g</a:t>
                </a:r>
                <a:endParaRPr lang="en-GB"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14400" y="1845734"/>
                <a:ext cx="10896600" cy="4859866"/>
              </a:xfrm>
              <a:blipFill>
                <a:blip r:embed="rId3"/>
                <a:stretch>
                  <a:fillRect l="-839" t="-1757" r="-2349"/>
                </a:stretch>
              </a:blipFill>
            </p:spPr>
            <p:txBody>
              <a:bodyPr/>
              <a:lstStyle/>
              <a:p>
                <a:r>
                  <a:rPr lang="en-GB">
                    <a:noFill/>
                  </a:rPr>
                  <a:t> </a:t>
                </a:r>
              </a:p>
            </p:txBody>
          </p:sp>
        </mc:Fallback>
      </mc:AlternateContent>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861912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a:t>The Earth orbits the Sun with a mean radius of 1.5×10</a:t>
            </a:r>
            <a:r>
              <a:rPr lang="en-GB" baseline="30000" dirty="0"/>
              <a:t>11</a:t>
            </a:r>
            <a:r>
              <a:rPr lang="en-GB" dirty="0"/>
              <a:t> m. What is the gravitational field strength on Earth due to the Sun, given that the mass of the Sun is 2.0×10</a:t>
            </a:r>
            <a:r>
              <a:rPr lang="en-GB" baseline="30000" dirty="0"/>
              <a:t>30</a:t>
            </a:r>
            <a:r>
              <a:rPr lang="en-GB" dirty="0"/>
              <a:t> kg.</a:t>
            </a:r>
          </a:p>
        </p:txBody>
      </p:sp>
    </p:spTree>
    <p:extLst>
      <p:ext uri="{BB962C8B-B14F-4D97-AF65-F5344CB8AC3E}">
        <p14:creationId xmlns:p14="http://schemas.microsoft.com/office/powerpoint/2010/main" val="273065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845734"/>
                <a:ext cx="10058400" cy="4555066"/>
              </a:xfrm>
            </p:spPr>
            <p:txBody>
              <a:bodyPr>
                <a:normAutofit/>
              </a:bodyPr>
              <a:lstStyle/>
              <a:p>
                <a:pPr marL="114300" indent="0">
                  <a:buNone/>
                </a:pPr>
                <a:r>
                  <a:rPr lang="en-GB" sz="2400" dirty="0" smtClean="0"/>
                  <a:t>In the Sun's gravitational field, the field strength is given by:</a:t>
                </a:r>
              </a:p>
              <a:p>
                <a:pPr marL="114300" indent="0">
                  <a:buNone/>
                </a:pPr>
                <a:endParaRPr lang="en-GB" sz="2400" dirty="0" smtClean="0"/>
              </a:p>
              <a:p>
                <a:pPr marL="114300" indent="0">
                  <a:buNone/>
                </a:pPr>
                <a:endParaRPr lang="en-GB" sz="2400" dirty="0"/>
              </a:p>
              <a:p>
                <a:pPr marL="114300" indent="0">
                  <a:buNone/>
                </a:pPr>
                <a:r>
                  <a:rPr lang="en-GB" sz="2400" dirty="0" smtClean="0"/>
                  <a:t>So,				 </a:t>
                </a:r>
                <a14:m>
                  <m:oMath xmlns:m="http://schemas.openxmlformats.org/officeDocument/2006/math">
                    <m:r>
                      <a:rPr lang="en-GB" sz="2400" i="1">
                        <a:latin typeface="Cambria Math"/>
                      </a:rPr>
                      <m:t>𝑔</m:t>
                    </m:r>
                    <m:r>
                      <a:rPr lang="en-GB" sz="2400" i="1">
                        <a:latin typeface="Cambria Math"/>
                      </a:rPr>
                      <m:t>=</m:t>
                    </m:r>
                    <m:f>
                      <m:fPr>
                        <m:ctrlPr>
                          <a:rPr lang="en-GB" sz="2400" i="1">
                            <a:latin typeface="Cambria Math" panose="02040503050406030204" pitchFamily="18" charset="0"/>
                          </a:rPr>
                        </m:ctrlPr>
                      </m:fPr>
                      <m:num>
                        <m:r>
                          <a:rPr lang="en-GB" sz="2400" i="1">
                            <a:latin typeface="Cambria Math"/>
                          </a:rPr>
                          <m:t>𝐺</m:t>
                        </m:r>
                        <m:sSub>
                          <m:sSubPr>
                            <m:ctrlPr>
                              <a:rPr lang="en-GB" sz="2400" i="1">
                                <a:latin typeface="Cambria Math" panose="02040503050406030204" pitchFamily="18" charset="0"/>
                              </a:rPr>
                            </m:ctrlPr>
                          </m:sSubPr>
                          <m:e>
                            <m:r>
                              <a:rPr lang="en-GB" sz="2400" i="1">
                                <a:latin typeface="Cambria Math"/>
                              </a:rPr>
                              <m:t>𝑀</m:t>
                            </m:r>
                          </m:e>
                          <m:sub>
                            <m:r>
                              <a:rPr lang="en-GB" sz="2400" i="1">
                                <a:latin typeface="Cambria Math"/>
                              </a:rPr>
                              <m:t>𝑠</m:t>
                            </m:r>
                          </m:sub>
                        </m:sSub>
                      </m:num>
                      <m:den>
                        <m:sSup>
                          <m:sSupPr>
                            <m:ctrlPr>
                              <a:rPr lang="en-GB" sz="2400" i="1">
                                <a:latin typeface="Cambria Math" panose="02040503050406030204" pitchFamily="18" charset="0"/>
                              </a:rPr>
                            </m:ctrlPr>
                          </m:sSupPr>
                          <m:e>
                            <m:r>
                              <a:rPr lang="en-GB" sz="2400" i="1">
                                <a:latin typeface="Cambria Math"/>
                              </a:rPr>
                              <m:t>𝑟</m:t>
                            </m:r>
                          </m:e>
                          <m:sup>
                            <m:r>
                              <a:rPr lang="en-GB" sz="2400" i="1">
                                <a:latin typeface="Cambria Math"/>
                              </a:rPr>
                              <m:t>2</m:t>
                            </m:r>
                          </m:sup>
                        </m:sSup>
                      </m:den>
                    </m:f>
                  </m:oMath>
                </a14:m>
                <a:r>
                  <a:rPr lang="en-GB" sz="2400" i="1" dirty="0" smtClean="0">
                    <a:latin typeface="Cambria Math"/>
                  </a:rPr>
                  <a:t> </a:t>
                </a:r>
              </a:p>
              <a:p>
                <a:pPr marL="114300" indent="0">
                  <a:buNone/>
                </a:pPr>
                <a:endParaRPr lang="en-GB" sz="240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m:t>
                      </m:r>
                      <m:f>
                        <m:fPr>
                          <m:ctrlPr>
                            <a:rPr lang="en-GB" sz="2400" b="0" i="1" smtClean="0">
                              <a:latin typeface="Cambria Math" panose="02040503050406030204" pitchFamily="18" charset="0"/>
                            </a:rPr>
                          </m:ctrlPr>
                        </m:fPr>
                        <m:num>
                          <m:r>
                            <a:rPr lang="en-GB" sz="2400" i="1">
                              <a:latin typeface="Cambria Math"/>
                            </a:rPr>
                            <m:t>6.67</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−11</m:t>
                              </m:r>
                            </m:sup>
                          </m:sSup>
                          <m:r>
                            <a:rPr lang="en-GB" sz="2400" i="1">
                              <a:latin typeface="Cambria Math"/>
                            </a:rPr>
                            <m:t>𝑥</m:t>
                          </m:r>
                          <m:r>
                            <a:rPr lang="en-GB" sz="2400" b="0" i="1" smtClean="0">
                              <a:latin typeface="Cambria Math"/>
                            </a:rPr>
                            <m:t> 2.0</m:t>
                          </m:r>
                          <m:r>
                            <a:rPr lang="en-GB" sz="2400" b="0" i="1" smtClean="0">
                              <a:latin typeface="Cambria Math"/>
                            </a:rPr>
                            <m:t>𝑥</m:t>
                          </m:r>
                          <m:sSup>
                            <m:sSupPr>
                              <m:ctrlPr>
                                <a:rPr lang="en-GB" sz="2400" b="0" i="1" smtClean="0">
                                  <a:latin typeface="Cambria Math" panose="02040503050406030204" pitchFamily="18" charset="0"/>
                                </a:rPr>
                              </m:ctrlPr>
                            </m:sSupPr>
                            <m:e>
                              <m:r>
                                <a:rPr lang="en-GB" sz="2400" b="0" i="1" smtClean="0">
                                  <a:latin typeface="Cambria Math"/>
                                </a:rPr>
                                <m:t>10</m:t>
                              </m:r>
                            </m:e>
                            <m:sup>
                              <m:r>
                                <a:rPr lang="en-GB" sz="2400" b="0" i="1" smtClean="0">
                                  <a:latin typeface="Cambria Math"/>
                                </a:rPr>
                                <m:t>30</m:t>
                              </m:r>
                            </m:sup>
                          </m:sSup>
                        </m:num>
                        <m:den>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a:rPr>
                                    <m:t>1.5</m:t>
                                  </m:r>
                                  <m:r>
                                    <a:rPr lang="en-GB" sz="2400" b="0" i="1" smtClean="0">
                                      <a:latin typeface="Cambria Math"/>
                                    </a:rPr>
                                    <m:t>𝑥</m:t>
                                  </m:r>
                                  <m:sSup>
                                    <m:sSupPr>
                                      <m:ctrlPr>
                                        <a:rPr lang="en-GB" sz="2400" b="0" i="1" smtClean="0">
                                          <a:latin typeface="Cambria Math" panose="02040503050406030204" pitchFamily="18" charset="0"/>
                                        </a:rPr>
                                      </m:ctrlPr>
                                    </m:sSupPr>
                                    <m:e>
                                      <m:r>
                                        <a:rPr lang="en-GB" sz="2400" b="0" i="1" smtClean="0">
                                          <a:latin typeface="Cambria Math"/>
                                        </a:rPr>
                                        <m:t>10</m:t>
                                      </m:r>
                                    </m:e>
                                    <m:sup>
                                      <m:r>
                                        <a:rPr lang="en-GB" sz="2400" b="0" i="1" smtClean="0">
                                          <a:latin typeface="Cambria Math"/>
                                        </a:rPr>
                                        <m:t>11</m:t>
                                      </m:r>
                                    </m:sup>
                                  </m:sSup>
                                </m:e>
                              </m:d>
                            </m:e>
                            <m:sup>
                              <m:r>
                                <a:rPr lang="en-GB" sz="2400" b="0" i="1" smtClean="0">
                                  <a:latin typeface="Cambria Math"/>
                                </a:rPr>
                                <m:t>2</m:t>
                              </m:r>
                            </m:sup>
                          </m:sSup>
                        </m:den>
                      </m:f>
                    </m:oMath>
                  </m:oMathPara>
                </a14:m>
                <a:endParaRPr lang="en-GB" sz="2400" b="0" i="1" dirty="0" smtClean="0">
                  <a:latin typeface="Cambria Math"/>
                </a:endParaRPr>
              </a:p>
              <a:p>
                <a:pPr marL="114300" indent="0">
                  <a:buNone/>
                </a:pPr>
                <a:endParaRPr lang="en-GB" sz="2400"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b="1" i="1" u="sng" smtClean="0">
                          <a:latin typeface="Cambria Math"/>
                        </a:rPr>
                        <m:t>=</m:t>
                      </m:r>
                      <m:r>
                        <a:rPr lang="en-GB" sz="2400" b="1" i="1" u="sng" smtClean="0">
                          <a:latin typeface="Cambria Math"/>
                        </a:rPr>
                        <m:t>𝟓</m:t>
                      </m:r>
                      <m:r>
                        <a:rPr lang="en-GB" sz="2400" b="1" i="1" u="sng" smtClean="0">
                          <a:latin typeface="Cambria Math"/>
                        </a:rPr>
                        <m:t>.</m:t>
                      </m:r>
                      <m:r>
                        <a:rPr lang="en-GB" sz="2400" b="1" i="1" u="sng" smtClean="0">
                          <a:latin typeface="Cambria Math"/>
                        </a:rPr>
                        <m:t>𝟗</m:t>
                      </m:r>
                      <m:r>
                        <a:rPr lang="en-GB" sz="2400" b="1" i="1" u="sng" smtClean="0">
                          <a:latin typeface="Cambria Math"/>
                        </a:rPr>
                        <m:t>𝒙</m:t>
                      </m:r>
                      <m:sSup>
                        <m:sSupPr>
                          <m:ctrlPr>
                            <a:rPr lang="en-GB" sz="2400" b="1" i="1" u="sng" smtClean="0">
                              <a:latin typeface="Cambria Math" panose="02040503050406030204" pitchFamily="18" charset="0"/>
                            </a:rPr>
                          </m:ctrlPr>
                        </m:sSupPr>
                        <m:e>
                          <m:r>
                            <a:rPr lang="en-GB" sz="2400" b="1" i="1" u="sng" smtClean="0">
                              <a:latin typeface="Cambria Math"/>
                            </a:rPr>
                            <m:t>𝟏𝟎</m:t>
                          </m:r>
                        </m:e>
                        <m:sup>
                          <m:r>
                            <a:rPr lang="en-GB" sz="2400" b="1" i="1" u="sng" smtClean="0">
                              <a:latin typeface="Cambria Math"/>
                            </a:rPr>
                            <m:t>−</m:t>
                          </m:r>
                          <m:r>
                            <a:rPr lang="en-GB" sz="2400" b="1" i="1" u="sng" smtClean="0">
                              <a:latin typeface="Cambria Math"/>
                            </a:rPr>
                            <m:t>𝟑</m:t>
                          </m:r>
                        </m:sup>
                      </m:sSup>
                      <m:r>
                        <a:rPr lang="en-GB" sz="2400" b="1" i="1" u="sng" smtClean="0">
                          <a:latin typeface="Cambria Math"/>
                        </a:rPr>
                        <m:t>𝑵</m:t>
                      </m:r>
                      <m:r>
                        <a:rPr lang="en-GB" sz="2400" b="1" i="1" u="sng" smtClean="0">
                          <a:latin typeface="Cambria Math"/>
                        </a:rPr>
                        <m:t> </m:t>
                      </m:r>
                      <m:r>
                        <a:rPr lang="en-GB" sz="2400" b="1" i="1" u="sng" smtClean="0">
                          <a:latin typeface="Cambria Math"/>
                        </a:rPr>
                        <m:t>𝒌</m:t>
                      </m:r>
                      <m:sSup>
                        <m:sSupPr>
                          <m:ctrlPr>
                            <a:rPr lang="en-GB" sz="2400" b="1" i="1" u="sng" smtClean="0">
                              <a:latin typeface="Cambria Math" panose="02040503050406030204" pitchFamily="18" charset="0"/>
                            </a:rPr>
                          </m:ctrlPr>
                        </m:sSupPr>
                        <m:e>
                          <m:r>
                            <a:rPr lang="en-GB" sz="2400" b="1" i="1" u="sng" smtClean="0">
                              <a:latin typeface="Cambria Math"/>
                            </a:rPr>
                            <m:t>𝒈</m:t>
                          </m:r>
                        </m:e>
                        <m:sup>
                          <m:r>
                            <a:rPr lang="en-GB" sz="2400" b="1" i="1" u="sng" smtClean="0">
                              <a:latin typeface="Cambria Math"/>
                            </a:rPr>
                            <m:t>−</m:t>
                          </m:r>
                          <m:r>
                            <a:rPr lang="en-GB" sz="2400" b="1" i="1" u="sng" smtClean="0">
                              <a:latin typeface="Cambria Math"/>
                            </a:rPr>
                            <m:t>𝟏</m:t>
                          </m:r>
                        </m:sup>
                      </m:sSup>
                      <m:r>
                        <a:rPr lang="en-GB" sz="2400" b="1" i="1" u="sng" smtClean="0">
                          <a:latin typeface="Cambria Math"/>
                        </a:rPr>
                        <m:t> </m:t>
                      </m:r>
                    </m:oMath>
                  </m:oMathPara>
                </a14:m>
                <a:endParaRPr lang="en-GB" sz="2400" b="1" u="sng" dirty="0"/>
              </a:p>
              <a:p>
                <a:pPr marL="114300" indent="0">
                  <a:buNone/>
                </a:pPr>
                <a:endParaRPr lang="en-GB" dirty="0" smtClean="0"/>
              </a:p>
              <a:p>
                <a:pPr marL="11430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058400" cy="4555066"/>
              </a:xfrm>
              <a:blipFill>
                <a:blip r:embed="rId2"/>
                <a:stretch>
                  <a:fillRect l="-667" t="-187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5105401" y="2438400"/>
                <a:ext cx="1249829" cy="610936"/>
              </a:xfrm>
              <a:prstGeom prst="rect">
                <a:avLst/>
              </a:prstGeom>
            </p:spPr>
            <p:txBody>
              <a:bodyPr wrap="none">
                <a:spAutoFit/>
              </a:bodyPr>
              <a:lstStyle/>
              <a:p>
                <a:pPr marL="114300"/>
                <a14:m>
                  <m:oMathPara xmlns:m="http://schemas.openxmlformats.org/officeDocument/2006/math">
                    <m:oMathParaPr>
                      <m:jc m:val="centerGroup"/>
                    </m:oMathParaPr>
                    <m:oMath xmlns:m="http://schemas.openxmlformats.org/officeDocument/2006/math">
                      <m:r>
                        <a:rPr lang="en-GB" i="1">
                          <a:latin typeface="Cambria Math"/>
                        </a:rPr>
                        <m:t>𝑔</m:t>
                      </m:r>
                      <m:r>
                        <a:rPr lang="en-GB" i="1">
                          <a:latin typeface="Cambria Math"/>
                        </a:rPr>
                        <m:t>=</m:t>
                      </m:r>
                      <m:f>
                        <m:fPr>
                          <m:ctrlPr>
                            <a:rPr lang="en-GB" i="1">
                              <a:latin typeface="Cambria Math" panose="02040503050406030204" pitchFamily="18" charset="0"/>
                            </a:rPr>
                          </m:ctrlPr>
                        </m:fPr>
                        <m:num>
                          <m:r>
                            <a:rPr lang="en-GB" i="1">
                              <a:latin typeface="Cambria Math"/>
                            </a:rPr>
                            <m:t>𝐺</m:t>
                          </m:r>
                          <m:sSub>
                            <m:sSubPr>
                              <m:ctrlPr>
                                <a:rPr lang="en-GB" i="1">
                                  <a:latin typeface="Cambria Math" panose="02040503050406030204" pitchFamily="18" charset="0"/>
                                </a:rPr>
                              </m:ctrlPr>
                            </m:sSubPr>
                            <m:e>
                              <m:r>
                                <a:rPr lang="en-GB" i="1">
                                  <a:latin typeface="Cambria Math"/>
                                </a:rPr>
                                <m:t>𝑀</m:t>
                              </m:r>
                            </m:e>
                            <m:sub>
                              <m:r>
                                <a:rPr lang="en-GB" i="1">
                                  <a:latin typeface="Cambria Math"/>
                                </a:rPr>
                                <m:t>𝑠</m:t>
                              </m:r>
                            </m:sub>
                          </m:sSub>
                        </m:num>
                        <m:den>
                          <m:sSup>
                            <m:sSupPr>
                              <m:ctrlPr>
                                <a:rPr lang="en-GB" i="1">
                                  <a:latin typeface="Cambria Math" panose="02040503050406030204" pitchFamily="18" charset="0"/>
                                </a:rPr>
                              </m:ctrlPr>
                            </m:sSupPr>
                            <m:e>
                              <m:r>
                                <a:rPr lang="en-GB" i="1">
                                  <a:latin typeface="Cambria Math"/>
                                </a:rPr>
                                <m:t>𝑟</m:t>
                              </m:r>
                            </m:e>
                            <m:sup>
                              <m:r>
                                <a:rPr lang="en-GB" i="1">
                                  <a:latin typeface="Cambria Math"/>
                                </a:rPr>
                                <m:t>2</m:t>
                              </m:r>
                            </m:sup>
                          </m:sSup>
                        </m:den>
                      </m:f>
                    </m:oMath>
                  </m:oMathPara>
                </a14:m>
                <a:endParaRPr lang="en-GB" dirty="0"/>
              </a:p>
            </p:txBody>
          </p:sp>
        </mc:Choice>
        <mc:Fallback>
          <p:sp>
            <p:nvSpPr>
              <p:cNvPr id="4" name="Rectangle 3"/>
              <p:cNvSpPr>
                <a:spLocks noRot="1" noChangeAspect="1" noMove="1" noResize="1" noEditPoints="1" noAdjustHandles="1" noChangeArrowheads="1" noChangeShapeType="1" noTextEdit="1"/>
              </p:cNvSpPr>
              <p:nvPr/>
            </p:nvSpPr>
            <p:spPr>
              <a:xfrm>
                <a:off x="5105401" y="2438400"/>
                <a:ext cx="1249829" cy="610936"/>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34572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 Lines</a:t>
            </a:r>
            <a:endParaRPr lang="en-GB" dirty="0"/>
          </a:p>
        </p:txBody>
      </p:sp>
      <p:sp>
        <p:nvSpPr>
          <p:cNvPr id="3" name="Content Placeholder 2"/>
          <p:cNvSpPr>
            <a:spLocks noGrp="1"/>
          </p:cNvSpPr>
          <p:nvPr>
            <p:ph idx="1"/>
          </p:nvPr>
        </p:nvSpPr>
        <p:spPr>
          <a:xfrm>
            <a:off x="304800" y="1737360"/>
            <a:ext cx="11506200" cy="4511040"/>
          </a:xfrm>
        </p:spPr>
        <p:txBody>
          <a:bodyPr>
            <a:noAutofit/>
          </a:bodyPr>
          <a:lstStyle/>
          <a:p>
            <a:r>
              <a:rPr lang="en-GB" sz="2400" dirty="0" smtClean="0"/>
              <a:t>We can express the strength of a gravitational field of a point mass by using field lines: </a:t>
            </a:r>
          </a:p>
          <a:p>
            <a:endParaRPr lang="en-GB" sz="2400" dirty="0"/>
          </a:p>
          <a:p>
            <a:endParaRPr lang="en-GB" sz="2400" dirty="0" smtClean="0"/>
          </a:p>
          <a:p>
            <a:endParaRPr lang="en-GB" sz="2400" dirty="0"/>
          </a:p>
          <a:p>
            <a:endParaRPr lang="en-GB" sz="2400" dirty="0" smtClean="0"/>
          </a:p>
          <a:p>
            <a:endParaRPr lang="en-GB" sz="2400" dirty="0"/>
          </a:p>
          <a:p>
            <a:r>
              <a:rPr lang="en-GB" sz="2400" dirty="0" smtClean="0"/>
              <a:t>This </a:t>
            </a:r>
            <a:r>
              <a:rPr lang="en-GB" sz="2400" dirty="0" smtClean="0"/>
              <a:t>is an example of a </a:t>
            </a:r>
            <a:r>
              <a:rPr lang="en-GB" sz="2400" b="1" dirty="0" smtClean="0"/>
              <a:t>conservative field</a:t>
            </a:r>
            <a:r>
              <a:rPr lang="en-GB" sz="2400" dirty="0" smtClean="0"/>
              <a:t>. A </a:t>
            </a:r>
            <a:r>
              <a:rPr lang="en-GB" sz="2400" dirty="0"/>
              <a:t>field in which the work done in moving from one point to another in the field is independent of the path taken.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037" y="2286000"/>
            <a:ext cx="31337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280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Field</a:t>
            </a:r>
            <a:endParaRPr lang="en-GB" dirty="0"/>
          </a:p>
        </p:txBody>
      </p:sp>
      <p:sp>
        <p:nvSpPr>
          <p:cNvPr id="3" name="Content Placeholder 2"/>
          <p:cNvSpPr>
            <a:spLocks noGrp="1"/>
          </p:cNvSpPr>
          <p:nvPr>
            <p:ph idx="1"/>
          </p:nvPr>
        </p:nvSpPr>
        <p:spPr>
          <a:xfrm>
            <a:off x="762000" y="1737360"/>
            <a:ext cx="11049000" cy="4663440"/>
          </a:xfrm>
        </p:spPr>
        <p:txBody>
          <a:bodyPr>
            <a:noAutofit/>
          </a:bodyPr>
          <a:lstStyle/>
          <a:p>
            <a:r>
              <a:rPr lang="en-GB" sz="2400" dirty="0" smtClean="0"/>
              <a:t>The gravitational field due to two identical point masses is drawn as: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To </a:t>
            </a:r>
            <a:r>
              <a:rPr lang="en-GB" sz="2400" dirty="0"/>
              <a:t>calculate the gravitational field strength at any point in the field due to two point masses or spheres, we take the vector sum of the two individual fields.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362200"/>
            <a:ext cx="3429000" cy="276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378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a:bodyPr>
          <a:lstStyle/>
          <a:p>
            <a:r>
              <a:rPr lang="en-GB" sz="2400" dirty="0"/>
              <a:t>The mean distance between the centre of the Earth and the centre of the Moon is </a:t>
            </a:r>
            <a:r>
              <a:rPr lang="en-GB" sz="2400" dirty="0" smtClean="0"/>
              <a:t>3.84 </a:t>
            </a:r>
            <a:r>
              <a:rPr lang="en-GB" sz="2400" dirty="0"/>
              <a:t>× 10</a:t>
            </a:r>
            <a:r>
              <a:rPr lang="en-GB" sz="2400" baseline="30000" dirty="0"/>
              <a:t>8</a:t>
            </a:r>
            <a:r>
              <a:rPr lang="en-GB" sz="2400" dirty="0"/>
              <a:t> m. </a:t>
            </a:r>
            <a:r>
              <a:rPr lang="en-GB" sz="2400" dirty="0" smtClean="0"/>
              <a:t> At </a:t>
            </a:r>
            <a:r>
              <a:rPr lang="en-GB" sz="2400" dirty="0"/>
              <a:t>what distance from the centre of the Earth is the point where the total gravitational field strength due to the Earth and the Moon is zero</a:t>
            </a:r>
            <a:r>
              <a:rPr lang="en-GB" sz="2400" dirty="0" smtClean="0"/>
              <a:t>?</a:t>
            </a:r>
          </a:p>
          <a:p>
            <a:r>
              <a:rPr lang="en-GB" sz="2400" dirty="0" smtClean="0"/>
              <a:t>M</a:t>
            </a:r>
            <a:r>
              <a:rPr lang="en-GB" sz="2400" baseline="-25000" dirty="0" smtClean="0"/>
              <a:t>E</a:t>
            </a:r>
            <a:r>
              <a:rPr lang="en-GB" sz="2400" dirty="0" smtClean="0"/>
              <a:t> =6.0 </a:t>
            </a:r>
            <a:r>
              <a:rPr lang="en-GB" sz="2400" dirty="0"/>
              <a:t>× 10</a:t>
            </a:r>
            <a:r>
              <a:rPr lang="en-GB" sz="2400" baseline="30000" dirty="0"/>
              <a:t>24</a:t>
            </a:r>
            <a:r>
              <a:rPr lang="en-GB" sz="2400" dirty="0"/>
              <a:t> kg </a:t>
            </a:r>
          </a:p>
          <a:p>
            <a:r>
              <a:rPr lang="en-GB" sz="2400" dirty="0" smtClean="0"/>
              <a:t>M</a:t>
            </a:r>
            <a:r>
              <a:rPr lang="en-GB" sz="2400" baseline="-25000" dirty="0" smtClean="0"/>
              <a:t>M</a:t>
            </a:r>
            <a:r>
              <a:rPr lang="en-GB" sz="2400" dirty="0" smtClean="0"/>
              <a:t> = </a:t>
            </a:r>
            <a:r>
              <a:rPr lang="en-GB" sz="2400" dirty="0"/>
              <a:t>7.3 × 10</a:t>
            </a:r>
            <a:r>
              <a:rPr lang="en-GB" sz="2400" baseline="30000" dirty="0"/>
              <a:t>22</a:t>
            </a:r>
            <a:r>
              <a:rPr lang="en-GB" sz="2400" dirty="0"/>
              <a:t>kg,</a:t>
            </a:r>
          </a:p>
        </p:txBody>
      </p:sp>
    </p:spTree>
    <p:extLst>
      <p:ext uri="{BB962C8B-B14F-4D97-AF65-F5344CB8AC3E}">
        <p14:creationId xmlns:p14="http://schemas.microsoft.com/office/powerpoint/2010/main" val="1265245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Universal Law of Gravitation </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845734"/>
                <a:ext cx="11430000" cy="4555066"/>
              </a:xfrm>
            </p:spPr>
            <p:txBody>
              <a:bodyPr/>
              <a:lstStyle/>
              <a:p>
                <a:r>
                  <a:rPr lang="en-GB" sz="2400" dirty="0" smtClean="0"/>
                  <a:t>Newton's </a:t>
                </a:r>
                <a:r>
                  <a:rPr lang="en-GB" sz="2400" dirty="0"/>
                  <a:t>Law of Gravitation states that there is a force of attraction between any two objects in the universe. </a:t>
                </a:r>
                <a:endParaRPr lang="en-GB" sz="2400" dirty="0" smtClean="0"/>
              </a:p>
              <a:p>
                <a:r>
                  <a:rPr lang="en-GB" sz="2400" dirty="0" smtClean="0"/>
                  <a:t>The </a:t>
                </a:r>
                <a:r>
                  <a:rPr lang="en-GB" sz="2400" dirty="0"/>
                  <a:t>size of the force is proportional to the product of the masses of the two objects, and inversely proportional to the square of the distance between them. This law can be summed up in the </a:t>
                </a:r>
                <a:r>
                  <a:rPr lang="en-GB" sz="2400" dirty="0" smtClean="0"/>
                  <a:t>equation:</a:t>
                </a: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𝐹</m:t>
                      </m:r>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𝐺</m:t>
                          </m:r>
                          <m:sSub>
                            <m:sSubPr>
                              <m:ctrlPr>
                                <a:rPr lang="en-GB" sz="2400" b="0" i="1" smtClean="0">
                                  <a:latin typeface="Cambria Math" panose="02040503050406030204" pitchFamily="18" charset="0"/>
                                </a:rPr>
                              </m:ctrlPr>
                            </m:sSubPr>
                            <m:e>
                              <m:r>
                                <a:rPr lang="en-GB" sz="2400" b="0" i="1" smtClean="0">
                                  <a:latin typeface="Cambria Math"/>
                                </a:rPr>
                                <m:t>𝑚</m:t>
                              </m:r>
                            </m:e>
                            <m:sub>
                              <m:r>
                                <a:rPr lang="en-GB" sz="2400" b="0" i="1" smtClean="0">
                                  <a:latin typeface="Cambria Math"/>
                                </a:rPr>
                                <m:t>1</m:t>
                              </m:r>
                            </m:sub>
                          </m:sSub>
                          <m:sSub>
                            <m:sSubPr>
                              <m:ctrlPr>
                                <a:rPr lang="en-GB" sz="2400" b="0" i="1" smtClean="0">
                                  <a:latin typeface="Cambria Math" panose="02040503050406030204" pitchFamily="18" charset="0"/>
                                </a:rPr>
                              </m:ctrlPr>
                            </m:sSubPr>
                            <m:e>
                              <m:r>
                                <a:rPr lang="en-GB" sz="2400" b="0" i="1" smtClean="0">
                                  <a:latin typeface="Cambria Math"/>
                                </a:rPr>
                                <m:t>𝑚</m:t>
                              </m:r>
                            </m:e>
                            <m:sub>
                              <m:r>
                                <a:rPr lang="en-GB" sz="2400" b="0" i="1" smtClean="0">
                                  <a:latin typeface="Cambria Math"/>
                                </a:rPr>
                                <m:t>2</m:t>
                              </m:r>
                            </m:sub>
                          </m:sSub>
                        </m:num>
                        <m:den>
                          <m:sSup>
                            <m:sSupPr>
                              <m:ctrlPr>
                                <a:rPr lang="en-GB" sz="2400" b="0" i="1" smtClean="0">
                                  <a:latin typeface="Cambria Math" panose="02040503050406030204" pitchFamily="18" charset="0"/>
                                </a:rPr>
                              </m:ctrlPr>
                            </m:sSupPr>
                            <m:e>
                              <m:r>
                                <a:rPr lang="en-GB" sz="2400" b="0" i="1" smtClean="0">
                                  <a:latin typeface="Cambria Math"/>
                                </a:rPr>
                                <m:t>𝑟</m:t>
                              </m:r>
                            </m:e>
                            <m:sup>
                              <m:r>
                                <a:rPr lang="en-GB" sz="2400" b="0" i="1" smtClean="0">
                                  <a:latin typeface="Cambria Math"/>
                                </a:rPr>
                                <m:t>2</m:t>
                              </m:r>
                            </m:sup>
                          </m:sSup>
                        </m:den>
                      </m:f>
                    </m:oMath>
                  </m:oMathPara>
                </a14:m>
                <a:endParaRPr lang="en-GB" sz="2400" dirty="0" smtClean="0"/>
              </a:p>
              <a:p>
                <a:pPr marL="114300" indent="0">
                  <a:buNone/>
                </a:pPr>
                <a:endParaRPr lang="en-GB" sz="2400" dirty="0" smtClean="0"/>
              </a:p>
              <a:p>
                <a:pPr marL="114300" indent="0">
                  <a:buNone/>
                </a:pPr>
                <a:r>
                  <a:rPr lang="en-GB" sz="2400" dirty="0" smtClean="0"/>
                  <a:t>Where G = the gravitational constant 6.67x10</a:t>
                </a:r>
                <a:r>
                  <a:rPr lang="en-GB" sz="2400" baseline="30000" dirty="0" smtClean="0"/>
                  <a:t>-11 </a:t>
                </a:r>
                <a:r>
                  <a:rPr lang="en-GB" sz="2400" dirty="0" smtClean="0"/>
                  <a:t> m</a:t>
                </a:r>
                <a:r>
                  <a:rPr lang="en-GB" sz="2400" baseline="30000" dirty="0" smtClean="0"/>
                  <a:t>3</a:t>
                </a:r>
                <a:r>
                  <a:rPr lang="en-GB" sz="2400" dirty="0" smtClean="0"/>
                  <a:t> kg</a:t>
                </a:r>
                <a:r>
                  <a:rPr lang="en-GB" sz="2400" baseline="30000" dirty="0" smtClean="0"/>
                  <a:t>-1</a:t>
                </a:r>
                <a:r>
                  <a:rPr lang="en-GB" sz="2400" dirty="0" smtClean="0"/>
                  <a:t> s</a:t>
                </a:r>
                <a:r>
                  <a:rPr lang="en-GB" sz="2400" baseline="30000" dirty="0" smtClean="0"/>
                  <a:t>-2</a:t>
                </a:r>
              </a:p>
              <a:p>
                <a:pPr marL="114300" indent="0">
                  <a:buNone/>
                </a:pPr>
                <a:r>
                  <a:rPr lang="en-GB" sz="2400" dirty="0" smtClean="0"/>
                  <a:t>m</a:t>
                </a:r>
                <a:r>
                  <a:rPr lang="en-GB" sz="2400" baseline="-25000" dirty="0" smtClean="0"/>
                  <a:t>1</a:t>
                </a:r>
                <a:r>
                  <a:rPr lang="en-GB" sz="2400" dirty="0" smtClean="0"/>
                  <a:t> and m</a:t>
                </a:r>
                <a:r>
                  <a:rPr lang="en-GB" sz="2400" baseline="-25000" dirty="0" smtClean="0"/>
                  <a:t>2</a:t>
                </a:r>
                <a:r>
                  <a:rPr lang="en-GB" sz="2400" dirty="0" smtClean="0"/>
                  <a:t> are the masses of the two </a:t>
                </a:r>
                <a:r>
                  <a:rPr lang="en-GB" sz="2400" dirty="0" smtClean="0"/>
                  <a:t>objects (kg) </a:t>
                </a:r>
                <a:r>
                  <a:rPr lang="en-GB" sz="2400" dirty="0" smtClean="0"/>
                  <a:t>and r is the distance between the two </a:t>
                </a:r>
                <a:r>
                  <a:rPr lang="en-GB" sz="2400" dirty="0" smtClean="0"/>
                  <a:t>masses (m). </a:t>
                </a:r>
                <a:endParaRPr lang="en-GB" sz="2400"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845734"/>
                <a:ext cx="11430000" cy="4555066"/>
              </a:xfrm>
              <a:blipFill>
                <a:blip r:embed="rId2"/>
                <a:stretch>
                  <a:fillRect l="-853" t="-1874" r="-2240"/>
                </a:stretch>
              </a:blipFill>
            </p:spPr>
            <p:txBody>
              <a:bodyPr/>
              <a:lstStyle/>
              <a:p>
                <a:r>
                  <a:rPr lang="en-GB">
                    <a:noFill/>
                  </a:rPr>
                  <a:t> </a:t>
                </a:r>
              </a:p>
            </p:txBody>
          </p:sp>
        </mc:Fallback>
      </mc:AlternateContent>
      <p:sp>
        <p:nvSpPr>
          <p:cNvPr id="5" name="Rectangle 4"/>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889607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a:xfrm>
            <a:off x="1097280" y="1845734"/>
            <a:ext cx="10058400" cy="4631266"/>
          </a:xfrm>
        </p:spPr>
        <p:txBody>
          <a:bodyPr>
            <a:normAutofit/>
          </a:bodyPr>
          <a:lstStyle/>
          <a:p>
            <a:r>
              <a:rPr lang="en-GB" sz="2400" dirty="0" smtClean="0"/>
              <a:t>Draw a diagram:</a:t>
            </a:r>
          </a:p>
          <a:p>
            <a:endParaRPr lang="en-GB" dirty="0"/>
          </a:p>
          <a:p>
            <a:endParaRPr lang="en-GB" dirty="0" smtClean="0"/>
          </a:p>
          <a:p>
            <a:endParaRPr lang="en-GB" dirty="0"/>
          </a:p>
          <a:p>
            <a:endParaRPr lang="en-GB" sz="2400" dirty="0" smtClean="0"/>
          </a:p>
          <a:p>
            <a:r>
              <a:rPr lang="en-GB" sz="2400" dirty="0"/>
              <a:t>At position X, the point where the total gravitational field strength is zero, the gravitational field strength </a:t>
            </a:r>
            <a:r>
              <a:rPr lang="en-GB" sz="2400" dirty="0" err="1" smtClean="0"/>
              <a:t>g</a:t>
            </a:r>
            <a:r>
              <a:rPr lang="en-GB" sz="2400" baseline="-25000" dirty="0" err="1" smtClean="0"/>
              <a:t>E</a:t>
            </a:r>
            <a:r>
              <a:rPr lang="en-GB" sz="2400" dirty="0" smtClean="0"/>
              <a:t> of </a:t>
            </a:r>
            <a:r>
              <a:rPr lang="en-GB" sz="2400" dirty="0"/>
              <a:t>the Earth is balanced by </a:t>
            </a:r>
            <a:r>
              <a:rPr lang="en-GB" sz="2400" dirty="0" err="1" smtClean="0"/>
              <a:t>g</a:t>
            </a:r>
            <a:r>
              <a:rPr lang="en-GB" sz="2400" baseline="-25000" dirty="0" err="1" smtClean="0"/>
              <a:t>M</a:t>
            </a:r>
            <a:r>
              <a:rPr lang="en-GB" sz="2400" dirty="0" smtClean="0"/>
              <a:t>, </a:t>
            </a:r>
            <a:r>
              <a:rPr lang="en-GB" sz="2400" dirty="0"/>
              <a:t>the gravitational field strength of the Moon. Position X is a distance from the centre of the Earth. To find the distance </a:t>
            </a:r>
            <a:r>
              <a:rPr lang="en-GB" sz="2400" dirty="0" smtClean="0"/>
              <a:t>d, </a:t>
            </a:r>
            <a:r>
              <a:rPr lang="en-GB" sz="2400" dirty="0"/>
              <a:t>we must solve the </a:t>
            </a:r>
            <a:r>
              <a:rPr lang="en-GB" sz="2400" dirty="0" smtClean="0"/>
              <a:t>equation </a:t>
            </a:r>
            <a:r>
              <a:rPr lang="en-GB" sz="2400" dirty="0" err="1" smtClean="0"/>
              <a:t>g</a:t>
            </a:r>
            <a:r>
              <a:rPr lang="en-GB" sz="2400" baseline="-25000" dirty="0" err="1" smtClean="0"/>
              <a:t>E</a:t>
            </a:r>
            <a:r>
              <a:rPr lang="en-GB" sz="2400" dirty="0" smtClean="0"/>
              <a:t>=</a:t>
            </a:r>
            <a:r>
              <a:rPr lang="en-GB" sz="2400" dirty="0" err="1" smtClean="0"/>
              <a:t>g</a:t>
            </a:r>
            <a:r>
              <a:rPr lang="en-GB" sz="2400" baseline="-25000" dirty="0" err="1" smtClean="0"/>
              <a:t>M</a:t>
            </a:r>
            <a:endParaRPr lang="en-GB" sz="2400" baseline="-25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37360"/>
            <a:ext cx="4276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98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56397"/>
          </a:xfrm>
        </p:spPr>
        <p:txBody>
          <a:bodyPr/>
          <a:lstStyle/>
          <a:p>
            <a:r>
              <a:rPr lang="en-GB" dirty="0" smtClean="0"/>
              <a:t>Answer </a:t>
            </a:r>
            <a:r>
              <a:rPr lang="en-GB" dirty="0" err="1" smtClean="0"/>
              <a:t>cont</a:t>
            </a:r>
            <a:r>
              <a:rPr lang="en-GB" dirty="0" smtClean="0"/>
              <a: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73834" y="1828800"/>
                <a:ext cx="10058400" cy="4573694"/>
              </a:xfrm>
            </p:spPr>
            <p:txBody>
              <a:bodyPr>
                <a:normAutofit/>
              </a:bodyPr>
              <a:lstStyle/>
              <a:p>
                <a:pPr marL="114300" indent="0">
                  <a:buNone/>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a:rPr>
                            <m:t>𝑔</m:t>
                          </m:r>
                        </m:e>
                        <m:sub>
                          <m:r>
                            <a:rPr lang="en-GB" sz="2400" b="0" i="1" smtClean="0">
                              <a:latin typeface="Cambria Math"/>
                            </a:rPr>
                            <m:t>𝐸</m:t>
                          </m:r>
                        </m:sub>
                      </m:sSub>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𝑔</m:t>
                          </m:r>
                        </m:e>
                        <m:sub>
                          <m:r>
                            <a:rPr lang="en-GB" sz="2400" b="0" i="1" smtClean="0">
                              <a:latin typeface="Cambria Math"/>
                            </a:rPr>
                            <m:t>𝑀</m:t>
                          </m:r>
                        </m:sub>
                      </m:sSub>
                    </m:oMath>
                  </m:oMathPara>
                </a14:m>
                <a:endParaRPr lang="en-GB" sz="240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a:rPr>
                            <m:t>𝐺</m:t>
                          </m:r>
                          <m:sSub>
                            <m:sSubPr>
                              <m:ctrlPr>
                                <a:rPr lang="en-GB" sz="2400" i="1">
                                  <a:latin typeface="Cambria Math" panose="02040503050406030204" pitchFamily="18" charset="0"/>
                                </a:rPr>
                              </m:ctrlPr>
                            </m:sSubPr>
                            <m:e>
                              <m:r>
                                <a:rPr lang="en-GB" sz="2400" i="1">
                                  <a:latin typeface="Cambria Math"/>
                                </a:rPr>
                                <m:t>𝑀</m:t>
                              </m:r>
                            </m:e>
                            <m:sub>
                              <m:r>
                                <a:rPr lang="en-GB" sz="2400" b="0" i="1" smtClean="0">
                                  <a:latin typeface="Cambria Math"/>
                                </a:rPr>
                                <m:t>𝐸</m:t>
                              </m:r>
                            </m:sub>
                          </m:sSub>
                        </m:num>
                        <m:den>
                          <m:sSup>
                            <m:sSupPr>
                              <m:ctrlPr>
                                <a:rPr lang="en-GB" sz="2400" i="1">
                                  <a:latin typeface="Cambria Math" panose="02040503050406030204" pitchFamily="18" charset="0"/>
                                </a:rPr>
                              </m:ctrlPr>
                            </m:sSupPr>
                            <m:e>
                              <m:r>
                                <a:rPr lang="en-GB" sz="2400" b="0" i="1" smtClean="0">
                                  <a:latin typeface="Cambria Math"/>
                                </a:rPr>
                                <m:t>𝑑</m:t>
                              </m:r>
                            </m:e>
                            <m:sup>
                              <m:r>
                                <a:rPr lang="en-GB" sz="2400" i="1">
                                  <a:latin typeface="Cambria Math"/>
                                </a:rPr>
                                <m:t>2</m:t>
                              </m:r>
                            </m:sup>
                          </m:sSup>
                        </m:den>
                      </m:f>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𝐺</m:t>
                          </m:r>
                          <m:sSub>
                            <m:sSubPr>
                              <m:ctrlPr>
                                <a:rPr lang="en-GB" sz="2400" b="0" i="1" smtClean="0">
                                  <a:latin typeface="Cambria Math" panose="02040503050406030204" pitchFamily="18" charset="0"/>
                                </a:rPr>
                              </m:ctrlPr>
                            </m:sSubPr>
                            <m:e>
                              <m:r>
                                <a:rPr lang="en-GB" sz="2400" b="0" i="1" smtClean="0">
                                  <a:latin typeface="Cambria Math"/>
                                </a:rPr>
                                <m:t>𝑀</m:t>
                              </m:r>
                            </m:e>
                            <m:sub>
                              <m:r>
                                <a:rPr lang="en-GB" sz="2400" b="0" i="1" smtClean="0">
                                  <a:latin typeface="Cambria Math"/>
                                </a:rPr>
                                <m:t>𝑀</m:t>
                              </m:r>
                            </m:sub>
                          </m:sSub>
                        </m:num>
                        <m:den>
                          <m:sSub>
                            <m:sSubPr>
                              <m:ctrlPr>
                                <a:rPr lang="en-GB" sz="2400" b="0" i="1" smtClean="0">
                                  <a:latin typeface="Cambria Math" panose="02040503050406030204" pitchFamily="18" charset="0"/>
                                </a:rPr>
                              </m:ctrlPr>
                            </m:sSubPr>
                            <m:e>
                              <m:r>
                                <a:rPr lang="en-GB" sz="2400" b="0" i="1" smtClean="0">
                                  <a:latin typeface="Cambria Math"/>
                                </a:rPr>
                                <m:t>(</m:t>
                              </m:r>
                              <m:r>
                                <a:rPr lang="en-GB" sz="2400" b="0" i="1" smtClean="0">
                                  <a:latin typeface="Cambria Math"/>
                                </a:rPr>
                                <m:t>𝑟</m:t>
                              </m:r>
                            </m:e>
                            <m:sub>
                              <m:r>
                                <a:rPr lang="en-GB" sz="2400" b="0" i="1" smtClean="0">
                                  <a:latin typeface="Cambria Math"/>
                                </a:rPr>
                                <m:t>𝐸</m:t>
                              </m:r>
                              <m:r>
                                <a:rPr lang="en-GB" sz="2400" b="0" i="1" smtClean="0">
                                  <a:latin typeface="Cambria Math"/>
                                </a:rPr>
                                <m:t>−</m:t>
                              </m:r>
                              <m:r>
                                <a:rPr lang="en-GB" sz="2400" b="0" i="1" smtClean="0">
                                  <a:latin typeface="Cambria Math"/>
                                </a:rPr>
                                <m:t>𝑀</m:t>
                              </m:r>
                            </m:sub>
                          </m:sSub>
                          <m:r>
                            <a:rPr lang="en-GB" sz="2400" b="0" i="1" smtClean="0">
                              <a:latin typeface="Cambria Math"/>
                            </a:rPr>
                            <m:t>−</m:t>
                          </m:r>
                          <m:sSup>
                            <m:sSupPr>
                              <m:ctrlPr>
                                <a:rPr lang="en-GB" sz="2400" b="0" i="1" smtClean="0">
                                  <a:latin typeface="Cambria Math" panose="02040503050406030204" pitchFamily="18" charset="0"/>
                                </a:rPr>
                              </m:ctrlPr>
                            </m:sSupPr>
                            <m:e>
                              <m:r>
                                <a:rPr lang="en-GB" sz="2400" b="0" i="1" smtClean="0">
                                  <a:latin typeface="Cambria Math"/>
                                </a:rPr>
                                <m:t>𝑑</m:t>
                              </m:r>
                              <m:r>
                                <a:rPr lang="en-GB" sz="2400" b="0" i="1" smtClean="0">
                                  <a:latin typeface="Cambria Math"/>
                                </a:rPr>
                                <m:t>)</m:t>
                              </m:r>
                            </m:e>
                            <m:sup>
                              <m:r>
                                <a:rPr lang="en-GB" sz="2400" b="0" i="1" smtClean="0">
                                  <a:latin typeface="Cambria Math"/>
                                </a:rPr>
                                <m:t>2</m:t>
                              </m:r>
                            </m:sup>
                          </m:sSup>
                        </m:den>
                      </m:f>
                    </m:oMath>
                  </m:oMathPara>
                </a14:m>
                <a:endParaRPr lang="en-GB" sz="2400" b="0" i="1" dirty="0" smtClean="0">
                  <a:latin typeface="Cambria Math"/>
                </a:endParaRPr>
              </a:p>
              <a:p>
                <a:pPr marL="114300" indent="0">
                  <a:buNone/>
                </a:pPr>
                <a:endParaRPr lang="en-GB" sz="2400"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a:rPr>
                                <m:t>𝑀</m:t>
                              </m:r>
                            </m:e>
                            <m:sub>
                              <m:r>
                                <a:rPr lang="en-GB" sz="2400" b="0" i="1" smtClean="0">
                                  <a:latin typeface="Cambria Math"/>
                                </a:rPr>
                                <m:t>𝐸</m:t>
                              </m:r>
                            </m:sub>
                          </m:sSub>
                        </m:num>
                        <m:den>
                          <m:sSup>
                            <m:sSupPr>
                              <m:ctrlPr>
                                <a:rPr lang="en-GB" sz="2400" b="0" i="1" smtClean="0">
                                  <a:latin typeface="Cambria Math" panose="02040503050406030204" pitchFamily="18" charset="0"/>
                                </a:rPr>
                              </m:ctrlPr>
                            </m:sSupPr>
                            <m:e>
                              <m:r>
                                <a:rPr lang="en-GB" sz="2400" b="0" i="1" smtClean="0">
                                  <a:latin typeface="Cambria Math"/>
                                </a:rPr>
                                <m:t>𝑑</m:t>
                              </m:r>
                            </m:e>
                            <m:sup>
                              <m:r>
                                <a:rPr lang="en-GB" sz="2400" b="0" i="1" smtClean="0">
                                  <a:latin typeface="Cambria Math"/>
                                </a:rPr>
                                <m:t>2</m:t>
                              </m:r>
                            </m:sup>
                          </m:sSup>
                        </m:den>
                      </m:f>
                      <m:r>
                        <a:rPr lang="en-GB" sz="2400" b="0" i="1" smtClean="0">
                          <a:latin typeface="Cambria Math"/>
                        </a:rPr>
                        <m:t>=</m:t>
                      </m:r>
                      <m:f>
                        <m:fPr>
                          <m:ctrlPr>
                            <a:rPr lang="en-GB" sz="2400" i="1">
                              <a:latin typeface="Cambria Math" panose="02040503050406030204" pitchFamily="18" charset="0"/>
                            </a:rPr>
                          </m:ctrlPr>
                        </m:fPr>
                        <m:num>
                          <m:sSub>
                            <m:sSubPr>
                              <m:ctrlPr>
                                <a:rPr lang="en-GB" sz="2400" i="1" smtClean="0">
                                  <a:latin typeface="Cambria Math" panose="02040503050406030204" pitchFamily="18" charset="0"/>
                                </a:rPr>
                              </m:ctrlPr>
                            </m:sSubPr>
                            <m:e>
                              <m:r>
                                <a:rPr lang="en-GB" sz="2400" b="0" i="1" smtClean="0">
                                  <a:latin typeface="Cambria Math"/>
                                </a:rPr>
                                <m:t>𝑀</m:t>
                              </m:r>
                            </m:e>
                            <m:sub>
                              <m:r>
                                <a:rPr lang="en-GB" sz="2400" b="0" i="1" smtClean="0">
                                  <a:latin typeface="Cambria Math"/>
                                </a:rPr>
                                <m:t>𝑀</m:t>
                              </m:r>
                            </m:sub>
                          </m:sSub>
                        </m:num>
                        <m:den>
                          <m:sSub>
                            <m:sSubPr>
                              <m:ctrlPr>
                                <a:rPr lang="en-GB" sz="2400" i="1">
                                  <a:latin typeface="Cambria Math" panose="02040503050406030204" pitchFamily="18" charset="0"/>
                                </a:rPr>
                              </m:ctrlPr>
                            </m:sSubPr>
                            <m:e>
                              <m:r>
                                <a:rPr lang="en-GB" sz="2400" i="1">
                                  <a:latin typeface="Cambria Math"/>
                                </a:rPr>
                                <m:t>(</m:t>
                              </m:r>
                              <m:r>
                                <a:rPr lang="en-GB" sz="2400" i="1">
                                  <a:latin typeface="Cambria Math"/>
                                </a:rPr>
                                <m:t>𝑟</m:t>
                              </m:r>
                            </m:e>
                            <m:sub>
                              <m:r>
                                <a:rPr lang="en-GB" sz="2400" i="1">
                                  <a:latin typeface="Cambria Math"/>
                                </a:rPr>
                                <m:t>𝐸</m:t>
                              </m:r>
                              <m:r>
                                <a:rPr lang="en-GB" sz="2400" i="1">
                                  <a:latin typeface="Cambria Math"/>
                                </a:rPr>
                                <m:t>−</m:t>
                              </m:r>
                              <m:r>
                                <a:rPr lang="en-GB" sz="2400" i="1">
                                  <a:latin typeface="Cambria Math"/>
                                </a:rPr>
                                <m:t>𝑀</m:t>
                              </m:r>
                            </m:sub>
                          </m:sSub>
                          <m:r>
                            <a:rPr lang="en-GB" sz="2400" i="1">
                              <a:latin typeface="Cambria Math"/>
                            </a:rPr>
                            <m:t>−</m:t>
                          </m:r>
                          <m:sSup>
                            <m:sSupPr>
                              <m:ctrlPr>
                                <a:rPr lang="en-GB" sz="2400" i="1">
                                  <a:latin typeface="Cambria Math" panose="02040503050406030204" pitchFamily="18" charset="0"/>
                                </a:rPr>
                              </m:ctrlPr>
                            </m:sSupPr>
                            <m:e>
                              <m:r>
                                <a:rPr lang="en-GB" sz="2400" i="1">
                                  <a:latin typeface="Cambria Math"/>
                                </a:rPr>
                                <m:t>𝑑</m:t>
                              </m:r>
                              <m:r>
                                <a:rPr lang="en-GB" sz="2400" b="0" i="1" smtClean="0">
                                  <a:latin typeface="Cambria Math"/>
                                </a:rPr>
                                <m:t>)</m:t>
                              </m:r>
                            </m:e>
                            <m:sup>
                              <m:r>
                                <a:rPr lang="en-GB" sz="2400" i="1" smtClean="0">
                                  <a:latin typeface="Cambria Math"/>
                                </a:rPr>
                                <m:t>2</m:t>
                              </m:r>
                            </m:sup>
                          </m:sSup>
                        </m:den>
                      </m:f>
                    </m:oMath>
                  </m:oMathPara>
                </a14:m>
                <a:endParaRPr lang="en-GB" sz="2400" i="1" dirty="0" smtClean="0">
                  <a:latin typeface="Cambria Math"/>
                </a:endParaRPr>
              </a:p>
              <a:p>
                <a:pPr marL="114300" indent="0">
                  <a:buNone/>
                </a:pPr>
                <a:endParaRPr lang="en-GB" sz="240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ad>
                            <m:radPr>
                              <m:degHide m:val="on"/>
                              <m:ctrlPr>
                                <a:rPr lang="en-GB" sz="2400" i="1" smtClean="0">
                                  <a:latin typeface="Cambria Math" panose="02040503050406030204" pitchFamily="18" charset="0"/>
                                </a:rPr>
                              </m:ctrlPr>
                            </m:radPr>
                            <m:deg/>
                            <m:e>
                              <m:sSub>
                                <m:sSubPr>
                                  <m:ctrlPr>
                                    <a:rPr lang="en-GB" sz="2400" i="1" smtClean="0">
                                      <a:latin typeface="Cambria Math" panose="02040503050406030204" pitchFamily="18" charset="0"/>
                                    </a:rPr>
                                  </m:ctrlPr>
                                </m:sSubPr>
                                <m:e>
                                  <m:r>
                                    <a:rPr lang="en-GB" sz="2400" b="0" i="1" smtClean="0">
                                      <a:latin typeface="Cambria Math"/>
                                    </a:rPr>
                                    <m:t>𝑀</m:t>
                                  </m:r>
                                </m:e>
                                <m:sub>
                                  <m:r>
                                    <a:rPr lang="en-GB" sz="2400" b="0" i="1" smtClean="0">
                                      <a:latin typeface="Cambria Math"/>
                                    </a:rPr>
                                    <m:t>𝐸</m:t>
                                  </m:r>
                                </m:sub>
                              </m:sSub>
                            </m:e>
                          </m:rad>
                        </m:num>
                        <m:den>
                          <m:r>
                            <a:rPr lang="en-GB" sz="2400" b="0" i="1" smtClean="0">
                              <a:latin typeface="Cambria Math"/>
                            </a:rPr>
                            <m:t>𝑑</m:t>
                          </m:r>
                        </m:den>
                      </m:f>
                      <m:r>
                        <a:rPr lang="en-GB" sz="2400" i="1">
                          <a:latin typeface="Cambria Math"/>
                        </a:rPr>
                        <m:t>=</m:t>
                      </m:r>
                      <m:f>
                        <m:fPr>
                          <m:ctrlPr>
                            <a:rPr lang="en-GB" sz="2400" i="1">
                              <a:latin typeface="Cambria Math" panose="02040503050406030204" pitchFamily="18" charset="0"/>
                            </a:rPr>
                          </m:ctrlPr>
                        </m:fPr>
                        <m:num>
                          <m:rad>
                            <m:radPr>
                              <m:degHide m:val="on"/>
                              <m:ctrlPr>
                                <a:rPr lang="en-GB" sz="2400" i="1" smtClean="0">
                                  <a:latin typeface="Cambria Math" panose="02040503050406030204" pitchFamily="18" charset="0"/>
                                </a:rPr>
                              </m:ctrlPr>
                            </m:radPr>
                            <m:deg/>
                            <m:e>
                              <m:sSub>
                                <m:sSubPr>
                                  <m:ctrlPr>
                                    <a:rPr lang="en-GB" sz="2400" i="1" smtClean="0">
                                      <a:latin typeface="Cambria Math" panose="02040503050406030204" pitchFamily="18" charset="0"/>
                                    </a:rPr>
                                  </m:ctrlPr>
                                </m:sSubPr>
                                <m:e>
                                  <m:r>
                                    <a:rPr lang="en-GB" sz="2400" b="0" i="1" smtClean="0">
                                      <a:latin typeface="Cambria Math"/>
                                    </a:rPr>
                                    <m:t>𝑀</m:t>
                                  </m:r>
                                  <m:r>
                                    <a:rPr lang="en-GB" sz="2400" b="0" i="1" smtClean="0">
                                      <a:latin typeface="Cambria Math"/>
                                    </a:rPr>
                                    <m:t> </m:t>
                                  </m:r>
                                </m:e>
                                <m:sub>
                                  <m:r>
                                    <a:rPr lang="en-GB" sz="2400" b="0" i="1" smtClean="0">
                                      <a:latin typeface="Cambria Math"/>
                                    </a:rPr>
                                    <m:t>𝑀</m:t>
                                  </m:r>
                                </m:sub>
                              </m:sSub>
                            </m:e>
                          </m:rad>
                        </m:num>
                        <m:den>
                          <m:sSub>
                            <m:sSubPr>
                              <m:ctrlPr>
                                <a:rPr lang="en-GB" sz="2400" i="1">
                                  <a:latin typeface="Cambria Math" panose="02040503050406030204" pitchFamily="18" charset="0"/>
                                </a:rPr>
                              </m:ctrlPr>
                            </m:sSubPr>
                            <m:e>
                              <m:r>
                                <a:rPr lang="en-GB" sz="2400" i="1">
                                  <a:latin typeface="Cambria Math"/>
                                </a:rPr>
                                <m:t>(</m:t>
                              </m:r>
                              <m:r>
                                <a:rPr lang="en-GB" sz="2400" i="1">
                                  <a:latin typeface="Cambria Math"/>
                                </a:rPr>
                                <m:t>𝑟</m:t>
                              </m:r>
                            </m:e>
                            <m:sub>
                              <m:r>
                                <a:rPr lang="en-GB" sz="2400" i="1">
                                  <a:latin typeface="Cambria Math"/>
                                </a:rPr>
                                <m:t>𝐸</m:t>
                              </m:r>
                              <m:r>
                                <a:rPr lang="en-GB" sz="2400" i="1">
                                  <a:latin typeface="Cambria Math"/>
                                </a:rPr>
                                <m:t>−</m:t>
                              </m:r>
                              <m:r>
                                <a:rPr lang="en-GB" sz="2400" i="1">
                                  <a:latin typeface="Cambria Math"/>
                                </a:rPr>
                                <m:t>𝑀</m:t>
                              </m:r>
                            </m:sub>
                          </m:sSub>
                          <m:r>
                            <a:rPr lang="en-GB" sz="2400" i="1">
                              <a:latin typeface="Cambria Math"/>
                            </a:rPr>
                            <m:t>−</m:t>
                          </m:r>
                          <m:r>
                            <a:rPr lang="en-GB" sz="2400" b="0" i="1" smtClean="0">
                              <a:latin typeface="Cambria Math"/>
                            </a:rPr>
                            <m:t>𝑑</m:t>
                          </m:r>
                          <m:r>
                            <a:rPr lang="en-GB" sz="2400" i="1">
                              <a:latin typeface="Cambria Math"/>
                            </a:rPr>
                            <m:t>)</m:t>
                          </m:r>
                        </m:den>
                      </m:f>
                      <m:r>
                        <a:rPr lang="en-GB" sz="2400" b="0" i="1" smtClean="0">
                          <a:latin typeface="Cambria Math"/>
                        </a:rPr>
                        <m:t> </m:t>
                      </m:r>
                    </m:oMath>
                  </m:oMathPara>
                </a14:m>
                <a:endParaRPr lang="en-GB" sz="2400" b="0" i="1" dirty="0" smtClean="0">
                  <a:latin typeface="Cambria Math"/>
                </a:endParaRPr>
              </a:p>
              <a:p>
                <a:pPr marL="114300" indent="0">
                  <a:buNone/>
                </a:pPr>
                <a:endParaRPr lang="en-GB" dirty="0"/>
              </a:p>
              <a:p>
                <a:pPr marL="11430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73834" y="1828800"/>
                <a:ext cx="10058400" cy="4573694"/>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338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r>
              <a:rPr lang="en-GB" dirty="0" err="1" smtClean="0"/>
              <a:t>cont</a:t>
            </a:r>
            <a:r>
              <a:rPr lang="en-GB" dirty="0" smtClean="0"/>
              <a: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845734"/>
                <a:ext cx="10058400" cy="4478866"/>
              </a:xfrm>
            </p:spPr>
            <p:txBody>
              <a:bodyPr>
                <a:normAutofit/>
              </a:bodyPr>
              <a:lstStyle/>
              <a:p>
                <a:pPr marL="114300" indent="0">
                  <a:buNone/>
                </a:pPr>
                <a14:m>
                  <m:oMathPara xmlns:m="http://schemas.openxmlformats.org/officeDocument/2006/math">
                    <m:oMathParaPr>
                      <m:jc m:val="centerGroup"/>
                    </m:oMathParaPr>
                    <m:oMath xmlns:m="http://schemas.openxmlformats.org/officeDocument/2006/math">
                      <m:rad>
                        <m:radPr>
                          <m:degHide m:val="on"/>
                          <m:ctrlPr>
                            <a:rPr lang="en-GB" sz="2400" i="1">
                              <a:latin typeface="Cambria Math" panose="02040503050406030204" pitchFamily="18" charset="0"/>
                            </a:rPr>
                          </m:ctrlPr>
                        </m:radPr>
                        <m:deg/>
                        <m:e>
                          <m:sSub>
                            <m:sSubPr>
                              <m:ctrlPr>
                                <a:rPr lang="en-GB" sz="2400" i="1">
                                  <a:latin typeface="Cambria Math" panose="02040503050406030204" pitchFamily="18" charset="0"/>
                                </a:rPr>
                              </m:ctrlPr>
                            </m:sSubPr>
                            <m:e>
                              <m:r>
                                <a:rPr lang="en-GB" sz="2400" i="1">
                                  <a:latin typeface="Cambria Math"/>
                                </a:rPr>
                                <m:t>𝑀</m:t>
                              </m:r>
                            </m:e>
                            <m:sub>
                              <m:r>
                                <a:rPr lang="en-GB" sz="2400" i="1">
                                  <a:latin typeface="Cambria Math"/>
                                </a:rPr>
                                <m:t>𝐸</m:t>
                              </m:r>
                            </m:sub>
                          </m:sSub>
                        </m:e>
                      </m:rad>
                      <m:sSub>
                        <m:sSubPr>
                          <m:ctrlPr>
                            <a:rPr lang="en-GB" sz="2400" i="1">
                              <a:latin typeface="Cambria Math" panose="02040503050406030204" pitchFamily="18" charset="0"/>
                            </a:rPr>
                          </m:ctrlPr>
                        </m:sSubPr>
                        <m:e>
                          <m:r>
                            <a:rPr lang="en-GB" sz="2400" i="1">
                              <a:latin typeface="Cambria Math"/>
                            </a:rPr>
                            <m:t> </m:t>
                          </m:r>
                          <m:r>
                            <a:rPr lang="en-GB" sz="2400" i="1">
                              <a:latin typeface="Cambria Math"/>
                            </a:rPr>
                            <m:t>𝑥</m:t>
                          </m:r>
                          <m:r>
                            <a:rPr lang="en-GB" sz="2400" i="1">
                              <a:latin typeface="Cambria Math"/>
                            </a:rPr>
                            <m:t> (</m:t>
                          </m:r>
                          <m:r>
                            <a:rPr lang="en-GB" sz="2400" i="1">
                              <a:latin typeface="Cambria Math"/>
                            </a:rPr>
                            <m:t>𝑟</m:t>
                          </m:r>
                        </m:e>
                        <m:sub>
                          <m:r>
                            <a:rPr lang="en-GB" sz="2400" i="1">
                              <a:latin typeface="Cambria Math"/>
                            </a:rPr>
                            <m:t>𝐸</m:t>
                          </m:r>
                          <m:r>
                            <a:rPr lang="en-GB" sz="2400" i="1">
                              <a:latin typeface="Cambria Math"/>
                            </a:rPr>
                            <m:t>−</m:t>
                          </m:r>
                          <m:r>
                            <a:rPr lang="en-GB" sz="2400" i="1">
                              <a:latin typeface="Cambria Math"/>
                            </a:rPr>
                            <m:t>𝑀</m:t>
                          </m:r>
                        </m:sub>
                      </m:sSub>
                      <m:r>
                        <a:rPr lang="en-GB" sz="2400" i="1">
                          <a:latin typeface="Cambria Math"/>
                        </a:rPr>
                        <m:t>−</m:t>
                      </m:r>
                      <m:r>
                        <a:rPr lang="en-GB" sz="2400" i="1">
                          <a:latin typeface="Cambria Math"/>
                        </a:rPr>
                        <m:t>𝑑</m:t>
                      </m:r>
                      <m:r>
                        <a:rPr lang="en-GB" sz="2400" i="1">
                          <a:latin typeface="Cambria Math"/>
                        </a:rPr>
                        <m:t>)= </m:t>
                      </m:r>
                      <m:rad>
                        <m:radPr>
                          <m:degHide m:val="on"/>
                          <m:ctrlPr>
                            <a:rPr lang="en-GB" sz="2400" i="1">
                              <a:latin typeface="Cambria Math" panose="02040503050406030204" pitchFamily="18" charset="0"/>
                            </a:rPr>
                          </m:ctrlPr>
                        </m:radPr>
                        <m:deg/>
                        <m:e>
                          <m:sSub>
                            <m:sSubPr>
                              <m:ctrlPr>
                                <a:rPr lang="en-GB" sz="2400" i="1">
                                  <a:latin typeface="Cambria Math" panose="02040503050406030204" pitchFamily="18" charset="0"/>
                                </a:rPr>
                              </m:ctrlPr>
                            </m:sSubPr>
                            <m:e>
                              <m:r>
                                <a:rPr lang="en-GB" sz="2400" i="1">
                                  <a:latin typeface="Cambria Math"/>
                                </a:rPr>
                                <m:t>𝑀</m:t>
                              </m:r>
                            </m:e>
                            <m:sub>
                              <m:r>
                                <a:rPr lang="en-GB" sz="2400" i="1">
                                  <a:latin typeface="Cambria Math"/>
                                </a:rPr>
                                <m:t>𝑀</m:t>
                              </m:r>
                            </m:sub>
                          </m:sSub>
                        </m:e>
                      </m:rad>
                      <m:r>
                        <a:rPr lang="en-GB" sz="2400" i="1">
                          <a:latin typeface="Cambria Math"/>
                        </a:rPr>
                        <m:t> </m:t>
                      </m:r>
                      <m:r>
                        <a:rPr lang="en-GB" sz="2400" i="1">
                          <a:latin typeface="Cambria Math"/>
                        </a:rPr>
                        <m:t>𝑥</m:t>
                      </m:r>
                      <m:r>
                        <a:rPr lang="en-GB" sz="2400" i="1">
                          <a:latin typeface="Cambria Math"/>
                        </a:rPr>
                        <m:t> </m:t>
                      </m:r>
                      <m:r>
                        <a:rPr lang="en-GB" sz="2400" i="1">
                          <a:latin typeface="Cambria Math"/>
                        </a:rPr>
                        <m:t>𝑑</m:t>
                      </m:r>
                    </m:oMath>
                  </m:oMathPara>
                </a14:m>
                <a:endParaRPr lang="en-GB" sz="2400" i="1" dirty="0" smtClean="0">
                  <a:latin typeface="Cambria Math"/>
                </a:endParaRPr>
              </a:p>
              <a:p>
                <a:pPr marL="114300" indent="0">
                  <a:buNone/>
                </a:pPr>
                <a:endParaRPr lang="en-GB" sz="2400" i="1" dirty="0">
                  <a:latin typeface="Cambria Math"/>
                </a:endParaRPr>
              </a:p>
              <a:p>
                <a:pPr marL="114300" indent="0">
                  <a:buNone/>
                </a:pPr>
                <a14:m>
                  <m:oMathPara xmlns:m="http://schemas.openxmlformats.org/officeDocument/2006/math">
                    <m:oMathParaPr>
                      <m:jc m:val="centerGroup"/>
                    </m:oMathParaPr>
                    <m:oMath xmlns:m="http://schemas.openxmlformats.org/officeDocument/2006/math">
                      <m:rad>
                        <m:radPr>
                          <m:degHide m:val="on"/>
                          <m:ctrlPr>
                            <a:rPr lang="en-GB" sz="2400" i="1">
                              <a:latin typeface="Cambria Math" panose="02040503050406030204" pitchFamily="18" charset="0"/>
                            </a:rPr>
                          </m:ctrlPr>
                        </m:radPr>
                        <m:deg/>
                        <m:e>
                          <m:sSub>
                            <m:sSubPr>
                              <m:ctrlPr>
                                <a:rPr lang="en-GB" sz="2400" i="1">
                                  <a:latin typeface="Cambria Math" panose="02040503050406030204" pitchFamily="18" charset="0"/>
                                </a:rPr>
                              </m:ctrlPr>
                            </m:sSubPr>
                            <m:e>
                              <m:r>
                                <a:rPr lang="en-GB" sz="2400" i="1">
                                  <a:latin typeface="Cambria Math"/>
                                </a:rPr>
                                <m:t>𝑀</m:t>
                              </m:r>
                            </m:e>
                            <m:sub>
                              <m:r>
                                <a:rPr lang="en-GB" sz="2400" i="1">
                                  <a:latin typeface="Cambria Math"/>
                                </a:rPr>
                                <m:t>𝐸</m:t>
                              </m:r>
                            </m:sub>
                          </m:sSub>
                        </m:e>
                      </m:rad>
                      <m:sSub>
                        <m:sSubPr>
                          <m:ctrlPr>
                            <a:rPr lang="en-GB" sz="2400" i="1">
                              <a:latin typeface="Cambria Math" panose="02040503050406030204" pitchFamily="18" charset="0"/>
                            </a:rPr>
                          </m:ctrlPr>
                        </m:sSubPr>
                        <m:e>
                          <m:r>
                            <a:rPr lang="en-GB" sz="2400" i="1">
                              <a:latin typeface="Cambria Math"/>
                            </a:rPr>
                            <m:t> </m:t>
                          </m:r>
                          <m:r>
                            <a:rPr lang="en-GB" sz="2400" i="1">
                              <a:latin typeface="Cambria Math"/>
                            </a:rPr>
                            <m:t>𝑥</m:t>
                          </m:r>
                          <m:r>
                            <a:rPr lang="en-GB" sz="2400" i="1">
                              <a:latin typeface="Cambria Math"/>
                            </a:rPr>
                            <m:t> </m:t>
                          </m:r>
                          <m:r>
                            <a:rPr lang="en-GB" sz="2400" i="1">
                              <a:latin typeface="Cambria Math"/>
                            </a:rPr>
                            <m:t>𝑟</m:t>
                          </m:r>
                        </m:e>
                        <m:sub>
                          <m:r>
                            <a:rPr lang="en-GB" sz="2400" i="1">
                              <a:latin typeface="Cambria Math"/>
                            </a:rPr>
                            <m:t>𝐸</m:t>
                          </m:r>
                          <m:r>
                            <a:rPr lang="en-GB" sz="2400" i="1">
                              <a:latin typeface="Cambria Math"/>
                            </a:rPr>
                            <m:t>−</m:t>
                          </m:r>
                          <m:r>
                            <a:rPr lang="en-GB" sz="2400" i="1">
                              <a:latin typeface="Cambria Math"/>
                            </a:rPr>
                            <m:t>𝑀</m:t>
                          </m:r>
                        </m:sub>
                      </m:sSub>
                      <m:r>
                        <a:rPr lang="en-GB" sz="2400" i="1">
                          <a:latin typeface="Cambria Math"/>
                        </a:rPr>
                        <m:t>=</m:t>
                      </m:r>
                      <m:d>
                        <m:dPr>
                          <m:ctrlPr>
                            <a:rPr lang="en-GB" sz="2400" i="1">
                              <a:latin typeface="Cambria Math" panose="02040503050406030204" pitchFamily="18" charset="0"/>
                            </a:rPr>
                          </m:ctrlPr>
                        </m:dPr>
                        <m:e>
                          <m:rad>
                            <m:radPr>
                              <m:degHide m:val="on"/>
                              <m:ctrlPr>
                                <a:rPr lang="en-GB" sz="2400" i="1">
                                  <a:latin typeface="Cambria Math" panose="02040503050406030204" pitchFamily="18" charset="0"/>
                                </a:rPr>
                              </m:ctrlPr>
                            </m:radPr>
                            <m:deg/>
                            <m:e>
                              <m:sSub>
                                <m:sSubPr>
                                  <m:ctrlPr>
                                    <a:rPr lang="en-GB" sz="2400" i="1">
                                      <a:latin typeface="Cambria Math" panose="02040503050406030204" pitchFamily="18" charset="0"/>
                                    </a:rPr>
                                  </m:ctrlPr>
                                </m:sSubPr>
                                <m:e>
                                  <m:r>
                                    <a:rPr lang="en-GB" sz="2400" i="1">
                                      <a:latin typeface="Cambria Math"/>
                                    </a:rPr>
                                    <m:t>𝑀</m:t>
                                  </m:r>
                                </m:e>
                                <m:sub>
                                  <m:r>
                                    <a:rPr lang="en-GB" sz="2400" i="1">
                                      <a:latin typeface="Cambria Math"/>
                                    </a:rPr>
                                    <m:t>𝑀</m:t>
                                  </m:r>
                                </m:sub>
                              </m:sSub>
                            </m:e>
                          </m:rad>
                          <m:r>
                            <a:rPr lang="en-GB" sz="2400" i="1">
                              <a:latin typeface="Cambria Math"/>
                            </a:rPr>
                            <m:t>+</m:t>
                          </m:r>
                          <m:sSub>
                            <m:sSubPr>
                              <m:ctrlPr>
                                <a:rPr lang="en-GB" sz="2400" i="1">
                                  <a:latin typeface="Cambria Math" panose="02040503050406030204" pitchFamily="18" charset="0"/>
                                </a:rPr>
                              </m:ctrlPr>
                            </m:sSubPr>
                            <m:e>
                              <m:rad>
                                <m:radPr>
                                  <m:degHide m:val="on"/>
                                  <m:ctrlPr>
                                    <a:rPr lang="en-GB" sz="2400" i="1">
                                      <a:latin typeface="Cambria Math" panose="02040503050406030204" pitchFamily="18" charset="0"/>
                                    </a:rPr>
                                  </m:ctrlPr>
                                </m:radPr>
                                <m:deg/>
                                <m:e>
                                  <m:r>
                                    <a:rPr lang="en-GB" sz="2400" i="1">
                                      <a:latin typeface="Cambria Math"/>
                                    </a:rPr>
                                    <m:t>𝑀</m:t>
                                  </m:r>
                                </m:e>
                              </m:rad>
                            </m:e>
                            <m:sub>
                              <m:r>
                                <a:rPr lang="en-GB" sz="2400" i="1">
                                  <a:latin typeface="Cambria Math"/>
                                </a:rPr>
                                <m:t>𝐸</m:t>
                              </m:r>
                            </m:sub>
                          </m:sSub>
                        </m:e>
                      </m:d>
                      <m:r>
                        <a:rPr lang="en-GB" sz="2400" i="1">
                          <a:latin typeface="Cambria Math"/>
                        </a:rPr>
                        <m:t>𝑥</m:t>
                      </m:r>
                      <m:r>
                        <a:rPr lang="en-GB" sz="2400" i="1">
                          <a:latin typeface="Cambria Math"/>
                        </a:rPr>
                        <m:t> </m:t>
                      </m:r>
                      <m:r>
                        <a:rPr lang="en-GB" sz="2400" i="1">
                          <a:latin typeface="Cambria Math"/>
                        </a:rPr>
                        <m:t>𝑑</m:t>
                      </m:r>
                      <m:r>
                        <a:rPr lang="en-GB" sz="2400" i="1">
                          <a:latin typeface="Cambria Math"/>
                        </a:rPr>
                        <m:t> </m:t>
                      </m:r>
                    </m:oMath>
                  </m:oMathPara>
                </a14:m>
                <a:endParaRPr lang="en-GB" sz="2400" i="1" dirty="0" smtClean="0">
                  <a:latin typeface="Cambria Math"/>
                </a:endParaRPr>
              </a:p>
              <a:p>
                <a:pPr marL="114300" indent="0">
                  <a:buNone/>
                </a:pPr>
                <a:endParaRPr lang="en-GB" sz="2400" i="1" dirty="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i="1">
                          <a:latin typeface="Cambria Math"/>
                        </a:rPr>
                        <m:t>2.449</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12</m:t>
                          </m:r>
                        </m:sup>
                      </m:sSup>
                      <m:r>
                        <a:rPr lang="en-GB" sz="2400" i="1">
                          <a:latin typeface="Cambria Math"/>
                        </a:rPr>
                        <m:t> </m:t>
                      </m:r>
                      <m:r>
                        <a:rPr lang="en-GB" sz="2400" i="1">
                          <a:latin typeface="Cambria Math"/>
                        </a:rPr>
                        <m:t>𝑥</m:t>
                      </m:r>
                      <m:r>
                        <a:rPr lang="en-GB" sz="2400" i="1">
                          <a:latin typeface="Cambria Math"/>
                        </a:rPr>
                        <m:t> 3.84</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8</m:t>
                          </m:r>
                        </m:sup>
                      </m:sSup>
                      <m:r>
                        <a:rPr lang="en-GB" sz="2400" i="1">
                          <a:latin typeface="Cambria Math"/>
                        </a:rPr>
                        <m:t>=</m:t>
                      </m:r>
                      <m:r>
                        <a:rPr lang="en-GB" sz="2400" i="1">
                          <a:latin typeface="Cambria Math"/>
                        </a:rPr>
                        <m:t>𝑑</m:t>
                      </m:r>
                      <m:r>
                        <a:rPr lang="en-GB" sz="2400" i="1">
                          <a:latin typeface="Cambria Math"/>
                        </a:rPr>
                        <m:t> </m:t>
                      </m:r>
                      <m:d>
                        <m:dPr>
                          <m:ctrlPr>
                            <a:rPr lang="en-GB" sz="2400" i="1">
                              <a:latin typeface="Cambria Math" panose="02040503050406030204" pitchFamily="18" charset="0"/>
                            </a:rPr>
                          </m:ctrlPr>
                        </m:dPr>
                        <m:e>
                          <m:r>
                            <a:rPr lang="en-GB" sz="2400" i="1">
                              <a:latin typeface="Cambria Math"/>
                            </a:rPr>
                            <m:t>2.702</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11</m:t>
                              </m:r>
                            </m:sup>
                          </m:sSup>
                          <m:r>
                            <a:rPr lang="en-GB" sz="2400" i="1">
                              <a:latin typeface="Cambria Math"/>
                            </a:rPr>
                            <m:t>+2.449</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12</m:t>
                              </m:r>
                            </m:sup>
                          </m:sSup>
                        </m:e>
                      </m:d>
                    </m:oMath>
                  </m:oMathPara>
                </a14:m>
                <a:endParaRPr lang="en-GB" sz="2400" i="1" dirty="0" smtClean="0">
                  <a:latin typeface="Cambria Math"/>
                </a:endParaRPr>
              </a:p>
              <a:p>
                <a:pPr marL="114300" indent="0">
                  <a:buNone/>
                </a:pPr>
                <a:endParaRPr lang="en-GB" sz="2400" i="1" dirty="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i="1">
                          <a:latin typeface="Cambria Math"/>
                        </a:rPr>
                        <m:t>𝑑</m:t>
                      </m:r>
                      <m:r>
                        <a:rPr lang="en-GB" sz="2400" i="1">
                          <a:latin typeface="Cambria Math"/>
                        </a:rPr>
                        <m:t>=</m:t>
                      </m:r>
                      <m:f>
                        <m:fPr>
                          <m:ctrlPr>
                            <a:rPr lang="en-GB" sz="2400" i="1">
                              <a:latin typeface="Cambria Math" panose="02040503050406030204" pitchFamily="18" charset="0"/>
                            </a:rPr>
                          </m:ctrlPr>
                        </m:fPr>
                        <m:num>
                          <m:r>
                            <a:rPr lang="en-GB" sz="2400" i="1">
                              <a:latin typeface="Cambria Math"/>
                            </a:rPr>
                            <m:t>9.404</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20</m:t>
                              </m:r>
                            </m:sup>
                          </m:sSup>
                        </m:num>
                        <m:den>
                          <m:r>
                            <a:rPr lang="en-GB" sz="2400" i="1">
                              <a:latin typeface="Cambria Math"/>
                            </a:rPr>
                            <m:t>2.719</m:t>
                          </m:r>
                          <m:r>
                            <a:rPr lang="en-GB" sz="2400" i="1">
                              <a:latin typeface="Cambria Math"/>
                            </a:rPr>
                            <m:t>𝑥</m:t>
                          </m:r>
                          <m:sSup>
                            <m:sSupPr>
                              <m:ctrlPr>
                                <a:rPr lang="en-GB" sz="2400" i="1">
                                  <a:latin typeface="Cambria Math" panose="02040503050406030204" pitchFamily="18" charset="0"/>
                                </a:rPr>
                              </m:ctrlPr>
                            </m:sSupPr>
                            <m:e>
                              <m:r>
                                <a:rPr lang="en-GB" sz="2400" i="1">
                                  <a:latin typeface="Cambria Math"/>
                                </a:rPr>
                                <m:t>10</m:t>
                              </m:r>
                            </m:e>
                            <m:sup>
                              <m:r>
                                <a:rPr lang="en-GB" sz="2400" i="1">
                                  <a:latin typeface="Cambria Math"/>
                                </a:rPr>
                                <m:t>12</m:t>
                              </m:r>
                            </m:sup>
                          </m:sSup>
                        </m:den>
                      </m:f>
                    </m:oMath>
                  </m:oMathPara>
                </a14:m>
                <a:endParaRPr lang="en-GB" sz="2400" i="1" dirty="0" smtClean="0">
                  <a:latin typeface="Cambria Math"/>
                </a:endParaRPr>
              </a:p>
              <a:p>
                <a:pPr marL="114300" indent="0">
                  <a:buNone/>
                </a:pPr>
                <a:endParaRPr lang="en-GB" sz="2400" i="1" dirty="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i="1" u="sng">
                          <a:latin typeface="Cambria Math"/>
                        </a:rPr>
                        <m:t>𝑑</m:t>
                      </m:r>
                      <m:r>
                        <a:rPr lang="en-GB" sz="2400" i="1" u="sng">
                          <a:latin typeface="Cambria Math"/>
                        </a:rPr>
                        <m:t>=</m:t>
                      </m:r>
                      <m:r>
                        <a:rPr lang="en-GB" sz="2400" b="1" i="1" u="sng">
                          <a:latin typeface="Cambria Math"/>
                        </a:rPr>
                        <m:t>𝟑</m:t>
                      </m:r>
                      <m:r>
                        <a:rPr lang="en-GB" sz="2400" b="1" i="1" u="sng">
                          <a:latin typeface="Cambria Math"/>
                        </a:rPr>
                        <m:t>.</m:t>
                      </m:r>
                      <m:r>
                        <a:rPr lang="en-GB" sz="2400" b="1" i="1" u="sng">
                          <a:latin typeface="Cambria Math"/>
                        </a:rPr>
                        <m:t>𝟓</m:t>
                      </m:r>
                      <m:r>
                        <a:rPr lang="en-GB" sz="2400" b="1" i="1" u="sng">
                          <a:latin typeface="Cambria Math"/>
                        </a:rPr>
                        <m:t>𝒙</m:t>
                      </m:r>
                      <m:sSup>
                        <m:sSupPr>
                          <m:ctrlPr>
                            <a:rPr lang="en-GB" sz="2400" b="1" i="1" u="sng">
                              <a:latin typeface="Cambria Math" panose="02040503050406030204" pitchFamily="18" charset="0"/>
                            </a:rPr>
                          </m:ctrlPr>
                        </m:sSupPr>
                        <m:e>
                          <m:r>
                            <a:rPr lang="en-GB" sz="2400" b="1" i="1" u="sng">
                              <a:latin typeface="Cambria Math"/>
                            </a:rPr>
                            <m:t>𝟏𝟎</m:t>
                          </m:r>
                        </m:e>
                        <m:sup>
                          <m:r>
                            <a:rPr lang="en-GB" sz="2400" b="1" i="1" u="sng">
                              <a:latin typeface="Cambria Math"/>
                            </a:rPr>
                            <m:t>𝟖</m:t>
                          </m:r>
                        </m:sup>
                      </m:sSup>
                      <m:r>
                        <a:rPr lang="en-GB" sz="2400" b="1" i="1" u="sng">
                          <a:latin typeface="Cambria Math"/>
                        </a:rPr>
                        <m:t>𝒎</m:t>
                      </m:r>
                      <m:r>
                        <a:rPr lang="en-GB" sz="2400" b="1" i="1" u="sng">
                          <a:latin typeface="Cambria Math"/>
                        </a:rPr>
                        <m:t> </m:t>
                      </m:r>
                    </m:oMath>
                  </m:oMathPara>
                </a14:m>
                <a:endParaRPr lang="en-GB" sz="2400" b="1" u="sng"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058400" cy="4478866"/>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3395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Earth-Moon system</a:t>
            </a:r>
            <a:endParaRPr lang="en-GB" dirty="0"/>
          </a:p>
        </p:txBody>
      </p:sp>
      <p:sp>
        <p:nvSpPr>
          <p:cNvPr id="3" name="Content Placeholder 2"/>
          <p:cNvSpPr>
            <a:spLocks noGrp="1"/>
          </p:cNvSpPr>
          <p:nvPr>
            <p:ph idx="1"/>
          </p:nvPr>
        </p:nvSpPr>
        <p:spPr>
          <a:xfrm>
            <a:off x="685800" y="1828800"/>
            <a:ext cx="7924800" cy="4876800"/>
          </a:xfrm>
        </p:spPr>
        <p:txBody>
          <a:bodyPr>
            <a:normAutofit/>
          </a:bodyPr>
          <a:lstStyle/>
          <a:p>
            <a:r>
              <a:rPr lang="en-GB" sz="2400" dirty="0"/>
              <a:t>The gravitational field line pattern for a planet-moon system </a:t>
            </a:r>
            <a:r>
              <a:rPr lang="en-GB" sz="2400" dirty="0" smtClean="0"/>
              <a:t>is:</a:t>
            </a:r>
          </a:p>
          <a:p>
            <a:endParaRPr lang="en-GB" sz="2400" dirty="0"/>
          </a:p>
          <a:p>
            <a:r>
              <a:rPr lang="en-GB" sz="2400" dirty="0" smtClean="0"/>
              <a:t>The </a:t>
            </a:r>
            <a:r>
              <a:rPr lang="en-GB" sz="2400" dirty="0"/>
              <a:t>gravitational field lines meet the surface of the Earth and the Moon at 90 ° to their surface. </a:t>
            </a:r>
            <a:endParaRPr lang="en-GB" sz="2400" dirty="0" smtClean="0"/>
          </a:p>
          <a:p>
            <a:r>
              <a:rPr lang="en-GB" sz="2400" dirty="0" smtClean="0"/>
              <a:t>The </a:t>
            </a:r>
            <a:r>
              <a:rPr lang="en-GB" sz="2400" dirty="0"/>
              <a:t>point at which the gravitational field strength is zero has been labelled X. </a:t>
            </a:r>
            <a:r>
              <a:rPr lang="en-GB" sz="2400" dirty="0" smtClean="0"/>
              <a:t> </a:t>
            </a:r>
            <a:endParaRPr lang="en-GB" sz="2400" dirty="0" smtClean="0"/>
          </a:p>
          <a:p>
            <a:r>
              <a:rPr lang="en-GB" sz="2400" dirty="0" smtClean="0"/>
              <a:t>This </a:t>
            </a:r>
            <a:r>
              <a:rPr lang="en-GB" sz="2400" dirty="0"/>
              <a:t>is closer to the Moon than the Earth </a:t>
            </a:r>
            <a:r>
              <a:rPr lang="en-GB" sz="2400" dirty="0" smtClean="0"/>
              <a:t>because the </a:t>
            </a:r>
            <a:r>
              <a:rPr lang="en-GB" sz="2400" dirty="0"/>
              <a:t>Earth has a much larger mass.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828800"/>
            <a:ext cx="3581401" cy="270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705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524001"/>
            <a:ext cx="63246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52601"/>
            <a:ext cx="62674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457201"/>
            <a:ext cx="56292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058" y="3174547"/>
            <a:ext cx="6334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4972050"/>
            <a:ext cx="64484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04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716173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457201"/>
            <a:ext cx="56292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83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Satellite Motion</a:t>
            </a:r>
            <a:endParaRPr lang="en-GB" dirty="0"/>
          </a:p>
        </p:txBody>
      </p:sp>
      <p:sp>
        <p:nvSpPr>
          <p:cNvPr id="3" name="Content Placeholder 2"/>
          <p:cNvSpPr>
            <a:spLocks noGrp="1"/>
          </p:cNvSpPr>
          <p:nvPr>
            <p:ph idx="1"/>
          </p:nvPr>
        </p:nvSpPr>
        <p:spPr>
          <a:xfrm>
            <a:off x="533400" y="1845734"/>
            <a:ext cx="11277600" cy="4023360"/>
          </a:xfrm>
        </p:spPr>
        <p:txBody>
          <a:bodyPr>
            <a:normAutofit/>
          </a:bodyPr>
          <a:lstStyle/>
          <a:p>
            <a:r>
              <a:rPr lang="en-GB" sz="2400" dirty="0"/>
              <a:t>Man-made satellites orbiting the Earth are used extensively by the telecommunications industry. </a:t>
            </a:r>
            <a:endParaRPr lang="en-GB" sz="2400" dirty="0" smtClean="0"/>
          </a:p>
          <a:p>
            <a:endParaRPr lang="en-GB" sz="2400" dirty="0"/>
          </a:p>
          <a:p>
            <a:r>
              <a:rPr lang="en-GB" sz="2400" dirty="0" smtClean="0"/>
              <a:t>Other </a:t>
            </a:r>
            <a:r>
              <a:rPr lang="en-GB" sz="2400" dirty="0"/>
              <a:t>artificial satellites are used for applications such as meteorological observations. The Earth does have a natural satellite too, of course, namely the Moon. </a:t>
            </a:r>
            <a:endParaRPr lang="en-GB" sz="2400" dirty="0" smtClean="0"/>
          </a:p>
          <a:p>
            <a:endParaRPr lang="en-GB" sz="2400" dirty="0"/>
          </a:p>
          <a:p>
            <a:r>
              <a:rPr lang="en-GB" sz="2400" dirty="0" smtClean="0"/>
              <a:t>In </a:t>
            </a:r>
            <a:r>
              <a:rPr lang="en-GB" sz="2400" dirty="0"/>
              <a:t>this section we will be studying the motion of satellites, investigating the relationship between orbit radius and orbit period.</a:t>
            </a:r>
          </a:p>
        </p:txBody>
      </p:sp>
    </p:spTree>
    <p:extLst>
      <p:ext uri="{BB962C8B-B14F-4D97-AF65-F5344CB8AC3E}">
        <p14:creationId xmlns:p14="http://schemas.microsoft.com/office/powerpoint/2010/main" val="1055753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Newton’s Canon</a:t>
            </a:r>
            <a:endParaRPr lang="en-GB" dirty="0"/>
          </a:p>
        </p:txBody>
      </p:sp>
      <p:sp>
        <p:nvSpPr>
          <p:cNvPr id="3" name="Content Placeholder 2"/>
          <p:cNvSpPr>
            <a:spLocks noGrp="1"/>
          </p:cNvSpPr>
          <p:nvPr>
            <p:ph idx="1"/>
          </p:nvPr>
        </p:nvSpPr>
        <p:spPr>
          <a:xfrm>
            <a:off x="457200" y="1845734"/>
            <a:ext cx="11582400" cy="5012266"/>
          </a:xfrm>
        </p:spPr>
        <p:txBody>
          <a:bodyPr>
            <a:noAutofit/>
          </a:bodyPr>
          <a:lstStyle/>
          <a:p>
            <a:r>
              <a:rPr lang="en-GB" sz="2400" dirty="0"/>
              <a:t>Imagine if we fire a cannonball horizontally from a cannon. Using the kinematic relationships, we can work out how far the cannonball travels before hitting the ground, and how long it spends in the air before reaching the ground. </a:t>
            </a:r>
            <a:endParaRPr lang="en-GB" sz="2400" dirty="0" smtClean="0"/>
          </a:p>
          <a:p>
            <a:r>
              <a:rPr lang="en-GB" sz="2400" dirty="0" smtClean="0"/>
              <a:t>If </a:t>
            </a:r>
            <a:r>
              <a:rPr lang="en-GB" sz="2400" dirty="0"/>
              <a:t>the cannonball has sufficient speed, and is fired from a very high point, the calculation becomes more complicated, since the Earth is not horizontal but curved. </a:t>
            </a:r>
            <a:r>
              <a:rPr lang="en-GB" sz="2400" dirty="0" smtClean="0"/>
              <a:t>We </a:t>
            </a:r>
            <a:r>
              <a:rPr lang="en-GB" sz="2400" dirty="0"/>
              <a:t>must take the curvature of the Earth into account when we try to calculate where the cannonball lands</a:t>
            </a:r>
            <a:r>
              <a:rPr lang="en-GB" sz="2400" dirty="0" smtClean="0"/>
              <a:t>.</a:t>
            </a:r>
          </a:p>
          <a:p>
            <a:r>
              <a:rPr lang="en-GB" sz="2400" dirty="0" smtClean="0"/>
              <a:t>Newton </a:t>
            </a:r>
            <a:r>
              <a:rPr lang="en-GB" sz="2400" dirty="0"/>
              <a:t>compared the theoretical cannonball to the orbit of the Moon. </a:t>
            </a:r>
            <a:endParaRPr lang="en-GB" sz="2400" dirty="0" smtClean="0"/>
          </a:p>
          <a:p>
            <a:r>
              <a:rPr lang="en-GB" sz="2400" dirty="0" smtClean="0"/>
              <a:t>Using </a:t>
            </a:r>
            <a:r>
              <a:rPr lang="en-GB" sz="2400" dirty="0"/>
              <a:t>the idea of the Moon "falling" around the Earth, he compared the rate at which the Moon was falling to the rate at which an object close to the Earth falls, and from this he was able to establish the inverse square law of gravitation.</a:t>
            </a:r>
          </a:p>
        </p:txBody>
      </p:sp>
      <p:sp>
        <p:nvSpPr>
          <p:cNvPr id="4" name="TextBox 3"/>
          <p:cNvSpPr txBox="1"/>
          <p:nvPr/>
        </p:nvSpPr>
        <p:spPr>
          <a:xfrm>
            <a:off x="6324600" y="152401"/>
            <a:ext cx="4114800" cy="1200329"/>
          </a:xfrm>
          <a:prstGeom prst="rect">
            <a:avLst/>
          </a:prstGeom>
          <a:noFill/>
        </p:spPr>
        <p:txBody>
          <a:bodyPr wrap="square" rtlCol="0">
            <a:spAutoFit/>
          </a:bodyPr>
          <a:lstStyle/>
          <a:p>
            <a:r>
              <a:rPr lang="en-GB" dirty="0">
                <a:hlinkClick r:id="rId2"/>
              </a:rPr>
              <a:t>http://</a:t>
            </a:r>
            <a:r>
              <a:rPr lang="en-GB" dirty="0">
                <a:hlinkClick r:id="rId2"/>
              </a:rPr>
              <a:t>courses.scholar.hw.ac.uk/vle/scholar/session.controller?action=viewContent&amp;contentGUID=08ceecc8-642c-f66c-e356-ed7da3401632</a:t>
            </a:r>
            <a:r>
              <a:rPr lang="en-GB" dirty="0"/>
              <a:t> </a:t>
            </a:r>
            <a:endParaRPr lang="en-GB" dirty="0"/>
          </a:p>
        </p:txBody>
      </p:sp>
    </p:spTree>
    <p:extLst>
      <p:ext uri="{BB962C8B-B14F-4D97-AF65-F5344CB8AC3E}">
        <p14:creationId xmlns:p14="http://schemas.microsoft.com/office/powerpoint/2010/main" val="4049846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Newton’s Canon</a:t>
            </a:r>
            <a:endParaRPr lang="en-GB" dirty="0"/>
          </a:p>
        </p:txBody>
      </p:sp>
      <p:sp>
        <p:nvSpPr>
          <p:cNvPr id="3" name="Content Placeholder 2"/>
          <p:cNvSpPr>
            <a:spLocks noGrp="1"/>
          </p:cNvSpPr>
          <p:nvPr>
            <p:ph idx="1"/>
          </p:nvPr>
        </p:nvSpPr>
        <p:spPr/>
        <p:txBody>
          <a:bodyPr>
            <a:normAutofit/>
          </a:bodyPr>
          <a:lstStyle/>
          <a:p>
            <a:r>
              <a:rPr lang="en-GB" sz="2400" dirty="0"/>
              <a:t>If a satellite is orbiting the Earth with a uniform speed, then there must be a constant centripetal force acting on it. We have seen that the only force acting on the satellite (mass </a:t>
            </a:r>
            <a:r>
              <a:rPr lang="en-GB" sz="2400" dirty="0" smtClean="0"/>
              <a:t>M) </a:t>
            </a:r>
            <a:r>
              <a:rPr lang="en-GB" sz="2400" dirty="0"/>
              <a:t>is the gravitational force exerted on it by the Earth (mass </a:t>
            </a:r>
            <a:r>
              <a:rPr lang="en-GB" sz="2400" dirty="0" smtClean="0"/>
              <a:t>M</a:t>
            </a:r>
            <a:r>
              <a:rPr lang="en-GB" sz="2400" baseline="-25000" dirty="0" smtClean="0"/>
              <a:t>E</a:t>
            </a:r>
            <a:r>
              <a:rPr lang="en-GB" sz="2400" dirty="0" smtClean="0"/>
              <a:t>). </a:t>
            </a:r>
          </a:p>
          <a:p>
            <a:pPr marL="0" indent="0">
              <a:buNone/>
            </a:pPr>
            <a:endParaRPr lang="en-GB" sz="2400" dirty="0" smtClean="0"/>
          </a:p>
          <a:p>
            <a:r>
              <a:rPr lang="en-GB" sz="2400" dirty="0" smtClean="0"/>
              <a:t>This </a:t>
            </a:r>
            <a:r>
              <a:rPr lang="en-GB" sz="2400" dirty="0"/>
              <a:t>force acts towards the centre of the Earth and is the centripetal </a:t>
            </a:r>
            <a:r>
              <a:rPr lang="en-GB" sz="2400" dirty="0" smtClean="0"/>
              <a:t>force. </a:t>
            </a:r>
          </a:p>
          <a:p>
            <a:endParaRPr lang="en-GB" sz="2400" dirty="0"/>
          </a:p>
        </p:txBody>
      </p:sp>
    </p:spTree>
    <p:extLst>
      <p:ext uri="{BB962C8B-B14F-4D97-AF65-F5344CB8AC3E}">
        <p14:creationId xmlns:p14="http://schemas.microsoft.com/office/powerpoint/2010/main" val="659722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Speed of a Satellite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sz="2800" dirty="0" smtClean="0"/>
                  <a:t>The speed of the satellite can be found by: </a:t>
                </a:r>
              </a:p>
              <a:p>
                <a:pPr algn="ctr"/>
                <a14:m>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𝐺</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𝐸</m:t>
                            </m:r>
                          </m:sub>
                        </m:sSub>
                        <m:r>
                          <a:rPr lang="en-GB" sz="2800" b="0" i="1" smtClean="0">
                            <a:latin typeface="Cambria Math" panose="02040503050406030204" pitchFamily="18" charset="0"/>
                          </a:rPr>
                          <m:t>𝑚</m:t>
                        </m:r>
                      </m:num>
                      <m:den>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𝑟</m:t>
                            </m:r>
                          </m:e>
                          <m:sup>
                            <m:r>
                              <a:rPr lang="en-GB" sz="2800" b="0" i="1" smtClean="0">
                                <a:latin typeface="Cambria Math" panose="02040503050406030204" pitchFamily="18" charset="0"/>
                              </a:rPr>
                              <m:t>2</m:t>
                            </m:r>
                          </m:sup>
                        </m:sSup>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𝑚</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𝑣</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𝑟</m:t>
                        </m:r>
                      </m:den>
                    </m:f>
                  </m:oMath>
                </a14:m>
                <a:endParaRPr lang="en-GB" sz="2800" b="0" i="1" dirty="0" smtClean="0">
                  <a:latin typeface="Cambria Math" panose="02040503050406030204" pitchFamily="18" charset="0"/>
                </a:endParaRPr>
              </a:p>
              <a:p>
                <a:pPr algn="ctr"/>
                <a14:m>
                  <m:oMath xmlns:m="http://schemas.openxmlformats.org/officeDocument/2006/math">
                    <m:r>
                      <a:rPr lang="en-GB" sz="2800" b="0" i="1" smtClean="0">
                        <a:latin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m:t>
                    </m:r>
                    <m:sSup>
                      <m:sSupPr>
                        <m:ctrlPr>
                          <a:rPr lang="en-GB" sz="2800" b="0" i="1" smtClean="0">
                            <a:latin typeface="Cambria Math" panose="02040503050406030204" pitchFamily="18" charset="0"/>
                            <a:ea typeface="Cambria Math" panose="02040503050406030204" pitchFamily="18" charset="0"/>
                          </a:rPr>
                        </m:ctrlPr>
                      </m:sSupPr>
                      <m:e>
                        <m:r>
                          <a:rPr lang="en-GB" sz="2800" b="0" i="1" smtClean="0">
                            <a:latin typeface="Cambria Math" panose="02040503050406030204" pitchFamily="18" charset="0"/>
                            <a:ea typeface="Cambria Math" panose="02040503050406030204" pitchFamily="18" charset="0"/>
                          </a:rPr>
                          <m:t>𝑣</m:t>
                        </m:r>
                      </m:e>
                      <m:sup>
                        <m:r>
                          <a:rPr lang="en-GB" sz="2800" b="0" i="1" smtClean="0">
                            <a:latin typeface="Cambria Math" panose="02040503050406030204" pitchFamily="18" charset="0"/>
                            <a:ea typeface="Cambria Math" panose="02040503050406030204" pitchFamily="18" charset="0"/>
                          </a:rPr>
                          <m:t>2</m:t>
                        </m:r>
                      </m:sup>
                    </m:sSup>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𝐺</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𝐸</m:t>
                            </m:r>
                          </m:sub>
                        </m:sSub>
                      </m:num>
                      <m:den>
                        <m:r>
                          <a:rPr lang="en-GB" sz="2800" b="0" i="1" smtClean="0">
                            <a:latin typeface="Cambria Math" panose="02040503050406030204" pitchFamily="18" charset="0"/>
                            <a:ea typeface="Cambria Math" panose="02040503050406030204" pitchFamily="18" charset="0"/>
                          </a:rPr>
                          <m:t>𝑟</m:t>
                        </m:r>
                      </m:den>
                    </m:f>
                    <m:r>
                      <a:rPr lang="en-GB" sz="2800" b="0" i="1" smtClean="0">
                        <a:latin typeface="Cambria Math" panose="02040503050406030204" pitchFamily="18" charset="0"/>
                        <a:ea typeface="Cambria Math" panose="02040503050406030204" pitchFamily="18" charset="0"/>
                      </a:rPr>
                      <m:t> </m:t>
                    </m:r>
                  </m:oMath>
                </a14:m>
                <a:endParaRPr lang="en-GB" sz="2800" b="0" i="1" dirty="0" smtClean="0">
                  <a:latin typeface="Cambria Math" panose="02040503050406030204" pitchFamily="18" charset="0"/>
                  <a:ea typeface="Cambria Math" panose="02040503050406030204" pitchFamily="18" charset="0"/>
                </a:endParaRPr>
              </a:p>
              <a:p>
                <a:pPr algn="ctr"/>
                <a14:m>
                  <m:oMath xmlns:m="http://schemas.openxmlformats.org/officeDocument/2006/math">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𝑣</m:t>
                    </m:r>
                    <m:r>
                      <a:rPr lang="en-GB" sz="2800" b="0" i="1" smtClean="0">
                        <a:latin typeface="Cambria Math" panose="02040503050406030204" pitchFamily="18" charset="0"/>
                        <a:ea typeface="Cambria Math" panose="02040503050406030204" pitchFamily="18" charset="0"/>
                      </a:rPr>
                      <m:t>=</m:t>
                    </m:r>
                    <m:rad>
                      <m:radPr>
                        <m:degHide m:val="on"/>
                        <m:ctrlPr>
                          <a:rPr lang="en-GB" sz="2800" b="0" i="1" smtClean="0">
                            <a:latin typeface="Cambria Math" panose="02040503050406030204" pitchFamily="18" charset="0"/>
                            <a:ea typeface="Cambria Math" panose="02040503050406030204" pitchFamily="18" charset="0"/>
                          </a:rPr>
                        </m:ctrlPr>
                      </m:radPr>
                      <m:deg/>
                      <m:e>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𝐺</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𝐸</m:t>
                                </m:r>
                              </m:sub>
                            </m:sSub>
                          </m:num>
                          <m:den>
                            <m:r>
                              <a:rPr lang="en-GB" sz="2800" b="0" i="1" smtClean="0">
                                <a:latin typeface="Cambria Math" panose="02040503050406030204" pitchFamily="18" charset="0"/>
                                <a:ea typeface="Cambria Math" panose="02040503050406030204" pitchFamily="18" charset="0"/>
                              </a:rPr>
                              <m:t>𝑟</m:t>
                            </m:r>
                          </m:den>
                        </m:f>
                      </m:e>
                    </m:rad>
                  </m:oMath>
                </a14:m>
                <a:endParaRPr lang="en-GB" dirty="0" smtClean="0"/>
              </a:p>
              <a:p>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91" t="-2727"/>
                </a:stretch>
              </a:blipFill>
            </p:spPr>
            <p:txBody>
              <a:bodyPr/>
              <a:lstStyle/>
              <a:p>
                <a:r>
                  <a:rPr lang="en-GB">
                    <a:noFill/>
                  </a:rPr>
                  <a:t> </a:t>
                </a:r>
              </a:p>
            </p:txBody>
          </p:sp>
        </mc:Fallback>
      </mc:AlternateContent>
    </p:spTree>
    <p:extLst>
      <p:ext uri="{BB962C8B-B14F-4D97-AF65-F5344CB8AC3E}">
        <p14:creationId xmlns:p14="http://schemas.microsoft.com/office/powerpoint/2010/main" val="183127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a:bodyPr>
          <a:lstStyle/>
          <a:p>
            <a:pPr marL="114300" indent="0">
              <a:buNone/>
            </a:pPr>
            <a:r>
              <a:rPr lang="en-GB" sz="2400" dirty="0"/>
              <a:t>Consider two point masses, each 2.00 kg, placed 1.20 m apart on a table top. Calculate the magnitude of the gravitational force between the two masses.</a:t>
            </a:r>
          </a:p>
        </p:txBody>
      </p:sp>
      <p:sp>
        <p:nvSpPr>
          <p:cNvPr id="4" name="Rectangle 3"/>
          <p:cNvSpPr/>
          <p:nvPr/>
        </p:nvSpPr>
        <p:spPr>
          <a:xfrm>
            <a:off x="4495800" y="457200"/>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1807000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Newton’s Canon</a:t>
            </a:r>
            <a:endParaRPr lang="en-GB" dirty="0"/>
          </a:p>
        </p:txBody>
      </p:sp>
      <p:sp>
        <p:nvSpPr>
          <p:cNvPr id="3" name="Content Placeholder 2"/>
          <p:cNvSpPr>
            <a:spLocks noGrp="1"/>
          </p:cNvSpPr>
          <p:nvPr>
            <p:ph idx="1"/>
          </p:nvPr>
        </p:nvSpPr>
        <p:spPr/>
        <p:txBody>
          <a:bodyPr>
            <a:normAutofit/>
          </a:bodyPr>
          <a:lstStyle/>
          <a:p>
            <a:r>
              <a:rPr lang="en-GB" dirty="0" smtClean="0"/>
              <a:t>The </a:t>
            </a:r>
            <a:r>
              <a:rPr lang="en-GB" b="1" dirty="0"/>
              <a:t>mass of the satellite does not affect the speed</a:t>
            </a:r>
            <a:r>
              <a:rPr lang="en-GB" dirty="0"/>
              <a:t>. It is this fact that leads to the effect of 'weightlessness' experienced by astronauts. An astronaut in a satellite can be considered to be a satellite himself, and will be orbiting at the same speed as the satellite. </a:t>
            </a:r>
            <a:endParaRPr lang="en-GB" dirty="0" smtClean="0"/>
          </a:p>
          <a:p>
            <a:r>
              <a:rPr lang="en-GB" dirty="0" smtClean="0"/>
              <a:t>Since </a:t>
            </a:r>
            <a:r>
              <a:rPr lang="en-GB" dirty="0"/>
              <a:t>there will be no force pushing the astronaut against the floor or the walls, the astronaut experiences an apparent weightlessness relative to the satellite. </a:t>
            </a:r>
            <a:endParaRPr lang="en-GB" dirty="0" smtClean="0"/>
          </a:p>
          <a:p>
            <a:endParaRPr lang="en-GB" dirty="0" smtClean="0"/>
          </a:p>
          <a:p>
            <a:r>
              <a:rPr lang="en-GB" dirty="0" smtClean="0"/>
              <a:t>Weightlessness occurs because </a:t>
            </a:r>
            <a:r>
              <a:rPr lang="en-GB" dirty="0"/>
              <a:t>the astronaut and the satellite are both 'falling' with the same acceleration.</a:t>
            </a:r>
          </a:p>
        </p:txBody>
      </p:sp>
    </p:spTree>
    <p:extLst>
      <p:ext uri="{BB962C8B-B14F-4D97-AF65-F5344CB8AC3E}">
        <p14:creationId xmlns:p14="http://schemas.microsoft.com/office/powerpoint/2010/main" val="2847374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 of a satellite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737360"/>
                <a:ext cx="10058400" cy="4892040"/>
              </a:xfrm>
            </p:spPr>
            <p:txBody>
              <a:bodyPr>
                <a:normAutofit/>
              </a:bodyPr>
              <a:lstStyle/>
              <a:p>
                <a:r>
                  <a:rPr lang="en-GB" sz="2400" dirty="0" smtClean="0"/>
                  <a:t>The period T </a:t>
                </a:r>
                <a:r>
                  <a:rPr lang="en-GB" sz="2400" dirty="0"/>
                  <a:t>of an object performing circular motion with radius is related to the speed of the object by the </a:t>
                </a:r>
                <a:r>
                  <a:rPr lang="en-GB" sz="2400" dirty="0" smtClean="0"/>
                  <a:t>equation</a:t>
                </a:r>
                <a:r>
                  <a:rPr lang="en-GB" sz="2400" dirty="0" smtClean="0"/>
                  <a:t>:</a:t>
                </a:r>
              </a:p>
              <a:p>
                <a:pPr algn="ctr"/>
                <a14:m>
                  <m:oMath xmlns:m="http://schemas.openxmlformats.org/officeDocument/2006/math">
                    <m:r>
                      <a:rPr lang="en-GB" sz="2100" b="0" i="1" smtClean="0">
                        <a:latin typeface="Cambria Math" panose="02040503050406030204" pitchFamily="18" charset="0"/>
                      </a:rPr>
                      <m:t>𝐹</m:t>
                    </m:r>
                    <m:r>
                      <a:rPr lang="en-GB" sz="2100" b="0" i="1" smtClean="0">
                        <a:latin typeface="Cambria Math" panose="02040503050406030204" pitchFamily="18" charset="0"/>
                      </a:rPr>
                      <m:t>=</m:t>
                    </m:r>
                    <m:r>
                      <a:rPr lang="en-GB" sz="2100" b="0" i="1" smtClean="0">
                        <a:latin typeface="Cambria Math" panose="02040503050406030204" pitchFamily="18" charset="0"/>
                      </a:rPr>
                      <m:t>𝑚𝑟</m:t>
                    </m:r>
                    <m:sSup>
                      <m:sSupPr>
                        <m:ctrlPr>
                          <a:rPr lang="en-GB" sz="2100" b="0" i="1" smtClean="0">
                            <a:latin typeface="Cambria Math" panose="02040503050406030204" pitchFamily="18" charset="0"/>
                            <a:ea typeface="Cambria Math" panose="02040503050406030204" pitchFamily="18" charset="0"/>
                          </a:rPr>
                        </m:ctrlPr>
                      </m:sSupPr>
                      <m:e>
                        <m:r>
                          <a:rPr lang="en-GB" sz="2100" b="0" i="1" smtClean="0">
                            <a:latin typeface="Cambria Math" panose="02040503050406030204" pitchFamily="18" charset="0"/>
                            <a:ea typeface="Cambria Math" panose="02040503050406030204" pitchFamily="18" charset="0"/>
                          </a:rPr>
                          <m:t>𝜔</m:t>
                        </m:r>
                      </m:e>
                      <m:sup>
                        <m:r>
                          <a:rPr lang="en-GB" sz="2100" b="0" i="1" smtClean="0">
                            <a:latin typeface="Cambria Math" panose="02040503050406030204" pitchFamily="18" charset="0"/>
                            <a:ea typeface="Cambria Math" panose="02040503050406030204" pitchFamily="18" charset="0"/>
                          </a:rPr>
                          <m:t>2</m:t>
                        </m:r>
                      </m:sup>
                    </m:sSup>
                    <m:r>
                      <a:rPr lang="en-GB" sz="2100" b="0" i="1" smtClean="0">
                        <a:latin typeface="Cambria Math" panose="02040503050406030204" pitchFamily="18" charset="0"/>
                        <a:ea typeface="Cambria Math" panose="02040503050406030204" pitchFamily="18" charset="0"/>
                      </a:rPr>
                      <m:t>=</m:t>
                    </m:r>
                    <m:r>
                      <a:rPr lang="en-GB" sz="2100" b="0" i="1" smtClean="0">
                        <a:latin typeface="Cambria Math" panose="02040503050406030204" pitchFamily="18" charset="0"/>
                        <a:ea typeface="Cambria Math" panose="02040503050406030204" pitchFamily="18" charset="0"/>
                      </a:rPr>
                      <m:t>𝑚𝑟</m:t>
                    </m:r>
                    <m:sSup>
                      <m:sSupPr>
                        <m:ctrlPr>
                          <a:rPr lang="en-GB" sz="2100" b="0" i="1" smtClean="0">
                            <a:latin typeface="Cambria Math" panose="02040503050406030204" pitchFamily="18" charset="0"/>
                            <a:ea typeface="Cambria Math" panose="02040503050406030204" pitchFamily="18" charset="0"/>
                          </a:rPr>
                        </m:ctrlPr>
                      </m:sSupPr>
                      <m:e>
                        <m:d>
                          <m:dPr>
                            <m:ctrlPr>
                              <a:rPr lang="en-GB" sz="2100" b="0" i="1" smtClean="0">
                                <a:latin typeface="Cambria Math" panose="02040503050406030204" pitchFamily="18" charset="0"/>
                                <a:ea typeface="Cambria Math" panose="02040503050406030204" pitchFamily="18" charset="0"/>
                              </a:rPr>
                            </m:ctrlPr>
                          </m:dPr>
                          <m:e>
                            <m:f>
                              <m:fPr>
                                <m:ctrlPr>
                                  <a:rPr lang="en-GB" sz="2100" b="0" i="1" smtClean="0">
                                    <a:latin typeface="Cambria Math" panose="02040503050406030204" pitchFamily="18" charset="0"/>
                                    <a:ea typeface="Cambria Math" panose="02040503050406030204" pitchFamily="18" charset="0"/>
                                  </a:rPr>
                                </m:ctrlPr>
                              </m:fPr>
                              <m:num>
                                <m:r>
                                  <a:rPr lang="en-GB" sz="2100" b="0" i="1" smtClean="0">
                                    <a:latin typeface="Cambria Math" panose="02040503050406030204" pitchFamily="18" charset="0"/>
                                    <a:ea typeface="Cambria Math" panose="02040503050406030204" pitchFamily="18" charset="0"/>
                                  </a:rPr>
                                  <m:t>2</m:t>
                                </m:r>
                                <m:r>
                                  <a:rPr lang="en-GB" sz="2100" b="0" i="1" smtClean="0">
                                    <a:latin typeface="Cambria Math" panose="02040503050406030204" pitchFamily="18" charset="0"/>
                                    <a:ea typeface="Cambria Math" panose="02040503050406030204" pitchFamily="18" charset="0"/>
                                  </a:rPr>
                                  <m:t>𝜋</m:t>
                                </m:r>
                              </m:num>
                              <m:den>
                                <m:r>
                                  <a:rPr lang="en-GB" sz="2100" b="0" i="1" smtClean="0">
                                    <a:latin typeface="Cambria Math" panose="02040503050406030204" pitchFamily="18" charset="0"/>
                                    <a:ea typeface="Cambria Math" panose="02040503050406030204" pitchFamily="18" charset="0"/>
                                  </a:rPr>
                                  <m:t>𝑇</m:t>
                                </m:r>
                              </m:den>
                            </m:f>
                          </m:e>
                        </m:d>
                      </m:e>
                      <m:sup>
                        <m:r>
                          <a:rPr lang="en-GB" sz="2100" b="0" i="1" smtClean="0">
                            <a:latin typeface="Cambria Math" panose="02040503050406030204" pitchFamily="18" charset="0"/>
                            <a:ea typeface="Cambria Math" panose="02040503050406030204" pitchFamily="18" charset="0"/>
                          </a:rPr>
                          <m:t>2</m:t>
                        </m:r>
                      </m:sup>
                    </m:sSup>
                    <m:r>
                      <a:rPr lang="en-GB" sz="2100" b="0" i="1" smtClean="0">
                        <a:latin typeface="Cambria Math" panose="02040503050406030204" pitchFamily="18" charset="0"/>
                        <a:ea typeface="Cambria Math" panose="02040503050406030204" pitchFamily="18" charset="0"/>
                      </a:rPr>
                      <m:t>=</m:t>
                    </m:r>
                    <m:f>
                      <m:fPr>
                        <m:ctrlPr>
                          <a:rPr lang="en-GB" sz="2100" b="0" i="1" smtClean="0">
                            <a:latin typeface="Cambria Math" panose="02040503050406030204" pitchFamily="18" charset="0"/>
                            <a:ea typeface="Cambria Math" panose="02040503050406030204" pitchFamily="18" charset="0"/>
                          </a:rPr>
                        </m:ctrlPr>
                      </m:fPr>
                      <m:num>
                        <m:r>
                          <a:rPr lang="en-GB" sz="2100" b="0" i="1" smtClean="0">
                            <a:latin typeface="Cambria Math" panose="02040503050406030204" pitchFamily="18" charset="0"/>
                            <a:ea typeface="Cambria Math" panose="02040503050406030204" pitchFamily="18" charset="0"/>
                          </a:rPr>
                          <m:t>𝑚</m:t>
                        </m:r>
                        <m:sSup>
                          <m:sSupPr>
                            <m:ctrlPr>
                              <a:rPr lang="en-GB" sz="2100" b="0" i="1" smtClean="0">
                                <a:latin typeface="Cambria Math" panose="02040503050406030204" pitchFamily="18" charset="0"/>
                                <a:ea typeface="Cambria Math" panose="02040503050406030204" pitchFamily="18" charset="0"/>
                              </a:rPr>
                            </m:ctrlPr>
                          </m:sSupPr>
                          <m:e>
                            <m:r>
                              <a:rPr lang="en-GB" sz="2100" b="0" i="1" smtClean="0">
                                <a:latin typeface="Cambria Math" panose="02040503050406030204" pitchFamily="18" charset="0"/>
                                <a:ea typeface="Cambria Math" panose="02040503050406030204" pitchFamily="18" charset="0"/>
                              </a:rPr>
                              <m:t>𝑣</m:t>
                            </m:r>
                          </m:e>
                          <m:sup>
                            <m:r>
                              <a:rPr lang="en-GB" sz="2100" b="0" i="1" smtClean="0">
                                <a:latin typeface="Cambria Math" panose="02040503050406030204" pitchFamily="18" charset="0"/>
                                <a:ea typeface="Cambria Math" panose="02040503050406030204" pitchFamily="18" charset="0"/>
                              </a:rPr>
                              <m:t>2</m:t>
                            </m:r>
                          </m:sup>
                        </m:sSup>
                      </m:num>
                      <m:den>
                        <m:r>
                          <a:rPr lang="en-GB" sz="2100" b="0" i="1" smtClean="0">
                            <a:latin typeface="Cambria Math" panose="02040503050406030204" pitchFamily="18" charset="0"/>
                            <a:ea typeface="Cambria Math" panose="02040503050406030204" pitchFamily="18" charset="0"/>
                          </a:rPr>
                          <m:t>𝑟</m:t>
                        </m:r>
                      </m:den>
                    </m:f>
                  </m:oMath>
                </a14:m>
                <a:r>
                  <a:rPr lang="en-GB" sz="2100" dirty="0" smtClean="0"/>
                  <a:t> </a:t>
                </a:r>
              </a:p>
              <a:p>
                <a:r>
                  <a:rPr lang="en-GB" sz="2100" dirty="0" smtClean="0"/>
                  <a:t>so:				      </a:t>
                </a:r>
                <a14:m>
                  <m:oMath xmlns:m="http://schemas.openxmlformats.org/officeDocument/2006/math">
                    <m:f>
                      <m:fPr>
                        <m:ctrlPr>
                          <a:rPr lang="en-GB" sz="2100" b="0" i="1" smtClean="0">
                            <a:latin typeface="Cambria Math" panose="02040503050406030204" pitchFamily="18" charset="0"/>
                          </a:rPr>
                        </m:ctrlPr>
                      </m:fPr>
                      <m:num>
                        <m:r>
                          <a:rPr lang="en-GB" sz="2100" b="0" i="1" smtClean="0">
                            <a:latin typeface="Cambria Math" panose="02040503050406030204" pitchFamily="18" charset="0"/>
                          </a:rPr>
                          <m:t>𝑚</m:t>
                        </m:r>
                        <m:sSup>
                          <m:sSupPr>
                            <m:ctrlPr>
                              <a:rPr lang="en-GB" sz="2100" b="0" i="1" smtClean="0">
                                <a:latin typeface="Cambria Math" panose="02040503050406030204" pitchFamily="18" charset="0"/>
                              </a:rPr>
                            </m:ctrlPr>
                          </m:sSupPr>
                          <m:e>
                            <m:r>
                              <a:rPr lang="en-GB" sz="2100" b="0" i="1" smtClean="0">
                                <a:latin typeface="Cambria Math" panose="02040503050406030204" pitchFamily="18" charset="0"/>
                              </a:rPr>
                              <m:t>𝑣</m:t>
                            </m:r>
                          </m:e>
                          <m:sup>
                            <m:r>
                              <a:rPr lang="en-GB" sz="2100" b="0" i="1" smtClean="0">
                                <a:latin typeface="Cambria Math" panose="02040503050406030204" pitchFamily="18" charset="0"/>
                              </a:rPr>
                              <m:t>2</m:t>
                            </m:r>
                          </m:sup>
                        </m:sSup>
                      </m:num>
                      <m:den>
                        <m:r>
                          <a:rPr lang="en-GB" sz="2100" b="0" i="1" smtClean="0">
                            <a:latin typeface="Cambria Math" panose="02040503050406030204" pitchFamily="18" charset="0"/>
                          </a:rPr>
                          <m:t>𝑟</m:t>
                        </m:r>
                      </m:den>
                    </m:f>
                    <m:r>
                      <a:rPr lang="en-GB" sz="2100" b="0" i="1" smtClean="0">
                        <a:latin typeface="Cambria Math" panose="02040503050406030204" pitchFamily="18" charset="0"/>
                      </a:rPr>
                      <m:t>=</m:t>
                    </m:r>
                    <m:r>
                      <a:rPr lang="en-GB" sz="2100" i="1">
                        <a:latin typeface="Cambria Math" panose="02040503050406030204" pitchFamily="18" charset="0"/>
                        <a:ea typeface="Cambria Math" panose="02040503050406030204" pitchFamily="18" charset="0"/>
                      </a:rPr>
                      <m:t>𝑚𝑟</m:t>
                    </m:r>
                    <m:sSup>
                      <m:sSupPr>
                        <m:ctrlPr>
                          <a:rPr lang="en-GB" sz="2100" i="1">
                            <a:latin typeface="Cambria Math" panose="02040503050406030204" pitchFamily="18" charset="0"/>
                            <a:ea typeface="Cambria Math" panose="02040503050406030204" pitchFamily="18" charset="0"/>
                          </a:rPr>
                        </m:ctrlPr>
                      </m:sSupPr>
                      <m:e>
                        <m:d>
                          <m:dPr>
                            <m:ctrlPr>
                              <a:rPr lang="en-GB" sz="2100" i="1">
                                <a:latin typeface="Cambria Math" panose="02040503050406030204" pitchFamily="18" charset="0"/>
                                <a:ea typeface="Cambria Math" panose="02040503050406030204" pitchFamily="18" charset="0"/>
                              </a:rPr>
                            </m:ctrlPr>
                          </m:dPr>
                          <m:e>
                            <m:f>
                              <m:fPr>
                                <m:ctrlPr>
                                  <a:rPr lang="en-GB" sz="2100" i="1">
                                    <a:latin typeface="Cambria Math" panose="02040503050406030204" pitchFamily="18" charset="0"/>
                                    <a:ea typeface="Cambria Math" panose="02040503050406030204" pitchFamily="18" charset="0"/>
                                  </a:rPr>
                                </m:ctrlPr>
                              </m:fPr>
                              <m:num>
                                <m:r>
                                  <a:rPr lang="en-GB" sz="2100" i="1">
                                    <a:latin typeface="Cambria Math" panose="02040503050406030204" pitchFamily="18" charset="0"/>
                                    <a:ea typeface="Cambria Math" panose="02040503050406030204" pitchFamily="18" charset="0"/>
                                  </a:rPr>
                                  <m:t>2</m:t>
                                </m:r>
                                <m:r>
                                  <a:rPr lang="en-GB" sz="2100" i="1">
                                    <a:latin typeface="Cambria Math" panose="02040503050406030204" pitchFamily="18" charset="0"/>
                                    <a:ea typeface="Cambria Math" panose="02040503050406030204" pitchFamily="18" charset="0"/>
                                  </a:rPr>
                                  <m:t>𝜋</m:t>
                                </m:r>
                              </m:num>
                              <m:den>
                                <m:r>
                                  <a:rPr lang="en-GB" sz="2100" i="1">
                                    <a:latin typeface="Cambria Math" panose="02040503050406030204" pitchFamily="18" charset="0"/>
                                    <a:ea typeface="Cambria Math" panose="02040503050406030204" pitchFamily="18" charset="0"/>
                                  </a:rPr>
                                  <m:t>𝑇</m:t>
                                </m:r>
                              </m:den>
                            </m:f>
                          </m:e>
                        </m:d>
                      </m:e>
                      <m:sup>
                        <m:r>
                          <a:rPr lang="en-GB" sz="2100" i="1">
                            <a:latin typeface="Cambria Math" panose="02040503050406030204" pitchFamily="18" charset="0"/>
                            <a:ea typeface="Cambria Math" panose="02040503050406030204" pitchFamily="18" charset="0"/>
                          </a:rPr>
                          <m:t>2</m:t>
                        </m:r>
                      </m:sup>
                    </m:sSup>
                  </m:oMath>
                </a14:m>
                <a:endParaRPr lang="en-GB" sz="2100" dirty="0" smtClean="0"/>
              </a:p>
              <a:p>
                <a:pPr algn="ctr"/>
                <a14:m>
                  <m:oMath xmlns:m="http://schemas.openxmlformats.org/officeDocument/2006/math">
                    <m:f>
                      <m:fPr>
                        <m:ctrlPr>
                          <a:rPr lang="en-GB" sz="2100" b="0" i="1" smtClean="0">
                            <a:latin typeface="Cambria Math" panose="02040503050406030204" pitchFamily="18" charset="0"/>
                          </a:rPr>
                        </m:ctrlPr>
                      </m:fPr>
                      <m:num>
                        <m:r>
                          <a:rPr lang="en-GB" sz="2100" b="0" i="1" smtClean="0">
                            <a:latin typeface="Cambria Math" panose="02040503050406030204" pitchFamily="18" charset="0"/>
                          </a:rPr>
                          <m:t>𝑚</m:t>
                        </m:r>
                        <m:sSup>
                          <m:sSupPr>
                            <m:ctrlPr>
                              <a:rPr lang="en-GB" sz="2100" b="0" i="1" smtClean="0">
                                <a:latin typeface="Cambria Math" panose="02040503050406030204" pitchFamily="18" charset="0"/>
                              </a:rPr>
                            </m:ctrlPr>
                          </m:sSupPr>
                          <m:e>
                            <m:r>
                              <a:rPr lang="en-GB" sz="2100" b="0" i="1" smtClean="0">
                                <a:latin typeface="Cambria Math" panose="02040503050406030204" pitchFamily="18" charset="0"/>
                              </a:rPr>
                              <m:t>𝑣</m:t>
                            </m:r>
                          </m:e>
                          <m:sup>
                            <m:r>
                              <a:rPr lang="en-GB" sz="2100" b="0" i="1" smtClean="0">
                                <a:latin typeface="Cambria Math" panose="02040503050406030204" pitchFamily="18" charset="0"/>
                              </a:rPr>
                              <m:t>2</m:t>
                            </m:r>
                          </m:sup>
                        </m:sSup>
                      </m:num>
                      <m:den>
                        <m:r>
                          <a:rPr lang="en-GB" sz="2100" b="0" i="1" smtClean="0">
                            <a:latin typeface="Cambria Math" panose="02040503050406030204" pitchFamily="18" charset="0"/>
                          </a:rPr>
                          <m:t>𝑟</m:t>
                        </m:r>
                      </m:den>
                    </m:f>
                    <m:r>
                      <a:rPr lang="en-GB" sz="2100" b="0" i="1" smtClean="0">
                        <a:latin typeface="Cambria Math" panose="02040503050406030204" pitchFamily="18" charset="0"/>
                      </a:rPr>
                      <m:t>=</m:t>
                    </m:r>
                    <m:r>
                      <a:rPr lang="en-GB" sz="2100" b="0" i="1" smtClean="0">
                        <a:latin typeface="Cambria Math" panose="02040503050406030204" pitchFamily="18" charset="0"/>
                      </a:rPr>
                      <m:t>𝑚𝑟</m:t>
                    </m:r>
                    <m:f>
                      <m:fPr>
                        <m:ctrlPr>
                          <a:rPr lang="en-GB" sz="2100" b="0" i="1" smtClean="0">
                            <a:latin typeface="Cambria Math" panose="02040503050406030204" pitchFamily="18" charset="0"/>
                            <a:ea typeface="Cambria Math" panose="02040503050406030204" pitchFamily="18" charset="0"/>
                          </a:rPr>
                        </m:ctrlPr>
                      </m:fPr>
                      <m:num>
                        <m:r>
                          <a:rPr lang="en-GB" sz="2100" b="0" i="1" smtClean="0">
                            <a:latin typeface="Cambria Math" panose="02040503050406030204" pitchFamily="18" charset="0"/>
                          </a:rPr>
                          <m:t>4</m:t>
                        </m:r>
                        <m:sSup>
                          <m:sSupPr>
                            <m:ctrlPr>
                              <a:rPr lang="en-GB" sz="2100" b="0" i="1" smtClean="0">
                                <a:latin typeface="Cambria Math" panose="02040503050406030204" pitchFamily="18" charset="0"/>
                                <a:ea typeface="Cambria Math" panose="02040503050406030204" pitchFamily="18" charset="0"/>
                              </a:rPr>
                            </m:ctrlPr>
                          </m:sSupPr>
                          <m:e>
                            <m:r>
                              <a:rPr lang="en-GB" sz="2100" b="0" i="1" smtClean="0">
                                <a:latin typeface="Cambria Math" panose="02040503050406030204" pitchFamily="18" charset="0"/>
                                <a:ea typeface="Cambria Math" panose="02040503050406030204" pitchFamily="18" charset="0"/>
                              </a:rPr>
                              <m:t>𝜋</m:t>
                            </m:r>
                          </m:e>
                          <m:sup>
                            <m:r>
                              <a:rPr lang="en-GB" sz="2100" b="0" i="1" smtClean="0">
                                <a:latin typeface="Cambria Math" panose="02040503050406030204" pitchFamily="18" charset="0"/>
                                <a:ea typeface="Cambria Math" panose="02040503050406030204" pitchFamily="18" charset="0"/>
                              </a:rPr>
                              <m:t>2</m:t>
                            </m:r>
                          </m:sup>
                        </m:sSup>
                      </m:num>
                      <m:den>
                        <m:sSup>
                          <m:sSupPr>
                            <m:ctrlPr>
                              <a:rPr lang="en-GB" sz="2100" b="0" i="1" smtClean="0">
                                <a:latin typeface="Cambria Math" panose="02040503050406030204" pitchFamily="18" charset="0"/>
                                <a:ea typeface="Cambria Math" panose="02040503050406030204" pitchFamily="18" charset="0"/>
                              </a:rPr>
                            </m:ctrlPr>
                          </m:sSupPr>
                          <m:e>
                            <m:r>
                              <a:rPr lang="en-GB" sz="2100" b="0" i="1" smtClean="0">
                                <a:latin typeface="Cambria Math" panose="02040503050406030204" pitchFamily="18" charset="0"/>
                                <a:ea typeface="Cambria Math" panose="02040503050406030204" pitchFamily="18" charset="0"/>
                              </a:rPr>
                              <m:t>𝑇</m:t>
                            </m:r>
                          </m:e>
                          <m:sup>
                            <m:r>
                              <a:rPr lang="en-GB" sz="2100" b="0" i="1" smtClean="0">
                                <a:latin typeface="Cambria Math" panose="02040503050406030204" pitchFamily="18" charset="0"/>
                                <a:ea typeface="Cambria Math" panose="02040503050406030204" pitchFamily="18" charset="0"/>
                              </a:rPr>
                              <m:t>2</m:t>
                            </m:r>
                          </m:sup>
                        </m:sSup>
                      </m:den>
                    </m:f>
                  </m:oMath>
                </a14:m>
                <a:endParaRPr lang="en-GB" sz="2100" dirty="0" smtClean="0"/>
              </a:p>
              <a:p>
                <a:pPr algn="ctr"/>
                <a14:m>
                  <m:oMath xmlns:m="http://schemas.openxmlformats.org/officeDocument/2006/math">
                    <m:f>
                      <m:fPr>
                        <m:ctrlPr>
                          <a:rPr lang="en-GB" sz="2100" b="0" i="1" smtClean="0">
                            <a:latin typeface="Cambria Math" panose="02040503050406030204" pitchFamily="18" charset="0"/>
                          </a:rPr>
                        </m:ctrlPr>
                      </m:fPr>
                      <m:num>
                        <m:sSup>
                          <m:sSupPr>
                            <m:ctrlPr>
                              <a:rPr lang="en-GB" sz="2100" b="0" i="1" smtClean="0">
                                <a:latin typeface="Cambria Math" panose="02040503050406030204" pitchFamily="18" charset="0"/>
                              </a:rPr>
                            </m:ctrlPr>
                          </m:sSupPr>
                          <m:e>
                            <m:r>
                              <a:rPr lang="en-GB" sz="2100" b="0" i="1" smtClean="0">
                                <a:latin typeface="Cambria Math" panose="02040503050406030204" pitchFamily="18" charset="0"/>
                              </a:rPr>
                              <m:t>𝑣</m:t>
                            </m:r>
                          </m:e>
                          <m:sup>
                            <m:r>
                              <a:rPr lang="en-GB" sz="2100" b="0" i="1" smtClean="0">
                                <a:latin typeface="Cambria Math" panose="02040503050406030204" pitchFamily="18" charset="0"/>
                              </a:rPr>
                              <m:t>2</m:t>
                            </m:r>
                          </m:sup>
                        </m:sSup>
                        <m:sSup>
                          <m:sSupPr>
                            <m:ctrlPr>
                              <a:rPr lang="en-GB" sz="2100" b="0" i="1" smtClean="0">
                                <a:latin typeface="Cambria Math" panose="02040503050406030204" pitchFamily="18" charset="0"/>
                              </a:rPr>
                            </m:ctrlPr>
                          </m:sSupPr>
                          <m:e>
                            <m:r>
                              <a:rPr lang="en-GB" sz="2100" b="0" i="1" smtClean="0">
                                <a:latin typeface="Cambria Math" panose="02040503050406030204" pitchFamily="18" charset="0"/>
                              </a:rPr>
                              <m:t>𝑇</m:t>
                            </m:r>
                          </m:e>
                          <m:sup>
                            <m:r>
                              <a:rPr lang="en-GB" sz="2100" b="0" i="1" smtClean="0">
                                <a:latin typeface="Cambria Math" panose="02040503050406030204" pitchFamily="18" charset="0"/>
                              </a:rPr>
                              <m:t>2</m:t>
                            </m:r>
                          </m:sup>
                        </m:sSup>
                      </m:num>
                      <m:den>
                        <m:sSup>
                          <m:sSupPr>
                            <m:ctrlPr>
                              <a:rPr lang="en-GB" sz="2100" b="0" i="1" smtClean="0">
                                <a:latin typeface="Cambria Math" panose="02040503050406030204" pitchFamily="18" charset="0"/>
                              </a:rPr>
                            </m:ctrlPr>
                          </m:sSupPr>
                          <m:e>
                            <m:r>
                              <a:rPr lang="en-GB" sz="2100" b="0" i="1" smtClean="0">
                                <a:latin typeface="Cambria Math" panose="02040503050406030204" pitchFamily="18" charset="0"/>
                              </a:rPr>
                              <m:t>𝑟</m:t>
                            </m:r>
                          </m:e>
                          <m:sup>
                            <m:r>
                              <a:rPr lang="en-GB" sz="2100" b="0" i="1" smtClean="0">
                                <a:latin typeface="Cambria Math" panose="02040503050406030204" pitchFamily="18" charset="0"/>
                              </a:rPr>
                              <m:t>2</m:t>
                            </m:r>
                          </m:sup>
                        </m:sSup>
                      </m:den>
                    </m:f>
                    <m:r>
                      <a:rPr lang="en-GB" sz="2100" b="0" i="1" smtClean="0">
                        <a:latin typeface="Cambria Math" panose="02040503050406030204" pitchFamily="18" charset="0"/>
                      </a:rPr>
                      <m:t>=</m:t>
                    </m:r>
                  </m:oMath>
                </a14:m>
                <a:r>
                  <a:rPr lang="en-GB" sz="2100" dirty="0" smtClean="0"/>
                  <a:t> </a:t>
                </a:r>
                <a14:m>
                  <m:oMath xmlns:m="http://schemas.openxmlformats.org/officeDocument/2006/math">
                    <m:r>
                      <a:rPr lang="en-GB" sz="2100" i="1">
                        <a:latin typeface="Cambria Math" panose="02040503050406030204" pitchFamily="18" charset="0"/>
                      </a:rPr>
                      <m:t>4</m:t>
                    </m:r>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𝜋</m:t>
                        </m:r>
                      </m:e>
                      <m:sup>
                        <m:r>
                          <a:rPr lang="en-GB" sz="2100" i="1">
                            <a:latin typeface="Cambria Math" panose="02040503050406030204" pitchFamily="18" charset="0"/>
                            <a:ea typeface="Cambria Math" panose="02040503050406030204" pitchFamily="18" charset="0"/>
                          </a:rPr>
                          <m:t>2</m:t>
                        </m:r>
                      </m:sup>
                    </m:sSup>
                  </m:oMath>
                </a14:m>
                <a:endParaRPr lang="en-GB" sz="2100" dirty="0" smtClean="0"/>
              </a:p>
              <a:p>
                <a:pPr algn="ctr"/>
                <a14:m>
                  <m:oMath xmlns:m="http://schemas.openxmlformats.org/officeDocument/2006/math">
                    <m:sSup>
                      <m:sSupPr>
                        <m:ctrlPr>
                          <a:rPr lang="en-GB" sz="2100" b="0" i="1" smtClean="0">
                            <a:latin typeface="Cambria Math" panose="02040503050406030204" pitchFamily="18" charset="0"/>
                          </a:rPr>
                        </m:ctrlPr>
                      </m:sSupPr>
                      <m:e>
                        <m:r>
                          <a:rPr lang="en-GB" sz="2100" b="0" i="1" smtClean="0">
                            <a:latin typeface="Cambria Math" panose="02040503050406030204" pitchFamily="18" charset="0"/>
                          </a:rPr>
                          <m:t>𝑣</m:t>
                        </m:r>
                      </m:e>
                      <m:sup>
                        <m:r>
                          <a:rPr lang="en-GB" sz="2100" b="0" i="1" smtClean="0">
                            <a:latin typeface="Cambria Math" panose="02040503050406030204" pitchFamily="18" charset="0"/>
                          </a:rPr>
                          <m:t>2</m:t>
                        </m:r>
                      </m:sup>
                    </m:sSup>
                    <m:r>
                      <a:rPr lang="en-GB" sz="2100" i="1">
                        <a:latin typeface="Cambria Math" panose="02040503050406030204" pitchFamily="18" charset="0"/>
                      </a:rPr>
                      <m:t>=</m:t>
                    </m:r>
                    <m:f>
                      <m:fPr>
                        <m:ctrlPr>
                          <a:rPr lang="en-GB" sz="2100" b="0" i="1" smtClean="0">
                            <a:latin typeface="Cambria Math" panose="02040503050406030204" pitchFamily="18" charset="0"/>
                            <a:ea typeface="Cambria Math" panose="02040503050406030204" pitchFamily="18" charset="0"/>
                          </a:rPr>
                        </m:ctrlPr>
                      </m:fPr>
                      <m:num>
                        <m:r>
                          <a:rPr lang="en-GB" sz="2100" i="1">
                            <a:latin typeface="Cambria Math" panose="02040503050406030204" pitchFamily="18" charset="0"/>
                          </a:rPr>
                          <m:t>4</m:t>
                        </m:r>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𝜋</m:t>
                            </m:r>
                          </m:e>
                          <m:sup>
                            <m:r>
                              <a:rPr lang="en-GB" sz="2100" i="1">
                                <a:latin typeface="Cambria Math" panose="02040503050406030204" pitchFamily="18" charset="0"/>
                                <a:ea typeface="Cambria Math" panose="02040503050406030204" pitchFamily="18" charset="0"/>
                              </a:rPr>
                              <m:t>2</m:t>
                            </m:r>
                          </m:sup>
                        </m:sSup>
                        <m:sSup>
                          <m:sSupPr>
                            <m:ctrlPr>
                              <a:rPr lang="en-GB" sz="2100" b="0" i="1" smtClean="0">
                                <a:latin typeface="Cambria Math" panose="02040503050406030204" pitchFamily="18" charset="0"/>
                                <a:ea typeface="Cambria Math" panose="02040503050406030204" pitchFamily="18" charset="0"/>
                              </a:rPr>
                            </m:ctrlPr>
                          </m:sSupPr>
                          <m:e>
                            <m:r>
                              <a:rPr lang="en-GB" sz="2100" b="0" i="1" smtClean="0">
                                <a:latin typeface="Cambria Math" panose="02040503050406030204" pitchFamily="18" charset="0"/>
                                <a:ea typeface="Cambria Math" panose="02040503050406030204" pitchFamily="18" charset="0"/>
                              </a:rPr>
                              <m:t>𝑟</m:t>
                            </m:r>
                          </m:e>
                          <m:sup>
                            <m:r>
                              <a:rPr lang="en-GB" sz="2100" b="0" i="1" smtClean="0">
                                <a:latin typeface="Cambria Math" panose="02040503050406030204" pitchFamily="18" charset="0"/>
                                <a:ea typeface="Cambria Math" panose="02040503050406030204" pitchFamily="18" charset="0"/>
                              </a:rPr>
                              <m:t>2</m:t>
                            </m:r>
                          </m:sup>
                        </m:sSup>
                      </m:num>
                      <m:den>
                        <m:sSup>
                          <m:sSupPr>
                            <m:ctrlPr>
                              <a:rPr lang="en-GB" sz="2100" b="0" i="1" smtClean="0">
                                <a:latin typeface="Cambria Math" panose="02040503050406030204" pitchFamily="18" charset="0"/>
                                <a:ea typeface="Cambria Math" panose="02040503050406030204" pitchFamily="18" charset="0"/>
                              </a:rPr>
                            </m:ctrlPr>
                          </m:sSupPr>
                          <m:e>
                            <m:r>
                              <a:rPr lang="en-GB" sz="2100" b="0" i="1" smtClean="0">
                                <a:latin typeface="Cambria Math" panose="02040503050406030204" pitchFamily="18" charset="0"/>
                                <a:ea typeface="Cambria Math" panose="02040503050406030204" pitchFamily="18" charset="0"/>
                              </a:rPr>
                              <m:t>𝑇</m:t>
                            </m:r>
                          </m:e>
                          <m:sup>
                            <m:r>
                              <a:rPr lang="en-GB" sz="2100" b="0" i="1" smtClean="0">
                                <a:latin typeface="Cambria Math" panose="02040503050406030204" pitchFamily="18" charset="0"/>
                                <a:ea typeface="Cambria Math" panose="02040503050406030204" pitchFamily="18" charset="0"/>
                              </a:rPr>
                              <m:t>2</m:t>
                            </m:r>
                          </m:sup>
                        </m:sSup>
                      </m:den>
                    </m:f>
                  </m:oMath>
                </a14:m>
                <a:endParaRPr lang="en-GB" sz="2100" b="0" i="1" dirty="0" smtClean="0">
                  <a:latin typeface="Cambria Math" panose="02040503050406030204" pitchFamily="18" charset="0"/>
                  <a:ea typeface="Cambria Math" panose="02040503050406030204" pitchFamily="18" charset="0"/>
                </a:endParaRPr>
              </a:p>
              <a:p>
                <a:pPr algn="ctr"/>
                <a14:m>
                  <m:oMath xmlns:m="http://schemas.openxmlformats.org/officeDocument/2006/math">
                    <m:r>
                      <a:rPr lang="en-GB" sz="2100" b="0" i="1" smtClean="0">
                        <a:latin typeface="Cambria Math" panose="02040503050406030204" pitchFamily="18" charset="0"/>
                        <a:ea typeface="Cambria Math" panose="02040503050406030204" pitchFamily="18" charset="0"/>
                      </a:rPr>
                      <m:t> </m:t>
                    </m:r>
                    <m:r>
                      <a:rPr lang="en-GB" sz="2100" b="0" i="1" smtClean="0">
                        <a:latin typeface="Cambria Math" panose="02040503050406030204" pitchFamily="18" charset="0"/>
                        <a:ea typeface="Cambria Math" panose="02040503050406030204" pitchFamily="18" charset="0"/>
                      </a:rPr>
                      <m:t>𝑣</m:t>
                    </m:r>
                    <m:r>
                      <a:rPr lang="en-GB" sz="2100" b="0" i="1" smtClean="0">
                        <a:latin typeface="Cambria Math" panose="02040503050406030204" pitchFamily="18" charset="0"/>
                        <a:ea typeface="Cambria Math" panose="02040503050406030204" pitchFamily="18" charset="0"/>
                      </a:rPr>
                      <m:t>=</m:t>
                    </m:r>
                    <m:f>
                      <m:fPr>
                        <m:ctrlPr>
                          <a:rPr lang="en-GB" sz="2100" b="0" i="1" smtClean="0">
                            <a:latin typeface="Cambria Math" panose="02040503050406030204" pitchFamily="18" charset="0"/>
                            <a:ea typeface="Cambria Math" panose="02040503050406030204" pitchFamily="18" charset="0"/>
                          </a:rPr>
                        </m:ctrlPr>
                      </m:fPr>
                      <m:num>
                        <m:r>
                          <a:rPr lang="en-GB" sz="2100" b="0" i="1" smtClean="0">
                            <a:latin typeface="Cambria Math" panose="02040503050406030204" pitchFamily="18" charset="0"/>
                            <a:ea typeface="Cambria Math" panose="02040503050406030204" pitchFamily="18" charset="0"/>
                          </a:rPr>
                          <m:t>2</m:t>
                        </m:r>
                        <m:r>
                          <a:rPr lang="en-GB" sz="2100" b="0" i="1" smtClean="0">
                            <a:latin typeface="Cambria Math" panose="02040503050406030204" pitchFamily="18" charset="0"/>
                            <a:ea typeface="Cambria Math" panose="02040503050406030204" pitchFamily="18" charset="0"/>
                          </a:rPr>
                          <m:t>𝜋</m:t>
                        </m:r>
                        <m:r>
                          <a:rPr lang="en-GB" sz="2100" b="0" i="1" smtClean="0">
                            <a:latin typeface="Cambria Math" panose="02040503050406030204" pitchFamily="18" charset="0"/>
                            <a:ea typeface="Cambria Math" panose="02040503050406030204" pitchFamily="18" charset="0"/>
                          </a:rPr>
                          <m:t>𝑟</m:t>
                        </m:r>
                      </m:num>
                      <m:den>
                        <m:r>
                          <a:rPr lang="en-GB" sz="2100" b="0" i="1" smtClean="0">
                            <a:latin typeface="Cambria Math" panose="02040503050406030204" pitchFamily="18" charset="0"/>
                            <a:ea typeface="Cambria Math" panose="02040503050406030204" pitchFamily="18" charset="0"/>
                          </a:rPr>
                          <m:t>𝑇</m:t>
                        </m:r>
                      </m:den>
                    </m:f>
                  </m:oMath>
                </a14:m>
                <a:endParaRPr lang="en-GB" sz="2100" dirty="0" smtClean="0"/>
              </a:p>
              <a:p>
                <a:pPr marL="11430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737360"/>
                <a:ext cx="10058400" cy="4892040"/>
              </a:xfrm>
              <a:blipFill>
                <a:blip r:embed="rId2"/>
                <a:stretch>
                  <a:fillRect l="-909" t="-1743"/>
                </a:stretch>
              </a:blipFill>
            </p:spPr>
            <p:txBody>
              <a:bodyPr/>
              <a:lstStyle/>
              <a:p>
                <a:r>
                  <a:rPr lang="en-GB">
                    <a:noFill/>
                  </a:rPr>
                  <a:t> </a:t>
                </a:r>
              </a:p>
            </p:txBody>
          </p:sp>
        </mc:Fallback>
      </mc:AlternateContent>
      <p:sp>
        <p:nvSpPr>
          <p:cNvPr id="4" name="TextBox 3"/>
          <p:cNvSpPr txBox="1"/>
          <p:nvPr/>
        </p:nvSpPr>
        <p:spPr>
          <a:xfrm>
            <a:off x="5638801" y="2971800"/>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701034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 of a satellite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905000"/>
                <a:ext cx="11201400" cy="4724400"/>
              </a:xfrm>
            </p:spPr>
            <p:txBody>
              <a:bodyPr>
                <a:normAutofit/>
              </a:bodyPr>
              <a:lstStyle/>
              <a:p>
                <a:r>
                  <a:rPr lang="en-GB" sz="2400" dirty="0" smtClean="0"/>
                  <a:t>The period T </a:t>
                </a:r>
                <a:r>
                  <a:rPr lang="en-GB" sz="2400" dirty="0"/>
                  <a:t>of an object performing circular motion with radius is related to the speed of the object by the </a:t>
                </a:r>
                <a:r>
                  <a:rPr lang="en-GB" sz="2400" dirty="0" smtClean="0"/>
                  <a:t>equation</a:t>
                </a:r>
                <a:r>
                  <a:rPr lang="en-GB" sz="2400" dirty="0" smtClean="0"/>
                  <a:t>:</a:t>
                </a:r>
              </a:p>
              <a:p>
                <a:pPr algn="ctr"/>
                <a:endParaRPr lang="en-GB" sz="2400" dirty="0" smtClean="0"/>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𝑣</m:t>
                      </m:r>
                      <m:r>
                        <a:rPr lang="en-GB" sz="2400" b="0" i="1" smtClean="0">
                          <a:latin typeface="Cambria Math"/>
                        </a:rPr>
                        <m:t>=</m:t>
                      </m:r>
                      <m:f>
                        <m:fPr>
                          <m:ctrlPr>
                            <a:rPr lang="en-GB" sz="2400" b="0" i="1" smtClean="0">
                              <a:latin typeface="Cambria Math" panose="02040503050406030204" pitchFamily="18" charset="0"/>
                              <a:ea typeface="Cambria Math"/>
                            </a:rPr>
                          </m:ctrlPr>
                        </m:fPr>
                        <m:num>
                          <m:r>
                            <a:rPr lang="en-GB" sz="2400" b="0" i="1" smtClean="0">
                              <a:latin typeface="Cambria Math"/>
                            </a:rPr>
                            <m:t>2</m:t>
                          </m:r>
                          <m:r>
                            <a:rPr lang="en-GB" sz="2400" b="0" i="1" smtClean="0">
                              <a:latin typeface="Cambria Math"/>
                              <a:ea typeface="Cambria Math"/>
                            </a:rPr>
                            <m:t>𝜋</m:t>
                          </m:r>
                          <m:r>
                            <a:rPr lang="en-GB" sz="2400" b="0" i="1" smtClean="0">
                              <a:latin typeface="Cambria Math"/>
                              <a:ea typeface="Cambria Math"/>
                            </a:rPr>
                            <m:t>𝑟</m:t>
                          </m:r>
                        </m:num>
                        <m:den>
                          <m:r>
                            <a:rPr lang="en-GB" sz="2400" b="0" i="1" smtClean="0">
                              <a:latin typeface="Cambria Math"/>
                              <a:ea typeface="Cambria Math"/>
                            </a:rPr>
                            <m:t>𝑇</m:t>
                          </m:r>
                        </m:den>
                      </m:f>
                    </m:oMath>
                  </m:oMathPara>
                </a14:m>
                <a:endParaRPr lang="en-GB" sz="21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905000"/>
                <a:ext cx="11201400" cy="4724400"/>
              </a:xfrm>
              <a:blipFill>
                <a:blip r:embed="rId2"/>
                <a:stretch>
                  <a:fillRect l="-871" t="-1806" r="-2232"/>
                </a:stretch>
              </a:blipFill>
            </p:spPr>
            <p:txBody>
              <a:bodyPr/>
              <a:lstStyle/>
              <a:p>
                <a:r>
                  <a:rPr lang="en-GB">
                    <a:noFill/>
                  </a:rPr>
                  <a:t> </a:t>
                </a:r>
              </a:p>
            </p:txBody>
          </p:sp>
        </mc:Fallback>
      </mc:AlternateContent>
      <p:sp>
        <p:nvSpPr>
          <p:cNvPr id="4" name="TextBox 3"/>
          <p:cNvSpPr txBox="1"/>
          <p:nvPr/>
        </p:nvSpPr>
        <p:spPr>
          <a:xfrm>
            <a:off x="5638801" y="2971800"/>
            <a:ext cx="184731" cy="369332"/>
          </a:xfrm>
          <a:prstGeom prst="rect">
            <a:avLst/>
          </a:prstGeom>
          <a:noFill/>
        </p:spPr>
        <p:txBody>
          <a:bodyPr wrap="none" rtlCol="0">
            <a:spAutoFit/>
          </a:bodyPr>
          <a:lstStyle/>
          <a:p>
            <a:endParaRPr lang="en-GB" dirty="0"/>
          </a:p>
        </p:txBody>
      </p:sp>
      <p:sp>
        <p:nvSpPr>
          <p:cNvPr id="5" name="TextBox 4"/>
          <p:cNvSpPr txBox="1"/>
          <p:nvPr/>
        </p:nvSpPr>
        <p:spPr>
          <a:xfrm>
            <a:off x="8458200" y="4945764"/>
            <a:ext cx="3276600" cy="923330"/>
          </a:xfrm>
          <a:prstGeom prst="rect">
            <a:avLst/>
          </a:prstGeom>
          <a:noFill/>
        </p:spPr>
        <p:txBody>
          <a:bodyPr wrap="square" rtlCol="0">
            <a:spAutoFit/>
          </a:bodyPr>
          <a:lstStyle/>
          <a:p>
            <a:r>
              <a:rPr lang="en-GB" b="1" dirty="0"/>
              <a:t>Does</a:t>
            </a:r>
            <a:r>
              <a:rPr lang="en-GB" dirty="0"/>
              <a:t> </a:t>
            </a:r>
            <a:r>
              <a:rPr lang="en-GB" b="1" dirty="0"/>
              <a:t>not depend on mass!!</a:t>
            </a:r>
          </a:p>
          <a:p>
            <a:r>
              <a:rPr lang="en-GB" b="1" dirty="0"/>
              <a:t>NOT ON EQUATION SHEET!!</a:t>
            </a:r>
            <a:endParaRPr lang="en-GB" b="1" dirty="0"/>
          </a:p>
        </p:txBody>
      </p:sp>
    </p:spTree>
    <p:extLst>
      <p:ext uri="{BB962C8B-B14F-4D97-AF65-F5344CB8AC3E}">
        <p14:creationId xmlns:p14="http://schemas.microsoft.com/office/powerpoint/2010/main" val="3068024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 of a satellite</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1737360"/>
                <a:ext cx="11201400" cy="4892040"/>
              </a:xfrm>
            </p:spPr>
            <p:txBody>
              <a:bodyPr>
                <a:normAutofit/>
              </a:bodyPr>
              <a:lstStyle/>
              <a:p>
                <a:pPr marL="114300" indent="0">
                  <a:buNone/>
                </a:pPr>
                <a:r>
                  <a:rPr lang="en-GB" sz="2100" b="0" dirty="0" smtClean="0">
                    <a:latin typeface="+mj-lt"/>
                  </a:rPr>
                  <a:t>Using the following equations we can derive an expression for the period of a satellite orbiting the Earth: </a:t>
                </a:r>
              </a:p>
              <a:p>
                <a:pPr marL="114300" indent="0" algn="ctr">
                  <a:buNone/>
                </a:pPr>
                <a14:m>
                  <m:oMath xmlns:m="http://schemas.openxmlformats.org/officeDocument/2006/math">
                    <m:r>
                      <a:rPr lang="en-GB" sz="2100" b="0" i="1" smtClean="0">
                        <a:latin typeface="Cambria Math"/>
                      </a:rPr>
                      <m:t>𝑣</m:t>
                    </m:r>
                    <m:r>
                      <a:rPr lang="en-GB" sz="2100" b="0" i="1" smtClean="0">
                        <a:latin typeface="Cambria Math"/>
                      </a:rPr>
                      <m:t>=</m:t>
                    </m:r>
                    <m:f>
                      <m:fPr>
                        <m:ctrlPr>
                          <a:rPr lang="en-GB" sz="2100" b="0" i="1" smtClean="0">
                            <a:latin typeface="Cambria Math" panose="02040503050406030204" pitchFamily="18" charset="0"/>
                            <a:ea typeface="Cambria Math"/>
                          </a:rPr>
                        </m:ctrlPr>
                      </m:fPr>
                      <m:num>
                        <m:r>
                          <a:rPr lang="en-GB" sz="2100" b="0" i="1" smtClean="0">
                            <a:latin typeface="Cambria Math"/>
                          </a:rPr>
                          <m:t>2</m:t>
                        </m:r>
                        <m:r>
                          <a:rPr lang="en-GB" sz="2100" b="0" i="1" smtClean="0">
                            <a:latin typeface="Cambria Math"/>
                            <a:ea typeface="Cambria Math"/>
                          </a:rPr>
                          <m:t>𝜋</m:t>
                        </m:r>
                        <m:r>
                          <a:rPr lang="en-GB" sz="2100" b="0" i="1" smtClean="0">
                            <a:latin typeface="Cambria Math"/>
                            <a:ea typeface="Cambria Math"/>
                          </a:rPr>
                          <m:t>𝑟</m:t>
                        </m:r>
                      </m:num>
                      <m:den>
                        <m:r>
                          <a:rPr lang="en-GB" sz="2100" b="0" i="1" smtClean="0">
                            <a:latin typeface="Cambria Math"/>
                            <a:ea typeface="Cambria Math"/>
                          </a:rPr>
                          <m:t>𝑇</m:t>
                        </m:r>
                      </m:den>
                    </m:f>
                  </m:oMath>
                </a14:m>
                <a:r>
                  <a:rPr lang="en-GB" sz="2100" dirty="0" smtClean="0"/>
                  <a:t> and </a:t>
                </a:r>
                <a14:m>
                  <m:oMath xmlns:m="http://schemas.openxmlformats.org/officeDocument/2006/math">
                    <m:r>
                      <a:rPr lang="en-GB" sz="2400" i="1">
                        <a:latin typeface="Cambria Math" panose="02040503050406030204" pitchFamily="18" charset="0"/>
                        <a:ea typeface="Cambria Math" panose="02040503050406030204" pitchFamily="18" charset="0"/>
                      </a:rPr>
                      <m:t>𝑣</m:t>
                    </m:r>
                    <m:r>
                      <a:rPr lang="en-GB" sz="2400" i="1">
                        <a:latin typeface="Cambria Math" panose="02040503050406030204" pitchFamily="18" charset="0"/>
                        <a:ea typeface="Cambria Math" panose="02040503050406030204" pitchFamily="18" charset="0"/>
                      </a:rPr>
                      <m:t>=</m:t>
                    </m:r>
                    <m:rad>
                      <m:radPr>
                        <m:degHide m:val="on"/>
                        <m:ctrlPr>
                          <a:rPr lang="en-GB" sz="2400" i="1">
                            <a:latin typeface="Cambria Math" panose="02040503050406030204" pitchFamily="18" charset="0"/>
                            <a:ea typeface="Cambria Math" panose="02040503050406030204" pitchFamily="18" charset="0"/>
                          </a:rPr>
                        </m:ctrlPr>
                      </m:radPr>
                      <m:deg/>
                      <m:e>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𝐺</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𝑀</m:t>
                                </m:r>
                              </m:e>
                              <m:sub>
                                <m:r>
                                  <a:rPr lang="en-GB" sz="2400" i="1">
                                    <a:latin typeface="Cambria Math" panose="02040503050406030204" pitchFamily="18" charset="0"/>
                                    <a:ea typeface="Cambria Math" panose="02040503050406030204" pitchFamily="18" charset="0"/>
                                  </a:rPr>
                                  <m:t>𝐸</m:t>
                                </m:r>
                              </m:sub>
                            </m:sSub>
                          </m:num>
                          <m:den>
                            <m:r>
                              <a:rPr lang="en-GB" sz="2400" i="1">
                                <a:latin typeface="Cambria Math" panose="02040503050406030204" pitchFamily="18" charset="0"/>
                                <a:ea typeface="Cambria Math" panose="02040503050406030204" pitchFamily="18" charset="0"/>
                              </a:rPr>
                              <m:t>𝑟</m:t>
                            </m:r>
                          </m:den>
                        </m:f>
                      </m:e>
                    </m:rad>
                  </m:oMath>
                </a14:m>
                <a:endParaRPr lang="en-GB" sz="2100" dirty="0" smtClean="0"/>
              </a:p>
              <a:p>
                <a:pPr marL="114300" indent="0">
                  <a:buNone/>
                </a:pPr>
                <a14:m>
                  <m:oMathPara xmlns:m="http://schemas.openxmlformats.org/officeDocument/2006/math">
                    <m:oMathParaPr>
                      <m:jc m:val="centerGroup"/>
                    </m:oMathParaPr>
                    <m:oMath xmlns:m="http://schemas.openxmlformats.org/officeDocument/2006/math">
                      <m:rad>
                        <m:radPr>
                          <m:degHide m:val="on"/>
                          <m:ctrlPr>
                            <a:rPr lang="en-GB" sz="2100" b="0" i="1" smtClean="0">
                              <a:latin typeface="Cambria Math" panose="02040503050406030204" pitchFamily="18" charset="0"/>
                            </a:rPr>
                          </m:ctrlPr>
                        </m:radPr>
                        <m:deg/>
                        <m:e>
                          <m:f>
                            <m:fPr>
                              <m:ctrlPr>
                                <a:rPr lang="en-GB" sz="2100" i="1">
                                  <a:latin typeface="Cambria Math" panose="02040503050406030204" pitchFamily="18" charset="0"/>
                                </a:rPr>
                              </m:ctrlPr>
                            </m:fPr>
                            <m:num>
                              <m:r>
                                <a:rPr lang="en-GB" sz="2100" i="1">
                                  <a:latin typeface="Cambria Math"/>
                                </a:rPr>
                                <m:t>𝐺</m:t>
                              </m:r>
                              <m:sSub>
                                <m:sSubPr>
                                  <m:ctrlPr>
                                    <a:rPr lang="en-GB" sz="2100" i="1">
                                      <a:latin typeface="Cambria Math" panose="02040503050406030204" pitchFamily="18" charset="0"/>
                                    </a:rPr>
                                  </m:ctrlPr>
                                </m:sSubPr>
                                <m:e>
                                  <m:r>
                                    <a:rPr lang="en-GB" sz="2100" i="1">
                                      <a:latin typeface="Cambria Math"/>
                                    </a:rPr>
                                    <m:t>𝑀</m:t>
                                  </m:r>
                                </m:e>
                                <m:sub>
                                  <m:r>
                                    <a:rPr lang="en-GB" sz="2100" i="1">
                                      <a:latin typeface="Cambria Math"/>
                                    </a:rPr>
                                    <m:t>𝐸</m:t>
                                  </m:r>
                                </m:sub>
                              </m:sSub>
                            </m:num>
                            <m:den>
                              <m:r>
                                <a:rPr lang="en-GB" sz="2100" i="1">
                                  <a:latin typeface="Cambria Math"/>
                                </a:rPr>
                                <m:t>𝑟</m:t>
                              </m:r>
                            </m:den>
                          </m:f>
                        </m:e>
                      </m:rad>
                      <m:r>
                        <a:rPr lang="en-GB" sz="2100" i="1">
                          <a:latin typeface="Cambria Math"/>
                        </a:rPr>
                        <m:t>=</m:t>
                      </m:r>
                      <m:f>
                        <m:fPr>
                          <m:ctrlPr>
                            <a:rPr lang="en-GB" sz="2100" i="1">
                              <a:latin typeface="Cambria Math" panose="02040503050406030204" pitchFamily="18" charset="0"/>
                              <a:ea typeface="Cambria Math"/>
                            </a:rPr>
                          </m:ctrlPr>
                        </m:fPr>
                        <m:num>
                          <m:r>
                            <a:rPr lang="en-GB" sz="2100" i="1">
                              <a:latin typeface="Cambria Math"/>
                            </a:rPr>
                            <m:t>2</m:t>
                          </m:r>
                          <m:r>
                            <a:rPr lang="en-GB" sz="2100" i="1">
                              <a:latin typeface="Cambria Math"/>
                              <a:ea typeface="Cambria Math"/>
                            </a:rPr>
                            <m:t>𝜋</m:t>
                          </m:r>
                          <m:r>
                            <a:rPr lang="en-GB" sz="2100" i="1">
                              <a:latin typeface="Cambria Math"/>
                              <a:ea typeface="Cambria Math"/>
                            </a:rPr>
                            <m:t>𝑟</m:t>
                          </m:r>
                        </m:num>
                        <m:den>
                          <m:r>
                            <a:rPr lang="en-GB" sz="2100" i="1">
                              <a:latin typeface="Cambria Math"/>
                              <a:ea typeface="Cambria Math"/>
                            </a:rPr>
                            <m:t>𝑇</m:t>
                          </m:r>
                        </m:den>
                      </m:f>
                    </m:oMath>
                  </m:oMathPara>
                </a14:m>
                <a:endParaRPr lang="en-GB" sz="2100" i="1" dirty="0" smtClean="0">
                  <a:latin typeface="Cambria Math"/>
                  <a:ea typeface="Cambria Math"/>
                </a:endParaRPr>
              </a:p>
              <a:p>
                <a:pPr marL="114300" indent="0">
                  <a:buNone/>
                </a:pPr>
                <a14:m>
                  <m:oMathPara xmlns:m="http://schemas.openxmlformats.org/officeDocument/2006/math">
                    <m:oMathParaPr>
                      <m:jc m:val="centerGroup"/>
                    </m:oMathParaPr>
                    <m:oMath xmlns:m="http://schemas.openxmlformats.org/officeDocument/2006/math">
                      <m:f>
                        <m:fPr>
                          <m:ctrlPr>
                            <a:rPr lang="en-GB" sz="2100" b="0" i="1" smtClean="0">
                              <a:latin typeface="Cambria Math" panose="02040503050406030204" pitchFamily="18" charset="0"/>
                              <a:ea typeface="Cambria Math"/>
                            </a:rPr>
                          </m:ctrlPr>
                        </m:fPr>
                        <m:num>
                          <m:r>
                            <a:rPr lang="en-GB" sz="2100" b="0" i="1" smtClean="0">
                              <a:latin typeface="Cambria Math"/>
                              <a:ea typeface="Cambria Math"/>
                            </a:rPr>
                            <m:t>𝑇</m:t>
                          </m:r>
                        </m:num>
                        <m:den>
                          <m:r>
                            <a:rPr lang="en-GB" sz="2100" b="0" i="1" smtClean="0">
                              <a:latin typeface="Cambria Math"/>
                              <a:ea typeface="Cambria Math"/>
                            </a:rPr>
                            <m:t>2</m:t>
                          </m:r>
                          <m:r>
                            <a:rPr lang="en-GB" sz="2100" b="0" i="1" smtClean="0">
                              <a:latin typeface="Cambria Math"/>
                              <a:ea typeface="Cambria Math"/>
                            </a:rPr>
                            <m:t>𝜋</m:t>
                          </m:r>
                          <m:r>
                            <a:rPr lang="en-GB" sz="2100" b="0" i="1" smtClean="0">
                              <a:latin typeface="Cambria Math"/>
                              <a:ea typeface="Cambria Math"/>
                            </a:rPr>
                            <m:t>𝑟</m:t>
                          </m:r>
                        </m:den>
                      </m:f>
                      <m:r>
                        <a:rPr lang="en-GB" sz="2100" b="0" i="1" smtClean="0">
                          <a:latin typeface="Cambria Math"/>
                          <a:ea typeface="Cambria Math"/>
                        </a:rPr>
                        <m:t>=</m:t>
                      </m:r>
                      <m:rad>
                        <m:radPr>
                          <m:degHide m:val="on"/>
                          <m:ctrlPr>
                            <a:rPr lang="en-GB" sz="2100" i="1">
                              <a:latin typeface="Cambria Math" panose="02040503050406030204" pitchFamily="18" charset="0"/>
                            </a:rPr>
                          </m:ctrlPr>
                        </m:radPr>
                        <m:deg/>
                        <m:e>
                          <m:f>
                            <m:fPr>
                              <m:ctrlPr>
                                <a:rPr lang="en-GB" sz="2100" i="1">
                                  <a:latin typeface="Cambria Math" panose="02040503050406030204" pitchFamily="18" charset="0"/>
                                </a:rPr>
                              </m:ctrlPr>
                            </m:fPr>
                            <m:num>
                              <m:r>
                                <a:rPr lang="en-GB" sz="2100" b="0" i="1" smtClean="0">
                                  <a:latin typeface="Cambria Math"/>
                                </a:rPr>
                                <m:t>𝑟</m:t>
                              </m:r>
                            </m:num>
                            <m:den>
                              <m:r>
                                <a:rPr lang="en-GB" sz="2100" i="1">
                                  <a:latin typeface="Cambria Math"/>
                                </a:rPr>
                                <m:t>𝐺</m:t>
                              </m:r>
                              <m:sSub>
                                <m:sSubPr>
                                  <m:ctrlPr>
                                    <a:rPr lang="en-GB" sz="2100" i="1">
                                      <a:latin typeface="Cambria Math" panose="02040503050406030204" pitchFamily="18" charset="0"/>
                                    </a:rPr>
                                  </m:ctrlPr>
                                </m:sSubPr>
                                <m:e>
                                  <m:r>
                                    <a:rPr lang="en-GB" sz="2100" i="1">
                                      <a:latin typeface="Cambria Math"/>
                                    </a:rPr>
                                    <m:t>𝑀</m:t>
                                  </m:r>
                                </m:e>
                                <m:sub>
                                  <m:r>
                                    <a:rPr lang="en-GB" sz="2100" i="1">
                                      <a:latin typeface="Cambria Math"/>
                                    </a:rPr>
                                    <m:t>𝐸</m:t>
                                  </m:r>
                                </m:sub>
                              </m:sSub>
                            </m:den>
                          </m:f>
                        </m:e>
                      </m:rad>
                    </m:oMath>
                  </m:oMathPara>
                </a14:m>
                <a:endParaRPr lang="en-GB" sz="210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100" b="0" i="1" smtClean="0">
                          <a:latin typeface="Cambria Math"/>
                        </a:rPr>
                        <m:t>𝑇</m:t>
                      </m:r>
                      <m:r>
                        <a:rPr lang="en-GB" sz="2100" b="0" i="1" smtClean="0">
                          <a:latin typeface="Cambria Math"/>
                        </a:rPr>
                        <m:t>=2</m:t>
                      </m:r>
                      <m:r>
                        <a:rPr lang="en-GB" sz="2100" b="0" i="1" smtClean="0">
                          <a:latin typeface="Cambria Math"/>
                          <a:ea typeface="Cambria Math"/>
                        </a:rPr>
                        <m:t>𝜋</m:t>
                      </m:r>
                      <m:rad>
                        <m:radPr>
                          <m:degHide m:val="on"/>
                          <m:ctrlPr>
                            <a:rPr lang="en-GB" sz="2100" i="1">
                              <a:latin typeface="Cambria Math" panose="02040503050406030204" pitchFamily="18" charset="0"/>
                            </a:rPr>
                          </m:ctrlPr>
                        </m:radPr>
                        <m:deg/>
                        <m:e>
                          <m:f>
                            <m:fPr>
                              <m:ctrlPr>
                                <a:rPr lang="en-GB" sz="2100" i="1">
                                  <a:latin typeface="Cambria Math" panose="02040503050406030204" pitchFamily="18" charset="0"/>
                                </a:rPr>
                              </m:ctrlPr>
                            </m:fPr>
                            <m:num>
                              <m:sSup>
                                <m:sSupPr>
                                  <m:ctrlPr>
                                    <a:rPr lang="en-GB" sz="2100" b="0" i="1" smtClean="0">
                                      <a:latin typeface="Cambria Math" panose="02040503050406030204" pitchFamily="18" charset="0"/>
                                    </a:rPr>
                                  </m:ctrlPr>
                                </m:sSupPr>
                                <m:e>
                                  <m:r>
                                    <a:rPr lang="en-GB" sz="2100" i="1">
                                      <a:latin typeface="Cambria Math"/>
                                    </a:rPr>
                                    <m:t>𝑟</m:t>
                                  </m:r>
                                </m:e>
                                <m:sup>
                                  <m:r>
                                    <a:rPr lang="en-GB" sz="2100" b="0" i="1" smtClean="0">
                                      <a:latin typeface="Cambria Math"/>
                                    </a:rPr>
                                    <m:t>3</m:t>
                                  </m:r>
                                </m:sup>
                              </m:sSup>
                            </m:num>
                            <m:den>
                              <m:r>
                                <a:rPr lang="en-GB" sz="2100" i="1">
                                  <a:latin typeface="Cambria Math"/>
                                </a:rPr>
                                <m:t>𝐺</m:t>
                              </m:r>
                              <m:sSub>
                                <m:sSubPr>
                                  <m:ctrlPr>
                                    <a:rPr lang="en-GB" sz="2100" i="1">
                                      <a:latin typeface="Cambria Math" panose="02040503050406030204" pitchFamily="18" charset="0"/>
                                    </a:rPr>
                                  </m:ctrlPr>
                                </m:sSubPr>
                                <m:e>
                                  <m:r>
                                    <a:rPr lang="en-GB" sz="2100" i="1">
                                      <a:latin typeface="Cambria Math"/>
                                    </a:rPr>
                                    <m:t>𝑀</m:t>
                                  </m:r>
                                </m:e>
                                <m:sub>
                                  <m:r>
                                    <a:rPr lang="en-GB" sz="2100" i="1">
                                      <a:latin typeface="Cambria Math"/>
                                    </a:rPr>
                                    <m:t>𝐸</m:t>
                                  </m:r>
                                </m:sub>
                              </m:sSub>
                            </m:den>
                          </m:f>
                        </m:e>
                      </m:rad>
                    </m:oMath>
                  </m:oMathPara>
                </a14:m>
                <a:endParaRPr lang="en-GB" sz="21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737360"/>
                <a:ext cx="11201400" cy="4892040"/>
              </a:xfrm>
              <a:blipFill>
                <a:blip r:embed="rId2"/>
                <a:stretch>
                  <a:fillRect l="-435" t="-1494"/>
                </a:stretch>
              </a:blipFill>
            </p:spPr>
            <p:txBody>
              <a:bodyPr/>
              <a:lstStyle/>
              <a:p>
                <a:r>
                  <a:rPr lang="en-GB">
                    <a:noFill/>
                  </a:rPr>
                  <a:t> </a:t>
                </a:r>
              </a:p>
            </p:txBody>
          </p:sp>
        </mc:Fallback>
      </mc:AlternateContent>
      <p:sp>
        <p:nvSpPr>
          <p:cNvPr id="4" name="TextBox 3"/>
          <p:cNvSpPr txBox="1"/>
          <p:nvPr/>
        </p:nvSpPr>
        <p:spPr>
          <a:xfrm>
            <a:off x="5638801" y="2971800"/>
            <a:ext cx="184731" cy="369332"/>
          </a:xfrm>
          <a:prstGeom prst="rect">
            <a:avLst/>
          </a:prstGeom>
          <a:noFill/>
        </p:spPr>
        <p:txBody>
          <a:bodyPr wrap="none" rtlCol="0">
            <a:spAutoFit/>
          </a:bodyPr>
          <a:lstStyle/>
          <a:p>
            <a:endParaRPr lang="en-GB" dirty="0"/>
          </a:p>
        </p:txBody>
      </p:sp>
      <p:sp>
        <p:nvSpPr>
          <p:cNvPr id="5" name="TextBox 4"/>
          <p:cNvSpPr txBox="1"/>
          <p:nvPr/>
        </p:nvSpPr>
        <p:spPr>
          <a:xfrm>
            <a:off x="8458200" y="4945764"/>
            <a:ext cx="3276600" cy="1200329"/>
          </a:xfrm>
          <a:prstGeom prst="rect">
            <a:avLst/>
          </a:prstGeom>
          <a:noFill/>
        </p:spPr>
        <p:txBody>
          <a:bodyPr wrap="square" rtlCol="0">
            <a:spAutoFit/>
          </a:bodyPr>
          <a:lstStyle/>
          <a:p>
            <a:r>
              <a:rPr lang="en-GB" b="1" dirty="0"/>
              <a:t>Does</a:t>
            </a:r>
            <a:r>
              <a:rPr lang="en-GB" dirty="0"/>
              <a:t> </a:t>
            </a:r>
            <a:r>
              <a:rPr lang="en-GB" b="1" dirty="0"/>
              <a:t>not depend on </a:t>
            </a:r>
            <a:r>
              <a:rPr lang="en-GB" b="1" dirty="0" smtClean="0"/>
              <a:t>mass of satellite!!</a:t>
            </a:r>
            <a:endParaRPr lang="en-GB" b="1" dirty="0"/>
          </a:p>
          <a:p>
            <a:r>
              <a:rPr lang="en-GB" b="1" dirty="0"/>
              <a:t>NOT ON EQUATION SHEET!!</a:t>
            </a:r>
            <a:endParaRPr lang="en-GB" b="1" dirty="0"/>
          </a:p>
        </p:txBody>
      </p:sp>
    </p:spTree>
    <p:extLst>
      <p:ext uri="{BB962C8B-B14F-4D97-AF65-F5344CB8AC3E}">
        <p14:creationId xmlns:p14="http://schemas.microsoft.com/office/powerpoint/2010/main" val="3478543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pPr marL="114300" indent="0">
              <a:buNone/>
            </a:pPr>
            <a:r>
              <a:rPr lang="en-GB" dirty="0"/>
              <a:t>A meteorological satellite orbits the Earth at an altitude of </a:t>
            </a:r>
            <a:r>
              <a:rPr lang="en-GB" dirty="0" smtClean="0"/>
              <a:t>2.50×10</a:t>
            </a:r>
            <a:r>
              <a:rPr lang="en-GB" baseline="30000" dirty="0" smtClean="0"/>
              <a:t>5</a:t>
            </a:r>
            <a:r>
              <a:rPr lang="en-GB" dirty="0" smtClean="0"/>
              <a:t> </a:t>
            </a:r>
            <a:r>
              <a:rPr lang="en-GB" dirty="0"/>
              <a:t>m above the Earth's surface. What </a:t>
            </a:r>
            <a:r>
              <a:rPr lang="en-GB" dirty="0" smtClean="0"/>
              <a:t>is </a:t>
            </a:r>
            <a:r>
              <a:rPr lang="en-GB" dirty="0"/>
              <a:t>the speed and periodic time of the satellite</a:t>
            </a:r>
            <a:r>
              <a:rPr lang="en-GB" dirty="0" smtClean="0"/>
              <a:t>? (The radius of the earth is 6.4x10</a:t>
            </a:r>
            <a:r>
              <a:rPr lang="en-GB" baseline="30000" dirty="0" smtClean="0"/>
              <a:t>6</a:t>
            </a:r>
            <a:r>
              <a:rPr lang="en-GB" dirty="0" smtClean="0"/>
              <a:t> m)</a:t>
            </a:r>
            <a:endParaRPr lang="en-GB" dirty="0"/>
          </a:p>
        </p:txBody>
      </p:sp>
    </p:spTree>
    <p:extLst>
      <p:ext uri="{BB962C8B-B14F-4D97-AF65-F5344CB8AC3E}">
        <p14:creationId xmlns:p14="http://schemas.microsoft.com/office/powerpoint/2010/main" val="2131084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endParaRPr lang="en-GB" dirty="0"/>
          </a:p>
        </p:txBody>
      </p:sp>
      <p:sp>
        <p:nvSpPr>
          <p:cNvPr id="3" name="Content Placeholder 2"/>
          <p:cNvSpPr>
            <a:spLocks noGrp="1"/>
          </p:cNvSpPr>
          <p:nvPr>
            <p:ph idx="1"/>
          </p:nvPr>
        </p:nvSpPr>
        <p:spPr/>
        <p:txBody>
          <a:bodyPr/>
          <a:lstStyle/>
          <a:p>
            <a:pPr marL="114300" indent="0">
              <a:buNone/>
            </a:pPr>
            <a:r>
              <a:rPr lang="en-GB" dirty="0"/>
              <a:t>Before we can calculate the speed, we have to find the radius of the satellite's orbit, which is equal to the radius of the Earth plus the altitude of the satellite above the Earth's surface</a:t>
            </a:r>
            <a:r>
              <a:rPr lang="en-GB" dirty="0" smtClean="0"/>
              <a:t>.</a:t>
            </a:r>
          </a:p>
          <a:p>
            <a:pPr marL="114300" indent="0">
              <a:buNone/>
            </a:pPr>
            <a:endParaRPr lang="en-GB" dirty="0"/>
          </a:p>
          <a:p>
            <a:pPr marL="114300" indent="0">
              <a:buNone/>
            </a:pPr>
            <a:endParaRPr lang="en-GB" dirty="0" smtClean="0"/>
          </a:p>
          <a:p>
            <a:pPr marL="114300" indent="0">
              <a:buNone/>
            </a:pPr>
            <a:endParaRPr lang="en-GB" dirty="0"/>
          </a:p>
          <a:p>
            <a:pPr marL="114300" indent="0">
              <a:buNone/>
            </a:pPr>
            <a:endParaRPr lang="en-GB" dirty="0" smtClean="0"/>
          </a:p>
          <a:p>
            <a:pPr marL="114300" indent="0">
              <a:buNone/>
            </a:pPr>
            <a:r>
              <a:rPr lang="en-GB" dirty="0" smtClean="0"/>
              <a:t>Now calculate the speed: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8000"/>
            <a:ext cx="3505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4542064"/>
            <a:ext cx="33432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674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r>
              <a:rPr lang="en-GB" dirty="0" err="1" smtClean="0"/>
              <a:t>cont</a:t>
            </a:r>
            <a:r>
              <a:rPr lang="en-GB" dirty="0" smtClean="0"/>
              <a:t>…</a:t>
            </a:r>
            <a:endParaRPr lang="en-GB" dirty="0"/>
          </a:p>
        </p:txBody>
      </p:sp>
      <p:sp>
        <p:nvSpPr>
          <p:cNvPr id="3" name="Content Placeholder 2"/>
          <p:cNvSpPr>
            <a:spLocks noGrp="1"/>
          </p:cNvSpPr>
          <p:nvPr>
            <p:ph idx="1"/>
          </p:nvPr>
        </p:nvSpPr>
        <p:spPr/>
        <p:txBody>
          <a:bodyPr/>
          <a:lstStyle/>
          <a:p>
            <a:pPr marL="114300" indent="0">
              <a:buNone/>
            </a:pPr>
            <a:r>
              <a:rPr lang="en-GB" dirty="0" smtClean="0"/>
              <a:t>We can now calculate the period:</a:t>
            </a:r>
          </a:p>
          <a:p>
            <a:pPr marL="114300" indent="0">
              <a:buNone/>
            </a:pPr>
            <a:endParaRPr lang="en-GB" dirty="0"/>
          </a:p>
          <a:p>
            <a:pPr marL="114300" indent="0">
              <a:buNone/>
            </a:pPr>
            <a:endParaRPr lang="en-GB" dirty="0" smtClean="0"/>
          </a:p>
          <a:p>
            <a:pPr marL="114300" indent="0">
              <a:buNone/>
            </a:pPr>
            <a:endParaRPr lang="en-GB" dirty="0"/>
          </a:p>
          <a:p>
            <a:pPr marL="114300" indent="0">
              <a:buNone/>
            </a:pPr>
            <a:endParaRPr lang="en-GB" dirty="0" smtClean="0"/>
          </a:p>
          <a:p>
            <a:pPr marL="114300" indent="0">
              <a:buNone/>
            </a:pPr>
            <a:endParaRPr lang="en-GB" dirty="0"/>
          </a:p>
          <a:p>
            <a:pPr marL="114300" indent="0">
              <a:buNone/>
            </a:pPr>
            <a:endParaRPr lang="en-GB" dirty="0" smtClean="0"/>
          </a:p>
          <a:p>
            <a:pPr marL="114300" indent="0">
              <a:buNone/>
            </a:pPr>
            <a:r>
              <a:rPr lang="en-GB" dirty="0"/>
              <a:t>The satellite orbits with a speed of 7.8 × 10</a:t>
            </a:r>
            <a:r>
              <a:rPr lang="en-GB" baseline="30000" dirty="0"/>
              <a:t>3</a:t>
            </a:r>
            <a:r>
              <a:rPr lang="en-GB" dirty="0"/>
              <a:t> m s</a:t>
            </a:r>
            <a:r>
              <a:rPr lang="en-GB" baseline="30000" dirty="0"/>
              <a:t>-1</a:t>
            </a:r>
            <a:r>
              <a:rPr lang="en-GB" dirty="0"/>
              <a:t> and a period of 5400 s (90 minutes).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209800"/>
            <a:ext cx="23145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719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Orbital Speed of a Satellite</a:t>
            </a:r>
            <a:endParaRPr lang="en-GB" dirty="0"/>
          </a:p>
        </p:txBody>
      </p:sp>
      <p:sp>
        <p:nvSpPr>
          <p:cNvPr id="3" name="Content Placeholder 2"/>
          <p:cNvSpPr>
            <a:spLocks noGrp="1"/>
          </p:cNvSpPr>
          <p:nvPr>
            <p:ph idx="1"/>
          </p:nvPr>
        </p:nvSpPr>
        <p:spPr/>
        <p:txBody>
          <a:bodyPr/>
          <a:lstStyle/>
          <a:p>
            <a:r>
              <a:rPr lang="en-GB" dirty="0"/>
              <a:t>The total energy of a satellite in orbit around a planet is made up of kinetic energy due to its motion and potential energy due to its position in the gravitational field of the planet</a:t>
            </a:r>
            <a:r>
              <a:rPr lang="en-GB" dirty="0" smtClean="0"/>
              <a:t>.</a:t>
            </a:r>
          </a:p>
          <a:p>
            <a:endParaRPr lang="en-GB" dirty="0"/>
          </a:p>
          <a:p>
            <a:endParaRPr lang="en-GB" dirty="0"/>
          </a:p>
        </p:txBody>
      </p:sp>
      <p:sp>
        <p:nvSpPr>
          <p:cNvPr id="4" name="Rectangle 3"/>
          <p:cNvSpPr/>
          <p:nvPr/>
        </p:nvSpPr>
        <p:spPr>
          <a:xfrm>
            <a:off x="3124200" y="3657601"/>
            <a:ext cx="4572000" cy="1200329"/>
          </a:xfrm>
          <a:prstGeom prst="rect">
            <a:avLst/>
          </a:prstGeom>
        </p:spPr>
        <p:txBody>
          <a:bodyPr>
            <a:spAutoFit/>
          </a:bodyPr>
          <a:lstStyle/>
          <a:p>
            <a:r>
              <a:rPr lang="en-GB" dirty="0">
                <a:hlinkClick r:id="rId2"/>
              </a:rPr>
              <a:t>http://</a:t>
            </a:r>
            <a:r>
              <a:rPr lang="en-GB" dirty="0">
                <a:hlinkClick r:id="rId2"/>
              </a:rPr>
              <a:t>courses.scholar.hw.ac.uk/vle/scholar/session.controller?action=viewContent&amp;contentGUID=08ceecc8-642c-f66c-e356-ed7da3401632</a:t>
            </a:r>
            <a:r>
              <a:rPr lang="en-GB" dirty="0"/>
              <a:t> </a:t>
            </a:r>
            <a:endParaRPr lang="en-GB" dirty="0"/>
          </a:p>
        </p:txBody>
      </p:sp>
    </p:spTree>
    <p:extLst>
      <p:ext uri="{BB962C8B-B14F-4D97-AF65-F5344CB8AC3E}">
        <p14:creationId xmlns:p14="http://schemas.microsoft.com/office/powerpoint/2010/main" val="738553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Geostationary Satellites </a:t>
            </a:r>
            <a:endParaRPr lang="en-GB" dirty="0"/>
          </a:p>
        </p:txBody>
      </p:sp>
      <p:sp>
        <p:nvSpPr>
          <p:cNvPr id="3" name="Content Placeholder 2"/>
          <p:cNvSpPr>
            <a:spLocks noGrp="1"/>
          </p:cNvSpPr>
          <p:nvPr>
            <p:ph idx="1"/>
          </p:nvPr>
        </p:nvSpPr>
        <p:spPr/>
        <p:txBody>
          <a:bodyPr/>
          <a:lstStyle/>
          <a:p>
            <a:r>
              <a:rPr lang="en-GB" dirty="0" smtClean="0"/>
              <a:t>A geostationary satellite is a satellite that </a:t>
            </a:r>
            <a:r>
              <a:rPr lang="en-GB" dirty="0"/>
              <a:t>remains directly above the same point on the Earth's surface</a:t>
            </a:r>
            <a:r>
              <a:rPr lang="en-GB" dirty="0" smtClean="0"/>
              <a:t>.</a:t>
            </a:r>
          </a:p>
          <a:p>
            <a:r>
              <a:rPr lang="en-GB" dirty="0" smtClean="0"/>
              <a:t> </a:t>
            </a:r>
            <a:r>
              <a:rPr lang="en-GB" dirty="0"/>
              <a:t>Communications satellites are all in geostationary orbits, so that a fixed receiver dish back on Earth can receive a signal. A geostationary satellite must be orbiting the Earth with the same angular velocity as the Earth's rotation about its axis. This orbit is sometimes referred to as a </a:t>
            </a:r>
            <a:r>
              <a:rPr lang="en-GB" b="1" dirty="0"/>
              <a:t>parking orbit</a:t>
            </a:r>
            <a:r>
              <a:rPr lang="en-GB" dirty="0" smtClean="0"/>
              <a:t>.</a:t>
            </a:r>
          </a:p>
          <a:p>
            <a:endParaRPr lang="en-GB" dirty="0"/>
          </a:p>
        </p:txBody>
      </p:sp>
    </p:spTree>
    <p:extLst>
      <p:ext uri="{BB962C8B-B14F-4D97-AF65-F5344CB8AC3E}">
        <p14:creationId xmlns:p14="http://schemas.microsoft.com/office/powerpoint/2010/main" val="2181556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Geostationary Satellites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 angular velocity ω is equal to </a:t>
                </a:r>
                <a14:m>
                  <m:oMath xmlns:m="http://schemas.openxmlformats.org/officeDocument/2006/math">
                    <m:f>
                      <m:fPr>
                        <m:ctrlPr>
                          <a:rPr lang="en-GB" i="1">
                            <a:latin typeface="Cambria Math" panose="02040503050406030204" pitchFamily="18" charset="0"/>
                            <a:ea typeface="Cambria Math"/>
                          </a:rPr>
                        </m:ctrlPr>
                      </m:fPr>
                      <m:num>
                        <m:r>
                          <a:rPr lang="en-GB" i="1">
                            <a:latin typeface="Cambria Math"/>
                          </a:rPr>
                          <m:t>2</m:t>
                        </m:r>
                        <m:r>
                          <a:rPr lang="en-GB" i="1">
                            <a:latin typeface="Cambria Math"/>
                            <a:ea typeface="Cambria Math"/>
                          </a:rPr>
                          <m:t>𝜋</m:t>
                        </m:r>
                      </m:num>
                      <m:den>
                        <m:r>
                          <a:rPr lang="en-GB" i="1">
                            <a:latin typeface="Cambria Math"/>
                            <a:ea typeface="Cambria Math"/>
                          </a:rPr>
                          <m:t>𝑇</m:t>
                        </m:r>
                      </m:den>
                    </m:f>
                  </m:oMath>
                </a14:m>
                <a:r>
                  <a:rPr lang="en-GB" dirty="0"/>
                  <a:t>. A satellite of mass m in a geostationary orbit of radius r around the Earth requires a centripetal force given by the </a:t>
                </a:r>
                <a:r>
                  <a:rPr lang="en-GB" dirty="0" smtClean="0"/>
                  <a:t>equation</a:t>
                </a:r>
              </a:p>
              <a:p>
                <a:endParaRPr lang="en-GB" dirty="0"/>
              </a:p>
              <a:p>
                <a:endParaRPr lang="en-GB" dirty="0" smtClean="0"/>
              </a:p>
              <a:p>
                <a:endParaRPr lang="en-GB" dirty="0" smtClean="0"/>
              </a:p>
              <a:p>
                <a:endParaRPr lang="en-GB" dirty="0"/>
              </a:p>
              <a:p>
                <a:endParaRPr lang="en-GB" dirty="0" smtClean="0"/>
              </a:p>
              <a:p>
                <a:pPr marL="11430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960"/>
                </a:stretch>
              </a:blipFill>
            </p:spPr>
            <p:txBody>
              <a:bodyPr/>
              <a:lstStyle/>
              <a:p>
                <a:r>
                  <a:rPr lang="en-GB">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971801"/>
            <a:ext cx="20669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493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buNone/>
                </a:pPr>
                <a14:m>
                  <m:oMathPara xmlns:m="http://schemas.openxmlformats.org/officeDocument/2006/math">
                    <m:oMathParaPr>
                      <m:jc m:val="centerGroup"/>
                    </m:oMathParaPr>
                    <m:oMath xmlns:m="http://schemas.openxmlformats.org/officeDocument/2006/math">
                      <m:r>
                        <a:rPr lang="en-GB" b="0" i="1" smtClean="0">
                          <a:latin typeface="Cambria Math"/>
                        </a:rPr>
                        <m:t>𝐹</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𝐺</m:t>
                          </m:r>
                          <m:sSub>
                            <m:sSubPr>
                              <m:ctrlPr>
                                <a:rPr lang="en-GB" b="0" i="1" smtClean="0">
                                  <a:latin typeface="Cambria Math" panose="02040503050406030204" pitchFamily="18" charset="0"/>
                                </a:rPr>
                              </m:ctrlPr>
                            </m:sSubPr>
                            <m:e>
                              <m:r>
                                <a:rPr lang="en-GB" b="0" i="1" smtClean="0">
                                  <a:latin typeface="Cambria Math"/>
                                </a:rPr>
                                <m:t>𝑚</m:t>
                              </m:r>
                            </m:e>
                            <m:sub>
                              <m:r>
                                <a:rPr lang="en-GB" b="0" i="1" smtClean="0">
                                  <a:latin typeface="Cambria Math"/>
                                </a:rPr>
                                <m:t>1</m:t>
                              </m:r>
                            </m:sub>
                          </m:sSub>
                          <m:sSub>
                            <m:sSubPr>
                              <m:ctrlPr>
                                <a:rPr lang="en-GB" b="0" i="1" smtClean="0">
                                  <a:latin typeface="Cambria Math" panose="02040503050406030204" pitchFamily="18" charset="0"/>
                                </a:rPr>
                              </m:ctrlPr>
                            </m:sSubPr>
                            <m:e>
                              <m:r>
                                <a:rPr lang="en-GB" b="0" i="1" smtClean="0">
                                  <a:latin typeface="Cambria Math"/>
                                </a:rPr>
                                <m:t>𝑚</m:t>
                              </m:r>
                            </m:e>
                            <m:sub>
                              <m:r>
                                <a:rPr lang="en-GB" b="0" i="1" smtClean="0">
                                  <a:latin typeface="Cambria Math"/>
                                </a:rPr>
                                <m:t>2</m:t>
                              </m:r>
                            </m:sub>
                          </m:sSub>
                        </m:num>
                        <m:den>
                          <m:sSup>
                            <m:sSupPr>
                              <m:ctrlPr>
                                <a:rPr lang="en-GB" b="0" i="1" smtClean="0">
                                  <a:latin typeface="Cambria Math" panose="02040503050406030204" pitchFamily="18" charset="0"/>
                                </a:rPr>
                              </m:ctrlPr>
                            </m:sSupPr>
                            <m:e>
                              <m:r>
                                <a:rPr lang="en-GB" b="0" i="1" smtClean="0">
                                  <a:latin typeface="Cambria Math"/>
                                </a:rPr>
                                <m:t>𝑟</m:t>
                              </m:r>
                            </m:e>
                            <m:sup>
                              <m:r>
                                <a:rPr lang="en-GB" b="0" i="1" smtClean="0">
                                  <a:latin typeface="Cambria Math"/>
                                </a:rPr>
                                <m:t>2</m:t>
                              </m:r>
                            </m:sup>
                          </m:sSup>
                        </m:den>
                      </m:f>
                    </m:oMath>
                  </m:oMathPara>
                </a14:m>
                <a:endParaRPr lang="en-GB"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i="1">
                              <a:latin typeface="Cambria Math"/>
                            </a:rPr>
                            <m:t>6.67</m:t>
                          </m:r>
                          <m:r>
                            <a:rPr lang="en-GB" i="1">
                              <a:latin typeface="Cambria Math"/>
                            </a:rPr>
                            <m:t>𝑥</m:t>
                          </m:r>
                          <m:sSup>
                            <m:sSupPr>
                              <m:ctrlPr>
                                <a:rPr lang="en-GB" i="1">
                                  <a:latin typeface="Cambria Math" panose="02040503050406030204" pitchFamily="18" charset="0"/>
                                </a:rPr>
                              </m:ctrlPr>
                            </m:sSupPr>
                            <m:e>
                              <m:r>
                                <a:rPr lang="en-GB" i="1">
                                  <a:latin typeface="Cambria Math"/>
                                </a:rPr>
                                <m:t>10</m:t>
                              </m:r>
                            </m:e>
                            <m:sup>
                              <m:r>
                                <a:rPr lang="en-GB" i="1">
                                  <a:latin typeface="Cambria Math"/>
                                </a:rPr>
                                <m:t>−11</m:t>
                              </m:r>
                            </m:sup>
                          </m:sSup>
                          <m:r>
                            <a:rPr lang="en-GB" i="1">
                              <a:latin typeface="Cambria Math"/>
                            </a:rPr>
                            <m:t>𝑥</m:t>
                          </m:r>
                          <m:r>
                            <a:rPr lang="en-GB" i="1">
                              <a:latin typeface="Cambria Math"/>
                            </a:rPr>
                            <m:t> 2.0 </m:t>
                          </m:r>
                          <m:r>
                            <a:rPr lang="en-GB" i="1">
                              <a:latin typeface="Cambria Math"/>
                            </a:rPr>
                            <m:t>𝑥</m:t>
                          </m:r>
                          <m:r>
                            <a:rPr lang="en-GB" b="0" i="1" smtClean="0">
                              <a:latin typeface="Cambria Math"/>
                            </a:rPr>
                            <m:t>2.0</m:t>
                          </m:r>
                        </m:num>
                        <m:den>
                          <m:sSup>
                            <m:sSupPr>
                              <m:ctrlPr>
                                <a:rPr lang="en-GB" b="0" i="1" smtClean="0">
                                  <a:latin typeface="Cambria Math" panose="02040503050406030204" pitchFamily="18" charset="0"/>
                                </a:rPr>
                              </m:ctrlPr>
                            </m:sSupPr>
                            <m:e>
                              <m:r>
                                <a:rPr lang="en-GB" b="0" i="1" smtClean="0">
                                  <a:latin typeface="Cambria Math"/>
                                </a:rPr>
                                <m:t>1.20</m:t>
                              </m:r>
                            </m:e>
                            <m:sup>
                              <m:r>
                                <a:rPr lang="en-GB" b="0" i="1" smtClean="0">
                                  <a:latin typeface="Cambria Math"/>
                                </a:rPr>
                                <m:t>2</m:t>
                              </m:r>
                            </m:sup>
                          </m:sSup>
                        </m:den>
                      </m:f>
                    </m:oMath>
                  </m:oMathPara>
                </a14:m>
                <a:endParaRPr lang="en-GB"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b="0" i="1" smtClean="0">
                          <a:latin typeface="Cambria Math"/>
                        </a:rPr>
                        <m:t>=1.85</m:t>
                      </m:r>
                      <m:r>
                        <a:rPr lang="en-GB" b="0" i="1" smtClean="0">
                          <a:latin typeface="Cambria Math"/>
                        </a:rPr>
                        <m:t>𝑥</m:t>
                      </m:r>
                      <m:sSup>
                        <m:sSupPr>
                          <m:ctrlPr>
                            <a:rPr lang="en-GB" b="0" i="1" smtClean="0">
                              <a:latin typeface="Cambria Math" panose="02040503050406030204" pitchFamily="18" charset="0"/>
                            </a:rPr>
                          </m:ctrlPr>
                        </m:sSupPr>
                        <m:e>
                          <m:r>
                            <a:rPr lang="en-GB" b="0" i="1" smtClean="0">
                              <a:latin typeface="Cambria Math"/>
                            </a:rPr>
                            <m:t>10</m:t>
                          </m:r>
                        </m:e>
                        <m:sup>
                          <m:r>
                            <a:rPr lang="en-GB" b="0" i="1" smtClean="0">
                              <a:latin typeface="Cambria Math"/>
                            </a:rPr>
                            <m:t>−10</m:t>
                          </m:r>
                        </m:sup>
                      </m:sSup>
                      <m:r>
                        <a:rPr lang="en-GB" b="0" i="1" smtClean="0">
                          <a:latin typeface="Cambria Math"/>
                        </a:rPr>
                        <m:t>𝑁</m:t>
                      </m:r>
                    </m:oMath>
                  </m:oMathPara>
                </a14:m>
                <a:endParaRPr lang="en-GB" dirty="0" smtClean="0"/>
              </a:p>
              <a:p>
                <a:pPr marL="114300" indent="0">
                  <a:buNone/>
                </a:pPr>
                <a:endParaRPr lang="en-GB" dirty="0" smtClean="0"/>
              </a:p>
              <a:p>
                <a:pPr marL="114300" indent="0">
                  <a:buNone/>
                </a:pPr>
                <a:r>
                  <a:rPr lang="en-GB" dirty="0"/>
                  <a:t>The gravitational force between these two masses is only 1.85 × 10</a:t>
                </a:r>
                <a:r>
                  <a:rPr lang="en-GB" baseline="30000" dirty="0"/>
                  <a:t>-10</a:t>
                </a:r>
                <a:r>
                  <a:rPr lang="en-GB" dirty="0"/>
                  <a:t> N. This is an extremely small force, one which is not going to be noticeable in everyday life.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GB">
                    <a:noFill/>
                  </a:rPr>
                  <a:t> </a:t>
                </a:r>
              </a:p>
            </p:txBody>
          </p:sp>
        </mc:Fallback>
      </mc:AlternateContent>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019896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Geostationary Satellites</a:t>
            </a:r>
            <a:endParaRPr lang="en-GB" dirty="0"/>
          </a:p>
        </p:txBody>
      </p:sp>
      <p:sp>
        <p:nvSpPr>
          <p:cNvPr id="3" name="Content Placeholder 2"/>
          <p:cNvSpPr>
            <a:spLocks noGrp="1"/>
          </p:cNvSpPr>
          <p:nvPr>
            <p:ph idx="1"/>
          </p:nvPr>
        </p:nvSpPr>
        <p:spPr>
          <a:xfrm>
            <a:off x="2057400" y="1447800"/>
            <a:ext cx="7620000" cy="5105400"/>
          </a:xfrm>
        </p:spPr>
        <p:txBody>
          <a:bodyPr>
            <a:normAutofit/>
          </a:bodyPr>
          <a:lstStyle/>
          <a:p>
            <a:r>
              <a:rPr lang="en-GB" dirty="0"/>
              <a:t>This centripetal force is provided by the gravitational force exerted by the Earth on the satellite, hence the centripetal force is equal to the gravitational force calculated using Newton's Law of Gravitation</a:t>
            </a:r>
            <a:r>
              <a:rPr lang="en-GB" dirty="0" smtClean="0"/>
              <a:t>.</a:t>
            </a:r>
          </a:p>
          <a:p>
            <a:endParaRPr lang="en-GB" dirty="0"/>
          </a:p>
          <a:p>
            <a:endParaRPr lang="en-GB" dirty="0" smtClean="0"/>
          </a:p>
          <a:p>
            <a:endParaRPr lang="en-GB" dirty="0"/>
          </a:p>
          <a:p>
            <a:endParaRPr lang="en-GB"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833" y="3632427"/>
            <a:ext cx="22193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789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Kepler’s</a:t>
            </a:r>
            <a:r>
              <a:rPr lang="en-GB" dirty="0" smtClean="0"/>
              <a:t> Laws</a:t>
            </a:r>
            <a:endParaRPr lang="en-GB" dirty="0"/>
          </a:p>
        </p:txBody>
      </p:sp>
      <p:sp>
        <p:nvSpPr>
          <p:cNvPr id="3" name="Content Placeholder 2"/>
          <p:cNvSpPr>
            <a:spLocks noGrp="1"/>
          </p:cNvSpPr>
          <p:nvPr>
            <p:ph idx="1"/>
          </p:nvPr>
        </p:nvSpPr>
        <p:spPr/>
        <p:txBody>
          <a:bodyPr>
            <a:normAutofit/>
          </a:bodyPr>
          <a:lstStyle/>
          <a:p>
            <a:r>
              <a:rPr lang="en-GB" dirty="0"/>
              <a:t>The three laws that govern the motion of planets were discovered by Johannes </a:t>
            </a:r>
            <a:r>
              <a:rPr lang="en-GB" dirty="0" err="1"/>
              <a:t>Kepler</a:t>
            </a:r>
            <a:r>
              <a:rPr lang="en-GB" dirty="0"/>
              <a:t> in the early 17th century. The laws were based on the astronomical observations of </a:t>
            </a:r>
            <a:r>
              <a:rPr lang="en-GB" dirty="0" err="1"/>
              <a:t>Tycho</a:t>
            </a:r>
            <a:r>
              <a:rPr lang="en-GB" dirty="0"/>
              <a:t> Brahe, and are known as </a:t>
            </a:r>
            <a:r>
              <a:rPr lang="en-GB" dirty="0" err="1"/>
              <a:t>Kepler's</a:t>
            </a:r>
            <a:r>
              <a:rPr lang="en-GB" dirty="0"/>
              <a:t> laws. These laws state that: </a:t>
            </a:r>
          </a:p>
          <a:p>
            <a:pPr marL="571500" indent="-457200">
              <a:buFont typeface="+mj-lt"/>
              <a:buAutoNum type="arabicPeriod"/>
            </a:pPr>
            <a:r>
              <a:rPr lang="en-GB" dirty="0"/>
              <a:t>The planets move in elliptical orbits, with the Sun at one focus of the ellipse.</a:t>
            </a:r>
          </a:p>
          <a:p>
            <a:pPr marL="571500" indent="-457200">
              <a:buFont typeface="+mj-lt"/>
              <a:buAutoNum type="arabicPeriod"/>
            </a:pPr>
            <a:r>
              <a:rPr lang="en-GB" dirty="0"/>
              <a:t>The line joining the Sun and a planet sweeps out equal areas in equal times.</a:t>
            </a:r>
          </a:p>
          <a:p>
            <a:pPr marL="571500" indent="-457200">
              <a:buFont typeface="+mj-lt"/>
              <a:buAutoNum type="arabicPeriod"/>
            </a:pPr>
            <a:r>
              <a:rPr lang="en-GB" dirty="0"/>
              <a:t>For each planet, the square of the periodic time of its orbit is proportional to the cube of its mean distance from the Sun.</a:t>
            </a:r>
          </a:p>
          <a:p>
            <a:endParaRPr lang="en-GB" dirty="0"/>
          </a:p>
        </p:txBody>
      </p:sp>
    </p:spTree>
    <p:extLst>
      <p:ext uri="{BB962C8B-B14F-4D97-AF65-F5344CB8AC3E}">
        <p14:creationId xmlns:p14="http://schemas.microsoft.com/office/powerpoint/2010/main" val="2782293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Kepler’s</a:t>
            </a:r>
            <a:r>
              <a:rPr lang="en-GB" dirty="0" smtClean="0"/>
              <a:t> Laws</a:t>
            </a:r>
            <a:endParaRPr lang="en-GB"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1" y="1524000"/>
            <a:ext cx="631158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62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61965" y="1846264"/>
            <a:ext cx="7112520"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7124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25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46325" y="1905381"/>
            <a:ext cx="7543800" cy="390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76200"/>
            <a:ext cx="7124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1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7620000" cy="252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76200"/>
            <a:ext cx="7124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00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Gravitational Potential and Potential Energy</a:t>
            </a:r>
            <a:endParaRPr lang="en-GB" dirty="0"/>
          </a:p>
        </p:txBody>
      </p:sp>
      <p:sp>
        <p:nvSpPr>
          <p:cNvPr id="3" name="Content Placeholder 2"/>
          <p:cNvSpPr>
            <a:spLocks noGrp="1"/>
          </p:cNvSpPr>
          <p:nvPr>
            <p:ph idx="1"/>
          </p:nvPr>
        </p:nvSpPr>
        <p:spPr/>
        <p:txBody>
          <a:bodyPr>
            <a:normAutofit/>
          </a:bodyPr>
          <a:lstStyle/>
          <a:p>
            <a:r>
              <a:rPr lang="en-GB" dirty="0" smtClean="0"/>
              <a:t>If </a:t>
            </a:r>
            <a:r>
              <a:rPr lang="en-GB" dirty="0"/>
              <a:t>a mass is raised through a </a:t>
            </a:r>
            <a:r>
              <a:rPr lang="en-GB" dirty="0" smtClean="0"/>
              <a:t>height, </a:t>
            </a:r>
            <a:r>
              <a:rPr lang="en-GB" dirty="0"/>
              <a:t>it gains potential </a:t>
            </a:r>
            <a:r>
              <a:rPr lang="en-GB" dirty="0" smtClean="0"/>
              <a:t>energy. </a:t>
            </a:r>
            <a:r>
              <a:rPr lang="en-GB" dirty="0"/>
              <a:t>If the mass is then allowed to fall back down, this potential energy is converted to kinetic </a:t>
            </a:r>
            <a:r>
              <a:rPr lang="en-GB" dirty="0" smtClean="0"/>
              <a:t>energy </a:t>
            </a:r>
            <a:r>
              <a:rPr lang="en-GB" dirty="0"/>
              <a:t>as it is accelerated downwards. </a:t>
            </a:r>
            <a:endParaRPr lang="en-GB" dirty="0" smtClean="0"/>
          </a:p>
          <a:p>
            <a:endParaRPr lang="en-GB" dirty="0"/>
          </a:p>
          <a:p>
            <a:r>
              <a:rPr lang="en-GB" dirty="0"/>
              <a:t>When an object moves through large distances in a gravitational field, we can no longer use this simple expression for the change in potential energy, as the value of the gravitational field strength is not constant. </a:t>
            </a:r>
            <a:endParaRPr lang="en-GB" dirty="0" smtClean="0"/>
          </a:p>
          <a:p>
            <a:endParaRPr lang="en-GB" dirty="0"/>
          </a:p>
          <a:p>
            <a:r>
              <a:rPr lang="en-GB" dirty="0" smtClean="0"/>
              <a:t>The </a:t>
            </a:r>
            <a:r>
              <a:rPr lang="en-GB" dirty="0"/>
              <a:t>gravitational potential is used to describe how the potential energy of an object changes with its position in a gravitational field, and how much work is done in moving an object within the field.</a:t>
            </a:r>
          </a:p>
        </p:txBody>
      </p:sp>
    </p:spTree>
    <p:extLst>
      <p:ext uri="{BB962C8B-B14F-4D97-AF65-F5344CB8AC3E}">
        <p14:creationId xmlns:p14="http://schemas.microsoft.com/office/powerpoint/2010/main" val="4037844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Gravitational Potential and Potential Energy</a:t>
            </a:r>
          </a:p>
        </p:txBody>
      </p:sp>
      <p:sp>
        <p:nvSpPr>
          <p:cNvPr id="3" name="Content Placeholder 2"/>
          <p:cNvSpPr>
            <a:spLocks noGrp="1"/>
          </p:cNvSpPr>
          <p:nvPr>
            <p:ph idx="1"/>
          </p:nvPr>
        </p:nvSpPr>
        <p:spPr/>
        <p:txBody>
          <a:bodyPr/>
          <a:lstStyle/>
          <a:p>
            <a:r>
              <a:rPr lang="en-GB" dirty="0"/>
              <a:t>The </a:t>
            </a:r>
            <a:r>
              <a:rPr lang="en-GB" b="1" dirty="0">
                <a:hlinkClick r:id="rId2"/>
              </a:rPr>
              <a:t>gravitational potential</a:t>
            </a:r>
            <a:r>
              <a:rPr lang="en-GB" dirty="0"/>
              <a:t> </a:t>
            </a:r>
            <a:r>
              <a:rPr lang="en-GB" dirty="0" smtClean="0"/>
              <a:t>at </a:t>
            </a:r>
            <a:r>
              <a:rPr lang="en-GB" dirty="0"/>
              <a:t>a point in a gravitational field is </a:t>
            </a:r>
            <a:r>
              <a:rPr lang="en-GB" dirty="0" smtClean="0"/>
              <a:t>the </a:t>
            </a:r>
            <a:r>
              <a:rPr lang="en-GB" dirty="0"/>
              <a:t>work done by external forces in moving a unit mass from infinity to that point. </a:t>
            </a:r>
            <a:endParaRPr lang="en-GB" dirty="0" smtClean="0"/>
          </a:p>
          <a:p>
            <a:endParaRPr lang="en-GB" dirty="0"/>
          </a:p>
          <a:p>
            <a:r>
              <a:rPr lang="en-GB" dirty="0" smtClean="0"/>
              <a:t>We </a:t>
            </a:r>
            <a:r>
              <a:rPr lang="en-GB" dirty="0"/>
              <a:t>cannot use the simple expression </a:t>
            </a:r>
            <a:r>
              <a:rPr lang="en-GB" i="1" dirty="0"/>
              <a:t>work done = </a:t>
            </a:r>
            <a:r>
              <a:rPr lang="en-GB" i="1" dirty="0" smtClean="0"/>
              <a:t>force </a:t>
            </a:r>
            <a:r>
              <a:rPr lang="en-GB" dirty="0" smtClean="0"/>
              <a:t>× </a:t>
            </a:r>
            <a:r>
              <a:rPr lang="en-GB" i="1" dirty="0" smtClean="0"/>
              <a:t>distance</a:t>
            </a:r>
            <a:r>
              <a:rPr lang="en-GB" dirty="0" smtClean="0"/>
              <a:t> </a:t>
            </a:r>
            <a:r>
              <a:rPr lang="en-GB" dirty="0"/>
              <a:t>to calculate the work done against the gravitational force, as the gravitational force acting on the unit mass increases as it moves closer to </a:t>
            </a:r>
            <a:r>
              <a:rPr lang="en-GB" dirty="0" smtClean="0"/>
              <a:t>m. </a:t>
            </a:r>
            <a:r>
              <a:rPr lang="en-GB" dirty="0"/>
              <a:t>Instead, we have to </a:t>
            </a:r>
            <a:r>
              <a:rPr lang="en-GB" dirty="0" smtClean="0"/>
              <a:t>consider </a:t>
            </a:r>
            <a:r>
              <a:rPr lang="en-GB" dirty="0"/>
              <a:t>the small amount of work done in moving a unit mass a distance in the field. Integrating over the range from ∞ </a:t>
            </a:r>
            <a:r>
              <a:rPr lang="en-GB" dirty="0" smtClean="0"/>
              <a:t>to r. </a:t>
            </a:r>
            <a:endParaRPr lang="en-GB" dirty="0"/>
          </a:p>
        </p:txBody>
      </p:sp>
    </p:spTree>
    <p:extLst>
      <p:ext uri="{BB962C8B-B14F-4D97-AF65-F5344CB8AC3E}">
        <p14:creationId xmlns:p14="http://schemas.microsoft.com/office/powerpoint/2010/main" val="1732239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a:t>
            </a:r>
            <a:r>
              <a:rPr lang="en-GB" dirty="0" smtClean="0"/>
              <a:t>Potential</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Using </a:t>
            </a:r>
            <a:r>
              <a:rPr lang="en-GB" dirty="0"/>
              <a:t>Newton's law of gravitation for the force acting on the </a:t>
            </a:r>
            <a:r>
              <a:rPr lang="en-GB" dirty="0" smtClean="0"/>
              <a:t>body</a:t>
            </a:r>
          </a:p>
          <a:p>
            <a:endParaRPr lang="en-GB" dirty="0"/>
          </a:p>
          <a:p>
            <a:endParaRPr lang="en-GB" dirty="0" smtClean="0"/>
          </a:p>
          <a:p>
            <a:endParaRPr lang="en-GB" dirty="0" smtClean="0"/>
          </a:p>
          <a:p>
            <a:r>
              <a:rPr lang="en-GB" dirty="0"/>
              <a:t>In this expression, the values of </a:t>
            </a:r>
            <a:r>
              <a:rPr lang="en-GB" dirty="0" smtClean="0"/>
              <a:t>m</a:t>
            </a:r>
            <a:r>
              <a:rPr lang="en-GB" baseline="-25000" dirty="0" smtClean="0"/>
              <a:t>1</a:t>
            </a:r>
            <a:r>
              <a:rPr lang="en-GB" dirty="0" smtClean="0"/>
              <a:t> and m</a:t>
            </a:r>
            <a:r>
              <a:rPr lang="en-GB" baseline="-25000" dirty="0" smtClean="0"/>
              <a:t>2</a:t>
            </a:r>
            <a:r>
              <a:rPr lang="en-GB" dirty="0" smtClean="0"/>
              <a:t> are M and </a:t>
            </a:r>
            <a:r>
              <a:rPr lang="en-GB" dirty="0"/>
              <a:t>1 kg</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15621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3581401"/>
            <a:ext cx="22383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7" y="5486400"/>
            <a:ext cx="17526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122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a:t>
            </a:r>
            <a:r>
              <a:rPr lang="en-GB" dirty="0" smtClean="0"/>
              <a:t>Potential</a:t>
            </a:r>
            <a:endParaRPr lang="en-GB" dirty="0"/>
          </a:p>
        </p:txBody>
      </p:sp>
      <p:sp>
        <p:nvSpPr>
          <p:cNvPr id="3" name="Content Placeholder 2"/>
          <p:cNvSpPr>
            <a:spLocks noGrp="1"/>
          </p:cNvSpPr>
          <p:nvPr>
            <p:ph idx="1"/>
          </p:nvPr>
        </p:nvSpPr>
        <p:spPr>
          <a:xfrm>
            <a:off x="1981200" y="1600200"/>
            <a:ext cx="7620000" cy="5029200"/>
          </a:xfrm>
        </p:spPr>
        <p:txBody>
          <a:bodyPr>
            <a:normAutofit fontScale="92500" lnSpcReduction="10000"/>
          </a:bodyPr>
          <a:lstStyle/>
          <a:p>
            <a:r>
              <a:rPr lang="en-GB" dirty="0" smtClean="0"/>
              <a:t>Integrating we get: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Where V is gravitational potential and measured in Jkg</a:t>
            </a:r>
            <a:r>
              <a:rPr lang="en-GB" baseline="30000" dirty="0" smtClean="0"/>
              <a:t>-1</a:t>
            </a:r>
          </a:p>
          <a:p>
            <a:r>
              <a:rPr lang="en-GB" dirty="0" smtClean="0"/>
              <a:t>Gravitational potential is negative, this is because the </a:t>
            </a:r>
            <a:r>
              <a:rPr lang="en-GB" dirty="0"/>
              <a:t>zero of gravitational potential is at an infinite distance from </a:t>
            </a:r>
            <a:r>
              <a:rPr lang="en-GB" dirty="0" smtClean="0"/>
              <a:t>M. The </a:t>
            </a:r>
            <a:r>
              <a:rPr lang="en-GB" dirty="0"/>
              <a:t>potential becomes lower and lower the closer we get to </a:t>
            </a:r>
            <a:r>
              <a:rPr lang="en-GB" dirty="0" smtClean="0"/>
              <a:t>M. </a:t>
            </a:r>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1524000"/>
            <a:ext cx="30384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39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p:txBody>
          <a:bodyPr/>
          <a:lstStyle/>
          <a:p>
            <a:pPr marL="114300" indent="0">
              <a:buNone/>
            </a:pPr>
            <a:r>
              <a:rPr lang="en-GB" dirty="0"/>
              <a:t>The Earth has a radius of 6.4 × 10</a:t>
            </a:r>
            <a:r>
              <a:rPr lang="en-GB" baseline="30000" dirty="0"/>
              <a:t>6</a:t>
            </a:r>
            <a:r>
              <a:rPr lang="en-GB" dirty="0"/>
              <a:t> m and a mass 6.0 × 10</a:t>
            </a:r>
            <a:r>
              <a:rPr lang="en-GB" baseline="30000" dirty="0"/>
              <a:t>24</a:t>
            </a:r>
            <a:r>
              <a:rPr lang="en-GB" dirty="0"/>
              <a:t> kg. What is the gravitational force due to the Earth acting on a woman of mass 60.0 kg standing on the surface of the Earth?</a:t>
            </a:r>
          </a:p>
        </p:txBody>
      </p:sp>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202527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Gravitational </a:t>
            </a:r>
            <a:r>
              <a:rPr lang="en-GB" dirty="0" smtClean="0"/>
              <a:t>Potential</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1" y="2133600"/>
            <a:ext cx="7072657"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253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pPr marL="114300" indent="0">
              <a:buNone/>
            </a:pPr>
            <a:r>
              <a:rPr lang="en-GB" dirty="0"/>
              <a:t>The planet Pluto orbits at a mean distance of 5.92 × 10</a:t>
            </a:r>
            <a:r>
              <a:rPr lang="en-GB" baseline="30000" dirty="0"/>
              <a:t>12</a:t>
            </a:r>
            <a:r>
              <a:rPr lang="en-GB" dirty="0"/>
              <a:t> m from the Sun. What is the gravitational potential due to the Sun's gravitational field at this distance</a:t>
            </a:r>
            <a:r>
              <a:rPr lang="en-GB" dirty="0" smtClean="0"/>
              <a:t>? (Mass of sun = 2.0x10</a:t>
            </a:r>
            <a:r>
              <a:rPr lang="en-GB" baseline="30000" dirty="0" smtClean="0"/>
              <a:t>30</a:t>
            </a:r>
            <a:r>
              <a:rPr lang="en-GB" dirty="0" smtClean="0"/>
              <a:t>kg)</a:t>
            </a:r>
            <a:endParaRPr lang="en-GB" dirty="0"/>
          </a:p>
        </p:txBody>
      </p:sp>
    </p:spTree>
    <p:extLst>
      <p:ext uri="{BB962C8B-B14F-4D97-AF65-F5344CB8AC3E}">
        <p14:creationId xmlns:p14="http://schemas.microsoft.com/office/powerpoint/2010/main" val="3329803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Content Placeholder 2"/>
          <p:cNvSpPr>
            <a:spLocks noGrp="1"/>
          </p:cNvSpPr>
          <p:nvPr>
            <p:ph idx="1"/>
          </p:nvPr>
        </p:nvSpPr>
        <p:spPr/>
        <p:txBody>
          <a:bodyPr/>
          <a:lstStyle/>
          <a:p>
            <a:pPr marL="114300" indent="0">
              <a:buNone/>
            </a:pPr>
            <a:r>
              <a:rPr lang="en-GB" dirty="0" smtClean="0"/>
              <a:t>Here M represents </a:t>
            </a:r>
            <a:r>
              <a:rPr lang="en-GB" dirty="0"/>
              <a:t>the mass of the Sun, since we are calculating the potential due to the Sun's gravitational field. The mass of the Sun is 2.0 × 10</a:t>
            </a:r>
            <a:r>
              <a:rPr lang="en-GB" baseline="30000" dirty="0"/>
              <a:t>30</a:t>
            </a:r>
            <a:r>
              <a:rPr lang="en-GB" dirty="0"/>
              <a:t> kg, so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3200400"/>
            <a:ext cx="362469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308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Potential Energy</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114300" indent="0">
                  <a:buNone/>
                </a:pPr>
                <a14:m>
                  <m:oMath xmlns:m="http://schemas.openxmlformats.org/officeDocument/2006/math">
                    <m:r>
                      <a:rPr lang="en-GB" b="0" i="1" smtClean="0">
                        <a:latin typeface="Cambria Math"/>
                      </a:rPr>
                      <m:t>𝑉</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𝐺𝑀</m:t>
                        </m:r>
                      </m:num>
                      <m:den>
                        <m:r>
                          <a:rPr lang="en-GB" b="0" i="1" smtClean="0">
                            <a:latin typeface="Cambria Math"/>
                          </a:rPr>
                          <m:t>𝑟</m:t>
                        </m:r>
                      </m:den>
                    </m:f>
                    <m:r>
                      <a:rPr lang="en-GB" b="0" i="1" smtClean="0">
                        <a:latin typeface="Cambria Math"/>
                      </a:rPr>
                      <m:t> </m:t>
                    </m:r>
                  </m:oMath>
                </a14:m>
                <a:r>
                  <a:rPr lang="en-GB" dirty="0" smtClean="0"/>
                  <a:t>tells </a:t>
                </a:r>
                <a:r>
                  <a:rPr lang="en-GB" dirty="0"/>
                  <a:t>us the gravitational potential at a point in a gravitational field per unit mass. To find the gravitational potential energy of an object of mass </a:t>
                </a:r>
                <a:r>
                  <a:rPr lang="en-GB" dirty="0" smtClean="0"/>
                  <a:t>m</a:t>
                </a:r>
                <a:r>
                  <a:rPr lang="en-GB" baseline="-25000" dirty="0" smtClean="0"/>
                  <a:t>2</a:t>
                </a:r>
                <a:r>
                  <a:rPr lang="en-GB" dirty="0" smtClean="0"/>
                  <a:t> placed </a:t>
                </a:r>
                <a:r>
                  <a:rPr lang="en-GB" dirty="0"/>
                  <a:t>at that point in the field around a mass </a:t>
                </a:r>
                <a:r>
                  <a:rPr lang="en-GB" dirty="0" smtClean="0"/>
                  <a:t>m</a:t>
                </a:r>
                <a:r>
                  <a:rPr lang="en-GB" baseline="-25000" dirty="0" smtClean="0"/>
                  <a:t>1</a:t>
                </a:r>
                <a:r>
                  <a:rPr lang="en-GB" dirty="0" smtClean="0"/>
                  <a:t>, </a:t>
                </a:r>
                <a:r>
                  <a:rPr lang="en-GB" dirty="0"/>
                  <a:t>we simply multiply by </a:t>
                </a:r>
                <a:r>
                  <a:rPr lang="en-GB" dirty="0" smtClean="0"/>
                  <a:t>m</a:t>
                </a:r>
                <a:r>
                  <a:rPr lang="en-GB" baseline="-25000" dirty="0" smtClean="0"/>
                  <a:t>2</a:t>
                </a:r>
                <a:r>
                  <a:rPr lang="en-GB" dirty="0" smtClean="0"/>
                  <a:t>. </a:t>
                </a:r>
              </a:p>
              <a:p>
                <a:pPr marL="114300" indent="0">
                  <a:buNone/>
                </a:pPr>
                <a:endParaRPr lang="en-GB" dirty="0" smtClean="0"/>
              </a:p>
              <a:p>
                <a:pPr marL="114300" indent="0">
                  <a:buNone/>
                </a:pPr>
                <a:endParaRPr lang="en-GB" dirty="0"/>
              </a:p>
              <a:p>
                <a:pPr marL="114300" indent="0">
                  <a:buNone/>
                </a:pPr>
                <a:endParaRPr lang="en-GB" dirty="0" smtClean="0"/>
              </a:p>
              <a:p>
                <a:pPr marL="114300" indent="0">
                  <a:buNone/>
                </a:pPr>
                <a:endParaRPr lang="en-GB" dirty="0"/>
              </a:p>
              <a:p>
                <a:pPr marL="114300" indent="0">
                  <a:buNone/>
                </a:pPr>
                <a:r>
                  <a:rPr lang="en-GB" dirty="0"/>
                  <a:t>We can now calculate the work done in moving an object in a gravitational field using this equation. The work done is equal to the change in potential energy of the object. When carrying out these calculations, it is important to take care to get the sign correct.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64" t="-1061" r="-1758"/>
                </a:stretch>
              </a:blipFill>
            </p:spPr>
            <p:txBody>
              <a:bodyPr/>
              <a:lstStyle/>
              <a:p>
                <a:r>
                  <a:rPr lang="en-GB">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418" y="3283527"/>
            <a:ext cx="3456432"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369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pPr marL="114300" indent="0">
              <a:buNone/>
            </a:pPr>
            <a:r>
              <a:rPr lang="en-GB" dirty="0"/>
              <a:t>A rocket ship, mass 4.00 × 10</a:t>
            </a:r>
            <a:r>
              <a:rPr lang="en-GB" baseline="30000" dirty="0"/>
              <a:t>5</a:t>
            </a:r>
            <a:r>
              <a:rPr lang="en-GB" dirty="0"/>
              <a:t> kg, is travelling away from the Moon. The ship's rockets are fired when the ship is at a distance of 3.00 × 10</a:t>
            </a:r>
            <a:r>
              <a:rPr lang="en-GB" baseline="30000" dirty="0"/>
              <a:t>6</a:t>
            </a:r>
            <a:r>
              <a:rPr lang="en-GB" dirty="0"/>
              <a:t> m from the centre of the </a:t>
            </a:r>
            <a:r>
              <a:rPr lang="en-GB" dirty="0" smtClean="0"/>
              <a:t>Moon. How </a:t>
            </a:r>
            <a:r>
              <a:rPr lang="en-GB" dirty="0"/>
              <a:t>much work is done by the rockets in moving the ship to </a:t>
            </a:r>
            <a:r>
              <a:rPr lang="en-GB" dirty="0" smtClean="0"/>
              <a:t>a </a:t>
            </a:r>
            <a:r>
              <a:rPr lang="en-GB" dirty="0"/>
              <a:t>distance </a:t>
            </a:r>
            <a:r>
              <a:rPr lang="en-GB" dirty="0" smtClean="0"/>
              <a:t>3.20×10</a:t>
            </a:r>
            <a:r>
              <a:rPr lang="en-GB" baseline="30000" dirty="0" smtClean="0"/>
              <a:t>6</a:t>
            </a:r>
            <a:r>
              <a:rPr lang="en-GB" dirty="0" smtClean="0"/>
              <a:t> </a:t>
            </a:r>
            <a:r>
              <a:rPr lang="en-GB" dirty="0"/>
              <a:t>m from the Moon's centre</a:t>
            </a:r>
            <a:r>
              <a:rPr lang="en-GB" dirty="0" smtClean="0"/>
              <a:t>?</a:t>
            </a:r>
          </a:p>
          <a:p>
            <a:pPr marL="114300" indent="0">
              <a:buNone/>
            </a:pPr>
            <a:r>
              <a:rPr lang="en-GB" dirty="0" smtClean="0"/>
              <a:t>M</a:t>
            </a:r>
            <a:r>
              <a:rPr lang="en-GB" baseline="-25000" dirty="0" smtClean="0"/>
              <a:t>M</a:t>
            </a:r>
            <a:r>
              <a:rPr lang="en-GB" dirty="0" smtClean="0"/>
              <a:t> = </a:t>
            </a:r>
            <a:r>
              <a:rPr lang="en-GB" dirty="0"/>
              <a:t>7.3 ×10</a:t>
            </a:r>
            <a:r>
              <a:rPr lang="en-GB" baseline="30000" dirty="0"/>
              <a:t>22</a:t>
            </a:r>
            <a:r>
              <a:rPr lang="en-GB" dirty="0"/>
              <a:t> kg</a:t>
            </a:r>
          </a:p>
        </p:txBody>
      </p:sp>
    </p:spTree>
    <p:extLst>
      <p:ext uri="{BB962C8B-B14F-4D97-AF65-F5344CB8AC3E}">
        <p14:creationId xmlns:p14="http://schemas.microsoft.com/office/powerpoint/2010/main" val="31839365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endParaRPr lang="en-GB" dirty="0"/>
          </a:p>
        </p:txBody>
      </p:sp>
      <p:sp>
        <p:nvSpPr>
          <p:cNvPr id="3" name="Content Placeholder 2"/>
          <p:cNvSpPr>
            <a:spLocks noGrp="1"/>
          </p:cNvSpPr>
          <p:nvPr>
            <p:ph idx="1"/>
          </p:nvPr>
        </p:nvSpPr>
        <p:spPr/>
        <p:txBody>
          <a:bodyPr/>
          <a:lstStyle/>
          <a:p>
            <a:pPr marL="114300" indent="0">
              <a:buNone/>
            </a:pPr>
            <a:r>
              <a:rPr lang="en-GB" dirty="0"/>
              <a:t>The rocket ship has an initial gravitational potential energy </a:t>
            </a:r>
            <a:r>
              <a:rPr lang="en-GB" dirty="0" smtClean="0"/>
              <a:t>of:</a:t>
            </a:r>
          </a:p>
          <a:p>
            <a:pPr marL="114300" indent="0">
              <a:buNone/>
            </a:pPr>
            <a:endParaRPr lang="en-GB" dirty="0"/>
          </a:p>
          <a:p>
            <a:pPr marL="114300" indent="0">
              <a:buNone/>
            </a:pPr>
            <a:endParaRPr lang="en-GB" dirty="0" smtClean="0"/>
          </a:p>
          <a:p>
            <a:pPr marL="114300" indent="0">
              <a:buNone/>
            </a:pPr>
            <a:endParaRPr lang="en-GB" dirty="0"/>
          </a:p>
          <a:p>
            <a:pPr marL="114300" indent="0">
              <a:buNone/>
            </a:pPr>
            <a:endParaRPr lang="en-GB" dirty="0" smtClean="0"/>
          </a:p>
          <a:p>
            <a:pPr marL="114300" indent="0">
              <a:buNone/>
            </a:pPr>
            <a:endParaRPr lang="en-GB" dirty="0"/>
          </a:p>
          <a:p>
            <a:pPr marL="114300" indent="0">
              <a:buNone/>
            </a:pPr>
            <a:r>
              <a:rPr lang="en-GB" dirty="0"/>
              <a:t>The final value of the potential energy </a:t>
            </a:r>
            <a:r>
              <a:rPr lang="en-GB" dirty="0" smtClean="0"/>
              <a:t>is: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209800"/>
            <a:ext cx="4652245" cy="16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617" y="5029200"/>
            <a:ext cx="488843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66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a:t>
            </a:r>
            <a:r>
              <a:rPr lang="en-GB" dirty="0" err="1" smtClean="0"/>
              <a:t>cont</a:t>
            </a:r>
            <a:r>
              <a:rPr lang="en-GB" dirty="0" smtClean="0"/>
              <a:t>…</a:t>
            </a:r>
            <a:endParaRPr lang="en-GB" dirty="0"/>
          </a:p>
        </p:txBody>
      </p:sp>
      <p:sp>
        <p:nvSpPr>
          <p:cNvPr id="3" name="Content Placeholder 2"/>
          <p:cNvSpPr>
            <a:spLocks noGrp="1"/>
          </p:cNvSpPr>
          <p:nvPr>
            <p:ph idx="1"/>
          </p:nvPr>
        </p:nvSpPr>
        <p:spPr/>
        <p:txBody>
          <a:bodyPr/>
          <a:lstStyle/>
          <a:p>
            <a:pPr marL="114300" indent="0">
              <a:buNone/>
            </a:pPr>
            <a:r>
              <a:rPr lang="en-GB" dirty="0"/>
              <a:t>The change in potential energy </a:t>
            </a:r>
            <a:r>
              <a:rPr lang="en-GB" dirty="0" smtClean="0"/>
              <a:t>is:</a:t>
            </a:r>
          </a:p>
          <a:p>
            <a:pPr marL="114300" indent="0">
              <a:buNone/>
            </a:pPr>
            <a:endParaRPr lang="en-GB" dirty="0"/>
          </a:p>
          <a:p>
            <a:pPr marL="114300" indent="0">
              <a:buNone/>
            </a:pPr>
            <a:endParaRPr lang="en-GB" dirty="0" smtClean="0"/>
          </a:p>
          <a:p>
            <a:pPr marL="114300" indent="0">
              <a:buNone/>
            </a:pPr>
            <a:endParaRPr lang="en-GB" dirty="0"/>
          </a:p>
          <a:p>
            <a:pPr marL="114300" indent="0">
              <a:buNone/>
            </a:pPr>
            <a:endParaRPr lang="en-GB" dirty="0" smtClean="0"/>
          </a:p>
          <a:p>
            <a:pPr marL="114300" indent="0">
              <a:buNone/>
            </a:pPr>
            <a:endParaRPr lang="en-GB" dirty="0"/>
          </a:p>
          <a:p>
            <a:pPr marL="114300" indent="0">
              <a:buNone/>
            </a:pPr>
            <a:r>
              <a:rPr lang="en-GB" dirty="0"/>
              <a:t>The potential energy of the rocket ship has increased by 4.1 × 10</a:t>
            </a:r>
            <a:r>
              <a:rPr lang="en-GB" baseline="30000" dirty="0"/>
              <a:t>10</a:t>
            </a:r>
            <a:r>
              <a:rPr lang="en-GB" dirty="0"/>
              <a:t> J, so the amount of work done by the rockets must also be equal to 4.1 ×10</a:t>
            </a:r>
            <a:r>
              <a:rPr lang="en-GB" baseline="30000" dirty="0"/>
              <a:t>10</a:t>
            </a:r>
            <a:r>
              <a:rPr lang="en-GB" dirty="0"/>
              <a:t> J.</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909" y="2362201"/>
            <a:ext cx="51054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451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Gravitational field </a:t>
            </a:r>
            <a:endParaRPr lang="en-GB" dirty="0"/>
          </a:p>
        </p:txBody>
      </p:sp>
      <p:sp>
        <p:nvSpPr>
          <p:cNvPr id="3" name="Content Placeholder 2"/>
          <p:cNvSpPr>
            <a:spLocks noGrp="1"/>
          </p:cNvSpPr>
          <p:nvPr>
            <p:ph idx="1"/>
          </p:nvPr>
        </p:nvSpPr>
        <p:spPr/>
        <p:txBody>
          <a:bodyPr/>
          <a:lstStyle/>
          <a:p>
            <a:r>
              <a:rPr lang="en-GB" dirty="0"/>
              <a:t>The gravitational field is a </a:t>
            </a:r>
            <a:r>
              <a:rPr lang="en-GB" b="1" dirty="0"/>
              <a:t>conservative field</a:t>
            </a:r>
            <a:r>
              <a:rPr lang="en-GB" dirty="0"/>
              <a:t>, which means that the work done in moving a mass between two points in the field is independent of the path taken. </a:t>
            </a:r>
            <a:r>
              <a:rPr lang="en-GB" dirty="0" smtClean="0"/>
              <a:t>We </a:t>
            </a:r>
            <a:r>
              <a:rPr lang="en-GB" dirty="0"/>
              <a:t>do not need any details about the path taken </a:t>
            </a:r>
            <a:r>
              <a:rPr lang="en-GB" dirty="0" smtClean="0"/>
              <a:t>between </a:t>
            </a:r>
            <a:r>
              <a:rPr lang="en-GB" dirty="0"/>
              <a:t>two locations. </a:t>
            </a:r>
            <a:endParaRPr lang="en-GB" dirty="0" smtClean="0"/>
          </a:p>
          <a:p>
            <a:endParaRPr lang="en-GB" dirty="0"/>
          </a:p>
          <a:p>
            <a:r>
              <a:rPr lang="en-GB" dirty="0" smtClean="0"/>
              <a:t>(</a:t>
            </a:r>
            <a:r>
              <a:rPr lang="en-GB" dirty="0"/>
              <a:t>An example of doing non-conservative work would be the work done against friction in sliding a heavy mass between two points. Obviously we do less work if we slide the mass directly from one point to the other rather than taking a longer route.)</a:t>
            </a:r>
          </a:p>
        </p:txBody>
      </p:sp>
    </p:spTree>
    <p:extLst>
      <p:ext uri="{BB962C8B-B14F-4D97-AF65-F5344CB8AC3E}">
        <p14:creationId xmlns:p14="http://schemas.microsoft.com/office/powerpoint/2010/main" val="36613224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9144000" cy="250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807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27350" y="2057400"/>
            <a:ext cx="63817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0"/>
            <a:ext cx="56292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25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buNone/>
                </a:pPr>
                <a14:m>
                  <m:oMathPara xmlns:m="http://schemas.openxmlformats.org/officeDocument/2006/math">
                    <m:oMathParaPr>
                      <m:jc m:val="centerGroup"/>
                    </m:oMathParaPr>
                    <m:oMath xmlns:m="http://schemas.openxmlformats.org/officeDocument/2006/math">
                      <m:r>
                        <a:rPr lang="en-GB" i="1" smtClean="0">
                          <a:latin typeface="Cambria Math"/>
                        </a:rPr>
                        <m:t>𝐹</m:t>
                      </m:r>
                      <m:r>
                        <a:rPr lang="en-GB" i="1" smtClean="0">
                          <a:latin typeface="Cambria Math"/>
                        </a:rPr>
                        <m:t>=</m:t>
                      </m:r>
                      <m:f>
                        <m:fPr>
                          <m:ctrlPr>
                            <a:rPr lang="en-GB" i="1">
                              <a:latin typeface="Cambria Math" panose="02040503050406030204" pitchFamily="18" charset="0"/>
                            </a:rPr>
                          </m:ctrlPr>
                        </m:fPr>
                        <m:num>
                          <m:r>
                            <a:rPr lang="en-GB" i="1">
                              <a:latin typeface="Cambria Math"/>
                            </a:rPr>
                            <m:t>𝐺</m:t>
                          </m:r>
                          <m:sSub>
                            <m:sSubPr>
                              <m:ctrlPr>
                                <a:rPr lang="en-GB" i="1">
                                  <a:latin typeface="Cambria Math" panose="02040503050406030204" pitchFamily="18" charset="0"/>
                                </a:rPr>
                              </m:ctrlPr>
                            </m:sSubPr>
                            <m:e>
                              <m:r>
                                <a:rPr lang="en-GB" i="1">
                                  <a:latin typeface="Cambria Math"/>
                                </a:rPr>
                                <m:t>𝑚</m:t>
                              </m:r>
                            </m:e>
                            <m:sub>
                              <m:r>
                                <a:rPr lang="en-GB" i="1">
                                  <a:latin typeface="Cambria Math"/>
                                </a:rPr>
                                <m:t>1</m:t>
                              </m:r>
                            </m:sub>
                          </m:sSub>
                          <m:sSub>
                            <m:sSubPr>
                              <m:ctrlPr>
                                <a:rPr lang="en-GB" i="1">
                                  <a:latin typeface="Cambria Math" panose="02040503050406030204" pitchFamily="18" charset="0"/>
                                </a:rPr>
                              </m:ctrlPr>
                            </m:sSubPr>
                            <m:e>
                              <m:r>
                                <a:rPr lang="en-GB" i="1">
                                  <a:latin typeface="Cambria Math"/>
                                </a:rPr>
                                <m:t>𝑚</m:t>
                              </m:r>
                            </m:e>
                            <m:sub>
                              <m:r>
                                <a:rPr lang="en-GB" i="1">
                                  <a:latin typeface="Cambria Math"/>
                                </a:rPr>
                                <m:t>2</m:t>
                              </m:r>
                            </m:sub>
                          </m:sSub>
                        </m:num>
                        <m:den>
                          <m:sSup>
                            <m:sSupPr>
                              <m:ctrlPr>
                                <a:rPr lang="en-GB" i="1">
                                  <a:latin typeface="Cambria Math" panose="02040503050406030204" pitchFamily="18" charset="0"/>
                                </a:rPr>
                              </m:ctrlPr>
                            </m:sSupPr>
                            <m:e>
                              <m:r>
                                <a:rPr lang="en-GB" i="1">
                                  <a:latin typeface="Cambria Math"/>
                                </a:rPr>
                                <m:t>𝑟</m:t>
                              </m:r>
                            </m:e>
                            <m:sup>
                              <m:r>
                                <a:rPr lang="en-GB" i="1">
                                  <a:latin typeface="Cambria Math"/>
                                </a:rPr>
                                <m:t>2</m:t>
                              </m:r>
                            </m:sup>
                          </m:sSup>
                        </m:den>
                      </m:f>
                    </m:oMath>
                  </m:oMathPara>
                </a14:m>
                <a:endParaRPr lang="en-GB" i="1" dirty="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i="1">
                          <a:latin typeface="Cambria Math"/>
                        </a:rPr>
                        <m:t>=</m:t>
                      </m:r>
                      <m:f>
                        <m:fPr>
                          <m:ctrlPr>
                            <a:rPr lang="en-GB" i="1">
                              <a:latin typeface="Cambria Math" panose="02040503050406030204" pitchFamily="18" charset="0"/>
                            </a:rPr>
                          </m:ctrlPr>
                        </m:fPr>
                        <m:num>
                          <m:r>
                            <a:rPr lang="en-GB" i="1">
                              <a:latin typeface="Cambria Math"/>
                            </a:rPr>
                            <m:t>6.67</m:t>
                          </m:r>
                          <m:r>
                            <a:rPr lang="en-GB" i="1">
                              <a:latin typeface="Cambria Math"/>
                            </a:rPr>
                            <m:t>𝑥</m:t>
                          </m:r>
                          <m:sSup>
                            <m:sSupPr>
                              <m:ctrlPr>
                                <a:rPr lang="en-GB" i="1">
                                  <a:latin typeface="Cambria Math" panose="02040503050406030204" pitchFamily="18" charset="0"/>
                                </a:rPr>
                              </m:ctrlPr>
                            </m:sSupPr>
                            <m:e>
                              <m:r>
                                <a:rPr lang="en-GB" i="1">
                                  <a:latin typeface="Cambria Math"/>
                                </a:rPr>
                                <m:t>10</m:t>
                              </m:r>
                            </m:e>
                            <m:sup>
                              <m:r>
                                <a:rPr lang="en-GB" i="1">
                                  <a:latin typeface="Cambria Math"/>
                                </a:rPr>
                                <m:t>−11</m:t>
                              </m:r>
                            </m:sup>
                          </m:sSup>
                          <m:r>
                            <a:rPr lang="en-GB" i="1">
                              <a:latin typeface="Cambria Math"/>
                            </a:rPr>
                            <m:t>𝑥</m:t>
                          </m:r>
                          <m:r>
                            <a:rPr lang="en-GB" i="1">
                              <a:latin typeface="Cambria Math"/>
                            </a:rPr>
                            <m:t> 6.0</m:t>
                          </m:r>
                          <m:r>
                            <a:rPr lang="en-GB" b="0" i="1" smtClean="0">
                              <a:latin typeface="Cambria Math"/>
                            </a:rPr>
                            <m:t>𝑥</m:t>
                          </m:r>
                          <m:sSup>
                            <m:sSupPr>
                              <m:ctrlPr>
                                <a:rPr lang="en-GB" b="0" i="1" smtClean="0">
                                  <a:latin typeface="Cambria Math" panose="02040503050406030204" pitchFamily="18" charset="0"/>
                                </a:rPr>
                              </m:ctrlPr>
                            </m:sSupPr>
                            <m:e>
                              <m:r>
                                <a:rPr lang="en-GB" b="0" i="1" smtClean="0">
                                  <a:latin typeface="Cambria Math"/>
                                </a:rPr>
                                <m:t>10</m:t>
                              </m:r>
                            </m:e>
                            <m:sup>
                              <m:r>
                                <a:rPr lang="en-GB" b="0" i="1" smtClean="0">
                                  <a:latin typeface="Cambria Math"/>
                                </a:rPr>
                                <m:t>24</m:t>
                              </m:r>
                            </m:sup>
                          </m:sSup>
                          <m:r>
                            <a:rPr lang="en-GB" i="1">
                              <a:latin typeface="Cambria Math"/>
                            </a:rPr>
                            <m:t> </m:t>
                          </m:r>
                          <m:r>
                            <a:rPr lang="en-GB" i="1">
                              <a:latin typeface="Cambria Math"/>
                            </a:rPr>
                            <m:t>𝑥</m:t>
                          </m:r>
                          <m:r>
                            <a:rPr lang="en-GB" b="0" i="1" smtClean="0">
                              <a:latin typeface="Cambria Math"/>
                            </a:rPr>
                            <m:t> 60.0</m:t>
                          </m:r>
                        </m:num>
                        <m:den>
                          <m:sSup>
                            <m:sSupPr>
                              <m:ctrlPr>
                                <a:rPr lang="en-GB" i="1">
                                  <a:latin typeface="Cambria Math" panose="02040503050406030204" pitchFamily="18" charset="0"/>
                                </a:rPr>
                              </m:ctrlPr>
                            </m:sSupPr>
                            <m:e>
                              <m:r>
                                <a:rPr lang="en-GB" b="0" i="1" smtClean="0">
                                  <a:latin typeface="Cambria Math"/>
                                </a:rPr>
                                <m:t>(6.4</m:t>
                              </m:r>
                              <m:r>
                                <a:rPr lang="en-GB" b="0" i="1" smtClean="0">
                                  <a:latin typeface="Cambria Math"/>
                                </a:rPr>
                                <m:t>𝑥</m:t>
                              </m:r>
                              <m:sSup>
                                <m:sSupPr>
                                  <m:ctrlPr>
                                    <a:rPr lang="en-GB" b="0" i="1" smtClean="0">
                                      <a:latin typeface="Cambria Math" panose="02040503050406030204" pitchFamily="18" charset="0"/>
                                    </a:rPr>
                                  </m:ctrlPr>
                                </m:sSupPr>
                                <m:e>
                                  <m:r>
                                    <a:rPr lang="en-GB" b="0" i="1" smtClean="0">
                                      <a:latin typeface="Cambria Math"/>
                                    </a:rPr>
                                    <m:t>10</m:t>
                                  </m:r>
                                </m:e>
                                <m:sup>
                                  <m:r>
                                    <a:rPr lang="en-GB" b="0" i="1" smtClean="0">
                                      <a:latin typeface="Cambria Math"/>
                                    </a:rPr>
                                    <m:t>6</m:t>
                                  </m:r>
                                </m:sup>
                              </m:sSup>
                              <m:r>
                                <a:rPr lang="en-GB" b="0" i="1" smtClean="0">
                                  <a:latin typeface="Cambria Math"/>
                                </a:rPr>
                                <m:t>)</m:t>
                              </m:r>
                            </m:e>
                            <m:sup>
                              <m:r>
                                <a:rPr lang="en-GB" i="1">
                                  <a:latin typeface="Cambria Math"/>
                                </a:rPr>
                                <m:t>2</m:t>
                              </m:r>
                            </m:sup>
                          </m:sSup>
                        </m:den>
                      </m:f>
                    </m:oMath>
                  </m:oMathPara>
                </a14:m>
                <a:endParaRPr lang="en-GB" i="1" dirty="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i="1">
                          <a:latin typeface="Cambria Math"/>
                        </a:rPr>
                        <m:t>=</m:t>
                      </m:r>
                      <m:r>
                        <a:rPr lang="en-GB" b="0" i="1" smtClean="0">
                          <a:latin typeface="Cambria Math"/>
                        </a:rPr>
                        <m:t>590</m:t>
                      </m:r>
                      <m:r>
                        <a:rPr lang="en-GB" b="0" i="1" smtClean="0">
                          <a:latin typeface="Cambria Math"/>
                        </a:rPr>
                        <m:t>𝑁</m:t>
                      </m:r>
                      <m:r>
                        <a:rPr lang="en-GB" b="0" i="1" smtClean="0">
                          <a:latin typeface="Cambria Math"/>
                        </a:rPr>
                        <m:t> </m:t>
                      </m:r>
                    </m:oMath>
                  </m:oMathPara>
                </a14:m>
                <a:endParaRPr lang="en-GB" dirty="0" smtClean="0"/>
              </a:p>
              <a:p>
                <a:r>
                  <a:rPr lang="en-GB" dirty="0"/>
                  <a:t>The gravitational force acting on the woman is 590 N, and this force is directed towards the centre of the Earth.</a:t>
                </a:r>
              </a:p>
              <a:p>
                <a:r>
                  <a:rPr lang="en-GB" dirty="0"/>
                  <a:t>If you calculate the force due to gravity acting on the woman by another method, using </a:t>
                </a:r>
                <a:r>
                  <a:rPr lang="en-GB"/>
                  <a:t>, </a:t>
                </a:r>
                <a:r>
                  <a:rPr lang="en-GB" smtClean="0"/>
                  <a:t>w-mg, you </a:t>
                </a:r>
                <a:r>
                  <a:rPr lang="en-GB" dirty="0"/>
                  <a:t>should also get the answer 590 N, when rounded to two significant figures.</a:t>
                </a:r>
              </a:p>
              <a:p>
                <a:pPr marL="11430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640"/>
                </a:stretch>
              </a:blipFill>
            </p:spPr>
            <p:txBody>
              <a:bodyPr/>
              <a:lstStyle/>
              <a:p>
                <a:r>
                  <a:rPr lang="en-GB">
                    <a:noFill/>
                  </a:rPr>
                  <a:t> </a:t>
                </a:r>
              </a:p>
            </p:txBody>
          </p:sp>
        </mc:Fallback>
      </mc:AlternateContent>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3375133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3063" y="2071689"/>
            <a:ext cx="64103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0"/>
            <a:ext cx="56292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9653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2345" y="2007177"/>
            <a:ext cx="8070331" cy="216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0"/>
            <a:ext cx="56292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316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Starter</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3802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Escape Velocity</a:t>
            </a:r>
            <a:endParaRPr lang="en-GB" dirty="0"/>
          </a:p>
        </p:txBody>
      </p:sp>
      <p:sp>
        <p:nvSpPr>
          <p:cNvPr id="3" name="Content Placeholder 2"/>
          <p:cNvSpPr>
            <a:spLocks noGrp="1"/>
          </p:cNvSpPr>
          <p:nvPr>
            <p:ph idx="1"/>
          </p:nvPr>
        </p:nvSpPr>
        <p:spPr/>
        <p:txBody>
          <a:bodyPr>
            <a:normAutofit/>
          </a:bodyPr>
          <a:lstStyle/>
          <a:p>
            <a:r>
              <a:rPr lang="en-GB" dirty="0"/>
              <a:t>To escape from the gravitational field, an object must have sufficient kinetic energy. We know that at an infinite distance from Earth, the potential energy of a body will be zero. We can also work out the (negative) potential energy of the body when placed at the Earth's surface. If the body has sufficient kinetic energy to raise its total energy above zero J, then it can escape from the gravitational field</a:t>
            </a:r>
            <a:r>
              <a:rPr lang="en-GB" dirty="0" smtClean="0"/>
              <a:t>.</a:t>
            </a:r>
          </a:p>
          <a:p>
            <a:endParaRPr lang="en-GB" dirty="0"/>
          </a:p>
          <a:p>
            <a:r>
              <a:rPr lang="en-GB" dirty="0"/>
              <a:t>The gravitational potential energy of an object such as a rocket of </a:t>
            </a:r>
            <a:r>
              <a:rPr lang="en-GB" dirty="0" smtClean="0"/>
              <a:t>mass m </a:t>
            </a:r>
            <a:r>
              <a:rPr lang="en-GB" dirty="0"/>
              <a:t>at a point on the Earth's surface can be calculated </a:t>
            </a:r>
            <a:r>
              <a:rPr lang="en-GB" dirty="0" smtClean="0"/>
              <a:t>using:</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334000"/>
            <a:ext cx="1981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108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Escape Velocity</a:t>
            </a:r>
            <a:endParaRPr lang="en-GB" dirty="0"/>
          </a:p>
        </p:txBody>
      </p:sp>
      <p:sp>
        <p:nvSpPr>
          <p:cNvPr id="3" name="Content Placeholder 2"/>
          <p:cNvSpPr>
            <a:spLocks noGrp="1"/>
          </p:cNvSpPr>
          <p:nvPr>
            <p:ph idx="1"/>
          </p:nvPr>
        </p:nvSpPr>
        <p:spPr/>
        <p:txBody>
          <a:bodyPr>
            <a:normAutofit/>
          </a:bodyPr>
          <a:lstStyle/>
          <a:p>
            <a:r>
              <a:rPr lang="en-GB" dirty="0"/>
              <a:t>To escape the Earth's gravitational field, the work done by the rocket must equal the potential difference between infinity and the point on the Earth's surface</a:t>
            </a:r>
            <a:r>
              <a:rPr lang="en-GB" dirty="0" smtClean="0"/>
              <a:t>.</a:t>
            </a:r>
          </a:p>
          <a:p>
            <a:endParaRPr lang="en-GB" dirty="0"/>
          </a:p>
          <a:p>
            <a:endParaRPr lang="en-GB" dirty="0" smtClean="0"/>
          </a:p>
          <a:p>
            <a:endParaRPr lang="en-GB" dirty="0"/>
          </a:p>
          <a:p>
            <a:endParaRPr lang="en-GB" dirty="0" smtClean="0"/>
          </a:p>
          <a:p>
            <a:endParaRPr lang="en-GB" dirty="0"/>
          </a:p>
          <a:p>
            <a:r>
              <a:rPr lang="en-GB" dirty="0"/>
              <a:t>The rocket must have an initial kinetic energy at least equal to this, so that its velocity does not drop to zero before it has escaped from the field</a:t>
            </a:r>
            <a:r>
              <a:rPr lang="en-GB" dirty="0" smtClean="0"/>
              <a:t>.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5600"/>
            <a:ext cx="335859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750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Escape Velocity</a:t>
            </a:r>
            <a:endParaRPr lang="en-GB" dirty="0"/>
          </a:p>
        </p:txBody>
      </p:sp>
      <p:sp>
        <p:nvSpPr>
          <p:cNvPr id="3" name="Content Placeholder 2"/>
          <p:cNvSpPr>
            <a:spLocks noGrp="1"/>
          </p:cNvSpPr>
          <p:nvPr>
            <p:ph idx="1"/>
          </p:nvPr>
        </p:nvSpPr>
        <p:spPr/>
        <p:txBody>
          <a:bodyPr>
            <a:normAutofit lnSpcReduction="10000"/>
          </a:bodyPr>
          <a:lstStyle/>
          <a:p>
            <a:r>
              <a:rPr lang="en-GB" dirty="0" smtClean="0"/>
              <a:t>We </a:t>
            </a:r>
            <a:r>
              <a:rPr lang="en-GB" dirty="0"/>
              <a:t>can use the equation for kinetic energy to calculate the initial velocity of the rocket</a:t>
            </a:r>
            <a:r>
              <a:rPr lang="en-GB" dirty="0" smtClean="0"/>
              <a:t>.</a:t>
            </a:r>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a:t>This velocity is the minimum velocity required.</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931" y="2362200"/>
            <a:ext cx="2505920" cy="22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10744" y="4614862"/>
            <a:ext cx="5224507" cy="369332"/>
          </a:xfrm>
          <a:prstGeom prst="rect">
            <a:avLst/>
          </a:prstGeom>
          <a:noFill/>
        </p:spPr>
        <p:txBody>
          <a:bodyPr wrap="none" rtlCol="0">
            <a:spAutoFit/>
          </a:bodyPr>
          <a:lstStyle/>
          <a:p>
            <a:r>
              <a:rPr lang="en-GB" b="1" u="sng" dirty="0">
                <a:solidFill>
                  <a:srgbClr val="FF0000"/>
                </a:solidFill>
              </a:rPr>
              <a:t>YOU NEED TO KNOW THIS DERIVATION!!</a:t>
            </a:r>
            <a:endParaRPr lang="en-GB" b="1" u="sng" dirty="0">
              <a:solidFill>
                <a:srgbClr val="FF0000"/>
              </a:solidFill>
            </a:endParaRPr>
          </a:p>
        </p:txBody>
      </p:sp>
    </p:spTree>
    <p:extLst>
      <p:ext uri="{BB962C8B-B14F-4D97-AF65-F5344CB8AC3E}">
        <p14:creationId xmlns:p14="http://schemas.microsoft.com/office/powerpoint/2010/main" val="15129661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609601"/>
            <a:ext cx="2432076" cy="461665"/>
          </a:xfrm>
          <a:prstGeom prst="rect">
            <a:avLst/>
          </a:prstGeom>
          <a:noFill/>
        </p:spPr>
        <p:txBody>
          <a:bodyPr wrap="none" rtlCol="0">
            <a:spAutoFit/>
          </a:bodyPr>
          <a:lstStyle/>
          <a:p>
            <a:r>
              <a:rPr lang="en-GB" sz="2400" dirty="0"/>
              <a:t>Escape Velocity</a:t>
            </a:r>
            <a:endParaRPr lang="en-GB" sz="2400" dirty="0"/>
          </a:p>
        </p:txBody>
      </p:sp>
      <p:sp>
        <p:nvSpPr>
          <p:cNvPr id="3" name="TextBox 2"/>
          <p:cNvSpPr txBox="1"/>
          <p:nvPr/>
        </p:nvSpPr>
        <p:spPr>
          <a:xfrm>
            <a:off x="2133600" y="1524001"/>
            <a:ext cx="8077200" cy="1200329"/>
          </a:xfrm>
          <a:prstGeom prst="rect">
            <a:avLst/>
          </a:prstGeom>
          <a:noFill/>
        </p:spPr>
        <p:txBody>
          <a:bodyPr wrap="square" rtlCol="0">
            <a:spAutoFit/>
          </a:bodyPr>
          <a:lstStyle/>
          <a:p>
            <a:r>
              <a:rPr lang="en-GB" sz="2400" dirty="0"/>
              <a:t>The minimum velocity a mass must have that would allow it to escape the gravitational field of the planet or star.</a:t>
            </a:r>
            <a:endParaRPr lang="en-GB" sz="2400" dirty="0"/>
          </a:p>
        </p:txBody>
      </p:sp>
    </p:spTree>
    <p:extLst>
      <p:ext uri="{BB962C8B-B14F-4D97-AF65-F5344CB8AC3E}">
        <p14:creationId xmlns:p14="http://schemas.microsoft.com/office/powerpoint/2010/main" val="22956766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447800"/>
            <a:ext cx="2824812" cy="707886"/>
          </a:xfrm>
          <a:prstGeom prst="rect">
            <a:avLst/>
          </a:prstGeom>
          <a:noFill/>
        </p:spPr>
        <p:txBody>
          <a:bodyPr wrap="none" rtlCol="0">
            <a:spAutoFit/>
          </a:bodyPr>
          <a:lstStyle/>
          <a:p>
            <a:r>
              <a:rPr lang="en-GB" sz="2000" dirty="0"/>
              <a:t>E</a:t>
            </a:r>
            <a:r>
              <a:rPr lang="en-GB" sz="2000" baseline="-25000" dirty="0"/>
              <a:t>P</a:t>
            </a:r>
            <a:r>
              <a:rPr lang="en-GB" sz="2000" dirty="0"/>
              <a:t> at surface = - </a:t>
            </a:r>
            <a:r>
              <a:rPr lang="en-GB" sz="2000" u="sng" dirty="0" err="1"/>
              <a:t>GMm</a:t>
            </a:r>
            <a:endParaRPr lang="en-GB" sz="2000" u="sng" dirty="0"/>
          </a:p>
          <a:p>
            <a:r>
              <a:rPr lang="en-GB" sz="2000" dirty="0"/>
              <a:t> </a:t>
            </a:r>
            <a:r>
              <a:rPr lang="en-GB" sz="2000" dirty="0"/>
              <a:t>                            r</a:t>
            </a:r>
            <a:endParaRPr lang="en-GB" sz="2000" dirty="0"/>
          </a:p>
        </p:txBody>
      </p:sp>
      <p:sp>
        <p:nvSpPr>
          <p:cNvPr id="3" name="TextBox 2"/>
          <p:cNvSpPr txBox="1"/>
          <p:nvPr/>
        </p:nvSpPr>
        <p:spPr>
          <a:xfrm>
            <a:off x="3095527" y="463092"/>
            <a:ext cx="6248827" cy="461665"/>
          </a:xfrm>
          <a:prstGeom prst="rect">
            <a:avLst/>
          </a:prstGeom>
          <a:noFill/>
        </p:spPr>
        <p:txBody>
          <a:bodyPr wrap="none" rtlCol="0">
            <a:spAutoFit/>
          </a:bodyPr>
          <a:lstStyle/>
          <a:p>
            <a:r>
              <a:rPr lang="en-GB" sz="2400" dirty="0"/>
              <a:t>Derivation of Escape Velocity Relationship</a:t>
            </a:r>
            <a:endParaRPr lang="en-GB" sz="2400" dirty="0"/>
          </a:p>
        </p:txBody>
      </p:sp>
      <p:sp>
        <p:nvSpPr>
          <p:cNvPr id="4" name="TextBox 3"/>
          <p:cNvSpPr txBox="1"/>
          <p:nvPr/>
        </p:nvSpPr>
        <p:spPr>
          <a:xfrm>
            <a:off x="5680900" y="1427653"/>
            <a:ext cx="2151551" cy="400110"/>
          </a:xfrm>
          <a:prstGeom prst="rect">
            <a:avLst/>
          </a:prstGeom>
          <a:noFill/>
        </p:spPr>
        <p:txBody>
          <a:bodyPr wrap="none" rtlCol="0">
            <a:spAutoFit/>
          </a:bodyPr>
          <a:lstStyle/>
          <a:p>
            <a:r>
              <a:rPr lang="en-GB" sz="2000" dirty="0"/>
              <a:t>E</a:t>
            </a:r>
            <a:r>
              <a:rPr lang="en-GB" sz="2000" baseline="-25000" dirty="0"/>
              <a:t>P</a:t>
            </a:r>
            <a:r>
              <a:rPr lang="en-GB" sz="2000" dirty="0"/>
              <a:t> at infinity = 0</a:t>
            </a:r>
            <a:endParaRPr lang="en-GB" sz="2000" dirty="0"/>
          </a:p>
        </p:txBody>
      </p:sp>
      <p:sp>
        <p:nvSpPr>
          <p:cNvPr id="5" name="TextBox 4"/>
          <p:cNvSpPr txBox="1"/>
          <p:nvPr/>
        </p:nvSpPr>
        <p:spPr>
          <a:xfrm>
            <a:off x="2838637" y="2094131"/>
            <a:ext cx="2727029" cy="400110"/>
          </a:xfrm>
          <a:prstGeom prst="rect">
            <a:avLst/>
          </a:prstGeom>
          <a:noFill/>
        </p:spPr>
        <p:txBody>
          <a:bodyPr wrap="none" rtlCol="0">
            <a:spAutoFit/>
          </a:bodyPr>
          <a:lstStyle/>
          <a:p>
            <a:r>
              <a:rPr lang="en-GB" sz="2000" dirty="0"/>
              <a:t>E</a:t>
            </a:r>
            <a:r>
              <a:rPr lang="en-GB" sz="2000" baseline="-25000" dirty="0"/>
              <a:t>K</a:t>
            </a:r>
            <a:r>
              <a:rPr lang="en-GB" sz="2000" dirty="0"/>
              <a:t> at surface = ½ mv</a:t>
            </a:r>
            <a:r>
              <a:rPr lang="en-GB" sz="2000" baseline="30000" dirty="0"/>
              <a:t>2</a:t>
            </a:r>
            <a:endParaRPr lang="en-GB" sz="2000" baseline="30000" dirty="0"/>
          </a:p>
        </p:txBody>
      </p:sp>
      <p:sp>
        <p:nvSpPr>
          <p:cNvPr id="7" name="TextBox 6"/>
          <p:cNvSpPr txBox="1"/>
          <p:nvPr/>
        </p:nvSpPr>
        <p:spPr>
          <a:xfrm>
            <a:off x="5680899" y="2094131"/>
            <a:ext cx="2165978" cy="400110"/>
          </a:xfrm>
          <a:prstGeom prst="rect">
            <a:avLst/>
          </a:prstGeom>
          <a:noFill/>
        </p:spPr>
        <p:txBody>
          <a:bodyPr wrap="none" rtlCol="0">
            <a:spAutoFit/>
          </a:bodyPr>
          <a:lstStyle/>
          <a:p>
            <a:r>
              <a:rPr lang="en-GB" sz="2000" dirty="0"/>
              <a:t>E</a:t>
            </a:r>
            <a:r>
              <a:rPr lang="en-GB" sz="2000" baseline="-25000" dirty="0"/>
              <a:t>K</a:t>
            </a:r>
            <a:r>
              <a:rPr lang="en-GB" sz="2000" dirty="0"/>
              <a:t> at infinity = 0</a:t>
            </a:r>
            <a:endParaRPr lang="en-GB" sz="2000" dirty="0"/>
          </a:p>
        </p:txBody>
      </p:sp>
      <p:sp>
        <p:nvSpPr>
          <p:cNvPr id="8" name="TextBox 7"/>
          <p:cNvSpPr txBox="1"/>
          <p:nvPr/>
        </p:nvSpPr>
        <p:spPr>
          <a:xfrm>
            <a:off x="2900035" y="2760609"/>
            <a:ext cx="6327373" cy="400110"/>
          </a:xfrm>
          <a:prstGeom prst="rect">
            <a:avLst/>
          </a:prstGeom>
          <a:noFill/>
        </p:spPr>
        <p:txBody>
          <a:bodyPr wrap="none" rtlCol="0">
            <a:spAutoFit/>
          </a:bodyPr>
          <a:lstStyle/>
          <a:p>
            <a:r>
              <a:rPr lang="en-GB" sz="2000" dirty="0"/>
              <a:t>Total Energy at Surface  =  Total energy at infinity</a:t>
            </a:r>
            <a:endParaRPr lang="en-GB" sz="2000" dirty="0"/>
          </a:p>
        </p:txBody>
      </p:sp>
      <p:sp>
        <p:nvSpPr>
          <p:cNvPr id="9" name="Rectangle 8"/>
          <p:cNvSpPr/>
          <p:nvPr/>
        </p:nvSpPr>
        <p:spPr>
          <a:xfrm>
            <a:off x="3733801" y="3314969"/>
            <a:ext cx="2385589" cy="892552"/>
          </a:xfrm>
          <a:prstGeom prst="rect">
            <a:avLst/>
          </a:prstGeom>
        </p:spPr>
        <p:txBody>
          <a:bodyPr wrap="none">
            <a:spAutoFit/>
          </a:bodyPr>
          <a:lstStyle/>
          <a:p>
            <a:r>
              <a:rPr lang="en-GB" sz="2000" dirty="0"/>
              <a:t>-</a:t>
            </a:r>
            <a:r>
              <a:rPr lang="en-GB" sz="2000" u="sng" dirty="0" err="1"/>
              <a:t>GMm</a:t>
            </a:r>
            <a:r>
              <a:rPr lang="en-GB" sz="2000" dirty="0"/>
              <a:t> + ½ mv</a:t>
            </a:r>
            <a:r>
              <a:rPr lang="en-GB" sz="2000" baseline="30000" dirty="0"/>
              <a:t>2  </a:t>
            </a:r>
            <a:r>
              <a:rPr lang="en-GB" sz="2000" dirty="0"/>
              <a:t>=  0</a:t>
            </a:r>
          </a:p>
          <a:p>
            <a:r>
              <a:rPr lang="en-GB" sz="2000" baseline="30000" dirty="0"/>
              <a:t> </a:t>
            </a:r>
            <a:r>
              <a:rPr lang="en-GB" sz="2000" baseline="30000" dirty="0"/>
              <a:t>      </a:t>
            </a:r>
            <a:r>
              <a:rPr lang="en-GB" sz="2000" dirty="0"/>
              <a:t>r</a:t>
            </a:r>
          </a:p>
          <a:p>
            <a:r>
              <a:rPr lang="en-GB" baseline="30000" dirty="0"/>
              <a:t> </a:t>
            </a:r>
            <a:r>
              <a:rPr lang="en-GB" baseline="30000" dirty="0"/>
              <a:t>      </a:t>
            </a:r>
            <a:endParaRPr lang="en-GB" baseline="30000" dirty="0"/>
          </a:p>
        </p:txBody>
      </p:sp>
      <p:sp>
        <p:nvSpPr>
          <p:cNvPr id="10" name="TextBox 9"/>
          <p:cNvSpPr txBox="1"/>
          <p:nvPr/>
        </p:nvSpPr>
        <p:spPr>
          <a:xfrm>
            <a:off x="5104038" y="3942400"/>
            <a:ext cx="1334020" cy="707886"/>
          </a:xfrm>
          <a:prstGeom prst="rect">
            <a:avLst/>
          </a:prstGeom>
          <a:noFill/>
        </p:spPr>
        <p:txBody>
          <a:bodyPr wrap="none" rtlCol="0">
            <a:spAutoFit/>
          </a:bodyPr>
          <a:lstStyle/>
          <a:p>
            <a:r>
              <a:rPr lang="en-GB" sz="2000" dirty="0"/>
              <a:t>v</a:t>
            </a:r>
            <a:r>
              <a:rPr lang="en-GB" sz="2000" baseline="30000" dirty="0"/>
              <a:t>2</a:t>
            </a:r>
            <a:r>
              <a:rPr lang="en-GB" sz="2000" dirty="0"/>
              <a:t>  = </a:t>
            </a:r>
            <a:r>
              <a:rPr lang="en-GB" sz="2000" u="sng" dirty="0"/>
              <a:t>2GM</a:t>
            </a:r>
          </a:p>
          <a:p>
            <a:r>
              <a:rPr lang="en-GB" sz="2000" dirty="0"/>
              <a:t> </a:t>
            </a:r>
            <a:r>
              <a:rPr lang="en-GB" sz="2000" dirty="0"/>
              <a:t>          r</a:t>
            </a:r>
            <a:endParaRPr lang="en-GB" sz="2000" dirty="0"/>
          </a:p>
        </p:txBody>
      </p:sp>
      <p:sp>
        <p:nvSpPr>
          <p:cNvPr id="11" name="TextBox 10"/>
          <p:cNvSpPr txBox="1"/>
          <p:nvPr/>
        </p:nvSpPr>
        <p:spPr>
          <a:xfrm>
            <a:off x="4343401" y="4866197"/>
            <a:ext cx="2225289" cy="646331"/>
          </a:xfrm>
          <a:prstGeom prst="rect">
            <a:avLst/>
          </a:prstGeom>
          <a:noFill/>
        </p:spPr>
        <p:txBody>
          <a:bodyPr wrap="none" rtlCol="0">
            <a:spAutoFit/>
          </a:bodyPr>
          <a:lstStyle/>
          <a:p>
            <a:r>
              <a:rPr lang="en-GB" dirty="0"/>
              <a:t>v(escape) =     </a:t>
            </a:r>
            <a:r>
              <a:rPr lang="en-GB" u="sng" dirty="0"/>
              <a:t>2GM</a:t>
            </a:r>
          </a:p>
          <a:p>
            <a:r>
              <a:rPr lang="en-GB" dirty="0"/>
              <a:t> </a:t>
            </a:r>
            <a:r>
              <a:rPr lang="en-GB" dirty="0"/>
              <a:t>                        r</a:t>
            </a:r>
            <a:endParaRPr lang="en-GB" dirty="0"/>
          </a:p>
        </p:txBody>
      </p:sp>
      <p:cxnSp>
        <p:nvCxnSpPr>
          <p:cNvPr id="13" name="Straight Connector 12"/>
          <p:cNvCxnSpPr/>
          <p:nvPr/>
        </p:nvCxnSpPr>
        <p:spPr>
          <a:xfrm flipH="1">
            <a:off x="5789630" y="4851626"/>
            <a:ext cx="635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54740" y="4851627"/>
            <a:ext cx="158881" cy="6463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546158" y="5361628"/>
            <a:ext cx="95870" cy="112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514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Escape Velocity</a:t>
            </a:r>
            <a:endParaRPr lang="en-GB" dirty="0"/>
          </a:p>
        </p:txBody>
      </p:sp>
      <p:sp>
        <p:nvSpPr>
          <p:cNvPr id="3" name="Content Placeholder 2"/>
          <p:cNvSpPr>
            <a:spLocks noGrp="1"/>
          </p:cNvSpPr>
          <p:nvPr>
            <p:ph idx="1"/>
          </p:nvPr>
        </p:nvSpPr>
        <p:spPr/>
        <p:txBody>
          <a:bodyPr/>
          <a:lstStyle/>
          <a:p>
            <a:r>
              <a:rPr lang="en-GB" dirty="0" smtClean="0"/>
              <a:t>Now </a:t>
            </a:r>
            <a:r>
              <a:rPr lang="en-GB" dirty="0"/>
              <a:t>we will use the expression for the acceleration due to gravity , equivalent to the gravitational field strength at the Earth's surface, which is given by the </a:t>
            </a:r>
            <a:r>
              <a:rPr lang="en-GB" dirty="0" smtClean="0"/>
              <a:t>equation:</a:t>
            </a:r>
          </a:p>
          <a:p>
            <a:endParaRPr lang="en-GB" dirty="0"/>
          </a:p>
          <a:p>
            <a:endParaRPr lang="en-GB" dirty="0" smtClean="0"/>
          </a:p>
          <a:p>
            <a:endParaRPr lang="en-GB" dirty="0"/>
          </a:p>
          <a:p>
            <a:r>
              <a:rPr lang="en-GB" dirty="0"/>
              <a:t>Substituting this expression into the equation for the escape velocity gives us:</a:t>
            </a:r>
          </a:p>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2514600"/>
            <a:ext cx="1828800" cy="151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95801"/>
            <a:ext cx="2095442" cy="123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5729288"/>
            <a:ext cx="6574236" cy="646331"/>
          </a:xfrm>
          <a:prstGeom prst="rect">
            <a:avLst/>
          </a:prstGeom>
          <a:noFill/>
        </p:spPr>
        <p:txBody>
          <a:bodyPr wrap="none" rtlCol="0">
            <a:spAutoFit/>
          </a:bodyPr>
          <a:lstStyle/>
          <a:p>
            <a:r>
              <a:rPr lang="en-GB" dirty="0"/>
              <a:t>Where g is the gravitational field and r is the radius of the</a:t>
            </a:r>
          </a:p>
          <a:p>
            <a:r>
              <a:rPr lang="en-GB" dirty="0"/>
              <a:t>planet you are trying to escape.</a:t>
            </a:r>
            <a:endParaRPr lang="en-GB" dirty="0"/>
          </a:p>
        </p:txBody>
      </p:sp>
    </p:spTree>
    <p:extLst>
      <p:ext uri="{BB962C8B-B14F-4D97-AF65-F5344CB8AC3E}">
        <p14:creationId xmlns:p14="http://schemas.microsoft.com/office/powerpoint/2010/main" val="463338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Escape Velocity</a:t>
            </a:r>
            <a:endParaRPr lang="en-GB" dirty="0"/>
          </a:p>
        </p:txBody>
      </p:sp>
      <p:sp>
        <p:nvSpPr>
          <p:cNvPr id="3" name="Content Placeholder 2"/>
          <p:cNvSpPr>
            <a:spLocks noGrp="1"/>
          </p:cNvSpPr>
          <p:nvPr>
            <p:ph idx="1"/>
          </p:nvPr>
        </p:nvSpPr>
        <p:spPr/>
        <p:txBody>
          <a:bodyPr/>
          <a:lstStyle/>
          <a:p>
            <a:r>
              <a:rPr lang="en-GB" dirty="0" smtClean="0"/>
              <a:t>The </a:t>
            </a:r>
            <a:r>
              <a:rPr lang="en-GB" dirty="0"/>
              <a:t>escape velocity for a rocket fired from Earth is given by </a:t>
            </a:r>
            <a:r>
              <a:rPr lang="en-GB" dirty="0" smtClean="0"/>
              <a:t>this equation. </a:t>
            </a:r>
            <a:r>
              <a:rPr lang="en-GB" dirty="0"/>
              <a:t>Putting in the values of = 9.8 m s</a:t>
            </a:r>
            <a:r>
              <a:rPr lang="en-GB" baseline="30000" dirty="0"/>
              <a:t>-2</a:t>
            </a:r>
            <a:r>
              <a:rPr lang="en-GB" dirty="0"/>
              <a:t> and = 6.4 × 10</a:t>
            </a:r>
            <a:r>
              <a:rPr lang="en-GB" baseline="30000" dirty="0"/>
              <a:t>6</a:t>
            </a:r>
            <a:r>
              <a:rPr lang="en-GB" dirty="0"/>
              <a:t> m, the escape velocity has a </a:t>
            </a:r>
            <a:r>
              <a:rPr lang="en-GB" dirty="0" smtClean="0"/>
              <a:t>value:</a:t>
            </a:r>
            <a:endParaRPr lang="en-GB"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743200"/>
            <a:ext cx="397042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572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Weight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35280" y="1733843"/>
                <a:ext cx="11582400" cy="5029200"/>
              </a:xfrm>
            </p:spPr>
            <p:txBody>
              <a:bodyPr>
                <a:normAutofit/>
              </a:bodyPr>
              <a:lstStyle/>
              <a:p>
                <a:r>
                  <a:rPr lang="en-GB" sz="2400" dirty="0" smtClean="0"/>
                  <a:t>The </a:t>
                </a:r>
                <a:r>
                  <a:rPr lang="en-GB" sz="2400" b="1" dirty="0">
                    <a:hlinkClick r:id="rId2"/>
                  </a:rPr>
                  <a:t>weight</a:t>
                </a:r>
                <a:r>
                  <a:rPr lang="en-GB" sz="2400" dirty="0"/>
                  <a:t> </a:t>
                </a:r>
                <a:r>
                  <a:rPr lang="en-GB" sz="2400" dirty="0" smtClean="0"/>
                  <a:t>of </a:t>
                </a:r>
                <a:r>
                  <a:rPr lang="en-GB" sz="2400" dirty="0"/>
                  <a:t>an object of mass can be defined as the gravitational force exerted on it by the Earth</a:t>
                </a:r>
                <a:r>
                  <a:rPr lang="en-GB" sz="2400" dirty="0" smtClean="0"/>
                  <a:t>.</a:t>
                </a: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𝑊</m:t>
                      </m:r>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𝐹</m:t>
                          </m:r>
                        </m:e>
                        <m:sub>
                          <m:r>
                            <a:rPr lang="en-GB" sz="2400" b="0" i="1" smtClean="0">
                              <a:latin typeface="Cambria Math"/>
                            </a:rPr>
                            <m:t>𝑔𝑟𝑎𝑣</m:t>
                          </m:r>
                        </m:sub>
                      </m:sSub>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𝐺</m:t>
                          </m:r>
                          <m:sSub>
                            <m:sSubPr>
                              <m:ctrlPr>
                                <a:rPr lang="en-GB" sz="2400" b="0" i="1" smtClean="0">
                                  <a:latin typeface="Cambria Math" panose="02040503050406030204" pitchFamily="18" charset="0"/>
                                </a:rPr>
                              </m:ctrlPr>
                            </m:sSubPr>
                            <m:e>
                              <m:r>
                                <a:rPr lang="en-GB" sz="2400" b="0" i="1" smtClean="0">
                                  <a:latin typeface="Cambria Math"/>
                                </a:rPr>
                                <m:t>𝑀</m:t>
                              </m:r>
                            </m:e>
                            <m:sub>
                              <m:r>
                                <a:rPr lang="en-GB" sz="2400" b="0" i="1" smtClean="0">
                                  <a:latin typeface="Cambria Math"/>
                                </a:rPr>
                                <m:t>𝐸</m:t>
                              </m:r>
                            </m:sub>
                          </m:sSub>
                          <m:r>
                            <a:rPr lang="en-GB" sz="2400" b="0" i="1" smtClean="0">
                              <a:latin typeface="Cambria Math"/>
                            </a:rPr>
                            <m:t>𝑚</m:t>
                          </m:r>
                        </m:num>
                        <m:den>
                          <m:sSubSup>
                            <m:sSubSupPr>
                              <m:ctrlPr>
                                <a:rPr lang="en-GB" sz="2400" b="0" i="1" smtClean="0">
                                  <a:latin typeface="Cambria Math" panose="02040503050406030204" pitchFamily="18" charset="0"/>
                                </a:rPr>
                              </m:ctrlPr>
                            </m:sSubSupPr>
                            <m:e>
                              <m:r>
                                <a:rPr lang="en-GB" sz="2400" b="0" i="1" smtClean="0">
                                  <a:latin typeface="Cambria Math"/>
                                </a:rPr>
                                <m:t>𝑟</m:t>
                              </m:r>
                            </m:e>
                            <m:sub>
                              <m:r>
                                <a:rPr lang="en-GB" sz="2400" b="0" i="1" smtClean="0">
                                  <a:latin typeface="Cambria Math"/>
                                </a:rPr>
                                <m:t>𝐸</m:t>
                              </m:r>
                            </m:sub>
                            <m:sup>
                              <m:r>
                                <a:rPr lang="en-GB" sz="2400" b="0" i="1" smtClean="0">
                                  <a:latin typeface="Cambria Math"/>
                                </a:rPr>
                                <m:t>2</m:t>
                              </m:r>
                            </m:sup>
                          </m:sSubSup>
                        </m:den>
                      </m:f>
                      <m:r>
                        <a:rPr lang="en-GB" sz="2400" b="0" i="1" smtClean="0">
                          <a:latin typeface="Cambria Math"/>
                        </a:rPr>
                        <m:t> </m:t>
                      </m:r>
                    </m:oMath>
                  </m:oMathPara>
                </a14:m>
                <a:endParaRPr lang="en-GB" sz="2400" dirty="0" smtClean="0"/>
              </a:p>
              <a:p>
                <a:r>
                  <a:rPr lang="en-GB" sz="2400" dirty="0"/>
                  <a:t>The acceleration due to gravity, </a:t>
                </a:r>
                <a:r>
                  <a:rPr lang="en-GB" sz="2400" dirty="0" smtClean="0"/>
                  <a:t>g, </a:t>
                </a:r>
                <a:r>
                  <a:rPr lang="en-GB" sz="2400" dirty="0"/>
                  <a:t>is found from Newton's second law of </a:t>
                </a:r>
                <a:r>
                  <a:rPr lang="en-GB" sz="2400" dirty="0" smtClean="0"/>
                  <a:t>motion:</a:t>
                </a: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𝐹</m:t>
                      </m:r>
                      <m:r>
                        <a:rPr lang="en-GB" sz="2400" b="0" i="1" smtClean="0">
                          <a:latin typeface="Cambria Math"/>
                        </a:rPr>
                        <m:t>=</m:t>
                      </m:r>
                      <m:r>
                        <a:rPr lang="en-GB" sz="2400" b="0" i="1" smtClean="0">
                          <a:latin typeface="Cambria Math"/>
                        </a:rPr>
                        <m:t>𝑚𝑎</m:t>
                      </m:r>
                      <m:r>
                        <a:rPr lang="en-GB" sz="2400" b="0" i="1" smtClean="0">
                          <a:latin typeface="Cambria Math"/>
                        </a:rPr>
                        <m:t> </m:t>
                      </m:r>
                    </m:oMath>
                  </m:oMathPara>
                </a14:m>
                <a:endParaRPr lang="en-GB" sz="2400"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ea typeface="Cambria Math"/>
                        </a:rPr>
                        <m:t>∴</m:t>
                      </m:r>
                      <m:r>
                        <a:rPr lang="en-GB" sz="2400" b="0" i="1" smtClean="0">
                          <a:latin typeface="Cambria Math"/>
                          <a:ea typeface="Cambria Math"/>
                        </a:rPr>
                        <m:t>𝑊</m:t>
                      </m:r>
                      <m:r>
                        <a:rPr lang="en-GB" sz="2400" b="0" i="1" smtClean="0">
                          <a:latin typeface="Cambria Math"/>
                          <a:ea typeface="Cambria Math"/>
                        </a:rPr>
                        <m:t>=</m:t>
                      </m:r>
                      <m:r>
                        <a:rPr lang="en-GB" sz="2400" b="0" i="1" smtClean="0">
                          <a:latin typeface="Cambria Math"/>
                          <a:ea typeface="Cambria Math"/>
                        </a:rPr>
                        <m:t>𝑚𝑔</m:t>
                      </m:r>
                    </m:oMath>
                  </m:oMathPara>
                </a14:m>
                <a:endParaRPr lang="en-GB" sz="2400" dirty="0" smtClean="0"/>
              </a:p>
              <a:p>
                <a:pPr marL="114300" indent="0">
                  <a:buNone/>
                </a:pPr>
                <a:r>
                  <a:rPr lang="en-GB" sz="2400" dirty="0" smtClean="0"/>
                  <a:t>Subbing in F we get: </a:t>
                </a: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𝑚𝑔</m:t>
                      </m:r>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𝐺</m:t>
                          </m:r>
                          <m:sSub>
                            <m:sSubPr>
                              <m:ctrlPr>
                                <a:rPr lang="en-GB" sz="2400" b="0" i="1" smtClean="0">
                                  <a:latin typeface="Cambria Math" panose="02040503050406030204" pitchFamily="18" charset="0"/>
                                </a:rPr>
                              </m:ctrlPr>
                            </m:sSubPr>
                            <m:e>
                              <m:r>
                                <a:rPr lang="en-GB" sz="2400" b="0" i="1" smtClean="0">
                                  <a:latin typeface="Cambria Math"/>
                                </a:rPr>
                                <m:t>𝑀</m:t>
                              </m:r>
                            </m:e>
                            <m:sub>
                              <m:r>
                                <a:rPr lang="en-GB" sz="2400" b="0" i="1" smtClean="0">
                                  <a:latin typeface="Cambria Math"/>
                                </a:rPr>
                                <m:t>𝐸</m:t>
                              </m:r>
                            </m:sub>
                          </m:sSub>
                          <m:r>
                            <a:rPr lang="en-GB" sz="2400" b="0" i="1" smtClean="0">
                              <a:latin typeface="Cambria Math"/>
                            </a:rPr>
                            <m:t>𝑚</m:t>
                          </m:r>
                        </m:num>
                        <m:den>
                          <m:sSubSup>
                            <m:sSubSupPr>
                              <m:ctrlPr>
                                <a:rPr lang="en-GB" sz="2400" b="0" i="1" smtClean="0">
                                  <a:latin typeface="Cambria Math" panose="02040503050406030204" pitchFamily="18" charset="0"/>
                                </a:rPr>
                              </m:ctrlPr>
                            </m:sSubSupPr>
                            <m:e>
                              <m:r>
                                <a:rPr lang="en-GB" sz="2400" b="0" i="1" smtClean="0">
                                  <a:latin typeface="Cambria Math"/>
                                </a:rPr>
                                <m:t>𝑟</m:t>
                              </m:r>
                            </m:e>
                            <m:sub>
                              <m:r>
                                <a:rPr lang="en-GB" sz="2400" b="0" i="1" smtClean="0">
                                  <a:latin typeface="Cambria Math"/>
                                </a:rPr>
                                <m:t>𝐸</m:t>
                              </m:r>
                            </m:sub>
                            <m:sup>
                              <m:r>
                                <a:rPr lang="en-GB" sz="2400" b="0" i="1" smtClean="0">
                                  <a:latin typeface="Cambria Math"/>
                                </a:rPr>
                                <m:t>2</m:t>
                              </m:r>
                            </m:sup>
                          </m:sSubSup>
                        </m:den>
                      </m:f>
                      <m:r>
                        <a:rPr lang="en-GB" sz="2400" b="0" i="1" smtClean="0">
                          <a:latin typeface="Cambria Math"/>
                        </a:rPr>
                        <m:t> </m:t>
                      </m:r>
                    </m:oMath>
                  </m:oMathPara>
                </a14:m>
                <a:endParaRPr lang="en-GB" sz="2400" b="0" i="1" dirty="0" smtClean="0">
                  <a:latin typeface="Cambria Math"/>
                </a:endParaRP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ea typeface="Cambria Math"/>
                        </a:rPr>
                        <m:t>∴</m:t>
                      </m:r>
                      <m:r>
                        <a:rPr lang="en-GB" sz="2400" b="0" i="1" smtClean="0">
                          <a:latin typeface="Cambria Math"/>
                          <a:ea typeface="Cambria Math"/>
                        </a:rPr>
                        <m:t>𝑔</m:t>
                      </m:r>
                      <m:r>
                        <a:rPr lang="en-GB" sz="2400" b="0" i="1" smtClean="0">
                          <a:latin typeface="Cambria Math"/>
                          <a:ea typeface="Cambria Math"/>
                        </a:rPr>
                        <m:t>=</m:t>
                      </m:r>
                      <m:f>
                        <m:fPr>
                          <m:ctrlPr>
                            <a:rPr lang="en-GB" sz="2400" i="1">
                              <a:latin typeface="Cambria Math" panose="02040503050406030204" pitchFamily="18" charset="0"/>
                            </a:rPr>
                          </m:ctrlPr>
                        </m:fPr>
                        <m:num>
                          <m:r>
                            <a:rPr lang="en-GB" sz="2400" i="1">
                              <a:latin typeface="Cambria Math"/>
                            </a:rPr>
                            <m:t>𝐺</m:t>
                          </m:r>
                          <m:sSub>
                            <m:sSubPr>
                              <m:ctrlPr>
                                <a:rPr lang="en-GB" sz="2400" i="1">
                                  <a:latin typeface="Cambria Math" panose="02040503050406030204" pitchFamily="18" charset="0"/>
                                </a:rPr>
                              </m:ctrlPr>
                            </m:sSubPr>
                            <m:e>
                              <m:r>
                                <a:rPr lang="en-GB" sz="2400" i="1">
                                  <a:latin typeface="Cambria Math"/>
                                </a:rPr>
                                <m:t>𝑀</m:t>
                              </m:r>
                            </m:e>
                            <m:sub>
                              <m:r>
                                <a:rPr lang="en-GB" sz="2400" i="1">
                                  <a:latin typeface="Cambria Math"/>
                                </a:rPr>
                                <m:t>𝐸</m:t>
                              </m:r>
                            </m:sub>
                          </m:sSub>
                        </m:num>
                        <m:den>
                          <m:sSubSup>
                            <m:sSubSupPr>
                              <m:ctrlPr>
                                <a:rPr lang="en-GB" sz="2400" i="1">
                                  <a:latin typeface="Cambria Math" panose="02040503050406030204" pitchFamily="18" charset="0"/>
                                </a:rPr>
                              </m:ctrlPr>
                            </m:sSubSupPr>
                            <m:e>
                              <m:r>
                                <a:rPr lang="en-GB" sz="2400" i="1">
                                  <a:latin typeface="Cambria Math"/>
                                </a:rPr>
                                <m:t>𝑟</m:t>
                              </m:r>
                            </m:e>
                            <m:sub>
                              <m:r>
                                <a:rPr lang="en-GB" sz="2400" i="1">
                                  <a:latin typeface="Cambria Math"/>
                                </a:rPr>
                                <m:t>𝐸</m:t>
                              </m:r>
                            </m:sub>
                            <m:sup>
                              <m:r>
                                <a:rPr lang="en-GB" sz="2400" i="1">
                                  <a:latin typeface="Cambria Math"/>
                                </a:rPr>
                                <m:t>2</m:t>
                              </m:r>
                            </m:sup>
                          </m:sSubSup>
                        </m:den>
                      </m:f>
                    </m:oMath>
                  </m:oMathPara>
                </a14:m>
                <a:endParaRPr lang="en-GB" sz="21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35280" y="1733843"/>
                <a:ext cx="11582400" cy="5029200"/>
              </a:xfrm>
              <a:blipFill>
                <a:blip r:embed="rId3"/>
                <a:stretch>
                  <a:fillRect l="-789" t="-1697" r="-1368"/>
                </a:stretch>
              </a:blipFill>
            </p:spPr>
            <p:txBody>
              <a:bodyPr/>
              <a:lstStyle/>
              <a:p>
                <a:r>
                  <a:rPr lang="en-GB">
                    <a:noFill/>
                  </a:rPr>
                  <a:t> </a:t>
                </a:r>
              </a:p>
            </p:txBody>
          </p:sp>
        </mc:Fallback>
      </mc:AlternateContent>
      <p:sp>
        <p:nvSpPr>
          <p:cNvPr id="4" name="Rectangle 3"/>
          <p:cNvSpPr/>
          <p:nvPr/>
        </p:nvSpPr>
        <p:spPr>
          <a:xfrm>
            <a:off x="4771782" y="456225"/>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2808370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Escape Velocity</a:t>
            </a:r>
            <a:endParaRPr lang="en-GB" dirty="0"/>
          </a:p>
        </p:txBody>
      </p:sp>
      <p:sp>
        <p:nvSpPr>
          <p:cNvPr id="3" name="Content Placeholder 2"/>
          <p:cNvSpPr>
            <a:spLocks noGrp="1"/>
          </p:cNvSpPr>
          <p:nvPr>
            <p:ph idx="1"/>
          </p:nvPr>
        </p:nvSpPr>
        <p:spPr/>
        <p:txBody>
          <a:bodyPr/>
          <a:lstStyle/>
          <a:p>
            <a:r>
              <a:rPr lang="en-GB" dirty="0"/>
              <a:t>You should note that the escape velocity does not depend on the mass of the rocket - the escape velocity is the same for any object launched from the Earth's surface</a:t>
            </a:r>
            <a:r>
              <a:rPr lang="en-GB" dirty="0" smtClean="0"/>
              <a:t>.</a:t>
            </a:r>
          </a:p>
          <a:p>
            <a:r>
              <a:rPr lang="en-GB" dirty="0" smtClean="0"/>
              <a:t> </a:t>
            </a:r>
            <a:r>
              <a:rPr lang="en-GB" dirty="0"/>
              <a:t>In general, the escape velocity from the gravitational field around a body of mass , starting from a point from the centre of the field, is given by the following </a:t>
            </a:r>
            <a:r>
              <a:rPr lang="en-GB" dirty="0" smtClean="0"/>
              <a:t>equation:</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0"/>
            <a:ext cx="2061127"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247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pPr marL="114300" indent="0">
              <a:buNone/>
            </a:pPr>
            <a:r>
              <a:rPr lang="en-GB" dirty="0"/>
              <a:t>What is the escape velocity for a lunar probe taking off from the surface of the Moon? ( </a:t>
            </a:r>
            <a:r>
              <a:rPr lang="en-GB" dirty="0" smtClean="0"/>
              <a:t>M</a:t>
            </a:r>
            <a:r>
              <a:rPr lang="en-GB" baseline="-25000" dirty="0" smtClean="0"/>
              <a:t>M</a:t>
            </a:r>
            <a:r>
              <a:rPr lang="en-GB" dirty="0" smtClean="0"/>
              <a:t>= </a:t>
            </a:r>
            <a:r>
              <a:rPr lang="en-GB" dirty="0"/>
              <a:t>7.3 × 10</a:t>
            </a:r>
            <a:r>
              <a:rPr lang="en-GB" baseline="30000" dirty="0"/>
              <a:t>22</a:t>
            </a:r>
            <a:r>
              <a:rPr lang="en-GB" dirty="0"/>
              <a:t> kg, </a:t>
            </a:r>
            <a:r>
              <a:rPr lang="en-GB" dirty="0" err="1" smtClean="0"/>
              <a:t>r</a:t>
            </a:r>
            <a:r>
              <a:rPr lang="en-GB" baseline="-25000" dirty="0" err="1" smtClean="0"/>
              <a:t>M</a:t>
            </a:r>
            <a:r>
              <a:rPr lang="en-GB" dirty="0" smtClean="0"/>
              <a:t>= </a:t>
            </a:r>
            <a:r>
              <a:rPr lang="en-GB" dirty="0"/>
              <a:t>1.7 × 10</a:t>
            </a:r>
            <a:r>
              <a:rPr lang="en-GB" baseline="30000" dirty="0"/>
              <a:t>6</a:t>
            </a:r>
            <a:r>
              <a:rPr lang="en-GB" dirty="0"/>
              <a:t> m)</a:t>
            </a:r>
          </a:p>
        </p:txBody>
      </p:sp>
    </p:spTree>
    <p:extLst>
      <p:ext uri="{BB962C8B-B14F-4D97-AF65-F5344CB8AC3E}">
        <p14:creationId xmlns:p14="http://schemas.microsoft.com/office/powerpoint/2010/main" val="6494558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430429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0" y="5010835"/>
            <a:ext cx="7620000" cy="830997"/>
          </a:xfrm>
          <a:prstGeom prst="rect">
            <a:avLst/>
          </a:prstGeom>
          <a:noFill/>
        </p:spPr>
        <p:txBody>
          <a:bodyPr wrap="square" rtlCol="0">
            <a:spAutoFit/>
          </a:bodyPr>
          <a:lstStyle/>
          <a:p>
            <a:r>
              <a:rPr lang="en-GB" sz="2400" dirty="0"/>
              <a:t>The escape velocity from the Moon's gravitational field is 2.4 × 10</a:t>
            </a:r>
            <a:r>
              <a:rPr lang="en-GB" sz="2400" baseline="30000" dirty="0"/>
              <a:t>3</a:t>
            </a:r>
            <a:r>
              <a:rPr lang="en-GB" sz="2400" dirty="0"/>
              <a:t> m s</a:t>
            </a:r>
            <a:r>
              <a:rPr lang="en-GB" sz="2400" baseline="30000" dirty="0"/>
              <a:t>-1</a:t>
            </a:r>
            <a:r>
              <a:rPr lang="en-GB" sz="2400" dirty="0"/>
              <a:t>, or </a:t>
            </a:r>
            <a:r>
              <a:rPr lang="en-GB" sz="2400" dirty="0"/>
              <a:t>2.4 </a:t>
            </a:r>
            <a:r>
              <a:rPr lang="en-GB" sz="2400" dirty="0"/>
              <a:t>km s</a:t>
            </a:r>
            <a:r>
              <a:rPr lang="en-GB" sz="2400" baseline="30000" dirty="0"/>
              <a:t>-1</a:t>
            </a:r>
            <a:r>
              <a:rPr lang="en-GB" sz="2400" dirty="0"/>
              <a:t>.</a:t>
            </a:r>
          </a:p>
        </p:txBody>
      </p:sp>
    </p:spTree>
    <p:extLst>
      <p:ext uri="{BB962C8B-B14F-4D97-AF65-F5344CB8AC3E}">
        <p14:creationId xmlns:p14="http://schemas.microsoft.com/office/powerpoint/2010/main" val="22102261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 </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9067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0"/>
            <a:ext cx="9144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1948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749849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1"/>
            <a:ext cx="56578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05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667001"/>
            <a:ext cx="7791768"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810058"/>
            <a:ext cx="56578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62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Weight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845734"/>
                <a:ext cx="11353800" cy="4783666"/>
              </a:xfrm>
            </p:spPr>
            <p:txBody>
              <a:bodyPr>
                <a:noAutofit/>
              </a:bodyPr>
              <a:lstStyle/>
              <a:p>
                <a:r>
                  <a:rPr lang="en-GB" sz="2400" dirty="0"/>
                  <a:t>T</a:t>
                </a:r>
                <a:r>
                  <a:rPr lang="en-GB" sz="2400" dirty="0" smtClean="0"/>
                  <a:t>he </a:t>
                </a:r>
                <a:r>
                  <a:rPr lang="en-GB" sz="2400" dirty="0" smtClean="0"/>
                  <a:t>acceleration of an object due to gravity close to the Earth's surface does not depend on the mass of the object. In the absence of friction, all objects fall with the same acceleration.</a:t>
                </a:r>
              </a:p>
              <a:p>
                <a:endParaRPr lang="en-GB" sz="2400" dirty="0"/>
              </a:p>
              <a:p>
                <a:r>
                  <a:rPr lang="en-GB" sz="2400" dirty="0"/>
                  <a:t>In general, at a distance from the centre of a body </a:t>
                </a:r>
                <a:r>
                  <a:rPr lang="en-GB" sz="2400" dirty="0" smtClean="0"/>
                  <a:t>of </a:t>
                </a:r>
                <a:r>
                  <a:rPr lang="en-GB" sz="2400" dirty="0"/>
                  <a:t>mass M</a:t>
                </a:r>
                <a:r>
                  <a:rPr lang="en-GB" sz="2400" dirty="0" smtClean="0"/>
                  <a:t>, </a:t>
                </a:r>
                <a:r>
                  <a:rPr lang="en-GB" sz="2400" dirty="0"/>
                  <a:t>the value </a:t>
                </a:r>
                <a:r>
                  <a:rPr lang="en-GB" sz="2400" dirty="0" smtClean="0"/>
                  <a:t>of g </a:t>
                </a:r>
                <a:r>
                  <a:rPr lang="en-GB" sz="2400" dirty="0"/>
                  <a:t>is given </a:t>
                </a:r>
                <a:r>
                  <a:rPr lang="en-GB" sz="2400" dirty="0" smtClean="0"/>
                  <a:t>by:</a:t>
                </a:r>
              </a:p>
              <a:p>
                <a:pPr marL="114300" indent="0">
                  <a:buNone/>
                </a:pPr>
                <a14:m>
                  <m:oMathPara xmlns:m="http://schemas.openxmlformats.org/officeDocument/2006/math">
                    <m:oMathParaPr>
                      <m:jc m:val="centerGroup"/>
                    </m:oMathParaPr>
                    <m:oMath xmlns:m="http://schemas.openxmlformats.org/officeDocument/2006/math">
                      <m:r>
                        <a:rPr lang="en-GB" sz="2400" b="0" i="1" smtClean="0">
                          <a:latin typeface="Cambria Math"/>
                        </a:rPr>
                        <m:t>𝑔</m:t>
                      </m:r>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𝐺𝑀</m:t>
                          </m:r>
                        </m:num>
                        <m:den>
                          <m:sSup>
                            <m:sSupPr>
                              <m:ctrlPr>
                                <a:rPr lang="en-GB" sz="2400" b="0" i="1" smtClean="0">
                                  <a:latin typeface="Cambria Math" panose="02040503050406030204" pitchFamily="18" charset="0"/>
                                </a:rPr>
                              </m:ctrlPr>
                            </m:sSupPr>
                            <m:e>
                              <m:r>
                                <a:rPr lang="en-GB" sz="2400" b="0" i="1" smtClean="0">
                                  <a:latin typeface="Cambria Math"/>
                                </a:rPr>
                                <m:t>𝑟</m:t>
                              </m:r>
                            </m:e>
                            <m:sup>
                              <m:r>
                                <a:rPr lang="en-GB" sz="2400" b="0" i="1" smtClean="0">
                                  <a:latin typeface="Cambria Math"/>
                                </a:rPr>
                                <m:t>2</m:t>
                              </m:r>
                            </m:sup>
                          </m:sSup>
                        </m:den>
                      </m:f>
                    </m:oMath>
                  </m:oMathPara>
                </a14:m>
                <a:endParaRPr lang="en-GB" sz="2400" dirty="0" smtClean="0"/>
              </a:p>
              <a:p>
                <a:pPr marL="114300" indent="0">
                  <a:buNone/>
                </a:pPr>
                <a:r>
                  <a:rPr lang="en-GB" sz="2400" dirty="0" smtClean="0"/>
                  <a:t>The </a:t>
                </a:r>
                <a:r>
                  <a:rPr lang="en-GB" sz="2400" dirty="0"/>
                  <a:t>weight of an object tells us the magnitude of the gravitational force acting upon it, so it is not a constant.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845734"/>
                <a:ext cx="11353800" cy="4783666"/>
              </a:xfrm>
              <a:blipFill>
                <a:blip r:embed="rId2"/>
                <a:stretch>
                  <a:fillRect l="-805" t="-1783" r="-1449"/>
                </a:stretch>
              </a:blipFill>
            </p:spPr>
            <p:txBody>
              <a:bodyPr/>
              <a:lstStyle/>
              <a:p>
                <a:r>
                  <a:rPr lang="en-GB">
                    <a:noFill/>
                  </a:rPr>
                  <a:t> </a:t>
                </a:r>
              </a:p>
            </p:txBody>
          </p:sp>
        </mc:Fallback>
      </mc:AlternateContent>
      <p:sp>
        <p:nvSpPr>
          <p:cNvPr id="4" name="Rectangle 3"/>
          <p:cNvSpPr/>
          <p:nvPr/>
        </p:nvSpPr>
        <p:spPr>
          <a:xfrm>
            <a:off x="4572000" y="286603"/>
            <a:ext cx="2709396" cy="369332"/>
          </a:xfrm>
          <a:prstGeom prst="rect">
            <a:avLst/>
          </a:prstGeom>
        </p:spPr>
        <p:txBody>
          <a:bodyPr wrap="none">
            <a:spAutoFit/>
          </a:bodyPr>
          <a:lstStyle/>
          <a:p>
            <a:r>
              <a:rPr lang="en-GB" dirty="0"/>
              <a:t>Copy into notes jotter: </a:t>
            </a:r>
          </a:p>
        </p:txBody>
      </p:sp>
    </p:spTree>
    <p:extLst>
      <p:ext uri="{BB962C8B-B14F-4D97-AF65-F5344CB8AC3E}">
        <p14:creationId xmlns:p14="http://schemas.microsoft.com/office/powerpoint/2010/main" val="459833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Mandatory Content</a:t>
            </a:r>
            <a:endParaRPr lang="en-GB" dirty="0"/>
          </a:p>
        </p:txBody>
      </p:sp>
      <p:pic>
        <p:nvPicPr>
          <p:cNvPr id="6" name="Content Placeholder 5"/>
          <p:cNvPicPr>
            <a:picLocks noGrp="1" noChangeAspect="1"/>
          </p:cNvPicPr>
          <p:nvPr>
            <p:ph idx="1"/>
          </p:nvPr>
        </p:nvPicPr>
        <p:blipFill>
          <a:blip r:embed="rId2"/>
          <a:stretch>
            <a:fillRect/>
          </a:stretch>
        </p:blipFill>
        <p:spPr>
          <a:xfrm>
            <a:off x="1295400" y="1772529"/>
            <a:ext cx="10675788" cy="4358640"/>
          </a:xfrm>
          <a:prstGeom prst="rect">
            <a:avLst/>
          </a:prstGeom>
        </p:spPr>
      </p:pic>
    </p:spTree>
    <p:extLst>
      <p:ext uri="{BB962C8B-B14F-4D97-AF65-F5344CB8AC3E}">
        <p14:creationId xmlns:p14="http://schemas.microsoft.com/office/powerpoint/2010/main" val="1535445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Comic">
      <a:majorFont>
        <a:latin typeface="Comic Sans MS"/>
        <a:ea typeface=""/>
        <a:cs typeface=""/>
      </a:majorFont>
      <a:minorFont>
        <a:latin typeface="Comic Sans M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1778</TotalTime>
  <Words>2852</Words>
  <Application>Microsoft Office PowerPoint</Application>
  <PresentationFormat>Widescreen</PresentationFormat>
  <Paragraphs>353</Paragraphs>
  <Slides>75</Slides>
  <Notes>1</Notes>
  <HiddenSlides>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Calibri</vt:lpstr>
      <vt:lpstr>Cambria Math</vt:lpstr>
      <vt:lpstr>Comic Sans MS</vt:lpstr>
      <vt:lpstr>Retrospect</vt:lpstr>
      <vt:lpstr>Gravitation</vt:lpstr>
      <vt:lpstr>Universal Law of Gravitation </vt:lpstr>
      <vt:lpstr>Example</vt:lpstr>
      <vt:lpstr>Answer</vt:lpstr>
      <vt:lpstr>Example 2</vt:lpstr>
      <vt:lpstr>Answer</vt:lpstr>
      <vt:lpstr>Weight</vt:lpstr>
      <vt:lpstr>Weight</vt:lpstr>
      <vt:lpstr>Mandatory Content</vt:lpstr>
      <vt:lpstr>Quiz</vt:lpstr>
      <vt:lpstr>Quiz</vt:lpstr>
      <vt:lpstr>Lesson Starter</vt:lpstr>
      <vt:lpstr>Answer</vt:lpstr>
      <vt:lpstr>Gravitational Field Strength</vt:lpstr>
      <vt:lpstr>Example</vt:lpstr>
      <vt:lpstr>Answer</vt:lpstr>
      <vt:lpstr>Field Lines</vt:lpstr>
      <vt:lpstr>Gravitational Field</vt:lpstr>
      <vt:lpstr>Example</vt:lpstr>
      <vt:lpstr>Answer</vt:lpstr>
      <vt:lpstr>Answer cont…</vt:lpstr>
      <vt:lpstr>Answer cont…</vt:lpstr>
      <vt:lpstr>The Earth-Moon system</vt:lpstr>
      <vt:lpstr>Quiz</vt:lpstr>
      <vt:lpstr>Quiz</vt:lpstr>
      <vt:lpstr>Satellite Motion</vt:lpstr>
      <vt:lpstr>Newton’s Canon</vt:lpstr>
      <vt:lpstr>Newton’s Canon</vt:lpstr>
      <vt:lpstr>Speed of a Satellite</vt:lpstr>
      <vt:lpstr>Newton’s Canon</vt:lpstr>
      <vt:lpstr>Period of a satellite</vt:lpstr>
      <vt:lpstr>Period of a satellite</vt:lpstr>
      <vt:lpstr>Period of a satellite</vt:lpstr>
      <vt:lpstr>Example</vt:lpstr>
      <vt:lpstr>Answer </vt:lpstr>
      <vt:lpstr>Answer cont…</vt:lpstr>
      <vt:lpstr>Orbital Speed of a Satellite</vt:lpstr>
      <vt:lpstr>Geostationary Satellites </vt:lpstr>
      <vt:lpstr>Geostationary Satellites</vt:lpstr>
      <vt:lpstr>Geostationary Satellites</vt:lpstr>
      <vt:lpstr>Kepler’s Laws</vt:lpstr>
      <vt:lpstr>Kepler’s Laws</vt:lpstr>
      <vt:lpstr>Quiz</vt:lpstr>
      <vt:lpstr>Quiz</vt:lpstr>
      <vt:lpstr>Quiz</vt:lpstr>
      <vt:lpstr>Gravitational Potential and Potential Energy</vt:lpstr>
      <vt:lpstr>Gravitational Potential and Potential Energy</vt:lpstr>
      <vt:lpstr>Gravitational Potential</vt:lpstr>
      <vt:lpstr>Gravitational Potential</vt:lpstr>
      <vt:lpstr>Gravitational Potential</vt:lpstr>
      <vt:lpstr>Example</vt:lpstr>
      <vt:lpstr>Answer</vt:lpstr>
      <vt:lpstr>Gravitational Potential Energy</vt:lpstr>
      <vt:lpstr>Example</vt:lpstr>
      <vt:lpstr>Answer </vt:lpstr>
      <vt:lpstr>Answer cont…</vt:lpstr>
      <vt:lpstr>Gravitational field </vt:lpstr>
      <vt:lpstr>Mandatory Content </vt:lpstr>
      <vt:lpstr>Quiz</vt:lpstr>
      <vt:lpstr>Quiz</vt:lpstr>
      <vt:lpstr>Quiz</vt:lpstr>
      <vt:lpstr>Lesson Starter</vt:lpstr>
      <vt:lpstr>Escape Velocity</vt:lpstr>
      <vt:lpstr>Escape Velocity</vt:lpstr>
      <vt:lpstr>Escape Velocity</vt:lpstr>
      <vt:lpstr>PowerPoint Presentation</vt:lpstr>
      <vt:lpstr>PowerPoint Presentation</vt:lpstr>
      <vt:lpstr>Escape Velocity</vt:lpstr>
      <vt:lpstr>Escape Velocity</vt:lpstr>
      <vt:lpstr>Escape Velocity</vt:lpstr>
      <vt:lpstr>Example</vt:lpstr>
      <vt:lpstr>Answer</vt:lpstr>
      <vt:lpstr>Mandatory Content </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dc:title>
  <dc:creator>Alexandra Watson</dc:creator>
  <cp:lastModifiedBy>Alexandra Watson</cp:lastModifiedBy>
  <cp:revision>96</cp:revision>
  <dcterms:created xsi:type="dcterms:W3CDTF">2006-08-16T00:00:00Z</dcterms:created>
  <dcterms:modified xsi:type="dcterms:W3CDTF">2019-06-06T15:26:34Z</dcterms:modified>
</cp:coreProperties>
</file>