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6" r:id="rId4"/>
    <p:sldId id="285" r:id="rId5"/>
    <p:sldId id="286" r:id="rId6"/>
    <p:sldId id="288" r:id="rId7"/>
    <p:sldId id="287" r:id="rId8"/>
    <p:sldId id="289" r:id="rId9"/>
    <p:sldId id="296" r:id="rId10"/>
    <p:sldId id="300" r:id="rId11"/>
    <p:sldId id="301" r:id="rId12"/>
    <p:sldId id="299" r:id="rId13"/>
    <p:sldId id="297" r:id="rId14"/>
    <p:sldId id="291" r:id="rId15"/>
    <p:sldId id="292" r:id="rId16"/>
    <p:sldId id="293" r:id="rId17"/>
    <p:sldId id="294" r:id="rId18"/>
    <p:sldId id="295" r:id="rId19"/>
    <p:sldId id="29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2" autoAdjust="0"/>
    <p:restoredTop sz="94660"/>
  </p:normalViewPr>
  <p:slideViewPr>
    <p:cSldViewPr>
      <p:cViewPr varScale="1">
        <p:scale>
          <a:sx n="55" d="100"/>
          <a:sy n="55" d="100"/>
        </p:scale>
        <p:origin x="10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915D3-1899-4B54-AFE8-90108ED6B877}" type="datetimeFigureOut">
              <a:rPr lang="en-GB" smtClean="0"/>
              <a:pPr/>
              <a:t>07/06/2019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46470-B3E9-411D-9816-A3D6CAC5F5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97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Image IOP.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07/06/2019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683568" y="6093296"/>
            <a:ext cx="5328592" cy="55376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Particles and Waves	M Ashton 2013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B3072C-D8BD-4D3E-A8E1-EABA9073223A}" type="datetimeFigureOut">
              <a:rPr lang="en-GB" smtClean="0"/>
              <a:pPr/>
              <a:t>07/06/2019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hHoOYqAT_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../../../../Extras/PET/6_Positron_emission_tomography/6%20Positron%20emission%20tomography/Ch7%20PET%20scanning.wmv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hyperlink" Target="http://www.insidestory.iop.org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12.jpeg"/><Relationship Id="rId4" Type="http://schemas.openxmlformats.org/officeDocument/2006/relationships/image" Target="../media/image5.gi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52736"/>
            <a:ext cx="7851648" cy="2147664"/>
          </a:xfrm>
        </p:spPr>
        <p:txBody>
          <a:bodyPr>
            <a:noAutofit/>
          </a:bodyPr>
          <a:lstStyle/>
          <a:p>
            <a:pPr algn="l"/>
            <a:r>
              <a:rPr lang="en-GB" sz="6600" dirty="0" smtClean="0"/>
              <a:t>The Standard Model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648736"/>
          </a:xfrm>
        </p:spPr>
        <p:txBody>
          <a:bodyPr>
            <a:noAutofit/>
          </a:bodyPr>
          <a:lstStyle/>
          <a:p>
            <a:pPr algn="l"/>
            <a:r>
              <a:rPr lang="en-GB" sz="5400" dirty="0" smtClean="0">
                <a:latin typeface="+mj-lt"/>
              </a:rPr>
              <a:t>Lesson 4:</a:t>
            </a:r>
          </a:p>
          <a:p>
            <a:pPr algn="l"/>
            <a:r>
              <a:rPr lang="en-GB" sz="5400" dirty="0" smtClean="0">
                <a:latin typeface="+mj-lt"/>
              </a:rPr>
              <a:t>Forces and Bosons</a:t>
            </a:r>
            <a:endParaRPr lang="en-GB" sz="5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four fundamental forces: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There are four</a:t>
            </a:r>
            <a:r>
              <a:rPr lang="en-GB" dirty="0"/>
              <a:t> </a:t>
            </a:r>
            <a:r>
              <a:rPr lang="en-GB" dirty="0" smtClean="0"/>
              <a:t>fundamental forces </a:t>
            </a:r>
            <a:r>
              <a:rPr lang="en-GB" dirty="0"/>
              <a:t>between particles</a:t>
            </a:r>
            <a:r>
              <a:rPr lang="en-GB" b="1" dirty="0"/>
              <a:t>:</a:t>
            </a:r>
            <a:endParaRPr lang="en-GB" dirty="0" smtClean="0"/>
          </a:p>
          <a:p>
            <a:pPr lvl="1"/>
            <a:r>
              <a:rPr lang="en-GB" dirty="0" smtClean="0"/>
              <a:t>Gravitational force </a:t>
            </a:r>
            <a:r>
              <a:rPr lang="en-GB" dirty="0"/>
              <a:t>(for </a:t>
            </a:r>
            <a:r>
              <a:rPr lang="en-GB" b="1" dirty="0"/>
              <a:t>particles</a:t>
            </a:r>
            <a:r>
              <a:rPr lang="en-GB" dirty="0"/>
              <a:t> with mass, a.k.a., fermions</a:t>
            </a:r>
            <a:r>
              <a:rPr lang="en-GB" dirty="0" smtClean="0"/>
              <a:t>) – </a:t>
            </a:r>
            <a:r>
              <a:rPr lang="en-GB" dirty="0" smtClean="0">
                <a:solidFill>
                  <a:srgbClr val="7030A0"/>
                </a:solidFill>
              </a:rPr>
              <a:t>mediating particle is the </a:t>
            </a:r>
            <a:r>
              <a:rPr lang="en-GB" dirty="0" smtClean="0">
                <a:solidFill>
                  <a:srgbClr val="7030A0"/>
                </a:solidFill>
              </a:rPr>
              <a:t>graviton .</a:t>
            </a:r>
            <a:endParaRPr lang="en-GB" dirty="0">
              <a:solidFill>
                <a:srgbClr val="7030A0"/>
              </a:solidFill>
            </a:endParaRPr>
          </a:p>
          <a:p>
            <a:pPr lvl="1"/>
            <a:r>
              <a:rPr lang="en-GB" dirty="0"/>
              <a:t>Electromagnetic </a:t>
            </a:r>
            <a:r>
              <a:rPr lang="en-GB" dirty="0" smtClean="0"/>
              <a:t>force (for</a:t>
            </a:r>
            <a:r>
              <a:rPr lang="en-GB" dirty="0"/>
              <a:t> </a:t>
            </a:r>
            <a:r>
              <a:rPr lang="en-GB" b="1" dirty="0"/>
              <a:t>particles</a:t>
            </a:r>
            <a:r>
              <a:rPr lang="en-GB" dirty="0"/>
              <a:t> with a charge</a:t>
            </a:r>
            <a:r>
              <a:rPr lang="en-GB" dirty="0" smtClean="0"/>
              <a:t>) – </a:t>
            </a:r>
            <a:r>
              <a:rPr lang="en-GB" dirty="0" smtClean="0">
                <a:solidFill>
                  <a:srgbClr val="0070C0"/>
                </a:solidFill>
              </a:rPr>
              <a:t>mediating particle is the photon. </a:t>
            </a:r>
            <a:endParaRPr lang="en-GB" dirty="0">
              <a:solidFill>
                <a:srgbClr val="0070C0"/>
              </a:solidFill>
            </a:endParaRPr>
          </a:p>
          <a:p>
            <a:pPr lvl="1"/>
            <a:r>
              <a:rPr lang="en-GB" dirty="0"/>
              <a:t>Strong nuclear force (for quarks</a:t>
            </a:r>
            <a:r>
              <a:rPr lang="en-GB" dirty="0" smtClean="0"/>
              <a:t>) –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mediating particle is the gluon.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GB" dirty="0"/>
              <a:t>Weak nuclear force (for electrons and neutrinos</a:t>
            </a:r>
            <a:r>
              <a:rPr lang="en-GB" dirty="0" smtClean="0"/>
              <a:t>) – </a:t>
            </a:r>
            <a:r>
              <a:rPr lang="en-GB" dirty="0" smtClean="0">
                <a:solidFill>
                  <a:srgbClr val="FF9933"/>
                </a:solidFill>
              </a:rPr>
              <a:t>mediating particle are the W and Z bosons. </a:t>
            </a:r>
          </a:p>
          <a:p>
            <a:r>
              <a:rPr lang="en-GB" dirty="0" smtClean="0"/>
              <a:t>The graviton, photon, gluon and W and Z bosons are ALL BOSONS!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6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four fundamental forces: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2800" dirty="0" smtClean="0"/>
              <a:t>Gravitational force is a weak force holds matter together (attractive force). </a:t>
            </a:r>
          </a:p>
          <a:p>
            <a:pPr lvl="1"/>
            <a:r>
              <a:rPr lang="en-GB" sz="2800" dirty="0" smtClean="0"/>
              <a:t>Electromagnetic </a:t>
            </a:r>
            <a:r>
              <a:rPr lang="en-GB" sz="2800" dirty="0" smtClean="0"/>
              <a:t>force </a:t>
            </a:r>
            <a:r>
              <a:rPr lang="en-GB" sz="2800" dirty="0" smtClean="0"/>
              <a:t>stops electrons flying out the atom.</a:t>
            </a:r>
            <a:endParaRPr lang="en-GB" sz="2800" dirty="0"/>
          </a:p>
          <a:p>
            <a:pPr lvl="1"/>
            <a:r>
              <a:rPr lang="en-GB" sz="2800" dirty="0" smtClean="0"/>
              <a:t>Strong </a:t>
            </a:r>
            <a:r>
              <a:rPr lang="en-GB" sz="2800" dirty="0"/>
              <a:t>nuclear force </a:t>
            </a:r>
            <a:r>
              <a:rPr lang="en-GB" sz="2800" dirty="0" smtClean="0"/>
              <a:t>holds quarks together. </a:t>
            </a:r>
            <a:endParaRPr lang="en-GB" sz="2800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GB" sz="2800" dirty="0"/>
              <a:t>Weak nuclear force </a:t>
            </a:r>
            <a:r>
              <a:rPr lang="en-GB" sz="2800" dirty="0"/>
              <a:t>involved in radioactive beta </a:t>
            </a:r>
            <a:r>
              <a:rPr lang="en-GB" sz="2800" dirty="0" smtClean="0"/>
              <a:t>decay – extremely short range.</a:t>
            </a:r>
            <a:endParaRPr lang="en-GB" sz="2800" dirty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46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strong nuclear force holds particles of the same charge together – holds quarks together to form hadrons. </a:t>
            </a:r>
          </a:p>
          <a:p>
            <a:r>
              <a:rPr lang="en-GB" dirty="0" smtClean="0"/>
              <a:t>In the nucleus the electromagnetic and strong nuclear forces are balanced. </a:t>
            </a:r>
          </a:p>
          <a:p>
            <a:r>
              <a:rPr lang="en-GB" dirty="0" smtClean="0"/>
              <a:t>The strong nuclear force acts to oppose the electromagnetic force.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331640" y="5445224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www.youtube.com/watch?v=ehHoOYqAT_U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241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763688" y="577565"/>
            <a:ext cx="5295900" cy="4104456"/>
            <a:chOff x="179512" y="620688"/>
            <a:chExt cx="5295900" cy="4104456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79512" y="620688"/>
              <a:ext cx="5295900" cy="387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79512" y="3789040"/>
              <a:ext cx="1008112" cy="936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82021"/>
            <a:ext cx="7600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236296" y="8367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64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Extension: Uses of Antimatter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200" b="1" dirty="0" smtClean="0">
                <a:latin typeface="+mj-lt"/>
              </a:rPr>
              <a:t>Positron Emission Tomography (PET)</a:t>
            </a:r>
          </a:p>
          <a:p>
            <a:r>
              <a:rPr lang="en-GB" sz="3200" dirty="0" smtClean="0">
                <a:latin typeface="+mj-lt"/>
              </a:rPr>
              <a:t>PET scanners use antimatter annihilation to build up 3D images of the functions of our body.</a:t>
            </a:r>
          </a:p>
          <a:p>
            <a:pPr marL="0" indent="0">
              <a:buNone/>
            </a:pPr>
            <a:endParaRPr lang="en-GB" sz="3200" dirty="0" smtClean="0">
              <a:latin typeface="+mj-lt"/>
            </a:endParaRPr>
          </a:p>
          <a:p>
            <a:pPr>
              <a:buNone/>
            </a:pPr>
            <a:endParaRPr lang="en-GB" sz="3200" dirty="0" smtClean="0">
              <a:latin typeface="+mj-lt"/>
            </a:endParaRPr>
          </a:p>
          <a:p>
            <a:endParaRPr lang="en-GB" sz="3000" dirty="0" smtClean="0">
              <a:latin typeface="+mj-lt"/>
            </a:endParaRPr>
          </a:p>
          <a:p>
            <a:pPr>
              <a:buNone/>
            </a:pPr>
            <a:endParaRPr lang="en-GB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3491880" y="1484785"/>
            <a:ext cx="5404073" cy="4824535"/>
            <a:chOff x="320055" y="1037084"/>
            <a:chExt cx="6356350" cy="5286047"/>
          </a:xfrm>
        </p:grpSpPr>
        <p:pic>
          <p:nvPicPr>
            <p:cNvPr id="2" name="Picture 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80880" y="4129207"/>
              <a:ext cx="2171700" cy="2193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0055" y="1079947"/>
              <a:ext cx="3467100" cy="3419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Rounded Rectangle 3"/>
            <p:cNvSpPr/>
            <p:nvPr/>
          </p:nvSpPr>
          <p:spPr>
            <a:xfrm>
              <a:off x="4272930" y="1037084"/>
              <a:ext cx="2389188" cy="2362200"/>
            </a:xfrm>
            <a:prstGeom prst="roundRect">
              <a:avLst>
                <a:gd name="adj" fmla="val 760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5" name="TextBox 71"/>
            <p:cNvSpPr txBox="1">
              <a:spLocks noChangeArrowheads="1"/>
            </p:cNvSpPr>
            <p:nvPr/>
          </p:nvSpPr>
          <p:spPr bwMode="auto">
            <a:xfrm>
              <a:off x="4374530" y="3612009"/>
              <a:ext cx="23018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000" b="1" dirty="0">
                  <a:solidFill>
                    <a:schemeClr val="tx2">
                      <a:lumMod val="75000"/>
                    </a:schemeClr>
                  </a:solidFill>
                </a:rPr>
                <a:t>Radioactive glucose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287218" y="3613596"/>
              <a:ext cx="2389187" cy="2551743"/>
            </a:xfrm>
            <a:prstGeom prst="roundRect">
              <a:avLst>
                <a:gd name="adj" fmla="val 7609"/>
              </a:avLst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1080468" y="3708847"/>
              <a:ext cx="454025" cy="1085850"/>
              <a:chOff x="1855788" y="3913188"/>
              <a:chExt cx="835025" cy="1998657"/>
            </a:xfrm>
          </p:grpSpPr>
          <p:sp>
            <p:nvSpPr>
              <p:cNvPr id="8" name="Can 7"/>
              <p:cNvSpPr/>
              <p:nvPr/>
            </p:nvSpPr>
            <p:spPr>
              <a:xfrm rot="7450440">
                <a:off x="2064462" y="3704514"/>
                <a:ext cx="207462" cy="624809"/>
              </a:xfrm>
              <a:prstGeom prst="can">
                <a:avLst>
                  <a:gd name="adj" fmla="val 50312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2346325" y="4210050"/>
                <a:ext cx="344488" cy="212725"/>
                <a:chOff x="2495546" y="5320996"/>
                <a:chExt cx="345015" cy="212951"/>
              </a:xfrm>
            </p:grpSpPr>
            <p:sp>
              <p:nvSpPr>
                <p:cNvPr id="14" name="Can 13"/>
                <p:cNvSpPr/>
                <p:nvPr/>
              </p:nvSpPr>
              <p:spPr>
                <a:xfrm rot="7450440">
                  <a:off x="2619773" y="5197921"/>
                  <a:ext cx="96528" cy="345048"/>
                </a:xfrm>
                <a:prstGeom prst="can">
                  <a:avLst>
                    <a:gd name="adj" fmla="val 50312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 rot="1908382">
                  <a:off x="2706051" y="5333881"/>
                  <a:ext cx="125737" cy="19890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2047875" y="3929063"/>
                <a:ext cx="382588" cy="336550"/>
                <a:chOff x="2197331" y="5041106"/>
                <a:chExt cx="382612" cy="335259"/>
              </a:xfrm>
            </p:grpSpPr>
            <p:sp>
              <p:nvSpPr>
                <p:cNvPr id="12" name="Freeform 11"/>
                <p:cNvSpPr/>
                <p:nvPr/>
              </p:nvSpPr>
              <p:spPr>
                <a:xfrm>
                  <a:off x="2197942" y="5039844"/>
                  <a:ext cx="356222" cy="285259"/>
                </a:xfrm>
                <a:custGeom>
                  <a:avLst/>
                  <a:gdLst>
                    <a:gd name="connsiteX0" fmla="*/ 355369 w 355369"/>
                    <a:gd name="connsiteY0" fmla="*/ 135732 h 284963"/>
                    <a:gd name="connsiteX1" fmla="*/ 288694 w 355369"/>
                    <a:gd name="connsiteY1" fmla="*/ 176213 h 284963"/>
                    <a:gd name="connsiteX2" fmla="*/ 262500 w 355369"/>
                    <a:gd name="connsiteY2" fmla="*/ 233363 h 284963"/>
                    <a:gd name="connsiteX3" fmla="*/ 255357 w 355369"/>
                    <a:gd name="connsiteY3" fmla="*/ 283369 h 284963"/>
                    <a:gd name="connsiteX4" fmla="*/ 129150 w 355369"/>
                    <a:gd name="connsiteY4" fmla="*/ 171450 h 284963"/>
                    <a:gd name="connsiteX5" fmla="*/ 563 w 355369"/>
                    <a:gd name="connsiteY5" fmla="*/ 97632 h 284963"/>
                    <a:gd name="connsiteX6" fmla="*/ 91050 w 355369"/>
                    <a:gd name="connsiteY6" fmla="*/ 0 h 2849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5369" h="284963">
                      <a:moveTo>
                        <a:pt x="355369" y="135732"/>
                      </a:moveTo>
                      <a:cubicBezTo>
                        <a:pt x="329770" y="147836"/>
                        <a:pt x="304172" y="159941"/>
                        <a:pt x="288694" y="176213"/>
                      </a:cubicBezTo>
                      <a:cubicBezTo>
                        <a:pt x="273216" y="192485"/>
                        <a:pt x="268056" y="215504"/>
                        <a:pt x="262500" y="233363"/>
                      </a:cubicBezTo>
                      <a:cubicBezTo>
                        <a:pt x="256944" y="251222"/>
                        <a:pt x="277582" y="293688"/>
                        <a:pt x="255357" y="283369"/>
                      </a:cubicBezTo>
                      <a:cubicBezTo>
                        <a:pt x="233132" y="273050"/>
                        <a:pt x="171616" y="202406"/>
                        <a:pt x="129150" y="171450"/>
                      </a:cubicBezTo>
                      <a:cubicBezTo>
                        <a:pt x="86684" y="140494"/>
                        <a:pt x="6913" y="126207"/>
                        <a:pt x="563" y="97632"/>
                      </a:cubicBezTo>
                      <a:cubicBezTo>
                        <a:pt x="-5787" y="69057"/>
                        <a:pt x="42631" y="34528"/>
                        <a:pt x="91050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13" name="Arc 12"/>
                <p:cNvSpPr/>
                <p:nvPr/>
              </p:nvSpPr>
              <p:spPr>
                <a:xfrm rot="18238044">
                  <a:off x="2426016" y="5223071"/>
                  <a:ext cx="209578" cy="99275"/>
                </a:xfrm>
                <a:prstGeom prst="arc">
                  <a:avLst>
                    <a:gd name="adj1" fmla="val 8456157"/>
                    <a:gd name="adj2" fmla="val 915556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</p:grpSp>
          <p:cxnSp>
            <p:nvCxnSpPr>
              <p:cNvPr id="11" name="Straight Connector 10"/>
              <p:cNvCxnSpPr/>
              <p:nvPr/>
            </p:nvCxnSpPr>
            <p:spPr>
              <a:xfrm>
                <a:off x="2103959" y="4009614"/>
                <a:ext cx="0" cy="190223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/>
            <p:nvPr/>
          </p:nvCxnSpPr>
          <p:spPr>
            <a:xfrm>
              <a:off x="1185243" y="4808984"/>
              <a:ext cx="3084512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312243" y="1121222"/>
              <a:ext cx="3068637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491880" y="3284984"/>
              <a:ext cx="11430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 l="87726" t="3479" b="24300"/>
            <a:stretch>
              <a:fillRect/>
            </a:stretch>
          </p:blipFill>
          <p:spPr bwMode="auto">
            <a:xfrm>
              <a:off x="6317630" y="1200597"/>
              <a:ext cx="242888" cy="1416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 l="4251" t="11856" r="19092"/>
            <a:stretch>
              <a:fillRect/>
            </a:stretch>
          </p:blipFill>
          <p:spPr bwMode="auto">
            <a:xfrm>
              <a:off x="4536455" y="1387922"/>
              <a:ext cx="1517650" cy="1728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Content Placeholder 22"/>
          <p:cNvSpPr>
            <a:spLocks noGrp="1"/>
          </p:cNvSpPr>
          <p:nvPr>
            <p:ph sz="half" idx="1"/>
          </p:nvPr>
        </p:nvSpPr>
        <p:spPr>
          <a:xfrm>
            <a:off x="395536" y="980728"/>
            <a:ext cx="3024336" cy="5472608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+mj-lt"/>
              </a:rPr>
              <a:t>A radioactive tracer that emits positrons is attached to a compound such as glucose, oxygen or water and injected into the body.</a:t>
            </a:r>
          </a:p>
          <a:p>
            <a:pPr>
              <a:buNone/>
            </a:pPr>
            <a:endParaRPr lang="en-GB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832648"/>
          </a:xfrm>
        </p:spPr>
        <p:txBody>
          <a:bodyPr>
            <a:noAutofit/>
          </a:bodyPr>
          <a:lstStyle/>
          <a:p>
            <a:r>
              <a:rPr lang="en-GB" sz="3000" dirty="0" smtClean="0">
                <a:latin typeface="+mj-lt"/>
              </a:rPr>
              <a:t>When this tracer emits a positron it will annihilate nearly instantaneously with an electron. </a:t>
            </a:r>
          </a:p>
          <a:p>
            <a:r>
              <a:rPr lang="en-GB" sz="3000" dirty="0" smtClean="0">
                <a:latin typeface="+mj-lt"/>
              </a:rPr>
              <a:t>This produces a pair of gamma-ray photons of specific frequency moving in approximately opposite directions to each other.</a:t>
            </a:r>
            <a:endParaRPr lang="en-GB" sz="3000" dirty="0">
              <a:latin typeface="+mj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860032" y="1639810"/>
            <a:ext cx="3873728" cy="3949430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2" name="Oval 31"/>
          <p:cNvSpPr/>
          <p:nvPr/>
        </p:nvSpPr>
        <p:spPr>
          <a:xfrm>
            <a:off x="6464789" y="3271591"/>
            <a:ext cx="327025" cy="327025"/>
          </a:xfrm>
          <a:prstGeom prst="ellipse">
            <a:avLst/>
          </a:prstGeom>
          <a:solidFill>
            <a:srgbClr val="FFFF00"/>
          </a:solidFill>
          <a:ln w="6350">
            <a:noFill/>
            <a:prstDash val="dash"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3" name="Rectangle 44"/>
          <p:cNvSpPr>
            <a:spLocks noChangeArrowheads="1"/>
          </p:cNvSpPr>
          <p:nvPr/>
        </p:nvSpPr>
        <p:spPr bwMode="auto">
          <a:xfrm>
            <a:off x="5157340" y="3069422"/>
            <a:ext cx="8239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100">
                <a:latin typeface="Arial" charset="0"/>
                <a:cs typeface="Arial" charset="0"/>
              </a:rPr>
              <a:t>electron</a:t>
            </a:r>
          </a:p>
        </p:txBody>
      </p:sp>
      <p:sp>
        <p:nvSpPr>
          <p:cNvPr id="34" name="Rectangle 45"/>
          <p:cNvSpPr>
            <a:spLocks noChangeArrowheads="1"/>
          </p:cNvSpPr>
          <p:nvPr/>
        </p:nvSpPr>
        <p:spPr bwMode="auto">
          <a:xfrm>
            <a:off x="7394128" y="3085297"/>
            <a:ext cx="7143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>
                <a:latin typeface="Arial" charset="0"/>
                <a:cs typeface="Arial" charset="0"/>
              </a:rPr>
              <a:t>positron </a:t>
            </a:r>
          </a:p>
        </p:txBody>
      </p:sp>
      <p:sp>
        <p:nvSpPr>
          <p:cNvPr id="35" name="Oval 34"/>
          <p:cNvSpPr/>
          <p:nvPr/>
        </p:nvSpPr>
        <p:spPr>
          <a:xfrm flipH="1">
            <a:off x="5384353" y="3390097"/>
            <a:ext cx="92075" cy="920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" name="Oval 35"/>
          <p:cNvSpPr/>
          <p:nvPr/>
        </p:nvSpPr>
        <p:spPr>
          <a:xfrm rot="18896768">
            <a:off x="6367122" y="3177094"/>
            <a:ext cx="522357" cy="5223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" name="Freeform 36"/>
          <p:cNvSpPr/>
          <p:nvPr/>
        </p:nvSpPr>
        <p:spPr>
          <a:xfrm rot="4152107">
            <a:off x="7739409" y="4770428"/>
            <a:ext cx="603250" cy="261938"/>
          </a:xfrm>
          <a:custGeom>
            <a:avLst/>
            <a:gdLst>
              <a:gd name="connsiteX0" fmla="*/ 0 w 2451100"/>
              <a:gd name="connsiteY0" fmla="*/ 1054100 h 1195031"/>
              <a:gd name="connsiteX1" fmla="*/ 304800 w 2451100"/>
              <a:gd name="connsiteY1" fmla="*/ 1130300 h 1195031"/>
              <a:gd name="connsiteX2" fmla="*/ 342900 w 2451100"/>
              <a:gd name="connsiteY2" fmla="*/ 787400 h 1195031"/>
              <a:gd name="connsiteX3" fmla="*/ 673100 w 2451100"/>
              <a:gd name="connsiteY3" fmla="*/ 1143000 h 1195031"/>
              <a:gd name="connsiteX4" fmla="*/ 596900 w 2451100"/>
              <a:gd name="connsiteY4" fmla="*/ 457200 h 1195031"/>
              <a:gd name="connsiteX5" fmla="*/ 1028700 w 2451100"/>
              <a:gd name="connsiteY5" fmla="*/ 1193800 h 1195031"/>
              <a:gd name="connsiteX6" fmla="*/ 850900 w 2451100"/>
              <a:gd name="connsiteY6" fmla="*/ 241300 h 1195031"/>
              <a:gd name="connsiteX7" fmla="*/ 1079500 w 2451100"/>
              <a:gd name="connsiteY7" fmla="*/ 342900 h 1195031"/>
              <a:gd name="connsiteX8" fmla="*/ 1422400 w 2451100"/>
              <a:gd name="connsiteY8" fmla="*/ 1016000 h 1195031"/>
              <a:gd name="connsiteX9" fmla="*/ 1447800 w 2451100"/>
              <a:gd name="connsiteY9" fmla="*/ 889000 h 1195031"/>
              <a:gd name="connsiteX10" fmla="*/ 1282700 w 2451100"/>
              <a:gd name="connsiteY10" fmla="*/ 203200 h 1195031"/>
              <a:gd name="connsiteX11" fmla="*/ 1460500 w 2451100"/>
              <a:gd name="connsiteY11" fmla="*/ 342900 h 1195031"/>
              <a:gd name="connsiteX12" fmla="*/ 1701800 w 2451100"/>
              <a:gd name="connsiteY12" fmla="*/ 698500 h 1195031"/>
              <a:gd name="connsiteX13" fmla="*/ 1676400 w 2451100"/>
              <a:gd name="connsiteY13" fmla="*/ 304800 h 1195031"/>
              <a:gd name="connsiteX14" fmla="*/ 1778000 w 2451100"/>
              <a:gd name="connsiteY14" fmla="*/ 241300 h 1195031"/>
              <a:gd name="connsiteX15" fmla="*/ 1955800 w 2451100"/>
              <a:gd name="connsiteY15" fmla="*/ 393700 h 1195031"/>
              <a:gd name="connsiteX16" fmla="*/ 2070100 w 2451100"/>
              <a:gd name="connsiteY16" fmla="*/ 152400 h 1195031"/>
              <a:gd name="connsiteX17" fmla="*/ 2451100 w 2451100"/>
              <a:gd name="connsiteY17" fmla="*/ 0 h 119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51100" h="1195031">
                <a:moveTo>
                  <a:pt x="0" y="1054100"/>
                </a:moveTo>
                <a:cubicBezTo>
                  <a:pt x="123825" y="1114425"/>
                  <a:pt x="247650" y="1174750"/>
                  <a:pt x="304800" y="1130300"/>
                </a:cubicBezTo>
                <a:cubicBezTo>
                  <a:pt x="361950" y="1085850"/>
                  <a:pt x="281517" y="785283"/>
                  <a:pt x="342900" y="787400"/>
                </a:cubicBezTo>
                <a:cubicBezTo>
                  <a:pt x="404283" y="789517"/>
                  <a:pt x="630767" y="1198033"/>
                  <a:pt x="673100" y="1143000"/>
                </a:cubicBezTo>
                <a:cubicBezTo>
                  <a:pt x="715433" y="1087967"/>
                  <a:pt x="537633" y="448733"/>
                  <a:pt x="596900" y="457200"/>
                </a:cubicBezTo>
                <a:cubicBezTo>
                  <a:pt x="656167" y="465667"/>
                  <a:pt x="986367" y="1229783"/>
                  <a:pt x="1028700" y="1193800"/>
                </a:cubicBezTo>
                <a:cubicBezTo>
                  <a:pt x="1071033" y="1157817"/>
                  <a:pt x="842433" y="383117"/>
                  <a:pt x="850900" y="241300"/>
                </a:cubicBezTo>
                <a:cubicBezTo>
                  <a:pt x="859367" y="99483"/>
                  <a:pt x="984250" y="213783"/>
                  <a:pt x="1079500" y="342900"/>
                </a:cubicBezTo>
                <a:cubicBezTo>
                  <a:pt x="1174750" y="472017"/>
                  <a:pt x="1361017" y="924983"/>
                  <a:pt x="1422400" y="1016000"/>
                </a:cubicBezTo>
                <a:cubicBezTo>
                  <a:pt x="1483783" y="1107017"/>
                  <a:pt x="1471083" y="1024467"/>
                  <a:pt x="1447800" y="889000"/>
                </a:cubicBezTo>
                <a:cubicBezTo>
                  <a:pt x="1424517" y="753533"/>
                  <a:pt x="1280583" y="294217"/>
                  <a:pt x="1282700" y="203200"/>
                </a:cubicBezTo>
                <a:cubicBezTo>
                  <a:pt x="1284817" y="112183"/>
                  <a:pt x="1390650" y="260350"/>
                  <a:pt x="1460500" y="342900"/>
                </a:cubicBezTo>
                <a:cubicBezTo>
                  <a:pt x="1530350" y="425450"/>
                  <a:pt x="1665817" y="704850"/>
                  <a:pt x="1701800" y="698500"/>
                </a:cubicBezTo>
                <a:cubicBezTo>
                  <a:pt x="1737783" y="692150"/>
                  <a:pt x="1663700" y="381000"/>
                  <a:pt x="1676400" y="304800"/>
                </a:cubicBezTo>
                <a:cubicBezTo>
                  <a:pt x="1689100" y="228600"/>
                  <a:pt x="1731433" y="226483"/>
                  <a:pt x="1778000" y="241300"/>
                </a:cubicBezTo>
                <a:cubicBezTo>
                  <a:pt x="1824567" y="256117"/>
                  <a:pt x="1907117" y="408517"/>
                  <a:pt x="1955800" y="393700"/>
                </a:cubicBezTo>
                <a:cubicBezTo>
                  <a:pt x="2004483" y="378883"/>
                  <a:pt x="1987550" y="218017"/>
                  <a:pt x="2070100" y="152400"/>
                </a:cubicBezTo>
                <a:cubicBezTo>
                  <a:pt x="2152650" y="86783"/>
                  <a:pt x="2301875" y="43391"/>
                  <a:pt x="2451100" y="0"/>
                </a:cubicBezTo>
              </a:path>
            </a:pathLst>
          </a:custGeom>
          <a:noFill/>
          <a:ln w="38100">
            <a:solidFill>
              <a:srgbClr val="00B050"/>
            </a:solidFill>
            <a:headEnd type="none" w="med" len="med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157340" y="1935947"/>
            <a:ext cx="3322638" cy="3387725"/>
          </a:xfrm>
          <a:prstGeom prst="straightConnector1">
            <a:avLst/>
          </a:prstGeom>
          <a:ln w="1905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 rot="14952107">
            <a:off x="5158134" y="2133590"/>
            <a:ext cx="603250" cy="261938"/>
          </a:xfrm>
          <a:custGeom>
            <a:avLst/>
            <a:gdLst>
              <a:gd name="connsiteX0" fmla="*/ 0 w 2451100"/>
              <a:gd name="connsiteY0" fmla="*/ 1054100 h 1195031"/>
              <a:gd name="connsiteX1" fmla="*/ 304800 w 2451100"/>
              <a:gd name="connsiteY1" fmla="*/ 1130300 h 1195031"/>
              <a:gd name="connsiteX2" fmla="*/ 342900 w 2451100"/>
              <a:gd name="connsiteY2" fmla="*/ 787400 h 1195031"/>
              <a:gd name="connsiteX3" fmla="*/ 673100 w 2451100"/>
              <a:gd name="connsiteY3" fmla="*/ 1143000 h 1195031"/>
              <a:gd name="connsiteX4" fmla="*/ 596900 w 2451100"/>
              <a:gd name="connsiteY4" fmla="*/ 457200 h 1195031"/>
              <a:gd name="connsiteX5" fmla="*/ 1028700 w 2451100"/>
              <a:gd name="connsiteY5" fmla="*/ 1193800 h 1195031"/>
              <a:gd name="connsiteX6" fmla="*/ 850900 w 2451100"/>
              <a:gd name="connsiteY6" fmla="*/ 241300 h 1195031"/>
              <a:gd name="connsiteX7" fmla="*/ 1079500 w 2451100"/>
              <a:gd name="connsiteY7" fmla="*/ 342900 h 1195031"/>
              <a:gd name="connsiteX8" fmla="*/ 1422400 w 2451100"/>
              <a:gd name="connsiteY8" fmla="*/ 1016000 h 1195031"/>
              <a:gd name="connsiteX9" fmla="*/ 1447800 w 2451100"/>
              <a:gd name="connsiteY9" fmla="*/ 889000 h 1195031"/>
              <a:gd name="connsiteX10" fmla="*/ 1282700 w 2451100"/>
              <a:gd name="connsiteY10" fmla="*/ 203200 h 1195031"/>
              <a:gd name="connsiteX11" fmla="*/ 1460500 w 2451100"/>
              <a:gd name="connsiteY11" fmla="*/ 342900 h 1195031"/>
              <a:gd name="connsiteX12" fmla="*/ 1701800 w 2451100"/>
              <a:gd name="connsiteY12" fmla="*/ 698500 h 1195031"/>
              <a:gd name="connsiteX13" fmla="*/ 1676400 w 2451100"/>
              <a:gd name="connsiteY13" fmla="*/ 304800 h 1195031"/>
              <a:gd name="connsiteX14" fmla="*/ 1778000 w 2451100"/>
              <a:gd name="connsiteY14" fmla="*/ 241300 h 1195031"/>
              <a:gd name="connsiteX15" fmla="*/ 1955800 w 2451100"/>
              <a:gd name="connsiteY15" fmla="*/ 393700 h 1195031"/>
              <a:gd name="connsiteX16" fmla="*/ 2070100 w 2451100"/>
              <a:gd name="connsiteY16" fmla="*/ 152400 h 1195031"/>
              <a:gd name="connsiteX17" fmla="*/ 2451100 w 2451100"/>
              <a:gd name="connsiteY17" fmla="*/ 0 h 119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51100" h="1195031">
                <a:moveTo>
                  <a:pt x="0" y="1054100"/>
                </a:moveTo>
                <a:cubicBezTo>
                  <a:pt x="123825" y="1114425"/>
                  <a:pt x="247650" y="1174750"/>
                  <a:pt x="304800" y="1130300"/>
                </a:cubicBezTo>
                <a:cubicBezTo>
                  <a:pt x="361950" y="1085850"/>
                  <a:pt x="281517" y="785283"/>
                  <a:pt x="342900" y="787400"/>
                </a:cubicBezTo>
                <a:cubicBezTo>
                  <a:pt x="404283" y="789517"/>
                  <a:pt x="630767" y="1198033"/>
                  <a:pt x="673100" y="1143000"/>
                </a:cubicBezTo>
                <a:cubicBezTo>
                  <a:pt x="715433" y="1087967"/>
                  <a:pt x="537633" y="448733"/>
                  <a:pt x="596900" y="457200"/>
                </a:cubicBezTo>
                <a:cubicBezTo>
                  <a:pt x="656167" y="465667"/>
                  <a:pt x="986367" y="1229783"/>
                  <a:pt x="1028700" y="1193800"/>
                </a:cubicBezTo>
                <a:cubicBezTo>
                  <a:pt x="1071033" y="1157817"/>
                  <a:pt x="842433" y="383117"/>
                  <a:pt x="850900" y="241300"/>
                </a:cubicBezTo>
                <a:cubicBezTo>
                  <a:pt x="859367" y="99483"/>
                  <a:pt x="984250" y="213783"/>
                  <a:pt x="1079500" y="342900"/>
                </a:cubicBezTo>
                <a:cubicBezTo>
                  <a:pt x="1174750" y="472017"/>
                  <a:pt x="1361017" y="924983"/>
                  <a:pt x="1422400" y="1016000"/>
                </a:cubicBezTo>
                <a:cubicBezTo>
                  <a:pt x="1483783" y="1107017"/>
                  <a:pt x="1471083" y="1024467"/>
                  <a:pt x="1447800" y="889000"/>
                </a:cubicBezTo>
                <a:cubicBezTo>
                  <a:pt x="1424517" y="753533"/>
                  <a:pt x="1280583" y="294217"/>
                  <a:pt x="1282700" y="203200"/>
                </a:cubicBezTo>
                <a:cubicBezTo>
                  <a:pt x="1284817" y="112183"/>
                  <a:pt x="1390650" y="260350"/>
                  <a:pt x="1460500" y="342900"/>
                </a:cubicBezTo>
                <a:cubicBezTo>
                  <a:pt x="1530350" y="425450"/>
                  <a:pt x="1665817" y="704850"/>
                  <a:pt x="1701800" y="698500"/>
                </a:cubicBezTo>
                <a:cubicBezTo>
                  <a:pt x="1737783" y="692150"/>
                  <a:pt x="1663700" y="381000"/>
                  <a:pt x="1676400" y="304800"/>
                </a:cubicBezTo>
                <a:cubicBezTo>
                  <a:pt x="1689100" y="228600"/>
                  <a:pt x="1731433" y="226483"/>
                  <a:pt x="1778000" y="241300"/>
                </a:cubicBezTo>
                <a:cubicBezTo>
                  <a:pt x="1824567" y="256117"/>
                  <a:pt x="1907117" y="408517"/>
                  <a:pt x="1955800" y="393700"/>
                </a:cubicBezTo>
                <a:cubicBezTo>
                  <a:pt x="2004483" y="378883"/>
                  <a:pt x="1987550" y="218017"/>
                  <a:pt x="2070100" y="152400"/>
                </a:cubicBezTo>
                <a:cubicBezTo>
                  <a:pt x="2152650" y="86783"/>
                  <a:pt x="2301875" y="43391"/>
                  <a:pt x="2451100" y="0"/>
                </a:cubicBezTo>
              </a:path>
            </a:pathLst>
          </a:custGeom>
          <a:noFill/>
          <a:ln w="38100">
            <a:solidFill>
              <a:srgbClr val="00B050"/>
            </a:solidFill>
            <a:headEnd type="none" w="med" len="med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5389115" y="3440897"/>
            <a:ext cx="1217613" cy="0"/>
          </a:xfrm>
          <a:prstGeom prst="straightConnector1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2" idx="2"/>
          </p:cNvCxnSpPr>
          <p:nvPr/>
        </p:nvCxnSpPr>
        <p:spPr>
          <a:xfrm flipH="1" flipV="1">
            <a:off x="6651178" y="3428197"/>
            <a:ext cx="1165225" cy="3175"/>
          </a:xfrm>
          <a:prstGeom prst="straightConnector1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7816403" y="3385334"/>
            <a:ext cx="90487" cy="9048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5389115" y="3388509"/>
            <a:ext cx="90488" cy="9048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" name="Rectangle 45"/>
          <p:cNvSpPr>
            <a:spLocks noChangeArrowheads="1"/>
          </p:cNvSpPr>
          <p:nvPr/>
        </p:nvSpPr>
        <p:spPr bwMode="auto">
          <a:xfrm>
            <a:off x="6733728" y="4791859"/>
            <a:ext cx="11652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>
                <a:solidFill>
                  <a:srgbClr val="00B050"/>
                </a:solidFill>
                <a:latin typeface="Arial" charset="0"/>
                <a:cs typeface="Arial" charset="0"/>
              </a:rPr>
              <a:t>Gamma ray</a:t>
            </a:r>
          </a:p>
        </p:txBody>
      </p:sp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5660578" y="2080409"/>
            <a:ext cx="11652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>
                <a:solidFill>
                  <a:srgbClr val="00B050"/>
                </a:solidFill>
                <a:latin typeface="Arial" charset="0"/>
                <a:cs typeface="Arial" charset="0"/>
              </a:rPr>
              <a:t>Gamma ray</a:t>
            </a:r>
          </a:p>
        </p:txBody>
      </p:sp>
      <p:sp>
        <p:nvSpPr>
          <p:cNvPr id="46" name="Oval 45"/>
          <p:cNvSpPr/>
          <p:nvPr/>
        </p:nvSpPr>
        <p:spPr>
          <a:xfrm flipH="1">
            <a:off x="7811640" y="3394859"/>
            <a:ext cx="92075" cy="920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63 -0.00047 L 0.00225 0.00069 " pathEditMode="relative" rAng="0" ptsTypes="AA">
                                      <p:cBhvr>
                                        <p:cTn id="12" dur="600" spd="-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0232 L -0.13281 -0.00139 " pathEditMode="relative" rAng="0" ptsTypes="AA">
                                      <p:cBhvr>
                                        <p:cTn id="14" dur="6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ntr" presetSubtype="32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4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372 -0.16088 L 5.55556E-7 1.48148E-6 " pathEditMode="relative" rAng="0" ptsTypes="AA">
                                      <p:cBhvr>
                                        <p:cTn id="33" dur="1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8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4.81481E-6 L 0.11736 0.15925 " pathEditMode="relative" rAng="0" ptsTypes="AA">
                                      <p:cBhvr>
                                        <p:cTn id="40" dur="1200" spd="-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8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  <p:bldP spid="35" grpId="0" animBg="1"/>
      <p:bldP spid="35" grpId="1" animBg="1"/>
      <p:bldP spid="42" grpId="0" animBg="1"/>
      <p:bldP spid="43" grpId="0" animBg="1"/>
      <p:bldP spid="44" grpId="0"/>
      <p:bldP spid="45" grpId="0"/>
      <p:bldP spid="46" grpId="0" animBg="1"/>
      <p:bldP spid="4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7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4671431" y="1361859"/>
            <a:ext cx="4161277" cy="400054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3" name="Freeform 2"/>
          <p:cNvSpPr/>
          <p:nvPr/>
        </p:nvSpPr>
        <p:spPr>
          <a:xfrm>
            <a:off x="5459413" y="2095500"/>
            <a:ext cx="2544762" cy="2847975"/>
          </a:xfrm>
          <a:custGeom>
            <a:avLst/>
            <a:gdLst>
              <a:gd name="connsiteX0" fmla="*/ 1043472 w 2545247"/>
              <a:gd name="connsiteY0" fmla="*/ 215920 h 2847431"/>
              <a:gd name="connsiteX1" fmla="*/ 1259372 w 2545247"/>
              <a:gd name="connsiteY1" fmla="*/ 20 h 2847431"/>
              <a:gd name="connsiteX2" fmla="*/ 1551472 w 2545247"/>
              <a:gd name="connsiteY2" fmla="*/ 228620 h 2847431"/>
              <a:gd name="connsiteX3" fmla="*/ 1919772 w 2545247"/>
              <a:gd name="connsiteY3" fmla="*/ 393720 h 2847431"/>
              <a:gd name="connsiteX4" fmla="*/ 2326172 w 2545247"/>
              <a:gd name="connsiteY4" fmla="*/ 1028720 h 2847431"/>
              <a:gd name="connsiteX5" fmla="*/ 2351572 w 2545247"/>
              <a:gd name="connsiteY5" fmla="*/ 1320820 h 2847431"/>
              <a:gd name="connsiteX6" fmla="*/ 2465872 w 2545247"/>
              <a:gd name="connsiteY6" fmla="*/ 1358920 h 2847431"/>
              <a:gd name="connsiteX7" fmla="*/ 2542072 w 2545247"/>
              <a:gd name="connsiteY7" fmla="*/ 1549420 h 2847431"/>
              <a:gd name="connsiteX8" fmla="*/ 2516672 w 2545247"/>
              <a:gd name="connsiteY8" fmla="*/ 1790720 h 2847431"/>
              <a:gd name="connsiteX9" fmla="*/ 2389672 w 2545247"/>
              <a:gd name="connsiteY9" fmla="*/ 1917720 h 2847431"/>
              <a:gd name="connsiteX10" fmla="*/ 2351572 w 2545247"/>
              <a:gd name="connsiteY10" fmla="*/ 1917720 h 2847431"/>
              <a:gd name="connsiteX11" fmla="*/ 2122972 w 2545247"/>
              <a:gd name="connsiteY11" fmla="*/ 2387620 h 2847431"/>
              <a:gd name="connsiteX12" fmla="*/ 1754672 w 2545247"/>
              <a:gd name="connsiteY12" fmla="*/ 2743220 h 2847431"/>
              <a:gd name="connsiteX13" fmla="*/ 1068872 w 2545247"/>
              <a:gd name="connsiteY13" fmla="*/ 2832120 h 2847431"/>
              <a:gd name="connsiteX14" fmla="*/ 459272 w 2545247"/>
              <a:gd name="connsiteY14" fmla="*/ 2476520 h 2847431"/>
              <a:gd name="connsiteX15" fmla="*/ 192572 w 2545247"/>
              <a:gd name="connsiteY15" fmla="*/ 1905020 h 2847431"/>
              <a:gd name="connsiteX16" fmla="*/ 14772 w 2545247"/>
              <a:gd name="connsiteY16" fmla="*/ 1778020 h 2847431"/>
              <a:gd name="connsiteX17" fmla="*/ 27472 w 2545247"/>
              <a:gd name="connsiteY17" fmla="*/ 1498620 h 2847431"/>
              <a:gd name="connsiteX18" fmla="*/ 167172 w 2545247"/>
              <a:gd name="connsiteY18" fmla="*/ 1308120 h 2847431"/>
              <a:gd name="connsiteX19" fmla="*/ 281472 w 2545247"/>
              <a:gd name="connsiteY19" fmla="*/ 825520 h 2847431"/>
              <a:gd name="connsiteX20" fmla="*/ 700572 w 2545247"/>
              <a:gd name="connsiteY20" fmla="*/ 330220 h 2847431"/>
              <a:gd name="connsiteX21" fmla="*/ 1043472 w 2545247"/>
              <a:gd name="connsiteY21" fmla="*/ 215920 h 284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45247" h="2847431">
                <a:moveTo>
                  <a:pt x="1043472" y="215920"/>
                </a:moveTo>
                <a:cubicBezTo>
                  <a:pt x="1136605" y="160887"/>
                  <a:pt x="1174705" y="-2097"/>
                  <a:pt x="1259372" y="20"/>
                </a:cubicBezTo>
                <a:cubicBezTo>
                  <a:pt x="1344039" y="2137"/>
                  <a:pt x="1441405" y="163003"/>
                  <a:pt x="1551472" y="228620"/>
                </a:cubicBezTo>
                <a:cubicBezTo>
                  <a:pt x="1661539" y="294237"/>
                  <a:pt x="1790655" y="260370"/>
                  <a:pt x="1919772" y="393720"/>
                </a:cubicBezTo>
                <a:cubicBezTo>
                  <a:pt x="2048889" y="527070"/>
                  <a:pt x="2254205" y="874203"/>
                  <a:pt x="2326172" y="1028720"/>
                </a:cubicBezTo>
                <a:cubicBezTo>
                  <a:pt x="2398139" y="1183237"/>
                  <a:pt x="2328289" y="1265787"/>
                  <a:pt x="2351572" y="1320820"/>
                </a:cubicBezTo>
                <a:cubicBezTo>
                  <a:pt x="2374855" y="1375853"/>
                  <a:pt x="2434122" y="1320820"/>
                  <a:pt x="2465872" y="1358920"/>
                </a:cubicBezTo>
                <a:cubicBezTo>
                  <a:pt x="2497622" y="1397020"/>
                  <a:pt x="2533605" y="1477453"/>
                  <a:pt x="2542072" y="1549420"/>
                </a:cubicBezTo>
                <a:cubicBezTo>
                  <a:pt x="2550539" y="1621387"/>
                  <a:pt x="2542072" y="1729337"/>
                  <a:pt x="2516672" y="1790720"/>
                </a:cubicBezTo>
                <a:cubicBezTo>
                  <a:pt x="2491272" y="1852103"/>
                  <a:pt x="2417189" y="1896553"/>
                  <a:pt x="2389672" y="1917720"/>
                </a:cubicBezTo>
                <a:cubicBezTo>
                  <a:pt x="2362155" y="1938887"/>
                  <a:pt x="2396022" y="1839403"/>
                  <a:pt x="2351572" y="1917720"/>
                </a:cubicBezTo>
                <a:cubicBezTo>
                  <a:pt x="2307122" y="1996037"/>
                  <a:pt x="2222455" y="2250037"/>
                  <a:pt x="2122972" y="2387620"/>
                </a:cubicBezTo>
                <a:cubicBezTo>
                  <a:pt x="2023489" y="2525203"/>
                  <a:pt x="1930355" y="2669137"/>
                  <a:pt x="1754672" y="2743220"/>
                </a:cubicBezTo>
                <a:cubicBezTo>
                  <a:pt x="1578989" y="2817303"/>
                  <a:pt x="1284772" y="2876570"/>
                  <a:pt x="1068872" y="2832120"/>
                </a:cubicBezTo>
                <a:cubicBezTo>
                  <a:pt x="852972" y="2787670"/>
                  <a:pt x="605322" y="2631037"/>
                  <a:pt x="459272" y="2476520"/>
                </a:cubicBezTo>
                <a:cubicBezTo>
                  <a:pt x="313222" y="2322003"/>
                  <a:pt x="266655" y="2021437"/>
                  <a:pt x="192572" y="1905020"/>
                </a:cubicBezTo>
                <a:cubicBezTo>
                  <a:pt x="118489" y="1788603"/>
                  <a:pt x="42289" y="1845753"/>
                  <a:pt x="14772" y="1778020"/>
                </a:cubicBezTo>
                <a:cubicBezTo>
                  <a:pt x="-12745" y="1710287"/>
                  <a:pt x="2072" y="1576937"/>
                  <a:pt x="27472" y="1498620"/>
                </a:cubicBezTo>
                <a:cubicBezTo>
                  <a:pt x="52872" y="1420303"/>
                  <a:pt x="124839" y="1420303"/>
                  <a:pt x="167172" y="1308120"/>
                </a:cubicBezTo>
                <a:cubicBezTo>
                  <a:pt x="209505" y="1195937"/>
                  <a:pt x="192572" y="988503"/>
                  <a:pt x="281472" y="825520"/>
                </a:cubicBezTo>
                <a:cubicBezTo>
                  <a:pt x="370372" y="662537"/>
                  <a:pt x="569339" y="431820"/>
                  <a:pt x="700572" y="330220"/>
                </a:cubicBezTo>
                <a:cubicBezTo>
                  <a:pt x="831805" y="228620"/>
                  <a:pt x="950339" y="270953"/>
                  <a:pt x="1043472" y="21592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5564212" y="1697463"/>
            <a:ext cx="210173" cy="210173"/>
          </a:xfrm>
          <a:prstGeom prst="ellipse">
            <a:avLst/>
          </a:prstGeom>
          <a:solidFill>
            <a:srgbClr val="80000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8161500" y="4190371"/>
            <a:ext cx="210173" cy="210173"/>
          </a:xfrm>
          <a:prstGeom prst="ellipse">
            <a:avLst/>
          </a:prstGeom>
          <a:solidFill>
            <a:srgbClr val="80000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6" name="Picture 53"/>
          <p:cNvPicPr>
            <a:picLocks noChangeAspect="1" noChangeArrowheads="1"/>
          </p:cNvPicPr>
          <p:nvPr/>
        </p:nvPicPr>
        <p:blipFill>
          <a:blip r:embed="rId3" cstate="print"/>
          <a:srcRect l="4675" r="3175" b="1596"/>
          <a:stretch>
            <a:fillRect/>
          </a:stretch>
        </p:blipFill>
        <p:spPr bwMode="auto">
          <a:xfrm>
            <a:off x="5754688" y="2239963"/>
            <a:ext cx="197802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5754688" y="1933575"/>
            <a:ext cx="2406650" cy="2257425"/>
          </a:xfrm>
          <a:prstGeom prst="straightConnector1">
            <a:avLst/>
          </a:prstGeom>
          <a:ln w="19050">
            <a:solidFill>
              <a:srgbClr val="00B05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7114871" y="3194255"/>
            <a:ext cx="210173" cy="21017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472608"/>
          </a:xfrm>
        </p:spPr>
        <p:txBody>
          <a:bodyPr>
            <a:normAutofit fontScale="92500" lnSpcReduction="20000"/>
          </a:bodyPr>
          <a:lstStyle/>
          <a:p>
            <a:r>
              <a:rPr lang="en-GB" sz="3200" dirty="0" smtClean="0">
                <a:latin typeface="+mj-lt"/>
              </a:rPr>
              <a:t>The gamma rays are detected by a ring of </a:t>
            </a:r>
            <a:r>
              <a:rPr lang="en-GB" sz="3200" dirty="0" err="1" smtClean="0">
                <a:latin typeface="+mj-lt"/>
              </a:rPr>
              <a:t>scintillators</a:t>
            </a:r>
            <a:r>
              <a:rPr lang="en-GB" sz="3200" dirty="0" smtClean="0">
                <a:latin typeface="+mj-lt"/>
              </a:rPr>
              <a:t>, each producing a burst of light that can be detected by a photodiode.</a:t>
            </a:r>
          </a:p>
          <a:p>
            <a:r>
              <a:rPr lang="en-GB" sz="3200" dirty="0" smtClean="0">
                <a:latin typeface="+mj-lt"/>
              </a:rPr>
              <a:t>Complex computer analysis traces tens of thousands of possible events each second and the positions of the original emissions are calculated.</a:t>
            </a:r>
            <a:endParaRPr lang="en-GB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9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"/>
                            </p:stCondLst>
                            <p:childTnLst>
                              <p:par>
                                <p:cTn id="1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9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9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7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924944"/>
            <a:ext cx="3573462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9322" y="2924944"/>
            <a:ext cx="2659062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18002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+mj-lt"/>
              </a:rPr>
              <a:t>A 3D image can then be constructed.</a:t>
            </a:r>
          </a:p>
          <a:p>
            <a:r>
              <a:rPr lang="en-GB" sz="3200" dirty="0" smtClean="0">
                <a:latin typeface="+mj-lt"/>
              </a:rPr>
              <a:t>CT and MRI are often used to obtain a more accurate picture.</a:t>
            </a:r>
            <a:endParaRPr lang="en-GB" sz="3200" dirty="0">
              <a:latin typeface="+mj-lt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46856" y="3861048"/>
            <a:ext cx="8229600" cy="26642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3200" dirty="0" smtClean="0">
                <a:latin typeface="+mj-lt"/>
              </a:rPr>
              <a:t>The detecting equipment in PET scanners has much in common with particle detectors.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3200" dirty="0" smtClean="0">
                <a:latin typeface="+mj-lt"/>
              </a:rPr>
              <a:t>The latest developments in particle accelerators can be used to improve this field of medical physics.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GB" dirty="0" smtClean="0"/>
              <a:t>PET Scanners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3648"/>
            <a:ext cx="8229600" cy="5265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 tracer that emits positrons is injected into the body and will </a:t>
            </a:r>
            <a:r>
              <a:rPr lang="en-GB" sz="2800" dirty="0"/>
              <a:t>annihilate nearly instantaneously with an electron. </a:t>
            </a:r>
          </a:p>
          <a:p>
            <a:r>
              <a:rPr lang="en-GB" sz="2800" dirty="0"/>
              <a:t>This produces a pair of gamma-ray photons of specific frequency moving in approximately opposite directions to each other</a:t>
            </a:r>
            <a:r>
              <a:rPr lang="en-GB" sz="2800" dirty="0" smtClean="0"/>
              <a:t>.</a:t>
            </a:r>
          </a:p>
          <a:p>
            <a:r>
              <a:rPr lang="en-GB" sz="2800" dirty="0"/>
              <a:t>The gamma rays are detected by a ring of scintillators, each producing a burst of light that can be detected by a photodiode.</a:t>
            </a:r>
          </a:p>
          <a:p>
            <a:r>
              <a:rPr lang="en-GB" sz="2800" dirty="0" smtClean="0"/>
              <a:t>With enough information, the computer can make up a 3D image. 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1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GB" dirty="0" smtClean="0"/>
              <a:t>What are we learning today?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+mj-lt"/>
              </a:rPr>
              <a:t>That Bosons are force mediating (carrying) particles.</a:t>
            </a:r>
          </a:p>
          <a:p>
            <a:r>
              <a:rPr lang="en-GB" sz="3200" dirty="0" smtClean="0">
                <a:latin typeface="+mj-lt"/>
              </a:rPr>
              <a:t>How a PET scanner works.</a:t>
            </a:r>
          </a:p>
          <a:p>
            <a:endParaRPr lang="en-GB" sz="3200" dirty="0" smtClean="0">
              <a:latin typeface="+mj-lt"/>
            </a:endParaRPr>
          </a:p>
          <a:p>
            <a:endParaRPr lang="en-GB" sz="3200" dirty="0" smtClean="0">
              <a:latin typeface="+mj-lt"/>
            </a:endParaRPr>
          </a:p>
          <a:p>
            <a:pPr>
              <a:buNone/>
            </a:pPr>
            <a:endParaRPr lang="en-GB" sz="3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GB" dirty="0" smtClean="0"/>
              <a:t>What holds matter together?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08064"/>
            <a:ext cx="8219256" cy="4817280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+mj-lt"/>
              </a:rPr>
              <a:t>We now have a better understanding of how matter is made up.</a:t>
            </a:r>
          </a:p>
          <a:p>
            <a:r>
              <a:rPr lang="en-GB" sz="3200" dirty="0" smtClean="0">
                <a:latin typeface="+mj-lt"/>
              </a:rPr>
              <a:t>But what holds it together?</a:t>
            </a:r>
          </a:p>
          <a:p>
            <a:r>
              <a:rPr lang="en-GB" sz="3200" dirty="0" smtClean="0">
                <a:latin typeface="+mj-lt"/>
              </a:rPr>
              <a:t>Why don’t the protons in the nucleus fly apart?</a:t>
            </a:r>
          </a:p>
          <a:p>
            <a:r>
              <a:rPr lang="en-GB" sz="3200" dirty="0" smtClean="0">
                <a:latin typeface="+mj-lt"/>
              </a:rPr>
              <a:t>Why isn’t the electron attracted to the nucleus?</a:t>
            </a:r>
          </a:p>
          <a:p>
            <a:r>
              <a:rPr lang="en-GB" sz="3200" dirty="0" smtClean="0">
                <a:latin typeface="+mj-lt"/>
              </a:rPr>
              <a:t>Because of forces!</a:t>
            </a:r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4572000" y="2348880"/>
            <a:ext cx="4104456" cy="4248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5"/>
          <p:cNvSpPr txBox="1">
            <a:spLocks/>
          </p:cNvSpPr>
          <p:nvPr/>
        </p:nvSpPr>
        <p:spPr>
          <a:xfrm>
            <a:off x="179512" y="332656"/>
            <a:ext cx="8496943" cy="6309320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GB" sz="3200" dirty="0" smtClean="0">
                <a:latin typeface="+mj-lt"/>
              </a:rPr>
              <a:t>There are four fundamental forces.</a:t>
            </a:r>
          </a:p>
          <a:p>
            <a:pPr marL="2560320" lvl="5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en-GB" sz="3200" dirty="0" smtClean="0">
                <a:latin typeface="+mj-lt"/>
              </a:rPr>
              <a:t>Strong</a:t>
            </a:r>
          </a:p>
          <a:p>
            <a:pPr lvl="1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GB" sz="3200" dirty="0" smtClean="0">
              <a:latin typeface="+mj-lt"/>
            </a:endParaRPr>
          </a:p>
          <a:p>
            <a:pPr marL="2560320" lvl="5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en-GB" sz="3200" dirty="0" smtClean="0">
                <a:latin typeface="+mj-lt"/>
              </a:rPr>
              <a:t>Weak</a:t>
            </a:r>
          </a:p>
          <a:p>
            <a:pPr lvl="1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GB" sz="3200" dirty="0" smtClean="0">
              <a:latin typeface="+mj-lt"/>
            </a:endParaRPr>
          </a:p>
          <a:p>
            <a:pPr marL="2560320" lvl="5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en-GB" sz="3200" dirty="0" smtClean="0">
                <a:latin typeface="+mj-lt"/>
              </a:rPr>
              <a:t>Electromagnetism</a:t>
            </a:r>
          </a:p>
          <a:p>
            <a:pPr lvl="1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GB" sz="3200" dirty="0" smtClean="0">
              <a:latin typeface="+mj-lt"/>
            </a:endParaRPr>
          </a:p>
          <a:p>
            <a:pPr marL="2560320" lvl="5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en-GB" sz="3200" dirty="0" smtClean="0">
                <a:latin typeface="+mj-lt"/>
              </a:rPr>
              <a:t>Gravity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en-GB" sz="3200" dirty="0" smtClean="0">
                <a:latin typeface="+mj-lt"/>
              </a:rPr>
              <a:t>Each force has an associated exchange particle.  These are called </a:t>
            </a:r>
            <a:r>
              <a:rPr lang="en-GB" sz="3200" b="1" dirty="0" smtClean="0">
                <a:latin typeface="+mj-lt"/>
              </a:rPr>
              <a:t>BOSONS</a:t>
            </a:r>
            <a:r>
              <a:rPr lang="en-GB" sz="3200" dirty="0" smtClean="0">
                <a:latin typeface="+mj-lt"/>
              </a:rPr>
              <a:t>.</a:t>
            </a:r>
          </a:p>
          <a:p>
            <a:pPr lv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GB" sz="3200" dirty="0">
              <a:latin typeface="+mj-lt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endParaRPr lang="en-GB" sz="3200" dirty="0" smtClean="0">
              <a:latin typeface="+mj-lt"/>
            </a:endParaRPr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GB" sz="3200" dirty="0" smtClean="0">
              <a:latin typeface="+mj-lt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endParaRPr lang="en-GB" sz="3200" dirty="0" smtClean="0">
              <a:latin typeface="+mj-lt"/>
            </a:endParaRPr>
          </a:p>
        </p:txBody>
      </p:sp>
      <p:pic>
        <p:nvPicPr>
          <p:cNvPr id="3" name="Picture 2" descr="C:\Users\AlexanderR\AppData\Local\Microsoft\Windows\Temporary Internet Files\Content.IE5\6B0TO7YK\strongman-2365607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863587"/>
            <a:ext cx="869268" cy="144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lexanderR\AppData\Local\Microsoft\Windows\Temporary Internet Files\Content.IE5\6B0TO7YK\radioactive-symbol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28" y="1871210"/>
            <a:ext cx="1008112" cy="88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lexanderR\AppData\Local\Microsoft\Windows\Temporary Internet Files\Content.IE5\9ELSYO6U\gravity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686" y="3987928"/>
            <a:ext cx="1253747" cy="99756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337003"/>
            <a:ext cx="1423988" cy="1423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bldLvl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lexanderR\AppData\Local\Microsoft\Windows\Temporary Internet Files\Content.IE5\6B0TO7YK\5584804833_5747d37736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64977">
            <a:off x="6299125" y="3454854"/>
            <a:ext cx="349807" cy="83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54500"/>
          </a:xfrm>
        </p:spPr>
        <p:txBody>
          <a:bodyPr/>
          <a:lstStyle/>
          <a:p>
            <a:r>
              <a:rPr lang="en-GB" dirty="0" smtClean="0"/>
              <a:t>The Strong Force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36056"/>
            <a:ext cx="8229600" cy="4817280"/>
          </a:xfrm>
        </p:spPr>
        <p:txBody>
          <a:bodyPr>
            <a:normAutofit fontScale="92500"/>
          </a:bodyPr>
          <a:lstStyle/>
          <a:p>
            <a:r>
              <a:rPr lang="en-GB" sz="3200" dirty="0" smtClean="0">
                <a:latin typeface="+mj-lt"/>
              </a:rPr>
              <a:t>This is a short range force that holds particles of the same charge together.</a:t>
            </a:r>
          </a:p>
          <a:p>
            <a:r>
              <a:rPr lang="en-GB" sz="3200" dirty="0" smtClean="0">
                <a:latin typeface="+mj-lt"/>
              </a:rPr>
              <a:t>It holds quarks together to form hadrons.</a:t>
            </a:r>
          </a:p>
          <a:p>
            <a:r>
              <a:rPr lang="en-GB" sz="3200" dirty="0" smtClean="0">
                <a:latin typeface="+mj-lt"/>
              </a:rPr>
              <a:t>It’s exchange particles are called </a:t>
            </a:r>
            <a:r>
              <a:rPr lang="en-GB" sz="3200" b="1" i="1" dirty="0" smtClean="0">
                <a:latin typeface="+mj-lt"/>
              </a:rPr>
              <a:t>gluons</a:t>
            </a:r>
            <a:r>
              <a:rPr lang="en-GB" sz="3200" dirty="0" smtClean="0">
                <a:latin typeface="+mj-lt"/>
              </a:rPr>
              <a:t> because they glue the quarks together.</a:t>
            </a:r>
          </a:p>
          <a:p>
            <a:r>
              <a:rPr lang="en-GB" sz="3200" dirty="0" smtClean="0">
                <a:latin typeface="+mj-lt"/>
              </a:rPr>
              <a:t>The strong force between the quarks in individual protons is strong enough to overcome the force of repulsion between the protons in the nucleus.</a:t>
            </a:r>
          </a:p>
          <a:p>
            <a:r>
              <a:rPr lang="en-GB" sz="3200" dirty="0" smtClean="0">
                <a:latin typeface="+mj-lt"/>
              </a:rPr>
              <a:t>It is an extremely short range force.</a:t>
            </a:r>
          </a:p>
          <a:p>
            <a:endParaRPr lang="en-GB" sz="3200" dirty="0">
              <a:latin typeface="+mj-lt"/>
            </a:endParaRPr>
          </a:p>
        </p:txBody>
      </p:sp>
      <p:pic>
        <p:nvPicPr>
          <p:cNvPr id="1026" name="Picture 2" descr="C:\Users\AlexanderR\AppData\Local\Microsoft\Windows\Temporary Internet Files\Content.IE5\6B0TO7YK\strongman-2365607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12609"/>
            <a:ext cx="990600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Weak Force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+mj-lt"/>
              </a:rPr>
              <a:t>This is involved in radioactive beta decay.</a:t>
            </a:r>
          </a:p>
          <a:p>
            <a:r>
              <a:rPr lang="en-GB" sz="3200" dirty="0" smtClean="0">
                <a:latin typeface="+mj-lt"/>
              </a:rPr>
              <a:t>It’s exchange particles are </a:t>
            </a:r>
            <a:r>
              <a:rPr lang="en-GB" sz="3200" b="1" i="1" dirty="0" smtClean="0">
                <a:latin typeface="+mj-lt"/>
              </a:rPr>
              <a:t>W and Z bosons</a:t>
            </a:r>
            <a:r>
              <a:rPr lang="en-GB" sz="3200" dirty="0" smtClean="0">
                <a:latin typeface="+mj-lt"/>
              </a:rPr>
              <a:t>.</a:t>
            </a:r>
          </a:p>
          <a:p>
            <a:r>
              <a:rPr lang="en-GB" sz="3200" dirty="0" smtClean="0">
                <a:latin typeface="+mj-lt"/>
              </a:rPr>
              <a:t>It is an extremely short range force.</a:t>
            </a:r>
          </a:p>
          <a:p>
            <a:endParaRPr lang="en-GB" sz="3200" dirty="0" smtClean="0">
              <a:latin typeface="+mj-lt"/>
            </a:endParaRPr>
          </a:p>
          <a:p>
            <a:endParaRPr lang="en-GB" sz="3200" dirty="0">
              <a:latin typeface="+mj-lt"/>
            </a:endParaRPr>
          </a:p>
        </p:txBody>
      </p:sp>
      <p:pic>
        <p:nvPicPr>
          <p:cNvPr id="2050" name="Picture 2" descr="C:\Users\AlexanderR\AppData\Local\Microsoft\Windows\Temporary Internet Files\Content.IE5\6B0TO7YK\radioactive-symbol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836712"/>
            <a:ext cx="1008112" cy="88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645024"/>
            <a:ext cx="2848154" cy="2666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Electromagnetic Force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+mj-lt"/>
              </a:rPr>
              <a:t>This stops the electron from flying out of the atom.</a:t>
            </a:r>
          </a:p>
          <a:p>
            <a:r>
              <a:rPr lang="en-GB" sz="3200" dirty="0" smtClean="0">
                <a:latin typeface="+mj-lt"/>
              </a:rPr>
              <a:t>It’s exchange particle is the </a:t>
            </a:r>
            <a:r>
              <a:rPr lang="en-GB" sz="3200" b="1" i="1" dirty="0" smtClean="0">
                <a:latin typeface="+mj-lt"/>
              </a:rPr>
              <a:t>photon</a:t>
            </a:r>
            <a:r>
              <a:rPr lang="en-GB" sz="3200" dirty="0" smtClean="0">
                <a:latin typeface="+mj-lt"/>
              </a:rPr>
              <a:t>.</a:t>
            </a:r>
          </a:p>
          <a:p>
            <a:endParaRPr lang="en-GB" sz="3200" dirty="0" smtClean="0">
              <a:latin typeface="+mj-lt"/>
            </a:endParaRPr>
          </a:p>
          <a:p>
            <a:endParaRPr lang="en-GB" sz="32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005064"/>
            <a:ext cx="3505572" cy="2337048"/>
          </a:xfrm>
          <a:prstGeom prst="rect">
            <a:avLst/>
          </a:prstGeom>
        </p:spPr>
      </p:pic>
      <p:pic>
        <p:nvPicPr>
          <p:cNvPr id="3074" name="Picture 2" descr="C:\Users\AlexanderR\AppData\Local\Microsoft\Windows\Temporary Internet Files\Content.IE5\9ELSYO6U\blockpage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lexanderR\AppData\Local\Microsoft\Windows\Temporary Internet Files\Content.IE5\JKSFH8XS\blockpage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lexanderR\AppData\Local\Microsoft\Windows\Temporary Internet Files\Content.IE5\FR2NAYUQ\blockpage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lexanderR\AppData\Local\Microsoft\Windows\Temporary Internet Files\Content.IE5\6B0TO7YK\blockpage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230028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AlexanderR\AppData\Local\Microsoft\Windows\Temporary Internet Files\Content.IE5\9ELSYO6U\blockpage[2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0" y="142398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AlexanderR\AppData\Local\Microsoft\Windows\Temporary Internet Files\Content.IE5\JKSFH8XS\blockpage[2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AlexanderR\AppData\Local\Microsoft\Windows\Temporary Internet Files\Content.IE5\FR2NAYUQ\blockpage[2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0757"/>
            <a:ext cx="1423988" cy="1423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lexanderR\AppData\Local\Microsoft\Windows\Temporary Internet Files\Content.IE5\9ELSYO6U\gravit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2462521" cy="195934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704088"/>
            <a:ext cx="7139136" cy="1143000"/>
          </a:xfrm>
        </p:spPr>
        <p:txBody>
          <a:bodyPr/>
          <a:lstStyle/>
          <a:p>
            <a:pPr algn="r"/>
            <a:r>
              <a:rPr lang="en-GB" dirty="0" smtClean="0"/>
              <a:t>The Gravitational Force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550" y="1268760"/>
            <a:ext cx="1314450" cy="2066925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+mj-lt"/>
              </a:rPr>
              <a:t>This is the weakest of the four fundamental forces.</a:t>
            </a:r>
          </a:p>
          <a:p>
            <a:r>
              <a:rPr lang="en-GB" sz="3200" dirty="0" smtClean="0">
                <a:latin typeface="+mj-lt"/>
              </a:rPr>
              <a:t>It attracts particles that have mass and is responsible for holding matter together.</a:t>
            </a:r>
          </a:p>
          <a:p>
            <a:r>
              <a:rPr lang="en-GB" sz="3200" dirty="0" smtClean="0">
                <a:latin typeface="+mj-lt"/>
              </a:rPr>
              <a:t>It’s exchange particle is the </a:t>
            </a:r>
            <a:r>
              <a:rPr lang="en-GB" sz="3200" b="1" i="1" dirty="0" smtClean="0">
                <a:latin typeface="+mj-lt"/>
              </a:rPr>
              <a:t>graviton</a:t>
            </a:r>
            <a:r>
              <a:rPr lang="en-GB" sz="3200" dirty="0" smtClean="0">
                <a:latin typeface="+mj-lt"/>
              </a:rPr>
              <a:t>.  (</a:t>
            </a:r>
            <a:r>
              <a:rPr lang="en-GB" sz="3200" dirty="0" err="1" smtClean="0">
                <a:latin typeface="+mj-lt"/>
              </a:rPr>
              <a:t>n.b.</a:t>
            </a:r>
            <a:r>
              <a:rPr lang="en-GB" sz="3200" dirty="0" smtClean="0">
                <a:latin typeface="+mj-lt"/>
              </a:rPr>
              <a:t> the graviton has not yet been detected)</a:t>
            </a:r>
          </a:p>
          <a:p>
            <a:r>
              <a:rPr lang="en-GB" sz="3200" dirty="0" smtClean="0">
                <a:latin typeface="+mj-lt"/>
              </a:rPr>
              <a:t>Gravity cannot be easily explained by the Standard Model.</a:t>
            </a:r>
          </a:p>
          <a:p>
            <a:pPr>
              <a:buNone/>
            </a:pPr>
            <a:endParaRPr lang="en-GB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Bosons - in summary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48478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Four fundamental forces each with an associated boson (force mediating particle)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965682" y="1854116"/>
            <a:ext cx="293950" cy="926812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059832" y="1854116"/>
            <a:ext cx="0" cy="970735"/>
          </a:xfrm>
          <a:prstGeom prst="straightConnector1">
            <a:avLst/>
          </a:prstGeom>
          <a:ln w="571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004048" y="1854116"/>
            <a:ext cx="0" cy="926812"/>
          </a:xfrm>
          <a:prstGeom prst="straightConnector1">
            <a:avLst/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660232" y="1854116"/>
            <a:ext cx="504056" cy="782796"/>
          </a:xfrm>
          <a:prstGeom prst="straightConnector1">
            <a:avLst/>
          </a:prstGeom>
          <a:ln w="571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185034" y="2824851"/>
            <a:ext cx="1656184" cy="3970318"/>
            <a:chOff x="179512" y="3284984"/>
            <a:chExt cx="1656184" cy="3970318"/>
          </a:xfrm>
        </p:grpSpPr>
        <p:sp>
          <p:nvSpPr>
            <p:cNvPr id="13" name="TextBox 12"/>
            <p:cNvSpPr txBox="1"/>
            <p:nvPr/>
          </p:nvSpPr>
          <p:spPr>
            <a:xfrm>
              <a:off x="179512" y="3284984"/>
              <a:ext cx="1656184" cy="39703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Strong force</a:t>
              </a:r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  <a:p>
              <a:pPr algn="ctr"/>
              <a:r>
                <a:rPr lang="en-GB" dirty="0" smtClean="0"/>
                <a:t>mediating particle: gluon</a:t>
              </a:r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r>
                <a:rPr lang="en-GB" dirty="0" smtClean="0"/>
                <a:t>holds particles together in nucleus</a:t>
              </a:r>
              <a:endParaRPr lang="en-GB" dirty="0"/>
            </a:p>
          </p:txBody>
        </p:sp>
        <p:pic>
          <p:nvPicPr>
            <p:cNvPr id="17" name="Picture 16" descr="C:\Users\AlexanderR\AppData\Local\Microsoft\Windows\Temporary Internet Files\Content.IE5\6B0TO7YK\strongman-23656076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672" y="3656547"/>
              <a:ext cx="582959" cy="971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C:\Users\AlexanderR\AppData\Local\Microsoft\Windows\Temporary Internet Files\Content.IE5\9ELSYO6U\5584804833_5747d37736_z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5229200"/>
              <a:ext cx="420212" cy="999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 26"/>
          <p:cNvGrpSpPr/>
          <p:nvPr/>
        </p:nvGrpSpPr>
        <p:grpSpPr>
          <a:xfrm>
            <a:off x="4571999" y="2787423"/>
            <a:ext cx="1656184" cy="3970318"/>
            <a:chOff x="4572000" y="3265184"/>
            <a:chExt cx="1656184" cy="3970318"/>
          </a:xfrm>
        </p:grpSpPr>
        <p:sp>
          <p:nvSpPr>
            <p:cNvPr id="15" name="TextBox 14"/>
            <p:cNvSpPr txBox="1"/>
            <p:nvPr/>
          </p:nvSpPr>
          <p:spPr>
            <a:xfrm>
              <a:off x="4572000" y="3265184"/>
              <a:ext cx="1656184" cy="39703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EM force</a:t>
              </a:r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r>
                <a:rPr lang="en-GB" dirty="0" smtClean="0"/>
                <a:t>mediating particle: photon</a:t>
              </a:r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r>
                <a:rPr lang="en-GB" dirty="0" smtClean="0"/>
                <a:t>keeps electron in atom</a:t>
              </a:r>
              <a:endParaRPr lang="en-GB" dirty="0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0926" y="3613180"/>
              <a:ext cx="1058331" cy="1058331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9176" y="5578597"/>
              <a:ext cx="1201831" cy="801221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6876256" y="2774897"/>
            <a:ext cx="1800200" cy="3970318"/>
            <a:chOff x="6889448" y="3257910"/>
            <a:chExt cx="1800200" cy="3970318"/>
          </a:xfrm>
        </p:grpSpPr>
        <p:sp>
          <p:nvSpPr>
            <p:cNvPr id="16" name="TextBox 15"/>
            <p:cNvSpPr txBox="1"/>
            <p:nvPr/>
          </p:nvSpPr>
          <p:spPr>
            <a:xfrm>
              <a:off x="6889448" y="3257910"/>
              <a:ext cx="1800200" cy="39703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Gravitational force</a:t>
              </a:r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  <a:p>
              <a:pPr algn="ctr"/>
              <a:endParaRPr lang="en-GB" dirty="0"/>
            </a:p>
            <a:p>
              <a:pPr algn="ctr"/>
              <a:r>
                <a:rPr lang="en-GB" dirty="0" smtClean="0"/>
                <a:t>mediating particle: gravitons</a:t>
              </a:r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  <a:p>
              <a:pPr algn="ctr"/>
              <a:endParaRPr lang="en-GB" dirty="0"/>
            </a:p>
            <a:p>
              <a:pPr algn="ctr"/>
              <a:r>
                <a:rPr lang="en-GB" dirty="0" smtClean="0"/>
                <a:t>weakest force that holds matter together</a:t>
              </a:r>
              <a:endParaRPr lang="en-GB" dirty="0"/>
            </a:p>
          </p:txBody>
        </p:sp>
        <p:pic>
          <p:nvPicPr>
            <p:cNvPr id="19" name="Picture 2" descr="C:\Users\AlexanderR\AppData\Local\Microsoft\Windows\Temporary Internet Files\Content.IE5\9ELSYO6U\gravity[1]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9913" y="3947650"/>
              <a:ext cx="855254" cy="680496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4737" y="5526826"/>
              <a:ext cx="509622" cy="801364"/>
            </a:xfrm>
            <a:prstGeom prst="rect">
              <a:avLst/>
            </a:prstGeom>
          </p:spPr>
        </p:pic>
      </p:grpSp>
      <p:grpSp>
        <p:nvGrpSpPr>
          <p:cNvPr id="35" name="Group 34"/>
          <p:cNvGrpSpPr/>
          <p:nvPr/>
        </p:nvGrpSpPr>
        <p:grpSpPr>
          <a:xfrm>
            <a:off x="2312622" y="2824851"/>
            <a:ext cx="1656184" cy="3970318"/>
            <a:chOff x="2312622" y="2824851"/>
            <a:chExt cx="1656184" cy="3970318"/>
          </a:xfrm>
        </p:grpSpPr>
        <p:grpSp>
          <p:nvGrpSpPr>
            <p:cNvPr id="26" name="Group 25"/>
            <p:cNvGrpSpPr/>
            <p:nvPr/>
          </p:nvGrpSpPr>
          <p:grpSpPr>
            <a:xfrm>
              <a:off x="2312622" y="2824851"/>
              <a:ext cx="1656184" cy="3970318"/>
              <a:chOff x="2411760" y="3284984"/>
              <a:chExt cx="1656184" cy="3970318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2411760" y="3284984"/>
                <a:ext cx="1656184" cy="397031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Weak force</a:t>
                </a:r>
              </a:p>
              <a:p>
                <a:pPr algn="ctr"/>
                <a:endParaRPr lang="en-GB" dirty="0"/>
              </a:p>
              <a:p>
                <a:pPr algn="ctr"/>
                <a:endParaRPr lang="en-GB" dirty="0" smtClean="0"/>
              </a:p>
              <a:p>
                <a:pPr algn="ctr"/>
                <a:endParaRPr lang="en-GB" dirty="0"/>
              </a:p>
              <a:p>
                <a:pPr algn="ctr"/>
                <a:r>
                  <a:rPr lang="en-GB" dirty="0" smtClean="0"/>
                  <a:t>mediating particle: W and Z bosons</a:t>
                </a:r>
              </a:p>
              <a:p>
                <a:pPr algn="ctr"/>
                <a:endParaRPr lang="en-GB" dirty="0"/>
              </a:p>
              <a:p>
                <a:pPr algn="ctr"/>
                <a:endParaRPr lang="en-GB" dirty="0" smtClean="0"/>
              </a:p>
              <a:p>
                <a:pPr algn="ctr"/>
                <a:endParaRPr lang="en-GB" dirty="0" smtClean="0"/>
              </a:p>
              <a:p>
                <a:pPr algn="ctr"/>
                <a:endParaRPr lang="en-GB" dirty="0" smtClean="0"/>
              </a:p>
              <a:p>
                <a:pPr algn="ctr"/>
                <a:r>
                  <a:rPr lang="en-GB" dirty="0" smtClean="0"/>
                  <a:t>involved in radioactive beta decay</a:t>
                </a:r>
                <a:endParaRPr lang="en-GB" dirty="0"/>
              </a:p>
            </p:txBody>
          </p:sp>
          <p:pic>
            <p:nvPicPr>
              <p:cNvPr id="18" name="Picture 2" descr="C:\Users\AlexanderR\AppData\Local\Microsoft\Windows\Temporary Internet Files\Content.IE5\6B0TO7YK\radioactive-symbol[1]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41888" y="3590010"/>
                <a:ext cx="791436" cy="6926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9950" y="4843261"/>
              <a:ext cx="957035" cy="896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351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5674</TotalTime>
  <Words>723</Words>
  <Application>Microsoft Office PowerPoint</Application>
  <PresentationFormat>On-screen Show (4:3)</PresentationFormat>
  <Paragraphs>134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Constantia</vt:lpstr>
      <vt:lpstr>Wingdings 2</vt:lpstr>
      <vt:lpstr>Flow</vt:lpstr>
      <vt:lpstr>The Standard Model</vt:lpstr>
      <vt:lpstr>What are we learning today?</vt:lpstr>
      <vt:lpstr>What holds matter together?</vt:lpstr>
      <vt:lpstr>PowerPoint Presentation</vt:lpstr>
      <vt:lpstr>The Strong Force</vt:lpstr>
      <vt:lpstr>The Weak Force</vt:lpstr>
      <vt:lpstr>The Electromagnetic Force</vt:lpstr>
      <vt:lpstr>The Gravitational Force</vt:lpstr>
      <vt:lpstr>Bosons - in summary</vt:lpstr>
      <vt:lpstr>The four fundamental forces:</vt:lpstr>
      <vt:lpstr>The four fundamental forces:</vt:lpstr>
      <vt:lpstr>Bosons</vt:lpstr>
      <vt:lpstr>PowerPoint Presentation</vt:lpstr>
      <vt:lpstr>Extension: Uses of Antimatter</vt:lpstr>
      <vt:lpstr>PowerPoint Presentation</vt:lpstr>
      <vt:lpstr>PowerPoint Presentation</vt:lpstr>
      <vt:lpstr>PowerPoint Presentation</vt:lpstr>
      <vt:lpstr>PowerPoint Presentation</vt:lpstr>
      <vt:lpstr>PET Scanners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Dynamics</dc:title>
  <dc:creator>maggie</dc:creator>
  <cp:lastModifiedBy>Alexandra Watson</cp:lastModifiedBy>
  <cp:revision>500</cp:revision>
  <dcterms:created xsi:type="dcterms:W3CDTF">2011-08-27T20:48:42Z</dcterms:created>
  <dcterms:modified xsi:type="dcterms:W3CDTF">2019-06-07T12:57:18Z</dcterms:modified>
</cp:coreProperties>
</file>