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56" r:id="rId3"/>
    <p:sldId id="257" r:id="rId4"/>
    <p:sldId id="258" r:id="rId5"/>
    <p:sldId id="259" r:id="rId6"/>
    <p:sldId id="260" r:id="rId7"/>
    <p:sldId id="261" r:id="rId8"/>
    <p:sldId id="262" r:id="rId9"/>
    <p:sldId id="263" r:id="rId10"/>
    <p:sldId id="264" r:id="rId11"/>
    <p:sldId id="272" r:id="rId12"/>
    <p:sldId id="265" r:id="rId13"/>
    <p:sldId id="266" r:id="rId14"/>
    <p:sldId id="267" r:id="rId15"/>
    <p:sldId id="268" r:id="rId16"/>
    <p:sldId id="269" r:id="rId17"/>
    <p:sldId id="270" r:id="rId18"/>
    <p:sldId id="271"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498"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54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220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4917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5028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81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17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02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728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6/6/2019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9214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6451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63877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1D8BD707-D9CF-40AE-B4C6-C98DA3205C09}" type="datetimeFigureOut">
              <a:rPr lang="en-US" smtClean="0"/>
              <a:pPr/>
              <a:t>6/6/2019</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950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457200"/>
            <a:ext cx="10058400" cy="822962"/>
          </a:xfrm>
        </p:spPr>
        <p:txBody>
          <a:bodyPr/>
          <a:lstStyle/>
          <a:p>
            <a:r>
              <a:rPr lang="en-GB" b="1" u="sng" dirty="0" smtClean="0"/>
              <a:t>Lesson </a:t>
            </a:r>
            <a:r>
              <a:rPr lang="en-GB" b="1" u="sng" dirty="0" smtClean="0"/>
              <a:t>Starter</a:t>
            </a:r>
            <a:endParaRPr lang="en-GB" b="1" u="sng"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1" y="1752600"/>
                <a:ext cx="11277600" cy="4953000"/>
              </a:xfrm>
            </p:spPr>
            <p:txBody>
              <a:bodyPr>
                <a:noAutofit/>
              </a:bodyPr>
              <a:lstStyle/>
              <a:p>
                <a:pPr marL="0" indent="0">
                  <a:buNone/>
                </a:pPr>
                <a:r>
                  <a:rPr lang="en-GB" sz="2400" dirty="0" smtClean="0"/>
                  <a:t>1. (a</a:t>
                </a:r>
                <a:r>
                  <a:rPr lang="en-GB" sz="2400" dirty="0"/>
                  <a:t>) A pail of water is swinging in a vertical circle of radius 1.2 m, so that the water does not fall out. What is the minimum linear speed required for the pail of water. </a:t>
                </a:r>
              </a:p>
              <a:p>
                <a:pPr marL="0" indent="0">
                  <a:buNone/>
                </a:pPr>
                <a:r>
                  <a:rPr lang="en-GB" sz="2400" dirty="0"/>
                  <a:t>(b) Convert this speed into an angular velocity. </a:t>
                </a:r>
                <a:endParaRPr lang="en-GB" sz="2400" dirty="0" smtClean="0"/>
              </a:p>
              <a:p>
                <a:pPr marL="0" indent="0">
                  <a:buNone/>
                </a:pPr>
                <a:endParaRPr lang="en-GB" sz="2400" dirty="0"/>
              </a:p>
              <a:p>
                <a:pPr marL="0" indent="0">
                  <a:buNone/>
                </a:pPr>
                <a:r>
                  <a:rPr lang="en-GB" sz="2400" dirty="0" smtClean="0"/>
                  <a:t>2. A circular track of radius 60m is banked at angle </a:t>
                </a:r>
                <a14:m>
                  <m:oMath xmlns:m="http://schemas.openxmlformats.org/officeDocument/2006/math">
                    <m:r>
                      <a:rPr lang="en-GB" sz="2400" i="1" smtClean="0">
                        <a:latin typeface="Cambria Math"/>
                        <a:ea typeface="Cambria Math"/>
                      </a:rPr>
                      <m:t>𝜃</m:t>
                    </m:r>
                  </m:oMath>
                </a14:m>
                <a:r>
                  <a:rPr lang="en-GB" sz="2400" dirty="0" smtClean="0"/>
                  <a:t>.  A car drives round the track at 20 ms</a:t>
                </a:r>
                <a:r>
                  <a:rPr lang="en-GB" sz="2400" baseline="30000" dirty="0" smtClean="0"/>
                  <a:t>-1</a:t>
                </a:r>
              </a:p>
              <a:p>
                <a:pPr marL="0" indent="0">
                  <a:buNone/>
                </a:pPr>
                <a:r>
                  <a:rPr lang="en-GB" sz="2400" dirty="0"/>
                  <a:t>(a) Draw a diagram showing the forces acting on the car. </a:t>
                </a:r>
              </a:p>
              <a:p>
                <a:pPr marL="0" indent="0">
                  <a:buNone/>
                </a:pPr>
                <a:r>
                  <a:rPr lang="en-GB" sz="2400" dirty="0"/>
                  <a:t>(b) Calculate the angle of banking required so that the car can travel round the track without relying on frictional forces (i.e. no side thrust supplied by friction on the track surface).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1" y="1752600"/>
                <a:ext cx="11277600" cy="4953000"/>
              </a:xfrm>
              <a:blipFill>
                <a:blip r:embed="rId2"/>
                <a:stretch>
                  <a:fillRect l="-1622" t="-1724" r="-2108"/>
                </a:stretch>
              </a:blipFill>
            </p:spPr>
            <p:txBody>
              <a:bodyPr/>
              <a:lstStyle/>
              <a:p>
                <a:r>
                  <a:rPr lang="en-GB">
                    <a:noFill/>
                  </a:rPr>
                  <a:t> </a:t>
                </a:r>
              </a:p>
            </p:txBody>
          </p:sp>
        </mc:Fallback>
      </mc:AlternateContent>
    </p:spTree>
    <p:extLst>
      <p:ext uri="{BB962C8B-B14F-4D97-AF65-F5344CB8AC3E}">
        <p14:creationId xmlns:p14="http://schemas.microsoft.com/office/powerpoint/2010/main" val="4119031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Everyday examples</a:t>
            </a:r>
            <a:endParaRPr lang="en-GB" dirty="0"/>
          </a:p>
        </p:txBody>
      </p:sp>
      <p:sp>
        <p:nvSpPr>
          <p:cNvPr id="3" name="Content Placeholder 2"/>
          <p:cNvSpPr>
            <a:spLocks noGrp="1"/>
          </p:cNvSpPr>
          <p:nvPr>
            <p:ph idx="1"/>
          </p:nvPr>
        </p:nvSpPr>
        <p:spPr/>
        <p:txBody>
          <a:bodyPr/>
          <a:lstStyle/>
          <a:p>
            <a:r>
              <a:rPr lang="en-GB" sz="2400" dirty="0"/>
              <a:t>The mars exploration rover’s angular velocity was reduce by having extended arms with masses attached to them, which, when extended, increases the moment of inertia, so decreases the angular velocity. </a:t>
            </a:r>
          </a:p>
          <a:p>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1" y="3200400"/>
            <a:ext cx="6069713"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1123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Mandatory content </a:t>
            </a:r>
            <a:endParaRPr lang="en-GB" dirty="0"/>
          </a:p>
        </p:txBody>
      </p:sp>
      <p:pic>
        <p:nvPicPr>
          <p:cNvPr id="4" name="Content Placeholder 3"/>
          <p:cNvPicPr>
            <a:picLocks noGrp="1" noChangeAspect="1"/>
          </p:cNvPicPr>
          <p:nvPr>
            <p:ph idx="1"/>
          </p:nvPr>
        </p:nvPicPr>
        <p:blipFill>
          <a:blip r:embed="rId2"/>
          <a:stretch>
            <a:fillRect/>
          </a:stretch>
        </p:blipFill>
        <p:spPr>
          <a:xfrm>
            <a:off x="1371600" y="2043264"/>
            <a:ext cx="9220200" cy="3421756"/>
          </a:xfrm>
          <a:prstGeom prst="rect">
            <a:avLst/>
          </a:prstGeom>
        </p:spPr>
      </p:pic>
    </p:spTree>
    <p:extLst>
      <p:ext uri="{BB962C8B-B14F-4D97-AF65-F5344CB8AC3E}">
        <p14:creationId xmlns:p14="http://schemas.microsoft.com/office/powerpoint/2010/main" val="571758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endParaRPr lang="en-GB"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737362"/>
            <a:ext cx="7848600" cy="4627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1605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 </a:t>
            </a:r>
            <a:r>
              <a:rPr lang="en-GB" dirty="0" err="1" smtClean="0"/>
              <a:t>cont</a:t>
            </a:r>
            <a:r>
              <a:rPr lang="en-GB" dirty="0" smtClean="0"/>
              <a:t>…</a:t>
            </a:r>
            <a:endParaRPr lang="en-GB"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2057400"/>
            <a:ext cx="8946648"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2712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Rotational Kinetic Energy</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0" y="1905000"/>
                <a:ext cx="10820400" cy="4800600"/>
              </a:xfrm>
            </p:spPr>
            <p:txBody>
              <a:bodyPr>
                <a:noAutofit/>
              </a:bodyPr>
              <a:lstStyle/>
              <a:p>
                <a:r>
                  <a:rPr lang="en-GB" sz="2400" dirty="0" smtClean="0"/>
                  <a:t>There are also expressions for calculating work done and kinetic energy in rotational motion, that are again analogous to expressions used to describe linear motion. These are</a:t>
                </a:r>
                <a:r>
                  <a:rPr lang="en-GB" sz="2400" dirty="0" smtClean="0"/>
                  <a:t>:</a:t>
                </a:r>
              </a:p>
              <a:p>
                <a:endParaRPr lang="en-GB" sz="2400" dirty="0"/>
              </a:p>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a:rPr>
                        <m:t>𝑊</m:t>
                      </m:r>
                      <m:r>
                        <a:rPr lang="en-GB" sz="2400" b="0" i="1" smtClean="0">
                          <a:latin typeface="Cambria Math"/>
                        </a:rPr>
                        <m:t>=</m:t>
                      </m:r>
                      <m:r>
                        <a:rPr lang="en-GB" sz="2400" b="0" i="1" smtClean="0">
                          <a:latin typeface="Cambria Math"/>
                        </a:rPr>
                        <m:t>𝑇</m:t>
                      </m:r>
                      <m:r>
                        <a:rPr lang="en-GB" sz="2400" b="0" i="1" smtClean="0">
                          <a:latin typeface="Cambria Math"/>
                          <a:ea typeface="Cambria Math"/>
                        </a:rPr>
                        <m:t>𝜃</m:t>
                      </m:r>
                      <m:r>
                        <a:rPr lang="en-GB" sz="2400" b="0" i="0" smtClean="0">
                          <a:latin typeface="Cambria Math"/>
                          <a:ea typeface="Cambria Math"/>
                        </a:rPr>
                        <m:t> </m:t>
                      </m:r>
                      <m:r>
                        <m:rPr>
                          <m:sty m:val="p"/>
                        </m:rPr>
                        <a:rPr lang="en-GB" sz="2400" b="0" i="0" smtClean="0">
                          <a:latin typeface="Cambria Math"/>
                          <a:ea typeface="Cambria Math"/>
                        </a:rPr>
                        <m:t>for</m:t>
                      </m:r>
                      <m:r>
                        <a:rPr lang="en-GB" sz="2400" b="0" i="0" smtClean="0">
                          <a:latin typeface="Cambria Math"/>
                          <a:ea typeface="Cambria Math"/>
                        </a:rPr>
                        <m:t> </m:t>
                      </m:r>
                      <m:r>
                        <m:rPr>
                          <m:sty m:val="p"/>
                        </m:rPr>
                        <a:rPr lang="en-GB" sz="2400" b="0" i="0" smtClean="0">
                          <a:latin typeface="Cambria Math"/>
                          <a:ea typeface="Cambria Math"/>
                        </a:rPr>
                        <m:t>work</m:t>
                      </m:r>
                      <m:r>
                        <a:rPr lang="en-GB" sz="2400" b="0" i="0" smtClean="0">
                          <a:latin typeface="Cambria Math"/>
                          <a:ea typeface="Cambria Math"/>
                        </a:rPr>
                        <m:t> </m:t>
                      </m:r>
                      <m:r>
                        <m:rPr>
                          <m:sty m:val="p"/>
                        </m:rPr>
                        <a:rPr lang="en-GB" sz="2400" b="0" i="0" smtClean="0">
                          <a:latin typeface="Cambria Math"/>
                          <a:ea typeface="Cambria Math"/>
                        </a:rPr>
                        <m:t>done</m:t>
                      </m:r>
                      <m:r>
                        <a:rPr lang="en-GB" sz="2400" b="0" i="0" smtClean="0">
                          <a:latin typeface="Cambria Math"/>
                          <a:ea typeface="Cambria Math"/>
                        </a:rPr>
                        <m:t> </m:t>
                      </m:r>
                    </m:oMath>
                  </m:oMathPara>
                </a14:m>
                <a:endParaRPr lang="en-GB" sz="2400" b="0" i="0" dirty="0" smtClean="0">
                  <a:latin typeface="Cambria Math"/>
                  <a:ea typeface="Cambria Math"/>
                </a:endParaRPr>
              </a:p>
              <a:p>
                <a:pPr marL="0" indent="0">
                  <a:buNone/>
                </a:pPr>
                <a:endParaRPr lang="en-GB" sz="2400" b="0" i="0"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r>
                        <m:rPr>
                          <m:sty m:val="p"/>
                        </m:rPr>
                        <a:rPr lang="en-GB" sz="2400" b="0" i="0" smtClean="0">
                          <a:latin typeface="Cambria Math"/>
                          <a:ea typeface="Cambria Math"/>
                        </a:rPr>
                        <m:t>and</m:t>
                      </m:r>
                      <m:r>
                        <a:rPr lang="en-GB" sz="2400" b="0" i="0" smtClean="0">
                          <a:latin typeface="Cambria Math"/>
                          <a:ea typeface="Cambria Math"/>
                        </a:rPr>
                        <m:t> </m:t>
                      </m:r>
                    </m:oMath>
                  </m:oMathPara>
                </a14:m>
                <a:endParaRPr lang="en-GB" sz="2400" b="0" i="0" dirty="0" smtClean="0">
                  <a:latin typeface="Cambria Math"/>
                  <a:ea typeface="Cambria Math"/>
                </a:endParaRPr>
              </a:p>
              <a:p>
                <a:pPr marL="0" indent="0">
                  <a:buNone/>
                </a:pPr>
                <a:endParaRPr lang="en-GB" sz="2400" b="0" i="0"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GB" sz="2400" b="0" i="1" smtClean="0">
                              <a:latin typeface="Cambria Math" panose="02040503050406030204" pitchFamily="18" charset="0"/>
                              <a:ea typeface="Cambria Math"/>
                            </a:rPr>
                          </m:ctrlPr>
                        </m:sSubPr>
                        <m:e>
                          <m:r>
                            <a:rPr lang="en-GB" sz="2400" b="0" i="1" smtClean="0">
                              <a:latin typeface="Cambria Math"/>
                              <a:ea typeface="Cambria Math"/>
                            </a:rPr>
                            <m:t>𝐸</m:t>
                          </m:r>
                        </m:e>
                        <m:sub>
                          <m:r>
                            <a:rPr lang="en-GB" sz="2400" b="0" i="1" smtClean="0">
                              <a:latin typeface="Cambria Math"/>
                              <a:ea typeface="Cambria Math"/>
                            </a:rPr>
                            <m:t>𝑘</m:t>
                          </m:r>
                        </m:sub>
                      </m:sSub>
                      <m:r>
                        <a:rPr lang="en-GB" sz="2400" b="0" i="1" smtClean="0">
                          <a:latin typeface="Cambria Math"/>
                          <a:ea typeface="Cambria Math"/>
                        </a:rPr>
                        <m:t>=</m:t>
                      </m:r>
                      <m:f>
                        <m:fPr>
                          <m:ctrlPr>
                            <a:rPr lang="en-GB" sz="2400" b="0" i="1" smtClean="0">
                              <a:latin typeface="Cambria Math" panose="02040503050406030204" pitchFamily="18" charset="0"/>
                              <a:ea typeface="Cambria Math"/>
                            </a:rPr>
                          </m:ctrlPr>
                        </m:fPr>
                        <m:num>
                          <m:r>
                            <a:rPr lang="en-GB" sz="2400" b="0" i="1" smtClean="0">
                              <a:latin typeface="Cambria Math"/>
                              <a:ea typeface="Cambria Math"/>
                            </a:rPr>
                            <m:t>1</m:t>
                          </m:r>
                        </m:num>
                        <m:den>
                          <m:r>
                            <a:rPr lang="en-GB" sz="2400" b="0" i="1" smtClean="0">
                              <a:latin typeface="Cambria Math"/>
                              <a:ea typeface="Cambria Math"/>
                            </a:rPr>
                            <m:t>2</m:t>
                          </m:r>
                        </m:den>
                      </m:f>
                      <m:r>
                        <a:rPr lang="en-GB" sz="2400" b="0" i="1" smtClean="0">
                          <a:latin typeface="Cambria Math"/>
                          <a:ea typeface="Cambria Math"/>
                        </a:rPr>
                        <m:t>𝐼</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𝜔</m:t>
                          </m:r>
                        </m:e>
                        <m:sup>
                          <m:r>
                            <a:rPr lang="en-GB" sz="2400" b="0" i="1" smtClean="0">
                              <a:latin typeface="Cambria Math"/>
                              <a:ea typeface="Cambria Math"/>
                            </a:rPr>
                            <m:t>2</m:t>
                          </m:r>
                        </m:sup>
                      </m:sSup>
                      <m:r>
                        <a:rPr lang="en-GB" sz="2400" b="0" i="1" smtClean="0">
                          <a:latin typeface="Cambria Math"/>
                          <a:ea typeface="Cambria Math"/>
                        </a:rPr>
                        <m:t> </m:t>
                      </m:r>
                      <m:r>
                        <a:rPr lang="en-GB" sz="2400" b="0" i="1" smtClean="0">
                          <a:latin typeface="Cambria Math"/>
                          <a:ea typeface="Cambria Math"/>
                        </a:rPr>
                        <m:t>𝑓𝑜𝑟</m:t>
                      </m:r>
                      <m:r>
                        <a:rPr lang="en-GB" sz="2400" b="0" i="1" smtClean="0">
                          <a:latin typeface="Cambria Math"/>
                          <a:ea typeface="Cambria Math"/>
                        </a:rPr>
                        <m:t> </m:t>
                      </m:r>
                      <m:r>
                        <a:rPr lang="en-GB" sz="2400" b="0" i="1" smtClean="0">
                          <a:latin typeface="Cambria Math"/>
                          <a:ea typeface="Cambria Math"/>
                        </a:rPr>
                        <m:t>𝑟𝑜𝑡𝑎𝑡𝑖𝑜𝑛𝑎𝑙</m:t>
                      </m:r>
                      <m:r>
                        <a:rPr lang="en-GB" sz="2400" b="0" i="1" smtClean="0">
                          <a:latin typeface="Cambria Math"/>
                          <a:ea typeface="Cambria Math"/>
                        </a:rPr>
                        <m:t> </m:t>
                      </m:r>
                      <m:r>
                        <a:rPr lang="en-GB" sz="2400" b="0" i="1" smtClean="0">
                          <a:latin typeface="Cambria Math"/>
                          <a:ea typeface="Cambria Math"/>
                        </a:rPr>
                        <m:t>𝑘𝑖𝑛𝑒𝑡𝑖𝑐</m:t>
                      </m:r>
                      <m:r>
                        <a:rPr lang="en-GB" sz="2400" b="0" i="1" smtClean="0">
                          <a:latin typeface="Cambria Math"/>
                          <a:ea typeface="Cambria Math"/>
                        </a:rPr>
                        <m:t> </m:t>
                      </m:r>
                      <m:r>
                        <a:rPr lang="en-GB" sz="2400" b="0" i="1" smtClean="0">
                          <a:latin typeface="Cambria Math"/>
                          <a:ea typeface="Cambria Math"/>
                        </a:rPr>
                        <m:t>𝑒𝑛𝑒𝑟𝑔𝑦</m:t>
                      </m:r>
                      <m:r>
                        <a:rPr lang="en-GB" sz="2400" b="0" i="1" smtClean="0">
                          <a:latin typeface="Cambria Math"/>
                          <a:ea typeface="Cambria Math"/>
                        </a:rPr>
                        <m:t>. </m:t>
                      </m:r>
                    </m:oMath>
                  </m:oMathPara>
                </a14:m>
                <a:endParaRPr lang="en-GB" sz="24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0" y="1905000"/>
                <a:ext cx="10820400" cy="4800600"/>
              </a:xfrm>
              <a:blipFill>
                <a:blip r:embed="rId2"/>
                <a:stretch>
                  <a:fillRect l="-901" t="-1779" r="-1690"/>
                </a:stretch>
              </a:blipFill>
            </p:spPr>
            <p:txBody>
              <a:bodyPr/>
              <a:lstStyle/>
              <a:p>
                <a:r>
                  <a:rPr lang="en-GB">
                    <a:noFill/>
                  </a:rPr>
                  <a:t> </a:t>
                </a:r>
              </a:p>
            </p:txBody>
          </p:sp>
        </mc:Fallback>
      </mc:AlternateContent>
      <p:sp>
        <p:nvSpPr>
          <p:cNvPr id="6" name="Rectangle 5"/>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2413124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kinetic Energy</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14:m>
                  <m:oMath xmlns:m="http://schemas.openxmlformats.org/officeDocument/2006/math">
                    <m:r>
                      <a:rPr lang="en-GB" sz="2400" b="0" i="1" smtClean="0">
                        <a:latin typeface="Cambria Math"/>
                      </a:rPr>
                      <m:t>𝐸</m:t>
                    </m:r>
                    <m:r>
                      <a:rPr lang="en-GB" sz="2400" b="0" i="1" smtClean="0">
                        <a:latin typeface="Cambria Math"/>
                      </a:rPr>
                      <m:t>=</m:t>
                    </m:r>
                    <m:f>
                      <m:fPr>
                        <m:ctrlPr>
                          <a:rPr lang="en-GB" sz="2400" b="0" i="1" smtClean="0">
                            <a:latin typeface="Cambria Math" panose="02040503050406030204" pitchFamily="18" charset="0"/>
                          </a:rPr>
                        </m:ctrlPr>
                      </m:fPr>
                      <m:num>
                        <m:r>
                          <a:rPr lang="en-GB" sz="2400" b="0" i="1" smtClean="0">
                            <a:latin typeface="Cambria Math"/>
                          </a:rPr>
                          <m:t>1</m:t>
                        </m:r>
                      </m:num>
                      <m:den>
                        <m:r>
                          <a:rPr lang="en-GB" sz="2400" b="0" i="1" smtClean="0">
                            <a:latin typeface="Cambria Math"/>
                          </a:rPr>
                          <m:t>2</m:t>
                        </m:r>
                      </m:den>
                    </m:f>
                    <m:r>
                      <a:rPr lang="en-GB" sz="2400" b="0" i="1" smtClean="0">
                        <a:latin typeface="Cambria Math"/>
                      </a:rPr>
                      <m:t>𝐼</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𝜔</m:t>
                        </m:r>
                      </m:e>
                      <m:sup>
                        <m:r>
                          <a:rPr lang="en-GB" sz="2400" b="0" i="1" smtClean="0">
                            <a:latin typeface="Cambria Math"/>
                            <a:ea typeface="Cambria Math"/>
                          </a:rPr>
                          <m:t>2</m:t>
                        </m:r>
                      </m:sup>
                    </m:sSup>
                  </m:oMath>
                </a14:m>
                <a:r>
                  <a:rPr lang="en-GB" sz="2400" dirty="0" smtClean="0"/>
                  <a:t> should be used to calculate the total rotational kinetic energy, if the object is not moving linearly also. If the object is also moving linearly, then the total kinetic energy is equal to: </a:t>
                </a:r>
                <a:endParaRPr lang="en-GB" sz="2400" dirty="0" smtClean="0"/>
              </a:p>
              <a:p>
                <a:endParaRPr lang="en-GB" sz="2400" dirty="0" smtClean="0"/>
              </a:p>
              <a:p>
                <a:pPr algn="ctr"/>
                <a14:m>
                  <m:oMath xmlns:m="http://schemas.openxmlformats.org/officeDocument/2006/math">
                    <m:r>
                      <a:rPr lang="en-GB" sz="2400" b="0" i="1" smtClean="0">
                        <a:latin typeface="Cambria Math"/>
                      </a:rPr>
                      <m:t>𝑇𝑜𝑡𝑎𝑙</m:t>
                    </m:r>
                    <m:r>
                      <a:rPr lang="en-GB" sz="2400" b="0" i="1" smtClean="0">
                        <a:latin typeface="Cambria Math"/>
                      </a:rPr>
                      <m:t> </m:t>
                    </m:r>
                    <m:sSub>
                      <m:sSubPr>
                        <m:ctrlPr>
                          <a:rPr lang="en-GB" sz="2400" b="0" i="1" smtClean="0">
                            <a:latin typeface="Cambria Math" panose="02040503050406030204" pitchFamily="18" charset="0"/>
                          </a:rPr>
                        </m:ctrlPr>
                      </m:sSubPr>
                      <m:e>
                        <m:r>
                          <a:rPr lang="en-GB" sz="2400" b="0" i="1" smtClean="0">
                            <a:latin typeface="Cambria Math"/>
                          </a:rPr>
                          <m:t>𝐸</m:t>
                        </m:r>
                      </m:e>
                      <m:sub>
                        <m:r>
                          <a:rPr lang="en-GB" sz="2400" b="0" i="1" smtClean="0">
                            <a:latin typeface="Cambria Math"/>
                          </a:rPr>
                          <m:t>𝑘</m:t>
                        </m:r>
                      </m:sub>
                    </m:sSub>
                    <m:r>
                      <a:rPr lang="en-GB" sz="2400" b="0" i="1" smtClean="0">
                        <a:latin typeface="Cambria Math"/>
                      </a:rPr>
                      <m:t>=</m:t>
                    </m:r>
                    <m:r>
                      <a:rPr lang="en-GB" sz="2400" b="0" i="1" smtClean="0">
                        <a:latin typeface="Cambria Math"/>
                      </a:rPr>
                      <m:t>𝑟𝑜𝑡𝑎𝑡𝑖𝑜𝑛𝑎𝑙</m:t>
                    </m:r>
                    <m:r>
                      <a:rPr lang="en-GB" sz="2400" b="0" i="1" smtClean="0">
                        <a:latin typeface="Cambria Math"/>
                      </a:rPr>
                      <m:t> </m:t>
                    </m:r>
                    <m:sSub>
                      <m:sSubPr>
                        <m:ctrlPr>
                          <a:rPr lang="en-GB" sz="2400" b="0" i="1" smtClean="0">
                            <a:latin typeface="Cambria Math" panose="02040503050406030204" pitchFamily="18" charset="0"/>
                          </a:rPr>
                        </m:ctrlPr>
                      </m:sSubPr>
                      <m:e>
                        <m:r>
                          <a:rPr lang="en-GB" sz="2400" b="0" i="1" smtClean="0">
                            <a:latin typeface="Cambria Math"/>
                          </a:rPr>
                          <m:t>𝐸</m:t>
                        </m:r>
                      </m:e>
                      <m:sub>
                        <m:r>
                          <a:rPr lang="en-GB" sz="2400" b="0" i="1" smtClean="0">
                            <a:latin typeface="Cambria Math"/>
                          </a:rPr>
                          <m:t>𝑘</m:t>
                        </m:r>
                      </m:sub>
                    </m:sSub>
                    <m:r>
                      <a:rPr lang="en-GB" sz="2400" b="0" i="1" smtClean="0">
                        <a:latin typeface="Cambria Math"/>
                      </a:rPr>
                      <m:t>+</m:t>
                    </m:r>
                    <m:r>
                      <a:rPr lang="en-GB" sz="2400" b="0" i="1" smtClean="0">
                        <a:latin typeface="Cambria Math"/>
                      </a:rPr>
                      <m:t>𝑇𝑟𝑎𝑛𝑠𝑙𝑎𝑡𝑖𝑜𝑛𝑎𝑙</m:t>
                    </m:r>
                    <m:r>
                      <a:rPr lang="en-GB" sz="2400" b="0" i="1" smtClean="0">
                        <a:latin typeface="Cambria Math"/>
                      </a:rPr>
                      <m:t> </m:t>
                    </m:r>
                    <m:sSub>
                      <m:sSubPr>
                        <m:ctrlPr>
                          <a:rPr lang="en-GB" sz="2400" b="0" i="1" smtClean="0">
                            <a:latin typeface="Cambria Math" panose="02040503050406030204" pitchFamily="18" charset="0"/>
                          </a:rPr>
                        </m:ctrlPr>
                      </m:sSubPr>
                      <m:e>
                        <m:r>
                          <a:rPr lang="en-GB" sz="2400" b="0" i="1" smtClean="0">
                            <a:latin typeface="Cambria Math"/>
                          </a:rPr>
                          <m:t>𝐸</m:t>
                        </m:r>
                      </m:e>
                      <m:sub>
                        <m:r>
                          <a:rPr lang="en-GB" sz="2400" b="0" i="1" smtClean="0">
                            <a:latin typeface="Cambria Math"/>
                          </a:rPr>
                          <m:t>𝑘</m:t>
                        </m:r>
                      </m:sub>
                    </m:sSub>
                    <m:r>
                      <a:rPr lang="en-GB" sz="2400" b="0" i="1" smtClean="0">
                        <a:latin typeface="Cambria Math"/>
                      </a:rPr>
                      <m:t> </m:t>
                    </m:r>
                  </m:oMath>
                </a14:m>
                <a:endParaRPr lang="en-GB" sz="2400" b="0" i="1" dirty="0" smtClean="0">
                  <a:latin typeface="Cambria Math"/>
                </a:endParaRPr>
              </a:p>
              <a:p>
                <a:pPr marL="0" indent="0" algn="ctr">
                  <a:buNone/>
                </a:pPr>
                <a14:m>
                  <m:oMath xmlns:m="http://schemas.openxmlformats.org/officeDocument/2006/math">
                    <m:r>
                      <a:rPr lang="en-GB" sz="2400" b="0" i="1" smtClean="0">
                        <a:latin typeface="Cambria Math"/>
                      </a:rPr>
                      <m:t>𝑇𝑜𝑡𝑎𝑙</m:t>
                    </m:r>
                    <m:r>
                      <a:rPr lang="en-GB" sz="2400" b="0" i="1" smtClean="0">
                        <a:latin typeface="Cambria Math"/>
                      </a:rPr>
                      <m:t> </m:t>
                    </m:r>
                    <m:sSub>
                      <m:sSubPr>
                        <m:ctrlPr>
                          <a:rPr lang="en-GB" sz="2400" b="0" i="1" smtClean="0">
                            <a:latin typeface="Cambria Math" panose="02040503050406030204" pitchFamily="18" charset="0"/>
                          </a:rPr>
                        </m:ctrlPr>
                      </m:sSubPr>
                      <m:e>
                        <m:r>
                          <a:rPr lang="en-GB" sz="2400" b="0" i="1" smtClean="0">
                            <a:latin typeface="Cambria Math"/>
                          </a:rPr>
                          <m:t>𝐸</m:t>
                        </m:r>
                      </m:e>
                      <m:sub>
                        <m:r>
                          <a:rPr lang="en-GB" sz="2400" b="0" i="1" smtClean="0">
                            <a:latin typeface="Cambria Math"/>
                          </a:rPr>
                          <m:t>𝑘</m:t>
                        </m:r>
                      </m:sub>
                    </m:sSub>
                    <m:r>
                      <a:rPr lang="en-GB" sz="2400" b="0" i="1" smtClean="0">
                        <a:latin typeface="Cambria Math"/>
                      </a:rPr>
                      <m:t>=</m:t>
                    </m:r>
                    <m:f>
                      <m:fPr>
                        <m:ctrlPr>
                          <a:rPr lang="en-GB" sz="2400" b="0" i="1" smtClean="0">
                            <a:latin typeface="Cambria Math" panose="02040503050406030204" pitchFamily="18" charset="0"/>
                          </a:rPr>
                        </m:ctrlPr>
                      </m:fPr>
                      <m:num>
                        <m:r>
                          <a:rPr lang="en-GB" sz="2400" b="0" i="1" smtClean="0">
                            <a:latin typeface="Cambria Math"/>
                          </a:rPr>
                          <m:t>1</m:t>
                        </m:r>
                      </m:num>
                      <m:den>
                        <m:r>
                          <a:rPr lang="en-GB" sz="2400" b="0" i="1" smtClean="0">
                            <a:latin typeface="Cambria Math"/>
                          </a:rPr>
                          <m:t>2</m:t>
                        </m:r>
                      </m:den>
                    </m:f>
                    <m:r>
                      <a:rPr lang="en-GB" sz="2400" b="0" i="1" smtClean="0">
                        <a:latin typeface="Cambria Math"/>
                      </a:rPr>
                      <m:t>𝐼</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𝜔</m:t>
                        </m:r>
                      </m:e>
                      <m:sup>
                        <m:r>
                          <a:rPr lang="en-GB" sz="2400" b="0" i="1" smtClean="0">
                            <a:latin typeface="Cambria Math"/>
                            <a:ea typeface="Cambria Math"/>
                          </a:rPr>
                          <m:t>2</m:t>
                        </m:r>
                      </m:sup>
                    </m:sSup>
                    <m:r>
                      <a:rPr lang="en-GB" sz="2400" b="0" i="1" smtClean="0">
                        <a:latin typeface="Cambria Math"/>
                        <a:ea typeface="Cambria Math"/>
                      </a:rPr>
                      <m:t>+</m:t>
                    </m:r>
                    <m:f>
                      <m:fPr>
                        <m:ctrlPr>
                          <a:rPr lang="en-GB" sz="2400" b="0" i="1" smtClean="0">
                            <a:latin typeface="Cambria Math" panose="02040503050406030204" pitchFamily="18" charset="0"/>
                            <a:ea typeface="Cambria Math"/>
                          </a:rPr>
                        </m:ctrlPr>
                      </m:fPr>
                      <m:num>
                        <m:r>
                          <a:rPr lang="en-GB" sz="2400" b="0" i="1" smtClean="0">
                            <a:latin typeface="Cambria Math"/>
                            <a:ea typeface="Cambria Math"/>
                          </a:rPr>
                          <m:t>1</m:t>
                        </m:r>
                      </m:num>
                      <m:den>
                        <m:r>
                          <a:rPr lang="en-GB" sz="2400" b="0" i="1" smtClean="0">
                            <a:latin typeface="Cambria Math"/>
                            <a:ea typeface="Cambria Math"/>
                          </a:rPr>
                          <m:t>2</m:t>
                        </m:r>
                      </m:den>
                    </m:f>
                    <m:r>
                      <a:rPr lang="en-GB" sz="2400" b="0" i="1" smtClean="0">
                        <a:latin typeface="Cambria Math"/>
                        <a:ea typeface="Cambria Math"/>
                      </a:rPr>
                      <m:t>𝑚</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𝑣</m:t>
                        </m:r>
                      </m:e>
                      <m:sup>
                        <m:r>
                          <a:rPr lang="en-GB" sz="2400" b="0" i="1" smtClean="0">
                            <a:latin typeface="Cambria Math"/>
                            <a:ea typeface="Cambria Math"/>
                          </a:rPr>
                          <m:t>2</m:t>
                        </m:r>
                      </m:sup>
                    </m:sSup>
                  </m:oMath>
                </a14:m>
                <a:r>
                  <a:rPr lang="en-GB" sz="2400" dirty="0" smtClean="0"/>
                  <a:t> </a:t>
                </a:r>
                <a:endParaRPr lang="en-GB"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09" t="-303" r="-182"/>
                </a:stretch>
              </a:blipFill>
            </p:spPr>
            <p:txBody>
              <a:bodyPr/>
              <a:lstStyle/>
              <a:p>
                <a:r>
                  <a:rPr lang="en-GB">
                    <a:noFill/>
                  </a:rPr>
                  <a:t> </a:t>
                </a:r>
              </a:p>
            </p:txBody>
          </p:sp>
        </mc:Fallback>
      </mc:AlternateContent>
      <p:sp>
        <p:nvSpPr>
          <p:cNvPr id="4" name="Rectangle 3"/>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1133901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 </a:t>
            </a:r>
            <a:endParaRPr lang="en-GB" dirty="0"/>
          </a:p>
        </p:txBody>
      </p:sp>
      <p:sp>
        <p:nvSpPr>
          <p:cNvPr id="3" name="Content Placeholder 2"/>
          <p:cNvSpPr>
            <a:spLocks noGrp="1"/>
          </p:cNvSpPr>
          <p:nvPr>
            <p:ph idx="1"/>
          </p:nvPr>
        </p:nvSpPr>
        <p:spPr/>
        <p:txBody>
          <a:bodyPr>
            <a:normAutofit/>
          </a:bodyPr>
          <a:lstStyle/>
          <a:p>
            <a:r>
              <a:rPr lang="en-GB" sz="2400" dirty="0"/>
              <a:t>A solid sphere of radius and mass has moment of inertia about any axis though its centre. </a:t>
            </a:r>
            <a:endParaRPr lang="en-GB" sz="2400" dirty="0" smtClean="0"/>
          </a:p>
          <a:p>
            <a:r>
              <a:rPr lang="en-GB" sz="2400" dirty="0" smtClean="0"/>
              <a:t>Calculate </a:t>
            </a:r>
            <a:r>
              <a:rPr lang="en-GB" sz="2400" dirty="0"/>
              <a:t>the translational and rotational kinetic energies of a sphere of mass 0.40 kg and radius 20 cm rolling (without slipping) along a horizontal surface with translational speed </a:t>
            </a:r>
            <a:r>
              <a:rPr lang="en-GB" sz="2400" dirty="0" smtClean="0"/>
              <a:t>5.0ms</a:t>
            </a:r>
            <a:r>
              <a:rPr lang="en-GB" sz="2400" baseline="30000" dirty="0" smtClean="0"/>
              <a:t>-1</a:t>
            </a:r>
            <a:endParaRPr lang="en-GB" sz="2400" dirty="0"/>
          </a:p>
        </p:txBody>
      </p:sp>
      <p:sp>
        <p:nvSpPr>
          <p:cNvPr id="4" name="Rectangle 3"/>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379476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GB" sz="2800" dirty="0" smtClean="0"/>
                  <a:t>The translational </a:t>
                </a:r>
                <a:r>
                  <a:rPr lang="en-GB" sz="2800" dirty="0" err="1" smtClean="0"/>
                  <a:t>Ek</a:t>
                </a:r>
                <a:r>
                  <a:rPr lang="en-GB" sz="2800" dirty="0" smtClean="0"/>
                  <a:t> is: </a:t>
                </a:r>
              </a:p>
              <a:p>
                <a:pPr marL="0" indent="0">
                  <a:buNone/>
                </a:pPr>
                <a14:m>
                  <m:oMathPara xmlns:m="http://schemas.openxmlformats.org/officeDocument/2006/math">
                    <m:oMathParaPr>
                      <m:jc m:val="centerGroup"/>
                    </m:oMathParaPr>
                    <m:oMath xmlns:m="http://schemas.openxmlformats.org/officeDocument/2006/math">
                      <m:sSub>
                        <m:sSubPr>
                          <m:ctrlPr>
                            <a:rPr lang="en-GB" sz="2800" i="1" smtClean="0">
                              <a:latin typeface="Cambria Math" panose="02040503050406030204" pitchFamily="18" charset="0"/>
                            </a:rPr>
                          </m:ctrlPr>
                        </m:sSubPr>
                        <m:e>
                          <m:r>
                            <a:rPr lang="en-GB" sz="2800" b="0" i="1" smtClean="0">
                              <a:latin typeface="Cambria Math"/>
                            </a:rPr>
                            <m:t>𝑇𝑟𝑎𝑛𝑠𝑙𝑎𝑡𝑖𝑜𝑛𝑎𝑙</m:t>
                          </m:r>
                          <m:r>
                            <a:rPr lang="en-GB" sz="2800" b="0" i="1" smtClean="0">
                              <a:latin typeface="Cambria Math"/>
                            </a:rPr>
                            <m:t> </m:t>
                          </m:r>
                          <m:r>
                            <a:rPr lang="en-GB" sz="2800" b="0" i="1" smtClean="0">
                              <a:latin typeface="Cambria Math"/>
                            </a:rPr>
                            <m:t>𝐸</m:t>
                          </m:r>
                        </m:e>
                        <m:sub>
                          <m:r>
                            <a:rPr lang="en-GB" sz="2800" b="0" i="1" smtClean="0">
                              <a:latin typeface="Cambria Math"/>
                            </a:rPr>
                            <m:t>𝑘</m:t>
                          </m:r>
                        </m:sub>
                      </m:sSub>
                      <m:r>
                        <a:rPr lang="en-GB" sz="2800" b="0" i="0" smtClean="0">
                          <a:latin typeface="Cambria Math"/>
                        </a:rPr>
                        <m:t>=</m:t>
                      </m:r>
                      <m:f>
                        <m:fPr>
                          <m:ctrlPr>
                            <a:rPr lang="en-GB" sz="2800" b="0" i="1" smtClean="0">
                              <a:latin typeface="Cambria Math" panose="02040503050406030204" pitchFamily="18" charset="0"/>
                            </a:rPr>
                          </m:ctrlPr>
                        </m:fPr>
                        <m:num>
                          <m:r>
                            <a:rPr lang="en-GB" sz="2800" b="0" i="0" smtClean="0">
                              <a:latin typeface="Cambria Math"/>
                            </a:rPr>
                            <m:t>1</m:t>
                          </m:r>
                        </m:num>
                        <m:den>
                          <m:r>
                            <a:rPr lang="en-GB" sz="2800" b="0" i="0" smtClean="0">
                              <a:latin typeface="Cambria Math"/>
                            </a:rPr>
                            <m:t>2</m:t>
                          </m:r>
                        </m:den>
                      </m:f>
                      <m:sSup>
                        <m:sSupPr>
                          <m:ctrlPr>
                            <a:rPr lang="en-GB" sz="2800" b="0" i="1" smtClean="0">
                              <a:latin typeface="Cambria Math" panose="02040503050406030204" pitchFamily="18" charset="0"/>
                            </a:rPr>
                          </m:ctrlPr>
                        </m:sSupPr>
                        <m:e>
                          <m:r>
                            <m:rPr>
                              <m:sty m:val="p"/>
                            </m:rPr>
                            <a:rPr lang="en-GB" sz="2800" b="0" i="0" smtClean="0">
                              <a:latin typeface="Cambria Math"/>
                            </a:rPr>
                            <m:t>mv</m:t>
                          </m:r>
                        </m:e>
                        <m:sup>
                          <m:r>
                            <a:rPr lang="en-GB" sz="2800" b="0" i="0" smtClean="0">
                              <a:latin typeface="Cambria Math"/>
                            </a:rPr>
                            <m:t>2</m:t>
                          </m:r>
                        </m:sup>
                      </m:sSup>
                    </m:oMath>
                  </m:oMathPara>
                </a14:m>
                <a:endParaRPr lang="en-GB" sz="2800" b="0" i="0"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GB" sz="2800" b="0" i="0" smtClean="0">
                          <a:latin typeface="Cambria Math"/>
                        </a:rPr>
                        <m:t>=</m:t>
                      </m:r>
                      <m:f>
                        <m:fPr>
                          <m:ctrlPr>
                            <a:rPr lang="en-GB" sz="2800" b="0" i="1" smtClean="0">
                              <a:latin typeface="Cambria Math" panose="02040503050406030204" pitchFamily="18" charset="0"/>
                            </a:rPr>
                          </m:ctrlPr>
                        </m:fPr>
                        <m:num>
                          <m:r>
                            <a:rPr lang="en-GB" sz="2800" b="0" i="0" smtClean="0">
                              <a:latin typeface="Cambria Math"/>
                            </a:rPr>
                            <m:t>1</m:t>
                          </m:r>
                        </m:num>
                        <m:den>
                          <m:r>
                            <a:rPr lang="en-GB" sz="2800" b="0" i="0" smtClean="0">
                              <a:latin typeface="Cambria Math"/>
                            </a:rPr>
                            <m:t>2</m:t>
                          </m:r>
                        </m:den>
                      </m:f>
                      <m:r>
                        <m:rPr>
                          <m:sty m:val="p"/>
                        </m:rPr>
                        <a:rPr lang="en-GB" sz="2800" b="0" i="0" smtClean="0">
                          <a:latin typeface="Cambria Math"/>
                        </a:rPr>
                        <m:t>x</m:t>
                      </m:r>
                      <m:r>
                        <a:rPr lang="en-GB" sz="2800" b="0" i="0" smtClean="0">
                          <a:latin typeface="Cambria Math"/>
                        </a:rPr>
                        <m:t> 0.4 </m:t>
                      </m:r>
                      <m:r>
                        <m:rPr>
                          <m:sty m:val="p"/>
                        </m:rPr>
                        <a:rPr lang="en-GB" sz="2800" b="0" i="0" smtClean="0">
                          <a:latin typeface="Cambria Math"/>
                        </a:rPr>
                        <m:t>x</m:t>
                      </m:r>
                      <m:r>
                        <a:rPr lang="en-GB" sz="2800" b="0" i="0" smtClean="0">
                          <a:latin typeface="Cambria Math"/>
                        </a:rPr>
                        <m:t> </m:t>
                      </m:r>
                      <m:sSup>
                        <m:sSupPr>
                          <m:ctrlPr>
                            <a:rPr lang="en-GB" sz="2800" b="0" i="1" smtClean="0">
                              <a:latin typeface="Cambria Math" panose="02040503050406030204" pitchFamily="18" charset="0"/>
                            </a:rPr>
                          </m:ctrlPr>
                        </m:sSupPr>
                        <m:e>
                          <m:r>
                            <a:rPr lang="en-GB" sz="2800" b="0" i="0" smtClean="0">
                              <a:latin typeface="Cambria Math"/>
                            </a:rPr>
                            <m:t>0.5</m:t>
                          </m:r>
                        </m:e>
                        <m:sup>
                          <m:r>
                            <a:rPr lang="en-GB" sz="2800" b="0" i="0" smtClean="0">
                              <a:latin typeface="Cambria Math"/>
                            </a:rPr>
                            <m:t>2</m:t>
                          </m:r>
                        </m:sup>
                      </m:sSup>
                    </m:oMath>
                  </m:oMathPara>
                </a14:m>
                <a:endParaRPr lang="en-GB" sz="2800" b="0" i="0"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GB" sz="2800" b="0" i="0" smtClean="0">
                          <a:latin typeface="Cambria Math"/>
                        </a:rPr>
                        <m:t>=5.0</m:t>
                      </m:r>
                      <m:r>
                        <m:rPr>
                          <m:sty m:val="p"/>
                        </m:rPr>
                        <a:rPr lang="en-GB" sz="2800" b="0" i="0" smtClean="0">
                          <a:latin typeface="Cambria Math"/>
                        </a:rPr>
                        <m:t>J</m:t>
                      </m:r>
                      <m:r>
                        <a:rPr lang="en-GB" sz="2800" b="0" i="0" smtClean="0">
                          <a:latin typeface="Cambria Math"/>
                        </a:rPr>
                        <m:t> </m:t>
                      </m:r>
                    </m:oMath>
                  </m:oMathPara>
                </a14:m>
                <a:endParaRPr lang="en-GB" sz="2800" b="0" dirty="0" smtClean="0"/>
              </a:p>
              <a:p>
                <a:pPr marL="0" indent="0">
                  <a:buNone/>
                </a:pPr>
                <a:endParaRPr lang="en-GB" sz="28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91" t="-2727"/>
                </a:stretch>
              </a:blipFill>
            </p:spPr>
            <p:txBody>
              <a:bodyPr/>
              <a:lstStyle/>
              <a:p>
                <a:r>
                  <a:rPr lang="en-GB">
                    <a:noFill/>
                  </a:rPr>
                  <a:t> </a:t>
                </a:r>
              </a:p>
            </p:txBody>
          </p:sp>
        </mc:Fallback>
      </mc:AlternateContent>
      <p:sp>
        <p:nvSpPr>
          <p:cNvPr id="4" name="Rectangle 3"/>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3765433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09600" y="1737362"/>
                <a:ext cx="10972800" cy="4663438"/>
              </a:xfrm>
            </p:spPr>
            <p:txBody>
              <a:bodyPr>
                <a:noAutofit/>
              </a:bodyPr>
              <a:lstStyle/>
              <a:p>
                <a:r>
                  <a:rPr lang="en-GB" sz="2400" dirty="0" smtClean="0"/>
                  <a:t>To find the rotational </a:t>
                </a:r>
                <a:r>
                  <a:rPr lang="en-GB" sz="2400" dirty="0" err="1" smtClean="0"/>
                  <a:t>Ek</a:t>
                </a:r>
                <a:r>
                  <a:rPr lang="en-GB" sz="2400" dirty="0" smtClean="0"/>
                  <a:t>, we need to find the angular speed of the object first: </a:t>
                </a:r>
              </a:p>
              <a:p>
                <a:pPr marL="0" indent="0">
                  <a:buNone/>
                </a:pPr>
                <a14:m>
                  <m:oMathPara xmlns:m="http://schemas.openxmlformats.org/officeDocument/2006/math">
                    <m:oMathParaPr>
                      <m:jc m:val="centerGroup"/>
                    </m:oMathParaPr>
                    <m:oMath xmlns:m="http://schemas.openxmlformats.org/officeDocument/2006/math">
                      <m:r>
                        <a:rPr lang="en-GB" sz="2400" i="1" smtClean="0">
                          <a:latin typeface="Cambria Math"/>
                          <a:ea typeface="Cambria Math"/>
                        </a:rPr>
                        <m:t>𝜔</m:t>
                      </m:r>
                      <m:r>
                        <a:rPr lang="en-GB" sz="2400" b="0" i="1" smtClean="0">
                          <a:latin typeface="Cambria Math"/>
                          <a:ea typeface="Cambria Math"/>
                        </a:rPr>
                        <m:t>=</m:t>
                      </m:r>
                      <m:f>
                        <m:fPr>
                          <m:ctrlPr>
                            <a:rPr lang="en-GB" sz="2400" b="0" i="1" smtClean="0">
                              <a:latin typeface="Cambria Math" panose="02040503050406030204" pitchFamily="18" charset="0"/>
                              <a:ea typeface="Cambria Math"/>
                            </a:rPr>
                          </m:ctrlPr>
                        </m:fPr>
                        <m:num>
                          <m:r>
                            <a:rPr lang="en-GB" sz="2400" b="0" i="1" smtClean="0">
                              <a:latin typeface="Cambria Math"/>
                              <a:ea typeface="Cambria Math"/>
                            </a:rPr>
                            <m:t>𝑣</m:t>
                          </m:r>
                        </m:num>
                        <m:den>
                          <m:r>
                            <a:rPr lang="en-GB" sz="2400" b="0" i="1" smtClean="0">
                              <a:latin typeface="Cambria Math"/>
                              <a:ea typeface="Cambria Math"/>
                            </a:rPr>
                            <m:t>𝑟</m:t>
                          </m:r>
                        </m:den>
                      </m:f>
                    </m:oMath>
                  </m:oMathPara>
                </a14:m>
                <a:endParaRPr lang="en-GB" sz="2400" b="0" i="1"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a:ea typeface="Cambria Math"/>
                        </a:rPr>
                        <m:t>=</m:t>
                      </m:r>
                      <m:f>
                        <m:fPr>
                          <m:ctrlPr>
                            <a:rPr lang="en-GB" sz="2400" b="0" i="1" smtClean="0">
                              <a:latin typeface="Cambria Math" panose="02040503050406030204" pitchFamily="18" charset="0"/>
                              <a:ea typeface="Cambria Math"/>
                            </a:rPr>
                          </m:ctrlPr>
                        </m:fPr>
                        <m:num>
                          <m:r>
                            <a:rPr lang="en-GB" sz="2400" b="0" i="1" smtClean="0">
                              <a:latin typeface="Cambria Math"/>
                              <a:ea typeface="Cambria Math"/>
                            </a:rPr>
                            <m:t>5.0</m:t>
                          </m:r>
                        </m:num>
                        <m:den>
                          <m:r>
                            <a:rPr lang="en-GB" sz="2400" b="0" i="1" smtClean="0">
                              <a:latin typeface="Cambria Math"/>
                              <a:ea typeface="Cambria Math"/>
                            </a:rPr>
                            <m:t>0.20</m:t>
                          </m:r>
                        </m:den>
                      </m:f>
                    </m:oMath>
                  </m:oMathPara>
                </a14:m>
                <a:endParaRPr lang="en-GB" sz="2400" b="0" i="1"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a:ea typeface="Cambria Math"/>
                        </a:rPr>
                        <m:t>=25 </m:t>
                      </m:r>
                      <m:r>
                        <a:rPr lang="en-GB" sz="2400" b="0" i="1" smtClean="0">
                          <a:latin typeface="Cambria Math"/>
                          <a:ea typeface="Cambria Math"/>
                        </a:rPr>
                        <m:t>𝑟𝑎𝑑</m:t>
                      </m:r>
                      <m:r>
                        <a:rPr lang="en-GB" sz="2400" b="0" i="1" smtClean="0">
                          <a:latin typeface="Cambria Math"/>
                          <a:ea typeface="Cambria Math"/>
                        </a:rPr>
                        <m:t> </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𝑠</m:t>
                          </m:r>
                        </m:e>
                        <m:sup>
                          <m:r>
                            <a:rPr lang="en-GB" sz="2400" b="0" i="1" smtClean="0">
                              <a:latin typeface="Cambria Math"/>
                              <a:ea typeface="Cambria Math"/>
                            </a:rPr>
                            <m:t>−1</m:t>
                          </m:r>
                        </m:sup>
                      </m:sSup>
                    </m:oMath>
                  </m:oMathPara>
                </a14:m>
                <a:endParaRPr lang="en-GB" sz="2400" dirty="0" smtClean="0"/>
              </a:p>
              <a:p>
                <a:pPr marL="0" indent="0">
                  <a:buNone/>
                </a:pPr>
                <a:endParaRPr lang="en-GB" sz="2400" dirty="0" smtClean="0"/>
              </a:p>
              <a:p>
                <a:pPr marL="0" indent="0">
                  <a:buNone/>
                </a:pPr>
                <a14:m>
                  <m:oMathPara xmlns:m="http://schemas.openxmlformats.org/officeDocument/2006/math">
                    <m:oMathParaPr>
                      <m:jc m:val="centerGroup"/>
                    </m:oMathParaPr>
                    <m:oMath xmlns:m="http://schemas.openxmlformats.org/officeDocument/2006/math">
                      <m:sSub>
                        <m:sSubPr>
                          <m:ctrlPr>
                            <a:rPr lang="en-GB" sz="2400" i="1" smtClean="0">
                              <a:latin typeface="Cambria Math" panose="02040503050406030204" pitchFamily="18" charset="0"/>
                            </a:rPr>
                          </m:ctrlPr>
                        </m:sSubPr>
                        <m:e>
                          <m:r>
                            <a:rPr lang="en-GB" sz="2400" b="0" i="1" smtClean="0">
                              <a:latin typeface="Cambria Math"/>
                            </a:rPr>
                            <m:t>𝐸</m:t>
                          </m:r>
                        </m:e>
                        <m:sub>
                          <m:r>
                            <a:rPr lang="en-GB" sz="2400" b="0" i="1" smtClean="0">
                              <a:latin typeface="Cambria Math"/>
                            </a:rPr>
                            <m:t>𝑘</m:t>
                          </m:r>
                        </m:sub>
                      </m:sSub>
                      <m:r>
                        <a:rPr lang="en-GB" sz="2400" b="0" i="1" smtClean="0">
                          <a:latin typeface="Cambria Math"/>
                        </a:rPr>
                        <m:t>=</m:t>
                      </m:r>
                      <m:f>
                        <m:fPr>
                          <m:ctrlPr>
                            <a:rPr lang="en-GB" sz="2400" b="0" i="1" smtClean="0">
                              <a:latin typeface="Cambria Math" panose="02040503050406030204" pitchFamily="18" charset="0"/>
                            </a:rPr>
                          </m:ctrlPr>
                        </m:fPr>
                        <m:num>
                          <m:r>
                            <a:rPr lang="en-GB" sz="2400" b="0" i="1" smtClean="0">
                              <a:latin typeface="Cambria Math"/>
                            </a:rPr>
                            <m:t>1</m:t>
                          </m:r>
                        </m:num>
                        <m:den>
                          <m:r>
                            <a:rPr lang="en-GB" sz="2400" b="0" i="1" smtClean="0">
                              <a:latin typeface="Cambria Math"/>
                            </a:rPr>
                            <m:t>2</m:t>
                          </m:r>
                        </m:den>
                      </m:f>
                      <m:r>
                        <a:rPr lang="en-GB" sz="2400" b="0" i="1" smtClean="0">
                          <a:latin typeface="Cambria Math"/>
                        </a:rPr>
                        <m:t>𝐼</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𝜔</m:t>
                          </m:r>
                        </m:e>
                        <m:sup>
                          <m:r>
                            <a:rPr lang="en-GB" sz="2400" b="0" i="1" smtClean="0">
                              <a:latin typeface="Cambria Math"/>
                              <a:ea typeface="Cambria Math"/>
                            </a:rPr>
                            <m:t>2</m:t>
                          </m:r>
                        </m:sup>
                      </m:sSup>
                    </m:oMath>
                  </m:oMathPara>
                </a14:m>
                <a:endParaRPr lang="en-GB" sz="2400" b="0" i="1"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a:ea typeface="Cambria Math"/>
                        </a:rPr>
                        <m:t>=</m:t>
                      </m:r>
                      <m:f>
                        <m:fPr>
                          <m:ctrlPr>
                            <a:rPr lang="en-GB" sz="2400" b="0" i="1" smtClean="0">
                              <a:latin typeface="Cambria Math" panose="02040503050406030204" pitchFamily="18" charset="0"/>
                              <a:ea typeface="Cambria Math"/>
                            </a:rPr>
                          </m:ctrlPr>
                        </m:fPr>
                        <m:num>
                          <m:r>
                            <a:rPr lang="en-GB" sz="2400" b="0" i="1" smtClean="0">
                              <a:latin typeface="Cambria Math"/>
                              <a:ea typeface="Cambria Math"/>
                            </a:rPr>
                            <m:t>1</m:t>
                          </m:r>
                        </m:num>
                        <m:den>
                          <m:r>
                            <a:rPr lang="en-GB" sz="2400" b="0" i="1" smtClean="0">
                              <a:latin typeface="Cambria Math"/>
                              <a:ea typeface="Cambria Math"/>
                            </a:rPr>
                            <m:t>2</m:t>
                          </m:r>
                        </m:den>
                      </m:f>
                      <m:r>
                        <a:rPr lang="en-GB" sz="2400" b="0" i="1" smtClean="0">
                          <a:latin typeface="Cambria Math"/>
                          <a:ea typeface="Cambria Math"/>
                        </a:rPr>
                        <m:t>𝑥</m:t>
                      </m:r>
                      <m:f>
                        <m:fPr>
                          <m:ctrlPr>
                            <a:rPr lang="en-GB" sz="2400" b="0" i="1" smtClean="0">
                              <a:latin typeface="Cambria Math" panose="02040503050406030204" pitchFamily="18" charset="0"/>
                              <a:ea typeface="Cambria Math"/>
                            </a:rPr>
                          </m:ctrlPr>
                        </m:fPr>
                        <m:num>
                          <m:r>
                            <a:rPr lang="en-GB" sz="2400" b="0" i="1" smtClean="0">
                              <a:latin typeface="Cambria Math"/>
                              <a:ea typeface="Cambria Math"/>
                            </a:rPr>
                            <m:t>2</m:t>
                          </m:r>
                        </m:num>
                        <m:den>
                          <m:r>
                            <a:rPr lang="en-GB" sz="2400" b="0" i="1" smtClean="0">
                              <a:latin typeface="Cambria Math"/>
                              <a:ea typeface="Cambria Math"/>
                            </a:rPr>
                            <m:t>5</m:t>
                          </m:r>
                        </m:den>
                      </m:f>
                      <m:r>
                        <a:rPr lang="en-GB" sz="2400" b="0" i="1" smtClean="0">
                          <a:latin typeface="Cambria Math"/>
                          <a:ea typeface="Cambria Math"/>
                        </a:rPr>
                        <m:t>𝑚</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𝑟</m:t>
                          </m:r>
                        </m:e>
                        <m:sup>
                          <m:r>
                            <a:rPr lang="en-GB" sz="2400" b="0" i="1" smtClean="0">
                              <a:latin typeface="Cambria Math"/>
                              <a:ea typeface="Cambria Math"/>
                            </a:rPr>
                            <m:t>2</m:t>
                          </m:r>
                        </m:sup>
                      </m:sSup>
                      <m:r>
                        <a:rPr lang="en-GB" sz="2400" b="0" i="1" smtClean="0">
                          <a:latin typeface="Cambria Math"/>
                          <a:ea typeface="Cambria Math"/>
                        </a:rPr>
                        <m:t>𝑥</m:t>
                      </m:r>
                      <m:r>
                        <a:rPr lang="en-GB" sz="2400" b="0" i="1" smtClean="0">
                          <a:latin typeface="Cambria Math"/>
                          <a:ea typeface="Cambria Math"/>
                        </a:rPr>
                        <m:t> </m:t>
                      </m:r>
                      <m:sSup>
                        <m:sSupPr>
                          <m:ctrlPr>
                            <a:rPr lang="en-GB" sz="2400" b="0" i="1" smtClean="0">
                              <a:latin typeface="Cambria Math" panose="02040503050406030204" pitchFamily="18" charset="0"/>
                              <a:ea typeface="Cambria Math"/>
                            </a:rPr>
                          </m:ctrlPr>
                        </m:sSupPr>
                        <m:e>
                          <m:r>
                            <a:rPr lang="en-GB" sz="2400" b="0" i="1" smtClean="0">
                              <a:latin typeface="Cambria Math"/>
                              <a:ea typeface="Cambria Math"/>
                            </a:rPr>
                            <m:t>25</m:t>
                          </m:r>
                        </m:e>
                        <m:sup>
                          <m:r>
                            <a:rPr lang="en-GB" sz="2400" b="0" i="1" smtClean="0">
                              <a:latin typeface="Cambria Math"/>
                              <a:ea typeface="Cambria Math"/>
                            </a:rPr>
                            <m:t>2</m:t>
                          </m:r>
                        </m:sup>
                      </m:sSup>
                    </m:oMath>
                  </m:oMathPara>
                </a14:m>
                <a:endParaRPr lang="en-GB" sz="2400" b="0" i="1"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r>
                        <a:rPr lang="en-GB" sz="2400" b="0" i="1" u="sng" smtClean="0">
                          <a:latin typeface="Cambria Math"/>
                          <a:ea typeface="Cambria Math"/>
                        </a:rPr>
                        <m:t>=</m:t>
                      </m:r>
                      <m:f>
                        <m:fPr>
                          <m:ctrlPr>
                            <a:rPr lang="en-GB" sz="2400" b="0" i="1" u="sng" smtClean="0">
                              <a:latin typeface="Cambria Math" panose="02040503050406030204" pitchFamily="18" charset="0"/>
                              <a:ea typeface="Cambria Math"/>
                            </a:rPr>
                          </m:ctrlPr>
                        </m:fPr>
                        <m:num>
                          <m:r>
                            <a:rPr lang="en-GB" sz="2400" b="0" i="1" u="sng" smtClean="0">
                              <a:latin typeface="Cambria Math"/>
                              <a:ea typeface="Cambria Math"/>
                            </a:rPr>
                            <m:t>1</m:t>
                          </m:r>
                        </m:num>
                        <m:den>
                          <m:r>
                            <a:rPr lang="en-GB" sz="2400" b="0" i="1" u="sng" smtClean="0">
                              <a:latin typeface="Cambria Math"/>
                              <a:ea typeface="Cambria Math"/>
                            </a:rPr>
                            <m:t>5</m:t>
                          </m:r>
                        </m:den>
                      </m:f>
                      <m:r>
                        <a:rPr lang="en-GB" sz="2400" b="0" i="1" u="sng" smtClean="0">
                          <a:latin typeface="Cambria Math"/>
                          <a:ea typeface="Cambria Math"/>
                        </a:rPr>
                        <m:t>𝑥</m:t>
                      </m:r>
                      <m:r>
                        <a:rPr lang="en-GB" sz="2400" b="0" i="1" u="sng" smtClean="0">
                          <a:latin typeface="Cambria Math"/>
                          <a:ea typeface="Cambria Math"/>
                        </a:rPr>
                        <m:t> 0.40</m:t>
                      </m:r>
                      <m:r>
                        <a:rPr lang="en-GB" sz="2400" b="0" i="1" u="sng" smtClean="0">
                          <a:latin typeface="Cambria Math"/>
                          <a:ea typeface="Cambria Math"/>
                        </a:rPr>
                        <m:t>𝑥</m:t>
                      </m:r>
                      <m:sSup>
                        <m:sSupPr>
                          <m:ctrlPr>
                            <a:rPr lang="en-GB" sz="2400" b="0" i="1" u="sng" smtClean="0">
                              <a:latin typeface="Cambria Math" panose="02040503050406030204" pitchFamily="18" charset="0"/>
                              <a:ea typeface="Cambria Math"/>
                            </a:rPr>
                          </m:ctrlPr>
                        </m:sSupPr>
                        <m:e>
                          <m:r>
                            <a:rPr lang="en-GB" sz="2400" b="0" i="1" u="sng" smtClean="0">
                              <a:latin typeface="Cambria Math"/>
                              <a:ea typeface="Cambria Math"/>
                            </a:rPr>
                            <m:t>0.20</m:t>
                          </m:r>
                        </m:e>
                        <m:sup>
                          <m:r>
                            <a:rPr lang="en-GB" sz="2400" b="0" i="1" u="sng" smtClean="0">
                              <a:latin typeface="Cambria Math"/>
                              <a:ea typeface="Cambria Math"/>
                            </a:rPr>
                            <m:t>2</m:t>
                          </m:r>
                        </m:sup>
                      </m:sSup>
                      <m:r>
                        <a:rPr lang="en-GB" sz="2400" b="0" i="1" u="sng" smtClean="0">
                          <a:latin typeface="Cambria Math"/>
                          <a:ea typeface="Cambria Math"/>
                        </a:rPr>
                        <m:t>𝑥</m:t>
                      </m:r>
                      <m:r>
                        <a:rPr lang="en-GB" sz="2400" b="0" i="1" u="sng" smtClean="0">
                          <a:latin typeface="Cambria Math"/>
                          <a:ea typeface="Cambria Math"/>
                        </a:rPr>
                        <m:t> </m:t>
                      </m:r>
                      <m:sSup>
                        <m:sSupPr>
                          <m:ctrlPr>
                            <a:rPr lang="en-GB" sz="2400" b="0" i="1" u="sng" smtClean="0">
                              <a:latin typeface="Cambria Math" panose="02040503050406030204" pitchFamily="18" charset="0"/>
                              <a:ea typeface="Cambria Math"/>
                            </a:rPr>
                          </m:ctrlPr>
                        </m:sSupPr>
                        <m:e>
                          <m:r>
                            <a:rPr lang="en-GB" sz="2400" b="0" i="1" u="sng" smtClean="0">
                              <a:latin typeface="Cambria Math"/>
                              <a:ea typeface="Cambria Math"/>
                            </a:rPr>
                            <m:t>25</m:t>
                          </m:r>
                        </m:e>
                        <m:sup>
                          <m:r>
                            <a:rPr lang="en-GB" sz="2400" b="0" i="1" u="sng" smtClean="0">
                              <a:latin typeface="Cambria Math"/>
                              <a:ea typeface="Cambria Math"/>
                            </a:rPr>
                            <m:t>2</m:t>
                          </m:r>
                        </m:sup>
                      </m:sSup>
                      <m:r>
                        <a:rPr lang="en-GB" sz="2400" b="0" i="1" u="sng" smtClean="0">
                          <a:latin typeface="Cambria Math" panose="02040503050406030204" pitchFamily="18" charset="0"/>
                          <a:ea typeface="Cambria Math"/>
                        </a:rPr>
                        <m:t>=</m:t>
                      </m:r>
                      <m:r>
                        <a:rPr lang="en-GB" sz="2400" b="1" i="1" u="sng" smtClean="0">
                          <a:latin typeface="Cambria Math" panose="02040503050406030204" pitchFamily="18" charset="0"/>
                          <a:ea typeface="Cambria Math"/>
                        </a:rPr>
                        <m:t>𝟐</m:t>
                      </m:r>
                      <m:r>
                        <a:rPr lang="en-GB" sz="2400" b="1" i="1" u="sng" smtClean="0">
                          <a:latin typeface="Cambria Math" panose="02040503050406030204" pitchFamily="18" charset="0"/>
                          <a:ea typeface="Cambria Math"/>
                        </a:rPr>
                        <m:t>𝑱</m:t>
                      </m:r>
                    </m:oMath>
                  </m:oMathPara>
                </a14:m>
                <a:endParaRPr lang="en-GB" sz="2400" b="1" i="1" u="sng" dirty="0" smtClean="0">
                  <a:latin typeface="Cambria Math"/>
                  <a:ea typeface="Cambria Math"/>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09600" y="1737362"/>
                <a:ext cx="10972800" cy="4663438"/>
              </a:xfrm>
              <a:blipFill>
                <a:blip r:embed="rId2"/>
                <a:stretch>
                  <a:fillRect l="-833" t="-1830" b="-1830"/>
                </a:stretch>
              </a:blipFill>
            </p:spPr>
            <p:txBody>
              <a:bodyPr/>
              <a:lstStyle/>
              <a:p>
                <a:r>
                  <a:rPr lang="en-GB">
                    <a:noFill/>
                  </a:rPr>
                  <a:t> </a:t>
                </a:r>
              </a:p>
            </p:txBody>
          </p:sp>
        </mc:Fallback>
      </mc:AlternateContent>
      <p:sp>
        <p:nvSpPr>
          <p:cNvPr id="4" name="Rectangle 3"/>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3321134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Mandatory Content</a:t>
            </a:r>
            <a:endParaRPr lang="en-GB" dirty="0"/>
          </a:p>
        </p:txBody>
      </p:sp>
      <p:pic>
        <p:nvPicPr>
          <p:cNvPr id="7" name="Content Placeholder 6"/>
          <p:cNvPicPr>
            <a:picLocks noGrp="1" noChangeAspect="1"/>
          </p:cNvPicPr>
          <p:nvPr>
            <p:ph idx="1"/>
          </p:nvPr>
        </p:nvPicPr>
        <p:blipFill>
          <a:blip r:embed="rId2"/>
          <a:stretch>
            <a:fillRect/>
          </a:stretch>
        </p:blipFill>
        <p:spPr>
          <a:xfrm>
            <a:off x="838200" y="1905000"/>
            <a:ext cx="9829800" cy="3629184"/>
          </a:xfrm>
          <a:prstGeom prst="rect">
            <a:avLst/>
          </a:prstGeom>
        </p:spPr>
      </p:pic>
    </p:spTree>
    <p:extLst>
      <p:ext uri="{BB962C8B-B14F-4D97-AF65-F5344CB8AC3E}">
        <p14:creationId xmlns:p14="http://schemas.microsoft.com/office/powerpoint/2010/main" val="289985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Angular Momentum</a:t>
            </a:r>
            <a:endParaRPr lang="en-GB" dirty="0"/>
          </a:p>
        </p:txBody>
      </p:sp>
      <p:sp>
        <p:nvSpPr>
          <p:cNvPr id="3" name="Subtitle 2"/>
          <p:cNvSpPr>
            <a:spLocks noGrp="1"/>
          </p:cNvSpPr>
          <p:nvPr>
            <p:ph type="subTitle" idx="1"/>
          </p:nvPr>
        </p:nvSpPr>
        <p:spPr/>
        <p:txBody>
          <a:bodyPr/>
          <a:lstStyle/>
          <a:p>
            <a:r>
              <a:rPr lang="en-GB" dirty="0" err="1" smtClean="0"/>
              <a:t>CfE</a:t>
            </a:r>
            <a:r>
              <a:rPr lang="en-GB" dirty="0" smtClean="0"/>
              <a:t> Advanced </a:t>
            </a:r>
            <a:r>
              <a:rPr lang="en-GB" dirty="0"/>
              <a:t>H</a:t>
            </a:r>
            <a:r>
              <a:rPr lang="en-GB" dirty="0" smtClean="0"/>
              <a:t>igher Physics</a:t>
            </a:r>
            <a:endParaRPr lang="en-GB" dirty="0"/>
          </a:p>
        </p:txBody>
      </p:sp>
    </p:spTree>
    <p:extLst>
      <p:ext uri="{BB962C8B-B14F-4D97-AF65-F5344CB8AC3E}">
        <p14:creationId xmlns:p14="http://schemas.microsoft.com/office/powerpoint/2010/main" val="2441808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Angular Momentum</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r>
                  <a:rPr lang="en-GB" sz="2400" dirty="0" smtClean="0"/>
                  <a:t>Angular momentum, L, of a body rotating with moment of </a:t>
                </a:r>
                <a:r>
                  <a:rPr lang="en-GB" sz="2400" dirty="0" err="1" smtClean="0"/>
                  <a:t>interia</a:t>
                </a:r>
                <a:r>
                  <a:rPr lang="en-GB" sz="2400" dirty="0" smtClean="0"/>
                  <a:t> I and angular velocity </a:t>
                </a:r>
                <a:r>
                  <a:rPr lang="el-GR" sz="2400" dirty="0" smtClean="0">
                    <a:latin typeface="Arial"/>
                    <a:cs typeface="Arial"/>
                  </a:rPr>
                  <a:t>ω</a:t>
                </a:r>
                <a:r>
                  <a:rPr lang="en-GB" sz="2400" dirty="0" smtClean="0">
                    <a:latin typeface="Arial"/>
                    <a:cs typeface="Arial"/>
                  </a:rPr>
                  <a:t> is given by the equation: </a:t>
                </a:r>
              </a:p>
              <a:p>
                <a:endParaRPr lang="en-GB" sz="2400" dirty="0">
                  <a:latin typeface="Arial"/>
                  <a:cs typeface="Arial"/>
                </a:endParaRPr>
              </a:p>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a:rPr>
                        <m:t>𝐿</m:t>
                      </m:r>
                      <m:r>
                        <a:rPr lang="en-GB" sz="2400" b="0" i="1" smtClean="0">
                          <a:latin typeface="Cambria Math"/>
                        </a:rPr>
                        <m:t>=</m:t>
                      </m:r>
                      <m:r>
                        <a:rPr lang="en-GB" sz="2400" b="0" i="1" smtClean="0">
                          <a:latin typeface="Cambria Math"/>
                        </a:rPr>
                        <m:t>𝐼</m:t>
                      </m:r>
                      <m:r>
                        <a:rPr lang="en-GB" sz="2400" b="0" i="1" smtClean="0">
                          <a:latin typeface="Cambria Math"/>
                          <a:ea typeface="Cambria Math"/>
                        </a:rPr>
                        <m:t>𝜔</m:t>
                      </m:r>
                    </m:oMath>
                  </m:oMathPara>
                </a14:m>
                <a:endParaRPr lang="en-GB" sz="2400" dirty="0">
                  <a:latin typeface="Arial"/>
                  <a:cs typeface="Arial"/>
                </a:endParaRPr>
              </a:p>
              <a:p>
                <a:pPr marL="0" indent="0">
                  <a:buNone/>
                </a:pPr>
                <a:r>
                  <a:rPr lang="en-GB" sz="2400" dirty="0" smtClean="0"/>
                  <a:t>Where L is measured in kg m</a:t>
                </a:r>
                <a:r>
                  <a:rPr lang="en-GB" sz="2400" baseline="30000" dirty="0" smtClean="0"/>
                  <a:t>2</a:t>
                </a:r>
                <a:r>
                  <a:rPr lang="en-GB" sz="2400" dirty="0" smtClean="0"/>
                  <a:t> s</a:t>
                </a:r>
                <a:r>
                  <a:rPr lang="en-GB" sz="2400" baseline="30000" dirty="0" smtClean="0"/>
                  <a:t>-1 </a:t>
                </a:r>
                <a:endParaRPr lang="en-GB" sz="2400" dirty="0" smtClean="0"/>
              </a:p>
              <a:p>
                <a:pPr marL="0" indent="0">
                  <a:buNone/>
                </a:pPr>
                <a:endParaRPr lang="en-GB" sz="2400" dirty="0"/>
              </a:p>
              <a:p>
                <a:pPr marL="0" indent="0">
                  <a:buNone/>
                </a:pPr>
                <a:r>
                  <a:rPr lang="en-GB" sz="2400" dirty="0" smtClean="0"/>
                  <a:t>We can sate that the angular momentum of a rotating rigid body is conserved in the absence of external torques.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818" t="-2121" r="-2606"/>
                </a:stretch>
              </a:blipFill>
            </p:spPr>
            <p:txBody>
              <a:bodyPr/>
              <a:lstStyle/>
              <a:p>
                <a:r>
                  <a:rPr lang="en-GB">
                    <a:noFill/>
                  </a:rPr>
                  <a:t> </a:t>
                </a:r>
              </a:p>
            </p:txBody>
          </p:sp>
        </mc:Fallback>
      </mc:AlternateContent>
      <p:sp>
        <p:nvSpPr>
          <p:cNvPr id="4" name="Rectangle 3"/>
          <p:cNvSpPr/>
          <p:nvPr/>
        </p:nvSpPr>
        <p:spPr>
          <a:xfrm>
            <a:off x="44958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412808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Angular Momentum </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97279" y="1845734"/>
                <a:ext cx="10058401" cy="3945466"/>
              </a:xfrm>
            </p:spPr>
            <p:txBody>
              <a:bodyPr>
                <a:normAutofit/>
              </a:bodyPr>
              <a:lstStyle/>
              <a:p>
                <a:r>
                  <a:rPr lang="en-GB" sz="2400" dirty="0" smtClean="0"/>
                  <a:t>To calculate the angular momentum of an object at a point, we can substitute </a:t>
                </a:r>
                <a14:m>
                  <m:oMath xmlns:m="http://schemas.openxmlformats.org/officeDocument/2006/math">
                    <m:r>
                      <a:rPr lang="en-GB" sz="2400" b="0" i="1" smtClean="0">
                        <a:latin typeface="Cambria Math"/>
                      </a:rPr>
                      <m:t>𝐼</m:t>
                    </m:r>
                    <m:r>
                      <a:rPr lang="en-GB" sz="2400" b="0" i="1" smtClean="0">
                        <a:latin typeface="Cambria Math"/>
                      </a:rPr>
                      <m:t>=</m:t>
                    </m:r>
                    <m:r>
                      <a:rPr lang="en-GB" sz="2400" b="0" i="1" smtClean="0">
                        <a:latin typeface="Cambria Math"/>
                      </a:rPr>
                      <m:t>𝑚</m:t>
                    </m:r>
                    <m:sSup>
                      <m:sSupPr>
                        <m:ctrlPr>
                          <a:rPr lang="en-GB" sz="2400" b="0" i="1" smtClean="0">
                            <a:latin typeface="Cambria Math" panose="02040503050406030204" pitchFamily="18" charset="0"/>
                          </a:rPr>
                        </m:ctrlPr>
                      </m:sSupPr>
                      <m:e>
                        <m:r>
                          <a:rPr lang="en-GB" sz="2400" b="0" i="1" smtClean="0">
                            <a:latin typeface="Cambria Math"/>
                          </a:rPr>
                          <m:t>𝑟</m:t>
                        </m:r>
                      </m:e>
                      <m:sup>
                        <m:r>
                          <a:rPr lang="en-GB" sz="2400" b="0" i="1" smtClean="0">
                            <a:latin typeface="Cambria Math"/>
                          </a:rPr>
                          <m:t>2</m:t>
                        </m:r>
                      </m:sup>
                    </m:sSup>
                  </m:oMath>
                </a14:m>
                <a:r>
                  <a:rPr lang="en-GB" sz="2400" dirty="0" smtClean="0"/>
                  <a:t> and </a:t>
                </a:r>
                <a14:m>
                  <m:oMath xmlns:m="http://schemas.openxmlformats.org/officeDocument/2006/math">
                    <m:r>
                      <m:rPr>
                        <m:sty m:val="p"/>
                      </m:rPr>
                      <a:rPr lang="el-GR" sz="2400" b="0" i="1" smtClean="0">
                        <a:latin typeface="Cambria Math"/>
                        <a:ea typeface="Cambria Math"/>
                      </a:rPr>
                      <m:t>ω</m:t>
                    </m:r>
                    <m:r>
                      <a:rPr lang="en-GB" sz="2400" b="0" i="1" smtClean="0">
                        <a:latin typeface="Cambria Math"/>
                      </a:rPr>
                      <m:t>=</m:t>
                    </m:r>
                    <m:f>
                      <m:fPr>
                        <m:ctrlPr>
                          <a:rPr lang="en-GB" sz="2400" b="0" i="1" smtClean="0">
                            <a:latin typeface="Cambria Math" panose="02040503050406030204" pitchFamily="18" charset="0"/>
                          </a:rPr>
                        </m:ctrlPr>
                      </m:fPr>
                      <m:num>
                        <m:r>
                          <a:rPr lang="en-GB" sz="2400" b="0" i="1" smtClean="0">
                            <a:latin typeface="Cambria Math"/>
                          </a:rPr>
                          <m:t>𝑣</m:t>
                        </m:r>
                      </m:num>
                      <m:den>
                        <m:r>
                          <a:rPr lang="en-GB" sz="2400" b="0" i="1" smtClean="0">
                            <a:latin typeface="Cambria Math"/>
                          </a:rPr>
                          <m:t>𝑟</m:t>
                        </m:r>
                      </m:den>
                    </m:f>
                  </m:oMath>
                </a14:m>
                <a:r>
                  <a:rPr lang="en-GB" sz="2400" dirty="0" smtClean="0"/>
                  <a:t> into the angular momentum equation to get</a:t>
                </a:r>
                <a:r>
                  <a:rPr lang="en-GB" sz="2400" dirty="0" smtClean="0"/>
                  <a:t>:</a:t>
                </a:r>
              </a:p>
              <a:p>
                <a:endParaRPr lang="en-GB" sz="2400" b="0" dirty="0"/>
              </a:p>
              <a:p>
                <a:pPr algn="ctr"/>
                <a14:m>
                  <m:oMath xmlns:m="http://schemas.openxmlformats.org/officeDocument/2006/math">
                    <m:r>
                      <a:rPr lang="en-GB" sz="2400" b="0" i="1" smtClean="0">
                        <a:latin typeface="Cambria Math"/>
                      </a:rPr>
                      <m:t>𝐿</m:t>
                    </m:r>
                    <m:r>
                      <a:rPr lang="en-GB" sz="2400" b="0" i="1" smtClean="0">
                        <a:latin typeface="Cambria Math"/>
                      </a:rPr>
                      <m:t>=</m:t>
                    </m:r>
                    <m:r>
                      <a:rPr lang="en-GB" sz="2400" b="0" i="1" smtClean="0">
                        <a:latin typeface="Cambria Math"/>
                      </a:rPr>
                      <m:t>𝑚</m:t>
                    </m:r>
                    <m:sSup>
                      <m:sSupPr>
                        <m:ctrlPr>
                          <a:rPr lang="en-GB" sz="2400" b="0" i="1" smtClean="0">
                            <a:latin typeface="Cambria Math" panose="02040503050406030204" pitchFamily="18" charset="0"/>
                          </a:rPr>
                        </m:ctrlPr>
                      </m:sSupPr>
                      <m:e>
                        <m:r>
                          <a:rPr lang="en-GB" sz="2400" b="0" i="1" smtClean="0">
                            <a:latin typeface="Cambria Math"/>
                          </a:rPr>
                          <m:t>𝑟</m:t>
                        </m:r>
                      </m:e>
                      <m:sup>
                        <m:r>
                          <a:rPr lang="en-GB" sz="2400" b="0" i="1" smtClean="0">
                            <a:latin typeface="Cambria Math"/>
                          </a:rPr>
                          <m:t>2</m:t>
                        </m:r>
                      </m:sup>
                    </m:sSup>
                    <m:r>
                      <a:rPr lang="en-GB" sz="2400" b="0" i="1" smtClean="0">
                        <a:latin typeface="Cambria Math"/>
                        <a:ea typeface="Cambria Math"/>
                      </a:rPr>
                      <m:t>𝜔</m:t>
                    </m:r>
                  </m:oMath>
                </a14:m>
                <a:r>
                  <a:rPr lang="en-GB" sz="2400" dirty="0" smtClean="0"/>
                  <a:t> and </a:t>
                </a:r>
                <a14:m>
                  <m:oMath xmlns:m="http://schemas.openxmlformats.org/officeDocument/2006/math">
                    <m:r>
                      <a:rPr lang="en-GB" sz="2400" b="0" i="1" smtClean="0">
                        <a:latin typeface="Cambria Math"/>
                      </a:rPr>
                      <m:t>𝐿</m:t>
                    </m:r>
                    <m:r>
                      <a:rPr lang="en-GB" sz="2400" b="0" i="1" smtClean="0">
                        <a:latin typeface="Cambria Math"/>
                      </a:rPr>
                      <m:t>=</m:t>
                    </m:r>
                    <m:r>
                      <a:rPr lang="en-GB" sz="2400" b="0" i="1" smtClean="0">
                        <a:latin typeface="Cambria Math"/>
                      </a:rPr>
                      <m:t>𝑚𝑣𝑟</m:t>
                    </m:r>
                  </m:oMath>
                </a14:m>
                <a:endParaRPr lang="en-GB" sz="2400" dirty="0" smtClean="0"/>
              </a:p>
              <a:p>
                <a:pPr marL="0" indent="0">
                  <a:buNone/>
                </a:pPr>
                <a:endParaRPr lang="en-GB" dirty="0"/>
              </a:p>
              <a:p>
                <a:pPr marL="0" indent="0">
                  <a:buNone/>
                </a:pP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97279" y="1845734"/>
                <a:ext cx="10058401" cy="3945466"/>
              </a:xfrm>
              <a:blipFill>
                <a:blip r:embed="rId2"/>
                <a:stretch>
                  <a:fillRect l="-909" t="-2164"/>
                </a:stretch>
              </a:blipFill>
            </p:spPr>
            <p:txBody>
              <a:bodyPr/>
              <a:lstStyle/>
              <a:p>
                <a:r>
                  <a:rPr lang="en-GB">
                    <a:noFill/>
                  </a:rPr>
                  <a:t> </a:t>
                </a:r>
              </a:p>
            </p:txBody>
          </p:sp>
        </mc:Fallback>
      </mc:AlternateContent>
      <p:sp>
        <p:nvSpPr>
          <p:cNvPr id="5" name="Rectangle 4"/>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293924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Conservation of angular momentum </a:t>
            </a:r>
            <a:endParaRPr lang="en-GB" dirty="0"/>
          </a:p>
        </p:txBody>
      </p:sp>
      <p:sp>
        <p:nvSpPr>
          <p:cNvPr id="3" name="Content Placeholder 2"/>
          <p:cNvSpPr>
            <a:spLocks noGrp="1"/>
          </p:cNvSpPr>
          <p:nvPr>
            <p:ph idx="1"/>
          </p:nvPr>
        </p:nvSpPr>
        <p:spPr/>
        <p:txBody>
          <a:bodyPr>
            <a:normAutofit/>
          </a:bodyPr>
          <a:lstStyle/>
          <a:p>
            <a:r>
              <a:rPr lang="en-GB" sz="2400" dirty="0" smtClean="0"/>
              <a:t>Since angular momentum depends on the moment of inertia of an object, then it depends of the distribution of mass about the axis. </a:t>
            </a:r>
          </a:p>
          <a:p>
            <a:endParaRPr lang="en-GB" sz="2400" dirty="0"/>
          </a:p>
          <a:p>
            <a:r>
              <a:rPr lang="en-GB" sz="2400" dirty="0" smtClean="0"/>
              <a:t>If moment of inertia </a:t>
            </a:r>
            <a:r>
              <a:rPr lang="en-GB" sz="2400" b="1" dirty="0" smtClean="0"/>
              <a:t>increases</a:t>
            </a:r>
            <a:r>
              <a:rPr lang="en-GB" sz="2400" dirty="0" smtClean="0"/>
              <a:t>,  angular velocity must </a:t>
            </a:r>
            <a:r>
              <a:rPr lang="en-GB" sz="2400" b="1" dirty="0" smtClean="0"/>
              <a:t>decrease</a:t>
            </a:r>
            <a:r>
              <a:rPr lang="en-GB" sz="2400" dirty="0" smtClean="0"/>
              <a:t> to keep the angular momentum constant and vice versa. </a:t>
            </a:r>
            <a:endParaRPr lang="en-GB"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3857414"/>
            <a:ext cx="358140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233755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r>
              <a:rPr lang="en-GB" dirty="0" smtClean="0"/>
              <a:t>Angular momentum in sports</a:t>
            </a:r>
            <a:endParaRPr lang="en-GB" dirty="0"/>
          </a:p>
        </p:txBody>
      </p:sp>
      <p:sp>
        <p:nvSpPr>
          <p:cNvPr id="3" name="Content Placeholder 2"/>
          <p:cNvSpPr>
            <a:spLocks noGrp="1"/>
          </p:cNvSpPr>
          <p:nvPr>
            <p:ph idx="1"/>
          </p:nvPr>
        </p:nvSpPr>
        <p:spPr>
          <a:xfrm>
            <a:off x="762000" y="1752600"/>
            <a:ext cx="11201400" cy="4724400"/>
          </a:xfrm>
        </p:spPr>
        <p:txBody>
          <a:bodyPr>
            <a:noAutofit/>
          </a:bodyPr>
          <a:lstStyle/>
          <a:p>
            <a:r>
              <a:rPr lang="en-GB" sz="2400" dirty="0" smtClean="0"/>
              <a:t>Gymnasts, snowboarders, divers and acrobats all use this concept of conservation of momentum. </a:t>
            </a:r>
          </a:p>
          <a:p>
            <a:endParaRPr lang="en-GB" sz="2400" dirty="0"/>
          </a:p>
          <a:p>
            <a:endParaRPr lang="en-GB" sz="2400" dirty="0" smtClean="0"/>
          </a:p>
          <a:p>
            <a:endParaRPr lang="en-GB" sz="2400" dirty="0"/>
          </a:p>
          <a:p>
            <a:endParaRPr lang="en-GB" sz="2400" dirty="0" smtClean="0"/>
          </a:p>
          <a:p>
            <a:endParaRPr lang="en-GB" sz="2400" dirty="0" smtClean="0"/>
          </a:p>
          <a:p>
            <a:r>
              <a:rPr lang="en-GB" sz="2400" dirty="0" smtClean="0"/>
              <a:t>Standing </a:t>
            </a:r>
            <a:r>
              <a:rPr lang="en-GB" sz="2400" dirty="0" smtClean="0"/>
              <a:t>position = large moment of inertia, so small angular velocity.</a:t>
            </a:r>
          </a:p>
          <a:p>
            <a:r>
              <a:rPr lang="en-GB" sz="2400" dirty="0" smtClean="0"/>
              <a:t>Tucked position = small moment of inertia, so large angular velocity. </a:t>
            </a:r>
            <a:endParaRPr lang="en-GB"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514600"/>
            <a:ext cx="4701822"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414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0671" y="1981200"/>
            <a:ext cx="9821563"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248234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GB" sz="2400" dirty="0" smtClean="0"/>
                  <a:t>Angular momentum is always conserved, so angular momentum before must equal angular momentum after. </a:t>
                </a:r>
              </a:p>
              <a:p>
                <a:endParaRPr lang="en-GB" sz="2400" dirty="0"/>
              </a:p>
              <a:p>
                <a:pPr marL="0" indent="0">
                  <a:buNone/>
                </a:pPr>
                <a14:m>
                  <m:oMathPara xmlns:m="http://schemas.openxmlformats.org/officeDocument/2006/math">
                    <m:oMathParaPr>
                      <m:jc m:val="centerGroup"/>
                    </m:oMathParaPr>
                    <m:oMath xmlns:m="http://schemas.openxmlformats.org/officeDocument/2006/math">
                      <m:sSub>
                        <m:sSubPr>
                          <m:ctrlPr>
                            <a:rPr lang="en-GB" sz="2400" i="1" smtClean="0">
                              <a:latin typeface="Cambria Math" panose="02040503050406030204" pitchFamily="18" charset="0"/>
                            </a:rPr>
                          </m:ctrlPr>
                        </m:sSubPr>
                        <m:e>
                          <m:r>
                            <a:rPr lang="en-GB" sz="2400" b="0" i="1" smtClean="0">
                              <a:latin typeface="Cambria Math"/>
                            </a:rPr>
                            <m:t>𝐿</m:t>
                          </m:r>
                        </m:e>
                        <m:sub>
                          <m:r>
                            <a:rPr lang="en-GB" sz="2400" b="0" i="1" smtClean="0">
                              <a:latin typeface="Cambria Math"/>
                            </a:rPr>
                            <m:t>𝑖</m:t>
                          </m:r>
                        </m:sub>
                      </m:sSub>
                      <m:r>
                        <a:rPr lang="en-GB" sz="2400" b="0" i="1" smtClean="0">
                          <a:latin typeface="Cambria Math"/>
                        </a:rPr>
                        <m:t>=</m:t>
                      </m:r>
                      <m:sSub>
                        <m:sSubPr>
                          <m:ctrlPr>
                            <a:rPr lang="en-GB" sz="2400" b="0" i="1" smtClean="0">
                              <a:latin typeface="Cambria Math" panose="02040503050406030204" pitchFamily="18" charset="0"/>
                            </a:rPr>
                          </m:ctrlPr>
                        </m:sSubPr>
                        <m:e>
                          <m:r>
                            <a:rPr lang="en-GB" sz="2400" b="0" i="1" smtClean="0">
                              <a:latin typeface="Cambria Math"/>
                            </a:rPr>
                            <m:t>𝐿</m:t>
                          </m:r>
                        </m:e>
                        <m:sub>
                          <m:r>
                            <a:rPr lang="en-GB" sz="2400" b="0" i="1" smtClean="0">
                              <a:latin typeface="Cambria Math"/>
                            </a:rPr>
                            <m:t>𝑓</m:t>
                          </m:r>
                        </m:sub>
                      </m:sSub>
                      <m:r>
                        <a:rPr lang="en-GB" sz="2400" b="0" i="1" smtClean="0">
                          <a:latin typeface="Cambria Math"/>
                        </a:rPr>
                        <m:t> </m:t>
                      </m:r>
                    </m:oMath>
                  </m:oMathPara>
                </a14:m>
                <a:endParaRPr lang="en-GB" sz="24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GB" sz="2400" b="0" i="1" smtClean="0">
                              <a:latin typeface="Cambria Math" panose="02040503050406030204" pitchFamily="18" charset="0"/>
                            </a:rPr>
                          </m:ctrlPr>
                        </m:sSubPr>
                        <m:e>
                          <m:r>
                            <a:rPr lang="en-GB" sz="2400" b="0" i="1" smtClean="0">
                              <a:latin typeface="Cambria Math"/>
                            </a:rPr>
                            <m:t>𝐼</m:t>
                          </m:r>
                        </m:e>
                        <m:sub>
                          <m:r>
                            <a:rPr lang="en-GB" sz="2400" b="0" i="1" smtClean="0">
                              <a:latin typeface="Cambria Math"/>
                            </a:rPr>
                            <m:t>𝑖</m:t>
                          </m:r>
                        </m:sub>
                      </m:sSub>
                      <m:sSub>
                        <m:sSubPr>
                          <m:ctrlPr>
                            <a:rPr lang="en-GB" sz="2400" b="0" i="1" smtClean="0">
                              <a:latin typeface="Cambria Math" panose="02040503050406030204" pitchFamily="18" charset="0"/>
                            </a:rPr>
                          </m:ctrlPr>
                        </m:sSubPr>
                        <m:e>
                          <m:r>
                            <a:rPr lang="en-GB" sz="2400" b="0" i="1" smtClean="0">
                              <a:latin typeface="Cambria Math"/>
                              <a:ea typeface="Cambria Math"/>
                            </a:rPr>
                            <m:t>𝜔</m:t>
                          </m:r>
                        </m:e>
                        <m:sub>
                          <m:r>
                            <a:rPr lang="en-GB" sz="2400" b="0" i="1" smtClean="0">
                              <a:latin typeface="Cambria Math"/>
                            </a:rPr>
                            <m:t>𝑖</m:t>
                          </m:r>
                        </m:sub>
                      </m:sSub>
                      <m:r>
                        <a:rPr lang="en-GB" sz="2400" b="0" i="1" smtClean="0">
                          <a:latin typeface="Cambria Math"/>
                        </a:rPr>
                        <m:t>=</m:t>
                      </m:r>
                      <m:sSub>
                        <m:sSubPr>
                          <m:ctrlPr>
                            <a:rPr lang="en-GB" sz="2400" b="0" i="1" smtClean="0">
                              <a:latin typeface="Cambria Math" panose="02040503050406030204" pitchFamily="18" charset="0"/>
                            </a:rPr>
                          </m:ctrlPr>
                        </m:sSubPr>
                        <m:e>
                          <m:r>
                            <a:rPr lang="en-GB" sz="2400" b="0" i="1" smtClean="0">
                              <a:latin typeface="Cambria Math"/>
                            </a:rPr>
                            <m:t>𝐼</m:t>
                          </m:r>
                        </m:e>
                        <m:sub>
                          <m:r>
                            <a:rPr lang="en-GB" sz="2400" b="0" i="1" smtClean="0">
                              <a:latin typeface="Cambria Math"/>
                            </a:rPr>
                            <m:t>𝑓</m:t>
                          </m:r>
                        </m:sub>
                      </m:sSub>
                      <m:sSub>
                        <m:sSubPr>
                          <m:ctrlPr>
                            <a:rPr lang="en-GB" sz="2400" b="0" i="1" smtClean="0">
                              <a:latin typeface="Cambria Math" panose="02040503050406030204" pitchFamily="18" charset="0"/>
                            </a:rPr>
                          </m:ctrlPr>
                        </m:sSubPr>
                        <m:e>
                          <m:r>
                            <a:rPr lang="en-GB" sz="2400" b="0" i="1" smtClean="0">
                              <a:latin typeface="Cambria Math"/>
                              <a:ea typeface="Cambria Math"/>
                            </a:rPr>
                            <m:t>𝜔</m:t>
                          </m:r>
                        </m:e>
                        <m:sub>
                          <m:r>
                            <a:rPr lang="en-GB" sz="2400" b="0" i="1" smtClean="0">
                              <a:latin typeface="Cambria Math"/>
                            </a:rPr>
                            <m:t>𝑓</m:t>
                          </m:r>
                        </m:sub>
                      </m:sSub>
                      <m:r>
                        <a:rPr lang="en-GB" sz="2400" b="0" i="1" smtClean="0">
                          <a:latin typeface="Cambria Math"/>
                        </a:rPr>
                        <m:t> </m:t>
                      </m:r>
                    </m:oMath>
                  </m:oMathPara>
                </a14:m>
                <a:endParaRPr lang="en-GB" sz="24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a:rPr>
                        <m:t>4.7 </m:t>
                      </m:r>
                      <m:r>
                        <a:rPr lang="en-GB" sz="2400" b="0" i="1" smtClean="0">
                          <a:latin typeface="Cambria Math"/>
                        </a:rPr>
                        <m:t>𝑥</m:t>
                      </m:r>
                      <m:r>
                        <a:rPr lang="en-GB" sz="2400" b="0" i="1" smtClean="0">
                          <a:latin typeface="Cambria Math"/>
                        </a:rPr>
                        <m:t> 7=1.8 </m:t>
                      </m:r>
                      <m:sSub>
                        <m:sSubPr>
                          <m:ctrlPr>
                            <a:rPr lang="en-GB" sz="2400" b="0" i="1" smtClean="0">
                              <a:latin typeface="Cambria Math" panose="02040503050406030204" pitchFamily="18" charset="0"/>
                            </a:rPr>
                          </m:ctrlPr>
                        </m:sSubPr>
                        <m:e>
                          <m:r>
                            <a:rPr lang="en-GB" sz="2400" b="0" i="1" smtClean="0">
                              <a:latin typeface="Cambria Math"/>
                              <a:ea typeface="Cambria Math"/>
                            </a:rPr>
                            <m:t>𝜔</m:t>
                          </m:r>
                        </m:e>
                        <m:sub>
                          <m:r>
                            <a:rPr lang="en-GB" sz="2400" b="0" i="1" smtClean="0">
                              <a:latin typeface="Cambria Math"/>
                            </a:rPr>
                            <m:t>𝑓</m:t>
                          </m:r>
                        </m:sub>
                      </m:sSub>
                      <m:r>
                        <a:rPr lang="en-GB" sz="2400" b="0" i="1" smtClean="0">
                          <a:latin typeface="Cambria Math"/>
                        </a:rPr>
                        <m:t> </m:t>
                      </m:r>
                    </m:oMath>
                  </m:oMathPara>
                </a14:m>
                <a:endParaRPr lang="en-GB" sz="24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GB" sz="2400" b="0" i="1" smtClean="0">
                              <a:latin typeface="Cambria Math" panose="02040503050406030204" pitchFamily="18" charset="0"/>
                            </a:rPr>
                          </m:ctrlPr>
                        </m:sSubPr>
                        <m:e>
                          <m:r>
                            <a:rPr lang="en-GB" sz="2400" b="0" i="1" smtClean="0">
                              <a:latin typeface="Cambria Math"/>
                              <a:ea typeface="Cambria Math"/>
                            </a:rPr>
                            <m:t>𝜔</m:t>
                          </m:r>
                        </m:e>
                        <m:sub>
                          <m:r>
                            <a:rPr lang="en-GB" sz="2400" b="0" i="1" smtClean="0">
                              <a:latin typeface="Cambria Math"/>
                            </a:rPr>
                            <m:t>𝑓</m:t>
                          </m:r>
                        </m:sub>
                      </m:sSub>
                      <m:r>
                        <a:rPr lang="en-GB" sz="2400" b="0" i="1" smtClean="0">
                          <a:latin typeface="Cambria Math"/>
                        </a:rPr>
                        <m:t>=</m:t>
                      </m:r>
                      <m:f>
                        <m:fPr>
                          <m:ctrlPr>
                            <a:rPr lang="en-GB" sz="2400" b="0" i="1" smtClean="0">
                              <a:latin typeface="Cambria Math" panose="02040503050406030204" pitchFamily="18" charset="0"/>
                            </a:rPr>
                          </m:ctrlPr>
                        </m:fPr>
                        <m:num>
                          <m:r>
                            <a:rPr lang="en-GB" sz="2400" b="0" i="1" smtClean="0">
                              <a:latin typeface="Cambria Math"/>
                            </a:rPr>
                            <m:t>4.7 </m:t>
                          </m:r>
                          <m:r>
                            <a:rPr lang="en-GB" sz="2400" b="0" i="1" smtClean="0">
                              <a:latin typeface="Cambria Math"/>
                            </a:rPr>
                            <m:t>𝑥</m:t>
                          </m:r>
                          <m:r>
                            <a:rPr lang="en-GB" sz="2400" b="0" i="1" smtClean="0">
                              <a:latin typeface="Cambria Math"/>
                            </a:rPr>
                            <m:t> 7</m:t>
                          </m:r>
                        </m:num>
                        <m:den>
                          <m:r>
                            <a:rPr lang="en-GB" sz="2400" b="0" i="1" smtClean="0">
                              <a:latin typeface="Cambria Math"/>
                            </a:rPr>
                            <m:t>1.8</m:t>
                          </m:r>
                        </m:den>
                      </m:f>
                      <m:r>
                        <a:rPr lang="en-GB" sz="2400" b="0" i="1" smtClean="0">
                          <a:latin typeface="Cambria Math"/>
                        </a:rPr>
                        <m:t> </m:t>
                      </m:r>
                    </m:oMath>
                  </m:oMathPara>
                </a14:m>
                <a:endParaRPr lang="en-GB" sz="24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GB" sz="2400" b="0" i="1" smtClean="0">
                              <a:latin typeface="Cambria Math" panose="02040503050406030204" pitchFamily="18" charset="0"/>
                            </a:rPr>
                          </m:ctrlPr>
                        </m:sSubPr>
                        <m:e>
                          <m:r>
                            <a:rPr lang="en-GB" sz="2400" b="0" i="1" smtClean="0">
                              <a:latin typeface="Cambria Math"/>
                              <a:ea typeface="Cambria Math"/>
                            </a:rPr>
                            <m:t>𝜔</m:t>
                          </m:r>
                        </m:e>
                        <m:sub>
                          <m:r>
                            <a:rPr lang="en-GB" sz="2400" b="0" i="1" smtClean="0">
                              <a:latin typeface="Cambria Math"/>
                            </a:rPr>
                            <m:t>𝑓</m:t>
                          </m:r>
                        </m:sub>
                      </m:sSub>
                      <m:r>
                        <a:rPr lang="en-GB" sz="2400" b="0" i="1" smtClean="0">
                          <a:latin typeface="Cambria Math"/>
                        </a:rPr>
                        <m:t>=18 </m:t>
                      </m:r>
                      <m:r>
                        <a:rPr lang="en-GB" sz="2400" b="0" i="1" smtClean="0">
                          <a:latin typeface="Cambria Math"/>
                        </a:rPr>
                        <m:t>𝑟𝑎𝑑</m:t>
                      </m:r>
                      <m:r>
                        <a:rPr lang="en-GB" sz="2400" b="0" i="1" smtClean="0">
                          <a:latin typeface="Cambria Math"/>
                        </a:rPr>
                        <m:t> </m:t>
                      </m:r>
                      <m:sSup>
                        <m:sSupPr>
                          <m:ctrlPr>
                            <a:rPr lang="en-GB" sz="2400" b="0" i="1" smtClean="0">
                              <a:latin typeface="Cambria Math" panose="02040503050406030204" pitchFamily="18" charset="0"/>
                            </a:rPr>
                          </m:ctrlPr>
                        </m:sSupPr>
                        <m:e>
                          <m:r>
                            <a:rPr lang="en-GB" sz="2400" b="0" i="1" smtClean="0">
                              <a:latin typeface="Cambria Math"/>
                            </a:rPr>
                            <m:t>𝑠</m:t>
                          </m:r>
                        </m:e>
                        <m:sup>
                          <m:r>
                            <a:rPr lang="en-GB" sz="2400" b="0" i="1" smtClean="0">
                              <a:latin typeface="Cambria Math"/>
                            </a:rPr>
                            <m:t>−1</m:t>
                          </m:r>
                        </m:sup>
                      </m:sSup>
                      <m:r>
                        <a:rPr lang="en-GB" sz="2400" b="0" i="1" smtClean="0">
                          <a:latin typeface="Cambria Math"/>
                        </a:rPr>
                        <m:t> </m:t>
                      </m:r>
                    </m:oMath>
                  </m:oMathPara>
                </a14:m>
                <a:endParaRPr lang="en-GB"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09" t="-2121" r="-788"/>
                </a:stretch>
              </a:blipFill>
            </p:spPr>
            <p:txBody>
              <a:bodyPr/>
              <a:lstStyle/>
              <a:p>
                <a:r>
                  <a:rPr lang="en-GB">
                    <a:noFill/>
                  </a:rPr>
                  <a:t> </a:t>
                </a:r>
              </a:p>
            </p:txBody>
          </p:sp>
        </mc:Fallback>
      </mc:AlternateContent>
      <p:sp>
        <p:nvSpPr>
          <p:cNvPr id="4" name="Rectangle 3"/>
          <p:cNvSpPr/>
          <p:nvPr/>
        </p:nvSpPr>
        <p:spPr>
          <a:xfrm>
            <a:off x="4343400" y="457200"/>
            <a:ext cx="2709396" cy="369332"/>
          </a:xfrm>
          <a:prstGeom prst="rect">
            <a:avLst/>
          </a:prstGeom>
        </p:spPr>
        <p:txBody>
          <a:bodyPr wrap="none">
            <a:spAutoFit/>
          </a:bodyPr>
          <a:lstStyle/>
          <a:p>
            <a:r>
              <a:rPr lang="en-GB" dirty="0"/>
              <a:t>Copy into notes jotter: </a:t>
            </a:r>
          </a:p>
        </p:txBody>
      </p:sp>
    </p:spTree>
    <p:extLst>
      <p:ext uri="{BB962C8B-B14F-4D97-AF65-F5344CB8AC3E}">
        <p14:creationId xmlns:p14="http://schemas.microsoft.com/office/powerpoint/2010/main" val="16874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Everyday examples</a:t>
            </a:r>
            <a:endParaRPr lang="en-GB" dirty="0"/>
          </a:p>
        </p:txBody>
      </p:sp>
      <p:sp>
        <p:nvSpPr>
          <p:cNvPr id="3" name="Content Placeholder 2"/>
          <p:cNvSpPr>
            <a:spLocks noGrp="1"/>
          </p:cNvSpPr>
          <p:nvPr>
            <p:ph idx="1"/>
          </p:nvPr>
        </p:nvSpPr>
        <p:spPr/>
        <p:txBody>
          <a:bodyPr>
            <a:normAutofit/>
          </a:bodyPr>
          <a:lstStyle/>
          <a:p>
            <a:r>
              <a:rPr lang="en-GB" sz="2400" dirty="0" smtClean="0"/>
              <a:t>Ice skaters also use this concept when spinning:</a:t>
            </a:r>
          </a:p>
          <a:p>
            <a:endParaRPr lang="en-GB" dirty="0"/>
          </a:p>
          <a:p>
            <a:endParaRPr lang="en-GB" dirty="0" smtClean="0"/>
          </a:p>
          <a:p>
            <a:endParaRPr lang="en-GB" dirty="0"/>
          </a:p>
          <a:p>
            <a:endParaRPr lang="en-GB" dirty="0" smtClean="0"/>
          </a:p>
          <a:p>
            <a:endParaRPr lang="en-GB" dirty="0"/>
          </a:p>
          <a:p>
            <a:endParaRPr lang="en-GB"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153" y="2447714"/>
            <a:ext cx="4516651"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0426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ustom 1 Comic">
      <a:majorFont>
        <a:latin typeface="Comic Sans MS"/>
        <a:ea typeface=""/>
        <a:cs typeface=""/>
      </a:majorFont>
      <a:minorFont>
        <a:latin typeface="Comic Sans MS"/>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417</TotalTime>
  <Words>559</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Cambria Math</vt:lpstr>
      <vt:lpstr>Comic Sans MS</vt:lpstr>
      <vt:lpstr>Retrospect</vt:lpstr>
      <vt:lpstr>Lesson Starter</vt:lpstr>
      <vt:lpstr>Angular Momentum</vt:lpstr>
      <vt:lpstr>Angular Momentum</vt:lpstr>
      <vt:lpstr>Angular Momentum </vt:lpstr>
      <vt:lpstr>Conservation of angular momentum </vt:lpstr>
      <vt:lpstr>Angular momentum in sports</vt:lpstr>
      <vt:lpstr>Example </vt:lpstr>
      <vt:lpstr>Answer</vt:lpstr>
      <vt:lpstr>Everyday examples</vt:lpstr>
      <vt:lpstr>Everyday examples</vt:lpstr>
      <vt:lpstr>Mandatory content </vt:lpstr>
      <vt:lpstr>Quiz</vt:lpstr>
      <vt:lpstr>Quiz cont…</vt:lpstr>
      <vt:lpstr>Rotational Kinetic Energy</vt:lpstr>
      <vt:lpstr>Total kinetic Energy</vt:lpstr>
      <vt:lpstr>Example 1 </vt:lpstr>
      <vt:lpstr>Answer </vt:lpstr>
      <vt:lpstr>Answer</vt:lpstr>
      <vt:lpstr>Mandatory Content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Angular Momentum</dc:title>
  <dc:creator>Alexandra Watson</dc:creator>
  <cp:lastModifiedBy>Alexandra Watson</cp:lastModifiedBy>
  <cp:revision>18</cp:revision>
  <dcterms:created xsi:type="dcterms:W3CDTF">2006-08-16T00:00:00Z</dcterms:created>
  <dcterms:modified xsi:type="dcterms:W3CDTF">2019-06-06T10:57:02Z</dcterms:modified>
</cp:coreProperties>
</file>