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76" r:id="rId4"/>
    <p:sldId id="285" r:id="rId5"/>
    <p:sldId id="286" r:id="rId6"/>
    <p:sldId id="298" r:id="rId7"/>
    <p:sldId id="301" r:id="rId8"/>
    <p:sldId id="300" r:id="rId9"/>
    <p:sldId id="291" r:id="rId10"/>
    <p:sldId id="302" r:id="rId11"/>
    <p:sldId id="299" r:id="rId12"/>
    <p:sldId id="303" r:id="rId13"/>
    <p:sldId id="304" r:id="rId14"/>
    <p:sldId id="292" r:id="rId15"/>
    <p:sldId id="310" r:id="rId16"/>
    <p:sldId id="305" r:id="rId17"/>
    <p:sldId id="294" r:id="rId18"/>
    <p:sldId id="295" r:id="rId19"/>
    <p:sldId id="296" r:id="rId20"/>
    <p:sldId id="306" r:id="rId21"/>
    <p:sldId id="307" r:id="rId22"/>
    <p:sldId id="297" r:id="rId23"/>
    <p:sldId id="311" r:id="rId24"/>
    <p:sldId id="312" r:id="rId25"/>
    <p:sldId id="313" r:id="rId26"/>
    <p:sldId id="314" r:id="rId27"/>
    <p:sldId id="31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336600"/>
    <a:srgbClr val="3333FF"/>
    <a:srgbClr val="660066"/>
    <a:srgbClr val="D85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2" autoAdjust="0"/>
    <p:restoredTop sz="94660"/>
  </p:normalViewPr>
  <p:slideViewPr>
    <p:cSldViewPr>
      <p:cViewPr varScale="1">
        <p:scale>
          <a:sx n="86" d="100"/>
          <a:sy n="86" d="100"/>
        </p:scale>
        <p:origin x="15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915D3-1899-4B54-AFE8-90108ED6B877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46470-B3E9-411D-9816-A3D6CAC5F5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458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46470-B3E9-411D-9816-A3D6CAC5F5C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46470-B3E9-411D-9816-A3D6CAC5F5CE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46470-B3E9-411D-9816-A3D6CAC5F5CE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46470-B3E9-411D-9816-A3D6CAC5F5CE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33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683568" y="6093296"/>
            <a:ext cx="5328592" cy="55376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Particles and Waves	M Ashton 2013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B3072C-D8BD-4D3E-A8E1-EABA9073223A}" type="datetimeFigureOut">
              <a:rPr lang="en-GB" smtClean="0"/>
              <a:pPr/>
              <a:t>05/06/2019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13.png"/><Relationship Id="rId3" Type="http://schemas.openxmlformats.org/officeDocument/2006/relationships/image" Target="../media/image15.png"/><Relationship Id="rId7" Type="http://schemas.openxmlformats.org/officeDocument/2006/relationships/image" Target="../media/image5.wmf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11" Type="http://schemas.openxmlformats.org/officeDocument/2006/relationships/image" Target="../media/image16.jpeg"/><Relationship Id="rId5" Type="http://schemas.openxmlformats.org/officeDocument/2006/relationships/image" Target="../media/image3.wmf"/><Relationship Id="rId10" Type="http://schemas.openxmlformats.org/officeDocument/2006/relationships/image" Target="../media/image10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52736"/>
            <a:ext cx="7851648" cy="2147664"/>
          </a:xfrm>
        </p:spPr>
        <p:txBody>
          <a:bodyPr>
            <a:noAutofit/>
          </a:bodyPr>
          <a:lstStyle/>
          <a:p>
            <a:pPr algn="l"/>
            <a:r>
              <a:rPr lang="en-GB" sz="6600" dirty="0" smtClean="0"/>
              <a:t>The Standard Model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648736"/>
          </a:xfrm>
        </p:spPr>
        <p:txBody>
          <a:bodyPr>
            <a:noAutofit/>
          </a:bodyPr>
          <a:lstStyle/>
          <a:p>
            <a:pPr algn="l"/>
            <a:r>
              <a:rPr lang="en-GB" sz="5400" dirty="0" smtClean="0">
                <a:latin typeface="+mj-lt"/>
              </a:rPr>
              <a:t>Lesson 3:</a:t>
            </a:r>
          </a:p>
          <a:p>
            <a:pPr algn="l"/>
            <a:r>
              <a:rPr lang="en-GB" sz="5400" dirty="0" smtClean="0">
                <a:latin typeface="+mj-lt"/>
              </a:rPr>
              <a:t>The Standard Model</a:t>
            </a:r>
            <a:endParaRPr lang="en-GB" sz="5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45747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0070C0"/>
                </a:solidFill>
                <a:latin typeface="+mj-lt"/>
              </a:rPr>
              <a:t>Baryons – the heavyweights</a:t>
            </a:r>
            <a:endParaRPr lang="en-GB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628800"/>
            <a:ext cx="85689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Baryons are made up of 3 quarks.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Examples include a neutron, proton and antiproton (yes there are anti-baryons too!)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These all have a Baryon number of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Examples: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Proton 	– made of 2 up quarks and a down quark.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- analysing charge we see:</a:t>
            </a:r>
          </a:p>
          <a:p>
            <a:endParaRPr lang="en-GB" sz="2400" dirty="0" smtClean="0"/>
          </a:p>
          <a:p>
            <a:r>
              <a:rPr lang="en-GB" sz="2400" dirty="0" smtClean="0"/>
              <a:t>		proton (p) = u + u + d</a:t>
            </a:r>
          </a:p>
          <a:p>
            <a:r>
              <a:rPr lang="en-GB" sz="2400" dirty="0" smtClean="0"/>
              <a:t>			       = 2/3 + 2/3 – 1/3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	       = +1</a:t>
            </a:r>
          </a:p>
          <a:p>
            <a:endParaRPr lang="en-GB" sz="2400" dirty="0"/>
          </a:p>
        </p:txBody>
      </p:sp>
      <p:grpSp>
        <p:nvGrpSpPr>
          <p:cNvPr id="5" name="Group 4"/>
          <p:cNvGrpSpPr/>
          <p:nvPr/>
        </p:nvGrpSpPr>
        <p:grpSpPr>
          <a:xfrm>
            <a:off x="6012160" y="4243881"/>
            <a:ext cx="2622022" cy="2289282"/>
            <a:chOff x="6292776" y="4941167"/>
            <a:chExt cx="1902856" cy="1661380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216"/>
            <a:stretch/>
          </p:blipFill>
          <p:spPr bwMode="auto">
            <a:xfrm>
              <a:off x="6292776" y="4941168"/>
              <a:ext cx="1389978" cy="1661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795" r="1"/>
            <a:stretch/>
          </p:blipFill>
          <p:spPr bwMode="auto">
            <a:xfrm>
              <a:off x="7682754" y="4941167"/>
              <a:ext cx="512878" cy="1661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2" name="Picture 2" descr="C:\Users\AlexanderR\AppData\Local\Microsoft\Windows\Temporary Internet Files\Content.IE5\6B0TO7YK\Elephant_female_indian_eating_grass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202" y="566215"/>
            <a:ext cx="1214731" cy="111973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3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23528" y="980728"/>
                <a:ext cx="8712968" cy="26858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/>
                  <a:t>2. Antiproton – </a:t>
                </a:r>
                <a:r>
                  <a:rPr lang="en-GB" sz="2400" dirty="0"/>
                  <a:t>made of 2 </a:t>
                </a:r>
                <a:r>
                  <a:rPr lang="en-GB" sz="2400" dirty="0" smtClean="0"/>
                  <a:t>anti up </a:t>
                </a:r>
                <a:r>
                  <a:rPr lang="en-GB" sz="2400" dirty="0"/>
                  <a:t>quarks </a:t>
                </a:r>
                <a:r>
                  <a:rPr lang="en-GB" sz="2400"/>
                  <a:t>and </a:t>
                </a:r>
                <a:r>
                  <a:rPr lang="en-GB" sz="2400" smtClean="0"/>
                  <a:t>an </a:t>
                </a:r>
                <a:r>
                  <a:rPr lang="en-GB" sz="2400" dirty="0" smtClean="0"/>
                  <a:t>anti down </a:t>
                </a:r>
                <a:r>
                  <a:rPr lang="en-GB" sz="2400" dirty="0"/>
                  <a:t>quark.</a:t>
                </a:r>
              </a:p>
              <a:p>
                <a:r>
                  <a:rPr lang="en-GB" sz="2400" dirty="0"/>
                  <a:t>		- analysing charge we see:</a:t>
                </a:r>
              </a:p>
              <a:p>
                <a:endParaRPr lang="en-GB" sz="2400" dirty="0"/>
              </a:p>
              <a:p>
                <a:r>
                  <a:rPr lang="en-GB" sz="2400" dirty="0"/>
                  <a:t>		</a:t>
                </a:r>
                <a:r>
                  <a:rPr lang="en-GB" sz="2400" dirty="0" smtClean="0"/>
                  <a:t>antiproton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b="0" i="1" smtClean="0">
                            <a:latin typeface="Cambria Math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GB" sz="2400" dirty="0" smtClean="0"/>
                  <a:t>)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b="0" i="1" smtClean="0">
                            <a:latin typeface="Cambria Math"/>
                          </a:rPr>
                          <m:t>𝑢</m:t>
                        </m:r>
                      </m:e>
                    </m:acc>
                    <m:r>
                      <a:rPr lang="en-GB" sz="2400" b="0" i="1" smtClean="0">
                        <a:latin typeface="Cambria Math"/>
                      </a:rPr>
                      <m:t>+ </m:t>
                    </m:r>
                    <m:acc>
                      <m:accPr>
                        <m:chr m:val="̅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b="0" i="1" smtClean="0">
                            <a:latin typeface="Cambria Math"/>
                          </a:rPr>
                          <m:t>𝑢</m:t>
                        </m:r>
                      </m:e>
                    </m:acc>
                    <m:r>
                      <a:rPr lang="en-GB" sz="2400" b="0" i="1" smtClean="0">
                        <a:latin typeface="Cambria Math"/>
                      </a:rPr>
                      <m:t>+ </m:t>
                    </m:r>
                    <m:acc>
                      <m:accPr>
                        <m:chr m:val="̅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b="0" i="1" smtClean="0">
                            <a:latin typeface="Cambria Math"/>
                          </a:rPr>
                          <m:t>𝑑</m:t>
                        </m:r>
                      </m:e>
                    </m:acc>
                  </m:oMath>
                </a14:m>
                <a:endParaRPr lang="en-GB" sz="2400" dirty="0" smtClean="0"/>
              </a:p>
              <a:p>
                <a:r>
                  <a:rPr lang="en-GB" sz="2400" dirty="0"/>
                  <a:t>	</a:t>
                </a:r>
                <a:r>
                  <a:rPr lang="en-GB" sz="2400" dirty="0" smtClean="0"/>
                  <a:t>			  = -2/3 - </a:t>
                </a:r>
                <a:r>
                  <a:rPr lang="en-GB" sz="2400" dirty="0"/>
                  <a:t>2/3 </a:t>
                </a:r>
                <a:r>
                  <a:rPr lang="en-GB" sz="2400" dirty="0" smtClean="0"/>
                  <a:t>+ </a:t>
                </a:r>
                <a:r>
                  <a:rPr lang="en-GB" sz="2400" dirty="0"/>
                  <a:t>1/3</a:t>
                </a:r>
              </a:p>
              <a:p>
                <a:r>
                  <a:rPr lang="en-GB" sz="2400" dirty="0"/>
                  <a:t>			</a:t>
                </a:r>
                <a:r>
                  <a:rPr lang="en-GB" sz="2400" dirty="0" smtClean="0"/>
                  <a:t>	  </a:t>
                </a:r>
                <a:r>
                  <a:rPr lang="en-GB" sz="2400" dirty="0"/>
                  <a:t>= </a:t>
                </a:r>
                <a:r>
                  <a:rPr lang="en-GB" sz="2400" dirty="0" smtClean="0"/>
                  <a:t>-1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80728"/>
                <a:ext cx="8712968" cy="2685800"/>
              </a:xfrm>
              <a:prstGeom prst="rect">
                <a:avLst/>
              </a:prstGeom>
              <a:blipFill rotWithShape="1">
                <a:blip r:embed="rId2"/>
                <a:stretch>
                  <a:fillRect l="-1050" t="-1818" b="-4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6302754"/>
                  </p:ext>
                </p:extLst>
              </p:nvPr>
            </p:nvGraphicFramePr>
            <p:xfrm>
              <a:off x="2648012" y="3573016"/>
              <a:ext cx="4064000" cy="286702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rgbClr val="C00000"/>
                              </a:solidFill>
                            </a:rPr>
                            <a:t>Anti-quark symbol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rgbClr val="C00000"/>
                              </a:solidFill>
                            </a:rPr>
                            <a:t>Charge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6302754"/>
                  </p:ext>
                </p:extLst>
              </p:nvPr>
            </p:nvGraphicFramePr>
            <p:xfrm>
              <a:off x="2648012" y="3573016"/>
              <a:ext cx="4064000" cy="286702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000"/>
                    <a:gridCol w="2032000"/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rgbClr val="C00000"/>
                              </a:solidFill>
                            </a:rPr>
                            <a:t>Anti-quark symbol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rgbClr val="C00000"/>
                              </a:solidFill>
                            </a:rPr>
                            <a:t>Charge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80328" r="-100000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280328" r="-100000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386667" r="-100000" b="-3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478689" r="-1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578689" r="-1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678689" r="-1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061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980728"/>
            <a:ext cx="8712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3</a:t>
            </a:r>
            <a:r>
              <a:rPr lang="en-GB" sz="2800" dirty="0" smtClean="0"/>
              <a:t>. Neutron</a:t>
            </a:r>
            <a:r>
              <a:rPr lang="en-GB" sz="2800" dirty="0"/>
              <a:t> </a:t>
            </a:r>
            <a:r>
              <a:rPr lang="en-GB" sz="2800" dirty="0" smtClean="0"/>
              <a:t>	– what do you think?</a:t>
            </a:r>
          </a:p>
          <a:p>
            <a:r>
              <a:rPr lang="en-GB" sz="2800" dirty="0"/>
              <a:t>	</a:t>
            </a:r>
            <a:r>
              <a:rPr lang="en-GB" sz="2800" dirty="0" smtClean="0"/>
              <a:t>	- what is the overall charge on a neutron?</a:t>
            </a:r>
          </a:p>
          <a:p>
            <a:r>
              <a:rPr lang="en-GB" sz="2800" dirty="0"/>
              <a:t>	</a:t>
            </a:r>
            <a:r>
              <a:rPr lang="en-GB" sz="2800" dirty="0" smtClean="0"/>
              <a:t>	- how can 3 quarks combine to give a charge 		of 0? (hint nucleons are made from up 				and down quarks)</a:t>
            </a:r>
            <a:endParaRPr lang="en-GB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6084168" y="3861048"/>
            <a:ext cx="2622022" cy="2289282"/>
            <a:chOff x="6292776" y="4941167"/>
            <a:chExt cx="1902856" cy="166138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216"/>
            <a:stretch/>
          </p:blipFill>
          <p:spPr bwMode="auto">
            <a:xfrm>
              <a:off x="6292776" y="4941168"/>
              <a:ext cx="1389978" cy="1661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795" r="1"/>
            <a:stretch/>
          </p:blipFill>
          <p:spPr bwMode="auto">
            <a:xfrm>
              <a:off x="7682754" y="4941167"/>
              <a:ext cx="512878" cy="1661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8604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12776"/>
            <a:ext cx="88924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There are six groups of </a:t>
            </a:r>
            <a:r>
              <a:rPr lang="en-GB" sz="2800" dirty="0" smtClean="0"/>
              <a:t>baryons depending on the type of quark that makes them</a:t>
            </a:r>
          </a:p>
          <a:p>
            <a:r>
              <a:rPr lang="en-GB" sz="2800" dirty="0" smtClean="0">
                <a:solidFill>
                  <a:srgbClr val="00B050"/>
                </a:solidFill>
              </a:rPr>
              <a:t>nucleon</a:t>
            </a:r>
            <a:r>
              <a:rPr lang="en-GB" sz="2800" dirty="0" smtClean="0"/>
              <a:t> </a:t>
            </a:r>
            <a:r>
              <a:rPr lang="en-GB" sz="2800" dirty="0"/>
              <a:t>(N), </a:t>
            </a:r>
            <a:endParaRPr lang="en-GB" sz="2800" dirty="0" smtClean="0"/>
          </a:p>
          <a:p>
            <a:r>
              <a:rPr lang="en-GB" sz="2800" dirty="0" smtClean="0">
                <a:solidFill>
                  <a:schemeClr val="accent2"/>
                </a:solidFill>
              </a:rPr>
              <a:t>Delta</a:t>
            </a:r>
            <a:r>
              <a:rPr lang="en-GB" sz="2800" dirty="0" smtClean="0"/>
              <a:t> </a:t>
            </a:r>
            <a:r>
              <a:rPr lang="en-GB" sz="2800" dirty="0"/>
              <a:t>(Δ), </a:t>
            </a:r>
            <a:endParaRPr lang="en-GB" sz="2800" dirty="0" smtClean="0"/>
          </a:p>
          <a:p>
            <a:r>
              <a:rPr lang="en-GB" sz="2800" dirty="0" smtClean="0">
                <a:solidFill>
                  <a:srgbClr val="0070C0"/>
                </a:solidFill>
              </a:rPr>
              <a:t>Lambda</a:t>
            </a:r>
            <a:r>
              <a:rPr lang="en-GB" sz="2800" dirty="0" smtClean="0"/>
              <a:t> </a:t>
            </a:r>
            <a:r>
              <a:rPr lang="en-GB" sz="2800" dirty="0"/>
              <a:t>(Λ), </a:t>
            </a:r>
            <a:endParaRPr lang="en-GB" sz="2800" dirty="0" smtClean="0"/>
          </a:p>
          <a:p>
            <a:r>
              <a:rPr lang="en-GB" sz="2800" dirty="0" smtClean="0">
                <a:solidFill>
                  <a:srgbClr val="002060"/>
                </a:solidFill>
              </a:rPr>
              <a:t>Sigma</a:t>
            </a:r>
            <a:r>
              <a:rPr lang="en-GB" sz="2800" dirty="0" smtClean="0"/>
              <a:t> </a:t>
            </a:r>
            <a:r>
              <a:rPr lang="en-GB" sz="2800" dirty="0"/>
              <a:t>(Σ), </a:t>
            </a:r>
            <a:endParaRPr lang="en-GB" sz="2800" dirty="0" smtClean="0"/>
          </a:p>
          <a:p>
            <a:r>
              <a:rPr lang="en-GB" sz="2800" dirty="0" smtClean="0">
                <a:solidFill>
                  <a:srgbClr val="7030A0"/>
                </a:solidFill>
              </a:rPr>
              <a:t>Xi</a:t>
            </a:r>
            <a:r>
              <a:rPr lang="en-GB" sz="2800" dirty="0" smtClean="0"/>
              <a:t> </a:t>
            </a:r>
            <a:r>
              <a:rPr lang="en-GB" sz="2800" dirty="0"/>
              <a:t>(Ξ), </a:t>
            </a:r>
            <a:endParaRPr lang="en-GB" sz="2800" dirty="0" smtClean="0"/>
          </a:p>
          <a:p>
            <a:r>
              <a:rPr lang="en-GB" sz="2800" dirty="0" smtClean="0">
                <a:solidFill>
                  <a:srgbClr val="FF33CC"/>
                </a:solidFill>
              </a:rPr>
              <a:t>and </a:t>
            </a:r>
            <a:r>
              <a:rPr lang="en-GB" sz="2800" dirty="0">
                <a:solidFill>
                  <a:srgbClr val="FF33CC"/>
                </a:solidFill>
              </a:rPr>
              <a:t>Omega </a:t>
            </a:r>
            <a:r>
              <a:rPr lang="en-GB" sz="2800" dirty="0"/>
              <a:t>(Ω</a:t>
            </a:r>
            <a:r>
              <a:rPr lang="en-GB" sz="2800" dirty="0" smtClean="0"/>
              <a:t>).  </a:t>
            </a:r>
          </a:p>
          <a:p>
            <a:endParaRPr lang="en-GB" sz="2800" dirty="0"/>
          </a:p>
          <a:p>
            <a:r>
              <a:rPr lang="en-GB" sz="2800" dirty="0" smtClean="0"/>
              <a:t>We tend to focus on the nucleons (made from up and down quarks)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060848"/>
            <a:ext cx="3364409" cy="336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99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Mesons (the middle weights)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sz="2800" dirty="0" smtClean="0">
                    <a:latin typeface="+mj-lt"/>
                  </a:rPr>
                  <a:t>They are made from 2 quarks (hence they are lighter than baryons)</a:t>
                </a:r>
              </a:p>
              <a:p>
                <a:r>
                  <a:rPr lang="en-GB" sz="2800" dirty="0" smtClean="0">
                    <a:latin typeface="+mj-lt"/>
                  </a:rPr>
                  <a:t>They are made up of a quark and anti-quark pair.</a:t>
                </a:r>
              </a:p>
              <a:p>
                <a:r>
                  <a:rPr lang="en-GB" sz="2800" dirty="0" smtClean="0">
                    <a:latin typeface="+mj-lt"/>
                  </a:rPr>
                  <a:t>Because of this they are very unstable.</a:t>
                </a:r>
              </a:p>
              <a:p>
                <a:r>
                  <a:rPr lang="en-GB" sz="2800" dirty="0" smtClean="0">
                    <a:latin typeface="+mj-lt"/>
                  </a:rPr>
                  <a:t>Examples are: a pion, </a:t>
                </a:r>
                <a:r>
                  <a:rPr lang="en-GB" sz="2800" dirty="0" err="1" smtClean="0">
                    <a:latin typeface="+mj-lt"/>
                  </a:rPr>
                  <a:t>kaon</a:t>
                </a:r>
                <a:r>
                  <a:rPr lang="en-GB" sz="2800" dirty="0">
                    <a:latin typeface="+mj-lt"/>
                  </a:rPr>
                  <a:t> </a:t>
                </a:r>
                <a:r>
                  <a:rPr lang="en-GB" sz="2800" dirty="0" smtClean="0">
                    <a:latin typeface="+mj-lt"/>
                  </a:rPr>
                  <a:t>and upsilon</a:t>
                </a:r>
              </a:p>
              <a:p>
                <a:r>
                  <a:rPr lang="en-GB" sz="2800" dirty="0" smtClean="0"/>
                  <a:t>A pion </a:t>
                </a:r>
                <a:r>
                  <a:rPr lang="en-GB" sz="2800" dirty="0"/>
                  <a:t>(</a:t>
                </a:r>
                <a:r>
                  <a:rPr lang="el-GR" sz="2800" dirty="0"/>
                  <a:t>π</a:t>
                </a:r>
                <a:r>
                  <a:rPr lang="en-GB" sz="2800" baseline="30000" dirty="0"/>
                  <a:t>+</a:t>
                </a:r>
                <a:r>
                  <a:rPr lang="en-GB" sz="2800" dirty="0"/>
                  <a:t>) is made of an up </a:t>
                </a:r>
                <a:r>
                  <a:rPr lang="en-GB" sz="2800" dirty="0" smtClean="0"/>
                  <a:t>quark</a:t>
                </a:r>
              </a:p>
              <a:p>
                <a:r>
                  <a:rPr lang="en-GB" sz="2800" dirty="0" smtClean="0"/>
                  <a:t> </a:t>
                </a:r>
                <a:r>
                  <a:rPr lang="en-GB" sz="2800" dirty="0"/>
                  <a:t>and a down anti- </a:t>
                </a:r>
                <a:r>
                  <a:rPr lang="en-GB" sz="2800" dirty="0" smtClean="0"/>
                  <a:t>quark: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𝑢</m:t>
                    </m:r>
                    <m:r>
                      <a:rPr lang="en-GB" sz="2800" b="0" i="1" smtClean="0">
                        <a:latin typeface="Cambria Math"/>
                      </a:rPr>
                      <m:t>+ </m:t>
                    </m:r>
                    <m:acc>
                      <m:accPr>
                        <m:chr m:val="̅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800" b="0" i="1" smtClean="0">
                            <a:latin typeface="Cambria Math"/>
                          </a:rPr>
                          <m:t>𝑑</m:t>
                        </m:r>
                      </m:e>
                    </m:acc>
                    <m:r>
                      <a:rPr lang="en-GB" sz="2800" b="0" i="1" smtClean="0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l-GR" sz="2800" dirty="0"/>
                      <m:t>π</m:t>
                    </m:r>
                    <m:r>
                      <m:rPr>
                        <m:nor/>
                      </m:rPr>
                      <a:rPr lang="en-GB" sz="2800" baseline="30000" dirty="0"/>
                      <m:t>+</m:t>
                    </m:r>
                  </m:oMath>
                </a14:m>
                <a:r>
                  <a:rPr lang="en-GB" sz="2800" dirty="0" smtClean="0"/>
                  <a:t>.</a:t>
                </a:r>
                <a:endParaRPr lang="en-GB" sz="2800" dirty="0"/>
              </a:p>
              <a:p>
                <a:r>
                  <a:rPr lang="en-GB" sz="2800" dirty="0"/>
                  <a:t>It has charge	⅔ + ⅓ = </a:t>
                </a:r>
                <a:r>
                  <a:rPr lang="en-GB" sz="2800" dirty="0" smtClean="0"/>
                  <a:t>+1</a:t>
                </a:r>
                <a:endParaRPr lang="en-GB" sz="2800" dirty="0"/>
              </a:p>
              <a:p>
                <a:endParaRPr lang="en-GB" sz="280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037" t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6521978" y="3933056"/>
            <a:ext cx="2622022" cy="2289282"/>
            <a:chOff x="6292776" y="4941167"/>
            <a:chExt cx="1902856" cy="166138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216"/>
            <a:stretch/>
          </p:blipFill>
          <p:spPr bwMode="auto">
            <a:xfrm>
              <a:off x="6292776" y="4941168"/>
              <a:ext cx="1389978" cy="1661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795" r="1"/>
            <a:stretch/>
          </p:blipFill>
          <p:spPr bwMode="auto">
            <a:xfrm>
              <a:off x="7682754" y="4941167"/>
              <a:ext cx="512878" cy="1661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Starter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Name the 6 different types of quark.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are the two types of hadrons?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Which one is made up of 3 types of quark?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9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499" y="116631"/>
            <a:ext cx="734481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rgbClr val="0070C0"/>
                </a:solidFill>
                <a:latin typeface="+mj-lt"/>
              </a:rPr>
              <a:t>Quarks – in summary</a:t>
            </a:r>
            <a:endParaRPr lang="en-GB" sz="4800" dirty="0">
              <a:solidFill>
                <a:srgbClr val="0070C0"/>
              </a:solidFill>
              <a:latin typeface="+mj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366326" y="1039198"/>
            <a:ext cx="5491174" cy="2347410"/>
            <a:chOff x="-40594" y="1988840"/>
            <a:chExt cx="5491174" cy="2347410"/>
          </a:xfrm>
        </p:grpSpPr>
        <p:sp>
          <p:nvSpPr>
            <p:cNvPr id="8" name="TextBox 7"/>
            <p:cNvSpPr txBox="1"/>
            <p:nvPr/>
          </p:nvSpPr>
          <p:spPr>
            <a:xfrm>
              <a:off x="-40594" y="1988840"/>
              <a:ext cx="54911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 smtClean="0">
                  <a:solidFill>
                    <a:srgbClr val="FF0000"/>
                  </a:solidFill>
                </a:rPr>
                <a:t>Quarks – a type of fermion</a:t>
              </a:r>
              <a:endParaRPr lang="en-GB" sz="28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05443" y="2619380"/>
              <a:ext cx="3888432" cy="1586489"/>
              <a:chOff x="710606" y="3163720"/>
              <a:chExt cx="3888432" cy="1586489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710606" y="3163720"/>
                <a:ext cx="388843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FF0000"/>
                    </a:solidFill>
                  </a:rPr>
                  <a:t>6 types: -     up     		down</a:t>
                </a:r>
              </a:p>
              <a:p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 smtClean="0">
                    <a:solidFill>
                      <a:srgbClr val="FF0000"/>
                    </a:solidFill>
                  </a:rPr>
                  <a:t>	    charm    	strange</a:t>
                </a:r>
              </a:p>
              <a:p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 smtClean="0">
                    <a:solidFill>
                      <a:srgbClr val="FF0000"/>
                    </a:solidFill>
                  </a:rPr>
                  <a:t>	    top		bottom   </a:t>
                </a:r>
                <a:endParaRPr lang="en-GB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 flipV="1">
                <a:off x="1864795" y="3163720"/>
                <a:ext cx="0" cy="340876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3371820" y="3163720"/>
                <a:ext cx="0" cy="340876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3" descr="C:\Users\AlexanderR\AppData\Local\Microsoft\Windows\Temporary Internet Files\Content.IE5\JKSFH8XS\MC900433817[1]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1040617" flipV="1">
                <a:off x="1386739" y="3661265"/>
                <a:ext cx="482238" cy="4822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4" descr="C:\Users\AlexanderR\AppData\Local\Microsoft\Windows\Temporary Internet Files\Content.IE5\FR2NAYUQ\MC900423153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3017" y="3644992"/>
                <a:ext cx="462335" cy="4623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5" descr="C:\Users\AlexanderR\AppData\Local\Microsoft\Windows\Temporary Internet Files\Content.IE5\FR2NAYUQ\MC900057021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930" y="4232335"/>
                <a:ext cx="464320" cy="4087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6" descr="C:\Users\AlexanderR\AppData\Local\Microsoft\Windows\Temporary Internet Files\Content.IE5\FR2NAYUQ\MC900113476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9150" y="4123172"/>
                <a:ext cx="307065" cy="6270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0" name="TextBox 9"/>
            <p:cNvSpPr txBox="1"/>
            <p:nvPr/>
          </p:nvSpPr>
          <p:spPr>
            <a:xfrm>
              <a:off x="3754486" y="2760388"/>
              <a:ext cx="103353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each has ±1/3 or ±2/3 charge</a:t>
              </a:r>
              <a:endParaRPr lang="en-GB" dirty="0"/>
            </a:p>
          </p:txBody>
        </p:sp>
        <p:sp>
          <p:nvSpPr>
            <p:cNvPr id="11" name="Right Bracket 10"/>
            <p:cNvSpPr/>
            <p:nvPr/>
          </p:nvSpPr>
          <p:spPr>
            <a:xfrm>
              <a:off x="3408200" y="2468683"/>
              <a:ext cx="346286" cy="1867567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Left Bracket 11"/>
            <p:cNvSpPr/>
            <p:nvPr/>
          </p:nvSpPr>
          <p:spPr>
            <a:xfrm>
              <a:off x="105443" y="2468683"/>
              <a:ext cx="498097" cy="1867567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366326" y="3660497"/>
            <a:ext cx="4972634" cy="2585323"/>
            <a:chOff x="-25546" y="4035136"/>
            <a:chExt cx="4972634" cy="25853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-25546" y="4035136"/>
                  <a:ext cx="4972634" cy="25853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 smtClean="0">
                      <a:solidFill>
                        <a:srgbClr val="FF33CC"/>
                      </a:solidFill>
                    </a:rPr>
                    <a:t>Quarks make up </a:t>
                  </a:r>
                  <a:r>
                    <a:rPr lang="en-GB" b="1" dirty="0" smtClean="0">
                      <a:solidFill>
                        <a:srgbClr val="FF33CC"/>
                      </a:solidFill>
                    </a:rPr>
                    <a:t>HADRONS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 (massive            )</a:t>
                  </a:r>
                </a:p>
                <a:p>
                  <a:endParaRPr lang="en-GB" dirty="0" smtClean="0">
                    <a:solidFill>
                      <a:srgbClr val="FF33CC"/>
                    </a:solidFill>
                  </a:endParaRPr>
                </a:p>
                <a:p>
                  <a:r>
                    <a:rPr lang="en-GB" dirty="0" smtClean="0">
                      <a:solidFill>
                        <a:srgbClr val="FF33CC"/>
                      </a:solidFill>
                    </a:rPr>
                    <a:t>2 types: 	(1) </a:t>
                  </a:r>
                  <a:r>
                    <a:rPr lang="en-GB" b="1" dirty="0" smtClean="0">
                      <a:solidFill>
                        <a:srgbClr val="FF33CC"/>
                      </a:solidFill>
                    </a:rPr>
                    <a:t>Baryons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 – made up of           quarks  </a:t>
                  </a:r>
                </a:p>
                <a:p>
                  <a:r>
                    <a:rPr lang="en-GB" dirty="0">
                      <a:solidFill>
                        <a:srgbClr val="FF33CC"/>
                      </a:solidFill>
                    </a:rPr>
                    <a:t>	</a:t>
                  </a:r>
                  <a:r>
                    <a:rPr lang="en-GB" dirty="0" err="1" smtClean="0">
                      <a:solidFill>
                        <a:srgbClr val="FF33CC"/>
                      </a:solidFill>
                    </a:rPr>
                    <a:t>eg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 a proton (</a:t>
                  </a:r>
                  <a:r>
                    <a:rPr lang="en-GB" dirty="0" err="1" smtClean="0">
                      <a:solidFill>
                        <a:srgbClr val="FF33CC"/>
                      </a:solidFill>
                    </a:rPr>
                    <a:t>uud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)</a:t>
                  </a:r>
                </a:p>
                <a:p>
                  <a:endParaRPr lang="en-GB" dirty="0" smtClean="0">
                    <a:solidFill>
                      <a:srgbClr val="FF33CC"/>
                    </a:solidFill>
                  </a:endParaRPr>
                </a:p>
                <a:p>
                  <a:r>
                    <a:rPr lang="en-GB" dirty="0" smtClean="0">
                      <a:solidFill>
                        <a:srgbClr val="FF33CC"/>
                      </a:solidFill>
                    </a:rPr>
                    <a:t>	(2) </a:t>
                  </a:r>
                  <a:r>
                    <a:rPr lang="en-GB" b="1" dirty="0" smtClean="0">
                      <a:solidFill>
                        <a:srgbClr val="FF33CC"/>
                      </a:solidFill>
                    </a:rPr>
                    <a:t>Mesons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 – made up of a quark 	and an antiquark </a:t>
                  </a:r>
                </a:p>
                <a:p>
                  <a:r>
                    <a:rPr lang="en-GB" dirty="0" smtClean="0">
                      <a:solidFill>
                        <a:srgbClr val="FF33CC"/>
                      </a:solidFill>
                    </a:rPr>
                    <a:t>	</a:t>
                  </a:r>
                  <a:r>
                    <a:rPr lang="en-GB" dirty="0" err="1" smtClean="0">
                      <a:solidFill>
                        <a:srgbClr val="FF33CC"/>
                      </a:solidFill>
                    </a:rPr>
                    <a:t>eg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 a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solidFill>
                            <a:srgbClr val="FF33CC"/>
                          </a:solidFill>
                          <a:latin typeface="Cambria Math"/>
                        </a:rPr>
                        <m:t>π</m:t>
                      </m:r>
                    </m:oMath>
                  </a14:m>
                  <a:r>
                    <a:rPr lang="en-GB" baseline="30000" dirty="0" smtClean="0">
                      <a:solidFill>
                        <a:srgbClr val="FF33CC"/>
                      </a:solidFill>
                    </a:rPr>
                    <a:t>+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pion 			(up quark + a down antiquark)</a:t>
                  </a:r>
                  <a:endParaRPr lang="en-GB" dirty="0">
                    <a:solidFill>
                      <a:srgbClr val="FF33CC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25546" y="4035136"/>
                  <a:ext cx="4972634" cy="2585323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980" t="-1179" r="-1716" b="-283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2" name="Group 21"/>
            <p:cNvGrpSpPr/>
            <p:nvPr/>
          </p:nvGrpSpPr>
          <p:grpSpPr>
            <a:xfrm>
              <a:off x="3570916" y="4035136"/>
              <a:ext cx="821362" cy="952289"/>
              <a:chOff x="3570916" y="4035136"/>
              <a:chExt cx="821362" cy="952289"/>
            </a:xfrm>
          </p:grpSpPr>
          <p:pic>
            <p:nvPicPr>
              <p:cNvPr id="23" name="Picture 2" descr="C:\Users\AlexanderR\AppData\Local\Microsoft\Windows\Temporary Internet Files\Content.IE5\6B0TO7YK\Elephant_female_indian_eating_grass[1]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6017" y="4035136"/>
                <a:ext cx="486261" cy="44823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4" name="12-Point Star 23"/>
              <p:cNvSpPr/>
              <p:nvPr/>
            </p:nvSpPr>
            <p:spPr>
              <a:xfrm>
                <a:off x="3570916" y="4483370"/>
                <a:ext cx="504056" cy="504055"/>
              </a:xfrm>
              <a:prstGeom prst="star12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2074710" y="5822053"/>
            <a:ext cx="3619846" cy="799080"/>
            <a:chOff x="667790" y="6021288"/>
            <a:chExt cx="3619846" cy="799080"/>
          </a:xfrm>
        </p:grpSpPr>
        <p:sp>
          <p:nvSpPr>
            <p:cNvPr id="26" name="12-Point Star 25"/>
            <p:cNvSpPr/>
            <p:nvPr/>
          </p:nvSpPr>
          <p:spPr>
            <a:xfrm>
              <a:off x="722732" y="6387830"/>
              <a:ext cx="3564904" cy="432538"/>
            </a:xfrm>
            <a:prstGeom prst="star12">
              <a:avLst>
                <a:gd name="adj" fmla="val 30328"/>
              </a:avLst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very unstable</a:t>
              </a:r>
              <a:endParaRPr lang="en-GB" dirty="0"/>
            </a:p>
          </p:txBody>
        </p:sp>
        <p:cxnSp>
          <p:nvCxnSpPr>
            <p:cNvPr id="27" name="Curved Connector 26"/>
            <p:cNvCxnSpPr/>
            <p:nvPr/>
          </p:nvCxnSpPr>
          <p:spPr>
            <a:xfrm rot="10800000" flipH="1">
              <a:off x="667790" y="6021288"/>
              <a:ext cx="299963" cy="582811"/>
            </a:xfrm>
            <a:prstGeom prst="curvedConnector4">
              <a:avLst>
                <a:gd name="adj1" fmla="val -76209"/>
                <a:gd name="adj2" fmla="val 98996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588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544" y="416319"/>
            <a:ext cx="8229600" cy="1143000"/>
          </a:xfrm>
        </p:spPr>
        <p:txBody>
          <a:bodyPr/>
          <a:lstStyle/>
          <a:p>
            <a:r>
              <a:rPr lang="en-GB" dirty="0" smtClean="0"/>
              <a:t>Leptons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1559318"/>
            <a:ext cx="8229600" cy="5110042"/>
          </a:xfrm>
        </p:spPr>
        <p:txBody>
          <a:bodyPr>
            <a:normAutofit fontScale="92500" lnSpcReduction="10000"/>
          </a:bodyPr>
          <a:lstStyle/>
          <a:p>
            <a:r>
              <a:rPr lang="en-GB" sz="3200" dirty="0" smtClean="0">
                <a:latin typeface="+mj-lt"/>
              </a:rPr>
              <a:t>From Greek meaning ‘light ones’.</a:t>
            </a:r>
          </a:p>
          <a:p>
            <a:r>
              <a:rPr lang="en-GB" sz="3200" dirty="0" smtClean="0">
                <a:latin typeface="+mj-lt"/>
              </a:rPr>
              <a:t>These are fundamental particles, i.e. they can’t be split into anything smaller.</a:t>
            </a:r>
          </a:p>
          <a:p>
            <a:r>
              <a:rPr lang="en-GB" sz="3200" dirty="0" smtClean="0">
                <a:latin typeface="+mj-lt"/>
              </a:rPr>
              <a:t>The three negatively charged leptons are 		- electron (</a:t>
            </a:r>
            <a:r>
              <a:rPr lang="en-GB" sz="3200" i="1" dirty="0" smtClean="0">
                <a:latin typeface="+mj-lt"/>
              </a:rPr>
              <a:t>e</a:t>
            </a:r>
            <a:r>
              <a:rPr lang="en-GB" sz="3200" dirty="0" smtClean="0">
                <a:latin typeface="+mj-lt"/>
              </a:rPr>
              <a:t>)						- </a:t>
            </a:r>
            <a:r>
              <a:rPr lang="en-GB" sz="3200" dirty="0" err="1" smtClean="0">
                <a:latin typeface="+mj-lt"/>
              </a:rPr>
              <a:t>muon</a:t>
            </a:r>
            <a:r>
              <a:rPr lang="en-GB" sz="3200" dirty="0" smtClean="0">
                <a:latin typeface="+mj-lt"/>
              </a:rPr>
              <a:t> (</a:t>
            </a:r>
            <a:r>
              <a:rPr lang="en-GB" sz="3200" i="1" dirty="0" smtClean="0">
                <a:latin typeface="+mj-lt"/>
              </a:rPr>
              <a:t>µ</a:t>
            </a:r>
            <a:r>
              <a:rPr lang="en-GB" sz="3200" dirty="0" smtClean="0">
                <a:latin typeface="+mj-lt"/>
              </a:rPr>
              <a:t>)</a:t>
            </a:r>
            <a:r>
              <a:rPr lang="el-GR" sz="3200" dirty="0" smtClean="0">
                <a:latin typeface="+mj-lt"/>
              </a:rPr>
              <a:t> </a:t>
            </a:r>
            <a:r>
              <a:rPr lang="en-GB" sz="3200" dirty="0">
                <a:latin typeface="+mj-lt"/>
              </a:rPr>
              <a:t>	</a:t>
            </a:r>
            <a:r>
              <a:rPr lang="en-GB" sz="3200" dirty="0" smtClean="0">
                <a:latin typeface="+mj-lt"/>
              </a:rPr>
              <a:t>			   			- tau (</a:t>
            </a:r>
            <a:r>
              <a:rPr lang="el-GR" sz="3200" dirty="0" smtClean="0"/>
              <a:t>τ</a:t>
            </a:r>
            <a:r>
              <a:rPr lang="en-GB" sz="3200" dirty="0" smtClean="0"/>
              <a:t>)</a:t>
            </a:r>
          </a:p>
          <a:p>
            <a:r>
              <a:rPr lang="en-GB" sz="3200" dirty="0" smtClean="0">
                <a:latin typeface="+mj-lt"/>
              </a:rPr>
              <a:t>The </a:t>
            </a:r>
            <a:r>
              <a:rPr lang="en-GB" sz="3200" dirty="0" err="1" smtClean="0">
                <a:latin typeface="+mj-lt"/>
              </a:rPr>
              <a:t>muon</a:t>
            </a:r>
            <a:r>
              <a:rPr lang="en-GB" sz="3200" dirty="0" smtClean="0">
                <a:latin typeface="+mj-lt"/>
              </a:rPr>
              <a:t> and tau leptons are heavier than the electron</a:t>
            </a:r>
          </a:p>
          <a:p>
            <a:r>
              <a:rPr lang="en-GB" sz="3200" dirty="0" smtClean="0">
                <a:latin typeface="+mj-lt"/>
              </a:rPr>
              <a:t>There is some debate over the existence of anti- leptons</a:t>
            </a:r>
            <a:endParaRPr lang="en-GB" sz="3200" dirty="0">
              <a:latin typeface="+mj-lt"/>
            </a:endParaRPr>
          </a:p>
          <a:p>
            <a:endParaRPr lang="en-GB" sz="3200" dirty="0" smtClean="0">
              <a:latin typeface="+mj-lt"/>
            </a:endParaRPr>
          </a:p>
          <a:p>
            <a:endParaRPr lang="en-GB" sz="3200" dirty="0" smtClean="0">
              <a:latin typeface="+mj-lt"/>
            </a:endParaRPr>
          </a:p>
          <a:p>
            <a:endParaRPr lang="en-GB" sz="3200" dirty="0">
              <a:latin typeface="+mj-lt"/>
            </a:endParaRPr>
          </a:p>
        </p:txBody>
      </p:sp>
      <p:pic>
        <p:nvPicPr>
          <p:cNvPr id="4" name="Picture 6" descr="C:\Users\AlexanderR\AppData\Local\Microsoft\Windows\Temporary Internet Files\Content.IE5\9ELSYO6U\4418311590_bfb0b54573_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6796"/>
            <a:ext cx="869128" cy="121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Neutrinos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>
                <a:latin typeface="+mj-lt"/>
              </a:rPr>
              <a:t>These have no charge.</a:t>
            </a:r>
          </a:p>
          <a:p>
            <a:r>
              <a:rPr lang="en-GB" sz="3200" dirty="0" smtClean="0">
                <a:latin typeface="+mj-lt"/>
              </a:rPr>
              <a:t>Because of this they never interact with any other particles.</a:t>
            </a:r>
          </a:p>
          <a:p>
            <a:r>
              <a:rPr lang="en-GB" sz="3200" dirty="0" smtClean="0">
                <a:latin typeface="+mj-lt"/>
              </a:rPr>
              <a:t>Neutrinos are produced in a variety of interactions, especially in particle decays.</a:t>
            </a:r>
          </a:p>
          <a:p>
            <a:r>
              <a:rPr lang="en-GB" sz="3200" dirty="0" smtClean="0">
                <a:latin typeface="+mj-lt"/>
              </a:rPr>
              <a:t>They were initially discovered in radioactive beta decay experiments.</a:t>
            </a:r>
          </a:p>
          <a:p>
            <a:r>
              <a:rPr lang="en-GB" sz="3200" dirty="0" smtClean="0">
                <a:latin typeface="+mj-lt"/>
              </a:rPr>
              <a:t>There are 3 of them: electron neutrino, </a:t>
            </a:r>
            <a:r>
              <a:rPr lang="en-GB" sz="3200" dirty="0" err="1" smtClean="0">
                <a:latin typeface="+mj-lt"/>
              </a:rPr>
              <a:t>muon</a:t>
            </a:r>
            <a:r>
              <a:rPr lang="en-GB" sz="3200" dirty="0" smtClean="0">
                <a:latin typeface="+mj-lt"/>
              </a:rPr>
              <a:t> neutrino and tau neutrino (</a:t>
            </a:r>
            <a:r>
              <a:rPr lang="en-GB" sz="3200" i="1" dirty="0" err="1" smtClean="0">
                <a:latin typeface="+mj-lt"/>
              </a:rPr>
              <a:t>v</a:t>
            </a:r>
            <a:r>
              <a:rPr lang="en-GB" sz="3200" i="1" baseline="-25000" dirty="0" err="1" smtClean="0">
                <a:latin typeface="+mj-lt"/>
              </a:rPr>
              <a:t>e</a:t>
            </a:r>
            <a:r>
              <a:rPr lang="en-GB" sz="3200" i="1" baseline="-25000" dirty="0" smtClean="0">
                <a:latin typeface="+mj-lt"/>
              </a:rPr>
              <a:t> </a:t>
            </a:r>
            <a:r>
              <a:rPr lang="en-GB" sz="3200" i="1" dirty="0" smtClean="0">
                <a:latin typeface="+mj-lt"/>
              </a:rPr>
              <a:t>, v</a:t>
            </a:r>
            <a:r>
              <a:rPr lang="en-GB" sz="3200" i="1" baseline="-25000" dirty="0" smtClean="0">
                <a:latin typeface="+mj-lt"/>
              </a:rPr>
              <a:t>µ </a:t>
            </a:r>
            <a:r>
              <a:rPr lang="en-GB" sz="3200" i="1" dirty="0" smtClean="0">
                <a:latin typeface="+mj-lt"/>
              </a:rPr>
              <a:t>, v</a:t>
            </a:r>
            <a:r>
              <a:rPr lang="el-GR" sz="3200" i="1" baseline="-25000" dirty="0" smtClean="0">
                <a:latin typeface="+mj-lt"/>
              </a:rPr>
              <a:t>τ</a:t>
            </a:r>
            <a:r>
              <a:rPr lang="en-GB" sz="3200" i="1" dirty="0" smtClean="0">
                <a:latin typeface="+mj-lt"/>
              </a:rPr>
              <a:t> )</a:t>
            </a:r>
          </a:p>
          <a:p>
            <a:r>
              <a:rPr lang="en-GB" sz="3200" i="1" dirty="0" smtClean="0">
                <a:latin typeface="+mj-lt"/>
              </a:rPr>
              <a:t>And yes there are anti-neutrinos too!</a:t>
            </a:r>
            <a:endParaRPr lang="en-GB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en-GB" dirty="0" smtClean="0"/>
              <a:t>Beta Decay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8064"/>
            <a:ext cx="4114800" cy="4817280"/>
          </a:xfrm>
        </p:spPr>
        <p:txBody>
          <a:bodyPr>
            <a:normAutofit lnSpcReduction="10000"/>
          </a:bodyPr>
          <a:lstStyle/>
          <a:p>
            <a:r>
              <a:rPr lang="en-GB" sz="3200" dirty="0" smtClean="0">
                <a:latin typeface="+mj-lt"/>
              </a:rPr>
              <a:t>In beta decay, a neutron decays into a proton and an electron.</a:t>
            </a:r>
          </a:p>
          <a:p>
            <a:r>
              <a:rPr lang="en-GB" sz="3200" dirty="0" smtClean="0">
                <a:latin typeface="+mj-lt"/>
              </a:rPr>
              <a:t>In order for momentum to be conserved another particle must be emitted.</a:t>
            </a:r>
          </a:p>
          <a:p>
            <a:r>
              <a:rPr lang="en-GB" sz="3200" dirty="0" smtClean="0">
                <a:latin typeface="+mj-lt"/>
              </a:rPr>
              <a:t>This is the neutrino.</a:t>
            </a:r>
            <a:endParaRPr lang="en-GB" sz="3200" dirty="0">
              <a:latin typeface="+mj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300192" y="2708920"/>
            <a:ext cx="864096" cy="864096"/>
            <a:chOff x="6084168" y="2420888"/>
            <a:chExt cx="864096" cy="864096"/>
          </a:xfrm>
        </p:grpSpPr>
        <p:sp>
          <p:nvSpPr>
            <p:cNvPr id="12" name="Oval 11"/>
            <p:cNvSpPr/>
            <p:nvPr/>
          </p:nvSpPr>
          <p:spPr>
            <a:xfrm>
              <a:off x="6084168" y="2420888"/>
              <a:ext cx="864096" cy="86409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00192" y="2492896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>
                  <a:latin typeface="+mj-lt"/>
                </a:rPr>
                <a:t>n</a:t>
              </a:r>
              <a:endParaRPr lang="en-GB" sz="3600" dirty="0">
                <a:latin typeface="+mj-lt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644008" y="3717032"/>
            <a:ext cx="1800200" cy="1440160"/>
            <a:chOff x="4644008" y="3429000"/>
            <a:chExt cx="1800200" cy="1440160"/>
          </a:xfrm>
        </p:grpSpPr>
        <p:grpSp>
          <p:nvGrpSpPr>
            <p:cNvPr id="10" name="Group 9"/>
            <p:cNvGrpSpPr/>
            <p:nvPr/>
          </p:nvGrpSpPr>
          <p:grpSpPr>
            <a:xfrm>
              <a:off x="5580112" y="3429000"/>
              <a:ext cx="864096" cy="864096"/>
              <a:chOff x="6084168" y="2420888"/>
              <a:chExt cx="864096" cy="864096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6084168" y="2420888"/>
                <a:ext cx="864096" cy="86409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300192" y="2492896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 smtClean="0">
                    <a:latin typeface="+mj-lt"/>
                  </a:rPr>
                  <a:t>p</a:t>
                </a:r>
                <a:endParaRPr lang="en-GB" sz="3600" dirty="0">
                  <a:latin typeface="+mj-lt"/>
                </a:endParaRPr>
              </a:p>
            </p:txBody>
          </p:sp>
        </p:grpSp>
        <p:cxnSp>
          <p:nvCxnSpPr>
            <p:cNvPr id="23" name="Straight Arrow Connector 22"/>
            <p:cNvCxnSpPr/>
            <p:nvPr/>
          </p:nvCxnSpPr>
          <p:spPr>
            <a:xfrm flipH="1">
              <a:off x="4644008" y="4221088"/>
              <a:ext cx="864096" cy="64807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4788024" y="1700808"/>
            <a:ext cx="1296144" cy="1078379"/>
            <a:chOff x="4788024" y="1412776"/>
            <a:chExt cx="1296144" cy="1078379"/>
          </a:xfrm>
        </p:grpSpPr>
        <p:grpSp>
          <p:nvGrpSpPr>
            <p:cNvPr id="16" name="Group 15"/>
            <p:cNvGrpSpPr/>
            <p:nvPr/>
          </p:nvGrpSpPr>
          <p:grpSpPr>
            <a:xfrm>
              <a:off x="5652120" y="1844824"/>
              <a:ext cx="432048" cy="646331"/>
              <a:chOff x="5292080" y="1268760"/>
              <a:chExt cx="432048" cy="646331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5292080" y="1412776"/>
                <a:ext cx="432048" cy="43204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292080" y="1268760"/>
                <a:ext cx="2880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 smtClean="0">
                    <a:latin typeface="+mj-lt"/>
                  </a:rPr>
                  <a:t>e</a:t>
                </a:r>
                <a:endParaRPr lang="en-GB" sz="3600" dirty="0">
                  <a:latin typeface="+mj-lt"/>
                </a:endParaRPr>
              </a:p>
            </p:txBody>
          </p:sp>
        </p:grpSp>
        <p:cxnSp>
          <p:nvCxnSpPr>
            <p:cNvPr id="25" name="Straight Arrow Connector 24"/>
            <p:cNvCxnSpPr/>
            <p:nvPr/>
          </p:nvCxnSpPr>
          <p:spPr>
            <a:xfrm flipH="1" flipV="1">
              <a:off x="4788024" y="1412776"/>
              <a:ext cx="792088" cy="57606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7236296" y="1772816"/>
            <a:ext cx="1224136" cy="936104"/>
            <a:chOff x="7236296" y="1484784"/>
            <a:chExt cx="1224136" cy="936104"/>
          </a:xfrm>
        </p:grpSpPr>
        <p:grpSp>
          <p:nvGrpSpPr>
            <p:cNvPr id="21" name="Group 20"/>
            <p:cNvGrpSpPr/>
            <p:nvPr/>
          </p:nvGrpSpPr>
          <p:grpSpPr>
            <a:xfrm>
              <a:off x="7236296" y="1988840"/>
              <a:ext cx="432048" cy="432048"/>
              <a:chOff x="7236296" y="2420888"/>
              <a:chExt cx="432048" cy="432048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7236296" y="2420888"/>
                <a:ext cx="432048" cy="43204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aphicFrame>
            <p:nvGraphicFramePr>
              <p:cNvPr id="20" name="Object 19"/>
              <p:cNvGraphicFramePr>
                <a:graphicFrameLocks noChangeAspect="1"/>
              </p:cNvGraphicFramePr>
              <p:nvPr/>
            </p:nvGraphicFramePr>
            <p:xfrm>
              <a:off x="7380312" y="2492896"/>
              <a:ext cx="228600" cy="266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61" name="Equation" r:id="rId3" imgW="228600" imgH="266400" progId="Equation.3">
                      <p:embed/>
                    </p:oleObj>
                  </mc:Choice>
                  <mc:Fallback>
                    <p:oleObj name="Equation" r:id="rId3" imgW="228600" imgH="26640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380312" y="2492896"/>
                            <a:ext cx="228600" cy="2667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27" name="Straight Arrow Connector 26"/>
            <p:cNvCxnSpPr/>
            <p:nvPr/>
          </p:nvCxnSpPr>
          <p:spPr>
            <a:xfrm flipV="1">
              <a:off x="7740352" y="1484784"/>
              <a:ext cx="720080" cy="504056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n-GB" dirty="0" smtClean="0"/>
              <a:t>What are we learning today?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+mj-lt"/>
              </a:rPr>
              <a:t>The 12 fundamental matter particles of the Standard Model. </a:t>
            </a:r>
          </a:p>
          <a:p>
            <a:r>
              <a:rPr lang="en-GB" sz="3200" dirty="0" smtClean="0">
                <a:latin typeface="+mj-lt"/>
              </a:rPr>
              <a:t>What Hadrons, Baryons and Mesons are and how they are made up.</a:t>
            </a:r>
          </a:p>
          <a:p>
            <a:endParaRPr lang="en-GB" sz="3200" dirty="0" smtClean="0">
              <a:latin typeface="+mj-lt"/>
            </a:endParaRPr>
          </a:p>
          <a:p>
            <a:endParaRPr lang="en-GB" sz="3200" dirty="0" smtClean="0">
              <a:latin typeface="+mj-lt"/>
            </a:endParaRPr>
          </a:p>
          <a:p>
            <a:pPr>
              <a:buNone/>
            </a:pPr>
            <a:endParaRPr lang="en-GB" sz="3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590111" y="771326"/>
            <a:ext cx="3833564" cy="729669"/>
            <a:chOff x="5130924" y="1065864"/>
            <a:chExt cx="3833564" cy="729669"/>
          </a:xfrm>
        </p:grpSpPr>
        <p:sp>
          <p:nvSpPr>
            <p:cNvPr id="7" name="TextBox 6"/>
            <p:cNvSpPr txBox="1"/>
            <p:nvPr/>
          </p:nvSpPr>
          <p:spPr>
            <a:xfrm>
              <a:off x="5130924" y="1262769"/>
              <a:ext cx="38335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b="1" dirty="0" smtClean="0">
                  <a:solidFill>
                    <a:schemeClr val="accent2"/>
                  </a:solidFill>
                </a:rPr>
                <a:t>Leptons -</a:t>
              </a:r>
              <a:r>
                <a:rPr lang="en-GB" sz="2800" dirty="0" smtClean="0">
                  <a:solidFill>
                    <a:schemeClr val="accent2"/>
                  </a:solidFill>
                </a:rPr>
                <a:t>light ones</a:t>
              </a:r>
              <a:endParaRPr lang="en-GB" sz="2800" dirty="0">
                <a:solidFill>
                  <a:schemeClr val="accent2"/>
                </a:solidFill>
              </a:endParaRPr>
            </a:p>
          </p:txBody>
        </p:sp>
        <p:pic>
          <p:nvPicPr>
            <p:cNvPr id="8" name="Picture 6" descr="C:\Users\AlexanderR\AppData\Local\Microsoft\Windows\Temporary Internet Files\Content.IE5\9ELSYO6U\4418311590_bfb0b54573_z[1]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75781" y="1065864"/>
              <a:ext cx="519889" cy="729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4486287" y="1341858"/>
            <a:ext cx="4032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6 types:	</a:t>
            </a:r>
            <a:r>
              <a:rPr lang="en-GB" sz="2800" b="1" dirty="0" smtClean="0">
                <a:solidFill>
                  <a:schemeClr val="accent2"/>
                </a:solidFill>
              </a:rPr>
              <a:t>e</a:t>
            </a:r>
            <a:r>
              <a:rPr lang="en-GB" dirty="0" smtClean="0">
                <a:solidFill>
                  <a:schemeClr val="accent2"/>
                </a:solidFill>
              </a:rPr>
              <a:t>, electron</a:t>
            </a:r>
          </a:p>
          <a:p>
            <a:r>
              <a:rPr lang="en-GB" dirty="0">
                <a:solidFill>
                  <a:schemeClr val="accent2"/>
                </a:solidFill>
              </a:rPr>
              <a:t>	</a:t>
            </a:r>
            <a:r>
              <a:rPr lang="en-GB" sz="2800" b="1" dirty="0" smtClean="0">
                <a:solidFill>
                  <a:schemeClr val="accent2"/>
                </a:solidFill>
              </a:rPr>
              <a:t>µ</a:t>
            </a:r>
            <a:r>
              <a:rPr lang="en-GB" dirty="0" smtClean="0">
                <a:solidFill>
                  <a:schemeClr val="accent2"/>
                </a:solidFill>
              </a:rPr>
              <a:t>, </a:t>
            </a:r>
            <a:r>
              <a:rPr lang="en-GB" dirty="0" err="1" smtClean="0">
                <a:solidFill>
                  <a:schemeClr val="accent2"/>
                </a:solidFill>
              </a:rPr>
              <a:t>muon</a:t>
            </a:r>
            <a:endParaRPr lang="en-GB" dirty="0" smtClean="0">
              <a:solidFill>
                <a:schemeClr val="accent2"/>
              </a:solidFill>
            </a:endParaRPr>
          </a:p>
          <a:p>
            <a:r>
              <a:rPr lang="en-GB" dirty="0">
                <a:solidFill>
                  <a:schemeClr val="accent2"/>
                </a:solidFill>
              </a:rPr>
              <a:t>	</a:t>
            </a:r>
            <a:r>
              <a:rPr lang="el-GR" sz="2800" b="1" dirty="0" smtClean="0">
                <a:solidFill>
                  <a:schemeClr val="accent2"/>
                </a:solidFill>
              </a:rPr>
              <a:t>τ</a:t>
            </a:r>
            <a:r>
              <a:rPr lang="en-GB" dirty="0" smtClean="0">
                <a:solidFill>
                  <a:schemeClr val="accent2"/>
                </a:solidFill>
              </a:rPr>
              <a:t>, tau (not TOWIE!)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chemeClr val="accent2"/>
                </a:solidFill>
              </a:rPr>
              <a:t>and 3 neutrinos: 	</a:t>
            </a:r>
            <a:r>
              <a:rPr lang="en-GB" sz="2800" b="1" dirty="0" err="1" smtClean="0">
                <a:solidFill>
                  <a:schemeClr val="accent2"/>
                </a:solidFill>
              </a:rPr>
              <a:t>v</a:t>
            </a:r>
            <a:r>
              <a:rPr lang="en-GB" sz="2800" b="1" baseline="-25000" dirty="0" err="1" smtClean="0">
                <a:solidFill>
                  <a:schemeClr val="accent2"/>
                </a:solidFill>
              </a:rPr>
              <a:t>e</a:t>
            </a:r>
            <a:r>
              <a:rPr lang="en-GB" sz="2800" b="1" dirty="0" smtClean="0">
                <a:solidFill>
                  <a:schemeClr val="accent2"/>
                </a:solidFill>
              </a:rPr>
              <a:t>, v</a:t>
            </a:r>
            <a:r>
              <a:rPr lang="en-GB" sz="2800" b="1" baseline="-25000" dirty="0" smtClean="0">
                <a:solidFill>
                  <a:schemeClr val="accent2"/>
                </a:solidFill>
              </a:rPr>
              <a:t>µ</a:t>
            </a:r>
            <a:r>
              <a:rPr lang="en-GB" sz="2800" b="1" dirty="0" smtClean="0">
                <a:solidFill>
                  <a:schemeClr val="accent2"/>
                </a:solidFill>
              </a:rPr>
              <a:t>, v</a:t>
            </a:r>
            <a:r>
              <a:rPr lang="el-GR" sz="2800" b="1" baseline="-25000" dirty="0" smtClean="0">
                <a:solidFill>
                  <a:schemeClr val="accent2"/>
                </a:solidFill>
              </a:rPr>
              <a:t>τ</a:t>
            </a:r>
            <a:endParaRPr lang="en-GB" sz="2800" b="1" dirty="0">
              <a:solidFill>
                <a:schemeClr val="accent2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5331753" y="3346520"/>
            <a:ext cx="704856" cy="371074"/>
          </a:xfrm>
          <a:prstGeom prst="downArrow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4460045" y="3624715"/>
            <a:ext cx="4054403" cy="1686037"/>
            <a:chOff x="4932040" y="3919253"/>
            <a:chExt cx="4054403" cy="1686037"/>
          </a:xfrm>
        </p:grpSpPr>
        <p:sp>
          <p:nvSpPr>
            <p:cNvPr id="12" name="TextBox 11"/>
            <p:cNvSpPr txBox="1"/>
            <p:nvPr/>
          </p:nvSpPr>
          <p:spPr>
            <a:xfrm>
              <a:off x="4932040" y="4083849"/>
              <a:ext cx="4032448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en-GB" dirty="0" smtClean="0">
                  <a:solidFill>
                    <a:srgbClr val="002060"/>
                  </a:solidFill>
                </a:rPr>
                <a:t>no charge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en-GB" dirty="0" smtClean="0">
                  <a:solidFill>
                    <a:srgbClr val="002060"/>
                  </a:solidFill>
                </a:rPr>
                <a:t>never interact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en-GB" dirty="0" smtClean="0">
                  <a:solidFill>
                    <a:srgbClr val="002060"/>
                  </a:solidFill>
                </a:rPr>
                <a:t>produced in particle decays</a:t>
              </a:r>
              <a:endParaRPr lang="en-GB" dirty="0">
                <a:solidFill>
                  <a:srgbClr val="002060"/>
                </a:solidFill>
              </a:endParaRPr>
            </a:p>
          </p:txBody>
        </p:sp>
        <p:pic>
          <p:nvPicPr>
            <p:cNvPr id="13" name="Picture 11" descr="C:\Users\AlexanderR\AppData\Local\Microsoft\Windows\Temporary Internet Files\Content.IE5\9ELSYO6U\yawn[1]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9" t="13626" r="19889" b="11359"/>
            <a:stretch/>
          </p:blipFill>
          <p:spPr bwMode="auto">
            <a:xfrm>
              <a:off x="7998481" y="4126762"/>
              <a:ext cx="683059" cy="8664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5318" y="3919253"/>
              <a:ext cx="1217041" cy="777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9" descr="C:\Users\AlexanderR\AppData\Local\Microsoft\Windows\Temporary Internet Files\Content.IE5\9ELSYO6U\radioactive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3089" y="4954855"/>
              <a:ext cx="743354" cy="6504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4460045" y="4985534"/>
            <a:ext cx="4169034" cy="1617396"/>
            <a:chOff x="4932040" y="5280072"/>
            <a:chExt cx="4169034" cy="1617396"/>
          </a:xfrm>
        </p:grpSpPr>
        <p:cxnSp>
          <p:nvCxnSpPr>
            <p:cNvPr id="17" name="Curved Connector 16"/>
            <p:cNvCxnSpPr/>
            <p:nvPr/>
          </p:nvCxnSpPr>
          <p:spPr>
            <a:xfrm rot="16200000" flipH="1">
              <a:off x="7258643" y="5399579"/>
              <a:ext cx="457200" cy="218186"/>
            </a:xfrm>
            <a:prstGeom prst="curvedConnector3">
              <a:avLst/>
            </a:prstGeom>
            <a:ln w="28575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/>
            <p:cNvGrpSpPr/>
            <p:nvPr/>
          </p:nvGrpSpPr>
          <p:grpSpPr>
            <a:xfrm>
              <a:off x="4932040" y="5687986"/>
              <a:ext cx="4169034" cy="1209482"/>
              <a:chOff x="4932040" y="5687986"/>
              <a:chExt cx="4169034" cy="1209482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932040" y="5687986"/>
                <a:ext cx="4169034" cy="369332"/>
                <a:chOff x="4932040" y="5687986"/>
                <a:chExt cx="4169034" cy="369332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4932040" y="5687986"/>
                  <a:ext cx="416903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b="1" dirty="0" smtClean="0">
                      <a:solidFill>
                        <a:srgbClr val="336600"/>
                      </a:solidFill>
                    </a:rPr>
                    <a:t>β</a:t>
                  </a:r>
                  <a:r>
                    <a:rPr lang="en-GB" b="1" dirty="0" smtClean="0">
                      <a:solidFill>
                        <a:srgbClr val="336600"/>
                      </a:solidFill>
                    </a:rPr>
                    <a:t> decay: </a:t>
                  </a:r>
                  <a:r>
                    <a:rPr lang="en-GB" b="1" dirty="0" smtClean="0">
                      <a:solidFill>
                        <a:schemeClr val="accent5"/>
                      </a:solidFill>
                    </a:rPr>
                    <a:t>n          p + e + neutrino</a:t>
                  </a:r>
                  <a:endParaRPr lang="en-GB" b="1" dirty="0">
                    <a:solidFill>
                      <a:schemeClr val="accent5"/>
                    </a:solidFill>
                  </a:endParaRPr>
                </a:p>
              </p:txBody>
            </p:sp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150656" y="5888632"/>
                  <a:ext cx="450912" cy="0"/>
                </a:xfrm>
                <a:prstGeom prst="straightConnector1">
                  <a:avLst/>
                </a:prstGeom>
                <a:ln w="28575">
                  <a:solidFill>
                    <a:srgbClr val="92D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6150656" y="6312693"/>
                <a:ext cx="283578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rgbClr val="336600"/>
                    </a:solidFill>
                  </a:rPr>
                  <a:t>the neutrino conserves momentum</a:t>
                </a:r>
                <a:endParaRPr lang="en-GB" sz="1600" dirty="0">
                  <a:solidFill>
                    <a:srgbClr val="336600"/>
                  </a:solidFill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 flipH="1">
                <a:off x="7378149" y="6021288"/>
                <a:ext cx="218187" cy="366542"/>
              </a:xfrm>
              <a:prstGeom prst="straightConnector1">
                <a:avLst/>
              </a:prstGeom>
              <a:ln w="28575">
                <a:solidFill>
                  <a:srgbClr val="3366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TextBox 23"/>
          <p:cNvSpPr txBox="1"/>
          <p:nvPr/>
        </p:nvSpPr>
        <p:spPr>
          <a:xfrm>
            <a:off x="161845" y="183401"/>
            <a:ext cx="4037477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0070C0"/>
                </a:solidFill>
                <a:latin typeface="+mj-lt"/>
              </a:rPr>
              <a:t>Leptons</a:t>
            </a:r>
          </a:p>
          <a:p>
            <a:r>
              <a:rPr lang="en-GB" sz="4800" dirty="0" smtClean="0">
                <a:solidFill>
                  <a:srgbClr val="0070C0"/>
                </a:solidFill>
                <a:latin typeface="+mj-lt"/>
              </a:rPr>
              <a:t> – in summary</a:t>
            </a:r>
            <a:endParaRPr lang="en-GB" sz="4800" dirty="0">
              <a:solidFill>
                <a:srgbClr val="0070C0"/>
              </a:solidFill>
              <a:latin typeface="+mj-lt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7444279" y="1444245"/>
            <a:ext cx="1301265" cy="1424321"/>
            <a:chOff x="7799809" y="1785989"/>
            <a:chExt cx="1301265" cy="1424321"/>
          </a:xfrm>
        </p:grpSpPr>
        <p:sp>
          <p:nvSpPr>
            <p:cNvPr id="27" name="Right Brace 26"/>
            <p:cNvSpPr/>
            <p:nvPr/>
          </p:nvSpPr>
          <p:spPr>
            <a:xfrm>
              <a:off x="7799809" y="1785989"/>
              <a:ext cx="432414" cy="1424321"/>
            </a:xfrm>
            <a:prstGeom prst="rightBrace">
              <a:avLst>
                <a:gd name="adj1" fmla="val 9469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8128458" y="1803217"/>
              <a:ext cx="972616" cy="1338828"/>
              <a:chOff x="8100392" y="1801152"/>
              <a:chExt cx="972616" cy="1338828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8100392" y="1801152"/>
                <a:ext cx="972616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GB" dirty="0" smtClean="0"/>
                  <a:t>all     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GB" dirty="0" smtClean="0"/>
                  <a:t>       </a:t>
                </a:r>
                <a:r>
                  <a:rPr lang="en-GB" dirty="0" err="1" smtClean="0"/>
                  <a:t>vely</a:t>
                </a:r>
                <a:endParaRPr lang="en-GB" dirty="0"/>
              </a:p>
              <a:p>
                <a:pPr algn="ctr">
                  <a:lnSpc>
                    <a:spcPct val="150000"/>
                  </a:lnSpc>
                </a:pPr>
                <a:r>
                  <a:rPr lang="en-GB" dirty="0" smtClean="0"/>
                  <a:t>charged</a:t>
                </a:r>
                <a:endParaRPr lang="en-GB" dirty="0"/>
              </a:p>
            </p:txBody>
          </p:sp>
          <p:sp>
            <p:nvSpPr>
              <p:cNvPr id="30" name="16-Point Star 29"/>
              <p:cNvSpPr/>
              <p:nvPr/>
            </p:nvSpPr>
            <p:spPr>
              <a:xfrm>
                <a:off x="8256457" y="2354892"/>
                <a:ext cx="282384" cy="282384"/>
              </a:xfrm>
              <a:prstGeom prst="star16">
                <a:avLst>
                  <a:gd name="adj" fmla="val 5000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/>
              <a:lstStyle/>
              <a:p>
                <a:pPr algn="ctr"/>
                <a:r>
                  <a:rPr lang="en-GB" sz="3600" b="1" dirty="0" smtClean="0">
                    <a:solidFill>
                      <a:schemeClr val="tx1"/>
                    </a:solidFill>
                  </a:rPr>
                  <a:t>-</a:t>
                </a:r>
                <a:endParaRPr lang="en-GB" sz="3600" b="1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6965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1575048"/>
          </a:xfrm>
        </p:spPr>
        <p:txBody>
          <a:bodyPr>
            <a:normAutofit/>
          </a:bodyPr>
          <a:lstStyle/>
          <a:p>
            <a:r>
              <a:rPr lang="en-GB" dirty="0" smtClean="0"/>
              <a:t>Putting it all together looks something like this…..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79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8483"/>
            <a:ext cx="9073008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Fermions</a:t>
            </a:r>
          </a:p>
          <a:p>
            <a:pPr algn="ctr"/>
            <a:r>
              <a:rPr lang="en-GB" sz="2000" dirty="0" smtClean="0"/>
              <a:t>(the 12 fundamental matter particles)</a:t>
            </a:r>
            <a:endParaRPr lang="en-GB" dirty="0"/>
          </a:p>
        </p:txBody>
      </p:sp>
      <p:pic>
        <p:nvPicPr>
          <p:cNvPr id="6146" name="Picture 2" descr="C:\Users\AlexanderR\AppData\Local\Microsoft\Windows\Temporary Internet Files\Content.IE5\9ELSYO6U\MC900441288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833" y="142254"/>
            <a:ext cx="901824" cy="90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AlexanderR\AppData\Local\Microsoft\Windows\Temporary Internet Files\Content.IE5\9ELSYO6U\MC900441288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36180"/>
            <a:ext cx="901824" cy="90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5443" y="1044078"/>
            <a:ext cx="4682581" cy="2541765"/>
            <a:chOff x="105443" y="1794485"/>
            <a:chExt cx="4682581" cy="2541765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2737520" y="1794485"/>
              <a:ext cx="1016966" cy="30236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2"/>
            <p:cNvGrpSpPr/>
            <p:nvPr/>
          </p:nvGrpSpPr>
          <p:grpSpPr>
            <a:xfrm>
              <a:off x="105443" y="1988840"/>
              <a:ext cx="4682581" cy="2347410"/>
              <a:chOff x="105443" y="1988840"/>
              <a:chExt cx="4682581" cy="234741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603540" y="1988840"/>
                <a:ext cx="29523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 smtClean="0">
                    <a:solidFill>
                      <a:srgbClr val="FF0000"/>
                    </a:solidFill>
                  </a:rPr>
                  <a:t>Quarks</a:t>
                </a:r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105443" y="2619380"/>
                <a:ext cx="3888432" cy="1586489"/>
                <a:chOff x="710606" y="3163720"/>
                <a:chExt cx="3888432" cy="1586489"/>
              </a:xfrm>
            </p:grpSpPr>
            <p:sp>
              <p:nvSpPr>
                <p:cNvPr id="13" name="TextBox 12"/>
                <p:cNvSpPr txBox="1"/>
                <p:nvPr/>
              </p:nvSpPr>
              <p:spPr>
                <a:xfrm>
                  <a:off x="710606" y="3163720"/>
                  <a:ext cx="3888432" cy="14773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 smtClean="0">
                      <a:solidFill>
                        <a:srgbClr val="FF0000"/>
                      </a:solidFill>
                    </a:rPr>
                    <a:t>6 types: -     up     		down</a:t>
                  </a:r>
                </a:p>
                <a:p>
                  <a:endParaRPr lang="en-GB" dirty="0">
                    <a:solidFill>
                      <a:srgbClr val="FF0000"/>
                    </a:solidFill>
                  </a:endParaRPr>
                </a:p>
                <a:p>
                  <a:r>
                    <a:rPr lang="en-GB" dirty="0" smtClean="0">
                      <a:solidFill>
                        <a:srgbClr val="FF0000"/>
                      </a:solidFill>
                    </a:rPr>
                    <a:t>	    charm    	strange</a:t>
                  </a:r>
                </a:p>
                <a:p>
                  <a:endParaRPr lang="en-GB" dirty="0">
                    <a:solidFill>
                      <a:srgbClr val="FF0000"/>
                    </a:solidFill>
                  </a:endParaRPr>
                </a:p>
                <a:p>
                  <a:r>
                    <a:rPr lang="en-GB" dirty="0" smtClean="0">
                      <a:solidFill>
                        <a:srgbClr val="FF0000"/>
                      </a:solidFill>
                    </a:rPr>
                    <a:t>	    top		bottom   </a:t>
                  </a:r>
                  <a:endParaRPr lang="en-GB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5" name="Straight Arrow Connector 14"/>
                <p:cNvCxnSpPr/>
                <p:nvPr/>
              </p:nvCxnSpPr>
              <p:spPr>
                <a:xfrm flipV="1">
                  <a:off x="1864795" y="3163720"/>
                  <a:ext cx="0" cy="340876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>
                  <a:off x="3371820" y="3163720"/>
                  <a:ext cx="0" cy="340876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6147" name="Picture 3" descr="C:\Users\AlexanderR\AppData\Local\Microsoft\Windows\Temporary Internet Files\Content.IE5\JKSFH8XS\MC900433817[1].pn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1040617" flipV="1">
                  <a:off x="1386739" y="3661265"/>
                  <a:ext cx="482238" cy="48223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148" name="Picture 4" descr="C:\Users\AlexanderR\AppData\Local\Microsoft\Windows\Temporary Internet Files\Content.IE5\FR2NAYUQ\MC900423153[1].wmf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63017" y="3644992"/>
                  <a:ext cx="462335" cy="46233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149" name="Picture 5" descr="C:\Users\AlexanderR\AppData\Local\Microsoft\Windows\Temporary Internet Files\Content.IE5\FR2NAYUQ\MC900057021[1].wm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20930" y="4232335"/>
                  <a:ext cx="464320" cy="40871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150" name="Picture 6" descr="C:\Users\AlexanderR\AppData\Local\Microsoft\Windows\Temporary Internet Files\Content.IE5\FR2NAYUQ\MC900113476[1].wmf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89150" y="4123172"/>
                  <a:ext cx="307065" cy="6270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3" name="TextBox 22"/>
              <p:cNvSpPr txBox="1"/>
              <p:nvPr/>
            </p:nvSpPr>
            <p:spPr>
              <a:xfrm>
                <a:off x="3754486" y="2760388"/>
                <a:ext cx="103353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each has 1/3 or 2/3 charge</a:t>
                </a:r>
                <a:endParaRPr lang="en-GB" dirty="0"/>
              </a:p>
            </p:txBody>
          </p:sp>
          <p:sp>
            <p:nvSpPr>
              <p:cNvPr id="24" name="Right Bracket 23"/>
              <p:cNvSpPr/>
              <p:nvPr/>
            </p:nvSpPr>
            <p:spPr>
              <a:xfrm>
                <a:off x="3408200" y="2468683"/>
                <a:ext cx="346286" cy="1867567"/>
              </a:xfrm>
              <a:prstGeom prst="rightBracke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Left Bracket 25"/>
              <p:cNvSpPr/>
              <p:nvPr/>
            </p:nvSpPr>
            <p:spPr>
              <a:xfrm>
                <a:off x="105443" y="2468683"/>
                <a:ext cx="498097" cy="1867567"/>
              </a:xfrm>
              <a:prstGeom prst="leftBracke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0" name="Down Arrow 9"/>
          <p:cNvSpPr/>
          <p:nvPr/>
        </p:nvSpPr>
        <p:spPr>
          <a:xfrm>
            <a:off x="1676383" y="3488658"/>
            <a:ext cx="704856" cy="37107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/>
          <p:cNvGrpSpPr/>
          <p:nvPr/>
        </p:nvGrpSpPr>
        <p:grpSpPr>
          <a:xfrm>
            <a:off x="-40594" y="3859732"/>
            <a:ext cx="4972634" cy="2585323"/>
            <a:chOff x="-25546" y="4035136"/>
            <a:chExt cx="4972634" cy="25853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-25546" y="4035136"/>
                  <a:ext cx="4972634" cy="25853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 smtClean="0">
                      <a:solidFill>
                        <a:srgbClr val="FF33CC"/>
                      </a:solidFill>
                    </a:rPr>
                    <a:t>Quarks make up </a:t>
                  </a:r>
                  <a:r>
                    <a:rPr lang="en-GB" b="1" dirty="0" smtClean="0">
                      <a:solidFill>
                        <a:srgbClr val="FF33CC"/>
                      </a:solidFill>
                    </a:rPr>
                    <a:t>HADRONS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 (massive            )</a:t>
                  </a:r>
                </a:p>
                <a:p>
                  <a:endParaRPr lang="en-GB" dirty="0" smtClean="0">
                    <a:solidFill>
                      <a:srgbClr val="FF33CC"/>
                    </a:solidFill>
                  </a:endParaRPr>
                </a:p>
                <a:p>
                  <a:r>
                    <a:rPr lang="en-GB" dirty="0" smtClean="0">
                      <a:solidFill>
                        <a:srgbClr val="FF33CC"/>
                      </a:solidFill>
                    </a:rPr>
                    <a:t>2 types: 	(1) </a:t>
                  </a:r>
                  <a:r>
                    <a:rPr lang="en-GB" b="1" dirty="0" smtClean="0">
                      <a:solidFill>
                        <a:srgbClr val="FF33CC"/>
                      </a:solidFill>
                    </a:rPr>
                    <a:t>Baryons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 – made up of           quarks  </a:t>
                  </a:r>
                </a:p>
                <a:p>
                  <a:r>
                    <a:rPr lang="en-GB" dirty="0">
                      <a:solidFill>
                        <a:srgbClr val="FF33CC"/>
                      </a:solidFill>
                    </a:rPr>
                    <a:t>	</a:t>
                  </a:r>
                  <a:r>
                    <a:rPr lang="en-GB" dirty="0" err="1" smtClean="0">
                      <a:solidFill>
                        <a:srgbClr val="FF33CC"/>
                      </a:solidFill>
                    </a:rPr>
                    <a:t>eg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 a proton (</a:t>
                  </a:r>
                  <a:r>
                    <a:rPr lang="en-GB" dirty="0" err="1" smtClean="0">
                      <a:solidFill>
                        <a:srgbClr val="FF33CC"/>
                      </a:solidFill>
                    </a:rPr>
                    <a:t>uud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)</a:t>
                  </a:r>
                </a:p>
                <a:p>
                  <a:endParaRPr lang="en-GB" dirty="0" smtClean="0">
                    <a:solidFill>
                      <a:srgbClr val="FF33CC"/>
                    </a:solidFill>
                  </a:endParaRPr>
                </a:p>
                <a:p>
                  <a:r>
                    <a:rPr lang="en-GB" dirty="0" smtClean="0">
                      <a:solidFill>
                        <a:srgbClr val="FF33CC"/>
                      </a:solidFill>
                    </a:rPr>
                    <a:t>	(2) </a:t>
                  </a:r>
                  <a:r>
                    <a:rPr lang="en-GB" b="1" dirty="0" smtClean="0">
                      <a:solidFill>
                        <a:srgbClr val="FF33CC"/>
                      </a:solidFill>
                    </a:rPr>
                    <a:t>Mesons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 – made up of a quark 	and an antiquark </a:t>
                  </a:r>
                </a:p>
                <a:p>
                  <a:r>
                    <a:rPr lang="en-GB" dirty="0" smtClean="0">
                      <a:solidFill>
                        <a:srgbClr val="FF33CC"/>
                      </a:solidFill>
                    </a:rPr>
                    <a:t>	</a:t>
                  </a:r>
                  <a:r>
                    <a:rPr lang="en-GB" dirty="0" err="1" smtClean="0">
                      <a:solidFill>
                        <a:srgbClr val="FF33CC"/>
                      </a:solidFill>
                    </a:rPr>
                    <a:t>eg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 a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solidFill>
                            <a:srgbClr val="FF33CC"/>
                          </a:solidFill>
                          <a:latin typeface="Cambria Math"/>
                        </a:rPr>
                        <m:t>π</m:t>
                      </m:r>
                    </m:oMath>
                  </a14:m>
                  <a:r>
                    <a:rPr lang="en-GB" baseline="30000" dirty="0" smtClean="0">
                      <a:solidFill>
                        <a:srgbClr val="FF33CC"/>
                      </a:solidFill>
                    </a:rPr>
                    <a:t>+</a:t>
                  </a:r>
                  <a:r>
                    <a:rPr lang="en-GB" dirty="0" smtClean="0">
                      <a:solidFill>
                        <a:srgbClr val="FF33CC"/>
                      </a:solidFill>
                    </a:rPr>
                    <a:t>pion 			(up quark + a down antiquark)</a:t>
                  </a:r>
                  <a:endParaRPr lang="en-GB" dirty="0">
                    <a:solidFill>
                      <a:srgbClr val="FF33CC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25546" y="4035136"/>
                  <a:ext cx="4972634" cy="2585323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980" t="-1179" r="-1716" b="-283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" name="Group 19"/>
            <p:cNvGrpSpPr/>
            <p:nvPr/>
          </p:nvGrpSpPr>
          <p:grpSpPr>
            <a:xfrm>
              <a:off x="3570916" y="4035136"/>
              <a:ext cx="821362" cy="952289"/>
              <a:chOff x="3570916" y="4035136"/>
              <a:chExt cx="821362" cy="952289"/>
            </a:xfrm>
          </p:grpSpPr>
          <p:pic>
            <p:nvPicPr>
              <p:cNvPr id="16" name="Picture 2" descr="C:\Users\AlexanderR\AppData\Local\Microsoft\Windows\Temporary Internet Files\Content.IE5\6B0TO7YK\Elephant_female_indian_eating_grass[1]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6017" y="4035136"/>
                <a:ext cx="486261" cy="44823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12-Point Star 17"/>
              <p:cNvSpPr/>
              <p:nvPr/>
            </p:nvSpPr>
            <p:spPr>
              <a:xfrm>
                <a:off x="3570916" y="4483370"/>
                <a:ext cx="504056" cy="504055"/>
              </a:xfrm>
              <a:prstGeom prst="star12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6154" name="Group 6153"/>
          <p:cNvGrpSpPr/>
          <p:nvPr/>
        </p:nvGrpSpPr>
        <p:grpSpPr>
          <a:xfrm>
            <a:off x="667790" y="6021288"/>
            <a:ext cx="3619846" cy="799080"/>
            <a:chOff x="667790" y="6021288"/>
            <a:chExt cx="3619846" cy="799080"/>
          </a:xfrm>
        </p:grpSpPr>
        <p:sp>
          <p:nvSpPr>
            <p:cNvPr id="27" name="12-Point Star 26"/>
            <p:cNvSpPr/>
            <p:nvPr/>
          </p:nvSpPr>
          <p:spPr>
            <a:xfrm>
              <a:off x="722732" y="6387830"/>
              <a:ext cx="3564904" cy="432538"/>
            </a:xfrm>
            <a:prstGeom prst="star12">
              <a:avLst>
                <a:gd name="adj" fmla="val 30328"/>
              </a:avLst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very unstable</a:t>
              </a:r>
              <a:endParaRPr lang="en-GB" dirty="0"/>
            </a:p>
          </p:txBody>
        </p:sp>
        <p:cxnSp>
          <p:nvCxnSpPr>
            <p:cNvPr id="6145" name="Curved Connector 6144"/>
            <p:cNvCxnSpPr/>
            <p:nvPr/>
          </p:nvCxnSpPr>
          <p:spPr>
            <a:xfrm rot="10800000" flipH="1">
              <a:off x="667790" y="6021288"/>
              <a:ext cx="299963" cy="582811"/>
            </a:xfrm>
            <a:prstGeom prst="curvedConnector4">
              <a:avLst>
                <a:gd name="adj1" fmla="val -76209"/>
                <a:gd name="adj2" fmla="val 98996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5062106" y="1065864"/>
            <a:ext cx="3833564" cy="729669"/>
            <a:chOff x="5062106" y="1065864"/>
            <a:chExt cx="3833564" cy="729669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6156176" y="1125701"/>
              <a:ext cx="755466" cy="12693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62" name="Group 6161"/>
            <p:cNvGrpSpPr/>
            <p:nvPr/>
          </p:nvGrpSpPr>
          <p:grpSpPr>
            <a:xfrm>
              <a:off x="5062106" y="1065864"/>
              <a:ext cx="3833564" cy="729669"/>
              <a:chOff x="5130924" y="1065864"/>
              <a:chExt cx="3833564" cy="729669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5130924" y="1262769"/>
                <a:ext cx="38335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 smtClean="0">
                    <a:solidFill>
                      <a:schemeClr val="accent2"/>
                    </a:solidFill>
                  </a:rPr>
                  <a:t>Leptons -</a:t>
                </a:r>
                <a:r>
                  <a:rPr lang="en-GB" sz="2800" dirty="0" smtClean="0">
                    <a:solidFill>
                      <a:schemeClr val="accent2"/>
                    </a:solidFill>
                  </a:rPr>
                  <a:t>light ones</a:t>
                </a:r>
                <a:endParaRPr lang="en-GB" sz="2800" dirty="0">
                  <a:solidFill>
                    <a:schemeClr val="accent2"/>
                  </a:solidFill>
                </a:endParaRPr>
              </a:p>
            </p:txBody>
          </p:sp>
          <p:pic>
            <p:nvPicPr>
              <p:cNvPr id="6161" name="Picture 6" descr="C:\Users\AlexanderR\AppData\Local\Microsoft\Windows\Temporary Internet Files\Content.IE5\9ELSYO6U\4418311590_bfb0b54573_z[1].jpg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75781" y="1065864"/>
                <a:ext cx="519889" cy="7296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58" name="Group 57"/>
          <p:cNvGrpSpPr/>
          <p:nvPr/>
        </p:nvGrpSpPr>
        <p:grpSpPr>
          <a:xfrm>
            <a:off x="7799809" y="1785989"/>
            <a:ext cx="1301265" cy="1424321"/>
            <a:chOff x="7799809" y="1785989"/>
            <a:chExt cx="1301265" cy="1424321"/>
          </a:xfrm>
        </p:grpSpPr>
        <p:sp>
          <p:nvSpPr>
            <p:cNvPr id="6167" name="Right Brace 6166"/>
            <p:cNvSpPr/>
            <p:nvPr/>
          </p:nvSpPr>
          <p:spPr>
            <a:xfrm>
              <a:off x="7799809" y="1785989"/>
              <a:ext cx="432414" cy="1424321"/>
            </a:xfrm>
            <a:prstGeom prst="rightBrace">
              <a:avLst>
                <a:gd name="adj1" fmla="val 9469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169" name="Group 6168"/>
            <p:cNvGrpSpPr/>
            <p:nvPr/>
          </p:nvGrpSpPr>
          <p:grpSpPr>
            <a:xfrm>
              <a:off x="8128458" y="1803217"/>
              <a:ext cx="972616" cy="1338828"/>
              <a:chOff x="8100392" y="1801152"/>
              <a:chExt cx="972616" cy="1338828"/>
            </a:xfrm>
          </p:grpSpPr>
          <p:sp>
            <p:nvSpPr>
              <p:cNvPr id="6168" name="TextBox 6167"/>
              <p:cNvSpPr txBox="1"/>
              <p:nvPr/>
            </p:nvSpPr>
            <p:spPr>
              <a:xfrm>
                <a:off x="8100392" y="1801152"/>
                <a:ext cx="972616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GB" dirty="0" smtClean="0"/>
                  <a:t>all     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GB" dirty="0" smtClean="0"/>
                  <a:t>       </a:t>
                </a:r>
                <a:r>
                  <a:rPr lang="en-GB" dirty="0" err="1" smtClean="0"/>
                  <a:t>vely</a:t>
                </a:r>
                <a:endParaRPr lang="en-GB" dirty="0"/>
              </a:p>
              <a:p>
                <a:pPr algn="ctr">
                  <a:lnSpc>
                    <a:spcPct val="150000"/>
                  </a:lnSpc>
                </a:pPr>
                <a:r>
                  <a:rPr lang="en-GB" dirty="0" smtClean="0"/>
                  <a:t>charged</a:t>
                </a:r>
                <a:endParaRPr lang="en-GB" dirty="0"/>
              </a:p>
            </p:txBody>
          </p:sp>
          <p:sp>
            <p:nvSpPr>
              <p:cNvPr id="57" name="16-Point Star 56"/>
              <p:cNvSpPr/>
              <p:nvPr/>
            </p:nvSpPr>
            <p:spPr>
              <a:xfrm>
                <a:off x="8256457" y="2354892"/>
                <a:ext cx="282384" cy="282384"/>
              </a:xfrm>
              <a:prstGeom prst="star16">
                <a:avLst>
                  <a:gd name="adj" fmla="val 5000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/>
              <a:lstStyle/>
              <a:p>
                <a:pPr algn="ctr"/>
                <a:r>
                  <a:rPr lang="en-GB" sz="3600" b="1" dirty="0" smtClean="0">
                    <a:solidFill>
                      <a:schemeClr val="tx1"/>
                    </a:solidFill>
                  </a:rPr>
                  <a:t>-</a:t>
                </a:r>
                <a:endParaRPr lang="en-GB" sz="36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6157" name="TextBox 6156"/>
          <p:cNvSpPr txBox="1"/>
          <p:nvPr/>
        </p:nvSpPr>
        <p:spPr>
          <a:xfrm>
            <a:off x="4958282" y="1636396"/>
            <a:ext cx="4032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6 types:	</a:t>
            </a:r>
            <a:r>
              <a:rPr lang="en-GB" sz="2800" b="1" dirty="0" smtClean="0">
                <a:solidFill>
                  <a:schemeClr val="accent2"/>
                </a:solidFill>
              </a:rPr>
              <a:t>e</a:t>
            </a:r>
            <a:r>
              <a:rPr lang="en-GB" dirty="0" smtClean="0">
                <a:solidFill>
                  <a:schemeClr val="accent2"/>
                </a:solidFill>
              </a:rPr>
              <a:t>, electron</a:t>
            </a:r>
          </a:p>
          <a:p>
            <a:r>
              <a:rPr lang="en-GB" dirty="0">
                <a:solidFill>
                  <a:schemeClr val="accent2"/>
                </a:solidFill>
              </a:rPr>
              <a:t>	</a:t>
            </a:r>
            <a:r>
              <a:rPr lang="en-GB" sz="2800" b="1" dirty="0" smtClean="0">
                <a:solidFill>
                  <a:schemeClr val="accent2"/>
                </a:solidFill>
              </a:rPr>
              <a:t>µ</a:t>
            </a:r>
            <a:r>
              <a:rPr lang="en-GB" dirty="0" smtClean="0">
                <a:solidFill>
                  <a:schemeClr val="accent2"/>
                </a:solidFill>
              </a:rPr>
              <a:t>, </a:t>
            </a:r>
            <a:r>
              <a:rPr lang="en-GB" dirty="0" err="1" smtClean="0">
                <a:solidFill>
                  <a:schemeClr val="accent2"/>
                </a:solidFill>
              </a:rPr>
              <a:t>muon</a:t>
            </a:r>
            <a:endParaRPr lang="en-GB" dirty="0" smtClean="0">
              <a:solidFill>
                <a:schemeClr val="accent2"/>
              </a:solidFill>
            </a:endParaRPr>
          </a:p>
          <a:p>
            <a:r>
              <a:rPr lang="en-GB" dirty="0">
                <a:solidFill>
                  <a:schemeClr val="accent2"/>
                </a:solidFill>
              </a:rPr>
              <a:t>	</a:t>
            </a:r>
            <a:r>
              <a:rPr lang="el-GR" sz="2800" b="1" dirty="0" smtClean="0">
                <a:solidFill>
                  <a:schemeClr val="accent2"/>
                </a:solidFill>
              </a:rPr>
              <a:t>τ</a:t>
            </a:r>
            <a:r>
              <a:rPr lang="en-GB" dirty="0" smtClean="0">
                <a:solidFill>
                  <a:schemeClr val="accent2"/>
                </a:solidFill>
              </a:rPr>
              <a:t>, tau (not TOWIE!)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chemeClr val="accent2"/>
                </a:solidFill>
              </a:rPr>
              <a:t>and 3 neutrinos: 	</a:t>
            </a:r>
            <a:r>
              <a:rPr lang="en-GB" sz="2800" b="1" dirty="0" err="1" smtClean="0">
                <a:solidFill>
                  <a:schemeClr val="accent2"/>
                </a:solidFill>
              </a:rPr>
              <a:t>v</a:t>
            </a:r>
            <a:r>
              <a:rPr lang="en-GB" sz="2800" b="1" baseline="-25000" dirty="0" err="1" smtClean="0">
                <a:solidFill>
                  <a:schemeClr val="accent2"/>
                </a:solidFill>
              </a:rPr>
              <a:t>e</a:t>
            </a:r>
            <a:r>
              <a:rPr lang="en-GB" sz="2800" b="1" dirty="0" smtClean="0">
                <a:solidFill>
                  <a:schemeClr val="accent2"/>
                </a:solidFill>
              </a:rPr>
              <a:t>, v</a:t>
            </a:r>
            <a:r>
              <a:rPr lang="en-GB" sz="2800" b="1" baseline="-25000" dirty="0" smtClean="0">
                <a:solidFill>
                  <a:schemeClr val="accent2"/>
                </a:solidFill>
              </a:rPr>
              <a:t>µ</a:t>
            </a:r>
            <a:r>
              <a:rPr lang="en-GB" sz="2800" b="1" dirty="0" smtClean="0">
                <a:solidFill>
                  <a:schemeClr val="accent2"/>
                </a:solidFill>
              </a:rPr>
              <a:t>, v</a:t>
            </a:r>
            <a:r>
              <a:rPr lang="el-GR" sz="2800" b="1" baseline="-25000" dirty="0" smtClean="0">
                <a:solidFill>
                  <a:schemeClr val="accent2"/>
                </a:solidFill>
              </a:rPr>
              <a:t>τ</a:t>
            </a:r>
            <a:endParaRPr lang="en-GB" sz="2800" b="1" dirty="0">
              <a:solidFill>
                <a:schemeClr val="accent2"/>
              </a:solidFill>
            </a:endParaRPr>
          </a:p>
        </p:txBody>
      </p:sp>
      <p:sp>
        <p:nvSpPr>
          <p:cNvPr id="6164" name="16-Point Star 6163"/>
          <p:cNvSpPr/>
          <p:nvPr/>
        </p:nvSpPr>
        <p:spPr>
          <a:xfrm>
            <a:off x="7295014" y="1816398"/>
            <a:ext cx="282384" cy="282384"/>
          </a:xfrm>
          <a:prstGeom prst="star16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-</a:t>
            </a:r>
            <a:endParaRPr lang="en-GB" sz="3600" b="1" dirty="0">
              <a:solidFill>
                <a:schemeClr val="tx1"/>
              </a:solidFill>
            </a:endParaRPr>
          </a:p>
        </p:txBody>
      </p:sp>
      <p:pic>
        <p:nvPicPr>
          <p:cNvPr id="6166" name="Picture 9" descr="https://encrypted-tbn3.gstatic.com/images?q=tbn:ANd9GcTb1ikCW4e25f6wWfzAARM9H273ZIA06M10fyiOMQQxoMfNvIjF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9" t="14358" r="8921" b="8031"/>
          <a:stretch/>
        </p:blipFill>
        <p:spPr bwMode="auto">
          <a:xfrm flipH="1">
            <a:off x="4788024" y="2374811"/>
            <a:ext cx="874940" cy="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72" name="Oval Callout 6171"/>
          <p:cNvSpPr/>
          <p:nvPr/>
        </p:nvSpPr>
        <p:spPr>
          <a:xfrm>
            <a:off x="5817376" y="2181299"/>
            <a:ext cx="1404692" cy="474206"/>
          </a:xfrm>
          <a:prstGeom prst="wedgeEllipseCallout">
            <a:avLst>
              <a:gd name="adj1" fmla="val -69096"/>
              <a:gd name="adj2" fmla="val 4289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4788024" y="1186966"/>
            <a:ext cx="0" cy="53455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Down Arrow 61"/>
          <p:cNvSpPr/>
          <p:nvPr/>
        </p:nvSpPr>
        <p:spPr>
          <a:xfrm>
            <a:off x="5803748" y="3641058"/>
            <a:ext cx="704856" cy="371074"/>
          </a:xfrm>
          <a:prstGeom prst="downArrow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utoShape 13" descr="data:image/png;base64,iVBORw0KGgoAAAANSUhEUgAAAQcAAACoCAMAAADaSNsaAAAAw1BMVEX////4AAD+6en/9vb//f3/+vr/8fH+4eH+5ub+3d35Njb+2Nj9vb3/8PD+4+P/9PT5MDD8l5f9wcH5Ozv+0dH6WVn5Hx/7hIT9xMT6VVX5KCj7iYn6TU35IyP6Y2P8m5v7bW34EBD8pqb7dnb7fHz9srL9y8v7j4/7iIj7Zmb6Q0P8ra38oqL6UVHz8/Pc3NzJycm7u7t/f39lZWWtra1cXFxRUVHZ2dmVlZWEhIRubm6RkZHBwcGgoaDn5+dgYGBHR0distd0AAAVBUlEQVR4nO1dd0PqPB+F0rIKiIyCymhBQFkKOHG93/9Tvc1qTtqgvYjAc6/nH6UtbXKS/HZKInEwmId79C9+8Ytf/GIDzPn7+837oVuhYn/6wvS7f/P4+Hp39/byvFw/zff25DjYCw/vr4sF7fxqtbp/ILh/WB/XhNgLD3f/83v+sVqvly8vT3eL19ubm+XqZh9Pjo298PD4drdY3D7e3LzP+fPmz6vHfTw5NvbCgzkPP8Z8+rjdx5OPHebb/S8PBHf3i0M34SiweLj7dfF83D68/fLg4/HhyAypA+Hm4fm4eDjQ7Hz/WP6DBmUU8/UvDwTz9fq4DOtDYfkvGtYavPwalBRv96+HbsJR4O1/i19DysfjXSw5aZrziLP6L2FOgni3r4u3t6eXf1Ox3Lwu7t5elsv16uODBvH+0UjF/0j48p4E8Z6f3u5IGOu4DPB94WFJIpiPN+/v/6H+Wzm72SwU7B3e8uHlP9R/geGsmvQx3OEtH47M8YjCqFnhQz3CQrK6y6d8HFlmA5Gyr8q0x8lyLw3Hs2f04Okun3XEDpjdT0qMYRHYHj2U3eXD1gd3wE6GhWm3250OQmJvWE0iqvL0lB4432krloe1F6zp9fjcof1yyrOLlDxjj5MqxuJMqkU/X+60IW8/HtFPpQ2C4kn0lDEK9TU5FTLRuhKHHPHPgJ/Kso+Znbby7uFHecg0J/162/M8Z+xOhiEqhq0wDclko8jO5fJ8OXQLl/xUnX+tQT+1jJ029EczG6XTGfbRcxWNPyxHaUgmR2xG1PjHnj+huKA45xSxr3V329TXh7ddGFK1Zi16cJAPd9KZyrMlLQ3JZJOe7fK+kyl0ymks0DM2+1DZQasBj/ffNCgzHccjDbsuhk6YF7peNsTpVEdPQ/Lcgi+XyaVibrApwM7Ud6o1E4n31TczG8Nz1sjr0Hq1utpetsU4FgL5l6yfdi/hEiIPrQ7wYPNLr+gX6/T/0bcaHcX7avk9Hga89a2SerziJLWoM75OZM875MhUXtFKhHjIcBVKNWWNLja+RnaH9/X3DOv0tWi9qseKm6Z9kvUgI60kSoxxFnx2fIvJvNTw0CcfmG+R/06bdfhuqUwvaL0qKIey40Q2NuRHuv7hfJXpq4G8gjgOI8lJIs0N7DNfJhRd+m8jsWPMn77FQyFovKfy0FF6lUiAdZgjn6UFdc14GErlQsadSxeHaFred8qD3ab/7jL0wHDzuL18KJ16sntqNECeYE2WhNGxNF3lY0JZGETUNDm7RGjifGDTpr11k38Adl/xhBQe7ODwmMmNkhxuEjcwpSkp3GfJTHkodSU92w144PJzt77F9ihdXkdspAFeIJXmjCn6tHSiPf+IJeeL4OFCuZXQlWSNnMj5YLD/dutbbI+m7EaAEdrngZeU7PMICpgTfjctqVUFD6A5J0GshaohoXtci4vlHfsW28M+j/JwieEzKSZdbmeCPvBtIEt+6nP+KnCBlbCEhmlYiYkTfI+J225AuWWDq75/GBrfoIM81GU3OQ9gV/UVHjq8UzVP4W7C//daszb/b8CXBfctClf12bg8bvWb++08Qo0VUdRxZKTwF/OhJr/iKjxci8GVRLWyiv7gOBMeF9EbqQmcqe5ejcZEOFjko43RBSlFhb2dkRrCVyEgH1pRHspEDsI6YQdtsdz89WG4yjknt+f+C5DB8sZ1t+HJtiAPcvAFD+BfVmvIg2dFvuPRboHgJPcZom+h0uBrpbC3uycUslnDKKZPQP8lkQfVKKKQivO8iTw4ggeYY3SemwUphbweuTvTFmXFKuOYJg4LGBhMMUg5mRT2NrjWg4QFCseKXiDWu911fVwNmL0gfQt+e68znfGB6ODTD4Br2Xg0KCUPgd8BdtIkYcL3BA/S5kjqverAtxARvYaZOOE3Ot9lkm8LqFZgABD2ggcwpHoJsxO9oCcP6VNVgW8xYJPAacK3dh2Q+EN09Y0HekQ3eeMZD+BvBj0Y6G8VQPoWvO95cusKty4mP9nLrwHaDZ0f6KawcgqSB9+mUGYHQ00e0oYXigGv0u/yXR0RpNHkR/aInGy8C4dhjgu/wwaDMo38XfDvoI2pexTPcmcDHuh8SPElWD+Q5uQAHsZwGLvJechJHvz5IB3z5DX/Tip6SAEb+Asr4KFKlxyXNGeH9b0ynpYH7KbQB1JV+r44XDDj59HW1jyJu9xEmvDZRuWk0NztkuY7+0OpLVuPx+XRepQH37bKSRtJJK7BttLxwHwLGg4WvgWVsNzs8A7LA7pDeFwe9YT/pfgcWYhPc6K+4IHNfypBRe6Dauoj4QEymNgSsBcFD/JKn4eiNEQ97iQBDxo5aVP3g8YrE01+d5rgOg4eTqBoBSPWYCeJdaH6HNKLEjkZ4EGTrWJrgeY7OSe+vCXG9HHwkILMBBqU4CyITJ7KA8QPuNUEPES9phS7YZ99uoaZxAeiuuOE559CDSsGAONQdEryQHJ7TblyeOeAh2jy3GZylRtlguUrM0h2uQd2tDZYw6AXeTeBBxK7hbgMD2mD3oyGVZin7XFbpCkuvBwJqdOLfGW/AB7QGs7I4RZ2heSBmphSsDhs5Ui7ehxZ6xa72hWfI3Hisqb+Yq+AkAg6GAZEILjlLycAHTsg8JKqFElMtNYlzU4EnQ0H7Q7tZvlTVK/tzFPZRjZlzcDicqiCSEHMe5QxMlJwOtFaF0YayMKuhyw4MaqEUkbJrv1cQBfi0IrWr8iGuvTAMDjQYt2BuEuy1YGasU40J8GkwIVMDVgTSKhdfhKESeXsQmHaHY36nbNxWevA7QQ1MBNRdWWl2USNH0tOey44i8kNiPYqxTjEWIuZnnTKjuOMryeGJpdj1mrTacOtz8Z5/yrZxF12XQEIgrGSdsS6oM60AatA9BMkBEIj+aea+yNMK5UuGpQP+9JtbSjFSaq+4G5RlDyUlYHMbqiHS7riilSkjNSHo6t8ctvjVqcz0Jzx/flmodBt9Oszj8qVieaeEuWfExByvpfVBFtP35S8XD2paC1ZeaAr56wN7YwhAy2ZTKXQ644YL2DQknXT1KRe98KDtKA9dcCsuq4lHk4aM9zqxpdWoe22Wvm8Q4oVmZ4GxUSeX/mUB40q2hVgcoeUeOoy2pCzsKk4vJxV8+f5fL5Vv4oIyBPDyBqD6ZV7di46MJT9ZKV3E/X5GU3KEXj4ubA28BCWcOluSEbkR7romZEb5nIoA03DsG1iM0HdkZhrOdlPxgNWHPmCMvspDz+Y9+rJtkatmdpImhfnbniLRRiZXKUw8VX9ZaczrjqmonPEXIPxHtO5BWFuapdqVyOBl6+fXf1cjQDE4zVpB6toNKej02lvaBibIut2bTC9cDszf923HXk3U5nzwVxT8sUJJVJMY9Y6HrxJjSRk00Xr54rqAx4cr/9nsfPiyK1vVvXELQELI8hPyIwgz+XJa2ZkoVx65/nxrO66aHrvtstalGbjjnsx6na/3FBZNHJ2rVkpFLgsyH1CQpJqQfDeg/hCX7kigTxQlVwrDHN0PCww1X+o7wgrl9s44wPUuv6yv+60xlTa87WeVXZnROBLxpL8FOQnlLw5AVQHKP76CayQYyksUzUor6ErafbjAIi08aI8gH5iPIDDpRjeKZg5+8qGcwNfvw0rgbEHgjYzItL95Gcg+T4oFxF9DNkLSgmGwoMFyeYfLiWzjKxNt1qf+gZ+y/Mxdic6KREy8thA6uwsAPGRw7VCCTUARh1NuIs67BA63fEuJkSF+vT1cdULtb96GgmrlUISscUCCfqtKqTTTv2sT0yecK1QImov4F1UK6kpT+xi769dmPYao+kktMY+GcxZWCyBjcHAFKzOE/MumkzVpyz1IWI+AA8Rw1r1VYEH93sUnBgNrJQ8G0LEQ+c0C7RDyYRIh1muf+A4+Wpr5qt6kHWKAwLOZOAhyUOMb+iumg+UETB9Aj0uUgWoYuL3k4v/Mx5IzeeG7jCweEi2UskxxjQ1YhTgTAZTW/aOufBpeY0adqvtJg6VDRcpElQDyTvxNKcDqH6dUAzl4DuhRbapRgyE4pU4JueOR/UDxPfKyk1tqOLcngZbr93bYrwia16BUm0dxO4ugxG6Uh8Gol0RabC9yRXHYKXSNZSWDXGUm4JrWt26WsbWlFBTjLmBC4Xjnr/O83lFN7Yx4BHs3O0GFsOZ2jBwnhVZBzUywZwHq4PxsKEEI2FIl6y8beGxFVnSAbjnB3sPxpNKJpcbjsrRqyiCqNMkyL+EAkOgBJQ1fiKPB+85CNsLqQ0lGAkDXLJt013QML+fdewhr9uAOKwI2A9gSlyAhxus8qHMYZ4qHjDkNut4nAfs6WPFMVhD1F5IgR+hGJSmHMut41C4/bJWTBcx6cLvCVJIPB4mUR8ijYGGr8kkp5LswPl/jgQBD8FYg+ykZiJOXdV+ltrG0ce6v4Qpb+0xowjUJM/DSCkU7N2EJFZd2lJB7YtnQycUjYH198iDBZpbHAfZSc0CK+J5RXnY1qBEG409H/JWZ2xhaGqoIWcJ+3sDdeHYiVzAlKIxdHXn9DjMSyHqQGZ0wo1V/YgvK5W/RLScxYQ8xTDEgxxbSRYkn0pVeUzWlTnKuMPNsB2mpq4G7Ca2vRkmyAV+GU0c9URsgAgWfZTuzDlbhaPoNcADvAchiCC2SpgHR9GF444GpamJhp/I3jlhHlT7uSI16pY8gAUSsZucNvP7QwkUAlgXDTm9A91D9mpJ80tRDDEMSmFYnITtBdjhphrWkCWKvJ4iFgyY32JZ2i0Rh6ywKa+poVZr6gWCmUR4kO8BUjYybcoGwViLcptUeA3VJDFqHhdswc5WkTmodg14iMQhwc/jezfhZQdYpxNIFkqX9Fqww5sMSvSyNTxQ5Qv2s8pDDlT7VgaljofoRbI5zJuwQKi5cGHgqFCzRy6nPlyzadMBzHnBgwVrqBnioayGgKSY225rYywesIa6lDUKGG0s43IMukLXih18xDoB4GGGz4DdCsKZNMN7WKA291ztLtQkbGVYYxX45htAv72kghYaSVLPhePLsDAkO6qPDDHtwKkOl6ACD45qUIIVtlWiG3jwNoe8Q52XuFLM/EDUcSMfCoSkvLGlrFOCCJDOPM+GbyjMIzlBHH3cI7nl/i37OzyEd8YEAoGvAykS23LN6cadAMY6iHxEeJCmjaeWHny5BfALFCH4IGaaZaVJiiKb63Vd1iJdvIqNyhU6UYH0zPMlJi+UyhVyW8omZXxvhOgKyE7Gw6YoDqr27RwtiEVRHoYkRdGpVx3kJhK9lPCgvCeY2WJrr+RvHFyFa1yRdTDWoisRHtCSUbqBYb3IW03jAPIGdBRCyXSWJ9C+MEx0Rs7DYI2dFY1cszKZ6vKOuB9DEWnQR5GdiPAA5pu60w+tsK1eFAFNpS++C70NihV0bkzDEAR+dybQfE6rSgscZKvBP9SMOwW8d0x4qMADEwdgP2/kobOVYQ1TvhHKpxD0KQ9gUOYvepPhsIehXTGqMFhRyBf/wLgr5UVgG59xqQO2JxMl8ObC0Hvn5JVnW/EA/a4T5RYaevbOCzAouWlYgvXkWpEORiG1ERgFqm8oh8RjCwMroNgloFw38pDfysGAftNqZ/VdDMnWSYgHYdfDUJX5gtwc8FX6vGH/guLWnpOZYsNc5W42MDNWDUoIc4VSbPEKhIAH+vpLWAIEDg0+avZuQjxP7E/7PKldF6ZUQXl/DABqQZJeqz7DkLGwdaU4C/kREOZSPA9z8RTrtXogYDzCwzA/q7vXnnJMu3cTBCqb8pnPiz2C+D2scZWHT4gM7FH51JBhXU96TjtfbZ25quM9f1vFej+xAU8jfbbI4Bpt5Zh27yasAraaa5vyQRwidIHxT3UppzdVyEoXECw61W6sdAeVZi4qGszFKt4PxMDjAkfLkENL14Vu7yYsILbMmzBpGLxyve7JzkTfozMLLeWCvp4MPEBudHpe/Sxm5ctiFe/9xLKh0issyvGnrOv2bmI1Iz0A8u/aPe2xOkYMT9sRHqphF1ercs7B/B5cN6YFXiEZj4fX1V2s62BVuxoeKDe6vZsyLs/fwy/7gElYMEWFNJBzOx9x7ewWjAuB1/rm/rzb9Uus66CLQawLeGBmvGbvJuzT88hneP8qvogdCiMdrlfAwYjGCqyJCwXKs8bgu297uInJA26IE8eAB1byr9m7CTKEChHcrgO3N2F8uWSL1EWqSNsV39VrXE0KzdoOtjDfLJ9jXZcBHsRyhcwui49r9iwiD2Tll+QwKjxEjSGYgZs2IZqWtZXXqMHNch3LkjLAeBX2HchAlkjS8IAyo6d+RzGX4aseswJ8061Ny6Wur39us0iA9+dVrPewYn/GXP+ihUsP6PZugswgHdfkHyiwtpqJPLvbqxRy+9q1P39ZxXtPM766jC1+cHdFAkWzdxNkhpvY7EYSueFV6/Wr0aBwiJfk+TzE+wEUrAtyRil146jgQbN3E8qFiL0Hlp4q/Yr0BXXpnS34P8T8Ke4vL54mPwOVnagMxKCiP9HJksCW49ANEZ1jeaksw939It6LmnXvXvX7y/9SUwfzeIHtwwSLMx53rvtNk+ZDh7kDv5xBg8XHXcwXVusCB+fCf2CTXBrW7cCut696hUpzaNvGYd9s9QUWH/E8b9+G02zIHfIfZeFCT7ybxbnuS5/gQCv+D/G6Wsb9ZaBSPsSCN0iUPDL4TpkFWJvTSe24ln1sPK7XsX+aNadmamYDM5Gejoiet49lo8+fYz6fv7+/3yzWMSMQBMWCdClmvcO+meibIL1/vL0lP7P59Lxcrtf3f/RLUUWjMHXdxjRnHJ/I/wM8+p1/Xq5Xq9XH/f3Dw4r8zOZCLyfn/8EfXoyNBfmFUb/vd3eLW/Ibm+ZGJ+v96eUv/mXe91u/+7F+e/j9ef03T4jYiO2A/eWYv/3yQODzcOhfoDwKzO/iZXj+esTNbPztuF3Hy2z87fjlgeF2/fQXG1LxcbP+5i8v/iV4X37zlxf/Evg8/BpSCfLLi8f7k+b7hPm0PoRBeXyy+TCG9eZIwKEApVPmnETxbm72IDiPj4e7+4VJg3ivNIj38rxc7mGCHB8Pr/dLGsEkQbyP+/uP9TJupuM7OD4eHj9WJIr3/PJ2t7h9jBfF+j6Oj4f56+1jzCDeLvHfSH/9PI5uPhwIv/OB4ZcHhl8eGH55YDg4D/8HU+CTT++R1IwAAAAASUVORK5CYII="/>
          <p:cNvSpPr>
            <a:spLocks noChangeAspect="1" noChangeArrowheads="1"/>
          </p:cNvSpPr>
          <p:nvPr/>
        </p:nvSpPr>
        <p:spPr bwMode="auto">
          <a:xfrm>
            <a:off x="1349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AutoShape 15" descr="data:image/png;base64,iVBORw0KGgoAAAANSUhEUgAAAQcAAACoCAMAAADaSNsaAAAAw1BMVEX////4AAD+6en/9vb//f3/+vr/8fH+4eH+5ub+3d35Njb+2Nj9vb3/8PD+4+P/9PT5MDD8l5f9wcH5Ozv+0dH6WVn5Hx/7hIT9xMT6VVX5KCj7iYn6TU35IyP6Y2P8m5v7bW34EBD8pqb7dnb7fHz9srL9y8v7j4/7iIj7Zmb6Q0P8ra38oqL6UVHz8/Pc3NzJycm7u7t/f39lZWWtra1cXFxRUVHZ2dmVlZWEhIRubm6RkZHBwcGgoaDn5+dgYGBHR0distd0AAAVBUlEQVR4nO1dd0PqPB+F0rIKiIyCymhBQFkKOHG93/9Tvc1qTtqgvYjAc6/nH6UtbXKS/HZKInEwmId79C9+8Ytf/GIDzPn7+837oVuhYn/6wvS7f/P4+Hp39/byvFw/zff25DjYCw/vr4sF7fxqtbp/ILh/WB/XhNgLD3f/83v+sVqvly8vT3eL19ubm+XqZh9Pjo298PD4drdY3D7e3LzP+fPmz6vHfTw5NvbCgzkPP8Z8+rjdx5OPHebb/S8PBHf3i0M34SiweLj7dfF83D68/fLg4/HhyAypA+Hm4fm4eDjQ7Hz/WP6DBmUU8/UvDwTz9fq4DOtDYfkvGtYavPwalBRv96+HbsJR4O1/i19DysfjXSw5aZrziLP6L2FOgni3r4u3t6eXf1Ox3Lwu7t5elsv16uODBvH+0UjF/0j48p4E8Z6f3u5IGOu4DPB94WFJIpiPN+/v/6H+Wzm72SwU7B3e8uHlP9R/geGsmvQx3OEtH47M8YjCqFnhQz3CQrK6y6d8HFlmA5Gyr8q0x8lyLw3Hs2f04Okun3XEDpjdT0qMYRHYHj2U3eXD1gd3wE6GhWm3250OQmJvWE0iqvL0lB4432krloe1F6zp9fjcof1yyrOLlDxjj5MqxuJMqkU/X+60IW8/HtFPpQ2C4kn0lDEK9TU5FTLRuhKHHPHPgJ/Kso+Znbby7uFHecg0J/162/M8Z+xOhiEqhq0wDclko8jO5fJ8OXQLl/xUnX+tQT+1jJ029EczG6XTGfbRcxWNPyxHaUgmR2xG1PjHnj+huKA45xSxr3V329TXh7ddGFK1Zi16cJAPd9KZyrMlLQ3JZJOe7fK+kyl0ymks0DM2+1DZQasBj/ffNCgzHccjDbsuhk6YF7peNsTpVEdPQ/Lcgi+XyaVibrApwM7Ud6o1E4n31TczG8Nz1sjr0Hq1utpetsU4FgL5l6yfdi/hEiIPrQ7wYPNLr+gX6/T/0bcaHcX7avk9Hga89a2SerziJLWoM75OZM875MhUXtFKhHjIcBVKNWWNLja+RnaH9/X3DOv0tWi9qseKm6Z9kvUgI60kSoxxFnx2fIvJvNTw0CcfmG+R/06bdfhuqUwvaL0qKIey40Q2NuRHuv7hfJXpq4G8gjgOI8lJIs0N7DNfJhRd+m8jsWPMn77FQyFovKfy0FF6lUiAdZgjn6UFdc14GErlQsadSxeHaFred8qD3ab/7jL0wHDzuL18KJ16sntqNECeYE2WhNGxNF3lY0JZGETUNDm7RGjifGDTpr11k38Adl/xhBQe7ODwmMmNkhxuEjcwpSkp3GfJTHkodSU92w144PJzt77F9ihdXkdspAFeIJXmjCn6tHSiPf+IJeeL4OFCuZXQlWSNnMj5YLD/dutbbI+m7EaAEdrngZeU7PMICpgTfjctqVUFD6A5J0GshaohoXtci4vlHfsW28M+j/JwieEzKSZdbmeCPvBtIEt+6nP+KnCBlbCEhmlYiYkTfI+J225AuWWDq75/GBrfoIM81GU3OQ9gV/UVHjq8UzVP4W7C//daszb/b8CXBfctClf12bg8bvWb++08Qo0VUdRxZKTwF/OhJr/iKjxci8GVRLWyiv7gOBMeF9EbqQmcqe5ejcZEOFjko43RBSlFhb2dkRrCVyEgH1pRHspEDsI6YQdtsdz89WG4yjknt+f+C5DB8sZ1t+HJtiAPcvAFD+BfVmvIg2dFvuPRboHgJPcZom+h0uBrpbC3uycUslnDKKZPQP8lkQfVKKKQivO8iTw4ggeYY3SemwUphbweuTvTFmXFKuOYJg4LGBhMMUg5mRT2NrjWg4QFCseKXiDWu911fVwNmL0gfQt+e68znfGB6ODTD4Br2Xg0KCUPgd8BdtIkYcL3BA/S5kjqverAtxARvYaZOOE3Ot9lkm8LqFZgABD2ggcwpHoJsxO9oCcP6VNVgW8xYJPAacK3dh2Q+EN09Y0HekQ3eeMZD+BvBj0Y6G8VQPoWvO95cusKty4mP9nLrwHaDZ0f6KawcgqSB9+mUGYHQ00e0oYXigGv0u/yXR0RpNHkR/aInGy8C4dhjgu/wwaDMo38XfDvoI2pexTPcmcDHuh8SPElWD+Q5uQAHsZwGLvJechJHvz5IB3z5DX/Tip6SAEb+Asr4KFKlxyXNGeH9b0ynpYH7KbQB1JV+r44XDDj59HW1jyJu9xEmvDZRuWk0NztkuY7+0OpLVuPx+XRepQH37bKSRtJJK7BttLxwHwLGg4WvgWVsNzs8A7LA7pDeFwe9YT/pfgcWYhPc6K+4IHNfypBRe6Dauoj4QEymNgSsBcFD/JKn4eiNEQ97iQBDxo5aVP3g8YrE01+d5rgOg4eTqBoBSPWYCeJdaH6HNKLEjkZ4EGTrWJrgeY7OSe+vCXG9HHwkILMBBqU4CyITJ7KA8QPuNUEPES9phS7YZ99uoaZxAeiuuOE559CDSsGAONQdEryQHJ7TblyeOeAh2jy3GZylRtlguUrM0h2uQd2tDZYw6AXeTeBBxK7hbgMD2mD3oyGVZin7XFbpCkuvBwJqdOLfGW/AB7QGs7I4RZ2heSBmphSsDhs5Ui7ehxZ6xa72hWfI3Hisqb+Yq+AkAg6GAZEILjlLycAHTsg8JKqFElMtNYlzU4EnQ0H7Q7tZvlTVK/tzFPZRjZlzcDicqiCSEHMe5QxMlJwOtFaF0YayMKuhyw4MaqEUkbJrv1cQBfi0IrWr8iGuvTAMDjQYt2BuEuy1YGasU40J8GkwIVMDVgTSKhdfhKESeXsQmHaHY36nbNxWevA7QQ1MBNRdWWl2USNH0tOey44i8kNiPYqxTjEWIuZnnTKjuOMryeGJpdj1mrTacOtz8Z5/yrZxF12XQEIgrGSdsS6oM60AatA9BMkBEIj+aea+yNMK5UuGpQP+9JtbSjFSaq+4G5RlDyUlYHMbqiHS7riilSkjNSHo6t8ctvjVqcz0Jzx/flmodBt9Oszj8qVieaeEuWfExByvpfVBFtP35S8XD2paC1ZeaAr56wN7YwhAy2ZTKXQ644YL2DQknXT1KRe98KDtKA9dcCsuq4lHk4aM9zqxpdWoe22Wvm8Q4oVmZ4GxUSeX/mUB40q2hVgcoeUeOoy2pCzsKk4vJxV8+f5fL5Vv4oIyBPDyBqD6ZV7di46MJT9ZKV3E/X5GU3KEXj4ubA28BCWcOluSEbkR7romZEb5nIoA03DsG1iM0HdkZhrOdlPxgNWHPmCMvspDz+Y9+rJtkatmdpImhfnbniLRRiZXKUw8VX9ZaczrjqmonPEXIPxHtO5BWFuapdqVyOBl6+fXf1cjQDE4zVpB6toNKej02lvaBibIut2bTC9cDszf923HXk3U5nzwVxT8sUJJVJMY9Y6HrxJjSRk00Xr54rqAx4cr/9nsfPiyK1vVvXELQELI8hPyIwgz+XJa2ZkoVx65/nxrO66aHrvtstalGbjjnsx6na/3FBZNHJ2rVkpFLgsyH1CQpJqQfDeg/hCX7kigTxQlVwrDHN0PCww1X+o7wgrl9s44wPUuv6yv+60xlTa87WeVXZnROBLxpL8FOQnlLw5AVQHKP76CayQYyksUzUor6ErafbjAIi08aI8gH5iPIDDpRjeKZg5+8qGcwNfvw0rgbEHgjYzItL95Gcg+T4oFxF9DNkLSgmGwoMFyeYfLiWzjKxNt1qf+gZ+y/Mxdic6KREy8thA6uwsAPGRw7VCCTUARh1NuIs67BA63fEuJkSF+vT1cdULtb96GgmrlUISscUCCfqtKqTTTv2sT0yecK1QImov4F1UK6kpT+xi769dmPYao+kktMY+GcxZWCyBjcHAFKzOE/MumkzVpyz1IWI+AA8Rw1r1VYEH93sUnBgNrJQ8G0LEQ+c0C7RDyYRIh1muf+A4+Wpr5qt6kHWKAwLOZOAhyUOMb+iumg+UETB9Aj0uUgWoYuL3k4v/Mx5IzeeG7jCweEi2UskxxjQ1YhTgTAZTW/aOufBpeY0adqvtJg6VDRcpElQDyTvxNKcDqH6dUAzl4DuhRbapRgyE4pU4JueOR/UDxPfKyk1tqOLcngZbr93bYrwia16BUm0dxO4ugxG6Uh8Gol0RabC9yRXHYKXSNZSWDXGUm4JrWt26WsbWlFBTjLmBC4Xjnr/O83lFN7Yx4BHs3O0GFsOZ2jBwnhVZBzUywZwHq4PxsKEEI2FIl6y8beGxFVnSAbjnB3sPxpNKJpcbjsrRqyiCqNMkyL+EAkOgBJQ1fiKPB+85CNsLqQ0lGAkDXLJt013QML+fdewhr9uAOKwI2A9gSlyAhxus8qHMYZ4qHjDkNut4nAfs6WPFMVhD1F5IgR+hGJSmHMut41C4/bJWTBcx6cLvCVJIPB4mUR8ijYGGr8kkp5LswPl/jgQBD8FYg+ykZiJOXdV+ltrG0ce6v4Qpb+0xowjUJM/DSCkU7N2EJFZd2lJB7YtnQycUjYH198iDBZpbHAfZSc0CK+J5RXnY1qBEG409H/JWZ2xhaGqoIWcJ+3sDdeHYiVzAlKIxdHXn9DjMSyHqQGZ0wo1V/YgvK5W/RLScxYQ8xTDEgxxbSRYkn0pVeUzWlTnKuMPNsB2mpq4G7Ca2vRkmyAV+GU0c9URsgAgWfZTuzDlbhaPoNcADvAchiCC2SpgHR9GF444GpamJhp/I3jlhHlT7uSI16pY8gAUSsZucNvP7QwkUAlgXDTm9A91D9mpJ80tRDDEMSmFYnITtBdjhphrWkCWKvJ4iFgyY32JZ2i0Rh6ywKa+poVZr6gWCmUR4kO8BUjYybcoGwViLcptUeA3VJDFqHhdswc5WkTmodg14iMQhwc/jezfhZQdYpxNIFkqX9Fqww5sMSvSyNTxQ5Qv2s8pDDlT7VgaljofoRbI5zJuwQKi5cGHgqFCzRy6nPlyzadMBzHnBgwVrqBnioayGgKSY225rYywesIa6lDUKGG0s43IMukLXih18xDoB4GGGz4DdCsKZNMN7WKA291ztLtQkbGVYYxX45htAv72kghYaSVLPhePLsDAkO6qPDDHtwKkOl6ACD45qUIIVtlWiG3jwNoe8Q52XuFLM/EDUcSMfCoSkvLGlrFOCCJDOPM+GbyjMIzlBHH3cI7nl/i37OzyEd8YEAoGvAykS23LN6cadAMY6iHxEeJCmjaeWHny5BfALFCH4IGaaZaVJiiKb63Vd1iJdvIqNyhU6UYH0zPMlJi+UyhVyW8omZXxvhOgKyE7Gw6YoDqr27RwtiEVRHoYkRdGpVx3kJhK9lPCgvCeY2WJrr+RvHFyFa1yRdTDWoisRHtCSUbqBYb3IW03jAPIGdBRCyXSWJ9C+MEx0Rs7DYI2dFY1cszKZ6vKOuB9DEWnQR5GdiPAA5pu60w+tsK1eFAFNpS++C70NihV0bkzDEAR+dybQfE6rSgscZKvBP9SMOwW8d0x4qMADEwdgP2/kobOVYQ1TvhHKpxD0KQ9gUOYvepPhsIehXTGqMFhRyBf/wLgr5UVgG59xqQO2JxMl8ObC0Hvn5JVnW/EA/a4T5RYaevbOCzAouWlYgvXkWpEORiG1ERgFqm8oh8RjCwMroNgloFw38pDfysGAftNqZ/VdDMnWSYgHYdfDUJX5gtwc8FX6vGH/guLWnpOZYsNc5W42MDNWDUoIc4VSbPEKhIAH+vpLWAIEDg0+avZuQjxP7E/7PKldF6ZUQXl/DABqQZJeqz7DkLGwdaU4C/kREOZSPA9z8RTrtXogYDzCwzA/q7vXnnJMu3cTBCqb8pnPiz2C+D2scZWHT4gM7FH51JBhXU96TjtfbZ25quM9f1vFej+xAU8jfbbI4Bpt5Zh27yasAraaa5vyQRwidIHxT3UppzdVyEoXECw61W6sdAeVZi4qGszFKt4PxMDjAkfLkENL14Vu7yYsILbMmzBpGLxyve7JzkTfozMLLeWCvp4MPEBudHpe/Sxm5ctiFe/9xLKh0issyvGnrOv2bmI1Iz0A8u/aPe2xOkYMT9sRHqphF1ercs7B/B5cN6YFXiEZj4fX1V2s62BVuxoeKDe6vZsyLs/fwy/7gElYMEWFNJBzOx9x7ewWjAuB1/rm/rzb9Uus66CLQawLeGBmvGbvJuzT88hneP8qvogdCiMdrlfAwYjGCqyJCwXKs8bgu297uInJA26IE8eAB1byr9m7CTKEChHcrgO3N2F8uWSL1EWqSNsV39VrXE0KzdoOtjDfLJ9jXZcBHsRyhcwui49r9iwiD2Tll+QwKjxEjSGYgZs2IZqWtZXXqMHNch3LkjLAeBX2HchAlkjS8IAyo6d+RzGX4aseswJ8061Ny6Wur39us0iA9+dVrPewYn/GXP+ihUsP6PZugswgHdfkHyiwtpqJPLvbqxRy+9q1P39ZxXtPM766jC1+cHdFAkWzdxNkhpvY7EYSueFV6/Wr0aBwiJfk+TzE+wEUrAtyRil146jgQbN3E8qFiL0Hlp4q/Yr0BXXpnS34P8T8Ke4vL54mPwOVnagMxKCiP9HJksCW49ANEZ1jeaksw939It6LmnXvXvX7y/9SUwfzeIHtwwSLMx53rvtNk+ZDh7kDv5xBg8XHXcwXVusCB+fCf2CTXBrW7cCut696hUpzaNvGYd9s9QUWH/E8b9+G02zIHfIfZeFCT7ybxbnuS5/gQCv+D/G6Wsb9ZaBSPsSCN0iUPDL4TpkFWJvTSe24ln1sPK7XsX+aNadmamYDM5Gejoiet49lo8+fYz6fv7+/3yzWMSMQBMWCdClmvcO+meibIL1/vL0lP7P59Lxcrtf3f/RLUUWjMHXdxjRnHJ/I/wM8+p1/Xq5Xq9XH/f3Dw4r8zOZCLyfn/8EfXoyNBfmFUb/vd3eLW/Ibm+ZGJ+v96eUv/mXe91u/+7F+e/j9ef03T4jYiO2A/eWYv/3yQODzcOhfoDwKzO/iZXj+esTNbPztuF3Hy2z87fjlgeF2/fQXG1LxcbP+5i8v/iV4X37zlxf/Evg8/BpSCfLLi8f7k+b7hPm0PoRBeXyy+TCG9eZIwKEApVPmnETxbm72IDiPj4e7+4VJg3ivNIj38rxc7mGCHB8Pr/dLGsEkQbyP+/uP9TJupuM7OD4eHj9WJIr3/PJ2t7h9jBfF+j6Oj4f56+1jzCDeLvHfSH/9PI5uPhwIv/OB4ZcHhl8eGH55YDg4D/8HU+CTT++R1IwAAAAASUVORK5CYII="/>
          <p:cNvSpPr>
            <a:spLocks noChangeAspect="1" noChangeArrowheads="1"/>
          </p:cNvSpPr>
          <p:nvPr/>
        </p:nvSpPr>
        <p:spPr bwMode="auto">
          <a:xfrm>
            <a:off x="2873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AutoShape 17" descr="data:image/png;base64,iVBORw0KGgoAAAANSUhEUgAAAQcAAACoCAMAAADaSNsaAAAAw1BMVEX////4AAD+6en/9vb//f3/+vr/8fH+4eH+5ub+3d35Njb+2Nj9vb3/8PD+4+P/9PT5MDD8l5f9wcH5Ozv+0dH6WVn5Hx/7hIT9xMT6VVX5KCj7iYn6TU35IyP6Y2P8m5v7bW34EBD8pqb7dnb7fHz9srL9y8v7j4/7iIj7Zmb6Q0P8ra38oqL6UVHz8/Pc3NzJycm7u7t/f39lZWWtra1cXFxRUVHZ2dmVlZWEhIRubm6RkZHBwcGgoaDn5+dgYGBHR0distd0AAAVBUlEQVR4nO1dd0PqPB+F0rIKiIyCymhBQFkKOHG93/9Tvc1qTtqgvYjAc6/nH6UtbXKS/HZKInEwmId79C9+8Ytf/GIDzPn7+837oVuhYn/6wvS7f/P4+Hp39/byvFw/zff25DjYCw/vr4sF7fxqtbp/ILh/WB/XhNgLD3f/83v+sVqvly8vT3eL19ubm+XqZh9Pjo298PD4drdY3D7e3LzP+fPmz6vHfTw5NvbCgzkPP8Z8+rjdx5OPHebb/S8PBHf3i0M34SiweLj7dfF83D68/fLg4/HhyAypA+Hm4fm4eDjQ7Hz/WP6DBmUU8/UvDwTz9fq4DOtDYfkvGtYavPwalBRv96+HbsJR4O1/i19DysfjXSw5aZrziLP6L2FOgni3r4u3t6eXf1Ox3Lwu7t5elsv16uODBvH+0UjF/0j48p4E8Z6f3u5IGOu4DPB94WFJIpiPN+/v/6H+Wzm72SwU7B3e8uHlP9R/geGsmvQx3OEtH47M8YjCqFnhQz3CQrK6y6d8HFlmA5Gyr8q0x8lyLw3Hs2f04Okun3XEDpjdT0qMYRHYHj2U3eXD1gd3wE6GhWm3250OQmJvWE0iqvL0lB4432krloe1F6zp9fjcof1yyrOLlDxjj5MqxuJMqkU/X+60IW8/HtFPpQ2C4kn0lDEK9TU5FTLRuhKHHPHPgJ/Kso+Znbby7uFHecg0J/162/M8Z+xOhiEqhq0wDclko8jO5fJ8OXQLl/xUnX+tQT+1jJ029EczG6XTGfbRcxWNPyxHaUgmR2xG1PjHnj+huKA45xSxr3V329TXh7ddGFK1Zi16cJAPd9KZyrMlLQ3JZJOe7fK+kyl0ymks0DM2+1DZQasBj/ffNCgzHccjDbsuhk6YF7peNsTpVEdPQ/Lcgi+XyaVibrApwM7Ud6o1E4n31TczG8Nz1sjr0Hq1utpetsU4FgL5l6yfdi/hEiIPrQ7wYPNLr+gX6/T/0bcaHcX7avk9Hga89a2SerziJLWoM75OZM875MhUXtFKhHjIcBVKNWWNLja+RnaH9/X3DOv0tWi9qseKm6Z9kvUgI60kSoxxFnx2fIvJvNTw0CcfmG+R/06bdfhuqUwvaL0qKIey40Q2NuRHuv7hfJXpq4G8gjgOI8lJIs0N7DNfJhRd+m8jsWPMn77FQyFovKfy0FF6lUiAdZgjn6UFdc14GErlQsadSxeHaFred8qD3ab/7jL0wHDzuL18KJ16sntqNECeYE2WhNGxNF3lY0JZGETUNDm7RGjifGDTpr11k38Adl/xhBQe7ODwmMmNkhxuEjcwpSkp3GfJTHkodSU92w144PJzt77F9ihdXkdspAFeIJXmjCn6tHSiPf+IJeeL4OFCuZXQlWSNnMj5YLD/dutbbI+m7EaAEdrngZeU7PMICpgTfjctqVUFD6A5J0GshaohoXtci4vlHfsW28M+j/JwieEzKSZdbmeCPvBtIEt+6nP+KnCBlbCEhmlYiYkTfI+J225AuWWDq75/GBrfoIM81GU3OQ9gV/UVHjq8UzVP4W7C//daszb/b8CXBfctClf12bg8bvWb++08Qo0VUdRxZKTwF/OhJr/iKjxci8GVRLWyiv7gOBMeF9EbqQmcqe5ejcZEOFjko43RBSlFhb2dkRrCVyEgH1pRHspEDsI6YQdtsdz89WG4yjknt+f+C5DB8sZ1t+HJtiAPcvAFD+BfVmvIg2dFvuPRboHgJPcZom+h0uBrpbC3uycUslnDKKZPQP8lkQfVKKKQivO8iTw4ggeYY3SemwUphbweuTvTFmXFKuOYJg4LGBhMMUg5mRT2NrjWg4QFCseKXiDWu911fVwNmL0gfQt+e68znfGB6ODTD4Br2Xg0KCUPgd8BdtIkYcL3BA/S5kjqverAtxARvYaZOOE3Ot9lkm8LqFZgABD2ggcwpHoJsxO9oCcP6VNVgW8xYJPAacK3dh2Q+EN09Y0HekQ3eeMZD+BvBj0Y6G8VQPoWvO95cusKty4mP9nLrwHaDZ0f6KawcgqSB9+mUGYHQ00e0oYXigGv0u/yXR0RpNHkR/aInGy8C4dhjgu/wwaDMo38XfDvoI2pexTPcmcDHuh8SPElWD+Q5uQAHsZwGLvJechJHvz5IB3z5DX/Tip6SAEb+Asr4KFKlxyXNGeH9b0ynpYH7KbQB1JV+r44XDDj59HW1jyJu9xEmvDZRuWk0NztkuY7+0OpLVuPx+XRepQH37bKSRtJJK7BttLxwHwLGg4WvgWVsNzs8A7LA7pDeFwe9YT/pfgcWYhPc6K+4IHNfypBRe6Dauoj4QEymNgSsBcFD/JKn4eiNEQ97iQBDxo5aVP3g8YrE01+d5rgOg4eTqBoBSPWYCeJdaH6HNKLEjkZ4EGTrWJrgeY7OSe+vCXG9HHwkILMBBqU4CyITJ7KA8QPuNUEPES9phS7YZ99uoaZxAeiuuOE559CDSsGAONQdEryQHJ7TblyeOeAh2jy3GZylRtlguUrM0h2uQd2tDZYw6AXeTeBBxK7hbgMD2mD3oyGVZin7XFbpCkuvBwJqdOLfGW/AB7QGs7I4RZ2heSBmphSsDhs5Ui7ehxZ6xa72hWfI3Hisqb+Yq+AkAg6GAZEILjlLycAHTsg8JKqFElMtNYlzU4EnQ0H7Q7tZvlTVK/tzFPZRjZlzcDicqiCSEHMe5QxMlJwOtFaF0YayMKuhyw4MaqEUkbJrv1cQBfi0IrWr8iGuvTAMDjQYt2BuEuy1YGasU40J8GkwIVMDVgTSKhdfhKESeXsQmHaHY36nbNxWevA7QQ1MBNRdWWl2USNH0tOey44i8kNiPYqxTjEWIuZnnTKjuOMryeGJpdj1mrTacOtz8Z5/yrZxF12XQEIgrGSdsS6oM60AatA9BMkBEIj+aea+yNMK5UuGpQP+9JtbSjFSaq+4G5RlDyUlYHMbqiHS7riilSkjNSHo6t8ctvjVqcz0Jzx/flmodBt9Oszj8qVieaeEuWfExByvpfVBFtP35S8XD2paC1ZeaAr56wN7YwhAy2ZTKXQ644YL2DQknXT1KRe98KDtKA9dcCsuq4lHk4aM9zqxpdWoe22Wvm8Q4oVmZ4GxUSeX/mUB40q2hVgcoeUeOoy2pCzsKk4vJxV8+f5fL5Vv4oIyBPDyBqD6ZV7di46MJT9ZKV3E/X5GU3KEXj4ubA28BCWcOluSEbkR7romZEb5nIoA03DsG1iM0HdkZhrOdlPxgNWHPmCMvspDz+Y9+rJtkatmdpImhfnbniLRRiZXKUw8VX9ZaczrjqmonPEXIPxHtO5BWFuapdqVyOBl6+fXf1cjQDE4zVpB6toNKej02lvaBibIut2bTC9cDszf923HXk3U5nzwVxT8sUJJVJMY9Y6HrxJjSRk00Xr54rqAx4cr/9nsfPiyK1vVvXELQELI8hPyIwgz+XJa2ZkoVx65/nxrO66aHrvtstalGbjjnsx6na/3FBZNHJ2rVkpFLgsyH1CQpJqQfDeg/hCX7kigTxQlVwrDHN0PCww1X+o7wgrl9s44wPUuv6yv+60xlTa87WeVXZnROBLxpL8FOQnlLw5AVQHKP76CayQYyksUzUor6ErafbjAIi08aI8gH5iPIDDpRjeKZg5+8qGcwNfvw0rgbEHgjYzItL95Gcg+T4oFxF9DNkLSgmGwoMFyeYfLiWzjKxNt1qf+gZ+y/Mxdic6KREy8thA6uwsAPGRw7VCCTUARh1NuIs67BA63fEuJkSF+vT1cdULtb96GgmrlUISscUCCfqtKqTTTv2sT0yecK1QImov4F1UK6kpT+xi769dmPYao+kktMY+GcxZWCyBjcHAFKzOE/MumkzVpyz1IWI+AA8Rw1r1VYEH93sUnBgNrJQ8G0LEQ+c0C7RDyYRIh1muf+A4+Wpr5qt6kHWKAwLOZOAhyUOMb+iumg+UETB9Aj0uUgWoYuL3k4v/Mx5IzeeG7jCweEi2UskxxjQ1YhTgTAZTW/aOufBpeY0adqvtJg6VDRcpElQDyTvxNKcDqH6dUAzl4DuhRbapRgyE4pU4JueOR/UDxPfKyk1tqOLcngZbr93bYrwia16BUm0dxO4ugxG6Uh8Gol0RabC9yRXHYKXSNZSWDXGUm4JrWt26WsbWlFBTjLmBC4Xjnr/O83lFN7Yx4BHs3O0GFsOZ2jBwnhVZBzUywZwHq4PxsKEEI2FIl6y8beGxFVnSAbjnB3sPxpNKJpcbjsrRqyiCqNMkyL+EAkOgBJQ1fiKPB+85CNsLqQ0lGAkDXLJt013QML+fdewhr9uAOKwI2A9gSlyAhxus8qHMYZ4qHjDkNut4nAfs6WPFMVhD1F5IgR+hGJSmHMut41C4/bJWTBcx6cLvCVJIPB4mUR8ijYGGr8kkp5LswPl/jgQBD8FYg+ykZiJOXdV+ltrG0ce6v4Qpb+0xowjUJM/DSCkU7N2EJFZd2lJB7YtnQycUjYH198iDBZpbHAfZSc0CK+J5RXnY1qBEG409H/JWZ2xhaGqoIWcJ+3sDdeHYiVzAlKIxdHXn9DjMSyHqQGZ0wo1V/YgvK5W/RLScxYQ8xTDEgxxbSRYkn0pVeUzWlTnKuMPNsB2mpq4G7Ca2vRkmyAV+GU0c9URsgAgWfZTuzDlbhaPoNcADvAchiCC2SpgHR9GF444GpamJhp/I3jlhHlT7uSI16pY8gAUSsZucNvP7QwkUAlgXDTm9A91D9mpJ80tRDDEMSmFYnITtBdjhphrWkCWKvJ4iFgyY32JZ2i0Rh6ywKa+poVZr6gWCmUR4kO8BUjYybcoGwViLcptUeA3VJDFqHhdswc5WkTmodg14iMQhwc/jezfhZQdYpxNIFkqX9Fqww5sMSvSyNTxQ5Qv2s8pDDlT7VgaljofoRbI5zJuwQKi5cGHgqFCzRy6nPlyzadMBzHnBgwVrqBnioayGgKSY225rYywesIa6lDUKGG0s43IMukLXih18xDoB4GGGz4DdCsKZNMN7WKA291ztLtQkbGVYYxX45htAv72kghYaSVLPhePLsDAkO6qPDDHtwKkOl6ACD45qUIIVtlWiG3jwNoe8Q52XuFLM/EDUcSMfCoSkvLGlrFOCCJDOPM+GbyjMIzlBHH3cI7nl/i37OzyEd8YEAoGvAykS23LN6cadAMY6iHxEeJCmjaeWHny5BfALFCH4IGaaZaVJiiKb63Vd1iJdvIqNyhU6UYH0zPMlJi+UyhVyW8omZXxvhOgKyE7Gw6YoDqr27RwtiEVRHoYkRdGpVx3kJhK9lPCgvCeY2WJrr+RvHFyFa1yRdTDWoisRHtCSUbqBYb3IW03jAPIGdBRCyXSWJ9C+MEx0Rs7DYI2dFY1cszKZ6vKOuB9DEWnQR5GdiPAA5pu60w+tsK1eFAFNpS++C70NihV0bkzDEAR+dybQfE6rSgscZKvBP9SMOwW8d0x4qMADEwdgP2/kobOVYQ1TvhHKpxD0KQ9gUOYvepPhsIehXTGqMFhRyBf/wLgr5UVgG59xqQO2JxMl8ObC0Hvn5JVnW/EA/a4T5RYaevbOCzAouWlYgvXkWpEORiG1ERgFqm8oh8RjCwMroNgloFw38pDfysGAftNqZ/VdDMnWSYgHYdfDUJX5gtwc8FX6vGH/guLWnpOZYsNc5W42MDNWDUoIc4VSbPEKhIAH+vpLWAIEDg0+avZuQjxP7E/7PKldF6ZUQXl/DABqQZJeqz7DkLGwdaU4C/kREOZSPA9z8RTrtXogYDzCwzA/q7vXnnJMu3cTBCqb8pnPiz2C+D2scZWHT4gM7FH51JBhXU96TjtfbZ25quM9f1vFej+xAU8jfbbI4Bpt5Zh27yasAraaa5vyQRwidIHxT3UppzdVyEoXECw61W6sdAeVZi4qGszFKt4PxMDjAkfLkENL14Vu7yYsILbMmzBpGLxyve7JzkTfozMLLeWCvp4MPEBudHpe/Sxm5ctiFe/9xLKh0issyvGnrOv2bmI1Iz0A8u/aPe2xOkYMT9sRHqphF1ercs7B/B5cN6YFXiEZj4fX1V2s62BVuxoeKDe6vZsyLs/fwy/7gElYMEWFNJBzOx9x7ewWjAuB1/rm/rzb9Uus66CLQawLeGBmvGbvJuzT88hneP8qvogdCiMdrlfAwYjGCqyJCwXKs8bgu297uInJA26IE8eAB1byr9m7CTKEChHcrgO3N2F8uWSL1EWqSNsV39VrXE0KzdoOtjDfLJ9jXZcBHsRyhcwui49r9iwiD2Tll+QwKjxEjSGYgZs2IZqWtZXXqMHNch3LkjLAeBX2HchAlkjS8IAyo6d+RzGX4aseswJ8061Ny6Wur39us0iA9+dVrPewYn/GXP+ihUsP6PZugswgHdfkHyiwtpqJPLvbqxRy+9q1P39ZxXtPM766jC1+cHdFAkWzdxNkhpvY7EYSueFV6/Wr0aBwiJfk+TzE+wEUrAtyRil146jgQbN3E8qFiL0Hlp4q/Yr0BXXpnS34P8T8Ke4vL54mPwOVnagMxKCiP9HJksCW49ANEZ1jeaksw939It6LmnXvXvX7y/9SUwfzeIHtwwSLMx53rvtNk+ZDh7kDv5xBg8XHXcwXVusCB+fCf2CTXBrW7cCut696hUpzaNvGYd9s9QUWH/E8b9+G02zIHfIfZeFCT7ybxbnuS5/gQCv+D/G6Wsb9ZaBSPsSCN0iUPDL4TpkFWJvTSe24ln1sPK7XsX+aNadmamYDM5Gejoiet49lo8+fYz6fv7+/3yzWMSMQBMWCdClmvcO+meibIL1/vL0lP7P59Lxcrtf3f/RLUUWjMHXdxjRnHJ/I/wM8+p1/Xq5Xq9XH/f3Dw4r8zOZCLyfn/8EfXoyNBfmFUb/vd3eLW/Ibm+ZGJ+v96eUv/mXe91u/+7F+e/j9ef03T4jYiO2A/eWYv/3yQODzcOhfoDwKzO/iZXj+esTNbPztuF3Hy2z87fjlgeF2/fQXG1LxcbP+5i8v/iV4X37zlxf/Evg8/BpSCfLLi8f7k+b7hPm0PoRBeXyy+TCG9eZIwKEApVPmnETxbm72IDiPj4e7+4VJg3ivNIj38rxc7mGCHB8Pr/dLGsEkQbyP+/uP9TJupuM7OD4eHj9WJIr3/PJ2t7h9jBfF+j6Oj4f56+1jzCDeLvHfSH/9PI5uPhwIv/OB4ZcHhl8eGH55YDg4D/8HU+CTT++R1IwAAAAASUVORK5CYII="/>
          <p:cNvSpPr>
            <a:spLocks noChangeAspect="1" noChangeArrowheads="1"/>
          </p:cNvSpPr>
          <p:nvPr/>
        </p:nvSpPr>
        <p:spPr bwMode="auto">
          <a:xfrm>
            <a:off x="4397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4" name="Group 53"/>
          <p:cNvGrpSpPr/>
          <p:nvPr/>
        </p:nvGrpSpPr>
        <p:grpSpPr>
          <a:xfrm>
            <a:off x="4932040" y="3919253"/>
            <a:ext cx="4054403" cy="1686037"/>
            <a:chOff x="4932040" y="3919253"/>
            <a:chExt cx="4054403" cy="1686037"/>
          </a:xfrm>
        </p:grpSpPr>
        <p:sp>
          <p:nvSpPr>
            <p:cNvPr id="6173" name="TextBox 6172"/>
            <p:cNvSpPr txBox="1"/>
            <p:nvPr/>
          </p:nvSpPr>
          <p:spPr>
            <a:xfrm>
              <a:off x="4932040" y="4083849"/>
              <a:ext cx="4032448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en-GB" dirty="0" smtClean="0">
                  <a:solidFill>
                    <a:srgbClr val="002060"/>
                  </a:solidFill>
                </a:rPr>
                <a:t>no charge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en-GB" dirty="0" smtClean="0">
                  <a:solidFill>
                    <a:srgbClr val="002060"/>
                  </a:solidFill>
                </a:rPr>
                <a:t>never interact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en-GB" dirty="0" smtClean="0">
                  <a:solidFill>
                    <a:srgbClr val="002060"/>
                  </a:solidFill>
                </a:rPr>
                <a:t>produced in particle decays</a:t>
              </a:r>
              <a:endParaRPr lang="en-GB" dirty="0">
                <a:solidFill>
                  <a:srgbClr val="002060"/>
                </a:solidFill>
              </a:endParaRPr>
            </a:p>
          </p:txBody>
        </p:sp>
        <p:pic>
          <p:nvPicPr>
            <p:cNvPr id="6175" name="Picture 11" descr="C:\Users\AlexanderR\AppData\Local\Microsoft\Windows\Temporary Internet Files\Content.IE5\9ELSYO6U\yawn[1].jpg"/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9" t="13626" r="19889" b="11359"/>
            <a:stretch/>
          </p:blipFill>
          <p:spPr bwMode="auto">
            <a:xfrm>
              <a:off x="7998481" y="4126762"/>
              <a:ext cx="683059" cy="8664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18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5318" y="3919253"/>
              <a:ext cx="1217041" cy="777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19" descr="C:\Users\AlexanderR\AppData\Local\Microsoft\Windows\Temporary Internet Files\Content.IE5\9ELSYO6U\radioactive[1]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3089" y="4954855"/>
              <a:ext cx="743354" cy="6504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6" name="Group 55"/>
          <p:cNvGrpSpPr/>
          <p:nvPr/>
        </p:nvGrpSpPr>
        <p:grpSpPr>
          <a:xfrm>
            <a:off x="4932040" y="5280072"/>
            <a:ext cx="4169034" cy="1617396"/>
            <a:chOff x="4932040" y="5280072"/>
            <a:chExt cx="4169034" cy="1617396"/>
          </a:xfrm>
        </p:grpSpPr>
        <p:cxnSp>
          <p:nvCxnSpPr>
            <p:cNvPr id="42" name="Curved Connector 41"/>
            <p:cNvCxnSpPr/>
            <p:nvPr/>
          </p:nvCxnSpPr>
          <p:spPr>
            <a:xfrm rot="16200000" flipH="1">
              <a:off x="7258643" y="5399579"/>
              <a:ext cx="457200" cy="218186"/>
            </a:xfrm>
            <a:prstGeom prst="curvedConnector3">
              <a:avLst/>
            </a:prstGeom>
            <a:ln w="28575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54"/>
            <p:cNvGrpSpPr/>
            <p:nvPr/>
          </p:nvGrpSpPr>
          <p:grpSpPr>
            <a:xfrm>
              <a:off x="4932040" y="5687986"/>
              <a:ext cx="4169034" cy="1209482"/>
              <a:chOff x="4932040" y="5687986"/>
              <a:chExt cx="4169034" cy="1209482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4932040" y="5687986"/>
                <a:ext cx="4169034" cy="369332"/>
                <a:chOff x="4932040" y="5687986"/>
                <a:chExt cx="4169034" cy="369332"/>
              </a:xfrm>
            </p:grpSpPr>
            <p:sp>
              <p:nvSpPr>
                <p:cNvPr id="37" name="TextBox 36"/>
                <p:cNvSpPr txBox="1"/>
                <p:nvPr/>
              </p:nvSpPr>
              <p:spPr>
                <a:xfrm>
                  <a:off x="4932040" y="5687986"/>
                  <a:ext cx="416903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b="1" dirty="0" smtClean="0">
                      <a:solidFill>
                        <a:srgbClr val="336600"/>
                      </a:solidFill>
                    </a:rPr>
                    <a:t>β</a:t>
                  </a:r>
                  <a:r>
                    <a:rPr lang="en-GB" b="1" dirty="0" smtClean="0">
                      <a:solidFill>
                        <a:srgbClr val="336600"/>
                      </a:solidFill>
                    </a:rPr>
                    <a:t> decay: </a:t>
                  </a:r>
                  <a:r>
                    <a:rPr lang="en-GB" b="1" dirty="0" smtClean="0">
                      <a:solidFill>
                        <a:schemeClr val="accent5"/>
                      </a:solidFill>
                    </a:rPr>
                    <a:t>n          p + e + neutrino</a:t>
                  </a:r>
                  <a:endParaRPr lang="en-GB" b="1" dirty="0">
                    <a:solidFill>
                      <a:schemeClr val="accent5"/>
                    </a:solidFill>
                  </a:endParaRPr>
                </a:p>
              </p:txBody>
            </p:sp>
            <p:cxnSp>
              <p:nvCxnSpPr>
                <p:cNvPr id="39" name="Straight Arrow Connector 38"/>
                <p:cNvCxnSpPr/>
                <p:nvPr/>
              </p:nvCxnSpPr>
              <p:spPr>
                <a:xfrm>
                  <a:off x="6150656" y="5888632"/>
                  <a:ext cx="450912" cy="0"/>
                </a:xfrm>
                <a:prstGeom prst="straightConnector1">
                  <a:avLst/>
                </a:prstGeom>
                <a:ln w="28575">
                  <a:solidFill>
                    <a:srgbClr val="92D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TextBox 43"/>
              <p:cNvSpPr txBox="1"/>
              <p:nvPr/>
            </p:nvSpPr>
            <p:spPr>
              <a:xfrm>
                <a:off x="6150656" y="6312693"/>
                <a:ext cx="283578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rgbClr val="336600"/>
                    </a:solidFill>
                  </a:rPr>
                  <a:t>the neutrino conserves momentum</a:t>
                </a:r>
                <a:endParaRPr lang="en-GB" sz="1600" dirty="0">
                  <a:solidFill>
                    <a:srgbClr val="336600"/>
                  </a:solidFill>
                </a:endParaRPr>
              </a:p>
            </p:txBody>
          </p:sp>
          <p:cxnSp>
            <p:nvCxnSpPr>
              <p:cNvPr id="49" name="Straight Arrow Connector 48"/>
              <p:cNvCxnSpPr/>
              <p:nvPr/>
            </p:nvCxnSpPr>
            <p:spPr>
              <a:xfrm flipH="1">
                <a:off x="7378149" y="6021288"/>
                <a:ext cx="218187" cy="366542"/>
              </a:xfrm>
              <a:prstGeom prst="straightConnector1">
                <a:avLst/>
              </a:prstGeom>
              <a:ln w="28575">
                <a:solidFill>
                  <a:srgbClr val="3366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7348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157" grpId="0"/>
      <p:bldP spid="6164" grpId="0" animBg="1"/>
      <p:bldP spid="6172" grpId="0" animBg="1"/>
      <p:bldP spid="6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8672"/>
            <a:ext cx="8229600" cy="1080120"/>
          </a:xfrm>
        </p:spPr>
        <p:txBody>
          <a:bodyPr/>
          <a:lstStyle/>
          <a:p>
            <a:r>
              <a:rPr lang="en-GB" dirty="0" smtClean="0"/>
              <a:t>Fermions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/>
          </a:bodyPr>
          <a:lstStyle/>
          <a:p>
            <a:r>
              <a:rPr lang="en-GB" dirty="0" smtClean="0"/>
              <a:t>There are 12 fundamental particles. Fundamental means they can’t be broken down any further. </a:t>
            </a:r>
          </a:p>
          <a:p>
            <a:r>
              <a:rPr lang="en-GB" dirty="0" smtClean="0"/>
              <a:t>One type of fermion is the quark. </a:t>
            </a:r>
          </a:p>
          <a:p>
            <a:r>
              <a:rPr lang="en-GB" dirty="0" smtClean="0"/>
              <a:t>There are 6 types of quark:</a:t>
            </a:r>
          </a:p>
          <a:p>
            <a:pPr lvl="1"/>
            <a:r>
              <a:rPr lang="en-GB" dirty="0" smtClean="0"/>
              <a:t>Up and down</a:t>
            </a:r>
          </a:p>
          <a:p>
            <a:pPr lvl="1"/>
            <a:r>
              <a:rPr lang="en-GB" dirty="0" smtClean="0"/>
              <a:t>Top and bottom</a:t>
            </a:r>
          </a:p>
          <a:p>
            <a:pPr lvl="1"/>
            <a:r>
              <a:rPr lang="en-GB" dirty="0" smtClean="0"/>
              <a:t>Charm and strange </a:t>
            </a:r>
          </a:p>
          <a:p>
            <a:r>
              <a:rPr lang="en-GB" dirty="0" smtClean="0"/>
              <a:t>All of these have a charge of either ±1/3 or 2/3. </a:t>
            </a:r>
          </a:p>
          <a:p>
            <a:r>
              <a:rPr lang="en-GB" dirty="0" smtClean="0"/>
              <a:t>Quarks make up HADRONS. </a:t>
            </a:r>
          </a:p>
          <a:p>
            <a:r>
              <a:rPr lang="en-GB" dirty="0" smtClean="0"/>
              <a:t>There are two types of hadrons:</a:t>
            </a:r>
          </a:p>
          <a:p>
            <a:pPr lvl="1"/>
            <a:r>
              <a:rPr lang="en-GB" dirty="0" smtClean="0"/>
              <a:t>Baryons and mesons. 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462010" y="2803712"/>
            <a:ext cx="0" cy="340876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6969035" y="2803712"/>
            <a:ext cx="0" cy="340876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3" descr="C:\Users\AlexanderR\AppData\Local\Microsoft\Windows\Temporary Internet Files\Content.IE5\JKSFH8XS\MC90043381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40617" flipV="1">
            <a:off x="4983954" y="3301257"/>
            <a:ext cx="482238" cy="48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AlexanderR\AppData\Local\Microsoft\Windows\Temporary Internet Files\Content.IE5\FR2NAYUQ\MC90042315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284984"/>
            <a:ext cx="462335" cy="46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AlexanderR\AppData\Local\Microsoft\Windows\Temporary Internet Files\Content.IE5\FR2NAYUQ\MC90005702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145" y="3872327"/>
            <a:ext cx="464320" cy="40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Users\AlexanderR\AppData\Local\Microsoft\Windows\Temporary Internet Files\Content.IE5\FR2NAYUQ\MC90011347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365" y="3763164"/>
            <a:ext cx="307065" cy="6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lexanderR\AppData\Local\Microsoft\Windows\Temporary Internet Files\Content.IE5\6B0TO7YK\Elephant_female_indian_eating_grass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145" y="5151734"/>
            <a:ext cx="486261" cy="4482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48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Fermions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Baryon’s are made up of </a:t>
            </a:r>
            <a:r>
              <a:rPr lang="en-GB" dirty="0" smtClean="0"/>
              <a:t>3 quarks e.g. up + up + down. A proton is a type of baryon.</a:t>
            </a:r>
          </a:p>
          <a:p>
            <a:endParaRPr lang="en-GB" dirty="0" smtClean="0"/>
          </a:p>
          <a:p>
            <a:r>
              <a:rPr lang="en-GB" dirty="0" smtClean="0"/>
              <a:t>Mesons are made up of 2 quarks - a quark and anti-quark pair. They are very unstable. E.g. a pion (up + anti-down)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62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Fermions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Leptons are a type of fermion.</a:t>
            </a:r>
          </a:p>
          <a:p>
            <a:r>
              <a:rPr lang="en-GB" dirty="0" smtClean="0"/>
              <a:t>There are 6 types of leptons: </a:t>
            </a:r>
          </a:p>
          <a:p>
            <a:pPr lvl="1"/>
            <a:r>
              <a:rPr lang="en-GB" dirty="0" smtClean="0"/>
              <a:t>Electron and electron neutrino </a:t>
            </a:r>
          </a:p>
          <a:p>
            <a:pPr lvl="1"/>
            <a:r>
              <a:rPr lang="en-GB" dirty="0" smtClean="0"/>
              <a:t>Tau and tau neutrino</a:t>
            </a:r>
          </a:p>
          <a:p>
            <a:pPr lvl="1"/>
            <a:r>
              <a:rPr lang="en-GB" dirty="0" smtClean="0"/>
              <a:t> muon and muon neutrino </a:t>
            </a:r>
          </a:p>
          <a:p>
            <a:r>
              <a:rPr lang="en-GB" dirty="0" smtClean="0"/>
              <a:t>The electron, tau and muon are all negatively charged.</a:t>
            </a:r>
          </a:p>
          <a:p>
            <a:r>
              <a:rPr lang="en-GB" dirty="0" smtClean="0"/>
              <a:t>All neutrinos have no charge. </a:t>
            </a:r>
          </a:p>
          <a:p>
            <a:r>
              <a:rPr lang="en-GB" dirty="0" smtClean="0"/>
              <a:t>Neutrinos never interact and are produced in particle decays: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9" descr="https://encrypted-tbn3.gstatic.com/images?q=tbn:ANd9GcTb1ikCW4e25f6wWfzAARM9H273ZIA06M10fyiOMQQxoMfNvIj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9" t="14358" r="8921" b="8031"/>
          <a:stretch/>
        </p:blipFill>
        <p:spPr bwMode="auto">
          <a:xfrm flipH="1">
            <a:off x="4788024" y="3789040"/>
            <a:ext cx="874940" cy="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2345174" y="5595843"/>
            <a:ext cx="5760640" cy="1024817"/>
            <a:chOff x="4932040" y="5687986"/>
            <a:chExt cx="4904746" cy="1024817"/>
          </a:xfrm>
        </p:grpSpPr>
        <p:grpSp>
          <p:nvGrpSpPr>
            <p:cNvPr id="8" name="Group 7"/>
            <p:cNvGrpSpPr/>
            <p:nvPr/>
          </p:nvGrpSpPr>
          <p:grpSpPr>
            <a:xfrm>
              <a:off x="4932040" y="5687986"/>
              <a:ext cx="4169034" cy="830997"/>
              <a:chOff x="4932040" y="5687986"/>
              <a:chExt cx="4169034" cy="830997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4932040" y="5687986"/>
                <a:ext cx="416903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b="1" dirty="0" smtClean="0">
                    <a:solidFill>
                      <a:srgbClr val="336600"/>
                    </a:solidFill>
                  </a:rPr>
                  <a:t>β</a:t>
                </a:r>
                <a:r>
                  <a:rPr lang="en-GB" sz="2400" b="1" dirty="0" smtClean="0">
                    <a:solidFill>
                      <a:srgbClr val="336600"/>
                    </a:solidFill>
                  </a:rPr>
                  <a:t> decay: </a:t>
                </a:r>
                <a:r>
                  <a:rPr lang="en-GB" sz="2400" b="1" dirty="0" smtClean="0">
                    <a:solidFill>
                      <a:schemeClr val="accent5"/>
                    </a:solidFill>
                  </a:rPr>
                  <a:t>n          p + e + neutrino</a:t>
                </a:r>
                <a:endParaRPr lang="en-GB" sz="2400" b="1" dirty="0">
                  <a:solidFill>
                    <a:schemeClr val="accent5"/>
                  </a:solidFill>
                </a:endParaRP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>
                <a:off x="6276229" y="5996840"/>
                <a:ext cx="450912" cy="0"/>
              </a:xfrm>
              <a:prstGeom prst="straightConnector1">
                <a:avLst/>
              </a:prstGeom>
              <a:ln w="28575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6150656" y="6312693"/>
              <a:ext cx="36861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solidFill>
                    <a:srgbClr val="336600"/>
                  </a:solidFill>
                </a:rPr>
                <a:t>the neutrino conserves momentum</a:t>
              </a:r>
              <a:endParaRPr lang="en-GB" sz="2000" dirty="0">
                <a:solidFill>
                  <a:srgbClr val="336600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7378149" y="6021288"/>
              <a:ext cx="218187" cy="366542"/>
            </a:xfrm>
            <a:prstGeom prst="straightConnector1">
              <a:avLst/>
            </a:prstGeom>
            <a:ln w="28575">
              <a:solidFill>
                <a:srgbClr val="33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9" descr="C:\Users\AlexanderR\AppData\Local\Microsoft\Windows\Temporary Internet Files\Content.IE5\9ELSYO6U\radioactiv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762" y="3120681"/>
            <a:ext cx="743354" cy="65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C:\Users\AlexanderR\AppData\Local\Microsoft\Windows\Temporary Internet Files\Content.IE5\9ELSYO6U\4418311590_bfb0b54573_z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267" y="1834654"/>
            <a:ext cx="519889" cy="729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47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4" y="134164"/>
            <a:ext cx="4562021" cy="6700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308035" y="0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02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4" y="33048"/>
            <a:ext cx="7060716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 bwMode="auto">
          <a:xfrm>
            <a:off x="107505" y="4831306"/>
            <a:ext cx="6272871" cy="1900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92941" y="116632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7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en-GB" dirty="0" smtClean="0"/>
              <a:t>The Atom – A recap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08064"/>
            <a:ext cx="8219256" cy="4529248"/>
          </a:xfrm>
        </p:spPr>
        <p:txBody>
          <a:bodyPr>
            <a:normAutofit lnSpcReduction="10000"/>
          </a:bodyPr>
          <a:lstStyle/>
          <a:p>
            <a:r>
              <a:rPr lang="en-GB" sz="3200" dirty="0" smtClean="0">
                <a:latin typeface="+mj-lt"/>
              </a:rPr>
              <a:t>In the 1920’s scientists had concluded that all matter was made up of atoms.</a:t>
            </a:r>
          </a:p>
          <a:p>
            <a:r>
              <a:rPr lang="en-GB" sz="3200" dirty="0" smtClean="0">
                <a:latin typeface="+mj-lt"/>
              </a:rPr>
              <a:t>These atoms were made up of a positive nucleus, containing protons and neutrons, with electrons orbiting in distinct energy levels.</a:t>
            </a:r>
          </a:p>
          <a:p>
            <a:r>
              <a:rPr lang="en-GB" sz="3200" dirty="0" smtClean="0">
                <a:latin typeface="+mj-lt"/>
              </a:rPr>
              <a:t>These three particles were thought to be fundamental, that is, they weren’t made up of anything smaller.</a:t>
            </a:r>
          </a:p>
        </p:txBody>
      </p:sp>
      <p:sp>
        <p:nvSpPr>
          <p:cNvPr id="15" name="Content Placeholder 5"/>
          <p:cNvSpPr txBox="1">
            <a:spLocks/>
          </p:cNvSpPr>
          <p:nvPr/>
        </p:nvSpPr>
        <p:spPr>
          <a:xfrm>
            <a:off x="4572000" y="2348880"/>
            <a:ext cx="4104456" cy="4248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5"/>
          <p:cNvSpPr txBox="1">
            <a:spLocks/>
          </p:cNvSpPr>
          <p:nvPr/>
        </p:nvSpPr>
        <p:spPr>
          <a:xfrm>
            <a:off x="457200" y="764704"/>
            <a:ext cx="8219256" cy="58772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lang="en-GB" sz="3200" dirty="0" smtClean="0">
                <a:latin typeface="+mj-lt"/>
              </a:rPr>
              <a:t>Using particle accelerators, scientists were able to accelerate particles like protons and electrons at nearly the speed of light.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lang="en-GB" sz="3200" dirty="0" smtClean="0">
                <a:latin typeface="+mj-lt"/>
              </a:rPr>
              <a:t>They found that when these particles were collided with a stationary target, or another particle, large amounts of energy were produced.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lang="en-GB" sz="3200" dirty="0" smtClean="0">
                <a:latin typeface="+mj-lt"/>
              </a:rPr>
              <a:t>There were also other particles.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lang="en-GB" sz="3200" dirty="0" smtClean="0">
                <a:latin typeface="+mj-lt"/>
              </a:rPr>
              <a:t>So protons, neutrons and electrons are not fundamental.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lang="en-GB" sz="3200" dirty="0" smtClean="0">
                <a:latin typeface="+mj-lt"/>
              </a:rPr>
              <a:t>They are made up of even smaller particles.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endParaRPr kumimoji="0" lang="en-GB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5"/>
          <p:cNvSpPr txBox="1">
            <a:spLocks/>
          </p:cNvSpPr>
          <p:nvPr/>
        </p:nvSpPr>
        <p:spPr>
          <a:xfrm>
            <a:off x="457200" y="980728"/>
            <a:ext cx="8219256" cy="54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lang="en-GB" sz="3200" noProof="0" dirty="0" smtClean="0">
                <a:latin typeface="+mj-lt"/>
              </a:rPr>
              <a:t>Physicists currently believe that there are 12 fundamental </a:t>
            </a:r>
            <a:r>
              <a:rPr lang="en-GB" sz="3200" b="1" noProof="0" dirty="0" smtClean="0">
                <a:latin typeface="+mj-lt"/>
              </a:rPr>
              <a:t>matter</a:t>
            </a:r>
            <a:r>
              <a:rPr lang="en-GB" sz="3200" noProof="0" dirty="0" smtClean="0">
                <a:latin typeface="+mj-lt"/>
              </a:rPr>
              <a:t> particles.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These are known as </a:t>
            </a: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fermions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lang="en-GB" sz="3200" dirty="0" smtClean="0">
                <a:latin typeface="+mj-lt"/>
              </a:rPr>
              <a:t>Fermions can be split into two distinct groups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  <a:defRPr/>
            </a:pP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Quarks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  <a:defRPr/>
            </a:pPr>
            <a:r>
              <a:rPr lang="en-GB" sz="3200" b="1" i="1" dirty="0" smtClean="0">
                <a:latin typeface="+mj-lt"/>
              </a:rPr>
              <a:t>Leptons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  <a:defRPr/>
            </a:pP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There are also 4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force mediating 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particles called </a:t>
            </a: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bosons</a:t>
            </a:r>
            <a:r>
              <a:rPr kumimoji="0" lang="en-GB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572000" y="1621544"/>
            <a:ext cx="4104456" cy="4248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741363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  <a:latin typeface="+mj-lt"/>
              </a:rPr>
              <a:t>Quarks</a:t>
            </a:r>
            <a:endParaRPr lang="en-GB" sz="4400" b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Quarks are Fermions as they are one type of matter giving particle.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They are fundamental in that they can’t be broken down any further.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There are 6 types (or flavour) of quark:</a:t>
            </a:r>
            <a:endParaRPr lang="en-GB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2257747" y="3720200"/>
            <a:ext cx="4682581" cy="2347410"/>
            <a:chOff x="105443" y="1988840"/>
            <a:chExt cx="4682581" cy="2347410"/>
          </a:xfrm>
        </p:grpSpPr>
        <p:sp>
          <p:nvSpPr>
            <p:cNvPr id="8" name="TextBox 7"/>
            <p:cNvSpPr txBox="1"/>
            <p:nvPr/>
          </p:nvSpPr>
          <p:spPr>
            <a:xfrm>
              <a:off x="603540" y="1988840"/>
              <a:ext cx="29523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 smtClean="0">
                  <a:solidFill>
                    <a:srgbClr val="FF0000"/>
                  </a:solidFill>
                </a:rPr>
                <a:t>Quarks</a:t>
              </a:r>
              <a:endParaRPr lang="en-GB" sz="28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05443" y="2619380"/>
              <a:ext cx="3888432" cy="1586489"/>
              <a:chOff x="710606" y="3163720"/>
              <a:chExt cx="3888432" cy="1586489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710606" y="3163720"/>
                <a:ext cx="388843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FF0000"/>
                    </a:solidFill>
                  </a:rPr>
                  <a:t>6 types: -     up     		down</a:t>
                </a:r>
              </a:p>
              <a:p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 smtClean="0">
                    <a:solidFill>
                      <a:srgbClr val="FF0000"/>
                    </a:solidFill>
                  </a:rPr>
                  <a:t>	    charm    	strange</a:t>
                </a:r>
              </a:p>
              <a:p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 smtClean="0">
                    <a:solidFill>
                      <a:srgbClr val="FF0000"/>
                    </a:solidFill>
                  </a:rPr>
                  <a:t>	    top		bottom   </a:t>
                </a:r>
                <a:endParaRPr lang="en-GB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 flipV="1">
                <a:off x="1864795" y="3163720"/>
                <a:ext cx="0" cy="340876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3371820" y="3163720"/>
                <a:ext cx="0" cy="340876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3" descr="C:\Users\AlexanderR\AppData\Local\Microsoft\Windows\Temporary Internet Files\Content.IE5\JKSFH8XS\MC900433817[1]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1040617" flipV="1">
                <a:off x="1386739" y="3661265"/>
                <a:ext cx="482238" cy="4822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4" descr="C:\Users\AlexanderR\AppData\Local\Microsoft\Windows\Temporary Internet Files\Content.IE5\FR2NAYUQ\MC900423153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3017" y="3644992"/>
                <a:ext cx="462335" cy="4623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5" descr="C:\Users\AlexanderR\AppData\Local\Microsoft\Windows\Temporary Internet Files\Content.IE5\FR2NAYUQ\MC900057021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930" y="4232335"/>
                <a:ext cx="464320" cy="4087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6" descr="C:\Users\AlexanderR\AppData\Local\Microsoft\Windows\Temporary Internet Files\Content.IE5\FR2NAYUQ\MC900113476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9150" y="4123172"/>
                <a:ext cx="307065" cy="6270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0" name="TextBox 9"/>
            <p:cNvSpPr txBox="1"/>
            <p:nvPr/>
          </p:nvSpPr>
          <p:spPr>
            <a:xfrm>
              <a:off x="3754486" y="2760388"/>
              <a:ext cx="103353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each has ±1/3 or ±2/3 charge</a:t>
              </a:r>
              <a:endParaRPr lang="en-GB" dirty="0"/>
            </a:p>
          </p:txBody>
        </p:sp>
        <p:sp>
          <p:nvSpPr>
            <p:cNvPr id="11" name="Right Bracket 10"/>
            <p:cNvSpPr/>
            <p:nvPr/>
          </p:nvSpPr>
          <p:spPr>
            <a:xfrm>
              <a:off x="3408200" y="2468683"/>
              <a:ext cx="346286" cy="1867567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Left Bracket 11"/>
            <p:cNvSpPr/>
            <p:nvPr/>
          </p:nvSpPr>
          <p:spPr>
            <a:xfrm>
              <a:off x="105443" y="2468683"/>
              <a:ext cx="498097" cy="1867567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8359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7564" y="770553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  <a:latin typeface="+mj-lt"/>
              </a:rPr>
              <a:t>Quark Data</a:t>
            </a:r>
            <a:endParaRPr lang="en-GB" sz="4400" b="1" dirty="0"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492896"/>
            <a:ext cx="7407697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ular Callout 2"/>
          <p:cNvSpPr/>
          <p:nvPr/>
        </p:nvSpPr>
        <p:spPr>
          <a:xfrm>
            <a:off x="7380312" y="819914"/>
            <a:ext cx="1512168" cy="1440160"/>
          </a:xfrm>
          <a:prstGeom prst="wedgeRectCallout">
            <a:avLst>
              <a:gd name="adj1" fmla="val -62950"/>
              <a:gd name="adj2" fmla="val 92825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the charge is a fraction of the charge on an electron</a:t>
            </a:r>
            <a:endParaRPr lang="en-GB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08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580" y="476672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  <a:latin typeface="+mj-lt"/>
              </a:rPr>
              <a:t>Anti-Quarks</a:t>
            </a:r>
            <a:endParaRPr lang="en-GB" sz="4400" b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246113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Evidence from particle accelerators show that all particles have an antimatter equivalent.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Therefore each quark has its own </a:t>
            </a:r>
            <a:r>
              <a:rPr lang="en-GB" sz="2400" dirty="0"/>
              <a:t>e</a:t>
            </a:r>
            <a:r>
              <a:rPr lang="en-GB" sz="2400" dirty="0" smtClean="0"/>
              <a:t>quivalent anti-quark.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They are also fundamental in that they can’t be broken down any further.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There are also 6 types (or flavour) of anti-quark: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7614732"/>
                  </p:ext>
                </p:extLst>
              </p:nvPr>
            </p:nvGraphicFramePr>
            <p:xfrm>
              <a:off x="539552" y="3717032"/>
              <a:ext cx="6096000" cy="286702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rgbClr val="C00000"/>
                              </a:solidFill>
                            </a:rPr>
                            <a:t>Anti-quark symbol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rgbClr val="C00000"/>
                              </a:solidFill>
                            </a:rPr>
                            <a:t>Name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rgbClr val="C00000"/>
                              </a:solidFill>
                            </a:rPr>
                            <a:t>Charge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</a:t>
                          </a:r>
                          <a:r>
                            <a:rPr lang="en-GB" baseline="0" dirty="0" smtClean="0"/>
                            <a:t>-up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anti-down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anti-charm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anti-strange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anti-top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anti-bottom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7614732"/>
                  </p:ext>
                </p:extLst>
              </p:nvPr>
            </p:nvGraphicFramePr>
            <p:xfrm>
              <a:off x="539552" y="3717032"/>
              <a:ext cx="6096000" cy="286702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000"/>
                    <a:gridCol w="2032000"/>
                    <a:gridCol w="2032000"/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rgbClr val="C00000"/>
                              </a:solidFill>
                            </a:rPr>
                            <a:t>Anti-quark symbol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rgbClr val="C00000"/>
                              </a:solidFill>
                            </a:rPr>
                            <a:t>Name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rgbClr val="C00000"/>
                              </a:solidFill>
                            </a:rPr>
                            <a:t>Charge</a:t>
                          </a:r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0" t="-180328" r="-200300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</a:t>
                          </a:r>
                          <a:r>
                            <a:rPr lang="en-GB" baseline="0" dirty="0" smtClean="0"/>
                            <a:t>-up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0" t="-280328" r="-200300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anti-down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0" t="-386667" r="-200300" b="-3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anti-charm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0" t="-478689" r="-2003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anti-strange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0" t="-578689" r="-2003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anti-top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0" t="-678689" r="-2003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anti-bottom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+1/3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0" name="Rectangular Callout 19"/>
          <p:cNvSpPr/>
          <p:nvPr/>
        </p:nvSpPr>
        <p:spPr>
          <a:xfrm>
            <a:off x="6948264" y="3717032"/>
            <a:ext cx="1800200" cy="2448272"/>
          </a:xfrm>
          <a:prstGeom prst="wedgeRectCallout">
            <a:avLst>
              <a:gd name="adj1" fmla="val -95129"/>
              <a:gd name="adj2" fmla="val -356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Note that the charge of an anti-quark is the same magnitude but opposite polarity of its quark equivalent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08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Hadrons (made from quarks)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>
                <a:latin typeface="+mj-lt"/>
              </a:rPr>
              <a:t>Hadros</a:t>
            </a:r>
            <a:r>
              <a:rPr lang="en-GB" sz="3200" dirty="0" smtClean="0">
                <a:latin typeface="+mj-lt"/>
              </a:rPr>
              <a:t> is Greek for ‘massive’.</a:t>
            </a:r>
          </a:p>
          <a:p>
            <a:r>
              <a:rPr lang="en-GB" sz="3200" dirty="0" smtClean="0">
                <a:latin typeface="+mj-lt"/>
              </a:rPr>
              <a:t>These are particles that are made up of quarks.</a:t>
            </a:r>
          </a:p>
          <a:p>
            <a:r>
              <a:rPr lang="en-GB" sz="3200" dirty="0" smtClean="0">
                <a:latin typeface="+mj-lt"/>
              </a:rPr>
              <a:t>There are two types of </a:t>
            </a:r>
            <a:r>
              <a:rPr lang="en-GB" sz="3200" dirty="0" err="1" smtClean="0">
                <a:latin typeface="+mj-lt"/>
              </a:rPr>
              <a:t>hadron</a:t>
            </a:r>
            <a:r>
              <a:rPr lang="en-GB" sz="3200" dirty="0" smtClean="0">
                <a:latin typeface="+mj-lt"/>
              </a:rPr>
              <a:t>.</a:t>
            </a:r>
          </a:p>
          <a:p>
            <a:pPr lvl="1"/>
            <a:r>
              <a:rPr lang="en-GB" sz="3000" b="1" i="1" dirty="0" smtClean="0">
                <a:latin typeface="+mj-lt"/>
              </a:rPr>
              <a:t>Baryons</a:t>
            </a:r>
            <a:r>
              <a:rPr lang="en-GB" sz="3000" dirty="0" smtClean="0">
                <a:latin typeface="+mj-lt"/>
              </a:rPr>
              <a:t> – these are made up of three quarks.</a:t>
            </a:r>
          </a:p>
          <a:p>
            <a:pPr lvl="1"/>
            <a:r>
              <a:rPr lang="en-GB" sz="3000" b="1" i="1" dirty="0" smtClean="0">
                <a:latin typeface="+mj-lt"/>
              </a:rPr>
              <a:t>Mesons</a:t>
            </a:r>
            <a:r>
              <a:rPr lang="en-GB" sz="3000" dirty="0" smtClean="0">
                <a:latin typeface="+mj-lt"/>
              </a:rPr>
              <a:t> – these are made up of a quark and anti-quark pair.</a:t>
            </a:r>
          </a:p>
          <a:p>
            <a:pPr>
              <a:buNone/>
            </a:pPr>
            <a:endParaRPr lang="en-GB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5820</TotalTime>
  <Words>1122</Words>
  <Application>Microsoft Office PowerPoint</Application>
  <PresentationFormat>On-screen Show (4:3)</PresentationFormat>
  <Paragraphs>246</Paragraphs>
  <Slides>27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Cambria Math</vt:lpstr>
      <vt:lpstr>Constantia</vt:lpstr>
      <vt:lpstr>Wingdings 2</vt:lpstr>
      <vt:lpstr>Flow</vt:lpstr>
      <vt:lpstr>Equation</vt:lpstr>
      <vt:lpstr>The Standard Model</vt:lpstr>
      <vt:lpstr>What are we learning today?</vt:lpstr>
      <vt:lpstr>The Atom – A recap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Hadrons (made from quarks)</vt:lpstr>
      <vt:lpstr>PowerPoint Presentation</vt:lpstr>
      <vt:lpstr>PowerPoint Presentation</vt:lpstr>
      <vt:lpstr>PowerPoint Presentation</vt:lpstr>
      <vt:lpstr>PowerPoint Presentation</vt:lpstr>
      <vt:lpstr>Mesons (the middle weights)</vt:lpstr>
      <vt:lpstr>Lesson Starter </vt:lpstr>
      <vt:lpstr>PowerPoint Presentation</vt:lpstr>
      <vt:lpstr>Leptons</vt:lpstr>
      <vt:lpstr>Neutrinos</vt:lpstr>
      <vt:lpstr>Beta Decay</vt:lpstr>
      <vt:lpstr>PowerPoint Presentation</vt:lpstr>
      <vt:lpstr>Putting it all together looks something like this…..</vt:lpstr>
      <vt:lpstr>PowerPoint Presentation</vt:lpstr>
      <vt:lpstr>Fermions </vt:lpstr>
      <vt:lpstr>Fermions</vt:lpstr>
      <vt:lpstr>Fermions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Dynamics</dc:title>
  <dc:creator>maggie</dc:creator>
  <cp:lastModifiedBy>Alexandra Watson</cp:lastModifiedBy>
  <cp:revision>500</cp:revision>
  <dcterms:created xsi:type="dcterms:W3CDTF">2011-08-27T20:48:42Z</dcterms:created>
  <dcterms:modified xsi:type="dcterms:W3CDTF">2019-06-05T10:02:52Z</dcterms:modified>
</cp:coreProperties>
</file>