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3" r:id="rId21"/>
    <p:sldId id="295" r:id="rId22"/>
    <p:sldId id="298" r:id="rId23"/>
    <p:sldId id="278" r:id="rId24"/>
    <p:sldId id="279" r:id="rId25"/>
    <p:sldId id="280" r:id="rId26"/>
    <p:sldId id="281" r:id="rId27"/>
    <p:sldId id="300" r:id="rId28"/>
    <p:sldId id="301" r:id="rId29"/>
    <p:sldId id="282" r:id="rId30"/>
    <p:sldId id="283" r:id="rId31"/>
    <p:sldId id="284" r:id="rId32"/>
    <p:sldId id="285" r:id="rId33"/>
    <p:sldId id="286" r:id="rId34"/>
    <p:sldId id="287" r:id="rId35"/>
    <p:sldId id="288" r:id="rId36"/>
    <p:sldId id="289" r:id="rId37"/>
    <p:sldId id="290"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98"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93C9C-1992-42A6-8146-FFCE090194C5}" type="datetimeFigureOut">
              <a:rPr lang="en-GB" smtClean="0"/>
              <a:t>06/06/2019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03AA7-2D8A-4CD5-A46C-55080A6F69D9}" type="slidenum">
              <a:rPr lang="en-GB" smtClean="0"/>
              <a:t>‹#›</a:t>
            </a:fld>
            <a:endParaRPr lang="en-GB"/>
          </a:p>
        </p:txBody>
      </p:sp>
    </p:spTree>
    <p:extLst>
      <p:ext uri="{BB962C8B-B14F-4D97-AF65-F5344CB8AC3E}">
        <p14:creationId xmlns:p14="http://schemas.microsoft.com/office/powerpoint/2010/main" val="279169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03AA7-2D8A-4CD5-A46C-55080A6F69D9}" type="slidenum">
              <a:rPr lang="en-GB" smtClean="0"/>
              <a:t>24</a:t>
            </a:fld>
            <a:endParaRPr lang="en-GB"/>
          </a:p>
        </p:txBody>
      </p:sp>
    </p:spTree>
    <p:extLst>
      <p:ext uri="{BB962C8B-B14F-4D97-AF65-F5344CB8AC3E}">
        <p14:creationId xmlns:p14="http://schemas.microsoft.com/office/powerpoint/2010/main" val="249429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12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322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09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44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3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98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417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2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6/6/2019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46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977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45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6/6/2019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5384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Rotational Dynamics</a:t>
            </a:r>
            <a:endParaRPr lang="en-GB" dirty="0"/>
          </a:p>
        </p:txBody>
      </p:sp>
      <p:sp>
        <p:nvSpPr>
          <p:cNvPr id="3" name="Subtitle 2"/>
          <p:cNvSpPr>
            <a:spLocks noGrp="1"/>
          </p:cNvSpPr>
          <p:nvPr>
            <p:ph type="subTitle" idx="1"/>
          </p:nvPr>
        </p:nvSpPr>
        <p:spPr/>
        <p:txBody>
          <a:bodyPr/>
          <a:lstStyle/>
          <a:p>
            <a:r>
              <a:rPr lang="en-GB" dirty="0" err="1" smtClean="0"/>
              <a:t>CfE</a:t>
            </a:r>
            <a:r>
              <a:rPr lang="en-GB" dirty="0" smtClean="0"/>
              <a:t> Advanced Higher Physics</a:t>
            </a:r>
            <a:endParaRPr lang="en-GB" dirty="0"/>
          </a:p>
        </p:txBody>
      </p:sp>
    </p:spTree>
    <p:extLst>
      <p:ext uri="{BB962C8B-B14F-4D97-AF65-F5344CB8AC3E}">
        <p14:creationId xmlns:p14="http://schemas.microsoft.com/office/powerpoint/2010/main" val="3129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 torques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0" y="664868"/>
            <a:ext cx="6677737" cy="15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74277"/>
            <a:ext cx="6553200" cy="382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66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 Torques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8380" y="1760805"/>
            <a:ext cx="8084820" cy="459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6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Newton’s Laws applied to rotational dynamics – Torques in equilibrium </a:t>
            </a:r>
            <a:endParaRPr lang="en-GB" dirty="0"/>
          </a:p>
        </p:txBody>
      </p:sp>
      <p:sp>
        <p:nvSpPr>
          <p:cNvPr id="3" name="Content Placeholder 2"/>
          <p:cNvSpPr>
            <a:spLocks noGrp="1"/>
          </p:cNvSpPr>
          <p:nvPr>
            <p:ph idx="1"/>
          </p:nvPr>
        </p:nvSpPr>
        <p:spPr/>
        <p:txBody>
          <a:bodyPr/>
          <a:lstStyle/>
          <a:p>
            <a:r>
              <a:rPr lang="en-GB" dirty="0" smtClean="0"/>
              <a:t>To consider the equilibrium situation,  we will consider the wheelbarrow again. </a:t>
            </a:r>
          </a:p>
          <a:p>
            <a:endParaRPr lang="en-GB" dirty="0"/>
          </a:p>
          <a:p>
            <a:r>
              <a:rPr lang="en-GB" dirty="0" smtClean="0"/>
              <a:t>Assume the wheelbarrow stays horizontal  and we remove the support so the gardener has to apply a perpendicular force to keep the barrow horizontal. </a:t>
            </a:r>
            <a:endParaRPr lang="en-GB" dirty="0"/>
          </a:p>
        </p:txBody>
      </p:sp>
    </p:spTree>
    <p:extLst>
      <p:ext uri="{BB962C8B-B14F-4D97-AF65-F5344CB8AC3E}">
        <p14:creationId xmlns:p14="http://schemas.microsoft.com/office/powerpoint/2010/main" val="327201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Torques in Equilibrium </a:t>
            </a:r>
            <a:endParaRPr lang="en-GB" dirty="0"/>
          </a:p>
        </p:txBody>
      </p:sp>
      <p:sp>
        <p:nvSpPr>
          <p:cNvPr id="3" name="Content Placeholder 2"/>
          <p:cNvSpPr>
            <a:spLocks noGrp="1"/>
          </p:cNvSpPr>
          <p:nvPr>
            <p:ph idx="1"/>
          </p:nvPr>
        </p:nvSpPr>
        <p:spPr/>
        <p:txBody>
          <a:bodyPr/>
          <a:lstStyle/>
          <a:p>
            <a:r>
              <a:rPr lang="en-GB" dirty="0"/>
              <a:t>T</a:t>
            </a:r>
            <a:r>
              <a:rPr lang="en-GB" dirty="0" smtClean="0"/>
              <a:t>he barrow is filled with 20kg of rubble and the centre of mass of the rubble is 50cm from the wheel axis. If we can neglect the mass of the barrow, what force is required to keep the barrow horizontal?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76600"/>
            <a:ext cx="4876800" cy="308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49891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Torques in Equilibrium </a:t>
            </a:r>
            <a:endParaRPr lang="en-GB" dirty="0"/>
          </a:p>
        </p:txBody>
      </p:sp>
      <p:sp>
        <p:nvSpPr>
          <p:cNvPr id="3" name="Content Placeholder 2"/>
          <p:cNvSpPr>
            <a:spLocks noGrp="1"/>
          </p:cNvSpPr>
          <p:nvPr>
            <p:ph idx="1"/>
          </p:nvPr>
        </p:nvSpPr>
        <p:spPr/>
        <p:txBody>
          <a:bodyPr/>
          <a:lstStyle/>
          <a:p>
            <a:r>
              <a:rPr lang="en-GB" dirty="0" smtClean="0"/>
              <a:t>Because the barrow is in equilibrium, we can assume the clockwise torque and the anticlockwise torque are equal, so: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039" y="2379956"/>
            <a:ext cx="4038600" cy="255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7600"/>
            <a:ext cx="3985260" cy="250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9414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to these types of questions</a:t>
            </a:r>
            <a:endParaRPr lang="en-GB" dirty="0"/>
          </a:p>
        </p:txBody>
      </p:sp>
      <p:sp>
        <p:nvSpPr>
          <p:cNvPr id="3" name="Content Placeholder 2"/>
          <p:cNvSpPr>
            <a:spLocks noGrp="1"/>
          </p:cNvSpPr>
          <p:nvPr>
            <p:ph idx="1"/>
          </p:nvPr>
        </p:nvSpPr>
        <p:spPr/>
        <p:txBody>
          <a:bodyPr>
            <a:normAutofit/>
          </a:bodyPr>
          <a:lstStyle/>
          <a:p>
            <a:r>
              <a:rPr lang="en-GB" sz="2400" dirty="0" smtClean="0"/>
              <a:t>Always draw a free body diagram. </a:t>
            </a:r>
          </a:p>
          <a:p>
            <a:endParaRPr lang="en-GB" sz="2400" dirty="0"/>
          </a:p>
          <a:p>
            <a:r>
              <a:rPr lang="en-GB" sz="2400" dirty="0" smtClean="0"/>
              <a:t>Draw where the forces are acting on the diagram. </a:t>
            </a:r>
          </a:p>
          <a:p>
            <a:endParaRPr lang="en-GB" sz="2400" dirty="0"/>
          </a:p>
          <a:p>
            <a:r>
              <a:rPr lang="en-GB" sz="2400" dirty="0" smtClean="0"/>
              <a:t>The weight acts through the centre of mass, and the distance to this centre of mass must be known to calculate the torque. </a:t>
            </a:r>
            <a:endParaRPr lang="en-GB" sz="2400" dirty="0"/>
          </a:p>
        </p:txBody>
      </p:sp>
      <p:sp>
        <p:nvSpPr>
          <p:cNvPr id="4" name="Rectangle 3"/>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82013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a:bodyPr>
          <a:lstStyle/>
          <a:p>
            <a:r>
              <a:rPr lang="en-GB" sz="2400" dirty="0" smtClean="0"/>
              <a:t>A serving table of mass 2.5kg and length 80cm is hinged to a wall, and is supported by a chain which makes and angle of 50</a:t>
            </a:r>
            <a:r>
              <a:rPr lang="en-GB" sz="2400" baseline="30000" dirty="0" smtClean="0"/>
              <a:t>0</a:t>
            </a:r>
            <a:r>
              <a:rPr lang="en-GB" sz="2400" dirty="0" smtClean="0"/>
              <a:t> with the horizontal table top. </a:t>
            </a:r>
            <a:endParaRPr lang="en-GB" sz="2400" dirty="0" smtClean="0"/>
          </a:p>
          <a:p>
            <a:r>
              <a:rPr lang="en-GB" sz="2400" dirty="0" smtClean="0"/>
              <a:t>The </a:t>
            </a:r>
            <a:r>
              <a:rPr lang="en-GB" sz="2400" dirty="0" smtClean="0"/>
              <a:t>chain is attached to the edge of the table furthest from the wall (</a:t>
            </a:r>
            <a:r>
              <a:rPr lang="en-GB" sz="2400" dirty="0" err="1" smtClean="0"/>
              <a:t>r</a:t>
            </a:r>
            <a:r>
              <a:rPr lang="en-GB" sz="2400" baseline="-25000" dirty="0" err="1" smtClean="0"/>
              <a:t>c</a:t>
            </a:r>
            <a:r>
              <a:rPr lang="en-GB" sz="2400" dirty="0" smtClean="0"/>
              <a:t>= 80cm). The table is uniform, so it’s centre of mass is </a:t>
            </a:r>
            <a:r>
              <a:rPr lang="en-GB" sz="2400" dirty="0" err="1" smtClean="0"/>
              <a:t>r</a:t>
            </a:r>
            <a:r>
              <a:rPr lang="en-GB" sz="2400" baseline="-25000" dirty="0" err="1" smtClean="0"/>
              <a:t>t</a:t>
            </a:r>
            <a:r>
              <a:rPr lang="en-GB" sz="2400" dirty="0" smtClean="0"/>
              <a:t>= 40cm from the wall. </a:t>
            </a:r>
            <a:endParaRPr lang="en-GB" sz="2400" dirty="0" smtClean="0"/>
          </a:p>
          <a:p>
            <a:r>
              <a:rPr lang="en-GB" sz="2400" dirty="0" smtClean="0"/>
              <a:t>A </a:t>
            </a:r>
            <a:r>
              <a:rPr lang="en-GB" sz="2400" dirty="0" smtClean="0"/>
              <a:t>full serving dish of mass 1kg is placed on the table </a:t>
            </a:r>
            <a:r>
              <a:rPr lang="en-GB" sz="2400" dirty="0" err="1" smtClean="0"/>
              <a:t>r</a:t>
            </a:r>
            <a:r>
              <a:rPr lang="en-GB" sz="2400" baseline="-25000" dirty="0" err="1" smtClean="0"/>
              <a:t>d</a:t>
            </a:r>
            <a:r>
              <a:rPr lang="en-GB" sz="2400" dirty="0" smtClean="0"/>
              <a:t>= 60cm from the wall. Calculate the tension in the chain. </a:t>
            </a:r>
            <a:endParaRPr lang="en-GB" sz="2400" baseline="30000" dirty="0"/>
          </a:p>
        </p:txBody>
      </p:sp>
    </p:spTree>
    <p:extLst>
      <p:ext uri="{BB962C8B-B14F-4D97-AF65-F5344CB8AC3E}">
        <p14:creationId xmlns:p14="http://schemas.microsoft.com/office/powerpoint/2010/main" val="3534699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normAutofit/>
          </a:bodyPr>
          <a:lstStyle/>
          <a:p>
            <a:r>
              <a:rPr lang="en-GB" sz="2800" dirty="0" smtClean="0"/>
              <a:t>Draw a free body diagram and mark the radii and forces. </a:t>
            </a:r>
            <a:endParaRPr lang="en-GB"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86" y="2418208"/>
            <a:ext cx="3252787" cy="348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361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normAutofit/>
          </a:bodyPr>
          <a:lstStyle/>
          <a:p>
            <a:r>
              <a:rPr lang="en-GB" sz="2800" dirty="0" smtClean="0"/>
              <a:t>Anti-clockwise torques must balance clockwise torques, so: </a:t>
            </a:r>
            <a:endParaRPr lang="en-GB"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1"/>
            <a:ext cx="6400038"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60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on example</a:t>
            </a:r>
            <a:endParaRPr lang="en-GB" dirty="0"/>
          </a:p>
        </p:txBody>
      </p:sp>
      <p:sp>
        <p:nvSpPr>
          <p:cNvPr id="3" name="Content Placeholder 2"/>
          <p:cNvSpPr>
            <a:spLocks noGrp="1"/>
          </p:cNvSpPr>
          <p:nvPr>
            <p:ph idx="1"/>
          </p:nvPr>
        </p:nvSpPr>
        <p:spPr/>
        <p:txBody>
          <a:bodyPr>
            <a:normAutofit/>
          </a:bodyPr>
          <a:lstStyle/>
          <a:p>
            <a:r>
              <a:rPr lang="en-GB" sz="2400" dirty="0" smtClean="0"/>
              <a:t>If you changed where the dish is placed, the tension in the chain will also change. If it is placed 80cm from the wall, tension in the chain would be 28.8N, if placed 20cm from the wall, tension in the chain would be 19.2N. </a:t>
            </a:r>
          </a:p>
          <a:p>
            <a:endParaRPr lang="en-GB" sz="2400" dirty="0"/>
          </a:p>
          <a:p>
            <a:r>
              <a:rPr lang="en-GB" sz="2400" dirty="0" smtClean="0"/>
              <a:t>The mass distributed on the axis will vary the tension in the chain. </a:t>
            </a:r>
          </a:p>
          <a:p>
            <a:endParaRPr lang="en-GB" sz="2400" dirty="0"/>
          </a:p>
          <a:p>
            <a:r>
              <a:rPr lang="en-GB" sz="2400" dirty="0" smtClean="0"/>
              <a:t>The smaller the radius, the smaller the tension.</a:t>
            </a:r>
            <a:endParaRPr lang="en-GB" sz="2400" dirty="0"/>
          </a:p>
        </p:txBody>
      </p:sp>
    </p:spTree>
    <p:extLst>
      <p:ext uri="{BB962C8B-B14F-4D97-AF65-F5344CB8AC3E}">
        <p14:creationId xmlns:p14="http://schemas.microsoft.com/office/powerpoint/2010/main" val="324261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 and Moment</a:t>
            </a:r>
            <a:endParaRPr lang="en-GB" dirty="0"/>
          </a:p>
        </p:txBody>
      </p:sp>
      <p:sp>
        <p:nvSpPr>
          <p:cNvPr id="3" name="Content Placeholder 2"/>
          <p:cNvSpPr>
            <a:spLocks noGrp="1"/>
          </p:cNvSpPr>
          <p:nvPr>
            <p:ph idx="1"/>
          </p:nvPr>
        </p:nvSpPr>
        <p:spPr/>
        <p:txBody>
          <a:bodyPr/>
          <a:lstStyle/>
          <a:p>
            <a:r>
              <a:rPr lang="en-GB" dirty="0" smtClean="0"/>
              <a:t>We are going to look at the turning effect of a force being used to make an object rotate about an axis. </a:t>
            </a:r>
          </a:p>
          <a:p>
            <a:endParaRPr lang="en-GB" dirty="0"/>
          </a:p>
          <a:p>
            <a:r>
              <a:rPr lang="en-GB" dirty="0" smtClean="0"/>
              <a:t>This will lead to the concept of the moment </a:t>
            </a:r>
            <a:r>
              <a:rPr lang="en-GB" smtClean="0"/>
              <a:t>of inertia</a:t>
            </a:r>
            <a:r>
              <a:rPr lang="en-GB" dirty="0" smtClean="0"/>
              <a:t>. </a:t>
            </a:r>
          </a:p>
          <a:p>
            <a:endParaRPr lang="en-GB" dirty="0"/>
          </a:p>
          <a:p>
            <a:endParaRPr lang="en-GB" dirty="0"/>
          </a:p>
        </p:txBody>
      </p:sp>
    </p:spTree>
    <p:extLst>
      <p:ext uri="{BB962C8B-B14F-4D97-AF65-F5344CB8AC3E}">
        <p14:creationId xmlns:p14="http://schemas.microsoft.com/office/powerpoint/2010/main" val="2883941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Key Areas</a:t>
            </a:r>
            <a:endParaRPr lang="en-GB" dirty="0"/>
          </a:p>
        </p:txBody>
      </p:sp>
      <p:pic>
        <p:nvPicPr>
          <p:cNvPr id="7" name="Content Placeholder 6"/>
          <p:cNvPicPr>
            <a:picLocks noGrp="1" noChangeAspect="1"/>
          </p:cNvPicPr>
          <p:nvPr>
            <p:ph idx="1"/>
          </p:nvPr>
        </p:nvPicPr>
        <p:blipFill>
          <a:blip r:embed="rId2"/>
          <a:stretch>
            <a:fillRect/>
          </a:stretch>
        </p:blipFill>
        <p:spPr>
          <a:xfrm>
            <a:off x="1295400" y="2133600"/>
            <a:ext cx="8729890" cy="709613"/>
          </a:xfrm>
          <a:prstGeom prst="rect">
            <a:avLst/>
          </a:prstGeom>
        </p:spPr>
      </p:pic>
      <p:pic>
        <p:nvPicPr>
          <p:cNvPr id="8" name="Picture 7"/>
          <p:cNvPicPr>
            <a:picLocks noChangeAspect="1"/>
          </p:cNvPicPr>
          <p:nvPr/>
        </p:nvPicPr>
        <p:blipFill>
          <a:blip r:embed="rId3"/>
          <a:stretch>
            <a:fillRect/>
          </a:stretch>
        </p:blipFill>
        <p:spPr>
          <a:xfrm>
            <a:off x="1091418" y="2843213"/>
            <a:ext cx="9475832" cy="1998418"/>
          </a:xfrm>
          <a:prstGeom prst="rect">
            <a:avLst/>
          </a:prstGeom>
        </p:spPr>
      </p:pic>
    </p:spTree>
    <p:extLst>
      <p:ext uri="{BB962C8B-B14F-4D97-AF65-F5344CB8AC3E}">
        <p14:creationId xmlns:p14="http://schemas.microsoft.com/office/powerpoint/2010/main" val="310005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t>
            </a:r>
            <a:r>
              <a:rPr lang="en-GB" dirty="0" smtClean="0"/>
              <a:t>Starter</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An old humpback bridge has a radius of curvature of 20 m. What is the maximum speed at which a car can pass over this bridge if the car is not to leave the road surface? </a:t>
            </a:r>
            <a:endParaRPr lang="en-GB" dirty="0" smtClean="0"/>
          </a:p>
          <a:p>
            <a:pPr marL="514350" indent="-514350">
              <a:buFont typeface="+mj-lt"/>
              <a:buAutoNum type="arabicPeriod"/>
            </a:pPr>
            <a:endParaRPr lang="en-GB" dirty="0"/>
          </a:p>
          <a:p>
            <a:pPr marL="514350" indent="-514350">
              <a:buFont typeface="+mj-lt"/>
              <a:buAutoNum type="arabicPeriod"/>
            </a:pPr>
            <a:r>
              <a:rPr lang="en-GB" dirty="0"/>
              <a:t>An object of mass 0.20 kg is connected by a string to an object of half its mass. The smaller mass is rotating at a radius of 0.15 m on a table which has a frictionless surface. The larger mass is suspended through a hole in the middle of the table. </a:t>
            </a:r>
          </a:p>
          <a:p>
            <a:pPr marL="0" indent="0">
              <a:buNone/>
            </a:pPr>
            <a:r>
              <a:rPr lang="en-GB" dirty="0"/>
              <a:t>Calculate the number of revolutions per minute the smaller mass must make so that the larger mass is stationary. </a:t>
            </a:r>
          </a:p>
        </p:txBody>
      </p:sp>
    </p:spTree>
    <p:extLst>
      <p:ext uri="{BB962C8B-B14F-4D97-AF65-F5344CB8AC3E}">
        <p14:creationId xmlns:p14="http://schemas.microsoft.com/office/powerpoint/2010/main" val="3313460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Angular acceleration and </a:t>
            </a:r>
            <a:r>
              <a:rPr lang="en-GB" dirty="0" smtClean="0"/>
              <a:t>inertia</a:t>
            </a:r>
            <a:endParaRPr lang="en-GB" dirty="0"/>
          </a:p>
        </p:txBody>
      </p:sp>
      <p:sp>
        <p:nvSpPr>
          <p:cNvPr id="3" name="Content Placeholder 2"/>
          <p:cNvSpPr>
            <a:spLocks noGrp="1"/>
          </p:cNvSpPr>
          <p:nvPr>
            <p:ph idx="1"/>
          </p:nvPr>
        </p:nvSpPr>
        <p:spPr/>
        <p:txBody>
          <a:bodyPr>
            <a:normAutofit/>
          </a:bodyPr>
          <a:lstStyle/>
          <a:p>
            <a:r>
              <a:rPr lang="en-GB" sz="2400" dirty="0" smtClean="0"/>
              <a:t>The moment of inertia is a </a:t>
            </a:r>
            <a:r>
              <a:rPr lang="en-GB" sz="2400" dirty="0"/>
              <a:t>body's tendency to resist angular </a:t>
            </a:r>
            <a:r>
              <a:rPr lang="en-GB" sz="2400" dirty="0" smtClean="0"/>
              <a:t>acceleration. </a:t>
            </a:r>
          </a:p>
          <a:p>
            <a:endParaRPr lang="en-GB" sz="2400" dirty="0"/>
          </a:p>
          <a:p>
            <a:r>
              <a:rPr lang="en-GB" sz="2400" dirty="0" smtClean="0"/>
              <a:t>We are going to derive an expression for the moment of inertia. </a:t>
            </a:r>
          </a:p>
          <a:p>
            <a:endParaRPr lang="en-GB" sz="2400" dirty="0"/>
          </a:p>
          <a:p>
            <a:r>
              <a:rPr lang="en-GB" sz="2400" dirty="0" smtClean="0"/>
              <a:t>Moment of inertia includes torque and its angular acceleration. </a:t>
            </a:r>
            <a:endParaRPr lang="en-GB" sz="2400" dirty="0"/>
          </a:p>
        </p:txBody>
      </p:sp>
    </p:spTree>
    <p:extLst>
      <p:ext uri="{BB962C8B-B14F-4D97-AF65-F5344CB8AC3E}">
        <p14:creationId xmlns:p14="http://schemas.microsoft.com/office/powerpoint/2010/main" val="1966858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Angular acceleration and inertia</a:t>
            </a:r>
            <a:endParaRPr lang="en-GB" dirty="0"/>
          </a:p>
        </p:txBody>
      </p:sp>
      <p:sp>
        <p:nvSpPr>
          <p:cNvPr id="3" name="Content Placeholder 2"/>
          <p:cNvSpPr>
            <a:spLocks noGrp="1"/>
          </p:cNvSpPr>
          <p:nvPr>
            <p:ph idx="1"/>
          </p:nvPr>
        </p:nvSpPr>
        <p:spPr/>
        <p:txBody>
          <a:bodyPr>
            <a:normAutofit/>
          </a:bodyPr>
          <a:lstStyle/>
          <a:p>
            <a:r>
              <a:rPr lang="en-GB" sz="2400" dirty="0" smtClean="0"/>
              <a:t>We will consider Newton’s second law and look at an object moving in a horizontal circle with a fixed radius, r, at an angular velocity, </a:t>
            </a:r>
            <a:r>
              <a:rPr lang="el-GR" sz="2400" dirty="0" smtClean="0">
                <a:latin typeface="Arial"/>
                <a:cs typeface="Arial"/>
              </a:rPr>
              <a:t>ω</a:t>
            </a:r>
            <a:r>
              <a:rPr lang="en-GB" sz="2400" dirty="0" smtClean="0">
                <a:latin typeface="Arial"/>
                <a:cs typeface="Arial"/>
              </a:rPr>
              <a:t>:</a:t>
            </a:r>
            <a:endParaRPr lang="en-GB"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600"/>
            <a:ext cx="5257800" cy="288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70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Angular acceleration and </a:t>
            </a:r>
            <a:r>
              <a:rPr lang="en-GB" dirty="0" smtClean="0"/>
              <a:t>inertia</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845734"/>
                <a:ext cx="11430000" cy="4023360"/>
              </a:xfrm>
            </p:spPr>
            <p:txBody>
              <a:bodyPr>
                <a:noAutofit/>
              </a:bodyPr>
              <a:lstStyle/>
              <a:p>
                <a:pPr marL="0" indent="0">
                  <a:buNone/>
                </a:pPr>
                <a:r>
                  <a:rPr lang="en-GB" sz="2400" dirty="0" smtClean="0"/>
                  <a:t>The moment of inertia is a body's tendency to resist angular acceleration. </a:t>
                </a:r>
              </a:p>
              <a:p>
                <a:pPr marL="0" indent="0">
                  <a:buNone/>
                </a:pPr>
                <a:r>
                  <a:rPr lang="en-GB" sz="2400" dirty="0" smtClean="0"/>
                  <a:t>Newton’s </a:t>
                </a:r>
                <a:r>
                  <a:rPr lang="en-GB" sz="2400" dirty="0" smtClean="0"/>
                  <a:t>second law states that </a:t>
                </a:r>
                <a:endParaRPr lang="en-GB" sz="24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2400" i="1" dirty="0" smtClean="0">
                          <a:latin typeface="Cambria Math"/>
                        </a:rPr>
                        <m:t>𝐹</m:t>
                      </m:r>
                      <m:r>
                        <a:rPr lang="en-GB" sz="2400" i="1" dirty="0" smtClean="0">
                          <a:latin typeface="Cambria Math"/>
                        </a:rPr>
                        <m:t>=</m:t>
                      </m:r>
                      <m:r>
                        <a:rPr lang="en-GB" sz="2400" i="1" dirty="0" smtClean="0">
                          <a:latin typeface="Cambria Math"/>
                        </a:rPr>
                        <m:t>𝑚𝑎</m:t>
                      </m:r>
                    </m:oMath>
                  </m:oMathPara>
                </a14:m>
                <a:endParaRPr lang="en-GB" sz="2400" dirty="0" smtClean="0"/>
              </a:p>
              <a:p>
                <a:pPr marL="0" indent="0">
                  <a:buNone/>
                </a:pPr>
                <a:r>
                  <a:rPr lang="en-GB" sz="2400" dirty="0" smtClean="0"/>
                  <a:t>We know that </a:t>
                </a:r>
                <a14:m>
                  <m:oMath xmlns:m="http://schemas.openxmlformats.org/officeDocument/2006/math">
                    <m:r>
                      <a:rPr lang="en-GB" sz="2400" b="0" i="1" smtClean="0">
                        <a:latin typeface="Cambria Math"/>
                      </a:rPr>
                      <m:t>𝑎</m:t>
                    </m:r>
                    <m:r>
                      <a:rPr lang="en-GB" sz="2400" b="0" i="1" smtClean="0">
                        <a:latin typeface="Cambria Math"/>
                      </a:rPr>
                      <m:t>=</m:t>
                    </m:r>
                    <m:r>
                      <a:rPr lang="en-GB" sz="2400" b="0" i="1" smtClean="0">
                        <a:latin typeface="Cambria Math"/>
                      </a:rPr>
                      <m:t>𝑟</m:t>
                    </m:r>
                    <m:r>
                      <a:rPr lang="en-GB" sz="2400" b="0" i="1" smtClean="0">
                        <a:latin typeface="Cambria Math"/>
                        <a:ea typeface="Cambria Math"/>
                      </a:rPr>
                      <m:t>𝛼</m:t>
                    </m:r>
                  </m:oMath>
                </a14:m>
                <a:r>
                  <a:rPr lang="en-GB" sz="2400" dirty="0" smtClean="0"/>
                  <a:t>, so:</a:t>
                </a:r>
                <a:endParaRPr lang="en-GB" sz="24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𝐹</m:t>
                      </m:r>
                      <m:r>
                        <a:rPr lang="en-GB" sz="2400" b="0" i="1" smtClean="0">
                          <a:latin typeface="Cambria Math"/>
                        </a:rPr>
                        <m:t>=</m:t>
                      </m:r>
                      <m:r>
                        <a:rPr lang="en-GB" sz="2400" b="0" i="1" smtClean="0">
                          <a:latin typeface="Cambria Math"/>
                        </a:rPr>
                        <m:t>𝑚𝑟</m:t>
                      </m:r>
                      <m:r>
                        <a:rPr lang="en-GB" sz="2400" b="0" i="1" smtClean="0">
                          <a:latin typeface="Cambria Math"/>
                          <a:ea typeface="Cambria Math"/>
                        </a:rPr>
                        <m:t>𝛼</m:t>
                      </m:r>
                    </m:oMath>
                  </m:oMathPara>
                </a14:m>
                <a:endParaRPr lang="en-GB" sz="2400" dirty="0" smtClean="0"/>
              </a:p>
              <a:p>
                <a:pPr marL="0" indent="0">
                  <a:buNone/>
                </a:pPr>
                <a:r>
                  <a:rPr lang="en-GB" sz="2400" dirty="0" smtClean="0"/>
                  <a:t>The rotational torque of the object is </a:t>
                </a:r>
                <a14:m>
                  <m:oMath xmlns:m="http://schemas.openxmlformats.org/officeDocument/2006/math">
                    <m:r>
                      <a:rPr lang="en-GB" sz="2400" i="1" dirty="0" smtClean="0">
                        <a:latin typeface="Cambria Math"/>
                      </a:rPr>
                      <m:t>𝑇</m:t>
                    </m:r>
                    <m:r>
                      <a:rPr lang="en-GB" sz="2400" i="1" dirty="0" smtClean="0">
                        <a:latin typeface="Cambria Math"/>
                      </a:rPr>
                      <m:t>=</m:t>
                    </m:r>
                    <m:r>
                      <a:rPr lang="en-GB" sz="2400" i="1" dirty="0" err="1" smtClean="0">
                        <a:latin typeface="Cambria Math"/>
                      </a:rPr>
                      <m:t>𝐹𝑟</m:t>
                    </m:r>
                  </m:oMath>
                </a14:m>
                <a:r>
                  <a:rPr lang="en-GB" sz="2400" dirty="0" smtClean="0"/>
                  <a:t>, so we can sub in for the force:	 </a:t>
                </a:r>
                <a:r>
                  <a:rPr lang="en-GB" sz="2400" dirty="0"/>
                  <a:t> </a:t>
                </a:r>
                <a:r>
                  <a:rPr lang="en-GB" sz="2400" dirty="0" smtClean="0"/>
                  <a:t>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𝑇</m:t>
                        </m:r>
                      </m:num>
                      <m:den>
                        <m:r>
                          <a:rPr lang="en-GB" sz="2400" b="0" i="1" smtClean="0">
                            <a:latin typeface="Cambria Math"/>
                          </a:rPr>
                          <m:t>𝑟</m:t>
                        </m:r>
                      </m:den>
                    </m:f>
                    <m:r>
                      <a:rPr lang="en-GB" sz="2400" b="0" i="1" smtClean="0">
                        <a:latin typeface="Cambria Math"/>
                      </a:rPr>
                      <m:t>=</m:t>
                    </m:r>
                    <m:r>
                      <a:rPr lang="en-GB" sz="2400" b="0" i="1" smtClean="0">
                        <a:latin typeface="Cambria Math"/>
                      </a:rPr>
                      <m:t>𝑚𝑟</m:t>
                    </m:r>
                    <m:r>
                      <a:rPr lang="en-GB" sz="2400" b="0" i="1" smtClean="0">
                        <a:latin typeface="Cambria Math"/>
                        <a:ea typeface="Cambria Math"/>
                      </a:rPr>
                      <m:t>𝛼</m:t>
                    </m:r>
                    <m:r>
                      <a:rPr lang="en-GB" sz="2400" b="0" i="1" smtClean="0">
                        <a:latin typeface="Cambria Math" panose="02040503050406030204" pitchFamily="18" charset="0"/>
                        <a:ea typeface="Cambria Math"/>
                      </a:rPr>
                      <m:t>,</m:t>
                    </m:r>
                  </m:oMath>
                </a14:m>
                <a:r>
                  <a:rPr lang="en-GB" sz="2400" i="1" dirty="0" smtClean="0">
                    <a:latin typeface="Cambria Math"/>
                  </a:rPr>
                  <a:t> so,</a:t>
                </a:r>
                <a:r>
                  <a:rPr lang="en-GB" sz="2400" i="1" dirty="0">
                    <a:latin typeface="Cambria Math"/>
                  </a:rPr>
                  <a:t>	</a:t>
                </a:r>
                <a:r>
                  <a:rPr lang="en-GB" sz="2400" i="1" dirty="0" smtClean="0">
                    <a:latin typeface="Cambria Math"/>
                  </a:rPr>
                  <a:t>		</a:t>
                </a:r>
              </a:p>
              <a:p>
                <a:pPr marL="0" indent="0">
                  <a:buNone/>
                </a:pPr>
                <a:r>
                  <a:rPr lang="en-GB" sz="2400" dirty="0" smtClean="0"/>
                  <a:t>			</a:t>
                </a:r>
                <a14:m>
                  <m:oMath xmlns:m="http://schemas.openxmlformats.org/officeDocument/2006/math">
                    <m:r>
                      <a:rPr lang="en-GB" sz="2400" b="1" i="1" u="sng" dirty="0" smtClean="0">
                        <a:latin typeface="Cambria Math"/>
                      </a:rPr>
                      <m:t>𝑻</m:t>
                    </m:r>
                    <m:r>
                      <a:rPr lang="en-GB" sz="2400" b="1" i="1" u="sng" dirty="0" smtClean="0">
                        <a:latin typeface="Cambria Math"/>
                      </a:rPr>
                      <m:t>=</m:t>
                    </m:r>
                    <m:r>
                      <a:rPr lang="en-GB" sz="2400" b="1" i="1" u="sng" dirty="0" smtClean="0">
                        <a:latin typeface="Cambria Math"/>
                      </a:rPr>
                      <m:t>𝒎</m:t>
                    </m:r>
                    <m:sSup>
                      <m:sSupPr>
                        <m:ctrlPr>
                          <a:rPr lang="en-GB" sz="2400" b="1" i="1" u="sng" dirty="0" smtClean="0">
                            <a:latin typeface="Cambria Math" panose="02040503050406030204" pitchFamily="18" charset="0"/>
                          </a:rPr>
                        </m:ctrlPr>
                      </m:sSupPr>
                      <m:e>
                        <m:r>
                          <a:rPr lang="en-GB" sz="2400" b="1" i="1" u="sng" dirty="0" smtClean="0">
                            <a:latin typeface="Cambria Math"/>
                          </a:rPr>
                          <m:t>𝒓</m:t>
                        </m:r>
                      </m:e>
                      <m:sup>
                        <m:r>
                          <a:rPr lang="en-GB" sz="2400" b="1" i="1" u="sng" dirty="0" smtClean="0">
                            <a:latin typeface="Cambria Math"/>
                          </a:rPr>
                          <m:t>𝟐</m:t>
                        </m:r>
                      </m:sup>
                    </m:sSup>
                    <m:r>
                      <a:rPr lang="en-GB" sz="2400" b="1" i="1" u="sng" dirty="0" smtClean="0">
                        <a:latin typeface="Cambria Math"/>
                        <a:ea typeface="Cambria Math"/>
                      </a:rPr>
                      <m:t>𝜶</m:t>
                    </m:r>
                  </m:oMath>
                </a14:m>
                <a:r>
                  <a:rPr lang="en-GB" sz="2400" b="1" u="sng" dirty="0" smtClean="0"/>
                  <a:t> </a:t>
                </a:r>
                <a:endParaRPr lang="en-GB" sz="2400" b="1"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845734"/>
                <a:ext cx="11430000" cy="4023360"/>
              </a:xfrm>
              <a:blipFill>
                <a:blip r:embed="rId3"/>
                <a:stretch>
                  <a:fillRect l="-1600" t="-2121"/>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508" y="4800600"/>
            <a:ext cx="3315145" cy="182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031083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Angular acceleration and moment of inertia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14400" y="2133600"/>
                <a:ext cx="11041380" cy="4023360"/>
              </a:xfrm>
            </p:spPr>
            <p:txBody>
              <a:bodyPr>
                <a:normAutofit/>
              </a:bodyPr>
              <a:lstStyle/>
              <a:p>
                <a:pPr marL="0" indent="0">
                  <a:buNone/>
                </a:pPr>
                <a:r>
                  <a:rPr lang="en-GB" sz="2400" dirty="0" smtClean="0"/>
                  <a:t>Substituting in </a:t>
                </a:r>
                <a14:m>
                  <m:oMath xmlns:m="http://schemas.openxmlformats.org/officeDocument/2006/math">
                    <m:r>
                      <a:rPr lang="en-GB" sz="2400" b="0" i="1" smtClean="0">
                        <a:latin typeface="Cambria Math"/>
                      </a:rPr>
                      <m:t>𝐼</m:t>
                    </m:r>
                  </m:oMath>
                </a14:m>
                <a:r>
                  <a:rPr lang="en-GB" sz="2400" dirty="0" smtClean="0"/>
                  <a:t> for </a:t>
                </a:r>
                <a14:m>
                  <m:oMath xmlns:m="http://schemas.openxmlformats.org/officeDocument/2006/math">
                    <m:r>
                      <a:rPr lang="en-GB" sz="2400" b="0" i="1" smtClean="0">
                        <a:latin typeface="Cambria Math"/>
                      </a:rPr>
                      <m:t>𝑚</m:t>
                    </m:r>
                    <m:sSup>
                      <m:sSupPr>
                        <m:ctrlPr>
                          <a:rPr lang="en-GB" sz="2400" b="0" i="1" smtClean="0">
                            <a:latin typeface="Cambria Math" panose="02040503050406030204" pitchFamily="18" charset="0"/>
                          </a:rPr>
                        </m:ctrlPr>
                      </m:sSupPr>
                      <m:e>
                        <m:r>
                          <a:rPr lang="en-GB" sz="2400" b="0" i="1" smtClean="0">
                            <a:latin typeface="Cambria Math"/>
                          </a:rPr>
                          <m:t>𝑟</m:t>
                        </m:r>
                      </m:e>
                      <m:sup>
                        <m:r>
                          <a:rPr lang="en-GB" sz="2400" b="0" i="1" smtClean="0">
                            <a:latin typeface="Cambria Math"/>
                          </a:rPr>
                          <m:t>2</m:t>
                        </m:r>
                      </m:sup>
                    </m:sSup>
                  </m:oMath>
                </a14:m>
                <a:r>
                  <a:rPr lang="en-GB" sz="2400" dirty="0" smtClean="0"/>
                  <a:t> we get:</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𝑇</m:t>
                      </m:r>
                      <m:r>
                        <a:rPr lang="en-GB" sz="2400" b="0" i="1" smtClean="0">
                          <a:latin typeface="Cambria Math"/>
                        </a:rPr>
                        <m:t>=</m:t>
                      </m:r>
                      <m:r>
                        <a:rPr lang="en-GB" sz="2400" b="0" i="1" smtClean="0">
                          <a:latin typeface="Cambria Math"/>
                        </a:rPr>
                        <m:t>𝐼</m:t>
                      </m:r>
                      <m:r>
                        <a:rPr lang="en-GB" sz="2400" b="0" i="1" smtClean="0">
                          <a:latin typeface="Cambria Math"/>
                          <a:ea typeface="Cambria Math"/>
                        </a:rPr>
                        <m:t>𝛼</m:t>
                      </m:r>
                    </m:oMath>
                  </m:oMathPara>
                </a14:m>
                <a:endParaRPr lang="en-GB" sz="2400" dirty="0" smtClean="0"/>
              </a:p>
              <a:p>
                <a:pPr marL="0" indent="0">
                  <a:buNone/>
                </a:pPr>
                <a:r>
                  <a:rPr lang="en-GB" sz="2400" dirty="0" smtClean="0"/>
                  <a:t>Where </a:t>
                </a:r>
                <a14:m>
                  <m:oMath xmlns:m="http://schemas.openxmlformats.org/officeDocument/2006/math">
                    <m:r>
                      <a:rPr lang="en-GB" sz="2400" b="0" i="1" smtClean="0">
                        <a:latin typeface="Cambria Math"/>
                      </a:rPr>
                      <m:t>𝐼</m:t>
                    </m:r>
                    <m:r>
                      <a:rPr lang="en-GB" sz="2400" b="0" i="1" smtClean="0">
                        <a:latin typeface="Cambria Math"/>
                      </a:rPr>
                      <m:t> </m:t>
                    </m:r>
                  </m:oMath>
                </a14:m>
                <a:r>
                  <a:rPr lang="en-GB" sz="2400" dirty="0" smtClean="0"/>
                  <a:t>is the moment of inertia for the object and has units of kg m</a:t>
                </a:r>
                <a:r>
                  <a:rPr lang="en-GB" sz="2400" baseline="30000" dirty="0" smtClean="0"/>
                  <a:t>2</a:t>
                </a:r>
              </a:p>
              <a:p>
                <a:pPr marL="0" indent="0">
                  <a:buNone/>
                </a:pPr>
                <a:r>
                  <a:rPr lang="en-GB" sz="2400" dirty="0" smtClean="0"/>
                  <a:t>The moment of inertia take into consideration the mass of the object and also where it is on its axis of rotation (the radius). </a:t>
                </a:r>
              </a:p>
              <a:p>
                <a:pPr marL="0" indent="0">
                  <a:buNone/>
                </a:pPr>
                <a:endParaRPr lang="en-GB" sz="2400" dirty="0"/>
              </a:p>
              <a:p>
                <a:pPr marL="0" indent="0">
                  <a:buNone/>
                </a:pPr>
                <a14:m>
                  <m:oMath xmlns:m="http://schemas.openxmlformats.org/officeDocument/2006/math">
                    <m:r>
                      <a:rPr lang="en-GB" sz="2400" b="0" i="1" smtClean="0">
                        <a:latin typeface="Cambria Math"/>
                      </a:rPr>
                      <m:t>𝐼</m:t>
                    </m:r>
                    <m:r>
                      <a:rPr lang="en-GB" sz="2400" b="0" i="1" smtClean="0">
                        <a:latin typeface="Cambria Math"/>
                      </a:rPr>
                      <m:t>=</m:t>
                    </m:r>
                    <m:r>
                      <a:rPr lang="en-GB" sz="2400" b="0" i="1" smtClean="0">
                        <a:latin typeface="Cambria Math"/>
                      </a:rPr>
                      <m:t>𝑚</m:t>
                    </m:r>
                    <m:sSup>
                      <m:sSupPr>
                        <m:ctrlPr>
                          <a:rPr lang="en-GB" sz="2400" b="0" i="1" smtClean="0">
                            <a:latin typeface="Cambria Math" panose="02040503050406030204" pitchFamily="18" charset="0"/>
                          </a:rPr>
                        </m:ctrlPr>
                      </m:sSupPr>
                      <m:e>
                        <m:r>
                          <a:rPr lang="en-GB" sz="2400" b="0" i="1" smtClean="0">
                            <a:latin typeface="Cambria Math"/>
                          </a:rPr>
                          <m:t>𝑟</m:t>
                        </m:r>
                      </m:e>
                      <m:sup>
                        <m:r>
                          <a:rPr lang="en-GB" sz="2400" b="0" i="1" smtClean="0">
                            <a:latin typeface="Cambria Math"/>
                          </a:rPr>
                          <m:t>2</m:t>
                        </m:r>
                      </m:sup>
                    </m:sSup>
                  </m:oMath>
                </a14:m>
                <a:r>
                  <a:rPr lang="en-GB" sz="2400" dirty="0" smtClean="0"/>
                  <a:t> is for point masses only, but for a sum of masses:</a:t>
                </a:r>
              </a:p>
              <a:p>
                <a:pPr marL="0" indent="0">
                  <a:buNone/>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a:rPr>
                            <m:t>𝐼</m:t>
                          </m:r>
                        </m:e>
                        <m:sub>
                          <m:r>
                            <a:rPr lang="en-GB" sz="2400" b="0" i="1" smtClean="0">
                              <a:latin typeface="Cambria Math"/>
                            </a:rPr>
                            <m:t>𝑡𝑜𝑡𝑎𝑙</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𝑚</m:t>
                          </m:r>
                        </m:e>
                        <m:sub>
                          <m:r>
                            <a:rPr lang="en-GB" sz="2400" b="0" i="1" smtClean="0">
                              <a:latin typeface="Cambria Math"/>
                            </a:rPr>
                            <m:t>1</m:t>
                          </m:r>
                        </m:sub>
                      </m:sSub>
                      <m:sSubSup>
                        <m:sSubSupPr>
                          <m:ctrlPr>
                            <a:rPr lang="en-GB" sz="2400" b="0" i="1" smtClean="0">
                              <a:latin typeface="Cambria Math" panose="02040503050406030204" pitchFamily="18" charset="0"/>
                            </a:rPr>
                          </m:ctrlPr>
                        </m:sSubSupPr>
                        <m:e>
                          <m:r>
                            <a:rPr lang="en-GB" sz="2400" b="0" i="1" smtClean="0">
                              <a:latin typeface="Cambria Math"/>
                            </a:rPr>
                            <m:t>𝑟</m:t>
                          </m:r>
                        </m:e>
                        <m:sub>
                          <m:r>
                            <a:rPr lang="en-GB" sz="2400" b="0" i="1" smtClean="0">
                              <a:latin typeface="Cambria Math"/>
                            </a:rPr>
                            <m:t>1</m:t>
                          </m:r>
                        </m:sub>
                        <m:sup>
                          <m:r>
                            <a:rPr lang="en-GB" sz="2400" b="0" i="1" smtClean="0">
                              <a:latin typeface="Cambria Math"/>
                            </a:rPr>
                            <m:t>2</m:t>
                          </m:r>
                        </m:sup>
                      </m:sSubSup>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𝑚</m:t>
                          </m:r>
                        </m:e>
                        <m:sub>
                          <m:r>
                            <a:rPr lang="en-GB" sz="2400" b="0" i="1" smtClean="0">
                              <a:latin typeface="Cambria Math"/>
                            </a:rPr>
                            <m:t>2</m:t>
                          </m:r>
                        </m:sub>
                      </m:sSub>
                      <m:sSubSup>
                        <m:sSubSupPr>
                          <m:ctrlPr>
                            <a:rPr lang="en-GB" sz="2400" b="0" i="1" smtClean="0">
                              <a:latin typeface="Cambria Math" panose="02040503050406030204" pitchFamily="18" charset="0"/>
                            </a:rPr>
                          </m:ctrlPr>
                        </m:sSubSupPr>
                        <m:e>
                          <m:r>
                            <a:rPr lang="en-GB" sz="2400" b="0" i="1" smtClean="0">
                              <a:latin typeface="Cambria Math"/>
                            </a:rPr>
                            <m:t>𝑟</m:t>
                          </m:r>
                        </m:e>
                        <m:sub>
                          <m:r>
                            <a:rPr lang="en-GB" sz="2400" b="0" i="1" smtClean="0">
                              <a:latin typeface="Cambria Math"/>
                            </a:rPr>
                            <m:t>2</m:t>
                          </m:r>
                        </m:sub>
                        <m:sup>
                          <m:r>
                            <a:rPr lang="en-GB" sz="2400" b="0" i="1" smtClean="0">
                              <a:latin typeface="Cambria Math"/>
                            </a:rPr>
                            <m:t>2</m:t>
                          </m:r>
                        </m:sup>
                      </m:sSubSup>
                      <m:r>
                        <a:rPr lang="en-GB" sz="2400" b="0" i="1" smtClean="0">
                          <a:latin typeface="Cambria Math"/>
                        </a:rPr>
                        <m:t>+…=</m:t>
                      </m:r>
                      <m:nary>
                        <m:naryPr>
                          <m:chr m:val="∑"/>
                          <m:supHide m:val="on"/>
                          <m:ctrlPr>
                            <a:rPr lang="en-GB" sz="2400" b="0" i="1" smtClean="0">
                              <a:latin typeface="Cambria Math" panose="02040503050406030204" pitchFamily="18" charset="0"/>
                            </a:rPr>
                          </m:ctrlPr>
                        </m:naryPr>
                        <m:sub>
                          <m:r>
                            <m:rPr>
                              <m:brk m:alnAt="7"/>
                            </m:rPr>
                            <a:rPr lang="en-GB" sz="2400" b="0" i="1" smtClean="0">
                              <a:latin typeface="Cambria Math"/>
                            </a:rPr>
                            <m:t>𝑖</m:t>
                          </m:r>
                        </m:sub>
                        <m:sup/>
                        <m:e>
                          <m:sSub>
                            <m:sSubPr>
                              <m:ctrlPr>
                                <a:rPr lang="en-GB" sz="2400" b="0" i="1" smtClean="0">
                                  <a:latin typeface="Cambria Math" panose="02040503050406030204" pitchFamily="18" charset="0"/>
                                </a:rPr>
                              </m:ctrlPr>
                            </m:sSubPr>
                            <m:e>
                              <m:r>
                                <a:rPr lang="en-GB" sz="2400" b="0" i="1" smtClean="0">
                                  <a:latin typeface="Cambria Math"/>
                                </a:rPr>
                                <m:t>𝑚</m:t>
                              </m:r>
                            </m:e>
                            <m:sub>
                              <m:r>
                                <a:rPr lang="en-GB" sz="2400" b="0" i="1" smtClean="0">
                                  <a:latin typeface="Cambria Math"/>
                                </a:rPr>
                                <m:t>𝑖</m:t>
                              </m:r>
                            </m:sub>
                          </m:sSub>
                          <m:sSubSup>
                            <m:sSubSupPr>
                              <m:ctrlPr>
                                <a:rPr lang="en-GB" sz="2400" b="0" i="1" smtClean="0">
                                  <a:latin typeface="Cambria Math" panose="02040503050406030204" pitchFamily="18" charset="0"/>
                                </a:rPr>
                              </m:ctrlPr>
                            </m:sSubSupPr>
                            <m:e>
                              <m:r>
                                <a:rPr lang="en-GB" sz="2400" b="0" i="1" smtClean="0">
                                  <a:latin typeface="Cambria Math"/>
                                </a:rPr>
                                <m:t>𝑟</m:t>
                              </m:r>
                            </m:e>
                            <m:sub>
                              <m:r>
                                <a:rPr lang="en-GB" sz="2400" b="0" i="1" smtClean="0">
                                  <a:latin typeface="Cambria Math"/>
                                </a:rPr>
                                <m:t>𝑖</m:t>
                              </m:r>
                            </m:sub>
                            <m:sup>
                              <m:r>
                                <a:rPr lang="en-GB" sz="2400" b="0" i="1" smtClean="0">
                                  <a:latin typeface="Cambria Math"/>
                                </a:rPr>
                                <m:t>2</m:t>
                              </m:r>
                            </m:sup>
                          </m:sSubSup>
                        </m:e>
                      </m:nary>
                    </m:oMath>
                  </m:oMathPara>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14400" y="2133600"/>
                <a:ext cx="11041380" cy="4023360"/>
              </a:xfrm>
              <a:blipFill>
                <a:blip r:embed="rId2"/>
                <a:stretch>
                  <a:fillRect l="-1657" t="-1970"/>
                </a:stretch>
              </a:blipFill>
            </p:spPr>
            <p:txBody>
              <a:bodyPr/>
              <a:lstStyle/>
              <a:p>
                <a:r>
                  <a:rPr lang="en-GB">
                    <a:noFill/>
                  </a:rPr>
                  <a:t> </a:t>
                </a:r>
              </a:p>
            </p:txBody>
          </p:sp>
        </mc:Fallback>
      </mc:AlternateContent>
      <p:sp>
        <p:nvSpPr>
          <p:cNvPr id="5" name="Rectangle 4"/>
          <p:cNvSpPr/>
          <p:nvPr/>
        </p:nvSpPr>
        <p:spPr>
          <a:xfrm>
            <a:off x="4771782" y="14306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726010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430000" cy="685800"/>
          </a:xfrm>
        </p:spPr>
        <p:txBody>
          <a:bodyPr>
            <a:normAutofit fontScale="90000"/>
          </a:bodyPr>
          <a:lstStyle/>
          <a:p>
            <a:r>
              <a:rPr lang="en-GB" dirty="0" smtClean="0"/>
              <a:t>Moment of Inertia for Different shapes: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7171"/>
            <a:ext cx="5509641" cy="545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618" y="2362200"/>
            <a:ext cx="5756564" cy="180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0" y="5029200"/>
            <a:ext cx="3733800" cy="1200329"/>
          </a:xfrm>
          <a:prstGeom prst="rect">
            <a:avLst/>
          </a:prstGeom>
          <a:noFill/>
          <a:ln w="76200">
            <a:solidFill>
              <a:srgbClr val="7030A0"/>
            </a:solidFill>
          </a:ln>
        </p:spPr>
        <p:txBody>
          <a:bodyPr wrap="square" rtlCol="0">
            <a:spAutoFit/>
          </a:bodyPr>
          <a:lstStyle/>
          <a:p>
            <a:r>
              <a:rPr lang="en-GB" sz="2400" b="1" dirty="0" smtClean="0"/>
              <a:t>All can be found on page 3 of the relationships sheet.</a:t>
            </a:r>
            <a:endParaRPr lang="en-GB" sz="2400" b="1" dirty="0"/>
          </a:p>
        </p:txBody>
      </p:sp>
      <p:sp>
        <p:nvSpPr>
          <p:cNvPr id="6" name="Rectangle 5"/>
          <p:cNvSpPr/>
          <p:nvPr/>
        </p:nvSpPr>
        <p:spPr>
          <a:xfrm>
            <a:off x="8305800" y="113448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519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a:t>
            </a:r>
            <a:endParaRPr lang="en-GB" dirty="0"/>
          </a:p>
        </p:txBody>
      </p:sp>
      <p:pic>
        <p:nvPicPr>
          <p:cNvPr id="6" name="Content Placeholder 5"/>
          <p:cNvPicPr>
            <a:picLocks noGrp="1" noChangeAspect="1"/>
          </p:cNvPicPr>
          <p:nvPr>
            <p:ph idx="1"/>
          </p:nvPr>
        </p:nvPicPr>
        <p:blipFill>
          <a:blip r:embed="rId2"/>
          <a:stretch>
            <a:fillRect/>
          </a:stretch>
        </p:blipFill>
        <p:spPr>
          <a:xfrm>
            <a:off x="1828800" y="1767651"/>
            <a:ext cx="9067800" cy="4410023"/>
          </a:xfrm>
          <a:prstGeom prst="rect">
            <a:avLst/>
          </a:prstGeom>
        </p:spPr>
      </p:pic>
    </p:spTree>
    <p:extLst>
      <p:ext uri="{BB962C8B-B14F-4D97-AF65-F5344CB8AC3E}">
        <p14:creationId xmlns:p14="http://schemas.microsoft.com/office/powerpoint/2010/main" val="998109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a:t>
            </a:r>
            <a:endParaRPr lang="en-GB" dirty="0"/>
          </a:p>
        </p:txBody>
      </p:sp>
      <p:pic>
        <p:nvPicPr>
          <p:cNvPr id="4" name="Content Placeholder 3"/>
          <p:cNvPicPr>
            <a:picLocks noGrp="1" noChangeAspect="1"/>
          </p:cNvPicPr>
          <p:nvPr>
            <p:ph idx="1"/>
          </p:nvPr>
        </p:nvPicPr>
        <p:blipFill>
          <a:blip r:embed="rId2"/>
          <a:stretch>
            <a:fillRect/>
          </a:stretch>
        </p:blipFill>
        <p:spPr>
          <a:xfrm>
            <a:off x="1752600" y="1981200"/>
            <a:ext cx="8458200" cy="3557330"/>
          </a:xfrm>
          <a:prstGeom prst="rect">
            <a:avLst/>
          </a:prstGeom>
        </p:spPr>
      </p:pic>
    </p:spTree>
    <p:extLst>
      <p:ext uri="{BB962C8B-B14F-4D97-AF65-F5344CB8AC3E}">
        <p14:creationId xmlns:p14="http://schemas.microsoft.com/office/powerpoint/2010/main" val="2733974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726471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14800"/>
            <a:ext cx="6934200" cy="233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478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 and Moment</a:t>
            </a:r>
            <a:endParaRPr lang="en-GB" dirty="0"/>
          </a:p>
        </p:txBody>
      </p:sp>
      <p:sp>
        <p:nvSpPr>
          <p:cNvPr id="3" name="Content Placeholder 2"/>
          <p:cNvSpPr>
            <a:spLocks noGrp="1"/>
          </p:cNvSpPr>
          <p:nvPr>
            <p:ph idx="1"/>
          </p:nvPr>
        </p:nvSpPr>
        <p:spPr>
          <a:xfrm>
            <a:off x="609600" y="1845734"/>
            <a:ext cx="11201400" cy="4023360"/>
          </a:xfrm>
        </p:spPr>
        <p:txBody>
          <a:bodyPr/>
          <a:lstStyle/>
          <a:p>
            <a:r>
              <a:rPr lang="en-GB" dirty="0" smtClean="0"/>
              <a:t>Consider opening a door with a force F. What would happen if you were to use a larger force to push the door in the same place? </a:t>
            </a:r>
          </a:p>
          <a:p>
            <a:endParaRPr lang="en-GB" dirty="0"/>
          </a:p>
          <a:p>
            <a:endParaRPr lang="en-GB" dirty="0" smtClean="0"/>
          </a:p>
          <a:p>
            <a:endParaRPr lang="en-GB" dirty="0" smtClean="0"/>
          </a:p>
          <a:p>
            <a:r>
              <a:rPr lang="en-GB" dirty="0" smtClean="0"/>
              <a:t>Since F=ma, the door will open quicker than before. The turning effect increases as the force increases.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181" y="2438401"/>
            <a:ext cx="5369828" cy="150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643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1" y="1905000"/>
            <a:ext cx="2809875" cy="188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14800"/>
            <a:ext cx="3060926"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0400" y="1999750"/>
            <a:ext cx="415498" cy="461665"/>
          </a:xfrm>
          <a:prstGeom prst="rect">
            <a:avLst/>
          </a:prstGeom>
          <a:noFill/>
        </p:spPr>
        <p:txBody>
          <a:bodyPr wrap="none" rtlCol="0">
            <a:spAutoFit/>
          </a:bodyPr>
          <a:lstStyle/>
          <a:p>
            <a:r>
              <a:rPr lang="en-GB" sz="2400" dirty="0"/>
              <a:t>1.</a:t>
            </a:r>
          </a:p>
        </p:txBody>
      </p:sp>
      <p:sp>
        <p:nvSpPr>
          <p:cNvPr id="7" name="TextBox 6"/>
          <p:cNvSpPr txBox="1"/>
          <p:nvPr/>
        </p:nvSpPr>
        <p:spPr>
          <a:xfrm>
            <a:off x="3408149" y="4267201"/>
            <a:ext cx="415498" cy="461665"/>
          </a:xfrm>
          <a:prstGeom prst="rect">
            <a:avLst/>
          </a:prstGeom>
          <a:noFill/>
        </p:spPr>
        <p:txBody>
          <a:bodyPr wrap="none" rtlCol="0">
            <a:spAutoFit/>
          </a:bodyPr>
          <a:lstStyle/>
          <a:p>
            <a:r>
              <a:rPr lang="en-GB" sz="2400" dirty="0"/>
              <a:t>2.</a:t>
            </a:r>
          </a:p>
        </p:txBody>
      </p:sp>
    </p:spTree>
    <p:extLst>
      <p:ext uri="{BB962C8B-B14F-4D97-AF65-F5344CB8AC3E}">
        <p14:creationId xmlns:p14="http://schemas.microsoft.com/office/powerpoint/2010/main" val="3756184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556260"/>
            <a:ext cx="786489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0" y="3188117"/>
            <a:ext cx="7543800" cy="250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01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2671762" cy="191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007" y="3981646"/>
            <a:ext cx="2557462" cy="198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0400" y="1999750"/>
            <a:ext cx="415498" cy="461665"/>
          </a:xfrm>
          <a:prstGeom prst="rect">
            <a:avLst/>
          </a:prstGeom>
          <a:noFill/>
        </p:spPr>
        <p:txBody>
          <a:bodyPr wrap="none" rtlCol="0">
            <a:spAutoFit/>
          </a:bodyPr>
          <a:lstStyle/>
          <a:p>
            <a:r>
              <a:rPr lang="en-GB" sz="2400" dirty="0"/>
              <a:t>3.</a:t>
            </a:r>
          </a:p>
        </p:txBody>
      </p:sp>
      <p:sp>
        <p:nvSpPr>
          <p:cNvPr id="7" name="TextBox 6"/>
          <p:cNvSpPr txBox="1"/>
          <p:nvPr/>
        </p:nvSpPr>
        <p:spPr>
          <a:xfrm>
            <a:off x="3408149" y="4419601"/>
            <a:ext cx="415498" cy="461665"/>
          </a:xfrm>
          <a:prstGeom prst="rect">
            <a:avLst/>
          </a:prstGeom>
          <a:noFill/>
        </p:spPr>
        <p:txBody>
          <a:bodyPr wrap="none" rtlCol="0">
            <a:spAutoFit/>
          </a:bodyPr>
          <a:lstStyle/>
          <a:p>
            <a:r>
              <a:rPr lang="en-GB" sz="2400" dirty="0"/>
              <a:t>4.</a:t>
            </a:r>
          </a:p>
        </p:txBody>
      </p:sp>
    </p:spTree>
    <p:extLst>
      <p:ext uri="{BB962C8B-B14F-4D97-AF65-F5344CB8AC3E}">
        <p14:creationId xmlns:p14="http://schemas.microsoft.com/office/powerpoint/2010/main" val="1520579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1" y="1752601"/>
            <a:ext cx="7942089"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21919"/>
            <a:ext cx="3662018" cy="190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46218" y="3574473"/>
            <a:ext cx="1395382" cy="523220"/>
          </a:xfrm>
          <a:prstGeom prst="rect">
            <a:avLst/>
          </a:prstGeom>
          <a:noFill/>
        </p:spPr>
        <p:txBody>
          <a:bodyPr wrap="none" rtlCol="0">
            <a:spAutoFit/>
          </a:bodyPr>
          <a:lstStyle/>
          <a:p>
            <a:r>
              <a:rPr lang="en-GB" sz="2800" dirty="0"/>
              <a:t>Answer:</a:t>
            </a:r>
          </a:p>
        </p:txBody>
      </p:sp>
    </p:spTree>
    <p:extLst>
      <p:ext uri="{BB962C8B-B14F-4D97-AF65-F5344CB8AC3E}">
        <p14:creationId xmlns:p14="http://schemas.microsoft.com/office/powerpoint/2010/main" val="37668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3"/>
            <a:ext cx="11430000" cy="1450757"/>
          </a:xfrm>
        </p:spPr>
        <p:txBody>
          <a:bodyPr>
            <a:normAutofit/>
          </a:bodyPr>
          <a:lstStyle/>
          <a:p>
            <a:r>
              <a:rPr lang="en-GB" dirty="0" smtClean="0"/>
              <a:t>Combinations of rotating bodies example:</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617" y="1922026"/>
            <a:ext cx="9707783" cy="135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19600" y="101937"/>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6579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8990" y="1737360"/>
            <a:ext cx="8134980" cy="444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19600" y="642649"/>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973385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1" y="1752600"/>
            <a:ext cx="703638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24338"/>
            <a:ext cx="6913066" cy="17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95800" y="60748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50990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1" y="1905001"/>
            <a:ext cx="6365639"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58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195361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t>
            </a:r>
            <a:r>
              <a:rPr lang="en-GB" dirty="0" smtClean="0"/>
              <a:t>Starter</a:t>
            </a:r>
            <a:endParaRPr lang="en-GB" dirty="0"/>
          </a:p>
        </p:txBody>
      </p:sp>
      <p:sp>
        <p:nvSpPr>
          <p:cNvPr id="3" name="Content Placeholder 2"/>
          <p:cNvSpPr>
            <a:spLocks noGrp="1"/>
          </p:cNvSpPr>
          <p:nvPr>
            <p:ph idx="1"/>
          </p:nvPr>
        </p:nvSpPr>
        <p:spPr/>
        <p:txBody>
          <a:bodyPr/>
          <a:lstStyle/>
          <a:p>
            <a:pPr marL="0" indent="0">
              <a:buNone/>
            </a:pPr>
            <a:r>
              <a:rPr lang="en-GB" dirty="0"/>
              <a:t>A small object of mass m revolves in a horizontal circle at constant speed at the end of a string of length 1.2 m. As the object revolves, the string sweeps out the surface of a right circular cone. </a:t>
            </a:r>
            <a:endParaRPr lang="en-GB" dirty="0" smtClean="0"/>
          </a:p>
          <a:p>
            <a:pPr marL="514350" indent="-514350">
              <a:buFont typeface="+mj-lt"/>
              <a:buAutoNum type="arabicPeriod"/>
            </a:pPr>
            <a:endParaRPr lang="en-GB" dirty="0"/>
          </a:p>
          <a:p>
            <a:pPr marL="0" indent="0">
              <a:buNone/>
            </a:pPr>
            <a:r>
              <a:rPr lang="en-GB" dirty="0"/>
              <a:t>The cone has semi-angle 30°. </a:t>
            </a:r>
          </a:p>
          <a:p>
            <a:pPr marL="0" indent="0">
              <a:buNone/>
            </a:pPr>
            <a:r>
              <a:rPr lang="en-GB" dirty="0"/>
              <a:t>Calculate: </a:t>
            </a:r>
          </a:p>
          <a:p>
            <a:pPr marL="514350" indent="-514350">
              <a:buFont typeface="+mj-lt"/>
              <a:buAutoNum type="arabicPeriod"/>
            </a:pPr>
            <a:r>
              <a:rPr lang="en-GB" dirty="0"/>
              <a:t>(a) the period of the motion; </a:t>
            </a:r>
          </a:p>
          <a:p>
            <a:pPr marL="514350" indent="-514350">
              <a:buFont typeface="+mj-lt"/>
              <a:buAutoNum type="arabicPeriod"/>
            </a:pPr>
            <a:r>
              <a:rPr lang="en-GB" dirty="0"/>
              <a:t>(b) the speed of the object.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86" y="3026230"/>
            <a:ext cx="4056114"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24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8797"/>
          </a:xfrm>
        </p:spPr>
        <p:txBody>
          <a:bodyPr/>
          <a:lstStyle/>
          <a:p>
            <a:r>
              <a:rPr lang="en-GB" dirty="0" smtClean="0"/>
              <a:t>Torque and Moment</a:t>
            </a:r>
            <a:endParaRPr lang="en-GB" dirty="0"/>
          </a:p>
        </p:txBody>
      </p:sp>
      <p:sp>
        <p:nvSpPr>
          <p:cNvPr id="3" name="Content Placeholder 2"/>
          <p:cNvSpPr>
            <a:spLocks noGrp="1"/>
          </p:cNvSpPr>
          <p:nvPr>
            <p:ph idx="1"/>
          </p:nvPr>
        </p:nvSpPr>
        <p:spPr>
          <a:xfrm>
            <a:off x="1097280" y="1905000"/>
            <a:ext cx="10561320" cy="4419600"/>
          </a:xfrm>
        </p:spPr>
        <p:txBody>
          <a:bodyPr>
            <a:normAutofit/>
          </a:bodyPr>
          <a:lstStyle/>
          <a:p>
            <a:r>
              <a:rPr lang="en-GB" dirty="0" smtClean="0"/>
              <a:t>What do you think would happen if you were to push the door with the same force, but at a different point on its axis? i.e. close to the hinge and far away from the hinge? </a:t>
            </a:r>
          </a:p>
          <a:p>
            <a:endParaRPr lang="en-GB" dirty="0"/>
          </a:p>
          <a:p>
            <a:endParaRPr lang="en-GB" dirty="0" smtClean="0"/>
          </a:p>
          <a:p>
            <a:endParaRPr lang="en-GB" dirty="0"/>
          </a:p>
          <a:p>
            <a:endParaRPr lang="en-GB" dirty="0" smtClean="0"/>
          </a:p>
          <a:p>
            <a:r>
              <a:rPr lang="en-GB" dirty="0" smtClean="0"/>
              <a:t>The force has a greater turning effect when it is applied near the edge of the door – it is harder to push the door close to its hinge. </a:t>
            </a:r>
          </a:p>
          <a:p>
            <a:r>
              <a:rPr lang="en-GB" dirty="0" smtClean="0"/>
              <a:t>The turning effect also depends on the axis of rotation the force is being applied to. </a:t>
            </a:r>
          </a:p>
          <a:p>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922878"/>
            <a:ext cx="5132915"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22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 and Moment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torque or moment of a force is related by the equation: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r>
                        <a:rPr lang="en-GB" b="0" i="1" smtClean="0">
                          <a:latin typeface="Cambria Math"/>
                        </a:rPr>
                        <m:t>𝐹𝑟</m:t>
                      </m:r>
                      <m:r>
                        <a:rPr lang="en-GB" b="0" i="1" smtClean="0">
                          <a:latin typeface="Cambria Math"/>
                        </a:rPr>
                        <m:t> </m:t>
                      </m:r>
                    </m:oMath>
                  </m:oMathPara>
                </a14:m>
                <a:endParaRPr lang="en-GB" dirty="0" smtClean="0"/>
              </a:p>
              <a:p>
                <a:pPr marL="0" indent="0">
                  <a:buNone/>
                </a:pPr>
                <a:r>
                  <a:rPr lang="en-GB" dirty="0" smtClean="0"/>
                  <a:t>T – Torque (Nm)</a:t>
                </a:r>
              </a:p>
              <a:p>
                <a:pPr marL="0" indent="0">
                  <a:buNone/>
                </a:pPr>
                <a:r>
                  <a:rPr lang="en-GB" dirty="0" smtClean="0"/>
                  <a:t>F – Force (N)</a:t>
                </a:r>
              </a:p>
              <a:p>
                <a:pPr marL="0" indent="0">
                  <a:buNone/>
                </a:pPr>
                <a:r>
                  <a:rPr lang="en-GB" dirty="0" smtClean="0"/>
                  <a:t>r – Radius (m) </a:t>
                </a:r>
              </a:p>
              <a:p>
                <a:pPr marL="0" indent="0">
                  <a:buNone/>
                </a:pPr>
                <a:endParaRPr lang="en-GB" dirty="0"/>
              </a:p>
              <a:p>
                <a:r>
                  <a:rPr lang="en-GB" dirty="0" smtClean="0"/>
                  <a:t>This equation is only valid when a force is applied at right angles to the radius.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333" t="-1067"/>
                </a:stretch>
              </a:blipFill>
            </p:spPr>
            <p:txBody>
              <a:bodyPr/>
              <a:lstStyle/>
              <a:p>
                <a:r>
                  <a:rPr lang="en-GB">
                    <a:noFill/>
                  </a:rPr>
                  <a:t> </a:t>
                </a:r>
              </a:p>
            </p:txBody>
          </p:sp>
        </mc:Fallback>
      </mc:AlternateContent>
      <p:sp>
        <p:nvSpPr>
          <p:cNvPr id="4" name="Rectangle 3"/>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9366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 and Moment</a:t>
            </a:r>
            <a:endParaRPr lang="en-GB" dirty="0"/>
          </a:p>
        </p:txBody>
      </p:sp>
      <p:sp>
        <p:nvSpPr>
          <p:cNvPr id="3" name="Content Placeholder 2"/>
          <p:cNvSpPr>
            <a:spLocks noGrp="1"/>
          </p:cNvSpPr>
          <p:nvPr>
            <p:ph idx="1"/>
          </p:nvPr>
        </p:nvSpPr>
        <p:spPr/>
        <p:txBody>
          <a:bodyPr>
            <a:normAutofit/>
          </a:bodyPr>
          <a:lstStyle/>
          <a:p>
            <a:r>
              <a:rPr lang="en-GB" sz="2400" dirty="0" smtClean="0"/>
              <a:t>The diagram compares forces being applied perpendicular to the door and at an angle to the door: </a:t>
            </a:r>
          </a:p>
          <a:p>
            <a:endParaRPr lang="en-GB" sz="2400" dirty="0"/>
          </a:p>
          <a:p>
            <a:endParaRPr lang="en-GB" sz="2400" dirty="0" smtClean="0"/>
          </a:p>
          <a:p>
            <a:endParaRPr lang="en-GB" sz="2400" dirty="0"/>
          </a:p>
          <a:p>
            <a:endParaRPr lang="en-GB" sz="2400" dirty="0" smtClean="0"/>
          </a:p>
          <a:p>
            <a:r>
              <a:rPr lang="en-GB" sz="2400" dirty="0" smtClean="0"/>
              <a:t>The important distance is not where the force is applied, but the perpendicular distance from the line of action to the axis of rotation. </a:t>
            </a:r>
          </a:p>
          <a:p>
            <a:pPr marL="0" indent="0">
              <a:buNone/>
            </a:pPr>
            <a:endParaRPr lang="en-GB" sz="2400" dirty="0" smtClean="0"/>
          </a:p>
          <a:p>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345" y="2133601"/>
            <a:ext cx="4724400" cy="181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36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Torque and Moment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2400" dirty="0" smtClean="0"/>
                  <a:t>If F makes an angle, </a:t>
                </a:r>
                <a:r>
                  <a:rPr lang="el-GR" sz="2400" dirty="0" smtClean="0">
                    <a:latin typeface="Arial"/>
                    <a:cs typeface="Arial"/>
                  </a:rPr>
                  <a:t>θ</a:t>
                </a:r>
                <a:r>
                  <a:rPr lang="en-GB" sz="2400" dirty="0" smtClean="0">
                    <a:latin typeface="Arial"/>
                    <a:cs typeface="Arial"/>
                  </a:rPr>
                  <a:t>,</a:t>
                </a:r>
                <a:r>
                  <a:rPr lang="en-GB" sz="2400" dirty="0" smtClean="0"/>
                  <a:t> to the radius, r, then the following equation applies: </a:t>
                </a:r>
              </a:p>
              <a:p>
                <a:endParaRPr lang="en-GB" sz="2400" dirty="0" smtClean="0"/>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𝑇</m:t>
                      </m:r>
                      <m:r>
                        <a:rPr lang="en-GB" sz="2400" b="0" i="1" smtClean="0">
                          <a:latin typeface="Cambria Math"/>
                        </a:rPr>
                        <m:t>=</m:t>
                      </m:r>
                      <m:r>
                        <a:rPr lang="en-GB" sz="2400" b="0" i="1" smtClean="0">
                          <a:latin typeface="Cambria Math"/>
                        </a:rPr>
                        <m:t>𝐹𝑟𝑠𝑖𝑛</m:t>
                      </m:r>
                      <m:r>
                        <a:rPr lang="en-GB" sz="2400" b="0" i="1" smtClean="0">
                          <a:latin typeface="Cambria Math"/>
                          <a:ea typeface="Cambria Math"/>
                        </a:rPr>
                        <m:t>𝜃</m:t>
                      </m:r>
                    </m:oMath>
                  </m:oMathPara>
                </a14:m>
                <a:endParaRPr lang="en-GB" sz="2400"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002" y="3949734"/>
            <a:ext cx="4724400" cy="181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25643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p:txBody>
          <a:bodyPr/>
          <a:lstStyle/>
          <a:p>
            <a:r>
              <a:rPr lang="en-GB" dirty="0" smtClean="0"/>
              <a:t>A gardener picks up her wheelbarrow to wheel it along by applying a perpendicular force of 50N to the handles. If the handle </a:t>
            </a:r>
            <a:r>
              <a:rPr lang="en-GB" dirty="0"/>
              <a:t>g</a:t>
            </a:r>
            <a:r>
              <a:rPr lang="en-GB" dirty="0" smtClean="0"/>
              <a:t>rips are 1.2m from the axis of the wheel, what is the torque she applies?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1"/>
            <a:ext cx="3886200" cy="2416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87650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lstStyle/>
          <a:p>
            <a:r>
              <a:rPr lang="en-GB" dirty="0" smtClean="0"/>
              <a:t>A perpendicular force, so we can apply the first equation:</a:t>
            </a:r>
          </a:p>
          <a:p>
            <a:endParaRPr lang="en-GB" dirty="0"/>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82092"/>
            <a:ext cx="3505200" cy="179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56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Comic">
      <a:majorFont>
        <a:latin typeface="Comic Sans MS"/>
        <a:ea typeface=""/>
        <a:cs typeface=""/>
      </a:majorFont>
      <a:minorFont>
        <a:latin typeface="Comic Sans M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851</TotalTime>
  <Words>1180</Words>
  <Application>Microsoft Office PowerPoint</Application>
  <PresentationFormat>Widescreen</PresentationFormat>
  <Paragraphs>143</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 Math</vt:lpstr>
      <vt:lpstr>Comic Sans MS</vt:lpstr>
      <vt:lpstr>Retrospect</vt:lpstr>
      <vt:lpstr>Rotational Dynamics</vt:lpstr>
      <vt:lpstr>Torque and Moment</vt:lpstr>
      <vt:lpstr>Torque and Moment</vt:lpstr>
      <vt:lpstr>Torque and Moment</vt:lpstr>
      <vt:lpstr>Torque and Moment</vt:lpstr>
      <vt:lpstr>Torque and Moment</vt:lpstr>
      <vt:lpstr>Torque and Moment</vt:lpstr>
      <vt:lpstr>Example </vt:lpstr>
      <vt:lpstr>Answer</vt:lpstr>
      <vt:lpstr>Quiz - torques</vt:lpstr>
      <vt:lpstr>Quiz - Torques</vt:lpstr>
      <vt:lpstr>Newton’s Laws applied to rotational dynamics – Torques in equilibrium </vt:lpstr>
      <vt:lpstr>Torques in Equilibrium </vt:lpstr>
      <vt:lpstr>Torques in Equilibrium </vt:lpstr>
      <vt:lpstr>Tips to these types of questions</vt:lpstr>
      <vt:lpstr>Example</vt:lpstr>
      <vt:lpstr>Answer</vt:lpstr>
      <vt:lpstr>Answer</vt:lpstr>
      <vt:lpstr>Notes on example</vt:lpstr>
      <vt:lpstr>Mandatory Key Areas</vt:lpstr>
      <vt:lpstr>Lesson Starter</vt:lpstr>
      <vt:lpstr>Angular acceleration and inertia</vt:lpstr>
      <vt:lpstr>Angular acceleration and inertia</vt:lpstr>
      <vt:lpstr>Angular acceleration and inertia</vt:lpstr>
      <vt:lpstr>Angular acceleration and moment of inertia</vt:lpstr>
      <vt:lpstr>Moment of Inertia for Different shapes: </vt:lpstr>
      <vt:lpstr>Mandatory Content </vt:lpstr>
      <vt:lpstr>Mandatory Content </vt:lpstr>
      <vt:lpstr>Examples</vt:lpstr>
      <vt:lpstr>Answers</vt:lpstr>
      <vt:lpstr>Examples</vt:lpstr>
      <vt:lpstr>Answers</vt:lpstr>
      <vt:lpstr>Example</vt:lpstr>
      <vt:lpstr>Combinations of rotating bodies example:</vt:lpstr>
      <vt:lpstr>Answer</vt:lpstr>
      <vt:lpstr>Answer</vt:lpstr>
      <vt:lpstr>Answer</vt:lpstr>
      <vt:lpstr>Lesson Starter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Dynamics</dc:title>
  <dc:creator>Alexandra Watson</dc:creator>
  <cp:lastModifiedBy>Alexandra Watson</cp:lastModifiedBy>
  <cp:revision>50</cp:revision>
  <dcterms:created xsi:type="dcterms:W3CDTF">2006-08-16T00:00:00Z</dcterms:created>
  <dcterms:modified xsi:type="dcterms:W3CDTF">2019-06-06T10:34:08Z</dcterms:modified>
</cp:coreProperties>
</file>