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2" r:id="rId2"/>
    <p:sldId id="256" r:id="rId3"/>
    <p:sldId id="257" r:id="rId4"/>
    <p:sldId id="259" r:id="rId5"/>
    <p:sldId id="260" r:id="rId6"/>
    <p:sldId id="346" r:id="rId7"/>
    <p:sldId id="258" r:id="rId8"/>
    <p:sldId id="261" r:id="rId9"/>
    <p:sldId id="262" r:id="rId10"/>
    <p:sldId id="263" r:id="rId11"/>
    <p:sldId id="266" r:id="rId12"/>
    <p:sldId id="349" r:id="rId13"/>
    <p:sldId id="352" r:id="rId14"/>
    <p:sldId id="347" r:id="rId15"/>
    <p:sldId id="348" r:id="rId16"/>
    <p:sldId id="264" r:id="rId17"/>
    <p:sldId id="374" r:id="rId18"/>
    <p:sldId id="375" r:id="rId19"/>
    <p:sldId id="376" r:id="rId20"/>
    <p:sldId id="298" r:id="rId21"/>
    <p:sldId id="385" r:id="rId22"/>
    <p:sldId id="267" r:id="rId23"/>
    <p:sldId id="299" r:id="rId24"/>
    <p:sldId id="300" r:id="rId25"/>
    <p:sldId id="301" r:id="rId26"/>
    <p:sldId id="383" r:id="rId27"/>
    <p:sldId id="384" r:id="rId28"/>
    <p:sldId id="302" r:id="rId29"/>
    <p:sldId id="303" r:id="rId30"/>
    <p:sldId id="304" r:id="rId31"/>
    <p:sldId id="305" r:id="rId32"/>
    <p:sldId id="306" r:id="rId33"/>
    <p:sldId id="307" r:id="rId34"/>
    <p:sldId id="366" r:id="rId35"/>
    <p:sldId id="368" r:id="rId36"/>
    <p:sldId id="372" r:id="rId37"/>
    <p:sldId id="308" r:id="rId38"/>
    <p:sldId id="310" r:id="rId39"/>
    <p:sldId id="311" r:id="rId40"/>
    <p:sldId id="314" r:id="rId41"/>
    <p:sldId id="315" r:id="rId42"/>
    <p:sldId id="377" r:id="rId43"/>
    <p:sldId id="312" r:id="rId44"/>
    <p:sldId id="313" r:id="rId45"/>
    <p:sldId id="378" r:id="rId46"/>
    <p:sldId id="379" r:id="rId47"/>
    <p:sldId id="367" r:id="rId48"/>
    <p:sldId id="386" r:id="rId49"/>
    <p:sldId id="317" r:id="rId50"/>
    <p:sldId id="318" r:id="rId51"/>
    <p:sldId id="319" r:id="rId52"/>
    <p:sldId id="320" r:id="rId53"/>
    <p:sldId id="380" r:id="rId54"/>
    <p:sldId id="321" r:id="rId55"/>
    <p:sldId id="322" r:id="rId56"/>
    <p:sldId id="323" r:id="rId57"/>
    <p:sldId id="324" r:id="rId58"/>
    <p:sldId id="325" r:id="rId59"/>
    <p:sldId id="326" r:id="rId60"/>
    <p:sldId id="327" r:id="rId61"/>
    <p:sldId id="369" r:id="rId62"/>
    <p:sldId id="328" r:id="rId63"/>
    <p:sldId id="329" r:id="rId64"/>
    <p:sldId id="330" r:id="rId65"/>
    <p:sldId id="331" r:id="rId66"/>
    <p:sldId id="332" r:id="rId67"/>
    <p:sldId id="370" r:id="rId68"/>
    <p:sldId id="373" r:id="rId69"/>
    <p:sldId id="333" r:id="rId70"/>
    <p:sldId id="334" r:id="rId71"/>
    <p:sldId id="335" r:id="rId72"/>
    <p:sldId id="336" r:id="rId73"/>
    <p:sldId id="337" r:id="rId74"/>
    <p:sldId id="338" r:id="rId75"/>
    <p:sldId id="339" r:id="rId76"/>
    <p:sldId id="354" r:id="rId77"/>
    <p:sldId id="355" r:id="rId78"/>
    <p:sldId id="340" r:id="rId79"/>
    <p:sldId id="356" r:id="rId80"/>
    <p:sldId id="357" r:id="rId81"/>
    <p:sldId id="341" r:id="rId82"/>
    <p:sldId id="342" r:id="rId83"/>
    <p:sldId id="343" r:id="rId84"/>
    <p:sldId id="344" r:id="rId85"/>
    <p:sldId id="345" r:id="rId86"/>
    <p:sldId id="353" r:id="rId87"/>
    <p:sldId id="358" r:id="rId88"/>
    <p:sldId id="359" r:id="rId89"/>
    <p:sldId id="360" r:id="rId90"/>
    <p:sldId id="361" r:id="rId91"/>
    <p:sldId id="362" r:id="rId92"/>
    <p:sldId id="363" r:id="rId93"/>
    <p:sldId id="371" r:id="rId94"/>
    <p:sldId id="364" r:id="rId95"/>
    <p:sldId id="365"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498"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6/20/2019</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courses.scholar.hw.ac.uk/vle/scholar/session.controller?action=viewGlossary&amp;contentGUID=72298dd5-cbda-1e3d-a28a-87fafd9dc5c7#rlnk-72298dd5-cbda-1e3d-a28a-87fafd9dc5c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courses.scholar.hw.ac.uk/vle/scholar/session.controller?action=viewGlossary&amp;contentGUID=e8ef5a1d-6c0e-4414-c917-29191cfe706a#rlnk-e8ef5a1d-6c0e-4414-c917-29191cfe706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courses.scholar.hw.ac.uk/vle/scholar/session.controller?action=viewGlossary&amp;contentGUID=a6c87924-519b-cd32-e276-21a73815001c#rlnk-a6c87924-519b-cd32-e276-21a73815001c"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courses.scholar.hw.ac.uk/vle/scholar/session.controller?action=viewGlossary&amp;contentGUID=98b96247-ea48-732e-da1e-5f9528bdb793#rlnk-98b96247-ea48-732e-da1e-5f9528bdb793"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courses.scholar.hw.ac.uk/vle/scholar/session.controller?action=viewGlossary&amp;contentGUID=98b96247-ea48-732e-da1e-5f9528bdb793#rlnk-98b96247-ea48-732e-da1e-5f9528bdb793"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courses.scholar.hw.ac.uk/vle/scholar/session.controller?action=viewGlossary&amp;contentGUID=f4da7c4c-93c1-4f11-11d6-a5cf12c880d3#rlnk-f4da7c4c-93c1-4f11-11d6-a5cf12c880d3"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courses.scholar.hw.ac.uk/vle/scholar/session.controller?action=viewGlossary&amp;contentGUID=f4da7c4c-93c1-4f11-11d6-a5cf12c880d3#rlnk-f4da7c4c-93c1-4f11-11d6-a5cf12c880d3"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courses.scholar.hw.ac.uk/vle/scholar/session.controller?action=viewGlossary&amp;contentGUID=76a0ac8a-2a01-35e1-771e-6c70538ea364#rlnk-76a0ac8a-2a01-35e1-771e-6c70538ea364"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courses.scholar.hw.ac.uk/vle/scholar/session.controller?action=viewGlossary&amp;contentGUID=76a0ac8a-2a01-35e1-771e-6c70538ea364#rlnk-76a0ac8a-2a01-35e1-771e-6c70538ea364"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hyperlink" Target="http://courses.scholar.hw.ac.uk/vle/scholar/session.controller?action=viewGlossary&amp;contentGUID=e71284d1-d628-c938-921e-988d22d55414#rlnk-e71284d1-d628-c938-921e-988d22d55414"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ourses.scholar.hw.ac.uk/vle/scholar/session.controller?action=viewGlossary&amp;contentGUID=a6c87924-519b-cd32-e276-21a73815001c#rlnk-a6c87924-519b-cd32-e276-21a73815001c"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80.png"/><Relationship Id="rId1" Type="http://schemas.openxmlformats.org/officeDocument/2006/relationships/slideLayout" Target="../slideLayouts/slideLayout2.xml"/><Relationship Id="rId4" Type="http://schemas.openxmlformats.org/officeDocument/2006/relationships/image" Target="../media/image480.png"/></Relationships>
</file>

<file path=ppt/slides/_rels/slide73.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9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courses.scholar.hw.ac.uk/vle/scholar/session.controller?action=viewGlossary&amp;contentGUID=ed9db90c-cd63-384f-52c7-8cccd535c324#rlnk-ed9db90c-cd63-384f-52c7-8cccd535c324"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courses.scholar.hw.ac.uk/vle/scholar/session.controller?action=viewGlossary&amp;contentGUID=6c565218-2f67-c7a9-c3ce-5bc97753314d#rlnk-6c565218-2f67-c7a9-c3ce-5bc97753314d"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Starter</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0" indent="-457200">
                  <a:buFont typeface="+mj-lt"/>
                  <a:buAutoNum type="arabicPeriod"/>
                </a:pPr>
                <a:r>
                  <a:rPr lang="en-GB" dirty="0" smtClean="0"/>
                  <a:t>Derive the expression: </a:t>
                </a:r>
                <a14:m>
                  <m:oMath xmlns:m="http://schemas.openxmlformats.org/officeDocument/2006/math">
                    <m:r>
                      <m:rPr>
                        <m:sty m:val="p"/>
                      </m:rPr>
                      <a:rPr lang="en-GB" b="0" i="0" smtClean="0">
                        <a:latin typeface="Cambria Math" panose="02040503050406030204" pitchFamily="18" charset="0"/>
                      </a:rPr>
                      <m:t>s</m:t>
                    </m:r>
                    <m:r>
                      <a:rPr lang="en-GB" b="0" i="1" smtClean="0">
                        <a:latin typeface="Cambria Math"/>
                      </a:rPr>
                      <m:t>=</m:t>
                    </m:r>
                    <m:r>
                      <a:rPr lang="en-GB" b="0" i="1" smtClean="0">
                        <a:latin typeface="Cambria Math" panose="02040503050406030204" pitchFamily="18" charset="0"/>
                      </a:rPr>
                      <m:t>𝑢𝑡</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a:rPr>
                          <m:t>2</m:t>
                        </m:r>
                      </m:den>
                    </m:f>
                    <m:r>
                      <a:rPr lang="en-GB" b="0" i="1" smtClean="0">
                        <a:latin typeface="Cambria Math"/>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r>
                      <a:rPr lang="en-GB" b="0" i="1" smtClean="0">
                        <a:latin typeface="Cambria Math"/>
                      </a:rPr>
                      <m:t> </m:t>
                    </m:r>
                  </m:oMath>
                </a14:m>
                <a:endParaRPr lang="en-GB" dirty="0" smtClean="0"/>
              </a:p>
              <a:p>
                <a:pPr marL="457200" indent="-457200">
                  <a:buFont typeface="+mj-lt"/>
                  <a:buAutoNum type="arabicPeriod"/>
                </a:pPr>
                <a:endParaRPr lang="en-GB" dirty="0"/>
              </a:p>
              <a:p>
                <a:pPr marL="457200" indent="-457200">
                  <a:buFont typeface="+mj-lt"/>
                  <a:buAutoNum type="arabicPeriod"/>
                </a:pPr>
                <a:r>
                  <a:rPr lang="en-GB" dirty="0" smtClean="0"/>
                  <a:t>What is the acceleration of a particle, whose velocity is described by the expression: </a:t>
                </a:r>
                <a14:m>
                  <m:oMath xmlns:m="http://schemas.openxmlformats.org/officeDocument/2006/math">
                    <m:r>
                      <m:rPr>
                        <m:sty m:val="p"/>
                      </m:rPr>
                      <a:rPr lang="en-GB" b="0" i="0" smtClean="0">
                        <a:latin typeface="Cambria Math"/>
                      </a:rPr>
                      <m:t>v</m:t>
                    </m:r>
                    <m:r>
                      <a:rPr lang="en-GB" i="1">
                        <a:latin typeface="Cambria Math"/>
                      </a:rPr>
                      <m:t>=</m:t>
                    </m:r>
                    <m:r>
                      <a:rPr lang="en-GB" b="0" i="1" smtClean="0">
                        <a:latin typeface="Cambria Math"/>
                      </a:rPr>
                      <m:t>20</m:t>
                    </m:r>
                    <m:sSup>
                      <m:sSupPr>
                        <m:ctrlPr>
                          <a:rPr lang="en-GB" b="0" i="1" smtClean="0">
                            <a:latin typeface="Cambria Math" panose="02040503050406030204" pitchFamily="18" charset="0"/>
                          </a:rPr>
                        </m:ctrlPr>
                      </m:sSupPr>
                      <m:e>
                        <m:r>
                          <a:rPr lang="en-GB" i="1">
                            <a:latin typeface="Cambria Math"/>
                          </a:rPr>
                          <m:t>𝑡</m:t>
                        </m:r>
                      </m:e>
                      <m:sup>
                        <m:r>
                          <a:rPr lang="en-GB" b="0" i="1" smtClean="0">
                            <a:latin typeface="Cambria Math"/>
                          </a:rPr>
                          <m:t>2</m:t>
                        </m:r>
                      </m:sup>
                    </m:sSup>
                    <m:r>
                      <a:rPr lang="en-GB" i="1">
                        <a:latin typeface="Cambria Math"/>
                      </a:rPr>
                      <m:t>−</m:t>
                    </m:r>
                    <m:r>
                      <a:rPr lang="en-GB" b="0" i="1" smtClean="0">
                        <a:latin typeface="Cambria Math"/>
                      </a:rPr>
                      <m:t>5</m:t>
                    </m:r>
                    <m:sSup>
                      <m:sSupPr>
                        <m:ctrlPr>
                          <a:rPr lang="en-GB" i="1">
                            <a:latin typeface="Cambria Math" panose="02040503050406030204" pitchFamily="18" charset="0"/>
                          </a:rPr>
                        </m:ctrlPr>
                      </m:sSupPr>
                      <m:e>
                        <m:r>
                          <a:rPr lang="en-GB" i="1">
                            <a:latin typeface="Cambria Math"/>
                          </a:rPr>
                          <m:t>𝑡</m:t>
                        </m:r>
                      </m:e>
                      <m:sup>
                        <m:r>
                          <a:rPr lang="en-GB" b="0" i="1" smtClean="0">
                            <a:latin typeface="Cambria Math"/>
                          </a:rPr>
                          <m:t>3</m:t>
                        </m:r>
                      </m:sup>
                    </m:sSup>
                  </m:oMath>
                </a14:m>
                <a:endParaRPr lang="en-GB" dirty="0" smtClean="0"/>
              </a:p>
              <a:p>
                <a:pPr marL="457200" indent="-457200">
                  <a:buFont typeface="+mj-lt"/>
                  <a:buAutoNum type="arabicPeriod"/>
                </a:pPr>
                <a:endParaRPr lang="en-GB" dirty="0"/>
              </a:p>
              <a:p>
                <a:pPr marL="457200" indent="-457200">
                  <a:buFont typeface="+mj-lt"/>
                  <a:buAutoNum type="arabicPeriod"/>
                </a:pPr>
                <a:r>
                  <a:rPr lang="en-GB" dirty="0" smtClean="0"/>
                  <a:t>Is the acceleration a constant? Explain. </a:t>
                </a: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8"/>
                </a:stretch>
              </a:blipFill>
            </p:spPr>
            <p:txBody>
              <a:bodyPr/>
              <a:lstStyle/>
              <a:p>
                <a:r>
                  <a:rPr lang="en-GB">
                    <a:noFill/>
                  </a:rPr>
                  <a:t> </a:t>
                </a:r>
              </a:p>
            </p:txBody>
          </p:sp>
        </mc:Fallback>
      </mc:AlternateContent>
    </p:spTree>
    <p:extLst>
      <p:ext uri="{BB962C8B-B14F-4D97-AF65-F5344CB8AC3E}">
        <p14:creationId xmlns:p14="http://schemas.microsoft.com/office/powerpoint/2010/main" val="946547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GB" dirty="0" smtClean="0"/>
                  <a:t>27.3 </a:t>
                </a:r>
                <a:r>
                  <a:rPr lang="en-GB" dirty="0"/>
                  <a:t>days is equal </a:t>
                </a:r>
                <a:r>
                  <a:rPr lang="en-GB" dirty="0" smtClean="0"/>
                  <a:t>to (27.3 </a:t>
                </a:r>
                <a:r>
                  <a:rPr lang="en-GB" dirty="0"/>
                  <a:t>× 24) = 655.2 hours</a:t>
                </a:r>
              </a:p>
              <a:p>
                <a:pPr marL="0" indent="0">
                  <a:buNone/>
                </a:pPr>
                <a:r>
                  <a:rPr lang="en-GB" dirty="0" smtClean="0"/>
                  <a:t>which </a:t>
                </a:r>
                <a:r>
                  <a:rPr lang="en-GB" dirty="0"/>
                  <a:t>is equal to </a:t>
                </a:r>
                <a:r>
                  <a:rPr lang="en-GB" dirty="0" smtClean="0"/>
                  <a:t>(</a:t>
                </a:r>
                <a:r>
                  <a:rPr lang="en-GB" dirty="0"/>
                  <a:t>655.2 × 60) = 39312 minutes</a:t>
                </a:r>
              </a:p>
              <a:p>
                <a:pPr marL="0" indent="0">
                  <a:buNone/>
                </a:pPr>
                <a:r>
                  <a:rPr lang="en-GB" dirty="0" smtClean="0"/>
                  <a:t>which </a:t>
                </a:r>
                <a:r>
                  <a:rPr lang="en-GB" dirty="0"/>
                  <a:t>is equal to </a:t>
                </a:r>
                <a:r>
                  <a:rPr lang="en-GB" dirty="0" smtClean="0"/>
                  <a:t>(</a:t>
                </a:r>
                <a:r>
                  <a:rPr lang="en-GB" dirty="0"/>
                  <a:t>39312 × 60) = 2358720 </a:t>
                </a:r>
                <a:r>
                  <a:rPr lang="en-GB" dirty="0" smtClean="0"/>
                  <a:t>s</a:t>
                </a:r>
                <a:endParaRPr lang="en-GB" dirty="0"/>
              </a:p>
              <a:p>
                <a:pPr marL="0" indent="0">
                  <a:buNone/>
                </a:pPr>
                <a:r>
                  <a:rPr lang="en-GB" dirty="0"/>
                  <a:t>So the angular velocity ω is given </a:t>
                </a:r>
                <a:r>
                  <a:rPr lang="en-GB" dirty="0" smtClean="0"/>
                  <a:t>by</a:t>
                </a:r>
              </a:p>
              <a:p>
                <a:pPr marL="0" indent="0">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𝜔</m:t>
                      </m:r>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𝑑</m:t>
                          </m:r>
                          <m:r>
                            <a:rPr lang="en-GB" b="0" i="1" smtClean="0">
                              <a:latin typeface="Cambria Math"/>
                              <a:ea typeface="Cambria Math"/>
                            </a:rPr>
                            <m:t>𝜃</m:t>
                          </m:r>
                        </m:num>
                        <m:den>
                          <m:r>
                            <a:rPr lang="en-GB" b="0" i="1" smtClean="0">
                              <a:latin typeface="Cambria Math"/>
                              <a:ea typeface="Cambria Math"/>
                            </a:rPr>
                            <m:t>𝑑𝑡</m:t>
                          </m:r>
                        </m:den>
                      </m:f>
                    </m:oMath>
                  </m:oMathPara>
                </a14:m>
                <a:endParaRPr lang="en-GB" b="0" i="1" dirty="0" smtClean="0">
                  <a:latin typeface="Cambria Math"/>
                  <a:ea typeface="Cambria Math"/>
                </a:endParaRPr>
              </a:p>
              <a:p>
                <a:pPr marL="0" indent="0">
                  <a:buNone/>
                </a:pPr>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𝜔</m:t>
                      </m:r>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2</m:t>
                          </m:r>
                          <m:r>
                            <a:rPr lang="en-GB" b="0" i="1" smtClean="0">
                              <a:latin typeface="Cambria Math"/>
                              <a:ea typeface="Cambria Math"/>
                            </a:rPr>
                            <m:t>𝜋</m:t>
                          </m:r>
                        </m:num>
                        <m:den>
                          <m:r>
                            <a:rPr lang="en-GB" b="0" i="1" smtClean="0">
                              <a:latin typeface="Cambria Math"/>
                              <a:ea typeface="Cambria Math"/>
                            </a:rPr>
                            <m:t>2348720</m:t>
                          </m:r>
                        </m:den>
                      </m:f>
                    </m:oMath>
                  </m:oMathPara>
                </a14:m>
                <a:endParaRPr lang="en-GB" b="0" i="1" dirty="0" smtClean="0">
                  <a:latin typeface="Cambria Math"/>
                  <a:ea typeface="Cambria Math"/>
                </a:endParaRPr>
              </a:p>
              <a:p>
                <a:pPr marL="0" indent="0">
                  <a:buNone/>
                </a:pPr>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1" i="1" u="sng" smtClean="0">
                          <a:latin typeface="Cambria Math"/>
                          <a:ea typeface="Cambria Math"/>
                        </a:rPr>
                        <m:t>=</m:t>
                      </m:r>
                      <m:r>
                        <a:rPr lang="en-GB" b="1" i="1" u="sng" smtClean="0">
                          <a:latin typeface="Cambria Math"/>
                          <a:ea typeface="Cambria Math"/>
                        </a:rPr>
                        <m:t>𝟐</m:t>
                      </m:r>
                      <m:r>
                        <a:rPr lang="en-GB" b="1" i="1" u="sng" smtClean="0">
                          <a:latin typeface="Cambria Math"/>
                          <a:ea typeface="Cambria Math"/>
                        </a:rPr>
                        <m:t>.</m:t>
                      </m:r>
                      <m:r>
                        <a:rPr lang="en-GB" b="1" i="1" u="sng" smtClean="0">
                          <a:latin typeface="Cambria Math"/>
                          <a:ea typeface="Cambria Math"/>
                        </a:rPr>
                        <m:t>𝟔𝟔</m:t>
                      </m:r>
                      <m:r>
                        <a:rPr lang="en-GB" b="1" i="1" u="sng" smtClean="0">
                          <a:latin typeface="Cambria Math"/>
                          <a:ea typeface="Cambria Math"/>
                        </a:rPr>
                        <m:t>𝒙</m:t>
                      </m:r>
                      <m:sSup>
                        <m:sSupPr>
                          <m:ctrlPr>
                            <a:rPr lang="en-GB" b="1" i="1" u="sng" smtClean="0">
                              <a:latin typeface="Cambria Math" panose="02040503050406030204" pitchFamily="18" charset="0"/>
                              <a:ea typeface="Cambria Math"/>
                            </a:rPr>
                          </m:ctrlPr>
                        </m:sSupPr>
                        <m:e>
                          <m:r>
                            <a:rPr lang="en-GB" b="1" i="1" u="sng" smtClean="0">
                              <a:latin typeface="Cambria Math"/>
                              <a:ea typeface="Cambria Math"/>
                            </a:rPr>
                            <m:t>𝟏𝟎</m:t>
                          </m:r>
                        </m:e>
                        <m:sup>
                          <m:r>
                            <a:rPr lang="en-GB" b="1" i="1" u="sng" smtClean="0">
                              <a:latin typeface="Cambria Math" panose="02040503050406030204" pitchFamily="18" charset="0"/>
                              <a:ea typeface="Cambria Math"/>
                            </a:rPr>
                            <m:t>−</m:t>
                          </m:r>
                          <m:r>
                            <a:rPr lang="en-GB" b="1" i="1" u="sng" smtClean="0">
                              <a:latin typeface="Cambria Math"/>
                              <a:ea typeface="Cambria Math"/>
                            </a:rPr>
                            <m:t>𝟔</m:t>
                          </m:r>
                        </m:sup>
                      </m:sSup>
                      <m:sSup>
                        <m:sSupPr>
                          <m:ctrlPr>
                            <a:rPr lang="en-GB" b="1" i="1" u="sng" smtClean="0">
                              <a:latin typeface="Cambria Math" panose="02040503050406030204" pitchFamily="18" charset="0"/>
                              <a:ea typeface="Cambria Math"/>
                            </a:rPr>
                          </m:ctrlPr>
                        </m:sSupPr>
                        <m:e>
                          <m:r>
                            <a:rPr lang="en-GB" b="1" i="1" u="sng" smtClean="0">
                              <a:latin typeface="Cambria Math"/>
                              <a:ea typeface="Cambria Math"/>
                            </a:rPr>
                            <m:t>𝒓𝒂𝒅</m:t>
                          </m:r>
                          <m:r>
                            <a:rPr lang="en-GB" b="1" i="1" u="sng" smtClean="0">
                              <a:latin typeface="Cambria Math"/>
                              <a:ea typeface="Cambria Math"/>
                            </a:rPr>
                            <m:t> </m:t>
                          </m:r>
                          <m:r>
                            <a:rPr lang="en-GB" b="1" i="1" u="sng" smtClean="0">
                              <a:latin typeface="Cambria Math"/>
                              <a:ea typeface="Cambria Math"/>
                            </a:rPr>
                            <m:t>𝒔</m:t>
                          </m:r>
                        </m:e>
                        <m:sup>
                          <m:r>
                            <a:rPr lang="en-GB" b="1" i="1" u="sng" smtClean="0">
                              <a:latin typeface="Cambria Math"/>
                              <a:ea typeface="Cambria Math"/>
                            </a:rPr>
                            <m:t>−</m:t>
                          </m:r>
                          <m:r>
                            <a:rPr lang="en-GB" b="1" i="1" u="sng" smtClean="0">
                              <a:latin typeface="Cambria Math"/>
                              <a:ea typeface="Cambria Math"/>
                            </a:rPr>
                            <m:t>𝟏</m:t>
                          </m:r>
                        </m:sup>
                      </m:sSup>
                      <m:r>
                        <a:rPr lang="en-GB" b="1" i="1" u="sng" smtClean="0">
                          <a:latin typeface="Cambria Math"/>
                          <a:ea typeface="Cambria Math"/>
                        </a:rPr>
                        <m:t> </m:t>
                      </m:r>
                    </m:oMath>
                  </m:oMathPara>
                </a14:m>
                <a:endParaRPr lang="en-GB" b="1" u="sng" dirty="0"/>
              </a:p>
              <a:p>
                <a:endParaRPr lang="en-GB" dirty="0"/>
              </a:p>
              <a:p>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33" t="-1000"/>
                </a:stretch>
              </a:blipFill>
            </p:spPr>
            <p:txBody>
              <a:bodyPr/>
              <a:lstStyle/>
              <a:p>
                <a:r>
                  <a:rPr lang="en-GB">
                    <a:noFill/>
                  </a:rPr>
                  <a:t> </a:t>
                </a:r>
              </a:p>
            </p:txBody>
          </p:sp>
        </mc:Fallback>
      </mc:AlternateContent>
    </p:spTree>
    <p:extLst>
      <p:ext uri="{BB962C8B-B14F-4D97-AF65-F5344CB8AC3E}">
        <p14:creationId xmlns:p14="http://schemas.microsoft.com/office/powerpoint/2010/main" val="4019824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Orbits of the planets </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1" y="2438400"/>
            <a:ext cx="8294995" cy="238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09800" y="1752600"/>
            <a:ext cx="4604146" cy="369332"/>
          </a:xfrm>
          <a:prstGeom prst="rect">
            <a:avLst/>
          </a:prstGeom>
          <a:noFill/>
        </p:spPr>
        <p:txBody>
          <a:bodyPr wrap="none" rtlCol="0">
            <a:spAutoFit/>
          </a:bodyPr>
          <a:lstStyle/>
          <a:p>
            <a:r>
              <a:rPr lang="en-GB" dirty="0"/>
              <a:t>Fill in the gaps for the following planets: </a:t>
            </a:r>
          </a:p>
        </p:txBody>
      </p:sp>
    </p:spTree>
    <p:extLst>
      <p:ext uri="{BB962C8B-B14F-4D97-AF65-F5344CB8AC3E}">
        <p14:creationId xmlns:p14="http://schemas.microsoft.com/office/powerpoint/2010/main" val="3463646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Revolutions per minute to Radians per second</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dirty="0" smtClean="0"/>
                  <a:t>Some problems may have revolutions per minute and may ask you to convert to radians per second.</a:t>
                </a:r>
              </a:p>
              <a:p>
                <a:endParaRPr lang="en-GB" dirty="0"/>
              </a:p>
              <a:p>
                <a:r>
                  <a:rPr lang="en-GB" dirty="0" smtClean="0"/>
                  <a:t>To convert revolutions per minute to radians per second: </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𝑟𝑎𝑑𝑖𝑎𝑛𝑠</m:t>
                      </m:r>
                      <m:r>
                        <a:rPr lang="en-GB" b="0" i="1" smtClean="0">
                          <a:latin typeface="Cambria Math"/>
                        </a:rPr>
                        <m:t> </m:t>
                      </m:r>
                      <m:r>
                        <a:rPr lang="en-GB" b="0" i="1" smtClean="0">
                          <a:latin typeface="Cambria Math"/>
                        </a:rPr>
                        <m:t>𝑝𝑒𝑟</m:t>
                      </m:r>
                      <m:r>
                        <a:rPr lang="en-GB" b="0" i="1" smtClean="0">
                          <a:latin typeface="Cambria Math"/>
                        </a:rPr>
                        <m:t> </m:t>
                      </m:r>
                      <m:r>
                        <a:rPr lang="en-GB" b="0" i="1" smtClean="0">
                          <a:latin typeface="Cambria Math"/>
                        </a:rPr>
                        <m:t>𝑠𝑒𝑐𝑜𝑛𝑑</m:t>
                      </m:r>
                      <m:r>
                        <a:rPr lang="en-GB" b="0" i="1" smtClean="0">
                          <a:latin typeface="Cambria Math"/>
                        </a:rPr>
                        <m:t>=</m:t>
                      </m:r>
                      <m:r>
                        <a:rPr lang="en-GB" b="0" i="1" smtClean="0">
                          <a:latin typeface="Cambria Math"/>
                        </a:rPr>
                        <m:t>𝑟𝑒𝑣𝑜𝑙𝑢𝑡𝑖𝑜𝑛𝑠</m:t>
                      </m:r>
                      <m:r>
                        <a:rPr lang="en-GB" b="0" i="1" smtClean="0">
                          <a:latin typeface="Cambria Math"/>
                        </a:rPr>
                        <m:t> </m:t>
                      </m:r>
                      <m:r>
                        <a:rPr lang="en-GB" b="0" i="1" smtClean="0">
                          <a:latin typeface="Cambria Math"/>
                        </a:rPr>
                        <m:t>𝑥</m:t>
                      </m:r>
                      <m:f>
                        <m:fPr>
                          <m:ctrlPr>
                            <a:rPr lang="en-GB" b="0" i="1" smtClean="0">
                              <a:latin typeface="Cambria Math" panose="02040503050406030204" pitchFamily="18" charset="0"/>
                              <a:ea typeface="Cambria Math"/>
                            </a:rPr>
                          </m:ctrlPr>
                        </m:fPr>
                        <m:num>
                          <m:r>
                            <a:rPr lang="en-GB" b="0" i="1" smtClean="0">
                              <a:latin typeface="Cambria Math"/>
                            </a:rPr>
                            <m:t>2</m:t>
                          </m:r>
                          <m:r>
                            <a:rPr lang="en-GB" b="0" i="1" smtClean="0">
                              <a:latin typeface="Cambria Math"/>
                              <a:ea typeface="Cambria Math"/>
                            </a:rPr>
                            <m:t>𝜋</m:t>
                          </m:r>
                        </m:num>
                        <m:den>
                          <m:r>
                            <a:rPr lang="en-GB" b="0" i="1" smtClean="0">
                              <a:latin typeface="Cambria Math"/>
                              <a:ea typeface="Cambria Math"/>
                            </a:rPr>
                            <m:t>60</m:t>
                          </m:r>
                        </m:den>
                      </m:f>
                    </m:oMath>
                  </m:oMathPara>
                </a14:m>
                <a:endParaRPr lang="en-GB" dirty="0" smtClean="0"/>
              </a:p>
              <a:p>
                <a:r>
                  <a:rPr lang="en-GB" dirty="0" smtClean="0"/>
                  <a:t>To convert radians per second into revolutions per minute:</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𝑅𝑒𝑣𝑜𝑙𝑢𝑡𝑖𝑜𝑛𝑠</m:t>
                      </m:r>
                      <m:r>
                        <a:rPr lang="en-GB" b="0" i="1" smtClean="0">
                          <a:latin typeface="Cambria Math"/>
                        </a:rPr>
                        <m:t>=</m:t>
                      </m:r>
                      <m:r>
                        <a:rPr lang="en-GB" b="0" i="1" smtClean="0">
                          <a:latin typeface="Cambria Math"/>
                        </a:rPr>
                        <m:t>𝑟𝑎𝑑</m:t>
                      </m:r>
                      <m:r>
                        <a:rPr lang="en-GB" b="0" i="1" smtClean="0">
                          <a:latin typeface="Cambria Math"/>
                        </a:rPr>
                        <m:t> </m:t>
                      </m:r>
                      <m:sSup>
                        <m:sSupPr>
                          <m:ctrlPr>
                            <a:rPr lang="en-GB" b="0" i="1" smtClean="0">
                              <a:latin typeface="Cambria Math" panose="02040503050406030204" pitchFamily="18" charset="0"/>
                            </a:rPr>
                          </m:ctrlPr>
                        </m:sSupPr>
                        <m:e>
                          <m:r>
                            <a:rPr lang="en-GB" b="0" i="1" smtClean="0">
                              <a:latin typeface="Cambria Math"/>
                            </a:rPr>
                            <m:t>𝑠</m:t>
                          </m:r>
                        </m:e>
                        <m:sup>
                          <m:r>
                            <a:rPr lang="en-GB" b="0" i="1" smtClean="0">
                              <a:latin typeface="Cambria Math"/>
                            </a:rPr>
                            <m:t>−1</m:t>
                          </m:r>
                        </m:sup>
                      </m:sSup>
                      <m:r>
                        <a:rPr lang="en-GB" b="0" i="1" smtClean="0">
                          <a:latin typeface="Cambria Math"/>
                        </a:rPr>
                        <m:t>𝑥</m:t>
                      </m:r>
                      <m:f>
                        <m:fPr>
                          <m:ctrlPr>
                            <a:rPr lang="en-GB" b="0" i="1" smtClean="0">
                              <a:latin typeface="Cambria Math" panose="02040503050406030204" pitchFamily="18" charset="0"/>
                            </a:rPr>
                          </m:ctrlPr>
                        </m:fPr>
                        <m:num>
                          <m:r>
                            <a:rPr lang="en-GB" b="0" i="1" smtClean="0">
                              <a:latin typeface="Cambria Math"/>
                            </a:rPr>
                            <m:t>60</m:t>
                          </m:r>
                        </m:num>
                        <m:den>
                          <m:r>
                            <a:rPr lang="en-GB" b="0" i="1" smtClean="0">
                              <a:latin typeface="Cambria Math"/>
                            </a:rPr>
                            <m:t>2</m:t>
                          </m:r>
                          <m:r>
                            <a:rPr lang="en-GB" b="0" i="1" smtClean="0">
                              <a:latin typeface="Cambria Math"/>
                              <a:ea typeface="Cambria Math"/>
                            </a:rPr>
                            <m:t>𝜋</m:t>
                          </m:r>
                        </m:den>
                      </m:f>
                    </m:oMath>
                  </m:oMathPara>
                </a14:m>
                <a:endParaRPr lang="en-GB" dirty="0" smtClean="0"/>
              </a:p>
              <a:p>
                <a:pPr marL="0" indent="0">
                  <a:buNone/>
                </a:pPr>
                <a:endParaRPr lang="en-GB" dirty="0"/>
              </a:p>
              <a:p>
                <a:pPr marL="0" indent="0">
                  <a:buNone/>
                </a:pPr>
                <a:r>
                  <a:rPr lang="en-GB" b="1" u="sng" dirty="0" smtClean="0"/>
                  <a:t>Remember! Radians per second = angular velocity! </a:t>
                </a:r>
                <a:endParaRPr lang="en-GB" b="1" u="sng"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33" t="-1000"/>
                </a:stretch>
              </a:blipFill>
            </p:spPr>
            <p:txBody>
              <a:bodyPr/>
              <a:lstStyle/>
              <a:p>
                <a:r>
                  <a:rPr lang="en-GB">
                    <a:noFill/>
                  </a:rPr>
                  <a:t> </a:t>
                </a:r>
              </a:p>
            </p:txBody>
          </p:sp>
        </mc:Fallback>
      </mc:AlternateContent>
      <p:sp>
        <p:nvSpPr>
          <p:cNvPr id="4" name="TextBox 3"/>
          <p:cNvSpPr txBox="1"/>
          <p:nvPr/>
        </p:nvSpPr>
        <p:spPr>
          <a:xfrm>
            <a:off x="8501744" y="4572001"/>
            <a:ext cx="1691489" cy="646331"/>
          </a:xfrm>
          <a:prstGeom prst="rect">
            <a:avLst/>
          </a:prstGeom>
          <a:noFill/>
          <a:ln w="76200">
            <a:solidFill>
              <a:srgbClr val="7030A0"/>
            </a:solidFill>
          </a:ln>
        </p:spPr>
        <p:txBody>
          <a:bodyPr wrap="none" rtlCol="0">
            <a:spAutoFit/>
          </a:bodyPr>
          <a:lstStyle/>
          <a:p>
            <a:r>
              <a:rPr lang="en-GB" dirty="0"/>
              <a:t>Not given in </a:t>
            </a:r>
          </a:p>
          <a:p>
            <a:r>
              <a:rPr lang="en-GB" dirty="0"/>
              <a:t>formula sheet</a:t>
            </a:r>
          </a:p>
        </p:txBody>
      </p:sp>
      <p:sp>
        <p:nvSpPr>
          <p:cNvPr id="5" name="Rectangle 4"/>
          <p:cNvSpPr/>
          <p:nvPr/>
        </p:nvSpPr>
        <p:spPr>
          <a:xfrm>
            <a:off x="4495800" y="348734"/>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347480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Tutorial 2.0</a:t>
            </a:r>
            <a:endParaRPr lang="en-GB" dirty="0"/>
          </a:p>
        </p:txBody>
      </p:sp>
      <p:sp>
        <p:nvSpPr>
          <p:cNvPr id="3" name="Content Placeholder 2"/>
          <p:cNvSpPr>
            <a:spLocks noGrp="1"/>
          </p:cNvSpPr>
          <p:nvPr>
            <p:ph idx="1"/>
          </p:nvPr>
        </p:nvSpPr>
        <p:spPr/>
        <p:txBody>
          <a:bodyPr/>
          <a:lstStyle/>
          <a:p>
            <a:r>
              <a:rPr lang="en-GB" dirty="0" smtClean="0"/>
              <a:t>Questions 1-4</a:t>
            </a:r>
            <a:endParaRPr lang="en-GB" dirty="0"/>
          </a:p>
        </p:txBody>
      </p:sp>
    </p:spTree>
    <p:extLst>
      <p:ext uri="{BB962C8B-B14F-4D97-AF65-F5344CB8AC3E}">
        <p14:creationId xmlns:p14="http://schemas.microsoft.com/office/powerpoint/2010/main" val="4223587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Radian Quiz</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524001"/>
            <a:ext cx="316230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048001"/>
            <a:ext cx="42862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4724401"/>
            <a:ext cx="25431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847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Radians quiz </a:t>
            </a:r>
            <a:endParaRPr lang="en-GB" dirty="0"/>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1" y="1676401"/>
            <a:ext cx="62769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657600"/>
            <a:ext cx="640080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270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Periodic time and angular velocity</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The </a:t>
                </a:r>
                <a:r>
                  <a:rPr lang="en-GB" b="1" dirty="0" smtClean="0">
                    <a:hlinkClick r:id="rId2"/>
                  </a:rPr>
                  <a:t>period</a:t>
                </a:r>
                <a:r>
                  <a:rPr lang="en-GB" dirty="0" smtClean="0"/>
                  <a:t> T is </a:t>
                </a:r>
                <a:r>
                  <a:rPr lang="en-GB" dirty="0"/>
                  <a:t>the time taken for one complete rotation</a:t>
                </a:r>
                <a:r>
                  <a:rPr lang="en-GB" dirty="0" smtClean="0"/>
                  <a:t>.</a:t>
                </a:r>
              </a:p>
              <a:p>
                <a:endParaRPr lang="en-GB" dirty="0"/>
              </a:p>
              <a:p>
                <a:r>
                  <a:rPr lang="en-GB" dirty="0"/>
                  <a:t>The angular velocity of an object moving in a circle can be found using the equation:</a:t>
                </a:r>
              </a:p>
              <a:p>
                <a:pPr marL="0" indent="0">
                  <a:buNone/>
                </a:pPr>
                <a14:m>
                  <m:oMathPara xmlns:m="http://schemas.openxmlformats.org/officeDocument/2006/math">
                    <m:oMathParaPr>
                      <m:jc m:val="centerGroup"/>
                    </m:oMathParaPr>
                    <m:oMath xmlns:m="http://schemas.openxmlformats.org/officeDocument/2006/math">
                      <m:r>
                        <a:rPr lang="en-GB" i="1">
                          <a:latin typeface="Cambria Math"/>
                          <a:ea typeface="Cambria Math"/>
                        </a:rPr>
                        <m:t>𝜔</m:t>
                      </m:r>
                      <m:r>
                        <a:rPr lang="en-GB" i="1">
                          <a:latin typeface="Cambria Math" panose="02040503050406030204" pitchFamily="18" charset="0"/>
                          <a:ea typeface="Cambria Math"/>
                        </a:rPr>
                        <m:t>=</m:t>
                      </m:r>
                      <m:f>
                        <m:fPr>
                          <m:ctrlPr>
                            <a:rPr lang="en-GB" i="1">
                              <a:latin typeface="Cambria Math" panose="02040503050406030204" pitchFamily="18" charset="0"/>
                              <a:ea typeface="Cambria Math"/>
                            </a:rPr>
                          </m:ctrlPr>
                        </m:fPr>
                        <m:num>
                          <m:r>
                            <a:rPr lang="en-GB" i="1">
                              <a:latin typeface="Cambria Math" panose="02040503050406030204" pitchFamily="18" charset="0"/>
                              <a:ea typeface="Cambria Math" panose="02040503050406030204" pitchFamily="18" charset="0"/>
                            </a:rPr>
                            <m:t>𝜃</m:t>
                          </m:r>
                        </m:num>
                        <m:den>
                          <m:r>
                            <a:rPr lang="en-GB" i="1">
                              <a:latin typeface="Cambria Math" panose="02040503050406030204" pitchFamily="18" charset="0"/>
                              <a:ea typeface="Cambria Math"/>
                            </a:rPr>
                            <m:t>𝑡</m:t>
                          </m:r>
                        </m:den>
                      </m:f>
                    </m:oMath>
                  </m:oMathPara>
                </a14:m>
                <a:endParaRPr lang="en-GB" dirty="0" smtClean="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00" t="-1000" r="-611"/>
                </a:stretch>
              </a:blipFill>
            </p:spPr>
            <p:txBody>
              <a:bodyPr/>
              <a:lstStyle/>
              <a:p>
                <a:r>
                  <a:rPr lang="en-GB">
                    <a:noFill/>
                  </a:rPr>
                  <a:t> </a:t>
                </a:r>
              </a:p>
            </p:txBody>
          </p:sp>
        </mc:Fallback>
      </mc:AlternateContent>
      <p:grpSp>
        <p:nvGrpSpPr>
          <p:cNvPr id="7" name="Group 6"/>
          <p:cNvGrpSpPr/>
          <p:nvPr/>
        </p:nvGrpSpPr>
        <p:grpSpPr>
          <a:xfrm>
            <a:off x="5181600" y="4497763"/>
            <a:ext cx="1962151" cy="1855232"/>
            <a:chOff x="4419600" y="3733800"/>
            <a:chExt cx="1447800" cy="1676400"/>
          </a:xfrm>
        </p:grpSpPr>
        <p:sp>
          <p:nvSpPr>
            <p:cNvPr id="4" name="Oval 3"/>
            <p:cNvSpPr/>
            <p:nvPr/>
          </p:nvSpPr>
          <p:spPr>
            <a:xfrm>
              <a:off x="4419600" y="3733800"/>
              <a:ext cx="14478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a:off x="5143500" y="3733800"/>
              <a:ext cx="0" cy="838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6021638" y="4189092"/>
            <a:ext cx="325730" cy="369332"/>
          </a:xfrm>
          <a:prstGeom prst="rect">
            <a:avLst/>
          </a:prstGeom>
          <a:noFill/>
        </p:spPr>
        <p:txBody>
          <a:bodyPr wrap="none" rtlCol="0">
            <a:spAutoFit/>
          </a:bodyPr>
          <a:lstStyle/>
          <a:p>
            <a:r>
              <a:rPr lang="en-GB" dirty="0"/>
              <a:t>0</a:t>
            </a:r>
          </a:p>
        </p:txBody>
      </p:sp>
      <p:sp>
        <p:nvSpPr>
          <p:cNvPr id="9" name="TextBox 8"/>
          <p:cNvSpPr txBox="1"/>
          <p:nvPr/>
        </p:nvSpPr>
        <p:spPr>
          <a:xfrm>
            <a:off x="7143752" y="5330129"/>
            <a:ext cx="588623" cy="369332"/>
          </a:xfrm>
          <a:prstGeom prst="rect">
            <a:avLst/>
          </a:prstGeom>
          <a:noFill/>
        </p:spPr>
        <p:txBody>
          <a:bodyPr wrap="none" rtlCol="0">
            <a:spAutoFit/>
          </a:bodyPr>
          <a:lstStyle/>
          <a:p>
            <a:r>
              <a:rPr lang="en-GB" dirty="0"/>
              <a:t>π/2</a:t>
            </a:r>
          </a:p>
        </p:txBody>
      </p:sp>
      <p:sp>
        <p:nvSpPr>
          <p:cNvPr id="10" name="TextBox 9"/>
          <p:cNvSpPr txBox="1"/>
          <p:nvPr/>
        </p:nvSpPr>
        <p:spPr>
          <a:xfrm>
            <a:off x="5983934" y="6367192"/>
            <a:ext cx="328936" cy="369332"/>
          </a:xfrm>
          <a:prstGeom prst="rect">
            <a:avLst/>
          </a:prstGeom>
          <a:noFill/>
        </p:spPr>
        <p:txBody>
          <a:bodyPr wrap="none" rtlCol="0">
            <a:spAutoFit/>
          </a:bodyPr>
          <a:lstStyle/>
          <a:p>
            <a:r>
              <a:rPr lang="en-GB" dirty="0"/>
              <a:t>π</a:t>
            </a:r>
          </a:p>
        </p:txBody>
      </p:sp>
      <p:sp>
        <p:nvSpPr>
          <p:cNvPr id="11" name="TextBox 10"/>
          <p:cNvSpPr txBox="1"/>
          <p:nvPr/>
        </p:nvSpPr>
        <p:spPr>
          <a:xfrm>
            <a:off x="5948138" y="3929568"/>
            <a:ext cx="471604" cy="369332"/>
          </a:xfrm>
          <a:prstGeom prst="rect">
            <a:avLst/>
          </a:prstGeom>
          <a:noFill/>
        </p:spPr>
        <p:txBody>
          <a:bodyPr wrap="none" rtlCol="0">
            <a:spAutoFit/>
          </a:bodyPr>
          <a:lstStyle/>
          <a:p>
            <a:r>
              <a:rPr lang="en-GB" dirty="0"/>
              <a:t>2π</a:t>
            </a:r>
          </a:p>
        </p:txBody>
      </p:sp>
      <p:sp>
        <p:nvSpPr>
          <p:cNvPr id="12" name="TextBox 11"/>
          <p:cNvSpPr txBox="1"/>
          <p:nvPr/>
        </p:nvSpPr>
        <p:spPr>
          <a:xfrm>
            <a:off x="4451914" y="5330129"/>
            <a:ext cx="729687" cy="369332"/>
          </a:xfrm>
          <a:prstGeom prst="rect">
            <a:avLst/>
          </a:prstGeom>
          <a:noFill/>
        </p:spPr>
        <p:txBody>
          <a:bodyPr wrap="none" rtlCol="0">
            <a:spAutoFit/>
          </a:bodyPr>
          <a:lstStyle/>
          <a:p>
            <a:r>
              <a:rPr lang="en-GB" dirty="0"/>
              <a:t>3π/2</a:t>
            </a:r>
          </a:p>
        </p:txBody>
      </p:sp>
    </p:spTree>
    <p:extLst>
      <p:ext uri="{BB962C8B-B14F-4D97-AF65-F5344CB8AC3E}">
        <p14:creationId xmlns:p14="http://schemas.microsoft.com/office/powerpoint/2010/main" val="394411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Angular velocity, period and frequency</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smtClean="0"/>
                  <a:t>Where </a:t>
                </a:r>
                <a14:m>
                  <m:oMath xmlns:m="http://schemas.openxmlformats.org/officeDocument/2006/math">
                    <m:r>
                      <a:rPr lang="en-GB" i="1">
                        <a:latin typeface="Cambria Math" panose="02040503050406030204" pitchFamily="18" charset="0"/>
                        <a:ea typeface="Cambria Math" panose="02040503050406030204" pitchFamily="18" charset="0"/>
                      </a:rPr>
                      <m:t>𝜃</m:t>
                    </m:r>
                  </m:oMath>
                </a14:m>
                <a:r>
                  <a:rPr lang="en-GB" dirty="0" smtClean="0"/>
                  <a:t> is the angular displacement covered in the circle and t is the time taken to do cover the angular displacement. </a:t>
                </a:r>
              </a:p>
              <a:p>
                <a:pPr marL="0" indent="0">
                  <a:buNone/>
                </a:pPr>
                <a:endParaRPr lang="en-GB" dirty="0"/>
              </a:p>
              <a:p>
                <a:pPr marL="0" indent="0">
                  <a:buNone/>
                </a:pPr>
                <a:r>
                  <a:rPr lang="en-GB" dirty="0" smtClean="0"/>
                  <a:t>For one rotation, the displacement will be 2</a:t>
                </a:r>
                <a:r>
                  <a:rPr lang="el-GR" dirty="0" smtClean="0"/>
                  <a:t>π</a:t>
                </a:r>
                <a:r>
                  <a:rPr lang="en-GB" dirty="0" smtClean="0"/>
                  <a:t>. </a:t>
                </a:r>
              </a:p>
              <a:p>
                <a:pPr marL="0" indent="0">
                  <a:buNone/>
                </a:pPr>
                <a:r>
                  <a:rPr lang="en-GB" dirty="0" smtClean="0"/>
                  <a:t>The time for one rotation is the period of the rotation. </a:t>
                </a:r>
              </a:p>
              <a:p>
                <a:pPr marL="0" indent="0">
                  <a:buNone/>
                </a:pPr>
                <a:endParaRPr lang="en-GB" dirty="0" smtClean="0"/>
              </a:p>
              <a:p>
                <a:pPr marL="0" indent="0">
                  <a:buNone/>
                </a:pPr>
                <a:r>
                  <a:rPr lang="en-GB" dirty="0" smtClean="0"/>
                  <a:t>So the angular velocity can be found using: </a:t>
                </a:r>
              </a:p>
              <a:p>
                <a:pPr marL="0" indent="0">
                  <a:buNone/>
                </a:pPr>
                <a:endParaRPr lang="en-GB" dirty="0" smtClean="0"/>
              </a:p>
              <a:p>
                <a:pPr marL="0" indent="0">
                  <a:buNone/>
                </a:pPr>
                <a14:m>
                  <m:oMathPara xmlns:m="http://schemas.openxmlformats.org/officeDocument/2006/math">
                    <m:oMathParaPr>
                      <m:jc m:val="centerGroup"/>
                    </m:oMathParaPr>
                    <m:oMath xmlns:m="http://schemas.openxmlformats.org/officeDocument/2006/math">
                      <m:r>
                        <a:rPr lang="en-GB" i="1">
                          <a:latin typeface="Cambria Math"/>
                          <a:ea typeface="Cambria Math"/>
                        </a:rPr>
                        <m:t>𝜔</m:t>
                      </m:r>
                      <m:r>
                        <a:rPr lang="en-GB" i="1">
                          <a:latin typeface="Cambria Math" panose="02040503050406030204" pitchFamily="18" charset="0"/>
                          <a:ea typeface="Cambria Math"/>
                        </a:rPr>
                        <m:t>=</m:t>
                      </m:r>
                      <m:f>
                        <m:fPr>
                          <m:ctrlPr>
                            <a:rPr lang="en-GB" i="1">
                              <a:latin typeface="Cambria Math" panose="02040503050406030204" pitchFamily="18" charset="0"/>
                              <a:ea typeface="Cambria Math"/>
                            </a:rPr>
                          </m:ctrlPr>
                        </m:fPr>
                        <m:num>
                          <m:r>
                            <a:rPr lang="en-GB" b="0" i="1" smtClean="0">
                              <a:latin typeface="Cambria Math" panose="02040503050406030204" pitchFamily="18" charset="0"/>
                              <a:ea typeface="Cambria Math"/>
                            </a:rPr>
                            <m:t>2</m:t>
                          </m:r>
                          <m:r>
                            <a:rPr lang="en-GB" b="0" i="1" smtClean="0">
                              <a:latin typeface="Cambria Math" panose="02040503050406030204" pitchFamily="18" charset="0"/>
                              <a:ea typeface="Cambria Math" panose="02040503050406030204" pitchFamily="18" charset="0"/>
                            </a:rPr>
                            <m:t>𝜋</m:t>
                          </m:r>
                        </m:num>
                        <m:den>
                          <m:r>
                            <a:rPr lang="en-GB" b="0" i="1" smtClean="0">
                              <a:latin typeface="Cambria Math" panose="02040503050406030204" pitchFamily="18" charset="0"/>
                              <a:ea typeface="Cambria Math" panose="02040503050406030204" pitchFamily="18" charset="0"/>
                            </a:rPr>
                            <m:t>𝑇</m:t>
                          </m:r>
                        </m:den>
                      </m:f>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33" t="-1000" r="-389"/>
                </a:stretch>
              </a:blipFill>
            </p:spPr>
            <p:txBody>
              <a:bodyPr/>
              <a:lstStyle/>
              <a:p>
                <a:r>
                  <a:rPr lang="en-GB">
                    <a:noFill/>
                  </a:rPr>
                  <a:t> </a:t>
                </a:r>
              </a:p>
            </p:txBody>
          </p:sp>
        </mc:Fallback>
      </mc:AlternateContent>
      <p:sp>
        <p:nvSpPr>
          <p:cNvPr id="4" name="TextBox 3"/>
          <p:cNvSpPr txBox="1"/>
          <p:nvPr/>
        </p:nvSpPr>
        <p:spPr>
          <a:xfrm>
            <a:off x="8305800" y="4191000"/>
            <a:ext cx="2667000" cy="1938992"/>
          </a:xfrm>
          <a:prstGeom prst="rect">
            <a:avLst/>
          </a:prstGeom>
          <a:noFill/>
          <a:ln w="76200">
            <a:solidFill>
              <a:srgbClr val="7030A0"/>
            </a:solidFill>
          </a:ln>
        </p:spPr>
        <p:txBody>
          <a:bodyPr wrap="square" rtlCol="0">
            <a:spAutoFit/>
          </a:bodyPr>
          <a:lstStyle/>
          <a:p>
            <a:r>
              <a:rPr lang="en-GB" sz="2400" dirty="0" smtClean="0"/>
              <a:t>Where: </a:t>
            </a:r>
          </a:p>
          <a:p>
            <a:r>
              <a:rPr lang="en-GB" sz="2400" dirty="0" smtClean="0"/>
              <a:t>ω = angular velocity (rad s</a:t>
            </a:r>
            <a:r>
              <a:rPr lang="en-GB" sz="2400" baseline="30000" dirty="0" smtClean="0"/>
              <a:t>-1</a:t>
            </a:r>
            <a:r>
              <a:rPr lang="en-GB" sz="2400" dirty="0" smtClean="0"/>
              <a:t>)</a:t>
            </a:r>
          </a:p>
          <a:p>
            <a:r>
              <a:rPr lang="en-GB" sz="2400" dirty="0" smtClean="0"/>
              <a:t>T = period of rotation (s)</a:t>
            </a:r>
            <a:endParaRPr lang="en-GB" sz="2400" dirty="0"/>
          </a:p>
        </p:txBody>
      </p:sp>
      <p:sp>
        <p:nvSpPr>
          <p:cNvPr id="5" name="Rectangle 4"/>
          <p:cNvSpPr/>
          <p:nvPr/>
        </p:nvSpPr>
        <p:spPr>
          <a:xfrm>
            <a:off x="8305800" y="42746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67481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Angular velocity, period and frequency</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The angular velocity can be found using: </a:t>
                </a:r>
              </a:p>
              <a:p>
                <a:pPr marL="0" indent="0">
                  <a:buNone/>
                </a:pPr>
                <a14:m>
                  <m:oMathPara xmlns:m="http://schemas.openxmlformats.org/officeDocument/2006/math">
                    <m:oMathParaPr>
                      <m:jc m:val="centerGroup"/>
                    </m:oMathParaPr>
                    <m:oMath xmlns:m="http://schemas.openxmlformats.org/officeDocument/2006/math">
                      <m:r>
                        <a:rPr lang="en-GB" i="1">
                          <a:latin typeface="Cambria Math"/>
                          <a:ea typeface="Cambria Math"/>
                        </a:rPr>
                        <m:t>𝜔</m:t>
                      </m:r>
                      <m:r>
                        <a:rPr lang="en-GB" i="1">
                          <a:latin typeface="Cambria Math" panose="02040503050406030204" pitchFamily="18" charset="0"/>
                          <a:ea typeface="Cambria Math"/>
                        </a:rPr>
                        <m:t>=</m:t>
                      </m:r>
                      <m:f>
                        <m:fPr>
                          <m:ctrlPr>
                            <a:rPr lang="en-GB" i="1">
                              <a:latin typeface="Cambria Math" panose="02040503050406030204" pitchFamily="18" charset="0"/>
                              <a:ea typeface="Cambria Math"/>
                            </a:rPr>
                          </m:ctrlPr>
                        </m:fPr>
                        <m:num>
                          <m:r>
                            <a:rPr lang="en-GB" b="0" i="1" smtClean="0">
                              <a:latin typeface="Cambria Math" panose="02040503050406030204" pitchFamily="18" charset="0"/>
                              <a:ea typeface="Cambria Math"/>
                            </a:rPr>
                            <m:t>2</m:t>
                          </m:r>
                          <m:r>
                            <a:rPr lang="en-GB" b="0" i="1" smtClean="0">
                              <a:latin typeface="Cambria Math" panose="02040503050406030204" pitchFamily="18" charset="0"/>
                              <a:ea typeface="Cambria Math" panose="02040503050406030204" pitchFamily="18" charset="0"/>
                            </a:rPr>
                            <m:t>𝜋</m:t>
                          </m:r>
                        </m:num>
                        <m:den>
                          <m:r>
                            <a:rPr lang="en-GB" b="0" i="1" smtClean="0">
                              <a:latin typeface="Cambria Math" panose="02040503050406030204" pitchFamily="18" charset="0"/>
                              <a:ea typeface="Cambria Math" panose="02040503050406030204" pitchFamily="18" charset="0"/>
                            </a:rPr>
                            <m:t>𝑇</m:t>
                          </m:r>
                        </m:den>
                      </m:f>
                    </m:oMath>
                  </m:oMathPara>
                </a14:m>
                <a:endParaRPr lang="en-GB" dirty="0" smtClean="0"/>
              </a:p>
              <a:p>
                <a:pPr marL="0" indent="0">
                  <a:buNone/>
                </a:pPr>
                <a:r>
                  <a:rPr lang="en-GB" dirty="0" smtClean="0"/>
                  <a:t>The period is also related to the expression:</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𝑇</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𝑓</m:t>
                          </m:r>
                        </m:den>
                      </m:f>
                    </m:oMath>
                  </m:oMathPara>
                </a14:m>
                <a:endParaRPr lang="en-GB" dirty="0" smtClean="0"/>
              </a:p>
              <a:p>
                <a:pPr marL="0" indent="0">
                  <a:buNone/>
                </a:pPr>
                <a:r>
                  <a:rPr lang="en-GB" dirty="0" smtClean="0"/>
                  <a:t>So another expression for the angular velocity is:</a:t>
                </a:r>
              </a:p>
              <a:p>
                <a:pPr marL="0" indent="0">
                  <a:buNone/>
                </a:pPr>
                <a:endParaRPr lang="en-GB" dirty="0" smtClean="0"/>
              </a:p>
              <a:p>
                <a:pPr marL="0" indent="0">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𝑓</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33" t="-1000"/>
                </a:stretch>
              </a:blipFill>
            </p:spPr>
            <p:txBody>
              <a:bodyPr/>
              <a:lstStyle/>
              <a:p>
                <a:r>
                  <a:rPr lang="en-GB">
                    <a:noFill/>
                  </a:rPr>
                  <a:t> </a:t>
                </a:r>
              </a:p>
            </p:txBody>
          </p:sp>
        </mc:Fallback>
      </mc:AlternateContent>
      <p:sp>
        <p:nvSpPr>
          <p:cNvPr id="4" name="TextBox 3"/>
          <p:cNvSpPr txBox="1"/>
          <p:nvPr/>
        </p:nvSpPr>
        <p:spPr>
          <a:xfrm>
            <a:off x="8229600" y="4191000"/>
            <a:ext cx="3048000" cy="1938992"/>
          </a:xfrm>
          <a:prstGeom prst="rect">
            <a:avLst/>
          </a:prstGeom>
          <a:noFill/>
          <a:ln w="76200">
            <a:solidFill>
              <a:srgbClr val="7030A0"/>
            </a:solidFill>
          </a:ln>
        </p:spPr>
        <p:txBody>
          <a:bodyPr wrap="square" rtlCol="0">
            <a:spAutoFit/>
          </a:bodyPr>
          <a:lstStyle/>
          <a:p>
            <a:r>
              <a:rPr lang="en-GB" sz="2400" dirty="0" smtClean="0"/>
              <a:t>Where: </a:t>
            </a:r>
          </a:p>
          <a:p>
            <a:r>
              <a:rPr lang="en-GB" sz="2400" dirty="0" smtClean="0"/>
              <a:t>ω = angular velocity (rad s</a:t>
            </a:r>
            <a:r>
              <a:rPr lang="en-GB" sz="2400" baseline="30000" dirty="0" smtClean="0"/>
              <a:t>-1</a:t>
            </a:r>
            <a:r>
              <a:rPr lang="en-GB" sz="2400" dirty="0" smtClean="0"/>
              <a:t>)</a:t>
            </a:r>
          </a:p>
          <a:p>
            <a:r>
              <a:rPr lang="en-GB" sz="2400" dirty="0"/>
              <a:t>f</a:t>
            </a:r>
            <a:r>
              <a:rPr lang="en-GB" sz="2400" dirty="0" smtClean="0"/>
              <a:t> = frequency of rotation (Hz)</a:t>
            </a:r>
            <a:endParaRPr lang="en-GB" sz="2400" dirty="0"/>
          </a:p>
        </p:txBody>
      </p:sp>
      <p:sp>
        <p:nvSpPr>
          <p:cNvPr id="5" name="Rectangle 4"/>
          <p:cNvSpPr/>
          <p:nvPr/>
        </p:nvSpPr>
        <p:spPr>
          <a:xfrm>
            <a:off x="4495800" y="348734"/>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157590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Mandatory Course Content Covered</a:t>
            </a:r>
            <a:endParaRPr lang="en-GB" dirty="0"/>
          </a:p>
        </p:txBody>
      </p:sp>
      <p:pic>
        <p:nvPicPr>
          <p:cNvPr id="4" name="Content Placeholder 3"/>
          <p:cNvPicPr>
            <a:picLocks noGrp="1" noChangeAspect="1"/>
          </p:cNvPicPr>
          <p:nvPr>
            <p:ph idx="1"/>
          </p:nvPr>
        </p:nvPicPr>
        <p:blipFill>
          <a:blip r:embed="rId2"/>
          <a:stretch>
            <a:fillRect/>
          </a:stretch>
        </p:blipFill>
        <p:spPr>
          <a:xfrm>
            <a:off x="838200" y="1905000"/>
            <a:ext cx="10248900" cy="2867025"/>
          </a:xfrm>
          <a:prstGeom prst="rect">
            <a:avLst/>
          </a:prstGeom>
        </p:spPr>
      </p:pic>
    </p:spTree>
    <p:extLst>
      <p:ext uri="{BB962C8B-B14F-4D97-AF65-F5344CB8AC3E}">
        <p14:creationId xmlns:p14="http://schemas.microsoft.com/office/powerpoint/2010/main" val="3717151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Rotational motion</a:t>
            </a:r>
            <a:endParaRPr lang="en-GB" dirty="0"/>
          </a:p>
        </p:txBody>
      </p:sp>
      <p:sp>
        <p:nvSpPr>
          <p:cNvPr id="3" name="Subtitle 2"/>
          <p:cNvSpPr>
            <a:spLocks noGrp="1"/>
          </p:cNvSpPr>
          <p:nvPr>
            <p:ph type="subTitle" idx="1"/>
          </p:nvPr>
        </p:nvSpPr>
        <p:spPr/>
        <p:txBody>
          <a:bodyPr/>
          <a:lstStyle/>
          <a:p>
            <a:r>
              <a:rPr lang="en-GB" dirty="0" smtClean="0"/>
              <a:t>Advanced Higher Physics</a:t>
            </a:r>
            <a:endParaRPr lang="en-GB" dirty="0"/>
          </a:p>
        </p:txBody>
      </p:sp>
    </p:spTree>
    <p:extLst>
      <p:ext uri="{BB962C8B-B14F-4D97-AF65-F5344CB8AC3E}">
        <p14:creationId xmlns:p14="http://schemas.microsoft.com/office/powerpoint/2010/main" val="1974956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Angular Acceleration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Having defined angular displacement θ and angular velocity ω, it should be clear that if ω is changing then we have an </a:t>
                </a:r>
                <a:r>
                  <a:rPr lang="en-GB" b="1" dirty="0">
                    <a:hlinkClick r:id="rId2"/>
                  </a:rPr>
                  <a:t>angular acceleration</a:t>
                </a:r>
                <a:r>
                  <a:rPr lang="en-GB" dirty="0"/>
                  <a:t> the rate of change of angular velocity, measured in rad s </a:t>
                </a:r>
                <a:r>
                  <a:rPr lang="en-GB" baseline="30000" dirty="0"/>
                  <a:t>-2</a:t>
                </a:r>
                <a:r>
                  <a:rPr lang="en-GB" dirty="0"/>
                  <a:t>. </a:t>
                </a:r>
                <a:endParaRPr lang="en-GB" dirty="0" smtClean="0"/>
              </a:p>
              <a:p>
                <a:endParaRPr lang="en-GB" dirty="0"/>
              </a:p>
              <a:p>
                <a:r>
                  <a:rPr lang="en-GB" dirty="0" smtClean="0"/>
                  <a:t>The </a:t>
                </a:r>
                <a:r>
                  <a:rPr lang="en-GB" dirty="0"/>
                  <a:t>instantaneous angular acceleration α is the rate of change of angular velocity, measured in rad s</a:t>
                </a:r>
                <a:r>
                  <a:rPr lang="en-GB" baseline="30000" dirty="0"/>
                  <a:t>-2</a:t>
                </a:r>
                <a:r>
                  <a:rPr lang="en-GB" dirty="0" smtClean="0"/>
                  <a:t>.</a:t>
                </a:r>
              </a:p>
              <a:p>
                <a:endParaRPr lang="en-GB" dirty="0"/>
              </a:p>
              <a:p>
                <a:pPr marL="0" indent="0">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𝛼</m:t>
                      </m:r>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𝑑</m:t>
                          </m:r>
                          <m:r>
                            <a:rPr lang="en-GB" b="0" i="1" smtClean="0">
                              <a:latin typeface="Cambria Math"/>
                              <a:ea typeface="Cambria Math"/>
                            </a:rPr>
                            <m:t>𝜔</m:t>
                          </m:r>
                        </m:num>
                        <m:den>
                          <m:r>
                            <a:rPr lang="en-GB" b="0" i="1" smtClean="0">
                              <a:latin typeface="Cambria Math"/>
                              <a:ea typeface="Cambria Math"/>
                            </a:rPr>
                            <m:t>𝑑𝑡</m:t>
                          </m:r>
                        </m:den>
                      </m:f>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93" t="-875" r="-741"/>
                </a:stretch>
              </a:blipFill>
            </p:spPr>
            <p:txBody>
              <a:bodyPr/>
              <a:lstStyle/>
              <a:p>
                <a:r>
                  <a:rPr lang="en-GB">
                    <a:noFill/>
                  </a:rPr>
                  <a:t> </a:t>
                </a:r>
              </a:p>
            </p:txBody>
          </p:sp>
        </mc:Fallback>
      </mc:AlternateContent>
    </p:spTree>
    <p:extLst>
      <p:ext uri="{BB962C8B-B14F-4D97-AF65-F5344CB8AC3E}">
        <p14:creationId xmlns:p14="http://schemas.microsoft.com/office/powerpoint/2010/main" val="131968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Angular Acceleration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The </a:t>
                </a:r>
                <a:r>
                  <a:rPr lang="en-GB" dirty="0"/>
                  <a:t>instantaneous angular acceleration α is the rate of change of angular </a:t>
                </a:r>
                <a:r>
                  <a:rPr lang="en-GB" dirty="0" smtClean="0"/>
                  <a:t>velocity per time, </a:t>
                </a:r>
                <a:r>
                  <a:rPr lang="en-GB" dirty="0"/>
                  <a:t>measured in rad s</a:t>
                </a:r>
                <a:r>
                  <a:rPr lang="en-GB" baseline="30000" dirty="0"/>
                  <a:t>-2</a:t>
                </a:r>
                <a:r>
                  <a:rPr lang="en-GB" dirty="0" smtClean="0"/>
                  <a:t>.</a:t>
                </a:r>
              </a:p>
              <a:p>
                <a:endParaRPr lang="en-GB" dirty="0"/>
              </a:p>
              <a:p>
                <a:pPr marL="0" indent="0">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𝛼</m:t>
                      </m:r>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𝑑</m:t>
                          </m:r>
                          <m:r>
                            <a:rPr lang="en-GB" b="0" i="1" smtClean="0">
                              <a:latin typeface="Cambria Math"/>
                              <a:ea typeface="Cambria Math"/>
                            </a:rPr>
                            <m:t>𝜔</m:t>
                          </m:r>
                        </m:num>
                        <m:den>
                          <m:r>
                            <a:rPr lang="en-GB" b="0" i="1" smtClean="0">
                              <a:latin typeface="Cambria Math"/>
                              <a:ea typeface="Cambria Math"/>
                            </a:rPr>
                            <m:t>𝑑𝑡</m:t>
                          </m:r>
                        </m:den>
                      </m:f>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00" t="-1000"/>
                </a:stretch>
              </a:blipFill>
            </p:spPr>
            <p:txBody>
              <a:bodyPr/>
              <a:lstStyle/>
              <a:p>
                <a:r>
                  <a:rPr lang="en-GB">
                    <a:noFill/>
                  </a:rPr>
                  <a:t> </a:t>
                </a:r>
              </a:p>
            </p:txBody>
          </p:sp>
        </mc:Fallback>
      </mc:AlternateContent>
      <p:sp>
        <p:nvSpPr>
          <p:cNvPr id="5" name="TextBox 4"/>
          <p:cNvSpPr txBox="1"/>
          <p:nvPr/>
        </p:nvSpPr>
        <p:spPr>
          <a:xfrm>
            <a:off x="7205196" y="4014439"/>
            <a:ext cx="3505200" cy="2308324"/>
          </a:xfrm>
          <a:prstGeom prst="rect">
            <a:avLst/>
          </a:prstGeom>
          <a:noFill/>
          <a:ln w="76200">
            <a:solidFill>
              <a:srgbClr val="7030A0"/>
            </a:solidFill>
          </a:ln>
        </p:spPr>
        <p:txBody>
          <a:bodyPr wrap="square" rtlCol="0">
            <a:spAutoFit/>
          </a:bodyPr>
          <a:lstStyle/>
          <a:p>
            <a:r>
              <a:rPr lang="en-GB" sz="2400" dirty="0" smtClean="0"/>
              <a:t>Where: </a:t>
            </a:r>
          </a:p>
          <a:p>
            <a:r>
              <a:rPr lang="en-GB" sz="2400" dirty="0" smtClean="0"/>
              <a:t>ω = angular velocity (rad s</a:t>
            </a:r>
            <a:r>
              <a:rPr lang="en-GB" sz="2400" baseline="30000" dirty="0" smtClean="0"/>
              <a:t>-1</a:t>
            </a:r>
            <a:r>
              <a:rPr lang="en-GB" sz="2400" dirty="0" smtClean="0"/>
              <a:t>)</a:t>
            </a:r>
          </a:p>
          <a:p>
            <a:r>
              <a:rPr lang="el-GR" sz="2400" dirty="0" smtClean="0"/>
              <a:t>α</a:t>
            </a:r>
            <a:r>
              <a:rPr lang="en-GB" sz="2400" dirty="0" smtClean="0"/>
              <a:t>= angular acceleration (rad s</a:t>
            </a:r>
            <a:r>
              <a:rPr lang="en-GB" sz="2400" baseline="30000" dirty="0" smtClean="0"/>
              <a:t>-2</a:t>
            </a:r>
            <a:r>
              <a:rPr lang="en-GB" sz="2400" dirty="0" smtClean="0"/>
              <a:t>)</a:t>
            </a:r>
          </a:p>
          <a:p>
            <a:r>
              <a:rPr lang="en-GB" sz="2400" dirty="0" smtClean="0"/>
              <a:t>t = time (s) </a:t>
            </a:r>
          </a:p>
        </p:txBody>
      </p:sp>
      <p:sp>
        <p:nvSpPr>
          <p:cNvPr id="6" name="Rectangle 5"/>
          <p:cNvSpPr/>
          <p:nvPr/>
        </p:nvSpPr>
        <p:spPr>
          <a:xfrm>
            <a:off x="4495800" y="348734"/>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319161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Kinematic relationships for angular motion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smtClean="0"/>
                  <a:t>With </a:t>
                </a:r>
                <a:r>
                  <a:rPr lang="en-GB" dirty="0"/>
                  <a:t>the definition of instantaneous angular </a:t>
                </a:r>
                <a:r>
                  <a:rPr lang="en-GB" dirty="0" smtClean="0"/>
                  <a:t>acceleration </a:t>
                </a:r>
                <a14:m>
                  <m:oMath xmlns:m="http://schemas.openxmlformats.org/officeDocument/2006/math">
                    <m:r>
                      <a:rPr lang="en-GB" i="1" smtClean="0">
                        <a:latin typeface="Cambria Math"/>
                        <a:ea typeface="Cambria Math"/>
                      </a:rPr>
                      <m:t>𝛼</m:t>
                    </m:r>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𝑑</m:t>
                        </m:r>
                        <m:r>
                          <a:rPr lang="en-GB" b="0" i="1" smtClean="0">
                            <a:latin typeface="Cambria Math"/>
                            <a:ea typeface="Cambria Math"/>
                          </a:rPr>
                          <m:t>𝜔</m:t>
                        </m:r>
                      </m:num>
                      <m:den>
                        <m:r>
                          <a:rPr lang="en-GB" b="0" i="1" smtClean="0">
                            <a:latin typeface="Cambria Math"/>
                            <a:ea typeface="Cambria Math"/>
                          </a:rPr>
                          <m:t>𝑑𝑡</m:t>
                        </m:r>
                      </m:den>
                    </m:f>
                    <m:r>
                      <a:rPr lang="en-GB" b="0" i="1" smtClean="0">
                        <a:latin typeface="Cambria Math"/>
                        <a:ea typeface="Cambria Math"/>
                      </a:rPr>
                      <m:t> </m:t>
                    </m:r>
                    <m:r>
                      <a:rPr lang="en-GB" b="1" i="0" smtClean="0">
                        <a:latin typeface="Cambria Math"/>
                        <a:ea typeface="Cambria Math"/>
                      </a:rPr>
                      <m:t>, </m:t>
                    </m:r>
                  </m:oMath>
                </a14:m>
                <a:r>
                  <a:rPr lang="en-GB" dirty="0" smtClean="0"/>
                  <a:t>we can begin to derive an expression for the angular velocity: </a:t>
                </a:r>
              </a:p>
              <a:p>
                <a:pPr marL="0" indent="0">
                  <a:buNone/>
                </a:pPr>
                <a14:m>
                  <m:oMathPara xmlns:m="http://schemas.openxmlformats.org/officeDocument/2006/math">
                    <m:oMathParaPr>
                      <m:jc m:val="centerGroup"/>
                    </m:oMathParaPr>
                    <m:oMath xmlns:m="http://schemas.openxmlformats.org/officeDocument/2006/math">
                      <m:nary>
                        <m:naryPr>
                          <m:ctrlPr>
                            <a:rPr lang="en-GB" b="1" i="1" smtClean="0">
                              <a:latin typeface="Cambria Math" panose="02040503050406030204" pitchFamily="18" charset="0"/>
                            </a:rPr>
                          </m:ctrlPr>
                        </m:naryPr>
                        <m:sub>
                          <m:sSub>
                            <m:sSubPr>
                              <m:ctrlPr>
                                <a:rPr lang="en-GB" b="1" i="1" smtClean="0">
                                  <a:latin typeface="Cambria Math" panose="02040503050406030204" pitchFamily="18" charset="0"/>
                                </a:rPr>
                              </m:ctrlPr>
                            </m:sSubPr>
                            <m:e>
                              <m:r>
                                <a:rPr lang="en-GB" b="1" i="1" smtClean="0">
                                  <a:latin typeface="Cambria Math"/>
                                  <a:ea typeface="Cambria Math"/>
                                </a:rPr>
                                <m:t>𝝎</m:t>
                              </m:r>
                            </m:e>
                            <m:sub>
                              <m:r>
                                <a:rPr lang="en-GB" b="1" i="1" smtClean="0">
                                  <a:latin typeface="Cambria Math"/>
                                </a:rPr>
                                <m:t>𝟎</m:t>
                              </m:r>
                            </m:sub>
                          </m:sSub>
                        </m:sub>
                        <m:sup>
                          <m:r>
                            <a:rPr lang="en-GB" b="1" i="1" smtClean="0">
                              <a:latin typeface="Cambria Math"/>
                              <a:ea typeface="Cambria Math"/>
                            </a:rPr>
                            <m:t>𝝎</m:t>
                          </m:r>
                        </m:sup>
                        <m:e>
                          <m:r>
                            <a:rPr lang="en-GB" b="0" i="1" smtClean="0">
                              <a:latin typeface="Cambria Math"/>
                            </a:rPr>
                            <m:t>𝑑</m:t>
                          </m:r>
                          <m:r>
                            <a:rPr lang="en-GB" b="0" i="1" smtClean="0">
                              <a:latin typeface="Cambria Math"/>
                              <a:ea typeface="Cambria Math"/>
                            </a:rPr>
                            <m:t>𝜔</m:t>
                          </m:r>
                          <m:r>
                            <a:rPr lang="en-GB" b="0" i="1" smtClean="0">
                              <a:latin typeface="Cambria Math"/>
                              <a:ea typeface="Cambria Math"/>
                            </a:rPr>
                            <m:t>= </m:t>
                          </m:r>
                          <m:nary>
                            <m:naryPr>
                              <m:ctrlPr>
                                <a:rPr lang="en-GB" b="0" i="1" smtClean="0">
                                  <a:latin typeface="Cambria Math" panose="02040503050406030204" pitchFamily="18" charset="0"/>
                                  <a:ea typeface="Cambria Math"/>
                                </a:rPr>
                              </m:ctrlPr>
                            </m:naryPr>
                            <m:sub>
                              <m:r>
                                <m:rPr>
                                  <m:brk m:alnAt="23"/>
                                </m:rPr>
                                <a:rPr lang="en-GB" b="0" i="1" smtClean="0">
                                  <a:latin typeface="Cambria Math"/>
                                  <a:ea typeface="Cambria Math"/>
                                </a:rPr>
                                <m:t>𝑡</m:t>
                              </m:r>
                              <m:r>
                                <a:rPr lang="en-GB" b="0" i="1" smtClean="0">
                                  <a:latin typeface="Cambria Math"/>
                                  <a:ea typeface="Cambria Math"/>
                                </a:rPr>
                                <m:t>=0</m:t>
                              </m:r>
                            </m:sub>
                            <m:sup>
                              <m:r>
                                <a:rPr lang="en-GB" b="0" i="1" smtClean="0">
                                  <a:latin typeface="Cambria Math"/>
                                  <a:ea typeface="Cambria Math"/>
                                </a:rPr>
                                <m:t>𝑡</m:t>
                              </m:r>
                            </m:sup>
                            <m:e>
                              <m:r>
                                <a:rPr lang="en-GB" b="0" i="1" smtClean="0">
                                  <a:latin typeface="Cambria Math"/>
                                  <a:ea typeface="Cambria Math"/>
                                </a:rPr>
                                <m:t>𝛼</m:t>
                              </m:r>
                              <m:r>
                                <a:rPr lang="en-GB" b="0" i="1" smtClean="0">
                                  <a:latin typeface="Cambria Math"/>
                                  <a:ea typeface="Cambria Math"/>
                                </a:rPr>
                                <m:t>𝑑𝑡</m:t>
                              </m:r>
                              <m:r>
                                <a:rPr lang="en-GB" b="0" i="1" smtClean="0">
                                  <a:latin typeface="Cambria Math"/>
                                  <a:ea typeface="Cambria Math"/>
                                </a:rPr>
                                <m:t> </m:t>
                              </m:r>
                            </m:e>
                          </m:nary>
                          <m:r>
                            <a:rPr lang="en-GB" b="0" i="1" smtClean="0">
                              <a:latin typeface="Cambria Math"/>
                              <a:ea typeface="Cambria Math"/>
                            </a:rPr>
                            <m:t>= </m:t>
                          </m:r>
                          <m:r>
                            <a:rPr lang="en-GB" b="0" i="1" smtClean="0">
                              <a:latin typeface="Cambria Math"/>
                              <a:ea typeface="Cambria Math"/>
                            </a:rPr>
                            <m:t>𝛼</m:t>
                          </m:r>
                          <m:nary>
                            <m:naryPr>
                              <m:ctrlPr>
                                <a:rPr lang="en-GB" b="0" i="1" smtClean="0">
                                  <a:latin typeface="Cambria Math" panose="02040503050406030204" pitchFamily="18" charset="0"/>
                                  <a:ea typeface="Cambria Math"/>
                                </a:rPr>
                              </m:ctrlPr>
                            </m:naryPr>
                            <m:sub>
                              <m:r>
                                <m:rPr>
                                  <m:brk m:alnAt="23"/>
                                </m:rPr>
                                <a:rPr lang="en-GB" b="0" i="1" smtClean="0">
                                  <a:latin typeface="Cambria Math"/>
                                  <a:ea typeface="Cambria Math"/>
                                </a:rPr>
                                <m:t>𝑡</m:t>
                              </m:r>
                              <m:r>
                                <a:rPr lang="en-GB" b="0" i="1" smtClean="0">
                                  <a:latin typeface="Cambria Math"/>
                                  <a:ea typeface="Cambria Math"/>
                                </a:rPr>
                                <m:t>=0</m:t>
                              </m:r>
                            </m:sub>
                            <m:sup>
                              <m:r>
                                <a:rPr lang="en-GB" b="0" i="1" smtClean="0">
                                  <a:latin typeface="Cambria Math"/>
                                  <a:ea typeface="Cambria Math"/>
                                </a:rPr>
                                <m:t>𝑡</m:t>
                              </m:r>
                            </m:sup>
                            <m:e>
                              <m:r>
                                <a:rPr lang="en-GB" b="0" i="1" smtClean="0">
                                  <a:latin typeface="Cambria Math"/>
                                  <a:ea typeface="Cambria Math"/>
                                </a:rPr>
                                <m:t>𝑑𝑡</m:t>
                              </m:r>
                            </m:e>
                          </m:nary>
                        </m:e>
                      </m:nary>
                    </m:oMath>
                  </m:oMathPara>
                </a14:m>
                <a:endParaRPr lang="en-GB" b="1" dirty="0" smtClean="0"/>
              </a:p>
              <a:p>
                <a:pPr marL="0" indent="0">
                  <a:buNone/>
                </a:pP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d>
                            <m:dPr>
                              <m:begChr m:val="["/>
                              <m:endChr m:val="]"/>
                              <m:ctrlPr>
                                <a:rPr lang="en-GB" i="1" smtClean="0">
                                  <a:latin typeface="Cambria Math" panose="02040503050406030204" pitchFamily="18" charset="0"/>
                                </a:rPr>
                              </m:ctrlPr>
                            </m:dPr>
                            <m:e>
                              <m:r>
                                <a:rPr lang="en-GB" b="0" i="1" smtClean="0">
                                  <a:latin typeface="Cambria Math"/>
                                  <a:ea typeface="Cambria Math"/>
                                </a:rPr>
                                <m:t>𝜔</m:t>
                              </m:r>
                            </m:e>
                          </m:d>
                        </m:e>
                        <m:sub>
                          <m:sSub>
                            <m:sSubPr>
                              <m:ctrlPr>
                                <a:rPr lang="en-GB" i="1" smtClean="0">
                                  <a:latin typeface="Cambria Math" panose="02040503050406030204" pitchFamily="18" charset="0"/>
                                </a:rPr>
                              </m:ctrlPr>
                            </m:sSubPr>
                            <m:e>
                              <m:r>
                                <a:rPr lang="en-GB" b="0" i="1" smtClean="0">
                                  <a:latin typeface="Cambria Math"/>
                                  <a:ea typeface="Cambria Math"/>
                                </a:rPr>
                                <m:t>𝜔</m:t>
                              </m:r>
                            </m:e>
                            <m:sub>
                              <m:r>
                                <a:rPr lang="en-GB" b="0" i="1" smtClean="0">
                                  <a:latin typeface="Cambria Math"/>
                                </a:rPr>
                                <m:t>0</m:t>
                              </m:r>
                            </m:sub>
                          </m:sSub>
                        </m:sub>
                        <m:sup>
                          <m:r>
                            <a:rPr lang="en-GB" b="0" i="1" smtClean="0">
                              <a:latin typeface="Cambria Math"/>
                              <a:ea typeface="Cambria Math"/>
                            </a:rPr>
                            <m:t>𝜔</m:t>
                          </m:r>
                        </m:sup>
                      </m:sSubSup>
                      <m:r>
                        <a:rPr lang="en-GB" b="0" i="1" smtClean="0">
                          <a:latin typeface="Cambria Math"/>
                        </a:rPr>
                        <m:t>=</m:t>
                      </m:r>
                      <m:r>
                        <a:rPr lang="en-GB" b="0" i="1" smtClean="0">
                          <a:latin typeface="Cambria Math"/>
                          <a:ea typeface="Cambria Math"/>
                        </a:rPr>
                        <m:t>𝛼</m:t>
                      </m:r>
                      <m:sSubSup>
                        <m:sSubSupPr>
                          <m:ctrlPr>
                            <a:rPr lang="en-GB" b="0" i="1" smtClean="0">
                              <a:latin typeface="Cambria Math" panose="02040503050406030204" pitchFamily="18" charset="0"/>
                              <a:ea typeface="Cambria Math"/>
                            </a:rPr>
                          </m:ctrlPr>
                        </m:sSubSupPr>
                        <m:e>
                          <m:d>
                            <m:dPr>
                              <m:begChr m:val="["/>
                              <m:endChr m:val="]"/>
                              <m:ctrlPr>
                                <a:rPr lang="en-GB" b="0" i="1" smtClean="0">
                                  <a:latin typeface="Cambria Math" panose="02040503050406030204" pitchFamily="18" charset="0"/>
                                  <a:ea typeface="Cambria Math"/>
                                </a:rPr>
                              </m:ctrlPr>
                            </m:dPr>
                            <m:e>
                              <m:r>
                                <a:rPr lang="en-GB" b="0" i="1" smtClean="0">
                                  <a:latin typeface="Cambria Math"/>
                                  <a:ea typeface="Cambria Math"/>
                                </a:rPr>
                                <m:t>𝑡</m:t>
                              </m:r>
                            </m:e>
                          </m:d>
                        </m:e>
                        <m:sub>
                          <m:r>
                            <a:rPr lang="en-GB" b="0" i="1" smtClean="0">
                              <a:latin typeface="Cambria Math"/>
                              <a:ea typeface="Cambria Math"/>
                            </a:rPr>
                            <m:t>𝑡</m:t>
                          </m:r>
                          <m:r>
                            <a:rPr lang="en-GB" b="0" i="1" smtClean="0">
                              <a:latin typeface="Cambria Math"/>
                              <a:ea typeface="Cambria Math"/>
                            </a:rPr>
                            <m:t>=0</m:t>
                          </m:r>
                        </m:sub>
                        <m:sup>
                          <m:r>
                            <a:rPr lang="en-GB" b="0" i="1" smtClean="0">
                              <a:latin typeface="Cambria Math"/>
                              <a:ea typeface="Cambria Math"/>
                            </a:rPr>
                            <m:t>𝑡</m:t>
                          </m:r>
                        </m:sup>
                      </m:sSubSup>
                    </m:oMath>
                  </m:oMathPara>
                </a14:m>
                <a:endParaRPr lang="en-GB" dirty="0" smtClean="0"/>
              </a:p>
              <a:p>
                <a:pPr marL="0" indent="0">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i="1" smtClean="0">
                          <a:latin typeface="Cambria Math"/>
                          <a:ea typeface="Cambria Math"/>
                        </a:rPr>
                        <m:t>𝜔</m:t>
                      </m:r>
                      <m:r>
                        <a:rPr lang="en-GB" b="0" i="1" smtClean="0">
                          <a:latin typeface="Cambria Math"/>
                          <a:ea typeface="Cambria Math"/>
                        </a:rPr>
                        <m:t>−</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𝜔</m:t>
                          </m:r>
                        </m:e>
                        <m:sub>
                          <m:r>
                            <a:rPr lang="en-GB" b="0" i="1" smtClean="0">
                              <a:latin typeface="Cambria Math"/>
                              <a:ea typeface="Cambria Math"/>
                            </a:rPr>
                            <m:t>0</m:t>
                          </m:r>
                        </m:sub>
                      </m:sSub>
                      <m:r>
                        <a:rPr lang="en-GB" b="0" i="1" smtClean="0">
                          <a:latin typeface="Cambria Math"/>
                          <a:ea typeface="Cambria Math"/>
                        </a:rPr>
                        <m:t>=</m:t>
                      </m:r>
                      <m:r>
                        <a:rPr lang="en-GB" b="0" i="1" smtClean="0">
                          <a:latin typeface="Cambria Math"/>
                          <a:ea typeface="Cambria Math"/>
                        </a:rPr>
                        <m:t>𝛼</m:t>
                      </m:r>
                      <m:r>
                        <a:rPr lang="en-GB" b="0" i="1" smtClean="0">
                          <a:latin typeface="Cambria Math"/>
                          <a:ea typeface="Cambria Math"/>
                        </a:rPr>
                        <m:t>𝑡</m:t>
                      </m:r>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1" i="1" u="dbl" smtClean="0">
                          <a:latin typeface="Cambria Math"/>
                          <a:ea typeface="Cambria Math"/>
                        </a:rPr>
                        <m:t>∴</m:t>
                      </m:r>
                      <m:r>
                        <a:rPr lang="en-GB" b="1" i="1" u="dbl" smtClean="0">
                          <a:latin typeface="Cambria Math"/>
                          <a:ea typeface="Cambria Math"/>
                        </a:rPr>
                        <m:t>𝝎</m:t>
                      </m:r>
                      <m:r>
                        <a:rPr lang="en-GB" b="1" i="1" u="dbl" smtClean="0">
                          <a:latin typeface="Cambria Math"/>
                          <a:ea typeface="Cambria Math"/>
                        </a:rPr>
                        <m:t>=</m:t>
                      </m:r>
                      <m:sSub>
                        <m:sSubPr>
                          <m:ctrlPr>
                            <a:rPr lang="en-GB" b="1" i="1" u="dbl" smtClean="0">
                              <a:latin typeface="Cambria Math" panose="02040503050406030204" pitchFamily="18" charset="0"/>
                              <a:ea typeface="Cambria Math"/>
                            </a:rPr>
                          </m:ctrlPr>
                        </m:sSubPr>
                        <m:e>
                          <m:r>
                            <a:rPr lang="en-GB" b="1" i="1" u="dbl" smtClean="0">
                              <a:latin typeface="Cambria Math"/>
                              <a:ea typeface="Cambria Math"/>
                            </a:rPr>
                            <m:t>𝝎</m:t>
                          </m:r>
                        </m:e>
                        <m:sub>
                          <m:r>
                            <a:rPr lang="en-GB" b="1" i="1" u="dbl" smtClean="0">
                              <a:latin typeface="Cambria Math"/>
                              <a:ea typeface="Cambria Math"/>
                            </a:rPr>
                            <m:t>𝟎</m:t>
                          </m:r>
                        </m:sub>
                      </m:sSub>
                      <m:r>
                        <a:rPr lang="en-GB" b="1" i="1" u="dbl" smtClean="0">
                          <a:latin typeface="Cambria Math"/>
                          <a:ea typeface="Cambria Math"/>
                        </a:rPr>
                        <m:t>+</m:t>
                      </m:r>
                      <m:r>
                        <a:rPr lang="en-GB" b="1" i="1" u="dbl" smtClean="0">
                          <a:latin typeface="Cambria Math"/>
                          <a:ea typeface="Cambria Math"/>
                        </a:rPr>
                        <m:t>𝜶</m:t>
                      </m:r>
                      <m:r>
                        <a:rPr lang="en-GB" b="1" i="1" u="dbl" smtClean="0">
                          <a:latin typeface="Cambria Math"/>
                          <a:ea typeface="Cambria Math"/>
                        </a:rPr>
                        <m:t>𝒕</m:t>
                      </m:r>
                    </m:oMath>
                  </m:oMathPara>
                </a14:m>
                <a:endParaRPr lang="en-GB" b="1" u="db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875"/>
                </a:stretch>
              </a:blipFill>
            </p:spPr>
            <p:txBody>
              <a:bodyPr/>
              <a:lstStyle/>
              <a:p>
                <a:r>
                  <a:rPr lang="en-GB">
                    <a:noFill/>
                  </a:rPr>
                  <a:t> </a:t>
                </a:r>
              </a:p>
            </p:txBody>
          </p:sp>
        </mc:Fallback>
      </mc:AlternateContent>
    </p:spTree>
    <p:extLst>
      <p:ext uri="{BB962C8B-B14F-4D97-AF65-F5344CB8AC3E}">
        <p14:creationId xmlns:p14="http://schemas.microsoft.com/office/powerpoint/2010/main" val="379238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Kinematic relationships for angular motion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smtClean="0"/>
                  <a:t>We can now substitute for this equation: </a:t>
                </a:r>
                <a14:m>
                  <m:oMath xmlns:m="http://schemas.openxmlformats.org/officeDocument/2006/math">
                    <m:f>
                      <m:fPr>
                        <m:ctrlPr>
                          <a:rPr lang="en-GB" b="0" i="1" smtClean="0">
                            <a:latin typeface="Cambria Math" panose="02040503050406030204" pitchFamily="18" charset="0"/>
                            <a:ea typeface="Cambria Math"/>
                          </a:rPr>
                        </m:ctrlPr>
                      </m:fPr>
                      <m:num>
                        <m:r>
                          <a:rPr lang="en-GB" b="0" i="1" smtClean="0">
                            <a:latin typeface="Cambria Math"/>
                          </a:rPr>
                          <m:t>𝑑</m:t>
                        </m:r>
                        <m:r>
                          <a:rPr lang="en-GB" b="0" i="1" smtClean="0">
                            <a:latin typeface="Cambria Math"/>
                            <a:ea typeface="Cambria Math"/>
                          </a:rPr>
                          <m:t>𝜃</m:t>
                        </m:r>
                      </m:num>
                      <m:den>
                        <m:r>
                          <a:rPr lang="en-GB" b="0" i="1" smtClean="0">
                            <a:latin typeface="Cambria Math"/>
                            <a:ea typeface="Cambria Math"/>
                          </a:rPr>
                          <m:t>𝑑𝑡</m:t>
                        </m:r>
                      </m:den>
                    </m:f>
                    <m:r>
                      <a:rPr lang="en-GB" b="0" i="1" smtClean="0">
                        <a:latin typeface="Cambria Math"/>
                        <a:ea typeface="Cambria Math"/>
                      </a:rPr>
                      <m:t>=</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𝜔</m:t>
                        </m:r>
                      </m:e>
                      <m:sub>
                        <m:r>
                          <a:rPr lang="en-GB" b="0" i="1" smtClean="0">
                            <a:latin typeface="Cambria Math"/>
                            <a:ea typeface="Cambria Math"/>
                          </a:rPr>
                          <m:t>0</m:t>
                        </m:r>
                      </m:sub>
                    </m:sSub>
                    <m:r>
                      <a:rPr lang="en-GB" b="0" i="1" smtClean="0">
                        <a:latin typeface="Cambria Math"/>
                        <a:ea typeface="Cambria Math"/>
                      </a:rPr>
                      <m:t>+</m:t>
                    </m:r>
                    <m:r>
                      <a:rPr lang="en-GB" b="0" i="1" smtClean="0">
                        <a:latin typeface="Cambria Math"/>
                        <a:ea typeface="Cambria Math"/>
                      </a:rPr>
                      <m:t>𝛼</m:t>
                    </m:r>
                    <m:r>
                      <a:rPr lang="en-GB" b="0" i="1" smtClean="0">
                        <a:latin typeface="Cambria Math"/>
                        <a:ea typeface="Cambria Math"/>
                      </a:rPr>
                      <m:t>𝑡</m:t>
                    </m:r>
                  </m:oMath>
                </a14:m>
                <a:endParaRPr lang="en-GB" dirty="0" smtClean="0"/>
              </a:p>
              <a:p>
                <a:pPr marL="0" indent="0">
                  <a:buNone/>
                </a:pPr>
                <a:r>
                  <a:rPr lang="en-GB" dirty="0" smtClean="0"/>
                  <a:t>And integrate over a time of t and t=0:</a:t>
                </a:r>
              </a:p>
              <a:p>
                <a:pPr marL="0" indent="0">
                  <a:buNone/>
                </a:pPr>
                <a14:m>
                  <m:oMathPara xmlns:m="http://schemas.openxmlformats.org/officeDocument/2006/math">
                    <m:oMathParaPr>
                      <m:jc m:val="centerGroup"/>
                    </m:oMathParaPr>
                    <m:oMath xmlns:m="http://schemas.openxmlformats.org/officeDocument/2006/math">
                      <m:nary>
                        <m:naryPr>
                          <m:ctrlPr>
                            <a:rPr lang="en-GB" i="1" smtClean="0">
                              <a:latin typeface="Cambria Math" panose="02040503050406030204" pitchFamily="18" charset="0"/>
                            </a:rPr>
                          </m:ctrlPr>
                        </m:naryPr>
                        <m:sub>
                          <m:r>
                            <m:rPr>
                              <m:brk m:alnAt="23"/>
                            </m:rPr>
                            <a:rPr lang="en-GB" i="1" smtClean="0">
                              <a:latin typeface="Cambria Math"/>
                              <a:ea typeface="Cambria Math"/>
                            </a:rPr>
                            <m:t>𝜃</m:t>
                          </m:r>
                          <m:r>
                            <a:rPr lang="en-GB" b="0" i="1" smtClean="0">
                              <a:latin typeface="Cambria Math"/>
                              <a:ea typeface="Cambria Math"/>
                            </a:rPr>
                            <m:t>=0</m:t>
                          </m:r>
                        </m:sub>
                        <m:sup>
                          <m:r>
                            <a:rPr lang="en-GB" i="1" smtClean="0">
                              <a:latin typeface="Cambria Math"/>
                              <a:ea typeface="Cambria Math"/>
                            </a:rPr>
                            <m:t>𝜃</m:t>
                          </m:r>
                        </m:sup>
                        <m:e>
                          <m:r>
                            <a:rPr lang="en-GB" b="0" i="1" smtClean="0">
                              <a:latin typeface="Cambria Math"/>
                            </a:rPr>
                            <m:t>𝑑</m:t>
                          </m:r>
                          <m:r>
                            <a:rPr lang="en-GB" b="0" i="1" smtClean="0">
                              <a:latin typeface="Cambria Math"/>
                              <a:ea typeface="Cambria Math"/>
                            </a:rPr>
                            <m:t>𝜃</m:t>
                          </m:r>
                        </m:e>
                      </m:nary>
                      <m:r>
                        <a:rPr lang="en-GB" b="0" i="1" smtClean="0">
                          <a:latin typeface="Cambria Math"/>
                        </a:rPr>
                        <m:t>= </m:t>
                      </m:r>
                      <m:nary>
                        <m:naryPr>
                          <m:ctrlPr>
                            <a:rPr lang="en-GB" b="0" i="1" smtClean="0">
                              <a:latin typeface="Cambria Math" panose="02040503050406030204" pitchFamily="18" charset="0"/>
                            </a:rPr>
                          </m:ctrlPr>
                        </m:naryPr>
                        <m:sub>
                          <m:r>
                            <m:rPr>
                              <m:brk m:alnAt="23"/>
                            </m:rPr>
                            <a:rPr lang="en-GB" b="0" i="1" smtClean="0">
                              <a:latin typeface="Cambria Math"/>
                            </a:rPr>
                            <m:t>𝑡</m:t>
                          </m:r>
                          <m:r>
                            <a:rPr lang="en-GB" b="0" i="1" smtClean="0">
                              <a:latin typeface="Cambria Math"/>
                            </a:rPr>
                            <m:t>=0</m:t>
                          </m:r>
                        </m:sub>
                        <m:sup>
                          <m:r>
                            <a:rPr lang="en-GB" b="0" i="1" smtClean="0">
                              <a:latin typeface="Cambria Math"/>
                            </a:rPr>
                            <m:t>𝑡</m:t>
                          </m:r>
                        </m:sup>
                        <m:e>
                          <m:d>
                            <m:dPr>
                              <m:ctrlPr>
                                <a:rPr lang="en-GB" b="0" i="1" smtClean="0">
                                  <a:latin typeface="Cambria Math" panose="02040503050406030204" pitchFamily="18" charset="0"/>
                                  <a:ea typeface="Cambria Math"/>
                                </a:rPr>
                              </m:ctrlPr>
                            </m:dPr>
                            <m:e>
                              <m:sSub>
                                <m:sSubPr>
                                  <m:ctrlPr>
                                    <a:rPr lang="en-GB" b="0" i="1" smtClean="0">
                                      <a:latin typeface="Cambria Math" panose="02040503050406030204" pitchFamily="18" charset="0"/>
                                      <a:ea typeface="Cambria Math"/>
                                    </a:rPr>
                                  </m:ctrlPr>
                                </m:sSubPr>
                                <m:e>
                                  <m:r>
                                    <a:rPr lang="en-GB" b="0" i="1" smtClean="0">
                                      <a:latin typeface="Cambria Math"/>
                                      <a:ea typeface="Cambria Math"/>
                                    </a:rPr>
                                    <m:t>𝜔</m:t>
                                  </m:r>
                                </m:e>
                                <m:sub>
                                  <m:r>
                                    <a:rPr lang="en-GB" b="0" i="1" smtClean="0">
                                      <a:latin typeface="Cambria Math"/>
                                      <a:ea typeface="Cambria Math"/>
                                    </a:rPr>
                                    <m:t>0</m:t>
                                  </m:r>
                                </m:sub>
                              </m:sSub>
                              <m:r>
                                <a:rPr lang="en-GB" b="0" i="1" smtClean="0">
                                  <a:latin typeface="Cambria Math"/>
                                  <a:ea typeface="Cambria Math"/>
                                </a:rPr>
                                <m:t>+</m:t>
                              </m:r>
                              <m:r>
                                <a:rPr lang="en-GB" b="0" i="1" smtClean="0">
                                  <a:latin typeface="Cambria Math"/>
                                  <a:ea typeface="Cambria Math"/>
                                </a:rPr>
                                <m:t>𝛼</m:t>
                              </m:r>
                              <m:r>
                                <a:rPr lang="en-GB" b="0" i="1" smtClean="0">
                                  <a:latin typeface="Cambria Math"/>
                                  <a:ea typeface="Cambria Math"/>
                                </a:rPr>
                                <m:t>𝑡</m:t>
                              </m:r>
                            </m:e>
                          </m:d>
                        </m:e>
                      </m:nary>
                      <m:r>
                        <a:rPr lang="en-GB" b="0" i="1" smtClean="0">
                          <a:latin typeface="Cambria Math"/>
                        </a:rPr>
                        <m:t> </m:t>
                      </m:r>
                    </m:oMath>
                  </m:oMathPara>
                </a14:m>
                <a:endParaRPr lang="en-GB"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m:t>
                      </m:r>
                      <m:r>
                        <a:rPr lang="en-GB" b="0" i="1" smtClean="0">
                          <a:latin typeface="Cambria Math"/>
                          <a:ea typeface="Cambria Math"/>
                        </a:rPr>
                        <m:t>𝜃</m:t>
                      </m:r>
                      <m:r>
                        <a:rPr lang="en-GB" b="0" i="1" smtClean="0">
                          <a:latin typeface="Cambria Math"/>
                          <a:ea typeface="Cambria Math"/>
                        </a:rPr>
                        <m:t>=</m:t>
                      </m:r>
                      <m:sSubSup>
                        <m:sSubSupPr>
                          <m:ctrlPr>
                            <a:rPr lang="en-GB" b="0" i="1" smtClean="0">
                              <a:latin typeface="Cambria Math" panose="02040503050406030204" pitchFamily="18" charset="0"/>
                              <a:ea typeface="Cambria Math"/>
                            </a:rPr>
                          </m:ctrlPr>
                        </m:sSubSupPr>
                        <m:e>
                          <m:d>
                            <m:dPr>
                              <m:begChr m:val="["/>
                              <m:endChr m:val="]"/>
                              <m:ctrlPr>
                                <a:rPr lang="en-GB" b="0" i="1" smtClean="0">
                                  <a:latin typeface="Cambria Math" panose="02040503050406030204" pitchFamily="18" charset="0"/>
                                  <a:ea typeface="Cambria Math"/>
                                </a:rPr>
                              </m:ctrlPr>
                            </m:dPr>
                            <m:e>
                              <m:sSub>
                                <m:sSubPr>
                                  <m:ctrlPr>
                                    <a:rPr lang="en-GB" i="1">
                                      <a:latin typeface="Cambria Math" panose="02040503050406030204" pitchFamily="18" charset="0"/>
                                      <a:ea typeface="Cambria Math"/>
                                    </a:rPr>
                                  </m:ctrlPr>
                                </m:sSubPr>
                                <m:e>
                                  <m:r>
                                    <a:rPr lang="en-GB" i="1">
                                      <a:latin typeface="Cambria Math"/>
                                      <a:ea typeface="Cambria Math"/>
                                    </a:rPr>
                                    <m:t>𝜔</m:t>
                                  </m:r>
                                </m:e>
                                <m:sub>
                                  <m:r>
                                    <a:rPr lang="en-GB" i="1">
                                      <a:latin typeface="Cambria Math"/>
                                      <a:ea typeface="Cambria Math"/>
                                    </a:rPr>
                                    <m:t>0</m:t>
                                  </m:r>
                                </m:sub>
                              </m:sSub>
                              <m:r>
                                <a:rPr lang="en-GB" b="0" i="1" smtClean="0">
                                  <a:latin typeface="Cambria Math"/>
                                  <a:ea typeface="Cambria Math"/>
                                </a:rPr>
                                <m:t>𝑡</m:t>
                              </m:r>
                              <m:r>
                                <a:rPr lang="en-GB" i="1">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1</m:t>
                                  </m:r>
                                </m:num>
                                <m:den>
                                  <m:r>
                                    <a:rPr lang="en-GB" b="0" i="1" smtClean="0">
                                      <a:latin typeface="Cambria Math"/>
                                      <a:ea typeface="Cambria Math"/>
                                    </a:rPr>
                                    <m:t>2</m:t>
                                  </m:r>
                                </m:den>
                              </m:f>
                              <m:r>
                                <a:rPr lang="en-GB" i="1">
                                  <a:latin typeface="Cambria Math"/>
                                  <a:ea typeface="Cambria Math"/>
                                </a:rPr>
                                <m:t>𝛼</m:t>
                              </m:r>
                              <m:sSup>
                                <m:sSupPr>
                                  <m:ctrlPr>
                                    <a:rPr lang="en-GB" i="1" smtClean="0">
                                      <a:latin typeface="Cambria Math" panose="02040503050406030204" pitchFamily="18" charset="0"/>
                                      <a:ea typeface="Cambria Math"/>
                                    </a:rPr>
                                  </m:ctrlPr>
                                </m:sSupPr>
                                <m:e>
                                  <m:r>
                                    <a:rPr lang="en-GB" b="0" i="1" smtClean="0">
                                      <a:latin typeface="Cambria Math"/>
                                      <a:ea typeface="Cambria Math"/>
                                    </a:rPr>
                                    <m:t>𝑡</m:t>
                                  </m:r>
                                </m:e>
                                <m:sup>
                                  <m:r>
                                    <a:rPr lang="en-GB" b="0" i="1" smtClean="0">
                                      <a:latin typeface="Cambria Math"/>
                                      <a:ea typeface="Cambria Math"/>
                                    </a:rPr>
                                    <m:t>2</m:t>
                                  </m:r>
                                </m:sup>
                              </m:sSup>
                            </m:e>
                          </m:d>
                        </m:e>
                        <m:sub>
                          <m:r>
                            <a:rPr lang="en-GB" b="0" i="1" smtClean="0">
                              <a:latin typeface="Cambria Math"/>
                              <a:ea typeface="Cambria Math"/>
                            </a:rPr>
                            <m:t>0</m:t>
                          </m:r>
                        </m:sub>
                        <m:sup>
                          <m:r>
                            <a:rPr lang="en-GB" b="0" i="1" smtClean="0">
                              <a:latin typeface="Cambria Math"/>
                              <a:ea typeface="Cambria Math"/>
                            </a:rPr>
                            <m:t>𝑡</m:t>
                          </m:r>
                        </m:sup>
                      </m:sSubSup>
                    </m:oMath>
                  </m:oMathPara>
                </a14:m>
                <a:endParaRPr lang="en-GB" dirty="0" smtClean="0"/>
              </a:p>
              <a:p>
                <a:pPr marL="0" indent="0">
                  <a:buNone/>
                </a:pPr>
                <a14:m>
                  <m:oMathPara xmlns:m="http://schemas.openxmlformats.org/officeDocument/2006/math">
                    <m:oMathParaPr>
                      <m:jc m:val="centerGroup"/>
                    </m:oMathParaPr>
                    <m:oMath xmlns:m="http://schemas.openxmlformats.org/officeDocument/2006/math">
                      <m:r>
                        <a:rPr lang="en-GB" i="1" u="dbl" smtClean="0">
                          <a:latin typeface="Cambria Math"/>
                          <a:ea typeface="Cambria Math"/>
                        </a:rPr>
                        <m:t>∴</m:t>
                      </m:r>
                      <m:r>
                        <a:rPr lang="en-GB" b="1" i="1" u="dbl" smtClean="0">
                          <a:latin typeface="Cambria Math"/>
                          <a:ea typeface="Cambria Math"/>
                        </a:rPr>
                        <m:t>𝜽</m:t>
                      </m:r>
                      <m:r>
                        <a:rPr lang="en-GB" b="1" i="1" u="dbl" smtClean="0">
                          <a:latin typeface="Cambria Math"/>
                          <a:ea typeface="Cambria Math"/>
                        </a:rPr>
                        <m:t>=</m:t>
                      </m:r>
                      <m:sSub>
                        <m:sSubPr>
                          <m:ctrlPr>
                            <a:rPr lang="en-GB" b="1" i="1" u="dbl">
                              <a:latin typeface="Cambria Math" panose="02040503050406030204" pitchFamily="18" charset="0"/>
                              <a:ea typeface="Cambria Math"/>
                            </a:rPr>
                          </m:ctrlPr>
                        </m:sSubPr>
                        <m:e>
                          <m:r>
                            <a:rPr lang="en-GB" b="1" i="1" u="dbl">
                              <a:latin typeface="Cambria Math"/>
                              <a:ea typeface="Cambria Math"/>
                            </a:rPr>
                            <m:t>𝝎</m:t>
                          </m:r>
                        </m:e>
                        <m:sub>
                          <m:r>
                            <a:rPr lang="en-GB" b="1" i="1" u="dbl">
                              <a:latin typeface="Cambria Math"/>
                              <a:ea typeface="Cambria Math"/>
                            </a:rPr>
                            <m:t>𝟎</m:t>
                          </m:r>
                        </m:sub>
                      </m:sSub>
                      <m:r>
                        <a:rPr lang="en-GB" b="1" i="1" u="dbl">
                          <a:latin typeface="Cambria Math"/>
                          <a:ea typeface="Cambria Math"/>
                        </a:rPr>
                        <m:t>𝒕</m:t>
                      </m:r>
                      <m:r>
                        <a:rPr lang="en-GB" b="1" i="1" u="dbl">
                          <a:latin typeface="Cambria Math"/>
                          <a:ea typeface="Cambria Math"/>
                        </a:rPr>
                        <m:t>+</m:t>
                      </m:r>
                      <m:f>
                        <m:fPr>
                          <m:ctrlPr>
                            <a:rPr lang="en-GB" b="1" i="1" u="dbl">
                              <a:latin typeface="Cambria Math" panose="02040503050406030204" pitchFamily="18" charset="0"/>
                              <a:ea typeface="Cambria Math"/>
                            </a:rPr>
                          </m:ctrlPr>
                        </m:fPr>
                        <m:num>
                          <m:r>
                            <a:rPr lang="en-GB" b="1" i="1" u="dbl">
                              <a:latin typeface="Cambria Math"/>
                              <a:ea typeface="Cambria Math"/>
                            </a:rPr>
                            <m:t>𝟏</m:t>
                          </m:r>
                        </m:num>
                        <m:den>
                          <m:r>
                            <a:rPr lang="en-GB" b="1" i="1" u="dbl">
                              <a:latin typeface="Cambria Math"/>
                              <a:ea typeface="Cambria Math"/>
                            </a:rPr>
                            <m:t>𝟐</m:t>
                          </m:r>
                        </m:den>
                      </m:f>
                      <m:r>
                        <a:rPr lang="en-GB" b="1" i="1" u="dbl">
                          <a:latin typeface="Cambria Math"/>
                          <a:ea typeface="Cambria Math"/>
                        </a:rPr>
                        <m:t>𝜶</m:t>
                      </m:r>
                      <m:sSup>
                        <m:sSupPr>
                          <m:ctrlPr>
                            <a:rPr lang="en-GB" b="1" i="1" u="dbl">
                              <a:latin typeface="Cambria Math" panose="02040503050406030204" pitchFamily="18" charset="0"/>
                              <a:ea typeface="Cambria Math"/>
                            </a:rPr>
                          </m:ctrlPr>
                        </m:sSupPr>
                        <m:e>
                          <m:r>
                            <a:rPr lang="en-GB" b="1" i="1" u="dbl">
                              <a:latin typeface="Cambria Math"/>
                              <a:ea typeface="Cambria Math"/>
                            </a:rPr>
                            <m:t>𝒕</m:t>
                          </m:r>
                        </m:e>
                        <m:sup>
                          <m:r>
                            <a:rPr lang="en-GB" b="1" i="1" u="dbl">
                              <a:latin typeface="Cambria Math"/>
                              <a:ea typeface="Cambria Math"/>
                            </a:rPr>
                            <m:t>𝟐</m:t>
                          </m:r>
                        </m:sup>
                      </m:sSup>
                    </m:oMath>
                  </m:oMathPara>
                </a14:m>
                <a:endParaRPr lang="en-GB" b="1" u="dbl" dirty="0" smtClean="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a:stretch>
              </a:blipFill>
            </p:spPr>
            <p:txBody>
              <a:bodyPr/>
              <a:lstStyle/>
              <a:p>
                <a:r>
                  <a:rPr lang="en-GB">
                    <a:noFill/>
                  </a:rPr>
                  <a:t> </a:t>
                </a:r>
              </a:p>
            </p:txBody>
          </p:sp>
        </mc:Fallback>
      </mc:AlternateContent>
    </p:spTree>
    <p:extLst>
      <p:ext uri="{BB962C8B-B14F-4D97-AF65-F5344CB8AC3E}">
        <p14:creationId xmlns:p14="http://schemas.microsoft.com/office/powerpoint/2010/main" val="155203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Kinematic relationships for angular motion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smtClean="0"/>
                  <a:t>If we rearrange this equation to </a:t>
                </a:r>
                <a14:m>
                  <m:oMath xmlns:m="http://schemas.openxmlformats.org/officeDocument/2006/math">
                    <m:r>
                      <a:rPr lang="en-GB" b="0" i="1" smtClean="0">
                        <a:latin typeface="Cambria Math"/>
                      </a:rPr>
                      <m:t>𝑡</m:t>
                    </m:r>
                    <m:r>
                      <a:rPr lang="en-GB" b="0" i="1" smtClean="0">
                        <a:latin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𝜔</m:t>
                        </m:r>
                        <m:r>
                          <a:rPr lang="en-GB" b="0" i="1" smtClean="0">
                            <a:latin typeface="Cambria Math"/>
                            <a:ea typeface="Cambria Math"/>
                          </a:rPr>
                          <m:t>−</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𝜔</m:t>
                            </m:r>
                          </m:e>
                          <m:sub>
                            <m:r>
                              <a:rPr lang="en-GB" b="0" i="1" smtClean="0">
                                <a:latin typeface="Cambria Math"/>
                                <a:ea typeface="Cambria Math"/>
                              </a:rPr>
                              <m:t>0</m:t>
                            </m:r>
                          </m:sub>
                        </m:sSub>
                      </m:num>
                      <m:den>
                        <m:r>
                          <a:rPr lang="en-GB" b="0" i="1" smtClean="0">
                            <a:latin typeface="Cambria Math"/>
                            <a:ea typeface="Cambria Math"/>
                          </a:rPr>
                          <m:t>𝛼</m:t>
                        </m:r>
                      </m:den>
                    </m:f>
                  </m:oMath>
                </a14:m>
                <a:r>
                  <a:rPr lang="en-GB" dirty="0" smtClean="0"/>
                  <a:t> we can then find our final rotational equation of motion:</a:t>
                </a:r>
              </a:p>
              <a:p>
                <a:pPr marL="0" indent="0">
                  <a:buNone/>
                </a:pPr>
                <a14:m>
                  <m:oMathPara xmlns:m="http://schemas.openxmlformats.org/officeDocument/2006/math">
                    <m:oMathParaPr>
                      <m:jc m:val="centerGroup"/>
                    </m:oMathParaPr>
                    <m:oMath xmlns:m="http://schemas.openxmlformats.org/officeDocument/2006/math">
                      <m:r>
                        <a:rPr lang="en-GB" b="0" i="1">
                          <a:latin typeface="Cambria Math"/>
                          <a:ea typeface="Cambria Math"/>
                        </a:rPr>
                        <m:t>𝜃</m:t>
                      </m:r>
                      <m:r>
                        <a:rPr lang="en-GB" b="0" i="1">
                          <a:latin typeface="Cambria Math"/>
                          <a:ea typeface="Cambria Math"/>
                        </a:rPr>
                        <m:t>=</m:t>
                      </m:r>
                      <m:sSub>
                        <m:sSubPr>
                          <m:ctrlPr>
                            <a:rPr lang="en-GB" i="1">
                              <a:latin typeface="Cambria Math" panose="02040503050406030204" pitchFamily="18" charset="0"/>
                              <a:ea typeface="Cambria Math"/>
                            </a:rPr>
                          </m:ctrlPr>
                        </m:sSubPr>
                        <m:e>
                          <m:r>
                            <a:rPr lang="en-GB" b="0" i="1">
                              <a:latin typeface="Cambria Math"/>
                              <a:ea typeface="Cambria Math"/>
                            </a:rPr>
                            <m:t>𝜔</m:t>
                          </m:r>
                        </m:e>
                        <m:sub>
                          <m:r>
                            <a:rPr lang="en-GB" b="0" i="1">
                              <a:latin typeface="Cambria Math"/>
                              <a:ea typeface="Cambria Math"/>
                            </a:rPr>
                            <m:t>0</m:t>
                          </m:r>
                        </m:sub>
                      </m:sSub>
                      <m:d>
                        <m:dPr>
                          <m:ctrlPr>
                            <a:rPr lang="en-GB" b="0" i="1" smtClean="0">
                              <a:latin typeface="Cambria Math" panose="02040503050406030204" pitchFamily="18" charset="0"/>
                              <a:ea typeface="Cambria Math"/>
                            </a:rPr>
                          </m:ctrlPr>
                        </m:dPr>
                        <m:e>
                          <m:f>
                            <m:fPr>
                              <m:ctrlPr>
                                <a:rPr lang="en-GB" i="1">
                                  <a:latin typeface="Cambria Math" panose="02040503050406030204" pitchFamily="18" charset="0"/>
                                  <a:ea typeface="Cambria Math"/>
                                </a:rPr>
                              </m:ctrlPr>
                            </m:fPr>
                            <m:num>
                              <m:r>
                                <a:rPr lang="en-GB" i="1">
                                  <a:latin typeface="Cambria Math"/>
                                  <a:ea typeface="Cambria Math"/>
                                </a:rPr>
                                <m:t>𝜔</m:t>
                              </m:r>
                              <m:r>
                                <a:rPr lang="en-GB" i="1">
                                  <a:latin typeface="Cambria Math"/>
                                  <a:ea typeface="Cambria Math"/>
                                </a:rPr>
                                <m:t>−</m:t>
                              </m:r>
                              <m:sSub>
                                <m:sSubPr>
                                  <m:ctrlPr>
                                    <a:rPr lang="en-GB" i="1">
                                      <a:latin typeface="Cambria Math" panose="02040503050406030204" pitchFamily="18" charset="0"/>
                                      <a:ea typeface="Cambria Math"/>
                                    </a:rPr>
                                  </m:ctrlPr>
                                </m:sSubPr>
                                <m:e>
                                  <m:r>
                                    <a:rPr lang="en-GB" i="1">
                                      <a:latin typeface="Cambria Math"/>
                                      <a:ea typeface="Cambria Math"/>
                                    </a:rPr>
                                    <m:t>𝜔</m:t>
                                  </m:r>
                                </m:e>
                                <m:sub>
                                  <m:r>
                                    <a:rPr lang="en-GB" i="1">
                                      <a:latin typeface="Cambria Math"/>
                                      <a:ea typeface="Cambria Math"/>
                                    </a:rPr>
                                    <m:t>0</m:t>
                                  </m:r>
                                </m:sub>
                              </m:sSub>
                            </m:num>
                            <m:den>
                              <m:r>
                                <a:rPr lang="en-GB" i="1">
                                  <a:latin typeface="Cambria Math"/>
                                  <a:ea typeface="Cambria Math"/>
                                </a:rPr>
                                <m:t>𝛼</m:t>
                              </m:r>
                            </m:den>
                          </m:f>
                        </m:e>
                      </m:d>
                      <m:r>
                        <a:rPr lang="en-GB" b="0" i="1">
                          <a:latin typeface="Cambria Math"/>
                          <a:ea typeface="Cambria Math"/>
                        </a:rPr>
                        <m:t>+</m:t>
                      </m:r>
                      <m:f>
                        <m:fPr>
                          <m:ctrlPr>
                            <a:rPr lang="en-GB" i="1">
                              <a:latin typeface="Cambria Math" panose="02040503050406030204" pitchFamily="18" charset="0"/>
                              <a:ea typeface="Cambria Math"/>
                            </a:rPr>
                          </m:ctrlPr>
                        </m:fPr>
                        <m:num>
                          <m:r>
                            <a:rPr lang="en-GB" b="0" i="1">
                              <a:latin typeface="Cambria Math"/>
                              <a:ea typeface="Cambria Math"/>
                            </a:rPr>
                            <m:t>1</m:t>
                          </m:r>
                        </m:num>
                        <m:den>
                          <m:r>
                            <a:rPr lang="en-GB" b="0" i="1">
                              <a:latin typeface="Cambria Math"/>
                              <a:ea typeface="Cambria Math"/>
                            </a:rPr>
                            <m:t>2</m:t>
                          </m:r>
                        </m:den>
                      </m:f>
                      <m:r>
                        <a:rPr lang="en-GB" b="0" i="1">
                          <a:latin typeface="Cambria Math"/>
                          <a:ea typeface="Cambria Math"/>
                        </a:rPr>
                        <m:t>𝛼</m:t>
                      </m:r>
                      <m:sSup>
                        <m:sSupPr>
                          <m:ctrlPr>
                            <a:rPr lang="en-GB" i="1">
                              <a:latin typeface="Cambria Math" panose="02040503050406030204" pitchFamily="18" charset="0"/>
                              <a:ea typeface="Cambria Math"/>
                            </a:rPr>
                          </m:ctrlPr>
                        </m:sSupPr>
                        <m:e>
                          <m:d>
                            <m:dPr>
                              <m:ctrlPr>
                                <a:rPr lang="en-GB" b="0" i="1" smtClean="0">
                                  <a:latin typeface="Cambria Math" panose="02040503050406030204" pitchFamily="18" charset="0"/>
                                  <a:ea typeface="Cambria Math"/>
                                </a:rPr>
                              </m:ctrlPr>
                            </m:dPr>
                            <m:e>
                              <m:f>
                                <m:fPr>
                                  <m:ctrlPr>
                                    <a:rPr lang="en-GB" i="1">
                                      <a:latin typeface="Cambria Math" panose="02040503050406030204" pitchFamily="18" charset="0"/>
                                      <a:ea typeface="Cambria Math"/>
                                    </a:rPr>
                                  </m:ctrlPr>
                                </m:fPr>
                                <m:num>
                                  <m:r>
                                    <a:rPr lang="en-GB" i="1">
                                      <a:latin typeface="Cambria Math"/>
                                      <a:ea typeface="Cambria Math"/>
                                    </a:rPr>
                                    <m:t>𝜔</m:t>
                                  </m:r>
                                  <m:r>
                                    <a:rPr lang="en-GB" i="1">
                                      <a:latin typeface="Cambria Math"/>
                                      <a:ea typeface="Cambria Math"/>
                                    </a:rPr>
                                    <m:t>−</m:t>
                                  </m:r>
                                  <m:sSub>
                                    <m:sSubPr>
                                      <m:ctrlPr>
                                        <a:rPr lang="en-GB" i="1">
                                          <a:latin typeface="Cambria Math" panose="02040503050406030204" pitchFamily="18" charset="0"/>
                                          <a:ea typeface="Cambria Math"/>
                                        </a:rPr>
                                      </m:ctrlPr>
                                    </m:sSubPr>
                                    <m:e>
                                      <m:r>
                                        <a:rPr lang="en-GB" i="1">
                                          <a:latin typeface="Cambria Math"/>
                                          <a:ea typeface="Cambria Math"/>
                                        </a:rPr>
                                        <m:t>𝜔</m:t>
                                      </m:r>
                                    </m:e>
                                    <m:sub>
                                      <m:r>
                                        <a:rPr lang="en-GB" i="1">
                                          <a:latin typeface="Cambria Math"/>
                                          <a:ea typeface="Cambria Math"/>
                                        </a:rPr>
                                        <m:t>0</m:t>
                                      </m:r>
                                    </m:sub>
                                  </m:sSub>
                                </m:num>
                                <m:den>
                                  <m:r>
                                    <a:rPr lang="en-GB" i="1">
                                      <a:latin typeface="Cambria Math"/>
                                      <a:ea typeface="Cambria Math"/>
                                    </a:rPr>
                                    <m:t>𝛼</m:t>
                                  </m:r>
                                </m:den>
                              </m:f>
                            </m:e>
                          </m:d>
                        </m:e>
                        <m:sup>
                          <m:r>
                            <a:rPr lang="en-GB" b="0" i="1">
                              <a:latin typeface="Cambria Math"/>
                              <a:ea typeface="Cambria Math"/>
                            </a:rPr>
                            <m:t>2</m:t>
                          </m:r>
                        </m:sup>
                      </m:sSup>
                    </m:oMath>
                  </m:oMathPara>
                </a14:m>
                <a:endParaRPr lang="en-GB" dirty="0" smtClean="0"/>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2</m:t>
                      </m:r>
                      <m:r>
                        <a:rPr lang="en-GB" b="0" i="1" smtClean="0">
                          <a:latin typeface="Cambria Math"/>
                          <a:ea typeface="Cambria Math"/>
                        </a:rPr>
                        <m:t>𝛼𝜃</m:t>
                      </m:r>
                      <m:r>
                        <a:rPr lang="en-GB" b="0" i="1" smtClean="0">
                          <a:latin typeface="Cambria Math"/>
                          <a:ea typeface="Cambria Math"/>
                        </a:rPr>
                        <m:t>=</m:t>
                      </m:r>
                      <m:sSub>
                        <m:sSubPr>
                          <m:ctrlPr>
                            <a:rPr lang="en-GB" b="0" i="1" smtClean="0">
                              <a:latin typeface="Cambria Math" panose="02040503050406030204" pitchFamily="18" charset="0"/>
                              <a:ea typeface="Cambria Math"/>
                            </a:rPr>
                          </m:ctrlPr>
                        </m:sSubPr>
                        <m:e>
                          <m:r>
                            <a:rPr lang="en-GB" b="0" i="1" smtClean="0">
                              <a:latin typeface="Cambria Math"/>
                              <a:ea typeface="Cambria Math"/>
                            </a:rPr>
                            <m:t>2</m:t>
                          </m:r>
                          <m:r>
                            <a:rPr lang="en-GB" b="0" i="1" smtClean="0">
                              <a:latin typeface="Cambria Math"/>
                              <a:ea typeface="Cambria Math"/>
                            </a:rPr>
                            <m:t>𝜔</m:t>
                          </m:r>
                        </m:e>
                        <m:sub>
                          <m:r>
                            <a:rPr lang="en-GB" b="0" i="1" smtClean="0">
                              <a:latin typeface="Cambria Math"/>
                              <a:ea typeface="Cambria Math"/>
                            </a:rPr>
                            <m:t>0</m:t>
                          </m:r>
                        </m:sub>
                      </m:sSub>
                      <m:r>
                        <a:rPr lang="en-GB" b="0" i="1" smtClean="0">
                          <a:latin typeface="Cambria Math"/>
                          <a:ea typeface="Cambria Math"/>
                        </a:rPr>
                        <m:t>𝜔</m:t>
                      </m:r>
                      <m:r>
                        <a:rPr lang="en-GB" b="0" i="1" smtClean="0">
                          <a:latin typeface="Cambria Math"/>
                          <a:ea typeface="Cambria Math"/>
                        </a:rPr>
                        <m:t> −</m:t>
                      </m:r>
                      <m:sSubSup>
                        <m:sSubSupPr>
                          <m:ctrlPr>
                            <a:rPr lang="en-GB" b="0" i="1" smtClean="0">
                              <a:latin typeface="Cambria Math" panose="02040503050406030204" pitchFamily="18" charset="0"/>
                              <a:ea typeface="Cambria Math"/>
                            </a:rPr>
                          </m:ctrlPr>
                        </m:sSubSupPr>
                        <m:e>
                          <m:r>
                            <a:rPr lang="en-GB" b="0" i="1" smtClean="0">
                              <a:latin typeface="Cambria Math"/>
                              <a:ea typeface="Cambria Math"/>
                            </a:rPr>
                            <m:t>2</m:t>
                          </m:r>
                          <m:r>
                            <a:rPr lang="en-GB" i="1">
                              <a:latin typeface="Cambria Math"/>
                              <a:ea typeface="Cambria Math"/>
                            </a:rPr>
                            <m:t>𝜔</m:t>
                          </m:r>
                        </m:e>
                        <m:sub>
                          <m:r>
                            <a:rPr lang="en-GB" b="0" i="1" smtClean="0">
                              <a:latin typeface="Cambria Math"/>
                              <a:ea typeface="Cambria Math"/>
                            </a:rPr>
                            <m:t>0</m:t>
                          </m:r>
                        </m:sub>
                        <m:sup>
                          <m:r>
                            <a:rPr lang="en-GB" b="0" i="1" smtClean="0">
                              <a:latin typeface="Cambria Math"/>
                              <a:ea typeface="Cambria Math"/>
                            </a:rPr>
                            <m:t>2</m:t>
                          </m:r>
                        </m:sup>
                      </m:sSubSup>
                      <m:r>
                        <a:rPr lang="en-GB" b="0" i="1" smtClean="0">
                          <a:latin typeface="Cambria Math"/>
                          <a:ea typeface="Cambria Math"/>
                        </a:rPr>
                        <m:t>+</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𝜔</m:t>
                          </m:r>
                        </m:e>
                        <m:sup>
                          <m:r>
                            <a:rPr lang="en-GB" b="0" i="1" smtClean="0">
                              <a:latin typeface="Cambria Math"/>
                              <a:ea typeface="Cambria Math"/>
                            </a:rPr>
                            <m:t>2</m:t>
                          </m:r>
                        </m:sup>
                      </m:sSup>
                      <m:r>
                        <a:rPr lang="en-GB" b="0" i="1" smtClean="0">
                          <a:latin typeface="Cambria Math"/>
                          <a:ea typeface="Cambria Math"/>
                        </a:rPr>
                        <m:t>−2</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𝜔</m:t>
                          </m:r>
                        </m:e>
                        <m:sub>
                          <m:r>
                            <a:rPr lang="en-GB" b="0" i="1" smtClean="0">
                              <a:latin typeface="Cambria Math"/>
                              <a:ea typeface="Cambria Math"/>
                            </a:rPr>
                            <m:t>0</m:t>
                          </m:r>
                        </m:sub>
                      </m:sSub>
                      <m:r>
                        <a:rPr lang="en-GB" b="0" i="1" smtClean="0">
                          <a:latin typeface="Cambria Math"/>
                          <a:ea typeface="Cambria Math"/>
                        </a:rPr>
                        <m:t>𝜔</m:t>
                      </m:r>
                      <m:r>
                        <a:rPr lang="en-GB" b="0" i="1" smtClean="0">
                          <a:latin typeface="Cambria Math"/>
                          <a:ea typeface="Cambria Math"/>
                        </a:rPr>
                        <m:t>+</m:t>
                      </m:r>
                      <m:sSubSup>
                        <m:sSubSupPr>
                          <m:ctrlPr>
                            <a:rPr lang="en-GB" b="0" i="1" smtClean="0">
                              <a:latin typeface="Cambria Math" panose="02040503050406030204" pitchFamily="18" charset="0"/>
                              <a:ea typeface="Cambria Math"/>
                            </a:rPr>
                          </m:ctrlPr>
                        </m:sSubSupPr>
                        <m:e>
                          <m:r>
                            <a:rPr lang="en-GB" b="0" i="1" smtClean="0">
                              <a:latin typeface="Cambria Math"/>
                              <a:ea typeface="Cambria Math"/>
                            </a:rPr>
                            <m:t>𝜔</m:t>
                          </m:r>
                        </m:e>
                        <m:sub>
                          <m:r>
                            <a:rPr lang="en-GB" b="0" i="1" smtClean="0">
                              <a:latin typeface="Cambria Math"/>
                              <a:ea typeface="Cambria Math"/>
                            </a:rPr>
                            <m:t>0</m:t>
                          </m:r>
                        </m:sub>
                        <m:sup>
                          <m:r>
                            <a:rPr lang="en-GB" b="0" i="1" smtClean="0">
                              <a:latin typeface="Cambria Math"/>
                              <a:ea typeface="Cambria Math"/>
                            </a:rPr>
                            <m:t>2</m:t>
                          </m:r>
                        </m:sup>
                      </m:sSubSup>
                    </m:oMath>
                  </m:oMathPara>
                </a14:m>
                <a:endParaRPr lang="en-GB" b="0" dirty="0" smtClean="0">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2</m:t>
                      </m:r>
                      <m:r>
                        <a:rPr lang="en-GB" b="0" i="1" smtClean="0">
                          <a:latin typeface="Cambria Math"/>
                          <a:ea typeface="Cambria Math"/>
                        </a:rPr>
                        <m:t>𝛼𝜃</m:t>
                      </m:r>
                      <m:r>
                        <a:rPr lang="en-GB" b="0" i="1" smtClean="0">
                          <a:latin typeface="Cambria Math"/>
                          <a:ea typeface="Cambria Math"/>
                        </a:rPr>
                        <m:t>= </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𝜔</m:t>
                          </m:r>
                        </m:e>
                        <m:sup>
                          <m:r>
                            <a:rPr lang="en-GB" b="0" i="1" smtClean="0">
                              <a:latin typeface="Cambria Math"/>
                              <a:ea typeface="Cambria Math"/>
                            </a:rPr>
                            <m:t>2</m:t>
                          </m:r>
                        </m:sup>
                      </m:sSup>
                      <m:r>
                        <a:rPr lang="en-GB" b="0" i="1" smtClean="0">
                          <a:latin typeface="Cambria Math"/>
                          <a:ea typeface="Cambria Math"/>
                        </a:rPr>
                        <m:t> −</m:t>
                      </m:r>
                      <m:sSubSup>
                        <m:sSubSupPr>
                          <m:ctrlPr>
                            <a:rPr lang="en-GB" b="0" i="1" smtClean="0">
                              <a:latin typeface="Cambria Math" panose="02040503050406030204" pitchFamily="18" charset="0"/>
                              <a:ea typeface="Cambria Math"/>
                            </a:rPr>
                          </m:ctrlPr>
                        </m:sSubSupPr>
                        <m:e>
                          <m:r>
                            <a:rPr lang="en-GB" b="0" i="1" smtClean="0">
                              <a:latin typeface="Cambria Math"/>
                              <a:ea typeface="Cambria Math"/>
                            </a:rPr>
                            <m:t>𝜔</m:t>
                          </m:r>
                        </m:e>
                        <m:sub>
                          <m:r>
                            <a:rPr lang="en-GB" b="0" i="1" smtClean="0">
                              <a:latin typeface="Cambria Math"/>
                              <a:ea typeface="Cambria Math"/>
                            </a:rPr>
                            <m:t>0</m:t>
                          </m:r>
                        </m:sub>
                        <m:sup>
                          <m:r>
                            <a:rPr lang="en-GB" b="0" i="1" smtClean="0">
                              <a:latin typeface="Cambria Math"/>
                              <a:ea typeface="Cambria Math"/>
                            </a:rPr>
                            <m:t>2</m:t>
                          </m:r>
                        </m:sup>
                      </m:sSubSup>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u="dbl" smtClean="0">
                          <a:latin typeface="Cambria Math"/>
                          <a:ea typeface="Cambria Math"/>
                        </a:rPr>
                        <m:t>∴</m:t>
                      </m:r>
                      <m:sSup>
                        <m:sSupPr>
                          <m:ctrlPr>
                            <a:rPr lang="en-GB" b="1" i="1" u="dbl" smtClean="0">
                              <a:latin typeface="Cambria Math" panose="02040503050406030204" pitchFamily="18" charset="0"/>
                              <a:ea typeface="Cambria Math"/>
                            </a:rPr>
                          </m:ctrlPr>
                        </m:sSupPr>
                        <m:e>
                          <m:r>
                            <a:rPr lang="en-GB" b="1" i="1" u="dbl" smtClean="0">
                              <a:latin typeface="Cambria Math"/>
                              <a:ea typeface="Cambria Math"/>
                            </a:rPr>
                            <m:t>𝝎</m:t>
                          </m:r>
                        </m:e>
                        <m:sup>
                          <m:r>
                            <a:rPr lang="en-GB" b="1" i="1" u="dbl" smtClean="0">
                              <a:latin typeface="Cambria Math"/>
                              <a:ea typeface="Cambria Math"/>
                            </a:rPr>
                            <m:t>𝟐</m:t>
                          </m:r>
                        </m:sup>
                      </m:sSup>
                      <m:r>
                        <a:rPr lang="en-GB" b="1" i="1" u="dbl" smtClean="0">
                          <a:latin typeface="Cambria Math"/>
                          <a:ea typeface="Cambria Math"/>
                        </a:rPr>
                        <m:t>= </m:t>
                      </m:r>
                      <m:sSubSup>
                        <m:sSubSupPr>
                          <m:ctrlPr>
                            <a:rPr lang="en-GB" b="1" i="1" u="dbl" smtClean="0">
                              <a:latin typeface="Cambria Math" panose="02040503050406030204" pitchFamily="18" charset="0"/>
                              <a:ea typeface="Cambria Math"/>
                            </a:rPr>
                          </m:ctrlPr>
                        </m:sSubSupPr>
                        <m:e>
                          <m:r>
                            <a:rPr lang="en-GB" b="1" i="1" u="dbl" smtClean="0">
                              <a:latin typeface="Cambria Math"/>
                              <a:ea typeface="Cambria Math"/>
                            </a:rPr>
                            <m:t>𝝎</m:t>
                          </m:r>
                        </m:e>
                        <m:sub>
                          <m:r>
                            <a:rPr lang="en-GB" b="1" i="1" u="dbl" smtClean="0">
                              <a:latin typeface="Cambria Math"/>
                              <a:ea typeface="Cambria Math"/>
                            </a:rPr>
                            <m:t>𝟎</m:t>
                          </m:r>
                        </m:sub>
                        <m:sup>
                          <m:r>
                            <a:rPr lang="en-GB" b="1" i="1" u="dbl" smtClean="0">
                              <a:latin typeface="Cambria Math"/>
                              <a:ea typeface="Cambria Math"/>
                            </a:rPr>
                            <m:t>𝟐</m:t>
                          </m:r>
                          <m:r>
                            <a:rPr lang="en-GB" b="1" i="1" u="dbl" smtClean="0">
                              <a:latin typeface="Cambria Math"/>
                              <a:ea typeface="Cambria Math"/>
                            </a:rPr>
                            <m:t> </m:t>
                          </m:r>
                        </m:sup>
                      </m:sSubSup>
                      <m:r>
                        <a:rPr lang="en-GB" b="1" i="1" u="dbl" smtClean="0">
                          <a:latin typeface="Cambria Math"/>
                          <a:ea typeface="Cambria Math"/>
                        </a:rPr>
                        <m:t>+</m:t>
                      </m:r>
                      <m:r>
                        <a:rPr lang="en-GB" b="1" i="1" u="dbl" smtClean="0">
                          <a:latin typeface="Cambria Math"/>
                          <a:ea typeface="Cambria Math"/>
                        </a:rPr>
                        <m:t>𝟐</m:t>
                      </m:r>
                      <m:r>
                        <a:rPr lang="en-GB" b="1" i="1" u="dbl" smtClean="0">
                          <a:latin typeface="Cambria Math"/>
                          <a:ea typeface="Cambria Math"/>
                        </a:rPr>
                        <m:t>𝜶𝜽</m:t>
                      </m:r>
                    </m:oMath>
                  </m:oMathPara>
                </a14:m>
                <a:endParaRPr lang="en-GB" b="1" u="db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125"/>
                </a:stretch>
              </a:blipFill>
            </p:spPr>
            <p:txBody>
              <a:bodyPr/>
              <a:lstStyle/>
              <a:p>
                <a:r>
                  <a:rPr lang="en-GB">
                    <a:noFill/>
                  </a:rPr>
                  <a:t> </a:t>
                </a:r>
              </a:p>
            </p:txBody>
          </p:sp>
        </mc:Fallback>
      </mc:AlternateContent>
    </p:spTree>
    <p:extLst>
      <p:ext uri="{BB962C8B-B14F-4D97-AF65-F5344CB8AC3E}">
        <p14:creationId xmlns:p14="http://schemas.microsoft.com/office/powerpoint/2010/main" val="261608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Linear </a:t>
            </a:r>
            <a:r>
              <a:rPr lang="en-GB" dirty="0" err="1" smtClean="0"/>
              <a:t>vs</a:t>
            </a:r>
            <a:r>
              <a:rPr lang="en-GB" dirty="0" smtClean="0"/>
              <a:t> Rotational</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61171"/>
            <a:ext cx="7025818"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953000" y="457200"/>
            <a:ext cx="2709396" cy="369332"/>
          </a:xfrm>
          <a:prstGeom prst="rect">
            <a:avLst/>
          </a:prstGeom>
        </p:spPr>
        <p:txBody>
          <a:bodyPr wrap="none">
            <a:spAutoFit/>
          </a:bodyPr>
          <a:lstStyle/>
          <a:p>
            <a:r>
              <a:rPr lang="en-GB" dirty="0"/>
              <a:t>Copy into notes jotter: </a:t>
            </a:r>
          </a:p>
        </p:txBody>
      </p:sp>
      <mc:AlternateContent xmlns:mc="http://schemas.openxmlformats.org/markup-compatibility/2006" xmlns:a14="http://schemas.microsoft.com/office/drawing/2010/main">
        <mc:Choice Requires="a14">
          <p:sp>
            <p:nvSpPr>
              <p:cNvPr id="4" name="TextBox 3"/>
              <p:cNvSpPr txBox="1"/>
              <p:nvPr/>
            </p:nvSpPr>
            <p:spPr>
              <a:xfrm>
                <a:off x="7772400" y="2286000"/>
                <a:ext cx="4175582" cy="2862322"/>
              </a:xfrm>
              <a:prstGeom prst="rect">
                <a:avLst/>
              </a:prstGeom>
              <a:noFill/>
              <a:ln w="76200">
                <a:solidFill>
                  <a:srgbClr val="7030A0"/>
                </a:solidFill>
              </a:ln>
            </p:spPr>
            <p:txBody>
              <a:bodyPr wrap="square" rtlCol="0">
                <a:spAutoFit/>
              </a:bodyPr>
              <a:lstStyle/>
              <a:p>
                <a:r>
                  <a:rPr lang="en-GB" dirty="0" smtClean="0"/>
                  <a:t>Where:</a:t>
                </a:r>
              </a:p>
              <a:p>
                <a:r>
                  <a:rPr lang="el-GR" dirty="0" smtClean="0"/>
                  <a:t>ω</a:t>
                </a:r>
                <a:r>
                  <a:rPr lang="en-GB" dirty="0" smtClean="0"/>
                  <a:t> = final angular velocity (rad s</a:t>
                </a:r>
                <a:r>
                  <a:rPr lang="en-GB" baseline="30000" dirty="0" smtClean="0"/>
                  <a:t>-1</a:t>
                </a:r>
                <a:r>
                  <a:rPr lang="en-GB" dirty="0" smtClean="0"/>
                  <a:t>)</a:t>
                </a:r>
              </a:p>
              <a:p>
                <a:endParaRPr lang="en-GB" dirty="0"/>
              </a:p>
              <a:p>
                <a:r>
                  <a:rPr lang="el-GR" dirty="0" smtClean="0"/>
                  <a:t>ω</a:t>
                </a:r>
                <a:r>
                  <a:rPr lang="en-GB" baseline="-25000" dirty="0" smtClean="0"/>
                  <a:t>0</a:t>
                </a:r>
                <a:r>
                  <a:rPr lang="en-GB" dirty="0" smtClean="0"/>
                  <a:t> </a:t>
                </a:r>
                <a:r>
                  <a:rPr lang="en-GB" dirty="0"/>
                  <a:t>= </a:t>
                </a:r>
                <a:r>
                  <a:rPr lang="en-GB" dirty="0" smtClean="0"/>
                  <a:t>initial angular </a:t>
                </a:r>
                <a:r>
                  <a:rPr lang="en-GB" dirty="0"/>
                  <a:t>velocity (rad s</a:t>
                </a:r>
                <a:r>
                  <a:rPr lang="en-GB" baseline="30000" dirty="0"/>
                  <a:t>-1</a:t>
                </a:r>
                <a:r>
                  <a:rPr lang="en-GB" dirty="0"/>
                  <a:t>)</a:t>
                </a:r>
              </a:p>
              <a:p>
                <a:endParaRPr lang="en-GB" dirty="0" smtClean="0"/>
              </a:p>
              <a:p>
                <a:r>
                  <a:rPr lang="el-GR" dirty="0" smtClean="0"/>
                  <a:t>Θ</a:t>
                </a:r>
                <a:r>
                  <a:rPr lang="en-GB" dirty="0" smtClean="0"/>
                  <a:t> = angular displacement (rad)</a:t>
                </a:r>
              </a:p>
              <a:p>
                <a:endParaRPr lang="en-GB" dirty="0" smtClean="0"/>
              </a:p>
              <a:p>
                <a14:m>
                  <m:oMath xmlns:m="http://schemas.openxmlformats.org/officeDocument/2006/math">
                    <m:r>
                      <a:rPr lang="el-GR" i="1" dirty="0" smtClean="0">
                        <a:latin typeface="Cambria Math" panose="02040503050406030204" pitchFamily="18" charset="0"/>
                      </a:rPr>
                      <m:t>𝛼</m:t>
                    </m:r>
                    <m:r>
                      <a:rPr lang="en-GB" b="0" i="1" dirty="0" smtClean="0">
                        <a:latin typeface="Cambria Math" panose="02040503050406030204" pitchFamily="18" charset="0"/>
                      </a:rPr>
                      <m:t> </m:t>
                    </m:r>
                  </m:oMath>
                </a14:m>
                <a:r>
                  <a:rPr lang="en-GB" dirty="0" smtClean="0"/>
                  <a:t> = angular acceleration (rad s</a:t>
                </a:r>
                <a:r>
                  <a:rPr lang="en-GB" baseline="30000" dirty="0" smtClean="0"/>
                  <a:t> -2</a:t>
                </a:r>
                <a:r>
                  <a:rPr lang="en-GB" dirty="0" smtClean="0"/>
                  <a:t>)</a:t>
                </a:r>
              </a:p>
              <a:p>
                <a:endParaRPr lang="en-GB" dirty="0" smtClean="0"/>
              </a:p>
              <a:p>
                <a:r>
                  <a:rPr lang="en-GB" dirty="0" smtClean="0"/>
                  <a:t>t = time (s)</a:t>
                </a:r>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7772400" y="2286000"/>
                <a:ext cx="4175582" cy="2862322"/>
              </a:xfrm>
              <a:prstGeom prst="rect">
                <a:avLst/>
              </a:prstGeom>
              <a:blipFill>
                <a:blip r:embed="rId3"/>
                <a:stretch>
                  <a:fillRect l="-287" b="-1035"/>
                </a:stretch>
              </a:blipFill>
              <a:ln w="76200">
                <a:solidFill>
                  <a:srgbClr val="7030A0"/>
                </a:solidFill>
              </a:ln>
            </p:spPr>
            <p:txBody>
              <a:bodyPr/>
              <a:lstStyle/>
              <a:p>
                <a:r>
                  <a:rPr lang="en-GB">
                    <a:noFill/>
                  </a:rPr>
                  <a:t> </a:t>
                </a:r>
              </a:p>
            </p:txBody>
          </p:sp>
        </mc:Fallback>
      </mc:AlternateContent>
    </p:spTree>
    <p:extLst>
      <p:ext uri="{BB962C8B-B14F-4D97-AF65-F5344CB8AC3E}">
        <p14:creationId xmlns:p14="http://schemas.microsoft.com/office/powerpoint/2010/main" val="178351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Angular velocity Quiz</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371601"/>
            <a:ext cx="638175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124201"/>
            <a:ext cx="63817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5029200"/>
            <a:ext cx="63627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517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600200"/>
            <a:ext cx="653415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733801"/>
            <a:ext cx="63817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934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a:t>
            </a:r>
            <a:endParaRPr lang="en-GB" dirty="0"/>
          </a:p>
        </p:txBody>
      </p:sp>
      <p:sp>
        <p:nvSpPr>
          <p:cNvPr id="3" name="Content Placeholder 2"/>
          <p:cNvSpPr>
            <a:spLocks noGrp="1"/>
          </p:cNvSpPr>
          <p:nvPr>
            <p:ph idx="1"/>
          </p:nvPr>
        </p:nvSpPr>
        <p:spPr/>
        <p:txBody>
          <a:bodyPr/>
          <a:lstStyle/>
          <a:p>
            <a:pPr marL="0" indent="0">
              <a:buNone/>
            </a:pPr>
            <a:r>
              <a:rPr lang="en-GB" dirty="0"/>
              <a:t>An electric fan has blades that rotate with angular velocity 80 rad s</a:t>
            </a:r>
            <a:r>
              <a:rPr lang="en-GB" baseline="30000" dirty="0"/>
              <a:t>-1</a:t>
            </a:r>
            <a:r>
              <a:rPr lang="en-GB" dirty="0"/>
              <a:t>. When the fan is switched off, the blades come to rest after 12 s. What is the angular deceleration of the fan blades?</a:t>
            </a:r>
          </a:p>
        </p:txBody>
      </p:sp>
    </p:spTree>
    <p:extLst>
      <p:ext uri="{BB962C8B-B14F-4D97-AF65-F5344CB8AC3E}">
        <p14:creationId xmlns:p14="http://schemas.microsoft.com/office/powerpoint/2010/main" val="3666289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 Answer</a:t>
            </a:r>
            <a:endParaRPr lang="en-GB" dirty="0"/>
          </a:p>
        </p:txBody>
      </p:sp>
      <p:sp>
        <p:nvSpPr>
          <p:cNvPr id="3" name="Content Placeholder 2"/>
          <p:cNvSpPr>
            <a:spLocks noGrp="1"/>
          </p:cNvSpPr>
          <p:nvPr>
            <p:ph idx="1"/>
          </p:nvPr>
        </p:nvSpPr>
        <p:spPr/>
        <p:txBody>
          <a:bodyPr/>
          <a:lstStyle/>
          <a:p>
            <a:pPr marL="0" indent="0">
              <a:buNone/>
            </a:pPr>
            <a:r>
              <a:rPr lang="en-GB" dirty="0"/>
              <a:t>We follow the same procedure as we used to solve problems in linear motion - list the data and select the appropriate kinematic relationship.</a:t>
            </a:r>
          </a:p>
          <a:p>
            <a:pPr marL="0" indent="0">
              <a:buNone/>
            </a:pPr>
            <a:r>
              <a:rPr lang="en-GB" dirty="0"/>
              <a:t>Here we are told </a:t>
            </a:r>
            <a:br>
              <a:rPr lang="en-GB" dirty="0"/>
            </a:br>
            <a:r>
              <a:rPr lang="el-GR" dirty="0" smtClean="0"/>
              <a:t>ω</a:t>
            </a:r>
            <a:r>
              <a:rPr lang="en-GB" baseline="-25000" dirty="0"/>
              <a:t> 0 </a:t>
            </a:r>
            <a:r>
              <a:rPr lang="en-GB" dirty="0" smtClean="0"/>
              <a:t>= </a:t>
            </a:r>
            <a:r>
              <a:rPr lang="en-GB" dirty="0"/>
              <a:t>80 rad s</a:t>
            </a:r>
            <a:r>
              <a:rPr lang="en-GB" baseline="30000" dirty="0"/>
              <a:t>-1</a:t>
            </a:r>
            <a:r>
              <a:rPr lang="en-GB" dirty="0"/>
              <a:t> </a:t>
            </a:r>
            <a:br>
              <a:rPr lang="en-GB" dirty="0"/>
            </a:br>
            <a:r>
              <a:rPr lang="el-GR" dirty="0" smtClean="0"/>
              <a:t>ω</a:t>
            </a:r>
            <a:r>
              <a:rPr lang="en-GB" dirty="0" smtClean="0"/>
              <a:t>= </a:t>
            </a:r>
            <a:r>
              <a:rPr lang="en-GB" dirty="0"/>
              <a:t>0 rad s</a:t>
            </a:r>
            <a:r>
              <a:rPr lang="en-GB" baseline="30000" dirty="0"/>
              <a:t>-1</a:t>
            </a:r>
            <a:r>
              <a:rPr lang="en-GB" dirty="0"/>
              <a:t> </a:t>
            </a:r>
            <a:br>
              <a:rPr lang="en-GB" dirty="0"/>
            </a:br>
            <a:r>
              <a:rPr lang="en-GB" dirty="0" smtClean="0"/>
              <a:t>t = </a:t>
            </a:r>
            <a:r>
              <a:rPr lang="en-GB" dirty="0"/>
              <a:t>12 s </a:t>
            </a:r>
            <a:br>
              <a:rPr lang="en-GB" dirty="0"/>
            </a:br>
            <a:r>
              <a:rPr lang="el-GR" dirty="0" smtClean="0"/>
              <a:t>α</a:t>
            </a:r>
            <a:r>
              <a:rPr lang="en-GB" dirty="0" smtClean="0"/>
              <a:t>= </a:t>
            </a:r>
            <a:r>
              <a:rPr lang="en-GB" dirty="0"/>
              <a:t>?</a:t>
            </a:r>
          </a:p>
          <a:p>
            <a:endParaRPr lang="en-GB" dirty="0"/>
          </a:p>
        </p:txBody>
      </p:sp>
      <mc:AlternateContent xmlns:mc="http://schemas.openxmlformats.org/markup-compatibility/2006" xmlns:a14="http://schemas.microsoft.com/office/drawing/2010/main">
        <mc:Choice Requires="a14">
          <p:sp>
            <p:nvSpPr>
              <p:cNvPr id="4" name="TextBox 3"/>
              <p:cNvSpPr txBox="1"/>
              <p:nvPr/>
            </p:nvSpPr>
            <p:spPr>
              <a:xfrm>
                <a:off x="5943600" y="3015735"/>
                <a:ext cx="2819400" cy="21549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a:ea typeface="Cambria Math"/>
                        </a:rPr>
                        <m:t>𝜔</m:t>
                      </m:r>
                      <m:r>
                        <a:rPr lang="en-GB" sz="2400" i="1">
                          <a:latin typeface="Cambria Math"/>
                          <a:ea typeface="Cambria Math"/>
                        </a:rPr>
                        <m:t>=</m:t>
                      </m:r>
                      <m:sSub>
                        <m:sSubPr>
                          <m:ctrlPr>
                            <a:rPr lang="en-GB" sz="2400" i="1">
                              <a:latin typeface="Cambria Math" panose="02040503050406030204" pitchFamily="18" charset="0"/>
                              <a:ea typeface="Cambria Math"/>
                            </a:rPr>
                          </m:ctrlPr>
                        </m:sSubPr>
                        <m:e>
                          <m:r>
                            <a:rPr lang="en-GB" sz="2400" i="1">
                              <a:latin typeface="Cambria Math"/>
                              <a:ea typeface="Cambria Math"/>
                            </a:rPr>
                            <m:t>𝜔</m:t>
                          </m:r>
                        </m:e>
                        <m:sub>
                          <m:r>
                            <a:rPr lang="en-GB" sz="2400" i="1">
                              <a:latin typeface="Cambria Math"/>
                              <a:ea typeface="Cambria Math"/>
                            </a:rPr>
                            <m:t>0</m:t>
                          </m:r>
                        </m:sub>
                      </m:sSub>
                      <m:r>
                        <a:rPr lang="en-GB" sz="2400" i="1">
                          <a:latin typeface="Cambria Math"/>
                          <a:ea typeface="Cambria Math"/>
                        </a:rPr>
                        <m:t>+</m:t>
                      </m:r>
                      <m:r>
                        <a:rPr lang="en-GB" sz="2400" i="1">
                          <a:latin typeface="Cambria Math"/>
                          <a:ea typeface="Cambria Math"/>
                        </a:rPr>
                        <m:t>𝛼</m:t>
                      </m:r>
                      <m:r>
                        <a:rPr lang="en-GB" sz="2400" i="1">
                          <a:latin typeface="Cambria Math"/>
                          <a:ea typeface="Cambria Math"/>
                        </a:rPr>
                        <m:t>𝑡</m:t>
                      </m:r>
                      <m:r>
                        <a:rPr lang="en-GB" sz="2400" i="1">
                          <a:latin typeface="Cambria Math"/>
                          <a:ea typeface="Cambria Math"/>
                        </a:rPr>
                        <m:t> </m:t>
                      </m:r>
                    </m:oMath>
                  </m:oMathPara>
                </a14:m>
                <a:endParaRPr lang="en-GB" sz="2400" i="1" dirty="0">
                  <a:latin typeface="Cambria Math"/>
                  <a:ea typeface="Cambria Math"/>
                </a:endParaRPr>
              </a:p>
              <a:p>
                <a:pPr/>
                <a14:m>
                  <m:oMathPara xmlns:m="http://schemas.openxmlformats.org/officeDocument/2006/math">
                    <m:oMathParaPr>
                      <m:jc m:val="centerGroup"/>
                    </m:oMathParaPr>
                    <m:oMath xmlns:m="http://schemas.openxmlformats.org/officeDocument/2006/math">
                      <m:r>
                        <a:rPr lang="en-GB" sz="2400" i="1">
                          <a:latin typeface="Cambria Math"/>
                          <a:ea typeface="Cambria Math"/>
                        </a:rPr>
                        <m:t>𝛼</m:t>
                      </m:r>
                      <m:r>
                        <a:rPr lang="en-GB" sz="2400" i="1">
                          <a:latin typeface="Cambria Math"/>
                          <a:ea typeface="Cambria Math"/>
                        </a:rPr>
                        <m:t>=</m:t>
                      </m:r>
                      <m:f>
                        <m:fPr>
                          <m:ctrlPr>
                            <a:rPr lang="en-GB" sz="2400" i="1">
                              <a:latin typeface="Cambria Math" panose="02040503050406030204" pitchFamily="18" charset="0"/>
                              <a:ea typeface="Cambria Math"/>
                            </a:rPr>
                          </m:ctrlPr>
                        </m:fPr>
                        <m:num>
                          <m:r>
                            <a:rPr lang="en-GB" sz="2400" i="1">
                              <a:latin typeface="Cambria Math"/>
                              <a:ea typeface="Cambria Math"/>
                            </a:rPr>
                            <m:t>𝜔</m:t>
                          </m:r>
                          <m:r>
                            <a:rPr lang="en-GB" sz="2400" i="1">
                              <a:latin typeface="Cambria Math"/>
                              <a:ea typeface="Cambria Math"/>
                            </a:rPr>
                            <m:t> −</m:t>
                          </m:r>
                          <m:sSub>
                            <m:sSubPr>
                              <m:ctrlPr>
                                <a:rPr lang="en-GB" sz="2400" i="1">
                                  <a:latin typeface="Cambria Math" panose="02040503050406030204" pitchFamily="18" charset="0"/>
                                  <a:ea typeface="Cambria Math"/>
                                </a:rPr>
                              </m:ctrlPr>
                            </m:sSubPr>
                            <m:e>
                              <m:r>
                                <a:rPr lang="en-GB" sz="2400" i="1">
                                  <a:latin typeface="Cambria Math"/>
                                  <a:ea typeface="Cambria Math"/>
                                </a:rPr>
                                <m:t>𝜔</m:t>
                              </m:r>
                            </m:e>
                            <m:sub>
                              <m:r>
                                <a:rPr lang="en-GB" sz="2400" i="1">
                                  <a:latin typeface="Cambria Math"/>
                                  <a:ea typeface="Cambria Math"/>
                                </a:rPr>
                                <m:t>0</m:t>
                              </m:r>
                            </m:sub>
                          </m:sSub>
                        </m:num>
                        <m:den>
                          <m:r>
                            <a:rPr lang="en-GB" sz="2400" i="1">
                              <a:latin typeface="Cambria Math"/>
                              <a:ea typeface="Cambria Math"/>
                            </a:rPr>
                            <m:t>𝑡</m:t>
                          </m:r>
                        </m:den>
                      </m:f>
                      <m:r>
                        <a:rPr lang="en-GB" sz="2400" i="1">
                          <a:latin typeface="Cambria Math"/>
                          <a:ea typeface="Cambria Math"/>
                        </a:rPr>
                        <m:t> </m:t>
                      </m:r>
                    </m:oMath>
                  </m:oMathPara>
                </a14:m>
                <a:endParaRPr lang="en-GB" sz="2400" i="1" dirty="0">
                  <a:latin typeface="Cambria Math"/>
                  <a:ea typeface="Cambria Math"/>
                </a:endParaRPr>
              </a:p>
              <a:p>
                <a:pPr/>
                <a14:m>
                  <m:oMathPara xmlns:m="http://schemas.openxmlformats.org/officeDocument/2006/math">
                    <m:oMathParaPr>
                      <m:jc m:val="centerGroup"/>
                    </m:oMathParaPr>
                    <m:oMath xmlns:m="http://schemas.openxmlformats.org/officeDocument/2006/math">
                      <m:r>
                        <a:rPr lang="en-GB" sz="2400" i="1">
                          <a:latin typeface="Cambria Math"/>
                          <a:ea typeface="Cambria Math"/>
                        </a:rPr>
                        <m:t>𝛼</m:t>
                      </m:r>
                      <m:r>
                        <a:rPr lang="en-GB" sz="2400" i="1">
                          <a:latin typeface="Cambria Math"/>
                          <a:ea typeface="Cambria Math"/>
                        </a:rPr>
                        <m:t>=</m:t>
                      </m:r>
                      <m:f>
                        <m:fPr>
                          <m:ctrlPr>
                            <a:rPr lang="en-GB" sz="2400" i="1">
                              <a:latin typeface="Cambria Math" panose="02040503050406030204" pitchFamily="18" charset="0"/>
                              <a:ea typeface="Cambria Math"/>
                            </a:rPr>
                          </m:ctrlPr>
                        </m:fPr>
                        <m:num>
                          <m:r>
                            <a:rPr lang="en-GB" sz="2400" i="1">
                              <a:latin typeface="Cambria Math"/>
                              <a:ea typeface="Cambria Math"/>
                            </a:rPr>
                            <m:t>0−80</m:t>
                          </m:r>
                        </m:num>
                        <m:den>
                          <m:r>
                            <a:rPr lang="en-GB" sz="2400" i="1">
                              <a:latin typeface="Cambria Math"/>
                              <a:ea typeface="Cambria Math"/>
                            </a:rPr>
                            <m:t>12</m:t>
                          </m:r>
                        </m:den>
                      </m:f>
                      <m:r>
                        <a:rPr lang="en-GB" sz="2400" i="1">
                          <a:latin typeface="Cambria Math"/>
                          <a:ea typeface="Cambria Math"/>
                        </a:rPr>
                        <m:t> </m:t>
                      </m:r>
                    </m:oMath>
                  </m:oMathPara>
                </a14:m>
                <a:endParaRPr lang="en-GB" sz="2400" i="1" dirty="0">
                  <a:latin typeface="Cambria Math"/>
                  <a:ea typeface="Cambria Math"/>
                </a:endParaRPr>
              </a:p>
              <a:p>
                <a:pPr/>
                <a14:m>
                  <m:oMathPara xmlns:m="http://schemas.openxmlformats.org/officeDocument/2006/math">
                    <m:oMathParaPr>
                      <m:jc m:val="centerGroup"/>
                    </m:oMathParaPr>
                    <m:oMath xmlns:m="http://schemas.openxmlformats.org/officeDocument/2006/math">
                      <m:r>
                        <a:rPr lang="en-GB" sz="2400" i="1" u="sng">
                          <a:latin typeface="Cambria Math"/>
                          <a:ea typeface="Cambria Math"/>
                        </a:rPr>
                        <m:t>𝛼</m:t>
                      </m:r>
                      <m:r>
                        <a:rPr lang="en-GB" sz="2400" i="1" u="sng">
                          <a:latin typeface="Cambria Math"/>
                          <a:ea typeface="Cambria Math"/>
                        </a:rPr>
                        <m:t>=</m:t>
                      </m:r>
                      <m:r>
                        <a:rPr lang="en-GB" sz="2400" b="1" i="1" u="sng">
                          <a:latin typeface="Cambria Math"/>
                          <a:ea typeface="Cambria Math"/>
                        </a:rPr>
                        <m:t>−</m:t>
                      </m:r>
                      <m:r>
                        <a:rPr lang="en-GB" sz="2400" b="1" i="1" u="sng">
                          <a:latin typeface="Cambria Math"/>
                          <a:ea typeface="Cambria Math"/>
                        </a:rPr>
                        <m:t>𝟔</m:t>
                      </m:r>
                      <m:r>
                        <a:rPr lang="en-GB" sz="2400" b="1" i="1" u="sng">
                          <a:latin typeface="Cambria Math"/>
                          <a:ea typeface="Cambria Math"/>
                        </a:rPr>
                        <m:t>.</m:t>
                      </m:r>
                      <m:r>
                        <a:rPr lang="en-GB" sz="2400" b="1" i="1" u="sng">
                          <a:latin typeface="Cambria Math"/>
                          <a:ea typeface="Cambria Math"/>
                        </a:rPr>
                        <m:t>𝟕</m:t>
                      </m:r>
                      <m:r>
                        <a:rPr lang="en-GB" sz="2400" b="1" i="1" u="sng">
                          <a:latin typeface="Cambria Math"/>
                          <a:ea typeface="Cambria Math"/>
                        </a:rPr>
                        <m:t> </m:t>
                      </m:r>
                      <m:r>
                        <a:rPr lang="en-GB" sz="2400" b="1" i="1" u="sng">
                          <a:latin typeface="Cambria Math"/>
                          <a:ea typeface="Cambria Math"/>
                        </a:rPr>
                        <m:t>𝒓𝒂𝒅</m:t>
                      </m:r>
                      <m:r>
                        <a:rPr lang="en-GB" sz="2400" b="1" i="1" u="sng">
                          <a:latin typeface="Cambria Math"/>
                          <a:ea typeface="Cambria Math"/>
                        </a:rPr>
                        <m:t> </m:t>
                      </m:r>
                      <m:sSup>
                        <m:sSupPr>
                          <m:ctrlPr>
                            <a:rPr lang="en-GB" sz="2400" b="1" i="1" u="sng">
                              <a:latin typeface="Cambria Math" panose="02040503050406030204" pitchFamily="18" charset="0"/>
                              <a:ea typeface="Cambria Math"/>
                            </a:rPr>
                          </m:ctrlPr>
                        </m:sSupPr>
                        <m:e>
                          <m:r>
                            <a:rPr lang="en-GB" sz="2400" b="1" i="1" u="sng">
                              <a:latin typeface="Cambria Math"/>
                              <a:ea typeface="Cambria Math"/>
                            </a:rPr>
                            <m:t>𝒔</m:t>
                          </m:r>
                        </m:e>
                        <m:sup>
                          <m:r>
                            <a:rPr lang="en-GB" sz="2400" b="1" i="1" u="sng">
                              <a:latin typeface="Cambria Math"/>
                              <a:ea typeface="Cambria Math"/>
                            </a:rPr>
                            <m:t>−</m:t>
                          </m:r>
                          <m:r>
                            <a:rPr lang="en-GB" sz="2400" b="1" i="1" u="sng">
                              <a:latin typeface="Cambria Math"/>
                              <a:ea typeface="Cambria Math"/>
                            </a:rPr>
                            <m:t>𝟐</m:t>
                          </m:r>
                        </m:sup>
                      </m:sSup>
                    </m:oMath>
                  </m:oMathPara>
                </a14:m>
                <a:endParaRPr lang="en-GB" sz="2400" b="1" u="sng" dirty="0"/>
              </a:p>
            </p:txBody>
          </p:sp>
        </mc:Choice>
        <mc:Fallback xmlns="">
          <p:sp>
            <p:nvSpPr>
              <p:cNvPr id="4" name="TextBox 3"/>
              <p:cNvSpPr txBox="1">
                <a:spLocks noRot="1" noChangeAspect="1" noMove="1" noResize="1" noEditPoints="1" noAdjustHandles="1" noChangeArrowheads="1" noChangeShapeType="1" noTextEdit="1"/>
              </p:cNvSpPr>
              <p:nvPr/>
            </p:nvSpPr>
            <p:spPr>
              <a:xfrm>
                <a:off x="5943600" y="3015735"/>
                <a:ext cx="2819400" cy="2154949"/>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8885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Angular displacement and radians </a:t>
            </a:r>
          </a:p>
        </p:txBody>
      </p:sp>
      <p:sp>
        <p:nvSpPr>
          <p:cNvPr id="3" name="Content Placeholder 2"/>
          <p:cNvSpPr>
            <a:spLocks noGrp="1"/>
          </p:cNvSpPr>
          <p:nvPr>
            <p:ph idx="1"/>
          </p:nvPr>
        </p:nvSpPr>
        <p:spPr/>
        <p:txBody>
          <a:bodyPr>
            <a:normAutofit/>
          </a:bodyPr>
          <a:lstStyle/>
          <a:p>
            <a:r>
              <a:rPr lang="en-GB" dirty="0" smtClean="0"/>
              <a:t>Firstly </a:t>
            </a:r>
            <a:r>
              <a:rPr lang="en-GB" dirty="0"/>
              <a:t>we will look at angular displacement, which replaces the linear displacement we are used to dealing with. Imagine a disc spinning about a central </a:t>
            </a:r>
            <a:r>
              <a:rPr lang="en-GB" dirty="0" smtClean="0"/>
              <a:t>axis. </a:t>
            </a:r>
          </a:p>
          <a:p>
            <a:endParaRPr lang="en-GB" dirty="0" smtClean="0"/>
          </a:p>
          <a:p>
            <a:r>
              <a:rPr lang="en-GB" dirty="0" smtClean="0"/>
              <a:t>We </a:t>
            </a:r>
            <a:r>
              <a:rPr lang="en-GB" dirty="0"/>
              <a:t>can draw a reference line along the radius of the disc. </a:t>
            </a:r>
            <a:endParaRPr lang="en-GB" dirty="0" smtClean="0"/>
          </a:p>
          <a:p>
            <a:endParaRPr lang="en-GB" dirty="0"/>
          </a:p>
          <a:p>
            <a:r>
              <a:rPr lang="en-GB" dirty="0" smtClean="0"/>
              <a:t>The </a:t>
            </a:r>
            <a:r>
              <a:rPr lang="en-GB" dirty="0">
                <a:solidFill>
                  <a:srgbClr val="FF0000"/>
                </a:solidFill>
                <a:hlinkClick r:id="rId2"/>
              </a:rPr>
              <a:t>angular displacement</a:t>
            </a:r>
            <a:r>
              <a:rPr lang="en-GB" dirty="0">
                <a:solidFill>
                  <a:srgbClr val="FF0000"/>
                </a:solidFill>
              </a:rPr>
              <a:t> </a:t>
            </a:r>
            <a:r>
              <a:rPr lang="en-GB" dirty="0" smtClean="0"/>
              <a:t>is </a:t>
            </a:r>
            <a:r>
              <a:rPr lang="en-GB" dirty="0"/>
              <a:t>the angle through which this </a:t>
            </a:r>
            <a:r>
              <a:rPr lang="en-GB" dirty="0" smtClean="0"/>
              <a:t>line (the radius) </a:t>
            </a:r>
            <a:r>
              <a:rPr lang="en-GB" dirty="0"/>
              <a:t>has swept in </a:t>
            </a:r>
            <a:r>
              <a:rPr lang="en-GB" dirty="0" smtClean="0"/>
              <a:t>time.</a:t>
            </a:r>
            <a:endParaRPr lang="en-GB" dirty="0"/>
          </a:p>
        </p:txBody>
      </p:sp>
    </p:spTree>
    <p:extLst>
      <p:ext uri="{BB962C8B-B14F-4D97-AF65-F5344CB8AC3E}">
        <p14:creationId xmlns:p14="http://schemas.microsoft.com/office/powerpoint/2010/main" val="209804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2</a:t>
            </a:r>
            <a:endParaRPr lang="en-GB" dirty="0"/>
          </a:p>
        </p:txBody>
      </p:sp>
      <p:sp>
        <p:nvSpPr>
          <p:cNvPr id="3" name="Content Placeholder 2"/>
          <p:cNvSpPr>
            <a:spLocks noGrp="1"/>
          </p:cNvSpPr>
          <p:nvPr>
            <p:ph idx="1"/>
          </p:nvPr>
        </p:nvSpPr>
        <p:spPr/>
        <p:txBody>
          <a:bodyPr/>
          <a:lstStyle/>
          <a:p>
            <a:pPr marL="0" indent="0">
              <a:buNone/>
            </a:pPr>
            <a:r>
              <a:rPr lang="en-GB" dirty="0"/>
              <a:t>A wheel is rotating at 35 rad s</a:t>
            </a:r>
            <a:r>
              <a:rPr lang="en-GB" baseline="30000" dirty="0"/>
              <a:t>-1</a:t>
            </a:r>
            <a:r>
              <a:rPr lang="en-GB" dirty="0"/>
              <a:t>. It undergoes a constant angular deceleration. After 9.5 seconds, the wheel has turned though an angle of 280 radians.</a:t>
            </a:r>
          </a:p>
          <a:p>
            <a:pPr marL="0" indent="0">
              <a:buNone/>
            </a:pPr>
            <a:r>
              <a:rPr lang="en-GB" dirty="0"/>
              <a:t>What is the angular deceleration?</a:t>
            </a:r>
          </a:p>
          <a:p>
            <a:pPr marL="0" indent="0">
              <a:buNone/>
            </a:pPr>
            <a:endParaRPr lang="en-GB" dirty="0"/>
          </a:p>
        </p:txBody>
      </p:sp>
      <p:sp>
        <p:nvSpPr>
          <p:cNvPr id="4" name="Rectangle 3"/>
          <p:cNvSpPr/>
          <p:nvPr/>
        </p:nvSpPr>
        <p:spPr>
          <a:xfrm>
            <a:off x="49530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2215955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2 Answer</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𝜃</m:t>
                      </m:r>
                      <m:r>
                        <a:rPr lang="en-GB" b="0" i="1" smtClean="0">
                          <a:latin typeface="Cambria Math"/>
                          <a:ea typeface="Cambria Math"/>
                        </a:rPr>
                        <m:t>=</m:t>
                      </m:r>
                      <m:sSub>
                        <m:sSubPr>
                          <m:ctrlPr>
                            <a:rPr lang="en-GB" i="1">
                              <a:latin typeface="Cambria Math" panose="02040503050406030204" pitchFamily="18" charset="0"/>
                              <a:ea typeface="Cambria Math"/>
                            </a:rPr>
                          </m:ctrlPr>
                        </m:sSubPr>
                        <m:e>
                          <m:r>
                            <a:rPr lang="en-GB" b="0" i="1">
                              <a:latin typeface="Cambria Math"/>
                              <a:ea typeface="Cambria Math"/>
                            </a:rPr>
                            <m:t>𝜔</m:t>
                          </m:r>
                        </m:e>
                        <m:sub>
                          <m:r>
                            <a:rPr lang="en-GB" b="0" i="1">
                              <a:latin typeface="Cambria Math"/>
                              <a:ea typeface="Cambria Math"/>
                            </a:rPr>
                            <m:t>0</m:t>
                          </m:r>
                        </m:sub>
                      </m:sSub>
                      <m:r>
                        <a:rPr lang="en-GB" b="0" i="1">
                          <a:latin typeface="Cambria Math"/>
                          <a:ea typeface="Cambria Math"/>
                        </a:rPr>
                        <m:t>𝑡</m:t>
                      </m:r>
                      <m:r>
                        <a:rPr lang="en-GB" b="0" i="1">
                          <a:latin typeface="Cambria Math"/>
                          <a:ea typeface="Cambria Math"/>
                        </a:rPr>
                        <m:t>+</m:t>
                      </m:r>
                      <m:f>
                        <m:fPr>
                          <m:ctrlPr>
                            <a:rPr lang="en-GB" i="1">
                              <a:latin typeface="Cambria Math" panose="02040503050406030204" pitchFamily="18" charset="0"/>
                              <a:ea typeface="Cambria Math"/>
                            </a:rPr>
                          </m:ctrlPr>
                        </m:fPr>
                        <m:num>
                          <m:r>
                            <a:rPr lang="en-GB" b="0" i="1">
                              <a:latin typeface="Cambria Math"/>
                              <a:ea typeface="Cambria Math"/>
                            </a:rPr>
                            <m:t>1</m:t>
                          </m:r>
                        </m:num>
                        <m:den>
                          <m:r>
                            <a:rPr lang="en-GB" b="0" i="1">
                              <a:latin typeface="Cambria Math"/>
                              <a:ea typeface="Cambria Math"/>
                            </a:rPr>
                            <m:t>2</m:t>
                          </m:r>
                        </m:den>
                      </m:f>
                      <m:r>
                        <a:rPr lang="en-GB" b="0" i="1">
                          <a:latin typeface="Cambria Math"/>
                          <a:ea typeface="Cambria Math"/>
                        </a:rPr>
                        <m:t>𝛼</m:t>
                      </m:r>
                      <m:sSup>
                        <m:sSupPr>
                          <m:ctrlPr>
                            <a:rPr lang="en-GB" i="1">
                              <a:latin typeface="Cambria Math" panose="02040503050406030204" pitchFamily="18" charset="0"/>
                              <a:ea typeface="Cambria Math"/>
                            </a:rPr>
                          </m:ctrlPr>
                        </m:sSupPr>
                        <m:e>
                          <m:r>
                            <a:rPr lang="en-GB" b="0" i="1">
                              <a:latin typeface="Cambria Math"/>
                              <a:ea typeface="Cambria Math"/>
                            </a:rPr>
                            <m:t>𝑡</m:t>
                          </m:r>
                        </m:e>
                        <m:sup>
                          <m:r>
                            <a:rPr lang="en-GB" b="0" i="1">
                              <a:latin typeface="Cambria Math"/>
                              <a:ea typeface="Cambria Math"/>
                            </a:rPr>
                            <m:t>2</m:t>
                          </m:r>
                        </m:sup>
                      </m:sSup>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280=</m:t>
                      </m:r>
                      <m:d>
                        <m:dPr>
                          <m:ctrlPr>
                            <a:rPr lang="en-GB" b="0" i="1" smtClean="0">
                              <a:latin typeface="Cambria Math" panose="02040503050406030204" pitchFamily="18" charset="0"/>
                              <a:ea typeface="Cambria Math"/>
                            </a:rPr>
                          </m:ctrlPr>
                        </m:dPr>
                        <m:e>
                          <m:r>
                            <a:rPr lang="en-GB" b="0" i="1" smtClean="0">
                              <a:latin typeface="Cambria Math"/>
                              <a:ea typeface="Cambria Math"/>
                            </a:rPr>
                            <m:t>35</m:t>
                          </m:r>
                          <m:r>
                            <a:rPr lang="en-GB" b="0" i="1" smtClean="0">
                              <a:latin typeface="Cambria Math"/>
                              <a:ea typeface="Cambria Math"/>
                            </a:rPr>
                            <m:t>𝑥</m:t>
                          </m:r>
                          <m:r>
                            <a:rPr lang="en-GB" b="0" i="1" smtClean="0">
                              <a:latin typeface="Cambria Math"/>
                              <a:ea typeface="Cambria Math"/>
                            </a:rPr>
                            <m:t>9.5</m:t>
                          </m:r>
                        </m:e>
                      </m:d>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1</m:t>
                          </m:r>
                        </m:num>
                        <m:den>
                          <m:r>
                            <a:rPr lang="en-GB" b="0" i="1" smtClean="0">
                              <a:latin typeface="Cambria Math"/>
                              <a:ea typeface="Cambria Math"/>
                            </a:rPr>
                            <m:t>2</m:t>
                          </m:r>
                        </m:den>
                      </m:f>
                      <m:r>
                        <a:rPr lang="en-GB" b="0" i="1" smtClean="0">
                          <a:latin typeface="Cambria Math"/>
                          <a:ea typeface="Cambria Math"/>
                        </a:rPr>
                        <m:t>𝛼</m:t>
                      </m:r>
                      <m:d>
                        <m:dPr>
                          <m:ctrlPr>
                            <a:rPr lang="en-GB" b="0" i="1" smtClean="0">
                              <a:latin typeface="Cambria Math" panose="02040503050406030204" pitchFamily="18" charset="0"/>
                              <a:ea typeface="Cambria Math"/>
                            </a:rPr>
                          </m:ctrlPr>
                        </m:dPr>
                        <m:e>
                          <m:sSup>
                            <m:sSupPr>
                              <m:ctrlPr>
                                <a:rPr lang="en-GB" b="0" i="1" smtClean="0">
                                  <a:latin typeface="Cambria Math" panose="02040503050406030204" pitchFamily="18" charset="0"/>
                                  <a:ea typeface="Cambria Math"/>
                                </a:rPr>
                              </m:ctrlPr>
                            </m:sSupPr>
                            <m:e>
                              <m:r>
                                <a:rPr lang="en-GB" b="0" i="1" smtClean="0">
                                  <a:latin typeface="Cambria Math"/>
                                  <a:ea typeface="Cambria Math"/>
                                </a:rPr>
                                <m:t>9.5</m:t>
                              </m:r>
                            </m:e>
                            <m:sup>
                              <m:r>
                                <a:rPr lang="en-GB" b="0" i="1" smtClean="0">
                                  <a:latin typeface="Cambria Math"/>
                                  <a:ea typeface="Cambria Math"/>
                                </a:rPr>
                                <m:t>2</m:t>
                              </m:r>
                            </m:sup>
                          </m:sSup>
                        </m:e>
                      </m:d>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u="sng" smtClean="0">
                          <a:latin typeface="Cambria Math"/>
                          <a:ea typeface="Cambria Math"/>
                        </a:rPr>
                        <m:t>𝛼</m:t>
                      </m:r>
                      <m:r>
                        <a:rPr lang="en-GB" b="0" i="1" u="sng" smtClean="0">
                          <a:latin typeface="Cambria Math"/>
                          <a:ea typeface="Cambria Math"/>
                        </a:rPr>
                        <m:t>=</m:t>
                      </m:r>
                      <m:r>
                        <a:rPr lang="en-GB" b="1" i="1" u="sng" smtClean="0">
                          <a:latin typeface="Cambria Math"/>
                          <a:ea typeface="Cambria Math"/>
                        </a:rPr>
                        <m:t>−</m:t>
                      </m:r>
                      <m:r>
                        <a:rPr lang="en-GB" b="1" i="1" u="sng" smtClean="0">
                          <a:latin typeface="Cambria Math"/>
                          <a:ea typeface="Cambria Math"/>
                        </a:rPr>
                        <m:t>𝟏</m:t>
                      </m:r>
                      <m:r>
                        <a:rPr lang="en-GB" b="1" i="1" u="sng" smtClean="0">
                          <a:latin typeface="Cambria Math"/>
                          <a:ea typeface="Cambria Math"/>
                        </a:rPr>
                        <m:t>.</m:t>
                      </m:r>
                      <m:r>
                        <a:rPr lang="en-GB" b="1" i="1" u="sng" smtClean="0">
                          <a:latin typeface="Cambria Math"/>
                          <a:ea typeface="Cambria Math"/>
                        </a:rPr>
                        <m:t>𝟐</m:t>
                      </m:r>
                      <m:r>
                        <a:rPr lang="en-GB" b="1" i="1" u="sng" smtClean="0">
                          <a:latin typeface="Cambria Math"/>
                          <a:ea typeface="Cambria Math"/>
                        </a:rPr>
                        <m:t> </m:t>
                      </m:r>
                      <m:sSup>
                        <m:sSupPr>
                          <m:ctrlPr>
                            <a:rPr lang="en-GB" b="1" i="1" u="sng" smtClean="0">
                              <a:latin typeface="Cambria Math" panose="02040503050406030204" pitchFamily="18" charset="0"/>
                              <a:ea typeface="Cambria Math"/>
                            </a:rPr>
                          </m:ctrlPr>
                        </m:sSupPr>
                        <m:e>
                          <m:r>
                            <a:rPr lang="en-GB" b="1" i="1" u="sng" smtClean="0">
                              <a:latin typeface="Cambria Math"/>
                              <a:ea typeface="Cambria Math"/>
                            </a:rPr>
                            <m:t>𝒓𝒂𝒅</m:t>
                          </m:r>
                          <m:r>
                            <a:rPr lang="en-GB" b="1" i="1" u="sng" smtClean="0">
                              <a:latin typeface="Cambria Math"/>
                              <a:ea typeface="Cambria Math"/>
                            </a:rPr>
                            <m:t> </m:t>
                          </m:r>
                          <m:r>
                            <a:rPr lang="en-GB" b="1" i="1" u="sng" smtClean="0">
                              <a:latin typeface="Cambria Math"/>
                              <a:ea typeface="Cambria Math"/>
                            </a:rPr>
                            <m:t>𝒔</m:t>
                          </m:r>
                        </m:e>
                        <m:sup>
                          <m:r>
                            <a:rPr lang="en-GB" b="1" i="1" u="sng" smtClean="0">
                              <a:latin typeface="Cambria Math"/>
                              <a:ea typeface="Cambria Math"/>
                            </a:rPr>
                            <m:t>−</m:t>
                          </m:r>
                          <m:r>
                            <a:rPr lang="en-GB" b="1" i="1" u="sng" smtClean="0">
                              <a:latin typeface="Cambria Math"/>
                              <a:ea typeface="Cambria Math"/>
                            </a:rPr>
                            <m:t>𝟐</m:t>
                          </m:r>
                        </m:sup>
                      </m:sSup>
                    </m:oMath>
                  </m:oMathPara>
                </a14:m>
                <a:endParaRPr lang="en-GB" b="1" u="sng"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GB">
                    <a:noFill/>
                  </a:rPr>
                  <a:t> </a:t>
                </a:r>
              </a:p>
            </p:txBody>
          </p:sp>
        </mc:Fallback>
      </mc:AlternateContent>
      <p:sp>
        <p:nvSpPr>
          <p:cNvPr id="4" name="Rectangle 3"/>
          <p:cNvSpPr/>
          <p:nvPr/>
        </p:nvSpPr>
        <p:spPr>
          <a:xfrm>
            <a:off x="49530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410390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3</a:t>
            </a:r>
            <a:endParaRPr lang="en-GB" dirty="0"/>
          </a:p>
        </p:txBody>
      </p:sp>
      <p:sp>
        <p:nvSpPr>
          <p:cNvPr id="3" name="Content Placeholder 2"/>
          <p:cNvSpPr>
            <a:spLocks noGrp="1"/>
          </p:cNvSpPr>
          <p:nvPr>
            <p:ph idx="1"/>
          </p:nvPr>
        </p:nvSpPr>
        <p:spPr/>
        <p:txBody>
          <a:bodyPr/>
          <a:lstStyle/>
          <a:p>
            <a:pPr marL="0" indent="0">
              <a:buNone/>
            </a:pPr>
            <a:r>
              <a:rPr lang="en-GB" dirty="0"/>
              <a:t>An ice skater spins with an angular velocity of 15 rad s</a:t>
            </a:r>
            <a:r>
              <a:rPr lang="en-GB" baseline="30000" dirty="0"/>
              <a:t>-1</a:t>
            </a:r>
            <a:r>
              <a:rPr lang="en-GB" dirty="0"/>
              <a:t>. She decelerates to rest over a short period of time. Her angular displacement during this time is 14.1 rad.</a:t>
            </a:r>
          </a:p>
          <a:p>
            <a:pPr marL="0" indent="0">
              <a:buNone/>
            </a:pPr>
            <a:r>
              <a:rPr lang="en-GB" dirty="0"/>
              <a:t>Determine the time during which the ice skater decelerates.</a:t>
            </a:r>
          </a:p>
          <a:p>
            <a:endParaRPr lang="en-GB" dirty="0"/>
          </a:p>
        </p:txBody>
      </p:sp>
    </p:spTree>
    <p:extLst>
      <p:ext uri="{BB962C8B-B14F-4D97-AF65-F5344CB8AC3E}">
        <p14:creationId xmlns:p14="http://schemas.microsoft.com/office/powerpoint/2010/main" val="40311981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3 Answer</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ea typeface="Cambria Math"/>
                            </a:rPr>
                          </m:ctrlPr>
                        </m:sSupPr>
                        <m:e>
                          <m:r>
                            <a:rPr lang="en-GB" b="0" i="1">
                              <a:latin typeface="Cambria Math"/>
                              <a:ea typeface="Cambria Math"/>
                            </a:rPr>
                            <m:t>𝜔</m:t>
                          </m:r>
                        </m:e>
                        <m:sup>
                          <m:r>
                            <a:rPr lang="en-GB" b="0" i="1">
                              <a:latin typeface="Cambria Math"/>
                              <a:ea typeface="Cambria Math"/>
                            </a:rPr>
                            <m:t>2</m:t>
                          </m:r>
                        </m:sup>
                      </m:sSup>
                      <m:r>
                        <a:rPr lang="en-GB" b="0" i="1">
                          <a:latin typeface="Cambria Math"/>
                          <a:ea typeface="Cambria Math"/>
                        </a:rPr>
                        <m:t>= </m:t>
                      </m:r>
                      <m:sSubSup>
                        <m:sSubSupPr>
                          <m:ctrlPr>
                            <a:rPr lang="en-GB" i="1">
                              <a:latin typeface="Cambria Math" panose="02040503050406030204" pitchFamily="18" charset="0"/>
                              <a:ea typeface="Cambria Math"/>
                            </a:rPr>
                          </m:ctrlPr>
                        </m:sSubSupPr>
                        <m:e>
                          <m:r>
                            <a:rPr lang="en-GB" b="0" i="1">
                              <a:latin typeface="Cambria Math"/>
                              <a:ea typeface="Cambria Math"/>
                            </a:rPr>
                            <m:t>𝜔</m:t>
                          </m:r>
                        </m:e>
                        <m:sub>
                          <m:r>
                            <a:rPr lang="en-GB" b="0" i="1">
                              <a:latin typeface="Cambria Math"/>
                              <a:ea typeface="Cambria Math"/>
                            </a:rPr>
                            <m:t>0</m:t>
                          </m:r>
                        </m:sub>
                        <m:sup>
                          <m:r>
                            <a:rPr lang="en-GB" b="0" i="1">
                              <a:latin typeface="Cambria Math"/>
                              <a:ea typeface="Cambria Math"/>
                            </a:rPr>
                            <m:t>2 </m:t>
                          </m:r>
                        </m:sup>
                      </m:sSubSup>
                      <m:r>
                        <a:rPr lang="en-GB" b="0" i="1">
                          <a:latin typeface="Cambria Math"/>
                          <a:ea typeface="Cambria Math"/>
                        </a:rPr>
                        <m:t>+2</m:t>
                      </m:r>
                      <m:r>
                        <a:rPr lang="en-GB" b="0" i="1">
                          <a:latin typeface="Cambria Math"/>
                          <a:ea typeface="Cambria Math"/>
                        </a:rPr>
                        <m:t>𝛼𝜃</m:t>
                      </m:r>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ea typeface="Cambria Math"/>
                            </a:rPr>
                          </m:ctrlPr>
                        </m:sSupPr>
                        <m:e>
                          <m:r>
                            <a:rPr lang="en-GB" b="0" i="1" smtClean="0">
                              <a:latin typeface="Cambria Math"/>
                              <a:ea typeface="Cambria Math"/>
                            </a:rPr>
                            <m:t>0</m:t>
                          </m:r>
                        </m:e>
                        <m:sup>
                          <m:r>
                            <a:rPr lang="en-GB" b="0" i="1" smtClean="0">
                              <a:latin typeface="Cambria Math"/>
                              <a:ea typeface="Cambria Math"/>
                            </a:rPr>
                            <m:t>2</m:t>
                          </m:r>
                        </m:sup>
                      </m:sSup>
                      <m:r>
                        <a:rPr lang="en-GB" b="0" i="1" smtClean="0">
                          <a:latin typeface="Cambria Math"/>
                          <a:ea typeface="Cambria Math"/>
                        </a:rPr>
                        <m:t>=</m:t>
                      </m:r>
                      <m:sSup>
                        <m:sSupPr>
                          <m:ctrlPr>
                            <a:rPr lang="en-GB" b="0" i="1" smtClean="0">
                              <a:latin typeface="Cambria Math" panose="02040503050406030204" pitchFamily="18" charset="0"/>
                              <a:ea typeface="Cambria Math"/>
                            </a:rPr>
                          </m:ctrlPr>
                        </m:sSupPr>
                        <m:e>
                          <m:r>
                            <a:rPr lang="en-GB" b="0" i="1" smtClean="0">
                              <a:latin typeface="Cambria Math"/>
                              <a:ea typeface="Cambria Math"/>
                            </a:rPr>
                            <m:t>15</m:t>
                          </m:r>
                        </m:e>
                        <m:sup>
                          <m:r>
                            <a:rPr lang="en-GB" b="0" i="1" smtClean="0">
                              <a:latin typeface="Cambria Math"/>
                              <a:ea typeface="Cambria Math"/>
                            </a:rPr>
                            <m:t>2</m:t>
                          </m:r>
                        </m:sup>
                      </m:sSup>
                      <m:r>
                        <a:rPr lang="en-GB" b="0" i="1" smtClean="0">
                          <a:latin typeface="Cambria Math"/>
                          <a:ea typeface="Cambria Math"/>
                        </a:rPr>
                        <m:t>+2</m:t>
                      </m:r>
                      <m:r>
                        <a:rPr lang="en-GB" b="0" i="1" smtClean="0">
                          <a:latin typeface="Cambria Math"/>
                          <a:ea typeface="Cambria Math"/>
                        </a:rPr>
                        <m:t>𝛼</m:t>
                      </m:r>
                      <m:r>
                        <a:rPr lang="en-GB" b="0" i="1" smtClean="0">
                          <a:latin typeface="Cambria Math"/>
                          <a:ea typeface="Cambria Math"/>
                        </a:rPr>
                        <m:t> </m:t>
                      </m:r>
                      <m:r>
                        <a:rPr lang="en-GB" b="0" i="1" smtClean="0">
                          <a:latin typeface="Cambria Math"/>
                          <a:ea typeface="Cambria Math"/>
                        </a:rPr>
                        <m:t>𝑥</m:t>
                      </m:r>
                      <m:r>
                        <a:rPr lang="en-GB" b="0" i="1" smtClean="0">
                          <a:latin typeface="Cambria Math"/>
                          <a:ea typeface="Cambria Math"/>
                        </a:rPr>
                        <m:t> 14.1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𝛼</m:t>
                      </m:r>
                      <m:r>
                        <a:rPr lang="en-GB" b="0" i="1" smtClean="0">
                          <a:latin typeface="Cambria Math"/>
                          <a:ea typeface="Cambria Math"/>
                        </a:rPr>
                        <m:t>=−7.98 </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𝑟𝑎𝑑</m:t>
                          </m:r>
                          <m:r>
                            <a:rPr lang="en-GB" b="0" i="1" smtClean="0">
                              <a:latin typeface="Cambria Math"/>
                              <a:ea typeface="Cambria Math"/>
                            </a:rPr>
                            <m:t> </m:t>
                          </m:r>
                          <m:r>
                            <a:rPr lang="en-GB" b="0" i="1" smtClean="0">
                              <a:latin typeface="Cambria Math"/>
                              <a:ea typeface="Cambria Math"/>
                            </a:rPr>
                            <m:t>𝑠</m:t>
                          </m:r>
                        </m:e>
                        <m:sup>
                          <m:r>
                            <a:rPr lang="en-GB" b="0" i="1" smtClean="0">
                              <a:latin typeface="Cambria Math"/>
                              <a:ea typeface="Cambria Math"/>
                            </a:rPr>
                            <m:t>−2</m:t>
                          </m:r>
                        </m:sup>
                      </m:sSup>
                    </m:oMath>
                  </m:oMathPara>
                </a14:m>
                <a:endParaRPr lang="en-GB" dirty="0"/>
              </a:p>
              <a:p>
                <a:pPr marL="0" indent="0">
                  <a:buNone/>
                </a:pPr>
                <a:endParaRPr lang="en-GB"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i="1">
                          <a:latin typeface="Cambria Math"/>
                          <a:ea typeface="Cambria Math"/>
                        </a:rPr>
                        <m:t>𝜔</m:t>
                      </m:r>
                      <m:r>
                        <a:rPr lang="en-GB" i="1">
                          <a:latin typeface="Cambria Math"/>
                          <a:ea typeface="Cambria Math"/>
                        </a:rPr>
                        <m:t>=</m:t>
                      </m:r>
                      <m:sSub>
                        <m:sSubPr>
                          <m:ctrlPr>
                            <a:rPr lang="en-GB" i="1">
                              <a:latin typeface="Cambria Math" panose="02040503050406030204" pitchFamily="18" charset="0"/>
                              <a:ea typeface="Cambria Math"/>
                            </a:rPr>
                          </m:ctrlPr>
                        </m:sSubPr>
                        <m:e>
                          <m:r>
                            <a:rPr lang="en-GB" i="1">
                              <a:latin typeface="Cambria Math"/>
                              <a:ea typeface="Cambria Math"/>
                            </a:rPr>
                            <m:t>𝜔</m:t>
                          </m:r>
                        </m:e>
                        <m:sub>
                          <m:r>
                            <a:rPr lang="en-GB" i="1">
                              <a:latin typeface="Cambria Math"/>
                              <a:ea typeface="Cambria Math"/>
                            </a:rPr>
                            <m:t>0</m:t>
                          </m:r>
                        </m:sub>
                      </m:sSub>
                      <m:r>
                        <a:rPr lang="en-GB" i="1">
                          <a:latin typeface="Cambria Math"/>
                          <a:ea typeface="Cambria Math"/>
                        </a:rPr>
                        <m:t>+</m:t>
                      </m:r>
                      <m:r>
                        <a:rPr lang="en-GB" i="1">
                          <a:latin typeface="Cambria Math"/>
                          <a:ea typeface="Cambria Math"/>
                        </a:rPr>
                        <m:t>𝛼</m:t>
                      </m:r>
                      <m:r>
                        <a:rPr lang="en-GB" i="1">
                          <a:latin typeface="Cambria Math"/>
                          <a:ea typeface="Cambria Math"/>
                        </a:rPr>
                        <m:t>𝑡</m:t>
                      </m:r>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0=15+ </m:t>
                      </m:r>
                      <m:d>
                        <m:dPr>
                          <m:ctrlPr>
                            <a:rPr lang="en-GB" b="0" i="1" smtClean="0">
                              <a:latin typeface="Cambria Math" panose="02040503050406030204" pitchFamily="18" charset="0"/>
                              <a:ea typeface="Cambria Math"/>
                            </a:rPr>
                          </m:ctrlPr>
                        </m:dPr>
                        <m:e>
                          <m:r>
                            <a:rPr lang="en-GB" b="0" i="1" smtClean="0">
                              <a:latin typeface="Cambria Math"/>
                              <a:ea typeface="Cambria Math"/>
                            </a:rPr>
                            <m:t>−7.98</m:t>
                          </m:r>
                        </m:e>
                      </m:d>
                      <m:r>
                        <a:rPr lang="en-GB" b="0" i="1" smtClean="0">
                          <a:latin typeface="Cambria Math"/>
                          <a:ea typeface="Cambria Math"/>
                        </a:rPr>
                        <m:t>𝑡</m:t>
                      </m:r>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𝑡</m:t>
                      </m:r>
                      <m:r>
                        <a:rPr lang="en-GB" b="0" i="1" smtClean="0">
                          <a:latin typeface="Cambria Math"/>
                          <a:ea typeface="Cambria Math"/>
                        </a:rPr>
                        <m:t>=1.9</m:t>
                      </m:r>
                      <m:r>
                        <a:rPr lang="en-GB" b="0" i="1" smtClean="0">
                          <a:latin typeface="Cambria Math"/>
                          <a:ea typeface="Cambria Math"/>
                        </a:rPr>
                        <m:t>𝑠</m:t>
                      </m:r>
                      <m:r>
                        <a:rPr lang="en-GB" i="1">
                          <a:latin typeface="Cambria Math"/>
                          <a:ea typeface="Cambria Math"/>
                        </a:rPr>
                        <m:t> </m:t>
                      </m:r>
                    </m:oMath>
                  </m:oMathPara>
                </a14:m>
                <a:endParaRPr lang="en-GB" i="1" dirty="0">
                  <a:latin typeface="Cambria Math"/>
                  <a:ea typeface="Cambria Math"/>
                </a:endParaRP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9780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Lesson Starter</a:t>
            </a:r>
            <a:endParaRPr lang="en-GB" b="1" u="sng" dirty="0"/>
          </a:p>
        </p:txBody>
      </p:sp>
      <p:sp>
        <p:nvSpPr>
          <p:cNvPr id="3" name="Content Placeholder 2"/>
          <p:cNvSpPr>
            <a:spLocks noGrp="1"/>
          </p:cNvSpPr>
          <p:nvPr>
            <p:ph idx="1"/>
          </p:nvPr>
        </p:nvSpPr>
        <p:spPr/>
        <p:txBody>
          <a:bodyPr/>
          <a:lstStyle/>
          <a:p>
            <a:pPr marL="457200" indent="-457200">
              <a:buFont typeface="+mj-lt"/>
              <a:buAutoNum type="arabicPeriod"/>
            </a:pPr>
            <a:r>
              <a:rPr lang="en-GB" dirty="0" smtClean="0"/>
              <a:t>A disk start from rest and accelerates for 2.5s. After 2.5s the disk is rotating at 300 rpm. Calculate its angular acceleration. </a:t>
            </a:r>
          </a:p>
          <a:p>
            <a:pPr marL="457200" indent="-457200">
              <a:buFont typeface="+mj-lt"/>
              <a:buAutoNum type="arabicPeriod"/>
            </a:pPr>
            <a:endParaRPr lang="en-GB" dirty="0"/>
          </a:p>
          <a:p>
            <a:pPr marL="457200" indent="-457200">
              <a:buFont typeface="+mj-lt"/>
              <a:buAutoNum type="arabicPeriod"/>
            </a:pPr>
            <a:r>
              <a:rPr lang="en-GB" dirty="0" smtClean="0"/>
              <a:t>Calculate the angular displacement of the disk.</a:t>
            </a:r>
          </a:p>
          <a:p>
            <a:pPr marL="457200" indent="-457200">
              <a:buFont typeface="+mj-lt"/>
              <a:buAutoNum type="arabicPeriod"/>
            </a:pPr>
            <a:endParaRPr lang="en-GB" dirty="0"/>
          </a:p>
        </p:txBody>
      </p:sp>
    </p:spTree>
    <p:extLst>
      <p:ext uri="{BB962C8B-B14F-4D97-AF65-F5344CB8AC3E}">
        <p14:creationId xmlns:p14="http://schemas.microsoft.com/office/powerpoint/2010/main" val="1022251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Mandatory Content Covered</a:t>
            </a:r>
            <a:endParaRPr lang="en-GB" dirty="0"/>
          </a:p>
        </p:txBody>
      </p:sp>
      <p:pic>
        <p:nvPicPr>
          <p:cNvPr id="4" name="Content Placeholder 3"/>
          <p:cNvPicPr>
            <a:picLocks noGrp="1" noChangeAspect="1"/>
          </p:cNvPicPr>
          <p:nvPr>
            <p:ph idx="1"/>
          </p:nvPr>
        </p:nvPicPr>
        <p:blipFill>
          <a:blip r:embed="rId2"/>
          <a:stretch>
            <a:fillRect/>
          </a:stretch>
        </p:blipFill>
        <p:spPr>
          <a:xfrm>
            <a:off x="2209800" y="1382655"/>
            <a:ext cx="7210369" cy="5170545"/>
          </a:xfrm>
          <a:prstGeom prst="rect">
            <a:avLst/>
          </a:prstGeom>
        </p:spPr>
      </p:pic>
    </p:spTree>
    <p:extLst>
      <p:ext uri="{BB962C8B-B14F-4D97-AF65-F5344CB8AC3E}">
        <p14:creationId xmlns:p14="http://schemas.microsoft.com/office/powerpoint/2010/main" val="3766978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Lesson Starter 22/06/17</a:t>
            </a:r>
            <a:endParaRPr lang="en-GB" b="1" u="sng"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8948177"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189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Tangential speed and angular velocity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0" y="1447800"/>
                <a:ext cx="11125200" cy="5257800"/>
              </a:xfrm>
            </p:spPr>
            <p:txBody>
              <a:bodyPr>
                <a:normAutofit fontScale="92500"/>
              </a:bodyPr>
              <a:lstStyle/>
              <a:p>
                <a:pPr marL="0" indent="0">
                  <a:buNone/>
                </a:pPr>
                <a:r>
                  <a:rPr lang="en-GB" dirty="0" smtClean="0"/>
                  <a:t>Suppose an object is moving in a circle of radius with angular velocity ω. What is the relationship between ω and, </a:t>
                </a:r>
                <a:r>
                  <a:rPr lang="en-GB" dirty="0"/>
                  <a:t>the velocity of the object measured in m s</a:t>
                </a:r>
                <a:r>
                  <a:rPr lang="en-GB" baseline="30000" dirty="0"/>
                  <a:t>-1</a:t>
                </a:r>
                <a:r>
                  <a:rPr lang="en-GB" dirty="0"/>
                  <a:t>?</a:t>
                </a:r>
              </a:p>
              <a:p>
                <a:pPr marL="0" indent="0">
                  <a:buNone/>
                </a:pPr>
                <a14:m>
                  <m:oMathPara xmlns:m="http://schemas.openxmlformats.org/officeDocument/2006/math">
                    <m:oMathParaPr>
                      <m:jc m:val="centerGroup"/>
                    </m:oMathParaPr>
                    <m:oMath xmlns:m="http://schemas.openxmlformats.org/officeDocument/2006/math">
                      <m:r>
                        <a:rPr lang="en-GB" i="1">
                          <a:latin typeface="Cambria Math"/>
                          <a:ea typeface="Cambria Math"/>
                        </a:rPr>
                        <m:t>𝜃</m:t>
                      </m:r>
                      <m:r>
                        <a:rPr lang="en-GB" i="1">
                          <a:latin typeface="Cambria Math"/>
                          <a:ea typeface="Cambria Math"/>
                        </a:rPr>
                        <m:t>=</m:t>
                      </m:r>
                      <m:f>
                        <m:fPr>
                          <m:ctrlPr>
                            <a:rPr lang="en-GB" i="1">
                              <a:latin typeface="Cambria Math" panose="02040503050406030204" pitchFamily="18" charset="0"/>
                              <a:ea typeface="Cambria Math"/>
                            </a:rPr>
                          </m:ctrlPr>
                        </m:fPr>
                        <m:num>
                          <m:r>
                            <a:rPr lang="en-GB" i="1">
                              <a:latin typeface="Cambria Math"/>
                              <a:ea typeface="Cambria Math"/>
                            </a:rPr>
                            <m:t>𝑠</m:t>
                          </m:r>
                        </m:num>
                        <m:den>
                          <m:r>
                            <a:rPr lang="en-GB" i="1">
                              <a:latin typeface="Cambria Math"/>
                              <a:ea typeface="Cambria Math"/>
                            </a:rPr>
                            <m:t>𝑟</m:t>
                          </m:r>
                        </m:den>
                      </m:f>
                    </m:oMath>
                  </m:oMathPara>
                </a14:m>
                <a:endParaRPr lang="en-GB" dirty="0" smtClean="0"/>
              </a:p>
              <a:p>
                <a:pPr marL="0" indent="0">
                  <a:buNone/>
                </a:pPr>
                <a:r>
                  <a:rPr lang="en-GB" dirty="0" smtClean="0"/>
                  <a:t>Differentiate with respect to t: </a:t>
                </a:r>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ea typeface="Cambria Math"/>
                            </a:rPr>
                          </m:ctrlPr>
                        </m:fPr>
                        <m:num>
                          <m:r>
                            <a:rPr lang="en-GB" i="1">
                              <a:latin typeface="Cambria Math"/>
                              <a:ea typeface="Cambria Math"/>
                            </a:rPr>
                            <m:t>𝑑</m:t>
                          </m:r>
                          <m:r>
                            <a:rPr lang="en-GB" i="1">
                              <a:latin typeface="Cambria Math"/>
                              <a:ea typeface="Cambria Math"/>
                            </a:rPr>
                            <m:t>𝜃</m:t>
                          </m:r>
                        </m:num>
                        <m:den>
                          <m:r>
                            <a:rPr lang="en-GB" i="1">
                              <a:latin typeface="Cambria Math"/>
                              <a:ea typeface="Cambria Math"/>
                            </a:rPr>
                            <m:t>𝑑𝑡</m:t>
                          </m:r>
                        </m:den>
                      </m:f>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𝑑</m:t>
                          </m:r>
                        </m:num>
                        <m:den>
                          <m:r>
                            <a:rPr lang="en-GB" b="0" i="1" smtClean="0">
                              <a:latin typeface="Cambria Math"/>
                              <a:ea typeface="Cambria Math"/>
                            </a:rPr>
                            <m:t>𝑑𝑡</m:t>
                          </m:r>
                        </m:den>
                      </m:f>
                      <m:d>
                        <m:dPr>
                          <m:ctrlPr>
                            <a:rPr lang="en-GB" b="0" i="1" smtClean="0">
                              <a:latin typeface="Cambria Math" panose="02040503050406030204" pitchFamily="18" charset="0"/>
                              <a:ea typeface="Cambria Math"/>
                            </a:rPr>
                          </m:ctrlPr>
                        </m:dPr>
                        <m:e>
                          <m:f>
                            <m:fPr>
                              <m:ctrlPr>
                                <a:rPr lang="en-GB" b="0" i="1" smtClean="0">
                                  <a:latin typeface="Cambria Math" panose="02040503050406030204" pitchFamily="18" charset="0"/>
                                  <a:ea typeface="Cambria Math"/>
                                </a:rPr>
                              </m:ctrlPr>
                            </m:fPr>
                            <m:num>
                              <m:r>
                                <a:rPr lang="en-GB" b="0" i="1" smtClean="0">
                                  <a:latin typeface="Cambria Math"/>
                                  <a:ea typeface="Cambria Math"/>
                                </a:rPr>
                                <m:t>𝑠</m:t>
                              </m:r>
                            </m:num>
                            <m:den>
                              <m:r>
                                <a:rPr lang="en-GB" b="0" i="1" smtClean="0">
                                  <a:latin typeface="Cambria Math"/>
                                  <a:ea typeface="Cambria Math"/>
                                </a:rPr>
                                <m:t>𝑟</m:t>
                              </m:r>
                            </m:den>
                          </m:f>
                        </m:e>
                      </m:d>
                    </m:oMath>
                  </m:oMathPara>
                </a14:m>
                <a:endParaRPr lang="en-GB" b="0" dirty="0" smtClean="0">
                  <a:ea typeface="Cambria Math"/>
                </a:endParaRPr>
              </a:p>
              <a:p>
                <a:pPr marL="0" indent="0">
                  <a:buNone/>
                </a:pPr>
                <a:r>
                  <a:rPr lang="en-GB" dirty="0" smtClean="0"/>
                  <a:t>r is a constant so can be re-arranged: </a:t>
                </a:r>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ea typeface="Cambria Math"/>
                            </a:rPr>
                          </m:ctrlPr>
                        </m:fPr>
                        <m:num>
                          <m:r>
                            <a:rPr lang="en-GB" i="1">
                              <a:latin typeface="Cambria Math"/>
                              <a:ea typeface="Cambria Math"/>
                            </a:rPr>
                            <m:t>𝑑</m:t>
                          </m:r>
                          <m:r>
                            <a:rPr lang="en-GB" i="1">
                              <a:latin typeface="Cambria Math"/>
                              <a:ea typeface="Cambria Math"/>
                            </a:rPr>
                            <m:t>𝜃</m:t>
                          </m:r>
                        </m:num>
                        <m:den>
                          <m:r>
                            <a:rPr lang="en-GB" i="1">
                              <a:latin typeface="Cambria Math"/>
                              <a:ea typeface="Cambria Math"/>
                            </a:rPr>
                            <m:t>𝑑𝑡</m:t>
                          </m:r>
                        </m:den>
                      </m:f>
                      <m:r>
                        <a:rPr lang="en-GB" i="1">
                          <a:latin typeface="Cambria Math"/>
                          <a:ea typeface="Cambria Math"/>
                        </a:rPr>
                        <m:t>=</m:t>
                      </m:r>
                      <m:d>
                        <m:dPr>
                          <m:ctrlPr>
                            <a:rPr lang="en-GB" b="0" i="1" smtClean="0">
                              <a:latin typeface="Cambria Math" panose="02040503050406030204" pitchFamily="18" charset="0"/>
                              <a:ea typeface="Cambria Math"/>
                            </a:rPr>
                          </m:ctrlPr>
                        </m:dPr>
                        <m:e>
                          <m:f>
                            <m:fPr>
                              <m:ctrlPr>
                                <a:rPr lang="en-GB" b="0" i="1" smtClean="0">
                                  <a:latin typeface="Cambria Math" panose="02040503050406030204" pitchFamily="18" charset="0"/>
                                  <a:ea typeface="Cambria Math"/>
                                </a:rPr>
                              </m:ctrlPr>
                            </m:fPr>
                            <m:num>
                              <m:r>
                                <a:rPr lang="en-GB" b="0" i="1" smtClean="0">
                                  <a:latin typeface="Cambria Math"/>
                                  <a:ea typeface="Cambria Math"/>
                                </a:rPr>
                                <m:t>1</m:t>
                              </m:r>
                            </m:num>
                            <m:den>
                              <m:r>
                                <a:rPr lang="en-GB" b="0" i="1" smtClean="0">
                                  <a:latin typeface="Cambria Math"/>
                                  <a:ea typeface="Cambria Math"/>
                                </a:rPr>
                                <m:t>𝑟</m:t>
                              </m:r>
                            </m:den>
                          </m:f>
                        </m:e>
                      </m:d>
                      <m:f>
                        <m:fPr>
                          <m:ctrlPr>
                            <a:rPr lang="en-GB" i="1">
                              <a:latin typeface="Cambria Math" panose="02040503050406030204" pitchFamily="18" charset="0"/>
                              <a:ea typeface="Cambria Math"/>
                            </a:rPr>
                          </m:ctrlPr>
                        </m:fPr>
                        <m:num>
                          <m:r>
                            <a:rPr lang="en-GB" i="1">
                              <a:latin typeface="Cambria Math"/>
                              <a:ea typeface="Cambria Math"/>
                            </a:rPr>
                            <m:t>𝑑</m:t>
                          </m:r>
                          <m:r>
                            <a:rPr lang="en-GB" b="0" i="1" smtClean="0">
                              <a:latin typeface="Cambria Math"/>
                              <a:ea typeface="Cambria Math"/>
                            </a:rPr>
                            <m:t>𝑠</m:t>
                          </m:r>
                        </m:num>
                        <m:den>
                          <m:r>
                            <a:rPr lang="en-GB" i="1">
                              <a:latin typeface="Cambria Math"/>
                              <a:ea typeface="Cambria Math"/>
                            </a:rPr>
                            <m:t>𝑑𝑡</m:t>
                          </m:r>
                        </m:den>
                      </m:f>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 </m:t>
                      </m:r>
                      <m:r>
                        <a:rPr lang="en-GB" b="0" i="1" smtClean="0">
                          <a:latin typeface="Cambria Math"/>
                          <a:ea typeface="Cambria Math"/>
                        </a:rPr>
                        <m:t>𝜔</m:t>
                      </m:r>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1</m:t>
                          </m:r>
                        </m:num>
                        <m:den>
                          <m:r>
                            <a:rPr lang="en-GB" b="0" i="1" smtClean="0">
                              <a:latin typeface="Cambria Math"/>
                              <a:ea typeface="Cambria Math"/>
                            </a:rPr>
                            <m:t>𝑟</m:t>
                          </m:r>
                        </m:den>
                      </m:f>
                      <m:r>
                        <a:rPr lang="en-GB" b="0" i="1" smtClean="0">
                          <a:latin typeface="Cambria Math"/>
                          <a:ea typeface="Cambria Math"/>
                        </a:rPr>
                        <m:t>𝑣</m:t>
                      </m:r>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m:t>
                      </m:r>
                      <m:r>
                        <a:rPr lang="en-GB" b="0" i="1" smtClean="0">
                          <a:latin typeface="Cambria Math"/>
                          <a:ea typeface="Cambria Math"/>
                        </a:rPr>
                        <m:t>𝜔</m:t>
                      </m:r>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𝑣</m:t>
                          </m:r>
                        </m:num>
                        <m:den>
                          <m:r>
                            <a:rPr lang="en-GB" b="0" i="1" smtClean="0">
                              <a:latin typeface="Cambria Math"/>
                              <a:ea typeface="Cambria Math"/>
                            </a:rPr>
                            <m:t>𝑟</m:t>
                          </m:r>
                        </m:den>
                      </m:f>
                      <m:r>
                        <a:rPr lang="en-GB" b="0" i="1" smtClean="0">
                          <a:latin typeface="Cambria Math"/>
                          <a:ea typeface="Cambria Math"/>
                        </a:rPr>
                        <m:t> </m:t>
                      </m:r>
                      <m:r>
                        <a:rPr lang="en-GB" b="0" i="1" smtClean="0">
                          <a:latin typeface="Cambria Math" panose="02040503050406030204" pitchFamily="18" charset="0"/>
                          <a:ea typeface="Cambria Math"/>
                        </a:rPr>
                        <m:t> </m:t>
                      </m:r>
                    </m:oMath>
                  </m:oMathPara>
                </a14:m>
                <a:endParaRPr lang="en-GB" b="0" i="1" dirty="0" smtClean="0">
                  <a:latin typeface="Cambria Math" panose="02040503050406030204" pitchFamily="18" charset="0"/>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a:rPr>
                        <m:t>𝑣</m:t>
                      </m:r>
                      <m:r>
                        <a:rPr lang="en-GB" b="0" i="1" smtClean="0">
                          <a:latin typeface="Cambria Math" panose="02040503050406030204" pitchFamily="18" charset="0"/>
                          <a:ea typeface="Cambria Math"/>
                        </a:rPr>
                        <m:t>=</m:t>
                      </m:r>
                      <m:r>
                        <a:rPr lang="en-GB" b="0" i="1" smtClean="0">
                          <a:latin typeface="Cambria Math" panose="02040503050406030204" pitchFamily="18" charset="0"/>
                          <a:ea typeface="Cambria Math"/>
                        </a:rPr>
                        <m:t>𝑟</m:t>
                      </m:r>
                      <m:r>
                        <a:rPr lang="en-GB" i="1">
                          <a:latin typeface="Cambria Math"/>
                          <a:ea typeface="Cambria Math"/>
                        </a:rPr>
                        <m:t>𝜔</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0" y="1447800"/>
                <a:ext cx="11125200" cy="5257800"/>
              </a:xfrm>
              <a:blipFill>
                <a:blip r:embed="rId2"/>
                <a:stretch>
                  <a:fillRect l="-712" t="-928"/>
                </a:stretch>
              </a:blipFill>
            </p:spPr>
            <p:txBody>
              <a:bodyPr/>
              <a:lstStyle/>
              <a:p>
                <a:r>
                  <a:rPr lang="en-GB">
                    <a:noFill/>
                  </a:rPr>
                  <a:t> </a:t>
                </a:r>
              </a:p>
            </p:txBody>
          </p:sp>
        </mc:Fallback>
      </mc:AlternateContent>
    </p:spTree>
    <p:extLst>
      <p:ext uri="{BB962C8B-B14F-4D97-AF65-F5344CB8AC3E}">
        <p14:creationId xmlns:p14="http://schemas.microsoft.com/office/powerpoint/2010/main" val="99155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Tangential speed and angular velocity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0386" y="1535151"/>
                <a:ext cx="7362014" cy="5029200"/>
              </a:xfrm>
            </p:spPr>
            <p:txBody>
              <a:bodyPr>
                <a:normAutofit/>
              </a:bodyPr>
              <a:lstStyle/>
              <a:p>
                <a:r>
                  <a:rPr lang="en-GB" dirty="0" smtClean="0"/>
                  <a:t>The </a:t>
                </a:r>
                <a:r>
                  <a:rPr lang="en-GB" b="1" dirty="0">
                    <a:hlinkClick r:id="rId2"/>
                  </a:rPr>
                  <a:t>tangential speed</a:t>
                </a:r>
                <a:r>
                  <a:rPr lang="en-GB" dirty="0"/>
                  <a:t> </a:t>
                </a:r>
                <a:r>
                  <a:rPr lang="en-GB" dirty="0" smtClean="0"/>
                  <a:t>is the speed at any point and </a:t>
                </a:r>
                <a:r>
                  <a:rPr lang="en-GB" dirty="0"/>
                  <a:t>is always perpendicular to the radius of the circle at that point. </a:t>
                </a:r>
                <a:endParaRPr lang="en-GB" dirty="0" smtClean="0"/>
              </a:p>
              <a:p>
                <a:endParaRPr lang="en-GB" dirty="0" smtClean="0"/>
              </a:p>
              <a:p>
                <a:r>
                  <a:rPr lang="en-GB" dirty="0" smtClean="0"/>
                  <a:t>If it was on a string and the string broke, the </a:t>
                </a:r>
                <a:r>
                  <a:rPr lang="en-GB" dirty="0"/>
                  <a:t>mass would continue to travel in a straight line in the direction of the linear speed </a:t>
                </a:r>
                <a:r>
                  <a:rPr lang="en-GB" dirty="0" smtClean="0"/>
                  <a:t>arrow</a:t>
                </a:r>
                <a:r>
                  <a:rPr lang="en-GB" dirty="0"/>
                  <a:t> </a:t>
                </a:r>
                <a:r>
                  <a:rPr lang="en-GB" dirty="0" smtClean="0"/>
                  <a:t>– it would follow the tangent. </a:t>
                </a:r>
              </a:p>
              <a:p>
                <a:endParaRPr lang="en-GB" dirty="0" smtClean="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Cambria Math"/>
                        </a:rPr>
                        <m:t>𝑣</m:t>
                      </m:r>
                      <m:r>
                        <a:rPr lang="en-GB" i="1">
                          <a:latin typeface="Cambria Math" panose="02040503050406030204" pitchFamily="18" charset="0"/>
                          <a:ea typeface="Cambria Math"/>
                        </a:rPr>
                        <m:t>=</m:t>
                      </m:r>
                      <m:r>
                        <a:rPr lang="en-GB" i="1">
                          <a:latin typeface="Cambria Math" panose="02040503050406030204" pitchFamily="18" charset="0"/>
                          <a:ea typeface="Cambria Math"/>
                        </a:rPr>
                        <m:t>𝑟</m:t>
                      </m:r>
                      <m:r>
                        <a:rPr lang="en-GB" i="1">
                          <a:latin typeface="Cambria Math"/>
                          <a:ea typeface="Cambria Math"/>
                        </a:rPr>
                        <m:t>𝜔</m:t>
                      </m:r>
                    </m:oMath>
                  </m:oMathPara>
                </a14:m>
                <a:endParaRPr lang="en-GB" dirty="0"/>
              </a:p>
              <a:p>
                <a:endParaRPr lang="en-GB" dirty="0" smtClean="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0386" y="1535151"/>
                <a:ext cx="7362014" cy="5029200"/>
              </a:xfrm>
              <a:blipFill>
                <a:blip r:embed="rId3"/>
                <a:stretch>
                  <a:fillRect l="-745" t="-970" r="-2318"/>
                </a:stretch>
              </a:blipFill>
            </p:spPr>
            <p:txBody>
              <a:bodyPr/>
              <a:lstStyle/>
              <a:p>
                <a:r>
                  <a:rPr lang="en-GB">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1412604"/>
            <a:ext cx="2550193" cy="2217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14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Tangential Speed and angular velocity</a:t>
            </a:r>
            <a:endParaRPr lang="en-GB" dirty="0"/>
          </a:p>
        </p:txBody>
      </p:sp>
      <p:sp>
        <p:nvSpPr>
          <p:cNvPr id="3" name="Content Placeholder 2"/>
          <p:cNvSpPr>
            <a:spLocks noGrp="1"/>
          </p:cNvSpPr>
          <p:nvPr>
            <p:ph idx="1"/>
          </p:nvPr>
        </p:nvSpPr>
        <p:spPr/>
        <p:txBody>
          <a:bodyPr/>
          <a:lstStyle/>
          <a:p>
            <a:r>
              <a:rPr lang="en-GB" dirty="0" smtClean="0"/>
              <a:t>There </a:t>
            </a:r>
            <a:r>
              <a:rPr lang="en-GB" dirty="0"/>
              <a:t>is an important difference </a:t>
            </a:r>
            <a:r>
              <a:rPr lang="en-GB" dirty="0" smtClean="0"/>
              <a:t>between v </a:t>
            </a:r>
            <a:r>
              <a:rPr lang="en-GB" dirty="0"/>
              <a:t>and ω - that two objects with the same angular velocity can be moving with different tangential speeds. </a:t>
            </a:r>
            <a:endParaRPr lang="en-GB" dirty="0" smtClean="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2907914"/>
            <a:ext cx="2776537" cy="2413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30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Angular displacement and radians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3276600"/>
                <a:ext cx="11201400" cy="3200400"/>
              </a:xfrm>
            </p:spPr>
            <p:txBody>
              <a:bodyPr>
                <a:normAutofit/>
              </a:bodyPr>
              <a:lstStyle/>
              <a:p>
                <a:r>
                  <a:rPr lang="en-GB" dirty="0" smtClean="0"/>
                  <a:t>In the above diagram, the </a:t>
                </a:r>
                <a:r>
                  <a:rPr lang="en-GB" dirty="0"/>
                  <a:t>angle θ, measured in radians, is equal to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𝑠</m:t>
                        </m:r>
                      </m:num>
                      <m:den>
                        <m:r>
                          <a:rPr lang="en-GB" b="0" i="1" smtClean="0">
                            <a:latin typeface="Cambria Math"/>
                          </a:rPr>
                          <m:t>𝑟</m:t>
                        </m:r>
                      </m:den>
                    </m:f>
                  </m:oMath>
                </a14:m>
                <a:r>
                  <a:rPr lang="en-GB" dirty="0" smtClean="0"/>
                  <a:t>. </a:t>
                </a:r>
              </a:p>
              <a:p>
                <a:endParaRPr lang="en-GB" dirty="0"/>
              </a:p>
              <a:p>
                <a:r>
                  <a:rPr lang="en-GB" dirty="0" smtClean="0"/>
                  <a:t>To </a:t>
                </a:r>
                <a:r>
                  <a:rPr lang="en-GB" dirty="0"/>
                  <a:t>compare radians with degrees, consider an angular displacement of one complete circle, equivalent to a rotation of 360°. In this case, the distance </a:t>
                </a:r>
                <a:r>
                  <a:rPr lang="en-GB" dirty="0" smtClean="0"/>
                  <a:t>is </a:t>
                </a:r>
                <a:r>
                  <a:rPr lang="en-GB" dirty="0"/>
                  <a:t>equal to the circumference of the circle. </a:t>
                </a:r>
                <a:r>
                  <a:rPr lang="en-GB" dirty="0" smtClean="0"/>
                  <a:t>Hence </a:t>
                </a:r>
                <a14:m>
                  <m:oMath xmlns:m="http://schemas.openxmlformats.org/officeDocument/2006/math">
                    <m:r>
                      <a:rPr lang="en-GB" i="1" smtClean="0">
                        <a:latin typeface="Cambria Math"/>
                        <a:ea typeface="Cambria Math"/>
                      </a:rPr>
                      <m:t>𝜃</m:t>
                    </m:r>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𝑠</m:t>
                        </m:r>
                      </m:num>
                      <m:den>
                        <m:r>
                          <a:rPr lang="en-GB" b="0" i="1" smtClean="0">
                            <a:latin typeface="Cambria Math"/>
                            <a:ea typeface="Cambria Math"/>
                          </a:rPr>
                          <m:t>𝑟</m:t>
                        </m:r>
                      </m:den>
                    </m:f>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2</m:t>
                        </m:r>
                        <m:r>
                          <a:rPr lang="en-GB" b="0" i="1" smtClean="0">
                            <a:latin typeface="Cambria Math"/>
                            <a:ea typeface="Cambria Math"/>
                          </a:rPr>
                          <m:t>𝜋</m:t>
                        </m:r>
                        <m:r>
                          <a:rPr lang="en-GB" b="0" i="1" smtClean="0">
                            <a:latin typeface="Cambria Math"/>
                            <a:ea typeface="Cambria Math"/>
                          </a:rPr>
                          <m:t>𝑟</m:t>
                        </m:r>
                      </m:num>
                      <m:den>
                        <m:r>
                          <a:rPr lang="en-GB" b="0" i="1" smtClean="0">
                            <a:latin typeface="Cambria Math"/>
                            <a:ea typeface="Cambria Math"/>
                          </a:rPr>
                          <m:t>𝑟</m:t>
                        </m:r>
                      </m:den>
                    </m:f>
                    <m:r>
                      <a:rPr lang="en-GB" b="0" i="1" smtClean="0">
                        <a:latin typeface="Cambria Math"/>
                        <a:ea typeface="Cambria Math"/>
                      </a:rPr>
                      <m:t>=2</m:t>
                    </m:r>
                    <m:r>
                      <a:rPr lang="en-GB" b="0" i="1" smtClean="0">
                        <a:latin typeface="Cambria Math"/>
                        <a:ea typeface="Cambria Math"/>
                      </a:rPr>
                      <m:t>𝜋</m:t>
                    </m:r>
                    <m:r>
                      <a:rPr lang="en-GB" b="0" i="1" smtClean="0">
                        <a:latin typeface="Cambria Math"/>
                        <a:ea typeface="Cambria Math"/>
                      </a:rPr>
                      <m:t> </m:t>
                    </m:r>
                    <m:r>
                      <a:rPr lang="en-GB" b="0" i="1" smtClean="0">
                        <a:latin typeface="Cambria Math"/>
                        <a:ea typeface="Cambria Math"/>
                      </a:rPr>
                      <m:t>𝑟𝑎𝑑</m:t>
                    </m:r>
                  </m:oMath>
                </a14:m>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3276600"/>
                <a:ext cx="11201400" cy="3200400"/>
              </a:xfrm>
              <a:blipFill>
                <a:blip r:embed="rId2"/>
                <a:stretch>
                  <a:fillRect l="-490"/>
                </a:stretch>
              </a:blipFill>
            </p:spPr>
            <p:txBody>
              <a:bodyPr/>
              <a:lstStyle/>
              <a:p>
                <a:r>
                  <a:rPr lang="en-GB">
                    <a:noFill/>
                  </a:rPr>
                  <a:t> </a:t>
                </a:r>
              </a:p>
            </p:txBody>
          </p:sp>
        </mc:Fallback>
      </mc:AlternateContent>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1601"/>
            <a:ext cx="249555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330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Tangential Speed and angular velocity</a:t>
            </a:r>
          </a:p>
        </p:txBody>
      </p:sp>
      <p:sp>
        <p:nvSpPr>
          <p:cNvPr id="3" name="Content Placeholder 2"/>
          <p:cNvSpPr>
            <a:spLocks noGrp="1"/>
          </p:cNvSpPr>
          <p:nvPr>
            <p:ph idx="1"/>
          </p:nvPr>
        </p:nvSpPr>
        <p:spPr/>
        <p:txBody>
          <a:bodyPr/>
          <a:lstStyle/>
          <a:p>
            <a:r>
              <a:rPr lang="en-GB" dirty="0"/>
              <a:t>This difference in tangential speeds is </a:t>
            </a:r>
            <a:r>
              <a:rPr lang="en-GB" dirty="0" smtClean="0"/>
              <a:t>emphasised in the diagram below: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25" y="2238375"/>
            <a:ext cx="3724275" cy="325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230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Tangential Speed and angular velocity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The bigger the radius, the bigger the tangential speed, because </a:t>
                </a:r>
                <a14:m>
                  <m:oMath xmlns:m="http://schemas.openxmlformats.org/officeDocument/2006/math">
                    <m:r>
                      <a:rPr lang="en-GB" b="0" i="1" smtClean="0">
                        <a:latin typeface="Cambria Math"/>
                        <a:ea typeface="Cambria Math"/>
                      </a:rPr>
                      <m:t>𝑣</m:t>
                    </m:r>
                    <m:r>
                      <a:rPr lang="en-GB" b="0" i="1" smtClean="0">
                        <a:latin typeface="Cambria Math"/>
                        <a:ea typeface="Cambria Math"/>
                      </a:rPr>
                      <m:t>=</m:t>
                    </m:r>
                    <m:r>
                      <a:rPr lang="en-GB" b="0" i="1" smtClean="0">
                        <a:latin typeface="Cambria Math"/>
                        <a:ea typeface="Cambria Math"/>
                      </a:rPr>
                      <m:t>𝑟</m:t>
                    </m:r>
                    <m:r>
                      <a:rPr lang="en-GB" b="0" i="1" smtClean="0">
                        <a:latin typeface="Cambria Math"/>
                        <a:ea typeface="Cambria Math"/>
                      </a:rPr>
                      <m:t>𝜔</m:t>
                    </m:r>
                    <m:r>
                      <a:rPr lang="en-GB" i="1">
                        <a:latin typeface="Cambria Math"/>
                        <a:ea typeface="Cambria Math"/>
                      </a:rPr>
                      <m:t> </m:t>
                    </m:r>
                  </m:oMath>
                </a14:m>
                <a:r>
                  <a:rPr lang="en-GB" dirty="0" smtClean="0"/>
                  <a:t>. </a:t>
                </a:r>
              </a:p>
              <a:p>
                <a:r>
                  <a:rPr lang="en-GB" dirty="0" smtClean="0"/>
                  <a:t>The bigger radius also travels a greater angular displacement (</a:t>
                </a:r>
                <a14:m>
                  <m:oMath xmlns:m="http://schemas.openxmlformats.org/officeDocument/2006/math">
                    <m:r>
                      <a:rPr lang="en-GB" i="1" dirty="0" smtClean="0">
                        <a:latin typeface="Cambria Math"/>
                      </a:rPr>
                      <m:t>𝑣</m:t>
                    </m:r>
                    <m:r>
                      <a:rPr lang="en-GB" i="1" dirty="0" smtClean="0">
                        <a:latin typeface="Cambria Math"/>
                      </a:rPr>
                      <m:t>=</m:t>
                    </m:r>
                    <m:f>
                      <m:fPr>
                        <m:ctrlPr>
                          <a:rPr lang="en-GB" i="1" dirty="0" smtClean="0">
                            <a:latin typeface="Cambria Math" panose="02040503050406030204" pitchFamily="18" charset="0"/>
                          </a:rPr>
                        </m:ctrlPr>
                      </m:fPr>
                      <m:num>
                        <m:r>
                          <a:rPr lang="en-GB" i="1" dirty="0" smtClean="0">
                            <a:latin typeface="Cambria Math"/>
                          </a:rPr>
                          <m:t>𝑠</m:t>
                        </m:r>
                      </m:num>
                      <m:den>
                        <m:r>
                          <a:rPr lang="en-GB" i="1" dirty="0" smtClean="0">
                            <a:latin typeface="Cambria Math"/>
                          </a:rPr>
                          <m:t>𝑡</m:t>
                        </m:r>
                      </m:den>
                    </m:f>
                  </m:oMath>
                </a14:m>
                <a:r>
                  <a:rPr lang="en-GB" dirty="0" smtClean="0"/>
                  <a:t>). </a:t>
                </a:r>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875"/>
                </a:stretch>
              </a:blipFill>
            </p:spPr>
            <p:txBody>
              <a:bodyPr/>
              <a:lstStyle/>
              <a:p>
                <a:r>
                  <a:rPr lang="en-GB">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074396"/>
            <a:ext cx="3886200" cy="3397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9052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Tangential speed and angular velocity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a:t>The </a:t>
                </a:r>
                <a:r>
                  <a:rPr lang="en-GB" b="1" dirty="0">
                    <a:hlinkClick r:id="rId2"/>
                  </a:rPr>
                  <a:t>tangential speed</a:t>
                </a:r>
                <a:r>
                  <a:rPr lang="en-GB" dirty="0"/>
                  <a:t> is the speed at any point and is always perpendicular to the radius of the circle at that point. </a:t>
                </a:r>
              </a:p>
              <a:p>
                <a:endParaRPr lang="en-GB" dirty="0" smtClean="0"/>
              </a:p>
              <a:p>
                <a:r>
                  <a:rPr lang="en-GB" dirty="0" smtClean="0"/>
                  <a:t>This is </a:t>
                </a:r>
                <a:r>
                  <a:rPr lang="en-GB" dirty="0"/>
                  <a:t>the relationship between the speed of the object </a:t>
                </a:r>
                <a:r>
                  <a:rPr lang="en-GB" dirty="0" smtClean="0"/>
                  <a:t>(m </a:t>
                </a:r>
                <a:r>
                  <a:rPr lang="en-GB" dirty="0"/>
                  <a:t>s</a:t>
                </a:r>
                <a:r>
                  <a:rPr lang="en-GB" baseline="30000" dirty="0"/>
                  <a:t>-1</a:t>
                </a:r>
                <a:r>
                  <a:rPr lang="en-GB" dirty="0" smtClean="0"/>
                  <a:t>), </a:t>
                </a:r>
                <a:r>
                  <a:rPr lang="en-GB" dirty="0"/>
                  <a:t>its angular velocity </a:t>
                </a:r>
                <a:r>
                  <a:rPr lang="en-GB" dirty="0" smtClean="0"/>
                  <a:t>(rad </a:t>
                </a:r>
                <a:r>
                  <a:rPr lang="en-GB" dirty="0"/>
                  <a:t>s</a:t>
                </a:r>
                <a:r>
                  <a:rPr lang="en-GB" baseline="30000" dirty="0"/>
                  <a:t>-1</a:t>
                </a:r>
                <a:r>
                  <a:rPr lang="en-GB" dirty="0" smtClean="0"/>
                  <a:t>) and its radius (m). </a:t>
                </a:r>
                <a:endParaRPr lang="en-GB" dirty="0" smtClean="0"/>
              </a:p>
              <a:p>
                <a:endParaRPr lang="en-GB" dirty="0" smtClean="0"/>
              </a:p>
              <a:p>
                <a:pPr marL="0" indent="0">
                  <a:buNone/>
                </a:pPr>
                <a14:m>
                  <m:oMathPara xmlns:m="http://schemas.openxmlformats.org/officeDocument/2006/math">
                    <m:oMathParaPr>
                      <m:jc m:val="centerGroup"/>
                    </m:oMathParaPr>
                    <m:oMath xmlns:m="http://schemas.openxmlformats.org/officeDocument/2006/math">
                      <m:r>
                        <a:rPr lang="en-GB" i="1">
                          <a:latin typeface="Cambria Math"/>
                          <a:ea typeface="Cambria Math"/>
                        </a:rPr>
                        <m:t>𝜔</m:t>
                      </m:r>
                      <m:r>
                        <a:rPr lang="en-GB" i="1">
                          <a:latin typeface="Cambria Math"/>
                          <a:ea typeface="Cambria Math"/>
                        </a:rPr>
                        <m:t>=</m:t>
                      </m:r>
                      <m:f>
                        <m:fPr>
                          <m:ctrlPr>
                            <a:rPr lang="en-GB" i="1">
                              <a:latin typeface="Cambria Math" panose="02040503050406030204" pitchFamily="18" charset="0"/>
                              <a:ea typeface="Cambria Math"/>
                            </a:rPr>
                          </m:ctrlPr>
                        </m:fPr>
                        <m:num>
                          <m:r>
                            <a:rPr lang="en-GB" i="1">
                              <a:latin typeface="Cambria Math"/>
                              <a:ea typeface="Cambria Math"/>
                            </a:rPr>
                            <m:t>𝑣</m:t>
                          </m:r>
                        </m:num>
                        <m:den>
                          <m:r>
                            <a:rPr lang="en-GB" i="1">
                              <a:latin typeface="Cambria Math"/>
                              <a:ea typeface="Cambria Math"/>
                            </a:rPr>
                            <m:t>𝑟</m:t>
                          </m:r>
                        </m:den>
                      </m:f>
                      <m:r>
                        <a:rPr lang="en-GB" i="1">
                          <a:latin typeface="Cambria Math"/>
                          <a:ea typeface="Cambria Math"/>
                        </a:rPr>
                        <m:t> </m:t>
                      </m:r>
                      <m:r>
                        <a:rPr lang="en-GB" i="1">
                          <a:latin typeface="Cambria Math" panose="02040503050406030204" pitchFamily="18" charset="0"/>
                          <a:ea typeface="Cambria Math"/>
                        </a:rPr>
                        <m:t> </m:t>
                      </m:r>
                    </m:oMath>
                  </m:oMathPara>
                </a14:m>
                <a:endParaRPr lang="en-GB" i="1" dirty="0" smtClean="0">
                  <a:latin typeface="Cambria Math" panose="02040503050406030204" pitchFamily="18" charset="0"/>
                  <a:ea typeface="Cambria Math"/>
                </a:endParaRPr>
              </a:p>
              <a:p>
                <a:pPr marL="0" indent="0">
                  <a:buNone/>
                </a:pPr>
                <a:endParaRPr lang="en-GB" i="1" dirty="0">
                  <a:latin typeface="Cambria Math" panose="02040503050406030204" pitchFamily="18" charset="0"/>
                  <a:ea typeface="Cambria Math"/>
                </a:endParaRPr>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Cambria Math"/>
                        </a:rPr>
                        <m:t>𝑣</m:t>
                      </m:r>
                      <m:r>
                        <a:rPr lang="en-GB" i="1">
                          <a:latin typeface="Cambria Math" panose="02040503050406030204" pitchFamily="18" charset="0"/>
                          <a:ea typeface="Cambria Math"/>
                        </a:rPr>
                        <m:t>=</m:t>
                      </m:r>
                      <m:r>
                        <a:rPr lang="en-GB" i="1">
                          <a:latin typeface="Cambria Math" panose="02040503050406030204" pitchFamily="18" charset="0"/>
                          <a:ea typeface="Cambria Math"/>
                        </a:rPr>
                        <m:t>𝑟</m:t>
                      </m:r>
                      <m:r>
                        <a:rPr lang="en-GB" i="1">
                          <a:latin typeface="Cambria Math"/>
                          <a:ea typeface="Cambria Math"/>
                        </a:rPr>
                        <m:t>𝜔</m:t>
                      </m:r>
                    </m:oMath>
                  </m:oMathPara>
                </a14:m>
                <a:endParaRPr lang="en-GB" dirty="0"/>
              </a:p>
              <a:p>
                <a:pPr marL="0" indent="0">
                  <a:buNone/>
                </a:pPr>
                <a:endParaRPr lang="en-GB" dirty="0"/>
              </a:p>
              <a:p>
                <a:endParaRPr lang="en-GB" dirty="0" smtClean="0"/>
              </a:p>
              <a:p>
                <a:endParaRPr lang="en-GB" dirty="0"/>
              </a:p>
              <a:p>
                <a:endParaRPr lang="en-GB" dirty="0" smtClean="0"/>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00" t="-1000" r="-1222"/>
                </a:stretch>
              </a:blipFill>
            </p:spPr>
            <p:txBody>
              <a:bodyPr/>
              <a:lstStyle/>
              <a:p>
                <a:r>
                  <a:rPr lang="en-GB">
                    <a:noFill/>
                  </a:rPr>
                  <a:t> </a:t>
                </a:r>
              </a:p>
            </p:txBody>
          </p:sp>
        </mc:Fallback>
      </mc:AlternateContent>
      <p:sp>
        <p:nvSpPr>
          <p:cNvPr id="4" name="Rectangle 3"/>
          <p:cNvSpPr/>
          <p:nvPr/>
        </p:nvSpPr>
        <p:spPr>
          <a:xfrm>
            <a:off x="4953000" y="457200"/>
            <a:ext cx="2709396" cy="369332"/>
          </a:xfrm>
          <a:prstGeom prst="rect">
            <a:avLst/>
          </a:prstGeom>
        </p:spPr>
        <p:txBody>
          <a:bodyPr wrap="none">
            <a:spAutoFit/>
          </a:bodyPr>
          <a:lstStyle/>
          <a:p>
            <a:r>
              <a:rPr lang="en-GB" dirty="0"/>
              <a:t>Copy into notes jotter: </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810000"/>
            <a:ext cx="2776537" cy="2413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50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a:t>
            </a:r>
            <a:endParaRPr lang="en-GB" dirty="0"/>
          </a:p>
        </p:txBody>
      </p:sp>
      <p:sp>
        <p:nvSpPr>
          <p:cNvPr id="3" name="Content Placeholder 2"/>
          <p:cNvSpPr>
            <a:spLocks noGrp="1"/>
          </p:cNvSpPr>
          <p:nvPr>
            <p:ph idx="1"/>
          </p:nvPr>
        </p:nvSpPr>
        <p:spPr>
          <a:xfrm>
            <a:off x="609600" y="1600200"/>
            <a:ext cx="11506200" cy="4876800"/>
          </a:xfrm>
        </p:spPr>
        <p:txBody>
          <a:bodyPr/>
          <a:lstStyle/>
          <a:p>
            <a:pPr marL="0" indent="0">
              <a:buNone/>
            </a:pPr>
            <a:r>
              <a:rPr lang="en-GB" dirty="0" smtClean="0"/>
              <a:t>A turntable </a:t>
            </a:r>
            <a:r>
              <a:rPr lang="en-GB" dirty="0"/>
              <a:t>of radius 0.30 </a:t>
            </a:r>
            <a:r>
              <a:rPr lang="en-GB" dirty="0" smtClean="0"/>
              <a:t>m is rotating </a:t>
            </a:r>
            <a:r>
              <a:rPr lang="en-GB" dirty="0"/>
              <a:t>at constant angular velocity 1.5 rad s</a:t>
            </a:r>
            <a:r>
              <a:rPr lang="en-GB" baseline="30000" dirty="0"/>
              <a:t>-1</a:t>
            </a:r>
            <a:r>
              <a:rPr lang="en-GB" dirty="0"/>
              <a:t>. Compare the tangential speeds of a point on the circumference of the turntable and a point midway between the centre and the circumference.</a:t>
            </a:r>
          </a:p>
          <a:p>
            <a:endParaRPr lang="en-GB" dirty="0"/>
          </a:p>
        </p:txBody>
      </p:sp>
      <p:sp>
        <p:nvSpPr>
          <p:cNvPr id="4" name="Rectangle 3"/>
          <p:cNvSpPr/>
          <p:nvPr/>
        </p:nvSpPr>
        <p:spPr>
          <a:xfrm>
            <a:off x="49530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2995736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 Answer</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smtClean="0"/>
                  <a:t>The point on the circumference has r= </a:t>
                </a:r>
                <a:r>
                  <a:rPr lang="en-GB" dirty="0"/>
                  <a:t>0.30 m, </a:t>
                </a:r>
                <a:r>
                  <a:rPr lang="en-GB" dirty="0" smtClean="0"/>
                  <a:t>so:</a:t>
                </a:r>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𝑣</m:t>
                          </m:r>
                        </m:e>
                        <m:sub>
                          <m:r>
                            <a:rPr lang="en-GB" b="0" i="1" smtClean="0">
                              <a:latin typeface="Cambria Math"/>
                            </a:rPr>
                            <m:t>1</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𝑟</m:t>
                          </m:r>
                        </m:e>
                        <m:sub>
                          <m:r>
                            <a:rPr lang="en-GB" b="0" i="1" smtClean="0">
                              <a:latin typeface="Cambria Math"/>
                            </a:rPr>
                            <m:t>1</m:t>
                          </m:r>
                        </m:sub>
                      </m:sSub>
                      <m:r>
                        <a:rPr lang="en-GB" b="0" i="1" smtClean="0">
                          <a:latin typeface="Cambria Math"/>
                          <a:ea typeface="Cambria Math"/>
                        </a:rPr>
                        <m:t>𝜔</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a:rPr>
                            <m:t> </m:t>
                          </m:r>
                          <m:r>
                            <a:rPr lang="en-GB" b="0" i="1" smtClean="0">
                              <a:latin typeface="Cambria Math"/>
                            </a:rPr>
                            <m:t>𝑣</m:t>
                          </m:r>
                        </m:e>
                        <m:sub>
                          <m:r>
                            <a:rPr lang="en-GB" i="1">
                              <a:latin typeface="Cambria Math"/>
                            </a:rPr>
                            <m:t>1</m:t>
                          </m:r>
                        </m:sub>
                      </m:sSub>
                      <m:r>
                        <a:rPr lang="en-GB" b="0" i="1" smtClean="0">
                          <a:latin typeface="Cambria Math"/>
                        </a:rPr>
                        <m:t>=0.3 </m:t>
                      </m:r>
                      <m:r>
                        <a:rPr lang="en-GB" b="0" i="1" smtClean="0">
                          <a:latin typeface="Cambria Math"/>
                        </a:rPr>
                        <m:t>𝑥</m:t>
                      </m:r>
                      <m:r>
                        <a:rPr lang="en-GB" b="0" i="1" smtClean="0">
                          <a:latin typeface="Cambria Math"/>
                        </a:rPr>
                        <m:t> 1.5</m:t>
                      </m:r>
                    </m:oMath>
                  </m:oMathPara>
                </a14:m>
                <a:endParaRPr lang="en-GB"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GB" i="1" u="sng">
                              <a:latin typeface="Cambria Math" panose="02040503050406030204" pitchFamily="18" charset="0"/>
                            </a:rPr>
                          </m:ctrlPr>
                        </m:sSubPr>
                        <m:e>
                          <m:r>
                            <a:rPr lang="en-GB" b="0" i="1" u="sng" smtClean="0">
                              <a:latin typeface="Cambria Math"/>
                            </a:rPr>
                            <m:t> </m:t>
                          </m:r>
                          <m:r>
                            <a:rPr lang="en-GB" i="1" u="sng">
                              <a:latin typeface="Cambria Math"/>
                            </a:rPr>
                            <m:t>𝑣</m:t>
                          </m:r>
                        </m:e>
                        <m:sub>
                          <m:r>
                            <a:rPr lang="en-GB" i="1" u="sng">
                              <a:latin typeface="Cambria Math"/>
                            </a:rPr>
                            <m:t>1</m:t>
                          </m:r>
                        </m:sub>
                      </m:sSub>
                      <m:r>
                        <a:rPr lang="en-GB" b="0" i="1" u="sng" smtClean="0">
                          <a:latin typeface="Cambria Math"/>
                        </a:rPr>
                        <m:t>=</m:t>
                      </m:r>
                      <m:r>
                        <a:rPr lang="en-GB" b="1" i="1" u="sng" smtClean="0">
                          <a:latin typeface="Cambria Math"/>
                        </a:rPr>
                        <m:t>𝟎</m:t>
                      </m:r>
                      <m:r>
                        <a:rPr lang="en-GB" b="1" i="1" u="sng" smtClean="0">
                          <a:latin typeface="Cambria Math"/>
                        </a:rPr>
                        <m:t>.</m:t>
                      </m:r>
                      <m:r>
                        <a:rPr lang="en-GB" b="1" i="1" u="sng" smtClean="0">
                          <a:latin typeface="Cambria Math"/>
                        </a:rPr>
                        <m:t>𝟒𝟓</m:t>
                      </m:r>
                      <m:r>
                        <a:rPr lang="en-GB" b="1" i="1" u="sng" smtClean="0">
                          <a:latin typeface="Cambria Math"/>
                        </a:rPr>
                        <m:t>𝒎</m:t>
                      </m:r>
                      <m:sSup>
                        <m:sSupPr>
                          <m:ctrlPr>
                            <a:rPr lang="en-GB" b="1" i="1" u="sng" smtClean="0">
                              <a:latin typeface="Cambria Math" panose="02040503050406030204" pitchFamily="18" charset="0"/>
                            </a:rPr>
                          </m:ctrlPr>
                        </m:sSupPr>
                        <m:e>
                          <m:r>
                            <a:rPr lang="en-GB" b="1" i="1" u="sng" smtClean="0">
                              <a:latin typeface="Cambria Math"/>
                            </a:rPr>
                            <m:t>𝒔</m:t>
                          </m:r>
                        </m:e>
                        <m:sup>
                          <m:r>
                            <a:rPr lang="en-GB" b="1" i="1" u="sng" smtClean="0">
                              <a:latin typeface="Cambria Math"/>
                            </a:rPr>
                            <m:t>−</m:t>
                          </m:r>
                          <m:r>
                            <a:rPr lang="en-GB" b="1" i="1" u="sng" smtClean="0">
                              <a:latin typeface="Cambria Math"/>
                            </a:rPr>
                            <m:t>𝟏</m:t>
                          </m:r>
                        </m:sup>
                      </m:sSup>
                    </m:oMath>
                  </m:oMathPara>
                </a14:m>
                <a:endParaRPr lang="en-GB" b="1" u="sng" dirty="0"/>
              </a:p>
              <a:p>
                <a:pPr marL="0" indent="0">
                  <a:buNone/>
                </a:pPr>
                <a:r>
                  <a:rPr lang="en-GB" dirty="0"/>
                  <a:t>The point midway between the centre and the circumference is moving with the same angular velocity, but the radius of the motion is only 0.15 m</a:t>
                </a:r>
                <a:r>
                  <a:rPr lang="en-GB"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𝑣</m:t>
                          </m:r>
                        </m:e>
                        <m:sub>
                          <m:r>
                            <a:rPr lang="en-GB" b="0" i="1" smtClean="0">
                              <a:latin typeface="Cambria Math"/>
                            </a:rPr>
                            <m:t>2</m:t>
                          </m:r>
                        </m:sub>
                      </m:sSub>
                      <m:r>
                        <a:rPr lang="en-GB" i="1">
                          <a:latin typeface="Cambria Math"/>
                        </a:rPr>
                        <m:t>=</m:t>
                      </m:r>
                      <m:sSub>
                        <m:sSubPr>
                          <m:ctrlPr>
                            <a:rPr lang="en-GB" i="1">
                              <a:latin typeface="Cambria Math" panose="02040503050406030204" pitchFamily="18" charset="0"/>
                            </a:rPr>
                          </m:ctrlPr>
                        </m:sSubPr>
                        <m:e>
                          <m:r>
                            <a:rPr lang="en-GB" i="1">
                              <a:latin typeface="Cambria Math"/>
                            </a:rPr>
                            <m:t>𝑟</m:t>
                          </m:r>
                        </m:e>
                        <m:sub>
                          <m:r>
                            <a:rPr lang="en-GB" b="0" i="1" smtClean="0">
                              <a:latin typeface="Cambria Math"/>
                            </a:rPr>
                            <m:t>2</m:t>
                          </m:r>
                        </m:sub>
                      </m:sSub>
                      <m:r>
                        <a:rPr lang="en-GB" i="1">
                          <a:latin typeface="Cambria Math"/>
                          <a:ea typeface="Cambria Math"/>
                        </a:rPr>
                        <m:t>𝜔</m:t>
                      </m:r>
                    </m:oMath>
                  </m:oMathPara>
                </a14:m>
                <a:endParaRPr lang="en-GB" i="1" dirty="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 </m:t>
                          </m:r>
                          <m:r>
                            <a:rPr lang="en-GB" i="1">
                              <a:latin typeface="Cambria Math"/>
                            </a:rPr>
                            <m:t>𝑣</m:t>
                          </m:r>
                        </m:e>
                        <m:sub>
                          <m:r>
                            <a:rPr lang="en-GB" b="0" i="1" smtClean="0">
                              <a:latin typeface="Cambria Math"/>
                            </a:rPr>
                            <m:t>2</m:t>
                          </m:r>
                        </m:sub>
                      </m:sSub>
                      <m:r>
                        <a:rPr lang="en-GB" i="1">
                          <a:latin typeface="Cambria Math"/>
                        </a:rPr>
                        <m:t>=0.</m:t>
                      </m:r>
                      <m:r>
                        <a:rPr lang="en-GB" b="0" i="1" smtClean="0">
                          <a:latin typeface="Cambria Math"/>
                        </a:rPr>
                        <m:t>15</m:t>
                      </m:r>
                      <m:r>
                        <a:rPr lang="en-GB" i="1">
                          <a:latin typeface="Cambria Math"/>
                        </a:rPr>
                        <m:t> </m:t>
                      </m:r>
                      <m:r>
                        <a:rPr lang="en-GB" i="1">
                          <a:latin typeface="Cambria Math"/>
                        </a:rPr>
                        <m:t>𝑥</m:t>
                      </m:r>
                      <m:r>
                        <a:rPr lang="en-GB" i="1">
                          <a:latin typeface="Cambria Math"/>
                        </a:rPr>
                        <m:t> 1.5</m:t>
                      </m:r>
                    </m:oMath>
                  </m:oMathPara>
                </a14:m>
                <a:endParaRPr lang="en-GB" i="1" dirty="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GB" i="1" u="sng">
                              <a:latin typeface="Cambria Math" panose="02040503050406030204" pitchFamily="18" charset="0"/>
                            </a:rPr>
                          </m:ctrlPr>
                        </m:sSubPr>
                        <m:e>
                          <m:r>
                            <a:rPr lang="en-GB" i="1" u="sng">
                              <a:latin typeface="Cambria Math"/>
                            </a:rPr>
                            <m:t> </m:t>
                          </m:r>
                          <m:r>
                            <a:rPr lang="en-GB" i="1" u="sng">
                              <a:latin typeface="Cambria Math"/>
                            </a:rPr>
                            <m:t>𝑣</m:t>
                          </m:r>
                        </m:e>
                        <m:sub>
                          <m:r>
                            <a:rPr lang="en-GB" b="0" i="1" u="sng" smtClean="0">
                              <a:latin typeface="Cambria Math"/>
                            </a:rPr>
                            <m:t>2</m:t>
                          </m:r>
                        </m:sub>
                      </m:sSub>
                      <m:r>
                        <a:rPr lang="en-GB" i="1" u="sng">
                          <a:latin typeface="Cambria Math"/>
                        </a:rPr>
                        <m:t>=</m:t>
                      </m:r>
                      <m:r>
                        <a:rPr lang="en-GB" b="1" i="1" u="sng">
                          <a:latin typeface="Cambria Math"/>
                        </a:rPr>
                        <m:t>𝟎</m:t>
                      </m:r>
                      <m:r>
                        <a:rPr lang="en-GB" b="1" i="1" u="sng">
                          <a:latin typeface="Cambria Math"/>
                        </a:rPr>
                        <m:t>.</m:t>
                      </m:r>
                      <m:r>
                        <a:rPr lang="en-GB" b="1" i="1" u="sng" smtClean="0">
                          <a:latin typeface="Cambria Math"/>
                        </a:rPr>
                        <m:t>𝟐𝟐</m:t>
                      </m:r>
                      <m:r>
                        <a:rPr lang="en-GB" b="1" i="1" u="sng">
                          <a:latin typeface="Cambria Math"/>
                        </a:rPr>
                        <m:t>𝟓</m:t>
                      </m:r>
                      <m:r>
                        <a:rPr lang="en-GB" b="1" i="1" u="sng">
                          <a:latin typeface="Cambria Math"/>
                        </a:rPr>
                        <m:t>𝒎</m:t>
                      </m:r>
                      <m:sSup>
                        <m:sSupPr>
                          <m:ctrlPr>
                            <a:rPr lang="en-GB" b="1" i="1" u="sng">
                              <a:latin typeface="Cambria Math" panose="02040503050406030204" pitchFamily="18" charset="0"/>
                            </a:rPr>
                          </m:ctrlPr>
                        </m:sSupPr>
                        <m:e>
                          <m:r>
                            <a:rPr lang="en-GB" b="1" i="1" u="sng">
                              <a:latin typeface="Cambria Math"/>
                            </a:rPr>
                            <m:t>𝒔</m:t>
                          </m:r>
                        </m:e>
                        <m:sup>
                          <m:r>
                            <a:rPr lang="en-GB" b="1" i="1" u="sng">
                              <a:latin typeface="Cambria Math"/>
                            </a:rPr>
                            <m:t>−</m:t>
                          </m:r>
                          <m:r>
                            <a:rPr lang="en-GB" b="1" i="1" u="sng">
                              <a:latin typeface="Cambria Math"/>
                            </a:rPr>
                            <m:t>𝟏</m:t>
                          </m:r>
                        </m:sup>
                      </m:sSup>
                    </m:oMath>
                  </m:oMathPara>
                </a14:m>
                <a:endParaRPr lang="en-GB" b="1" u="sng" dirty="0" smtClean="0"/>
              </a:p>
              <a:p>
                <a:pPr marL="0" indent="0">
                  <a:buNone/>
                </a:pPr>
                <a:r>
                  <a:rPr lang="en-GB" dirty="0"/>
                  <a:t>The point on the circumference is moving at twice the speed (in m s</a:t>
                </a:r>
                <a:r>
                  <a:rPr lang="en-GB" baseline="30000" dirty="0"/>
                  <a:t>-1</a:t>
                </a:r>
                <a:r>
                  <a:rPr lang="en-GB" dirty="0"/>
                  <a:t>) of the point with the smaller radius.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875" r="-1926"/>
                </a:stretch>
              </a:blipFill>
            </p:spPr>
            <p:txBody>
              <a:bodyPr/>
              <a:lstStyle/>
              <a:p>
                <a:r>
                  <a:rPr lang="en-GB">
                    <a:noFill/>
                  </a:rPr>
                  <a:t> </a:t>
                </a:r>
              </a:p>
            </p:txBody>
          </p:sp>
        </mc:Fallback>
      </mc:AlternateContent>
      <p:sp>
        <p:nvSpPr>
          <p:cNvPr id="4" name="Rectangle 3"/>
          <p:cNvSpPr/>
          <p:nvPr/>
        </p:nvSpPr>
        <p:spPr>
          <a:xfrm>
            <a:off x="49530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19008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Tangential Acceleration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11201400" cy="5334000"/>
              </a:xfrm>
            </p:spPr>
            <p:txBody>
              <a:bodyPr>
                <a:normAutofit/>
              </a:bodyPr>
              <a:lstStyle/>
              <a:p>
                <a:pPr marL="0" indent="0">
                  <a:buNone/>
                </a:pPr>
                <a:r>
                  <a:rPr lang="en-GB" dirty="0" smtClean="0"/>
                  <a:t>The </a:t>
                </a:r>
                <a:r>
                  <a:rPr lang="en-GB" b="1" dirty="0">
                    <a:hlinkClick r:id="rId2"/>
                  </a:rPr>
                  <a:t>tangential </a:t>
                </a:r>
                <a:r>
                  <a:rPr lang="en-GB" b="1" dirty="0" smtClean="0">
                    <a:hlinkClick r:id="rId2"/>
                  </a:rPr>
                  <a:t>acceleration</a:t>
                </a:r>
                <a:r>
                  <a:rPr lang="en-GB" dirty="0"/>
                  <a:t> </a:t>
                </a:r>
                <a:r>
                  <a:rPr lang="en-GB" dirty="0" smtClean="0"/>
                  <a:t>is the </a:t>
                </a:r>
                <a:r>
                  <a:rPr lang="en-GB" dirty="0"/>
                  <a:t>rate at which the speed of an object is </a:t>
                </a:r>
                <a:r>
                  <a:rPr lang="en-GB" dirty="0" smtClean="0"/>
                  <a:t>changing. We can derive an expression starting with: </a:t>
                </a:r>
                <a14:m>
                  <m:oMath xmlns:m="http://schemas.openxmlformats.org/officeDocument/2006/math">
                    <m:r>
                      <a:rPr lang="en-GB" b="0" i="1" smtClean="0">
                        <a:latin typeface="Cambria Math"/>
                      </a:rPr>
                      <m:t>𝑣</m:t>
                    </m:r>
                    <m:r>
                      <a:rPr lang="en-GB" b="0" i="1" smtClean="0">
                        <a:latin typeface="Cambria Math"/>
                      </a:rPr>
                      <m:t>=</m:t>
                    </m:r>
                    <m:r>
                      <a:rPr lang="en-GB" b="0" i="1" smtClean="0">
                        <a:latin typeface="Cambria Math"/>
                      </a:rPr>
                      <m:t>𝑟</m:t>
                    </m:r>
                    <m:r>
                      <a:rPr lang="en-GB" b="0" i="1" smtClean="0">
                        <a:latin typeface="Cambria Math"/>
                        <a:ea typeface="Cambria Math"/>
                      </a:rPr>
                      <m:t>𝜔</m:t>
                    </m:r>
                  </m:oMath>
                </a14:m>
                <a:endParaRPr lang="en-GB" dirty="0" smtClean="0"/>
              </a:p>
              <a:p>
                <a:pPr marL="0" indent="0">
                  <a:buNone/>
                </a:pPr>
                <a:endParaRPr lang="en-GB" dirty="0"/>
              </a:p>
              <a:p>
                <a:pPr marL="0" indent="0">
                  <a:buNone/>
                </a:pPr>
                <a:r>
                  <a:rPr lang="en-GB" dirty="0" smtClean="0"/>
                  <a:t>Differentiate </a:t>
                </a:r>
                <a:r>
                  <a:rPr lang="en-GB" dirty="0"/>
                  <a:t>this equation with respect to </a:t>
                </a:r>
                <a:r>
                  <a:rPr lang="en-GB" dirty="0" smtClean="0"/>
                  <a:t>time:</a:t>
                </a:r>
              </a:p>
              <a:p>
                <a:pPr marL="0" indent="0">
                  <a:buNone/>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𝑑𝑣</m:t>
                          </m:r>
                        </m:num>
                        <m:den>
                          <m:r>
                            <a:rPr lang="en-GB" b="0" i="1" smtClean="0">
                              <a:latin typeface="Cambria Math"/>
                            </a:rPr>
                            <m:t>𝑑𝑡</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𝑑</m:t>
                          </m:r>
                        </m:num>
                        <m:den>
                          <m:r>
                            <a:rPr lang="en-GB" b="0" i="1" smtClean="0">
                              <a:latin typeface="Cambria Math"/>
                            </a:rPr>
                            <m:t>𝑑𝑡</m:t>
                          </m:r>
                        </m:den>
                      </m:f>
                      <m:d>
                        <m:dPr>
                          <m:ctrlPr>
                            <a:rPr lang="en-GB" b="0" i="1" smtClean="0">
                              <a:latin typeface="Cambria Math" panose="02040503050406030204" pitchFamily="18" charset="0"/>
                            </a:rPr>
                          </m:ctrlPr>
                        </m:dPr>
                        <m:e>
                          <m:r>
                            <a:rPr lang="en-GB" b="0" i="1" smtClean="0">
                              <a:latin typeface="Cambria Math"/>
                            </a:rPr>
                            <m:t>𝑟</m:t>
                          </m:r>
                          <m:r>
                            <a:rPr lang="en-GB" b="0" i="1" smtClean="0">
                              <a:latin typeface="Cambria Math"/>
                              <a:ea typeface="Cambria Math"/>
                            </a:rPr>
                            <m:t>𝜔</m:t>
                          </m:r>
                        </m:e>
                      </m:d>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ea typeface="Cambria Math"/>
                            </a:rPr>
                          </m:ctrlPr>
                        </m:fPr>
                        <m:num>
                          <m:r>
                            <a:rPr lang="en-GB" b="0" i="1" smtClean="0">
                              <a:latin typeface="Cambria Math"/>
                              <a:ea typeface="Cambria Math"/>
                            </a:rPr>
                            <m:t>𝑑𝑣</m:t>
                          </m:r>
                        </m:num>
                        <m:den>
                          <m:r>
                            <a:rPr lang="en-GB" b="0" i="1" smtClean="0">
                              <a:latin typeface="Cambria Math"/>
                              <a:ea typeface="Cambria Math"/>
                            </a:rPr>
                            <m:t>𝑑𝑡</m:t>
                          </m:r>
                        </m:den>
                      </m:f>
                      <m:r>
                        <a:rPr lang="en-GB" b="0" i="1" smtClean="0">
                          <a:latin typeface="Cambria Math"/>
                          <a:ea typeface="Cambria Math"/>
                        </a:rPr>
                        <m:t>=</m:t>
                      </m:r>
                      <m:r>
                        <a:rPr lang="en-GB" b="0" i="1" smtClean="0">
                          <a:latin typeface="Cambria Math"/>
                          <a:ea typeface="Cambria Math"/>
                        </a:rPr>
                        <m:t>𝑟</m:t>
                      </m:r>
                      <m:r>
                        <a:rPr lang="en-GB" b="0" i="1" smtClean="0">
                          <a:latin typeface="Cambria Math"/>
                          <a:ea typeface="Cambria Math"/>
                        </a:rPr>
                        <m:t> </m:t>
                      </m:r>
                      <m:d>
                        <m:dPr>
                          <m:ctrlPr>
                            <a:rPr lang="en-GB" b="0" i="1" smtClean="0">
                              <a:latin typeface="Cambria Math" panose="02040503050406030204" pitchFamily="18" charset="0"/>
                              <a:ea typeface="Cambria Math"/>
                            </a:rPr>
                          </m:ctrlPr>
                        </m:dPr>
                        <m:e>
                          <m:f>
                            <m:fPr>
                              <m:ctrlPr>
                                <a:rPr lang="en-GB" b="0" i="1" smtClean="0">
                                  <a:latin typeface="Cambria Math" panose="02040503050406030204" pitchFamily="18" charset="0"/>
                                  <a:ea typeface="Cambria Math"/>
                                </a:rPr>
                              </m:ctrlPr>
                            </m:fPr>
                            <m:num>
                              <m:r>
                                <a:rPr lang="en-GB" b="0" i="1" smtClean="0">
                                  <a:latin typeface="Cambria Math"/>
                                  <a:ea typeface="Cambria Math"/>
                                </a:rPr>
                                <m:t>𝑑</m:t>
                              </m:r>
                              <m:r>
                                <a:rPr lang="en-GB" b="0" i="1" smtClean="0">
                                  <a:latin typeface="Cambria Math"/>
                                  <a:ea typeface="Cambria Math"/>
                                </a:rPr>
                                <m:t>𝜔</m:t>
                              </m:r>
                            </m:num>
                            <m:den>
                              <m:r>
                                <a:rPr lang="en-GB" b="0" i="1" smtClean="0">
                                  <a:latin typeface="Cambria Math"/>
                                  <a:ea typeface="Cambria Math"/>
                                </a:rPr>
                                <m:t>𝑑𝑡</m:t>
                              </m:r>
                            </m:den>
                          </m:f>
                        </m:e>
                      </m:d>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ea typeface="Cambria Math"/>
                            </a:rPr>
                          </m:ctrlPr>
                        </m:sSubPr>
                        <m:e>
                          <m:r>
                            <a:rPr lang="en-GB" b="0" i="1" smtClean="0">
                              <a:latin typeface="Cambria Math"/>
                              <a:ea typeface="Cambria Math"/>
                            </a:rPr>
                            <m:t>𝑎</m:t>
                          </m:r>
                        </m:e>
                        <m:sub>
                          <m:r>
                            <a:rPr lang="en-GB" b="0" i="1" smtClean="0">
                              <a:latin typeface="Cambria Math"/>
                              <a:ea typeface="Cambria Math"/>
                            </a:rPr>
                            <m:t>𝑡</m:t>
                          </m:r>
                        </m:sub>
                      </m:sSub>
                      <m:r>
                        <a:rPr lang="en-GB" b="0" i="1" smtClean="0">
                          <a:latin typeface="Cambria Math"/>
                          <a:ea typeface="Cambria Math"/>
                        </a:rPr>
                        <m:t>=</m:t>
                      </m:r>
                      <m:r>
                        <a:rPr lang="en-GB" b="0" i="1" smtClean="0">
                          <a:latin typeface="Cambria Math"/>
                          <a:ea typeface="Cambria Math"/>
                        </a:rPr>
                        <m:t>𝑟</m:t>
                      </m:r>
                      <m:r>
                        <a:rPr lang="en-GB" b="0" i="1" smtClean="0">
                          <a:latin typeface="Cambria Math"/>
                          <a:ea typeface="Cambria Math"/>
                        </a:rPr>
                        <m:t>𝛼</m:t>
                      </m:r>
                    </m:oMath>
                  </m:oMathPara>
                </a14:m>
                <a:endParaRPr lang="en-GB" dirty="0" smtClean="0"/>
              </a:p>
              <a:p>
                <a:pPr marL="0" indent="0">
                  <a:buNone/>
                </a:pPr>
                <a:r>
                  <a:rPr lang="en-GB" dirty="0" smtClean="0"/>
                  <a:t>The </a:t>
                </a:r>
                <a:r>
                  <a:rPr lang="en-GB" dirty="0"/>
                  <a:t>tangential </a:t>
                </a:r>
                <a:r>
                  <a:rPr lang="en-GB" dirty="0" smtClean="0"/>
                  <a:t>acceleration depends </a:t>
                </a:r>
                <a:r>
                  <a:rPr lang="en-GB" dirty="0"/>
                  <a:t>on the radius of the motion as well as the rate of change of angular velocity. </a:t>
                </a:r>
                <a:endParaRPr lang="en-GB" dirty="0" smtClean="0"/>
              </a:p>
              <a:p>
                <a:pPr marL="0" indent="0">
                  <a:buNone/>
                </a:pPr>
                <a:r>
                  <a:rPr lang="en-GB" dirty="0" smtClean="0"/>
                  <a:t>This </a:t>
                </a:r>
                <a:r>
                  <a:rPr lang="en-GB" dirty="0"/>
                  <a:t>acceleration is always </a:t>
                </a:r>
                <a:r>
                  <a:rPr lang="en-GB" b="1" dirty="0"/>
                  <a:t>perpendicular</a:t>
                </a:r>
                <a:r>
                  <a:rPr lang="en-GB" dirty="0"/>
                  <a:t> to the radius of the circle.</a:t>
                </a:r>
                <a:endParaRPr lang="en-GB" dirty="0" smtClean="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11201400" cy="5334000"/>
              </a:xfrm>
              <a:blipFill>
                <a:blip r:embed="rId3"/>
                <a:stretch>
                  <a:fillRect l="-816" t="-914"/>
                </a:stretch>
              </a:blipFill>
            </p:spPr>
            <p:txBody>
              <a:bodyPr/>
              <a:lstStyle/>
              <a:p>
                <a:r>
                  <a:rPr lang="en-GB">
                    <a:noFill/>
                  </a:rPr>
                  <a:t> </a:t>
                </a:r>
              </a:p>
            </p:txBody>
          </p:sp>
        </mc:Fallback>
      </mc:AlternateContent>
    </p:spTree>
    <p:extLst>
      <p:ext uri="{BB962C8B-B14F-4D97-AF65-F5344CB8AC3E}">
        <p14:creationId xmlns:p14="http://schemas.microsoft.com/office/powerpoint/2010/main" val="329467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Tangential Acceleration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11201400" cy="5334000"/>
              </a:xfrm>
            </p:spPr>
            <p:txBody>
              <a:bodyPr>
                <a:normAutofit/>
              </a:bodyPr>
              <a:lstStyle/>
              <a:p>
                <a:pPr marL="0" indent="0">
                  <a:buNone/>
                </a:pPr>
                <a:r>
                  <a:rPr lang="en-GB" dirty="0" smtClean="0"/>
                  <a:t>The </a:t>
                </a:r>
                <a:r>
                  <a:rPr lang="en-GB" b="1" dirty="0">
                    <a:hlinkClick r:id="rId2"/>
                  </a:rPr>
                  <a:t>tangential </a:t>
                </a:r>
                <a:r>
                  <a:rPr lang="en-GB" b="1" dirty="0" smtClean="0">
                    <a:hlinkClick r:id="rId2"/>
                  </a:rPr>
                  <a:t>acceleration</a:t>
                </a:r>
                <a:r>
                  <a:rPr lang="en-GB" dirty="0"/>
                  <a:t> </a:t>
                </a:r>
                <a:r>
                  <a:rPr lang="en-GB" dirty="0" smtClean="0"/>
                  <a:t>is the </a:t>
                </a:r>
                <a:r>
                  <a:rPr lang="en-GB" dirty="0"/>
                  <a:t>rate at which the speed of an object is </a:t>
                </a:r>
                <a:r>
                  <a:rPr lang="en-GB" dirty="0" smtClean="0"/>
                  <a:t>changing. </a:t>
                </a:r>
              </a:p>
              <a:p>
                <a:pPr marL="0" indent="0">
                  <a:buNone/>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ea typeface="Cambria Math"/>
                            </a:rPr>
                          </m:ctrlPr>
                        </m:sSubPr>
                        <m:e>
                          <m:r>
                            <a:rPr lang="en-GB" b="0" i="1" smtClean="0">
                              <a:latin typeface="Cambria Math"/>
                              <a:ea typeface="Cambria Math"/>
                            </a:rPr>
                            <m:t>𝑎</m:t>
                          </m:r>
                        </m:e>
                        <m:sub>
                          <m:r>
                            <a:rPr lang="en-GB" b="0" i="1" smtClean="0">
                              <a:latin typeface="Cambria Math"/>
                              <a:ea typeface="Cambria Math"/>
                            </a:rPr>
                            <m:t>𝑡</m:t>
                          </m:r>
                        </m:sub>
                      </m:sSub>
                      <m:r>
                        <a:rPr lang="en-GB" b="0" i="1" smtClean="0">
                          <a:latin typeface="Cambria Math"/>
                          <a:ea typeface="Cambria Math"/>
                        </a:rPr>
                        <m:t>=</m:t>
                      </m:r>
                      <m:r>
                        <a:rPr lang="en-GB" b="0" i="1" smtClean="0">
                          <a:latin typeface="Cambria Math"/>
                          <a:ea typeface="Cambria Math"/>
                        </a:rPr>
                        <m:t>𝑟</m:t>
                      </m:r>
                      <m:r>
                        <a:rPr lang="en-GB" b="0" i="1" smtClean="0">
                          <a:latin typeface="Cambria Math"/>
                          <a:ea typeface="Cambria Math"/>
                        </a:rPr>
                        <m:t>𝛼</m:t>
                      </m:r>
                    </m:oMath>
                  </m:oMathPara>
                </a14:m>
                <a:endParaRPr lang="en-GB" dirty="0" smtClean="0"/>
              </a:p>
              <a:p>
                <a:pPr marL="0" indent="0">
                  <a:buNone/>
                </a:pPr>
                <a:endParaRPr lang="en-GB" dirty="0" smtClean="0"/>
              </a:p>
              <a:p>
                <a:pPr marL="0" indent="0">
                  <a:buNone/>
                </a:pPr>
                <a:r>
                  <a:rPr lang="en-GB" dirty="0" smtClean="0"/>
                  <a:t>The </a:t>
                </a:r>
                <a:r>
                  <a:rPr lang="en-GB" dirty="0"/>
                  <a:t>tangential </a:t>
                </a:r>
                <a:r>
                  <a:rPr lang="en-GB" dirty="0" smtClean="0"/>
                  <a:t>acceleration depends </a:t>
                </a:r>
                <a:r>
                  <a:rPr lang="en-GB" dirty="0"/>
                  <a:t>on the radius of the motion as well as the rate of change of angular velocity. </a:t>
                </a:r>
                <a:endParaRPr lang="en-GB" dirty="0" smtClean="0"/>
              </a:p>
              <a:p>
                <a:pPr marL="0" indent="0">
                  <a:buNone/>
                </a:pPr>
                <a:endParaRPr lang="en-GB" dirty="0" smtClean="0"/>
              </a:p>
              <a:p>
                <a:pPr marL="0" indent="0">
                  <a:buNone/>
                </a:pPr>
                <a:r>
                  <a:rPr lang="en-GB" dirty="0" smtClean="0"/>
                  <a:t>This </a:t>
                </a:r>
                <a:r>
                  <a:rPr lang="en-GB" dirty="0"/>
                  <a:t>acceleration is always </a:t>
                </a:r>
                <a:r>
                  <a:rPr lang="en-GB" b="1" dirty="0"/>
                  <a:t>perpendicular</a:t>
                </a:r>
                <a:r>
                  <a:rPr lang="en-GB" dirty="0"/>
                  <a:t> to the radius of the circle.</a:t>
                </a:r>
                <a:endParaRPr lang="en-GB" dirty="0" smtClean="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11201400" cy="5334000"/>
              </a:xfrm>
              <a:blipFill>
                <a:blip r:embed="rId3"/>
                <a:stretch>
                  <a:fillRect l="-816" t="-914"/>
                </a:stretch>
              </a:blipFill>
            </p:spPr>
            <p:txBody>
              <a:bodyPr/>
              <a:lstStyle/>
              <a:p>
                <a:r>
                  <a:rPr lang="en-GB">
                    <a:noFill/>
                  </a:rPr>
                  <a:t> </a:t>
                </a:r>
              </a:p>
            </p:txBody>
          </p:sp>
        </mc:Fallback>
      </mc:AlternateContent>
      <p:sp>
        <p:nvSpPr>
          <p:cNvPr id="4" name="Rectangle 3"/>
          <p:cNvSpPr/>
          <p:nvPr/>
        </p:nvSpPr>
        <p:spPr>
          <a:xfrm>
            <a:off x="49530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64238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Mandatory content covered </a:t>
            </a:r>
            <a:endParaRPr lang="en-GB" dirty="0"/>
          </a:p>
        </p:txBody>
      </p:sp>
      <p:pic>
        <p:nvPicPr>
          <p:cNvPr id="3" name="Picture 2"/>
          <p:cNvPicPr>
            <a:picLocks noChangeAspect="1"/>
          </p:cNvPicPr>
          <p:nvPr/>
        </p:nvPicPr>
        <p:blipFill>
          <a:blip r:embed="rId2"/>
          <a:stretch>
            <a:fillRect/>
          </a:stretch>
        </p:blipFill>
        <p:spPr>
          <a:xfrm>
            <a:off x="1185862" y="1976437"/>
            <a:ext cx="9820275" cy="2905125"/>
          </a:xfrm>
          <a:prstGeom prst="rect">
            <a:avLst/>
          </a:prstGeom>
        </p:spPr>
      </p:pic>
    </p:spTree>
    <p:extLst>
      <p:ext uri="{BB962C8B-B14F-4D97-AF65-F5344CB8AC3E}">
        <p14:creationId xmlns:p14="http://schemas.microsoft.com/office/powerpoint/2010/main" val="11031741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 </a:t>
            </a:r>
            <a:endParaRPr lang="en-GB" dirty="0"/>
          </a:p>
        </p:txBody>
      </p:sp>
      <p:sp>
        <p:nvSpPr>
          <p:cNvPr id="3" name="Content Placeholder 2"/>
          <p:cNvSpPr>
            <a:spLocks noGrp="1"/>
          </p:cNvSpPr>
          <p:nvPr>
            <p:ph idx="1"/>
          </p:nvPr>
        </p:nvSpPr>
        <p:spPr/>
        <p:txBody>
          <a:bodyPr>
            <a:normAutofit/>
          </a:bodyPr>
          <a:lstStyle/>
          <a:p>
            <a:r>
              <a:rPr lang="en-GB" sz="3200" dirty="0" smtClean="0"/>
              <a:t>Find the following for your own objects in circular motion:</a:t>
            </a:r>
          </a:p>
          <a:p>
            <a:pPr marL="731520" lvl="1" indent="-457200">
              <a:buFont typeface="+mj-lt"/>
              <a:buAutoNum type="arabicPeriod"/>
            </a:pPr>
            <a:r>
              <a:rPr lang="en-GB" sz="2800" dirty="0" smtClean="0"/>
              <a:t>Radius of string </a:t>
            </a:r>
          </a:p>
          <a:p>
            <a:pPr marL="731520" lvl="1" indent="-457200">
              <a:buFont typeface="+mj-lt"/>
              <a:buAutoNum type="arabicPeriod"/>
            </a:pPr>
            <a:r>
              <a:rPr lang="en-GB" sz="2800" dirty="0" smtClean="0"/>
              <a:t>Time taken for 10 rotations </a:t>
            </a:r>
          </a:p>
          <a:p>
            <a:pPr marL="731520" lvl="1" indent="-457200">
              <a:buFont typeface="+mj-lt"/>
              <a:buAutoNum type="arabicPeriod"/>
            </a:pPr>
            <a:r>
              <a:rPr lang="en-GB" sz="2800" dirty="0" smtClean="0"/>
              <a:t>Angular displacement </a:t>
            </a:r>
          </a:p>
          <a:p>
            <a:pPr marL="731520" lvl="1" indent="-457200">
              <a:buFont typeface="+mj-lt"/>
              <a:buAutoNum type="arabicPeriod"/>
            </a:pPr>
            <a:r>
              <a:rPr lang="en-GB" sz="2800" dirty="0" smtClean="0"/>
              <a:t>Tangential velocity</a:t>
            </a:r>
          </a:p>
          <a:p>
            <a:pPr marL="731520" lvl="1" indent="-457200">
              <a:buFont typeface="+mj-lt"/>
              <a:buAutoNum type="arabicPeriod"/>
            </a:pPr>
            <a:r>
              <a:rPr lang="en-GB" sz="2800" dirty="0" smtClean="0"/>
              <a:t>Angular velocity </a:t>
            </a:r>
          </a:p>
          <a:p>
            <a:pPr marL="731520" lvl="1" indent="-457200">
              <a:buFont typeface="+mj-lt"/>
              <a:buAutoNum type="arabicPeriod"/>
            </a:pPr>
            <a:endParaRPr lang="en-GB" sz="2800" dirty="0"/>
          </a:p>
          <a:p>
            <a:r>
              <a:rPr lang="en-GB" sz="3200" dirty="0" smtClean="0"/>
              <a:t>Try with different radii </a:t>
            </a:r>
            <a:endParaRPr lang="en-GB"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048000"/>
            <a:ext cx="2776537" cy="2413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54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Centripetal Acceleration</a:t>
            </a:r>
            <a:endParaRPr lang="en-GB" dirty="0"/>
          </a:p>
        </p:txBody>
      </p:sp>
      <p:sp>
        <p:nvSpPr>
          <p:cNvPr id="3" name="Content Placeholder 2"/>
          <p:cNvSpPr>
            <a:spLocks noGrp="1"/>
          </p:cNvSpPr>
          <p:nvPr>
            <p:ph idx="1"/>
          </p:nvPr>
        </p:nvSpPr>
        <p:spPr/>
        <p:txBody>
          <a:bodyPr/>
          <a:lstStyle/>
          <a:p>
            <a:pPr marL="0" indent="0">
              <a:buNone/>
            </a:pPr>
            <a:r>
              <a:rPr lang="en-GB" dirty="0"/>
              <a:t>Consider an object moving in a circle of </a:t>
            </a:r>
            <a:r>
              <a:rPr lang="en-GB" dirty="0" smtClean="0"/>
              <a:t>radius r with </a:t>
            </a:r>
            <a:r>
              <a:rPr lang="en-GB" dirty="0"/>
              <a:t>constant angular velocity ω. We know that at any point on the circle, the object will have tangential velocity </a:t>
            </a:r>
            <a:r>
              <a:rPr lang="en-GB" dirty="0" smtClean="0"/>
              <a:t>v=r</a:t>
            </a:r>
            <a:r>
              <a:rPr lang="el-GR" dirty="0" smtClean="0"/>
              <a:t>ω</a:t>
            </a:r>
            <a:r>
              <a:rPr lang="en-GB" dirty="0" smtClean="0"/>
              <a:t>. </a:t>
            </a:r>
            <a:r>
              <a:rPr lang="en-GB" dirty="0"/>
              <a:t>The object moves through an angle </a:t>
            </a:r>
            <a:r>
              <a:rPr lang="el-GR" dirty="0" smtClean="0"/>
              <a:t>Δθ</a:t>
            </a:r>
            <a:r>
              <a:rPr lang="en-GB" dirty="0" smtClean="0"/>
              <a:t> in </a:t>
            </a:r>
            <a:r>
              <a:rPr lang="en-GB" dirty="0"/>
              <a:t>time </a:t>
            </a:r>
            <a:r>
              <a:rPr lang="el-GR" dirty="0" smtClean="0"/>
              <a:t>Δ</a:t>
            </a:r>
            <a:r>
              <a:rPr lang="en-GB" dirty="0" smtClean="0"/>
              <a:t>t.</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248732"/>
            <a:ext cx="3657600" cy="3104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18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Angular displacement and radians</a:t>
            </a:r>
            <a:endParaRPr lang="en-GB" dirty="0"/>
          </a:p>
        </p:txBody>
      </p:sp>
      <p:sp>
        <p:nvSpPr>
          <p:cNvPr id="3" name="Content Placeholder 2"/>
          <p:cNvSpPr>
            <a:spLocks noGrp="1"/>
          </p:cNvSpPr>
          <p:nvPr>
            <p:ph idx="1"/>
          </p:nvPr>
        </p:nvSpPr>
        <p:spPr/>
        <p:txBody>
          <a:bodyPr/>
          <a:lstStyle/>
          <a:p>
            <a:r>
              <a:rPr lang="en-GB" dirty="0" smtClean="0"/>
              <a:t>360</a:t>
            </a:r>
            <a:r>
              <a:rPr lang="en-GB" dirty="0"/>
              <a:t>° is equivalent to 2π rad, and this relationship can be used to convert from radians to degrees, and vice versa. </a:t>
            </a:r>
            <a:endParaRPr lang="en-GB" dirty="0" smtClean="0"/>
          </a:p>
          <a:p>
            <a:endParaRPr lang="en-GB" dirty="0"/>
          </a:p>
          <a:p>
            <a:r>
              <a:rPr lang="en-GB" dirty="0" smtClean="0"/>
              <a:t>It </a:t>
            </a:r>
            <a:r>
              <a:rPr lang="en-GB" dirty="0"/>
              <a:t>is useful to remember that π rad is equivalent to 180° and π/2 rad is equivalent to 90°. </a:t>
            </a:r>
            <a:endParaRPr lang="en-GB" dirty="0" smtClean="0"/>
          </a:p>
          <a:p>
            <a:endParaRPr lang="en-GB" dirty="0"/>
          </a:p>
          <a:p>
            <a:r>
              <a:rPr lang="en-GB" dirty="0" smtClean="0"/>
              <a:t>For </a:t>
            </a:r>
            <a:r>
              <a:rPr lang="en-GB" dirty="0"/>
              <a:t>the sake of neatness and clarity, it is common to leave an angle as a multiple of π rather than as a decimal, so the equivalent of 30° is usually expressed as π/6 rad rather than 0.524 rad.</a:t>
            </a:r>
          </a:p>
        </p:txBody>
      </p:sp>
    </p:spTree>
    <p:extLst>
      <p:ext uri="{BB962C8B-B14F-4D97-AF65-F5344CB8AC3E}">
        <p14:creationId xmlns:p14="http://schemas.microsoft.com/office/powerpoint/2010/main" val="314064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Centripetal Acceleration</a:t>
            </a:r>
            <a:endParaRPr lang="en-GB" dirty="0"/>
          </a:p>
        </p:txBody>
      </p:sp>
      <p:sp>
        <p:nvSpPr>
          <p:cNvPr id="3" name="Content Placeholder 2"/>
          <p:cNvSpPr>
            <a:spLocks noGrp="1"/>
          </p:cNvSpPr>
          <p:nvPr>
            <p:ph idx="1"/>
          </p:nvPr>
        </p:nvSpPr>
        <p:spPr/>
        <p:txBody>
          <a:bodyPr/>
          <a:lstStyle/>
          <a:p>
            <a:r>
              <a:rPr lang="en-GB" dirty="0"/>
              <a:t>The change in velocity </a:t>
            </a:r>
            <a:r>
              <a:rPr lang="el-GR" dirty="0"/>
              <a:t>Δ</a:t>
            </a:r>
            <a:r>
              <a:rPr lang="en-GB" dirty="0"/>
              <a:t>v </a:t>
            </a:r>
            <a:r>
              <a:rPr lang="en-GB" dirty="0" smtClean="0"/>
              <a:t>is </a:t>
            </a:r>
            <a:r>
              <a:rPr lang="en-GB" dirty="0"/>
              <a:t>equal </a:t>
            </a:r>
            <a:r>
              <a:rPr lang="en-GB" dirty="0" smtClean="0"/>
              <a:t>to </a:t>
            </a:r>
            <a:r>
              <a:rPr lang="en-GB" dirty="0" err="1" smtClean="0"/>
              <a:t>v</a:t>
            </a:r>
            <a:r>
              <a:rPr lang="en-GB" baseline="-25000" dirty="0" err="1" smtClean="0"/>
              <a:t>b</a:t>
            </a:r>
            <a:r>
              <a:rPr lang="en-GB" dirty="0" err="1" smtClean="0"/>
              <a:t>-v</a:t>
            </a:r>
            <a:r>
              <a:rPr lang="en-GB" baseline="-25000" dirty="0" err="1" smtClean="0"/>
              <a:t>a</a:t>
            </a:r>
            <a:r>
              <a:rPr lang="en-GB" dirty="0" smtClean="0"/>
              <a:t>. </a:t>
            </a:r>
            <a:r>
              <a:rPr lang="en-GB" dirty="0"/>
              <a:t>We can use a 'nose-to-tail' vector diagram to determine </a:t>
            </a:r>
            <a:r>
              <a:rPr lang="el-GR" dirty="0"/>
              <a:t>Δ</a:t>
            </a:r>
            <a:r>
              <a:rPr lang="en-GB" dirty="0"/>
              <a:t>v </a:t>
            </a:r>
            <a:r>
              <a:rPr lang="en-GB" dirty="0" smtClean="0"/>
              <a:t>, </a:t>
            </a:r>
            <a:r>
              <a:rPr lang="en-GB" dirty="0"/>
              <a:t>as shown </a:t>
            </a:r>
            <a:r>
              <a:rPr lang="en-GB" dirty="0" smtClean="0"/>
              <a:t>below. </a:t>
            </a:r>
            <a:r>
              <a:rPr lang="en-GB" dirty="0"/>
              <a:t>Both and have magnitude </a:t>
            </a:r>
            <a:r>
              <a:rPr lang="en-GB" dirty="0" smtClean="0"/>
              <a:t>v, </a:t>
            </a:r>
            <a:r>
              <a:rPr lang="en-GB" dirty="0"/>
              <a:t>so the vector XY </a:t>
            </a:r>
            <a:r>
              <a:rPr lang="en-GB" dirty="0" smtClean="0"/>
              <a:t>represents </a:t>
            </a:r>
            <a:r>
              <a:rPr lang="en-GB" dirty="0" err="1" smtClean="0"/>
              <a:t>v</a:t>
            </a:r>
            <a:r>
              <a:rPr lang="en-GB" baseline="-25000" dirty="0" err="1" smtClean="0"/>
              <a:t>b</a:t>
            </a:r>
            <a:r>
              <a:rPr lang="en-GB" dirty="0" smtClean="0"/>
              <a:t> </a:t>
            </a:r>
            <a:r>
              <a:rPr lang="en-GB" dirty="0"/>
              <a:t>and vector YZ represents </a:t>
            </a:r>
            <a:r>
              <a:rPr lang="en-GB" dirty="0" smtClean="0"/>
              <a:t>-</a:t>
            </a:r>
            <a:r>
              <a:rPr lang="en-GB" dirty="0" err="1" smtClean="0"/>
              <a:t>v</a:t>
            </a:r>
            <a:r>
              <a:rPr lang="en-GB" baseline="-25000" dirty="0" err="1" smtClean="0"/>
              <a:t>a</a:t>
            </a:r>
            <a:r>
              <a:rPr lang="en-GB" dirty="0" err="1" smtClean="0"/>
              <a:t>.</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581400"/>
            <a:ext cx="4038600" cy="2463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60808"/>
            <a:ext cx="3657600" cy="3104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63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Centripetal Acceleration</a:t>
            </a:r>
            <a:endParaRPr lang="en-GB" dirty="0"/>
          </a:p>
        </p:txBody>
      </p:sp>
      <p:sp>
        <p:nvSpPr>
          <p:cNvPr id="3" name="Content Placeholder 2"/>
          <p:cNvSpPr>
            <a:spLocks noGrp="1"/>
          </p:cNvSpPr>
          <p:nvPr>
            <p:ph idx="1"/>
          </p:nvPr>
        </p:nvSpPr>
        <p:spPr/>
        <p:txBody>
          <a:bodyPr/>
          <a:lstStyle/>
          <a:p>
            <a:r>
              <a:rPr lang="en-GB" dirty="0"/>
              <a:t>In the limit </a:t>
            </a:r>
            <a:r>
              <a:rPr lang="en-GB" dirty="0" smtClean="0"/>
              <a:t>where </a:t>
            </a:r>
            <a:r>
              <a:rPr lang="el-GR" dirty="0" smtClean="0"/>
              <a:t>Δ</a:t>
            </a:r>
            <a:r>
              <a:rPr lang="en-GB" dirty="0" smtClean="0"/>
              <a:t>t is </a:t>
            </a:r>
            <a:r>
              <a:rPr lang="en-GB" dirty="0"/>
              <a:t>small, </a:t>
            </a:r>
            <a:r>
              <a:rPr lang="el-GR" dirty="0" smtClean="0"/>
              <a:t>Δθ</a:t>
            </a:r>
            <a:r>
              <a:rPr lang="en-GB" dirty="0" smtClean="0"/>
              <a:t> tends </a:t>
            </a:r>
            <a:r>
              <a:rPr lang="en-GB" dirty="0"/>
              <a:t>to zero. In this case the angle ZXY tends to 90°, and the </a:t>
            </a:r>
            <a:r>
              <a:rPr lang="en-GB" dirty="0" smtClean="0"/>
              <a:t>vector </a:t>
            </a:r>
            <a:r>
              <a:rPr lang="el-GR" dirty="0" smtClean="0"/>
              <a:t>Δ</a:t>
            </a:r>
            <a:r>
              <a:rPr lang="en-GB" dirty="0" smtClean="0"/>
              <a:t>v is </a:t>
            </a:r>
            <a:r>
              <a:rPr lang="en-GB" b="1" dirty="0"/>
              <a:t>perpendicular</a:t>
            </a:r>
            <a:r>
              <a:rPr lang="en-GB" dirty="0"/>
              <a:t> to the velocity, so </a:t>
            </a:r>
            <a:r>
              <a:rPr lang="el-GR" dirty="0"/>
              <a:t>Δ</a:t>
            </a:r>
            <a:r>
              <a:rPr lang="en-GB" dirty="0"/>
              <a:t>v </a:t>
            </a:r>
            <a:r>
              <a:rPr lang="en-GB" dirty="0" smtClean="0"/>
              <a:t>points </a:t>
            </a:r>
            <a:r>
              <a:rPr lang="en-GB" dirty="0"/>
              <a:t>towards the centre of the circle. </a:t>
            </a:r>
            <a:endParaRPr lang="en-GB" dirty="0" smtClean="0"/>
          </a:p>
          <a:p>
            <a:endParaRPr lang="en-GB" dirty="0"/>
          </a:p>
          <a:p>
            <a:r>
              <a:rPr lang="en-GB" dirty="0" smtClean="0"/>
              <a:t>The </a:t>
            </a:r>
            <a:r>
              <a:rPr lang="en-GB" dirty="0"/>
              <a:t>velocity change, and hence the acceleration, is directed towards the </a:t>
            </a:r>
            <a:r>
              <a:rPr lang="en-GB" b="1" dirty="0"/>
              <a:t>centre of the circle</a:t>
            </a:r>
            <a:r>
              <a:rPr lang="en-GB" dirty="0"/>
              <a:t>. </a:t>
            </a:r>
            <a:endParaRPr lang="en-GB" dirty="0" smtClean="0"/>
          </a:p>
          <a:p>
            <a:r>
              <a:rPr lang="en-GB" dirty="0" smtClean="0"/>
              <a:t>Centripetal acceleration has the symbol </a:t>
            </a:r>
            <a:r>
              <a:rPr lang="en-GB" dirty="0" err="1" smtClean="0"/>
              <a:t>a</a:t>
            </a:r>
            <a:r>
              <a:rPr lang="en-GB" baseline="-25000" dirty="0" err="1" smtClean="0"/>
              <a:t>r</a:t>
            </a:r>
            <a:r>
              <a:rPr lang="en-GB" dirty="0" smtClean="0"/>
              <a:t> </a:t>
            </a:r>
            <a:r>
              <a:rPr lang="en-GB" dirty="0"/>
              <a:t>since it </a:t>
            </a:r>
            <a:r>
              <a:rPr lang="en-GB" dirty="0" smtClean="0"/>
              <a:t>acts towards the </a:t>
            </a:r>
            <a:r>
              <a:rPr lang="en-GB" dirty="0" smtClean="0"/>
              <a:t>centre </a:t>
            </a:r>
            <a:r>
              <a:rPr lang="en-GB" dirty="0" smtClean="0"/>
              <a:t>of the circle. </a:t>
            </a:r>
            <a:endParaRPr lang="en-GB" dirty="0"/>
          </a:p>
        </p:txBody>
      </p:sp>
    </p:spTree>
    <p:extLst>
      <p:ext uri="{BB962C8B-B14F-4D97-AF65-F5344CB8AC3E}">
        <p14:creationId xmlns:p14="http://schemas.microsoft.com/office/powerpoint/2010/main" val="33704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Centripetal Acceleration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GB" dirty="0" smtClean="0"/>
                  <a:t>To calculate the magnitude of </a:t>
                </a:r>
                <a:r>
                  <a:rPr lang="en-GB" dirty="0" err="1" smtClean="0"/>
                  <a:t>a</a:t>
                </a:r>
                <a:r>
                  <a:rPr lang="en-GB" baseline="-25000" dirty="0" err="1"/>
                  <a:t>r</a:t>
                </a:r>
                <a:r>
                  <a:rPr lang="en-GB" dirty="0" smtClean="0"/>
                  <a:t>, </a:t>
                </a:r>
                <a:r>
                  <a:rPr lang="en-GB" dirty="0"/>
                  <a:t>we use the </a:t>
                </a:r>
                <a:r>
                  <a:rPr lang="en-GB" dirty="0" smtClean="0"/>
                  <a:t>equation:</a:t>
                </a:r>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𝑎</m:t>
                          </m:r>
                        </m:e>
                        <m:sub>
                          <m:r>
                            <a:rPr lang="en-GB" b="0" i="1" smtClean="0">
                              <a:latin typeface="Cambria Math"/>
                            </a:rPr>
                            <m:t>𝑟</m:t>
                          </m:r>
                        </m:sub>
                      </m:sSub>
                      <m:r>
                        <a:rPr lang="en-GB" i="1">
                          <a:latin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m:t>
                          </m:r>
                          <m:r>
                            <a:rPr lang="en-GB" b="0" i="1" smtClean="0">
                              <a:latin typeface="Cambria Math"/>
                              <a:ea typeface="Cambria Math"/>
                            </a:rPr>
                            <m:t>𝑣</m:t>
                          </m:r>
                        </m:num>
                        <m:den>
                          <m:r>
                            <a:rPr lang="en-GB" b="0" i="1" smtClean="0">
                              <a:latin typeface="Cambria Math"/>
                              <a:ea typeface="Cambria Math"/>
                            </a:rPr>
                            <m:t>∆</m:t>
                          </m:r>
                          <m:r>
                            <a:rPr lang="en-GB" b="0" i="1" smtClean="0">
                              <a:latin typeface="Cambria Math"/>
                              <a:ea typeface="Cambria Math"/>
                            </a:rPr>
                            <m:t>𝑡</m:t>
                          </m:r>
                        </m:den>
                      </m:f>
                    </m:oMath>
                  </m:oMathPara>
                </a14:m>
                <a:endParaRPr lang="en-GB" dirty="0" smtClean="0"/>
              </a:p>
              <a:p>
                <a:pPr marL="0" indent="0">
                  <a:buNone/>
                </a:pPr>
                <a:r>
                  <a:rPr lang="en-GB" dirty="0"/>
                  <a:t>Since </a:t>
                </a:r>
                <a:r>
                  <a:rPr lang="el-GR" dirty="0" smtClean="0">
                    <a:latin typeface="Times New Roman"/>
                    <a:cs typeface="Times New Roman"/>
                  </a:rPr>
                  <a:t>Δθ</a:t>
                </a:r>
                <a:r>
                  <a:rPr lang="en-GB" dirty="0" smtClean="0">
                    <a:latin typeface="Times New Roman"/>
                    <a:cs typeface="Times New Roman"/>
                  </a:rPr>
                  <a:t> </a:t>
                </a:r>
                <a:r>
                  <a:rPr lang="en-GB" dirty="0" smtClean="0"/>
                  <a:t>is </a:t>
                </a:r>
                <a:r>
                  <a:rPr lang="en-GB" dirty="0"/>
                  <a:t>small, </a:t>
                </a:r>
                <a:r>
                  <a:rPr lang="el-GR" dirty="0" smtClean="0">
                    <a:latin typeface="Times New Roman"/>
                    <a:cs typeface="Times New Roman"/>
                  </a:rPr>
                  <a:t>Δ</a:t>
                </a:r>
                <a:r>
                  <a:rPr lang="en-GB" dirty="0" smtClean="0">
                    <a:latin typeface="Times New Roman"/>
                    <a:cs typeface="Times New Roman"/>
                  </a:rPr>
                  <a:t>v= v</a:t>
                </a:r>
                <a:r>
                  <a:rPr lang="el-GR" dirty="0">
                    <a:latin typeface="Times New Roman"/>
                    <a:cs typeface="Times New Roman"/>
                  </a:rPr>
                  <a:t> Δθ</a:t>
                </a:r>
                <a:r>
                  <a:rPr lang="en-GB" dirty="0" smtClean="0"/>
                  <a:t>, </a:t>
                </a:r>
                <a:r>
                  <a:rPr lang="en-GB" dirty="0"/>
                  <a:t>so long as </a:t>
                </a:r>
                <a:r>
                  <a:rPr lang="el-GR" dirty="0">
                    <a:latin typeface="Times New Roman"/>
                    <a:cs typeface="Times New Roman"/>
                  </a:rPr>
                  <a:t>Δθ </a:t>
                </a:r>
                <a:r>
                  <a:rPr lang="en-GB" dirty="0" smtClean="0">
                    <a:latin typeface="Times New Roman"/>
                    <a:cs typeface="Times New Roman"/>
                  </a:rPr>
                  <a:t> </a:t>
                </a:r>
                <a:r>
                  <a:rPr lang="en-GB" dirty="0" smtClean="0"/>
                  <a:t>is </a:t>
                </a:r>
                <a:r>
                  <a:rPr lang="en-GB" dirty="0"/>
                  <a:t>measured in radians. The acceleration is </a:t>
                </a:r>
                <a:r>
                  <a:rPr lang="en-GB" dirty="0" smtClean="0"/>
                  <a:t>therefore:</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𝑎</m:t>
                          </m:r>
                        </m:e>
                        <m:sub>
                          <m:r>
                            <a:rPr lang="en-GB" b="0" i="1" smtClean="0">
                              <a:latin typeface="Cambria Math"/>
                            </a:rPr>
                            <m:t>𝑟</m:t>
                          </m:r>
                        </m:sub>
                      </m:sSub>
                      <m:r>
                        <a:rPr lang="en-GB" b="0" i="1" smtClean="0">
                          <a:latin typeface="Cambria Math"/>
                        </a:rPr>
                        <m:t>=</m:t>
                      </m:r>
                      <m:f>
                        <m:fPr>
                          <m:ctrlPr>
                            <a:rPr lang="en-GB" b="0" i="1" smtClean="0">
                              <a:latin typeface="Cambria Math" panose="02040503050406030204" pitchFamily="18" charset="0"/>
                              <a:ea typeface="Cambria Math"/>
                            </a:rPr>
                          </m:ctrlPr>
                        </m:fPr>
                        <m:num>
                          <m:r>
                            <a:rPr lang="en-GB" b="0" i="1" smtClean="0">
                              <a:latin typeface="Cambria Math"/>
                            </a:rPr>
                            <m:t>𝑣</m:t>
                          </m:r>
                          <m:r>
                            <a:rPr lang="en-GB" b="0" i="1" smtClean="0">
                              <a:latin typeface="Cambria Math"/>
                              <a:ea typeface="Cambria Math"/>
                            </a:rPr>
                            <m:t>∆</m:t>
                          </m:r>
                          <m:r>
                            <a:rPr lang="en-GB" b="0" i="1" smtClean="0">
                              <a:latin typeface="Cambria Math"/>
                              <a:ea typeface="Cambria Math"/>
                            </a:rPr>
                            <m:t>𝜃</m:t>
                          </m:r>
                        </m:num>
                        <m:den>
                          <m:r>
                            <a:rPr lang="en-GB" b="0" i="1" smtClean="0">
                              <a:latin typeface="Cambria Math"/>
                              <a:ea typeface="Cambria Math"/>
                            </a:rPr>
                            <m:t>∆</m:t>
                          </m:r>
                          <m:r>
                            <a:rPr lang="en-GB" b="0" i="1" smtClean="0">
                              <a:latin typeface="Cambria Math"/>
                              <a:ea typeface="Cambria Math"/>
                            </a:rPr>
                            <m:t>𝑡</m:t>
                          </m:r>
                        </m:den>
                      </m:f>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m:t>
                      </m:r>
                      <m:sSub>
                        <m:sSubPr>
                          <m:ctrlPr>
                            <a:rPr lang="en-GB" i="1">
                              <a:latin typeface="Cambria Math" panose="02040503050406030204" pitchFamily="18" charset="0"/>
                            </a:rPr>
                          </m:ctrlPr>
                        </m:sSubPr>
                        <m:e>
                          <m:r>
                            <a:rPr lang="en-GB" i="1">
                              <a:latin typeface="Cambria Math"/>
                            </a:rPr>
                            <m:t>𝑎</m:t>
                          </m:r>
                        </m:e>
                        <m:sub>
                          <m:r>
                            <a:rPr lang="en-GB" b="0" i="1" smtClean="0">
                              <a:latin typeface="Cambria Math"/>
                            </a:rPr>
                            <m:t>𝑟</m:t>
                          </m:r>
                        </m:sub>
                      </m:sSub>
                      <m:r>
                        <a:rPr lang="en-GB" b="0" i="1" smtClean="0">
                          <a:latin typeface="Cambria Math"/>
                        </a:rPr>
                        <m:t>=</m:t>
                      </m:r>
                      <m:r>
                        <a:rPr lang="en-GB" b="0" i="1" smtClean="0">
                          <a:latin typeface="Cambria Math"/>
                        </a:rPr>
                        <m:t>𝑣</m:t>
                      </m:r>
                      <m:r>
                        <a:rPr lang="en-GB" b="0" i="1" smtClean="0">
                          <a:latin typeface="Cambria Math"/>
                          <a:ea typeface="Cambria Math"/>
                        </a:rPr>
                        <m:t>𝜔</m:t>
                      </m:r>
                    </m:oMath>
                  </m:oMathPara>
                </a14:m>
                <a:endParaRPr lang="en-GB" dirty="0" smtClean="0"/>
              </a:p>
              <a:p>
                <a:pPr marL="0" indent="0">
                  <a:buNone/>
                </a:pPr>
                <a:r>
                  <a:rPr lang="en-GB" dirty="0"/>
                  <a:t>Finally we can substitute </a:t>
                </a:r>
                <a:r>
                  <a:rPr lang="en-GB" dirty="0" smtClean="0"/>
                  <a:t>for </a:t>
                </a:r>
                <a:r>
                  <a:rPr lang="en-GB" dirty="0"/>
                  <a:t>v= r</a:t>
                </a:r>
                <a:r>
                  <a:rPr lang="el-GR" dirty="0">
                    <a:latin typeface="Times New Roman"/>
                    <a:cs typeface="Times New Roman"/>
                  </a:rPr>
                  <a:t>ω</a:t>
                </a:r>
                <a:r>
                  <a:rPr lang="en-GB" dirty="0">
                    <a:latin typeface="Times New Roman"/>
                    <a:cs typeface="Times New Roman"/>
                  </a:rPr>
                  <a:t> </a:t>
                </a:r>
                <a:r>
                  <a:rPr lang="en-GB" dirty="0" smtClean="0"/>
                  <a:t>to get:</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𝑎</m:t>
                          </m:r>
                        </m:e>
                        <m:sub>
                          <m:r>
                            <a:rPr lang="en-GB" b="0" i="1" smtClean="0">
                              <a:latin typeface="Cambria Math"/>
                            </a:rPr>
                            <m:t>𝑟</m:t>
                          </m:r>
                        </m:sub>
                      </m:sSub>
                      <m:r>
                        <a:rPr lang="en-GB" b="0" i="1" smtClean="0">
                          <a:latin typeface="Cambria Math"/>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a:rPr>
                                <m:t>𝑣</m:t>
                              </m:r>
                            </m:e>
                            <m:sup>
                              <m:r>
                                <a:rPr lang="en-GB" b="0" i="1" smtClean="0">
                                  <a:latin typeface="Cambria Math"/>
                                </a:rPr>
                                <m:t>2</m:t>
                              </m:r>
                            </m:sup>
                          </m:sSup>
                        </m:num>
                        <m:den>
                          <m:r>
                            <a:rPr lang="en-GB" b="0" i="1" smtClean="0">
                              <a:latin typeface="Cambria Math"/>
                            </a:rPr>
                            <m:t>𝑟</m:t>
                          </m:r>
                        </m:den>
                      </m:f>
                    </m:oMath>
                  </m:oMathPara>
                </a14:m>
                <a:endParaRPr lang="en-GB"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𝑎</m:t>
                          </m:r>
                        </m:e>
                        <m:sub>
                          <m:r>
                            <a:rPr lang="en-GB" b="0" i="1" smtClean="0">
                              <a:latin typeface="Cambria Math"/>
                            </a:rPr>
                            <m:t>𝑟</m:t>
                          </m:r>
                        </m:sub>
                      </m:sSub>
                      <m:r>
                        <a:rPr lang="en-GB" b="0" i="1" smtClean="0">
                          <a:latin typeface="Cambria Math"/>
                        </a:rPr>
                        <m:t>=</m:t>
                      </m:r>
                      <m:r>
                        <a:rPr lang="en-GB" b="0" i="1" smtClean="0">
                          <a:latin typeface="Cambria Math"/>
                        </a:rPr>
                        <m:t>𝑟</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𝜔</m:t>
                          </m:r>
                        </m:e>
                        <m:sup>
                          <m:r>
                            <a:rPr lang="en-GB" b="0" i="1" smtClean="0">
                              <a:latin typeface="Cambria Math"/>
                              <a:ea typeface="Cambria Math"/>
                            </a:rPr>
                            <m:t>2</m:t>
                          </m:r>
                        </m:sup>
                      </m:sSup>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1625"/>
                </a:stretch>
              </a:blipFill>
            </p:spPr>
            <p:txBody>
              <a:bodyPr/>
              <a:lstStyle/>
              <a:p>
                <a:r>
                  <a:rPr lang="en-GB">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3124200"/>
            <a:ext cx="2915535" cy="177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156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Centripetal Acceleration</a:t>
            </a:r>
            <a:endParaRPr lang="en-GB" dirty="0"/>
          </a:p>
        </p:txBody>
      </p:sp>
      <p:sp>
        <p:nvSpPr>
          <p:cNvPr id="3" name="Content Placeholder 2"/>
          <p:cNvSpPr>
            <a:spLocks noGrp="1"/>
          </p:cNvSpPr>
          <p:nvPr>
            <p:ph idx="1"/>
          </p:nvPr>
        </p:nvSpPr>
        <p:spPr/>
        <p:txBody>
          <a:bodyPr/>
          <a:lstStyle/>
          <a:p>
            <a:r>
              <a:rPr lang="en-GB" dirty="0" smtClean="0"/>
              <a:t>The </a:t>
            </a:r>
            <a:r>
              <a:rPr lang="en-GB" b="1" dirty="0">
                <a:hlinkClick r:id="rId2"/>
              </a:rPr>
              <a:t>centripetal </a:t>
            </a:r>
            <a:r>
              <a:rPr lang="en-GB" b="1" dirty="0" smtClean="0">
                <a:hlinkClick r:id="rId2"/>
              </a:rPr>
              <a:t>acceleration</a:t>
            </a:r>
            <a:r>
              <a:rPr lang="en-GB" dirty="0"/>
              <a:t> </a:t>
            </a:r>
            <a:r>
              <a:rPr lang="en-GB" dirty="0" smtClean="0"/>
              <a:t>is </a:t>
            </a:r>
            <a:r>
              <a:rPr lang="en-GB" dirty="0"/>
              <a:t>always directed towards the centre of the circle, and it must not be confused with the tangential </a:t>
            </a:r>
            <a:r>
              <a:rPr lang="en-GB" dirty="0" smtClean="0"/>
              <a:t>acceleration, </a:t>
            </a:r>
            <a:r>
              <a:rPr lang="en-GB" dirty="0"/>
              <a:t>which occurs when an orbiting object changes its tangential speed. </a:t>
            </a:r>
            <a:endParaRPr lang="en-GB" dirty="0" smtClean="0"/>
          </a:p>
          <a:p>
            <a:endParaRPr lang="en-GB" dirty="0"/>
          </a:p>
          <a:p>
            <a:r>
              <a:rPr lang="en-GB" dirty="0" smtClean="0"/>
              <a:t>The </a:t>
            </a:r>
            <a:r>
              <a:rPr lang="en-GB" dirty="0"/>
              <a:t>centripetal acceleration occurs whenever an object is moving in a circular path, even if its tangential speed is constant. </a:t>
            </a:r>
            <a:r>
              <a:rPr lang="en-GB" dirty="0" smtClean="0"/>
              <a:t>(can also be referred to as “radial acceleration”)</a:t>
            </a:r>
            <a:endParaRPr lang="en-GB" dirty="0"/>
          </a:p>
        </p:txBody>
      </p:sp>
    </p:spTree>
    <p:extLst>
      <p:ext uri="{BB962C8B-B14F-4D97-AF65-F5344CB8AC3E}">
        <p14:creationId xmlns:p14="http://schemas.microsoft.com/office/powerpoint/2010/main" val="295596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Centripetal Acceleration</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The </a:t>
                </a:r>
                <a:r>
                  <a:rPr lang="en-GB" b="1" dirty="0">
                    <a:hlinkClick r:id="rId2"/>
                  </a:rPr>
                  <a:t>centripetal </a:t>
                </a:r>
                <a:r>
                  <a:rPr lang="en-GB" b="1" dirty="0" smtClean="0">
                    <a:hlinkClick r:id="rId2"/>
                  </a:rPr>
                  <a:t>acceleration</a:t>
                </a:r>
                <a:r>
                  <a:rPr lang="en-GB" dirty="0"/>
                  <a:t> </a:t>
                </a:r>
                <a:r>
                  <a:rPr lang="en-GB" dirty="0" smtClean="0"/>
                  <a:t>is </a:t>
                </a:r>
                <a:r>
                  <a:rPr lang="en-GB" dirty="0"/>
                  <a:t>always directed towards the centre of the circle, and it must not be confused with the tangential </a:t>
                </a:r>
                <a:r>
                  <a:rPr lang="en-GB" dirty="0" smtClean="0"/>
                  <a:t>acceleration, </a:t>
                </a:r>
                <a:r>
                  <a:rPr lang="en-GB" dirty="0"/>
                  <a:t>which occurs when an orbiting object changes its tangential speed. </a:t>
                </a:r>
                <a:endParaRPr lang="en-GB" dirty="0" smtClean="0"/>
              </a:p>
              <a:p>
                <a:endParaRPr lang="en-GB" dirty="0" smtClean="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𝑎</m:t>
                          </m:r>
                        </m:e>
                        <m:sub>
                          <m:r>
                            <a:rPr lang="en-GB" i="1">
                              <a:latin typeface="Cambria Math"/>
                            </a:rPr>
                            <m:t>𝑟</m:t>
                          </m:r>
                        </m:sub>
                      </m:sSub>
                      <m:r>
                        <a:rPr lang="en-GB" i="1">
                          <a:latin typeface="Cambria Math"/>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a:rPr>
                                <m:t>𝑣</m:t>
                              </m:r>
                            </m:e>
                            <m:sup>
                              <m:r>
                                <a:rPr lang="en-GB" i="1">
                                  <a:latin typeface="Cambria Math"/>
                                </a:rPr>
                                <m:t>2</m:t>
                              </m:r>
                            </m:sup>
                          </m:sSup>
                        </m:num>
                        <m:den>
                          <m:r>
                            <a:rPr lang="en-GB" i="1">
                              <a:latin typeface="Cambria Math"/>
                            </a:rPr>
                            <m:t>𝑟</m:t>
                          </m:r>
                        </m:den>
                      </m:f>
                    </m:oMath>
                  </m:oMathPara>
                </a14:m>
                <a:endParaRPr lang="en-GB" dirty="0" smtClean="0"/>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𝑎</m:t>
                          </m:r>
                        </m:e>
                        <m:sub>
                          <m:r>
                            <a:rPr lang="en-GB" i="1">
                              <a:latin typeface="Cambria Math"/>
                            </a:rPr>
                            <m:t>𝑟</m:t>
                          </m:r>
                        </m:sub>
                      </m:sSub>
                      <m:r>
                        <a:rPr lang="en-GB" i="1">
                          <a:latin typeface="Cambria Math"/>
                        </a:rPr>
                        <m:t>=</m:t>
                      </m:r>
                      <m:r>
                        <a:rPr lang="en-GB" i="1">
                          <a:latin typeface="Cambria Math"/>
                        </a:rPr>
                        <m:t>𝑟</m:t>
                      </m:r>
                      <m:sSup>
                        <m:sSupPr>
                          <m:ctrlPr>
                            <a:rPr lang="en-GB" i="1">
                              <a:latin typeface="Cambria Math" panose="02040503050406030204" pitchFamily="18" charset="0"/>
                              <a:ea typeface="Cambria Math"/>
                            </a:rPr>
                          </m:ctrlPr>
                        </m:sSupPr>
                        <m:e>
                          <m:r>
                            <a:rPr lang="en-GB" i="1">
                              <a:latin typeface="Cambria Math"/>
                              <a:ea typeface="Cambria Math"/>
                            </a:rPr>
                            <m:t>𝜔</m:t>
                          </m:r>
                        </m:e>
                        <m:sup>
                          <m:r>
                            <a:rPr lang="en-GB" i="1">
                              <a:latin typeface="Cambria Math"/>
                              <a:ea typeface="Cambria Math"/>
                            </a:rPr>
                            <m:t>2</m:t>
                          </m:r>
                        </m:sup>
                      </m:sSup>
                    </m:oMath>
                  </m:oMathPara>
                </a14:m>
                <a:endParaRPr lang="en-GB" dirty="0" smtClean="0"/>
              </a:p>
              <a:p>
                <a:endParaRPr lang="en-GB" dirty="0"/>
              </a:p>
              <a:p>
                <a:r>
                  <a:rPr lang="en-GB" dirty="0" smtClean="0"/>
                  <a:t>The </a:t>
                </a:r>
                <a:r>
                  <a:rPr lang="en-GB" dirty="0"/>
                  <a:t>centripetal acceleration occurs whenever an object is moving in a circular path, even if its tangential speed is constant. </a:t>
                </a:r>
                <a:r>
                  <a:rPr lang="en-GB" dirty="0" smtClean="0"/>
                  <a:t>(can also be referred to as “radial acceleration</a:t>
                </a:r>
                <a:r>
                  <a:rPr lang="en-GB" dirty="0" smtClean="0"/>
                  <a:t>” or “perpendicular acceleration”)</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00" t="-1000" r="-1556" b="-625"/>
                </a:stretch>
              </a:blipFill>
            </p:spPr>
            <p:txBody>
              <a:bodyPr/>
              <a:lstStyle/>
              <a:p>
                <a:r>
                  <a:rPr lang="en-GB">
                    <a:noFill/>
                  </a:rPr>
                  <a:t> </a:t>
                </a:r>
              </a:p>
            </p:txBody>
          </p:sp>
        </mc:Fallback>
      </mc:AlternateContent>
      <p:sp>
        <p:nvSpPr>
          <p:cNvPr id="5" name="Rectangle 4"/>
          <p:cNvSpPr/>
          <p:nvPr/>
        </p:nvSpPr>
        <p:spPr>
          <a:xfrm>
            <a:off x="49530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120600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a:t>
            </a:r>
            <a:endParaRPr lang="en-GB" dirty="0"/>
          </a:p>
        </p:txBody>
      </p:sp>
      <p:sp>
        <p:nvSpPr>
          <p:cNvPr id="3" name="Content Placeholder 2"/>
          <p:cNvSpPr>
            <a:spLocks noGrp="1"/>
          </p:cNvSpPr>
          <p:nvPr>
            <p:ph idx="1"/>
          </p:nvPr>
        </p:nvSpPr>
        <p:spPr/>
        <p:txBody>
          <a:bodyPr/>
          <a:lstStyle/>
          <a:p>
            <a:r>
              <a:rPr lang="en-GB" dirty="0"/>
              <a:t>Find the centripetal acceleration of an object moving in a circular path of radius 1.20 m with constant tangential speed of 4.00 m s</a:t>
            </a:r>
            <a:r>
              <a:rPr lang="en-GB" baseline="30000" dirty="0"/>
              <a:t>-1</a:t>
            </a:r>
            <a:r>
              <a:rPr lang="en-GB" dirty="0"/>
              <a:t>.</a:t>
            </a:r>
          </a:p>
          <a:p>
            <a:endParaRPr lang="en-GB" dirty="0"/>
          </a:p>
        </p:txBody>
      </p:sp>
    </p:spTree>
    <p:extLst>
      <p:ext uri="{BB962C8B-B14F-4D97-AF65-F5344CB8AC3E}">
        <p14:creationId xmlns:p14="http://schemas.microsoft.com/office/powerpoint/2010/main" val="9029667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The centripetal acceleration is calculated using the formula: </a:t>
                </a:r>
              </a:p>
              <a:p>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𝑎</m:t>
                          </m:r>
                        </m:e>
                        <m:sub>
                          <m:r>
                            <a:rPr lang="en-GB" b="0" i="1" smtClean="0">
                              <a:latin typeface="Cambria Math" panose="02040503050406030204" pitchFamily="18" charset="0"/>
                            </a:rPr>
                            <m:t>𝑟</m:t>
                          </m:r>
                        </m:sub>
                      </m:sSub>
                      <m:r>
                        <a:rPr lang="en-GB" i="1">
                          <a:latin typeface="Cambria Math"/>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a:rPr>
                                <m:t>𝑣</m:t>
                              </m:r>
                            </m:e>
                            <m:sup>
                              <m:r>
                                <a:rPr lang="en-GB" i="1">
                                  <a:latin typeface="Cambria Math"/>
                                </a:rPr>
                                <m:t>2</m:t>
                              </m:r>
                            </m:sup>
                          </m:sSup>
                        </m:num>
                        <m:den>
                          <m:r>
                            <a:rPr lang="en-GB" i="1">
                              <a:latin typeface="Cambria Math"/>
                            </a:rPr>
                            <m:t>𝑟</m:t>
                          </m:r>
                        </m:den>
                      </m:f>
                    </m:oMath>
                  </m:oMathPara>
                </a14:m>
                <a:endParaRPr lang="en-GB"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𝑎</m:t>
                          </m:r>
                        </m:e>
                        <m:sub>
                          <m:r>
                            <a:rPr lang="en-GB" b="0" i="1" smtClean="0">
                              <a:latin typeface="Cambria Math" panose="02040503050406030204" pitchFamily="18" charset="0"/>
                            </a:rPr>
                            <m:t>𝑟</m:t>
                          </m:r>
                        </m:sub>
                      </m:sSub>
                      <m:r>
                        <a:rPr lang="en-GB" b="0" i="1" smtClean="0">
                          <a:latin typeface="Cambria Math"/>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a:rPr>
                                <m:t>4.00</m:t>
                              </m:r>
                            </m:e>
                            <m:sup>
                              <m:r>
                                <a:rPr lang="en-GB" b="0" i="1" smtClean="0">
                                  <a:latin typeface="Cambria Math"/>
                                </a:rPr>
                                <m:t>2</m:t>
                              </m:r>
                            </m:sup>
                          </m:sSup>
                        </m:num>
                        <m:den>
                          <m:r>
                            <a:rPr lang="en-GB" b="0" i="1" smtClean="0">
                              <a:latin typeface="Cambria Math"/>
                            </a:rPr>
                            <m:t>1.20</m:t>
                          </m:r>
                        </m:den>
                      </m:f>
                    </m:oMath>
                  </m:oMathPara>
                </a14:m>
                <a:endParaRPr lang="en-GB"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GB" b="1" i="1" u="sng">
                              <a:latin typeface="Cambria Math" panose="02040503050406030204" pitchFamily="18" charset="0"/>
                            </a:rPr>
                          </m:ctrlPr>
                        </m:sSubPr>
                        <m:e>
                          <m:r>
                            <a:rPr lang="en-GB" b="1" i="1" u="sng">
                              <a:latin typeface="Cambria Math"/>
                            </a:rPr>
                            <m:t>𝒂</m:t>
                          </m:r>
                        </m:e>
                        <m:sub>
                          <m:r>
                            <a:rPr lang="en-GB" b="1" i="1" u="sng" smtClean="0">
                              <a:latin typeface="Cambria Math" panose="02040503050406030204" pitchFamily="18" charset="0"/>
                            </a:rPr>
                            <m:t>𝒓</m:t>
                          </m:r>
                        </m:sub>
                      </m:sSub>
                      <m:r>
                        <a:rPr lang="en-GB" b="1" i="1" u="sng" smtClean="0">
                          <a:latin typeface="Cambria Math"/>
                        </a:rPr>
                        <m:t>=</m:t>
                      </m:r>
                      <m:r>
                        <a:rPr lang="en-GB" b="1" i="1" u="sng" smtClean="0">
                          <a:latin typeface="Cambria Math"/>
                        </a:rPr>
                        <m:t>𝟏𝟑</m:t>
                      </m:r>
                      <m:r>
                        <a:rPr lang="en-GB" b="1" i="1" u="sng" smtClean="0">
                          <a:latin typeface="Cambria Math"/>
                        </a:rPr>
                        <m:t>.</m:t>
                      </m:r>
                      <m:r>
                        <a:rPr lang="en-GB" b="1" i="1" u="sng" smtClean="0">
                          <a:latin typeface="Cambria Math"/>
                        </a:rPr>
                        <m:t>𝟑</m:t>
                      </m:r>
                      <m:r>
                        <a:rPr lang="en-GB" b="1" i="1" u="sng" smtClean="0">
                          <a:latin typeface="Cambria Math"/>
                        </a:rPr>
                        <m:t> </m:t>
                      </m:r>
                      <m:r>
                        <a:rPr lang="en-GB" b="1" i="1" u="sng" smtClean="0">
                          <a:latin typeface="Cambria Math"/>
                        </a:rPr>
                        <m:t>𝒎</m:t>
                      </m:r>
                      <m:sSup>
                        <m:sSupPr>
                          <m:ctrlPr>
                            <a:rPr lang="en-GB" b="1" i="1" u="sng" smtClean="0">
                              <a:latin typeface="Cambria Math" panose="02040503050406030204" pitchFamily="18" charset="0"/>
                            </a:rPr>
                          </m:ctrlPr>
                        </m:sSupPr>
                        <m:e>
                          <m:r>
                            <a:rPr lang="en-GB" b="1" i="1" u="sng" smtClean="0">
                              <a:latin typeface="Cambria Math"/>
                            </a:rPr>
                            <m:t>𝒔</m:t>
                          </m:r>
                        </m:e>
                        <m:sup>
                          <m:r>
                            <a:rPr lang="en-GB" b="1" i="1" u="sng" smtClean="0">
                              <a:latin typeface="Cambria Math"/>
                            </a:rPr>
                            <m:t>−</m:t>
                          </m:r>
                          <m:r>
                            <a:rPr lang="en-GB" b="1" i="1" u="sng" smtClean="0">
                              <a:latin typeface="Cambria Math"/>
                            </a:rPr>
                            <m:t>𝟐</m:t>
                          </m:r>
                        </m:sup>
                      </m:sSup>
                    </m:oMath>
                  </m:oMathPara>
                </a14:m>
                <a:endParaRPr lang="en-GB" b="1" u="sng" dirty="0"/>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00" t="-1000"/>
                </a:stretch>
              </a:blipFill>
            </p:spPr>
            <p:txBody>
              <a:bodyPr/>
              <a:lstStyle/>
              <a:p>
                <a:r>
                  <a:rPr lang="en-GB">
                    <a:noFill/>
                  </a:rPr>
                  <a:t> </a:t>
                </a:r>
              </a:p>
            </p:txBody>
          </p:sp>
        </mc:Fallback>
      </mc:AlternateContent>
    </p:spTree>
    <p:extLst>
      <p:ext uri="{BB962C8B-B14F-4D97-AF65-F5344CB8AC3E}">
        <p14:creationId xmlns:p14="http://schemas.microsoft.com/office/powerpoint/2010/main" val="27722208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2 </a:t>
            </a:r>
            <a:endParaRPr lang="en-GB" dirty="0"/>
          </a:p>
        </p:txBody>
      </p:sp>
      <p:sp>
        <p:nvSpPr>
          <p:cNvPr id="3" name="Content Placeholder 2"/>
          <p:cNvSpPr>
            <a:spLocks noGrp="1"/>
          </p:cNvSpPr>
          <p:nvPr>
            <p:ph idx="1"/>
          </p:nvPr>
        </p:nvSpPr>
        <p:spPr/>
        <p:txBody>
          <a:bodyPr/>
          <a:lstStyle/>
          <a:p>
            <a:pPr marL="0" indent="0">
              <a:buNone/>
            </a:pPr>
            <a:r>
              <a:rPr lang="en-GB" dirty="0"/>
              <a:t>A model aeroplane on a rope 10 m long is circling with angular velocity 1.2 rad s</a:t>
            </a:r>
            <a:r>
              <a:rPr lang="en-GB" baseline="30000" dirty="0"/>
              <a:t>-1</a:t>
            </a:r>
            <a:r>
              <a:rPr lang="en-GB" dirty="0"/>
              <a:t>. If this speed is increased to 2.0 rad s</a:t>
            </a:r>
            <a:r>
              <a:rPr lang="en-GB" baseline="30000" dirty="0"/>
              <a:t>-1</a:t>
            </a:r>
            <a:r>
              <a:rPr lang="en-GB" dirty="0"/>
              <a:t> over a 5.0 s period, calculate </a:t>
            </a:r>
          </a:p>
          <a:p>
            <a:pPr marL="457200" indent="-457200">
              <a:buFont typeface="+mj-lt"/>
              <a:buAutoNum type="arabicPeriod"/>
            </a:pPr>
            <a:r>
              <a:rPr lang="en-GB" dirty="0"/>
              <a:t>the angular acceleration;</a:t>
            </a:r>
          </a:p>
          <a:p>
            <a:pPr marL="457200" indent="-457200">
              <a:buFont typeface="+mj-lt"/>
              <a:buAutoNum type="arabicPeriod"/>
            </a:pPr>
            <a:r>
              <a:rPr lang="en-GB" dirty="0"/>
              <a:t>the tangential acceleration;</a:t>
            </a:r>
          </a:p>
          <a:p>
            <a:pPr marL="457200" indent="-457200">
              <a:buFont typeface="+mj-lt"/>
              <a:buAutoNum type="arabicPeriod"/>
            </a:pPr>
            <a:r>
              <a:rPr lang="en-GB" dirty="0"/>
              <a:t>the centripetal acceleration at these two velocities.</a:t>
            </a:r>
          </a:p>
          <a:p>
            <a:endParaRPr lang="en-GB" dirty="0"/>
          </a:p>
        </p:txBody>
      </p:sp>
      <p:sp>
        <p:nvSpPr>
          <p:cNvPr id="4" name="Rectangle 3"/>
          <p:cNvSpPr/>
          <p:nvPr/>
        </p:nvSpPr>
        <p:spPr>
          <a:xfrm>
            <a:off x="49530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41809609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0" indent="-457200">
                  <a:buFont typeface="+mj-lt"/>
                  <a:buAutoNum type="arabicPeriod"/>
                </a:pPr>
                <a14:m>
                  <m:oMath xmlns:m="http://schemas.openxmlformats.org/officeDocument/2006/math">
                    <m:r>
                      <a:rPr lang="en-GB" i="1" smtClean="0">
                        <a:latin typeface="Cambria Math"/>
                        <a:ea typeface="Cambria Math"/>
                      </a:rPr>
                      <m:t>𝜔</m:t>
                    </m:r>
                    <m:r>
                      <a:rPr lang="en-GB" i="1" smtClean="0">
                        <a:latin typeface="Cambria Math"/>
                        <a:ea typeface="Cambria Math"/>
                      </a:rPr>
                      <m:t>=</m:t>
                    </m:r>
                    <m:sSub>
                      <m:sSubPr>
                        <m:ctrlPr>
                          <a:rPr lang="en-GB" i="1">
                            <a:latin typeface="Cambria Math" panose="02040503050406030204" pitchFamily="18" charset="0"/>
                            <a:ea typeface="Cambria Math"/>
                          </a:rPr>
                        </m:ctrlPr>
                      </m:sSubPr>
                      <m:e>
                        <m:r>
                          <a:rPr lang="en-GB" i="1">
                            <a:latin typeface="Cambria Math"/>
                            <a:ea typeface="Cambria Math"/>
                          </a:rPr>
                          <m:t>𝜔</m:t>
                        </m:r>
                      </m:e>
                      <m:sub>
                        <m:r>
                          <a:rPr lang="en-GB" i="1">
                            <a:latin typeface="Cambria Math"/>
                            <a:ea typeface="Cambria Math"/>
                          </a:rPr>
                          <m:t>0</m:t>
                        </m:r>
                      </m:sub>
                    </m:sSub>
                    <m:r>
                      <a:rPr lang="en-GB" i="1">
                        <a:latin typeface="Cambria Math"/>
                        <a:ea typeface="Cambria Math"/>
                      </a:rPr>
                      <m:t>+</m:t>
                    </m:r>
                    <m:r>
                      <a:rPr lang="en-GB" i="1">
                        <a:latin typeface="Cambria Math"/>
                        <a:ea typeface="Cambria Math"/>
                      </a:rPr>
                      <m:t>𝛼</m:t>
                    </m:r>
                    <m:r>
                      <a:rPr lang="en-GB" i="1">
                        <a:latin typeface="Cambria Math"/>
                        <a:ea typeface="Cambria Math"/>
                      </a:rPr>
                      <m:t>𝑡</m:t>
                    </m:r>
                    <m:r>
                      <a:rPr lang="en-GB" b="0" i="1" smtClean="0">
                        <a:latin typeface="Cambria Math"/>
                        <a:ea typeface="Cambria Math"/>
                      </a:rPr>
                      <m:t> </m:t>
                    </m:r>
                  </m:oMath>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i="1">
                          <a:latin typeface="Cambria Math"/>
                          <a:ea typeface="Cambria Math"/>
                        </a:rPr>
                        <m:t>𝛼</m:t>
                      </m:r>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𝜔</m:t>
                          </m:r>
                          <m:r>
                            <a:rPr lang="en-GB" b="0" i="1" smtClean="0">
                              <a:latin typeface="Cambria Math"/>
                              <a:ea typeface="Cambria Math"/>
                            </a:rPr>
                            <m:t>−</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𝜔</m:t>
                              </m:r>
                            </m:e>
                            <m:sub>
                              <m:r>
                                <a:rPr lang="en-GB" b="0" i="1" smtClean="0">
                                  <a:latin typeface="Cambria Math"/>
                                  <a:ea typeface="Cambria Math"/>
                                </a:rPr>
                                <m:t>0</m:t>
                              </m:r>
                            </m:sub>
                          </m:sSub>
                        </m:num>
                        <m:den>
                          <m:r>
                            <a:rPr lang="en-GB" b="0" i="1" smtClean="0">
                              <a:latin typeface="Cambria Math"/>
                              <a:ea typeface="Cambria Math"/>
                            </a:rPr>
                            <m:t>𝑡</m:t>
                          </m:r>
                        </m:den>
                      </m:f>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𝛼</m:t>
                      </m:r>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2.0−1.2</m:t>
                          </m:r>
                        </m:num>
                        <m:den>
                          <m:r>
                            <a:rPr lang="en-GB" b="0" i="1" smtClean="0">
                              <a:latin typeface="Cambria Math"/>
                              <a:ea typeface="Cambria Math"/>
                            </a:rPr>
                            <m:t>5</m:t>
                          </m:r>
                        </m:den>
                      </m:f>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𝛼</m:t>
                      </m:r>
                      <m:r>
                        <a:rPr lang="en-GB" b="0" i="1" smtClean="0">
                          <a:latin typeface="Cambria Math"/>
                          <a:ea typeface="Cambria Math"/>
                        </a:rPr>
                        <m:t>=0.16 </m:t>
                      </m:r>
                      <m:r>
                        <a:rPr lang="en-GB" b="0" i="1" smtClean="0">
                          <a:latin typeface="Cambria Math"/>
                          <a:ea typeface="Cambria Math"/>
                        </a:rPr>
                        <m:t>𝑟𝑎𝑑</m:t>
                      </m:r>
                      <m:r>
                        <a:rPr lang="en-GB" b="0" i="1" smtClean="0">
                          <a:latin typeface="Cambria Math"/>
                          <a:ea typeface="Cambria Math"/>
                        </a:rPr>
                        <m:t> </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𝑠</m:t>
                          </m:r>
                        </m:e>
                        <m:sup>
                          <m:r>
                            <a:rPr lang="en-GB" b="0" i="1" smtClean="0">
                              <a:latin typeface="Cambria Math"/>
                              <a:ea typeface="Cambria Math"/>
                            </a:rPr>
                            <m:t>−2</m:t>
                          </m:r>
                        </m:sup>
                      </m:sSup>
                    </m:oMath>
                  </m:oMathPara>
                </a14:m>
                <a:endParaRPr lang="en-GB" i="1" dirty="0">
                  <a:latin typeface="Cambria Math"/>
                  <a:ea typeface="Cambria Math"/>
                </a:endParaRPr>
              </a:p>
              <a:p>
                <a:pPr marL="457200" indent="-457200">
                  <a:buFont typeface="+mj-lt"/>
                  <a:buAutoNum type="arabicPeriod"/>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a:stretch>
              </a:blipFill>
            </p:spPr>
            <p:txBody>
              <a:bodyPr/>
              <a:lstStyle/>
              <a:p>
                <a:r>
                  <a:rPr lang="en-GB">
                    <a:noFill/>
                  </a:rPr>
                  <a:t> </a:t>
                </a:r>
              </a:p>
            </p:txBody>
          </p:sp>
        </mc:Fallback>
      </mc:AlternateContent>
      <p:sp>
        <p:nvSpPr>
          <p:cNvPr id="4" name="Rectangle 3"/>
          <p:cNvSpPr/>
          <p:nvPr/>
        </p:nvSpPr>
        <p:spPr>
          <a:xfrm>
            <a:off x="49530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5974688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 </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GB" dirty="0" smtClean="0"/>
                  <a:t>2</a:t>
                </a:r>
                <a:r>
                  <a:rPr lang="en-GB" dirty="0"/>
                  <a:t>. To calculate the tangential </a:t>
                </a:r>
                <a:r>
                  <a:rPr lang="en-GB" dirty="0" smtClean="0"/>
                  <a:t>acceleration: </a:t>
                </a:r>
                <a:endParaRPr lang="en-GB" dirty="0" smtClean="0"/>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𝑡</m:t>
                          </m:r>
                        </m:sub>
                      </m:sSub>
                      <m:r>
                        <a:rPr lang="en-GB" b="0" i="1" smtClean="0">
                          <a:latin typeface="Cambria Math"/>
                        </a:rPr>
                        <m:t>=</m:t>
                      </m:r>
                      <m:r>
                        <a:rPr lang="en-GB" b="0" i="1" smtClean="0">
                          <a:latin typeface="Cambria Math"/>
                        </a:rPr>
                        <m:t>𝑟</m:t>
                      </m:r>
                      <m:r>
                        <a:rPr lang="en-GB" i="1">
                          <a:latin typeface="Cambria Math"/>
                          <a:ea typeface="Cambria Math"/>
                        </a:rPr>
                        <m:t>𝛼</m:t>
                      </m:r>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𝑎</m:t>
                          </m:r>
                        </m:e>
                        <m:sub>
                          <m:r>
                            <a:rPr lang="en-GB" b="0" i="1" smtClean="0">
                              <a:latin typeface="Cambria Math" panose="02040503050406030204" pitchFamily="18" charset="0"/>
                            </a:rPr>
                            <m:t>𝑡</m:t>
                          </m:r>
                        </m:sub>
                      </m:sSub>
                      <m:r>
                        <a:rPr lang="en-GB" b="0" i="1" smtClean="0">
                          <a:latin typeface="Cambria Math"/>
                          <a:ea typeface="Cambria Math"/>
                        </a:rPr>
                        <m:t>=10</m:t>
                      </m:r>
                      <m:r>
                        <a:rPr lang="en-GB" b="0" i="1" smtClean="0">
                          <a:latin typeface="Cambria Math"/>
                          <a:ea typeface="Cambria Math"/>
                        </a:rPr>
                        <m:t>𝑥</m:t>
                      </m:r>
                      <m:r>
                        <a:rPr lang="en-GB" b="0" i="1" smtClean="0">
                          <a:latin typeface="Cambria Math"/>
                          <a:ea typeface="Cambria Math"/>
                        </a:rPr>
                        <m:t>0.16 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GB" b="1" i="1" u="sng">
                              <a:latin typeface="Cambria Math" panose="02040503050406030204" pitchFamily="18" charset="0"/>
                            </a:rPr>
                          </m:ctrlPr>
                        </m:sSubPr>
                        <m:e>
                          <m:r>
                            <a:rPr lang="en-GB" b="1" i="1" u="sng">
                              <a:latin typeface="Cambria Math" panose="02040503050406030204" pitchFamily="18" charset="0"/>
                            </a:rPr>
                            <m:t>𝒂</m:t>
                          </m:r>
                        </m:e>
                        <m:sub>
                          <m:r>
                            <a:rPr lang="en-GB" b="1" i="1" u="sng" smtClean="0">
                              <a:latin typeface="Cambria Math" panose="02040503050406030204" pitchFamily="18" charset="0"/>
                            </a:rPr>
                            <m:t>𝒕</m:t>
                          </m:r>
                        </m:sub>
                      </m:sSub>
                      <m:r>
                        <a:rPr lang="en-GB" b="1" i="1" u="sng" smtClean="0">
                          <a:latin typeface="Cambria Math"/>
                          <a:ea typeface="Cambria Math"/>
                        </a:rPr>
                        <m:t>=</m:t>
                      </m:r>
                      <m:r>
                        <a:rPr lang="en-GB" b="1" i="1" u="sng" smtClean="0">
                          <a:latin typeface="Cambria Math"/>
                          <a:ea typeface="Cambria Math"/>
                        </a:rPr>
                        <m:t>𝟏</m:t>
                      </m:r>
                      <m:r>
                        <a:rPr lang="en-GB" b="1" i="1" u="sng" smtClean="0">
                          <a:latin typeface="Cambria Math"/>
                          <a:ea typeface="Cambria Math"/>
                        </a:rPr>
                        <m:t>.</m:t>
                      </m:r>
                      <m:r>
                        <a:rPr lang="en-GB" b="1" i="1" u="sng" smtClean="0">
                          <a:latin typeface="Cambria Math"/>
                          <a:ea typeface="Cambria Math"/>
                        </a:rPr>
                        <m:t>𝟔</m:t>
                      </m:r>
                      <m:r>
                        <a:rPr lang="en-GB" b="1" i="1" u="sng" smtClean="0">
                          <a:latin typeface="Cambria Math"/>
                          <a:ea typeface="Cambria Math"/>
                        </a:rPr>
                        <m:t> </m:t>
                      </m:r>
                      <m:r>
                        <a:rPr lang="en-GB" b="1" i="1" u="sng" smtClean="0">
                          <a:latin typeface="Cambria Math"/>
                          <a:ea typeface="Cambria Math"/>
                        </a:rPr>
                        <m:t>𝒎</m:t>
                      </m:r>
                      <m:r>
                        <a:rPr lang="en-GB" b="1" i="1" u="sng" smtClean="0">
                          <a:latin typeface="Cambria Math"/>
                          <a:ea typeface="Cambria Math"/>
                        </a:rPr>
                        <m:t> </m:t>
                      </m:r>
                      <m:sSup>
                        <m:sSupPr>
                          <m:ctrlPr>
                            <a:rPr lang="en-GB" b="1" i="1" u="sng" smtClean="0">
                              <a:latin typeface="Cambria Math" panose="02040503050406030204" pitchFamily="18" charset="0"/>
                              <a:ea typeface="Cambria Math"/>
                            </a:rPr>
                          </m:ctrlPr>
                        </m:sSupPr>
                        <m:e>
                          <m:r>
                            <a:rPr lang="en-GB" b="1" i="1" u="sng" smtClean="0">
                              <a:latin typeface="Cambria Math"/>
                              <a:ea typeface="Cambria Math"/>
                            </a:rPr>
                            <m:t>𝒔</m:t>
                          </m:r>
                        </m:e>
                        <m:sup>
                          <m:r>
                            <a:rPr lang="en-GB" b="1" i="1" u="sng" smtClean="0">
                              <a:latin typeface="Cambria Math"/>
                              <a:ea typeface="Cambria Math"/>
                            </a:rPr>
                            <m:t>−</m:t>
                          </m:r>
                          <m:r>
                            <a:rPr lang="en-GB" b="1" i="1" u="sng" smtClean="0">
                              <a:latin typeface="Cambria Math"/>
                              <a:ea typeface="Cambria Math"/>
                            </a:rPr>
                            <m:t>𝟐</m:t>
                          </m:r>
                        </m:sup>
                      </m:sSup>
                    </m:oMath>
                  </m:oMathPara>
                </a14:m>
                <a:endParaRPr lang="en-GB" b="1" u="sng"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33" t="-1000"/>
                </a:stretch>
              </a:blipFill>
            </p:spPr>
            <p:txBody>
              <a:bodyPr/>
              <a:lstStyle/>
              <a:p>
                <a:r>
                  <a:rPr lang="en-GB">
                    <a:noFill/>
                  </a:rPr>
                  <a:t> </a:t>
                </a:r>
              </a:p>
            </p:txBody>
          </p:sp>
        </mc:Fallback>
      </mc:AlternateContent>
      <p:sp>
        <p:nvSpPr>
          <p:cNvPr id="4" name="Rectangle 3"/>
          <p:cNvSpPr/>
          <p:nvPr/>
        </p:nvSpPr>
        <p:spPr>
          <a:xfrm>
            <a:off x="49530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818613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Degrees to Radians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smtClean="0"/>
                  <a:t>Copy into notes jotter: </a:t>
                </a:r>
              </a:p>
              <a:p>
                <a:endParaRPr lang="en-GB" dirty="0" smtClean="0"/>
              </a:p>
              <a:p>
                <a:r>
                  <a:rPr lang="en-GB" dirty="0" smtClean="0"/>
                  <a:t>To convert degrees to radians:</a:t>
                </a:r>
              </a:p>
              <a:p>
                <a:endParaRPr lang="en-GB" dirty="0" smtClean="0"/>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𝑟𝑎𝑑𝑖𝑎𝑛𝑠</m:t>
                      </m:r>
                      <m:r>
                        <a:rPr lang="en-GB" b="0" i="1" smtClean="0">
                          <a:latin typeface="Cambria Math"/>
                        </a:rPr>
                        <m:t>=</m:t>
                      </m:r>
                      <m:r>
                        <a:rPr lang="en-GB" b="0" i="1" smtClean="0">
                          <a:latin typeface="Cambria Math"/>
                        </a:rPr>
                        <m:t>𝑑𝑒𝑔𝑟𝑒𝑒𝑠</m:t>
                      </m:r>
                      <m:r>
                        <a:rPr lang="en-GB" b="0" i="1" smtClean="0">
                          <a:latin typeface="Cambria Math"/>
                        </a:rPr>
                        <m:t> </m:t>
                      </m:r>
                      <m:r>
                        <a:rPr lang="en-GB" b="0" i="1" smtClean="0">
                          <a:latin typeface="Cambria Math"/>
                        </a:rPr>
                        <m:t>𝑥</m:t>
                      </m:r>
                      <m:f>
                        <m:fPr>
                          <m:ctrlPr>
                            <a:rPr lang="en-GB" b="0" i="1" smtClean="0">
                              <a:latin typeface="Cambria Math" panose="02040503050406030204" pitchFamily="18" charset="0"/>
                              <a:ea typeface="Cambria Math"/>
                            </a:rPr>
                          </m:ctrlPr>
                        </m:fPr>
                        <m:num>
                          <m:r>
                            <a:rPr lang="en-GB" b="0" i="1" smtClean="0">
                              <a:latin typeface="Cambria Math"/>
                              <a:ea typeface="Cambria Math"/>
                            </a:rPr>
                            <m:t>𝜋</m:t>
                          </m:r>
                        </m:num>
                        <m:den>
                          <m:r>
                            <a:rPr lang="en-GB" b="0" i="1" smtClean="0">
                              <a:latin typeface="Cambria Math"/>
                              <a:ea typeface="Cambria Math"/>
                            </a:rPr>
                            <m:t>180</m:t>
                          </m:r>
                        </m:den>
                      </m:f>
                    </m:oMath>
                  </m:oMathPara>
                </a14:m>
                <a:endParaRPr lang="en-GB" b="0" dirty="0" smtClean="0">
                  <a:ea typeface="Cambria Math"/>
                </a:endParaRPr>
              </a:p>
              <a:p>
                <a:pPr marL="0" indent="0">
                  <a:buNone/>
                </a:pPr>
                <a:endParaRPr lang="en-GB" b="0" dirty="0" smtClean="0">
                  <a:ea typeface="Cambria Math"/>
                </a:endParaRPr>
              </a:p>
              <a:p>
                <a:r>
                  <a:rPr lang="en-GB" dirty="0" smtClean="0"/>
                  <a:t>To convert radians to degrees: </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𝑑𝑒𝑔𝑟𝑒𝑒𝑠</m:t>
                      </m:r>
                      <m:r>
                        <a:rPr lang="en-GB" b="0" i="1" smtClean="0">
                          <a:latin typeface="Cambria Math"/>
                        </a:rPr>
                        <m:t>=</m:t>
                      </m:r>
                      <m:r>
                        <a:rPr lang="en-GB" b="0" i="1" smtClean="0">
                          <a:latin typeface="Cambria Math"/>
                        </a:rPr>
                        <m:t>𝑟𝑎𝑑𝑖𝑎𝑛𝑠</m:t>
                      </m:r>
                      <m:r>
                        <a:rPr lang="en-GB" b="0" i="1" smtClean="0">
                          <a:latin typeface="Cambria Math"/>
                        </a:rPr>
                        <m:t> </m:t>
                      </m:r>
                      <m:r>
                        <a:rPr lang="en-GB" b="0" i="1" smtClean="0">
                          <a:latin typeface="Cambria Math"/>
                        </a:rPr>
                        <m:t>𝑥</m:t>
                      </m:r>
                      <m:f>
                        <m:fPr>
                          <m:ctrlPr>
                            <a:rPr lang="en-GB" b="0" i="1" smtClean="0">
                              <a:latin typeface="Cambria Math" panose="02040503050406030204" pitchFamily="18" charset="0"/>
                            </a:rPr>
                          </m:ctrlPr>
                        </m:fPr>
                        <m:num>
                          <m:r>
                            <a:rPr lang="en-GB" b="0" i="1" smtClean="0">
                              <a:latin typeface="Cambria Math"/>
                            </a:rPr>
                            <m:t>180</m:t>
                          </m:r>
                        </m:num>
                        <m:den>
                          <m:r>
                            <a:rPr lang="en-GB" b="0" i="1" smtClean="0">
                              <a:latin typeface="Cambria Math"/>
                              <a:ea typeface="Cambria Math"/>
                            </a:rPr>
                            <m:t>𝜋</m:t>
                          </m:r>
                        </m:den>
                      </m:f>
                    </m:oMath>
                  </m:oMathPara>
                </a14:m>
                <a:endParaRPr lang="en-GB" b="0" dirty="0" smtClean="0">
                  <a:ea typeface="Cambria Math"/>
                </a:endParaRP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875"/>
                </a:stretch>
              </a:blipFill>
            </p:spPr>
            <p:txBody>
              <a:bodyPr/>
              <a:lstStyle/>
              <a:p>
                <a:r>
                  <a:rPr lang="en-GB">
                    <a:noFill/>
                  </a:rPr>
                  <a:t> </a:t>
                </a:r>
              </a:p>
            </p:txBody>
          </p:sp>
        </mc:Fallback>
      </mc:AlternateContent>
      <p:sp>
        <p:nvSpPr>
          <p:cNvPr id="4" name="TextBox 3"/>
          <p:cNvSpPr txBox="1"/>
          <p:nvPr/>
        </p:nvSpPr>
        <p:spPr>
          <a:xfrm>
            <a:off x="8534401" y="3886201"/>
            <a:ext cx="1691489" cy="646331"/>
          </a:xfrm>
          <a:prstGeom prst="rect">
            <a:avLst/>
          </a:prstGeom>
          <a:noFill/>
          <a:ln w="76200">
            <a:solidFill>
              <a:srgbClr val="7030A0"/>
            </a:solidFill>
          </a:ln>
        </p:spPr>
        <p:txBody>
          <a:bodyPr wrap="none" rtlCol="0">
            <a:spAutoFit/>
          </a:bodyPr>
          <a:lstStyle/>
          <a:p>
            <a:r>
              <a:rPr lang="en-GB" dirty="0"/>
              <a:t>Not </a:t>
            </a:r>
            <a:r>
              <a:rPr lang="en-GB" dirty="0" smtClean="0"/>
              <a:t>on </a:t>
            </a:r>
            <a:endParaRPr lang="en-GB" dirty="0"/>
          </a:p>
          <a:p>
            <a:r>
              <a:rPr lang="en-GB" dirty="0"/>
              <a:t>formula sheet</a:t>
            </a:r>
          </a:p>
        </p:txBody>
      </p:sp>
    </p:spTree>
    <p:extLst>
      <p:ext uri="{BB962C8B-B14F-4D97-AF65-F5344CB8AC3E}">
        <p14:creationId xmlns:p14="http://schemas.microsoft.com/office/powerpoint/2010/main" val="318551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GB" dirty="0" smtClean="0"/>
                  <a:t>We use the formula </a:t>
                </a:r>
                <a14:m>
                  <m:oMath xmlns:m="http://schemas.openxmlformats.org/officeDocument/2006/math">
                    <m:sSub>
                      <m:sSubPr>
                        <m:ctrlPr>
                          <a:rPr lang="en-GB" i="1">
                            <a:latin typeface="Cambria Math" panose="02040503050406030204" pitchFamily="18" charset="0"/>
                          </a:rPr>
                        </m:ctrlPr>
                      </m:sSubPr>
                      <m:e>
                        <m:r>
                          <a:rPr lang="en-GB" i="1">
                            <a:latin typeface="Cambria Math"/>
                          </a:rPr>
                          <m:t>𝑎</m:t>
                        </m:r>
                      </m:e>
                      <m:sub>
                        <m:r>
                          <a:rPr lang="en-GB" b="0" i="1" smtClean="0">
                            <a:latin typeface="Cambria Math" panose="02040503050406030204" pitchFamily="18" charset="0"/>
                          </a:rPr>
                          <m:t>𝑟</m:t>
                        </m:r>
                      </m:sub>
                    </m:sSub>
                    <m:r>
                      <a:rPr lang="en-GB" i="1">
                        <a:latin typeface="Cambria Math"/>
                      </a:rPr>
                      <m:t>=</m:t>
                    </m:r>
                    <m:r>
                      <a:rPr lang="en-GB" i="1">
                        <a:latin typeface="Cambria Math"/>
                      </a:rPr>
                      <m:t>𝑟</m:t>
                    </m:r>
                    <m:sSup>
                      <m:sSupPr>
                        <m:ctrlPr>
                          <a:rPr lang="en-GB" i="1">
                            <a:latin typeface="Cambria Math" panose="02040503050406030204" pitchFamily="18" charset="0"/>
                            <a:ea typeface="Cambria Math"/>
                          </a:rPr>
                        </m:ctrlPr>
                      </m:sSupPr>
                      <m:e>
                        <m:r>
                          <a:rPr lang="en-GB" i="1">
                            <a:latin typeface="Cambria Math"/>
                            <a:ea typeface="Cambria Math"/>
                          </a:rPr>
                          <m:t>𝜔</m:t>
                        </m:r>
                      </m:e>
                      <m:sup>
                        <m:r>
                          <a:rPr lang="en-GB" i="1">
                            <a:latin typeface="Cambria Math"/>
                            <a:ea typeface="Cambria Math"/>
                          </a:rPr>
                          <m:t>2</m:t>
                        </m:r>
                      </m:sup>
                    </m:sSup>
                    <m:r>
                      <a:rPr lang="en-GB" i="1">
                        <a:latin typeface="Cambria Math"/>
                        <a:ea typeface="Cambria Math"/>
                      </a:rPr>
                      <m:t> </m:t>
                    </m:r>
                  </m:oMath>
                </a14:m>
                <a:r>
                  <a:rPr lang="en-GB" dirty="0"/>
                  <a:t>to calculate the centripetal acceleration. When </a:t>
                </a:r>
                <a:r>
                  <a:rPr lang="el-GR" dirty="0" smtClean="0">
                    <a:latin typeface="Times New Roman"/>
                    <a:cs typeface="Times New Roman"/>
                  </a:rPr>
                  <a:t>ω</a:t>
                </a:r>
                <a:r>
                  <a:rPr lang="en-GB" dirty="0" smtClean="0"/>
                  <a:t>= </a:t>
                </a:r>
                <a:r>
                  <a:rPr lang="en-GB" dirty="0"/>
                  <a:t>1.2 rad </a:t>
                </a:r>
                <a:r>
                  <a:rPr lang="en-GB" dirty="0" smtClean="0"/>
                  <a:t>s</a:t>
                </a:r>
                <a:r>
                  <a:rPr lang="en-GB" baseline="30000" dirty="0" smtClean="0"/>
                  <a:t>-1</a:t>
                </a:r>
              </a:p>
              <a:p>
                <a:pPr marL="0" indent="0">
                  <a:buNone/>
                </a:pPr>
                <a:endParaRPr lang="en-GB" baseline="30000"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𝑎</m:t>
                          </m:r>
                        </m:e>
                        <m:sub>
                          <m:r>
                            <a:rPr lang="en-GB" b="0" i="1" smtClean="0">
                              <a:latin typeface="Cambria Math" panose="02040503050406030204" pitchFamily="18" charset="0"/>
                            </a:rPr>
                            <m:t>𝑟</m:t>
                          </m:r>
                        </m:sub>
                      </m:sSub>
                      <m:r>
                        <a:rPr lang="en-GB" i="1">
                          <a:latin typeface="Cambria Math"/>
                        </a:rPr>
                        <m:t>=</m:t>
                      </m:r>
                      <m:r>
                        <a:rPr lang="en-GB" i="1">
                          <a:latin typeface="Cambria Math"/>
                        </a:rPr>
                        <m:t>𝑟</m:t>
                      </m:r>
                      <m:sSup>
                        <m:sSupPr>
                          <m:ctrlPr>
                            <a:rPr lang="en-GB" i="1">
                              <a:latin typeface="Cambria Math" panose="02040503050406030204" pitchFamily="18" charset="0"/>
                              <a:ea typeface="Cambria Math"/>
                            </a:rPr>
                          </m:ctrlPr>
                        </m:sSupPr>
                        <m:e>
                          <m:r>
                            <a:rPr lang="en-GB" i="1">
                              <a:latin typeface="Cambria Math"/>
                              <a:ea typeface="Cambria Math"/>
                            </a:rPr>
                            <m:t>𝜔</m:t>
                          </m:r>
                        </m:e>
                        <m:sup>
                          <m:r>
                            <a:rPr lang="en-GB" i="1">
                              <a:latin typeface="Cambria Math"/>
                              <a:ea typeface="Cambria Math"/>
                            </a:rPr>
                            <m:t>2</m:t>
                          </m:r>
                        </m:sup>
                      </m:sSup>
                    </m:oMath>
                  </m:oMathPara>
                </a14:m>
                <a:endParaRPr lang="en-GB"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𝑎</m:t>
                          </m:r>
                        </m:e>
                        <m:sub>
                          <m:r>
                            <a:rPr lang="en-GB" b="0" i="1" smtClean="0">
                              <a:latin typeface="Cambria Math" panose="02040503050406030204" pitchFamily="18" charset="0"/>
                            </a:rPr>
                            <m:t>𝑟</m:t>
                          </m:r>
                        </m:sub>
                      </m:sSub>
                      <m:r>
                        <a:rPr lang="en-GB" b="0" i="1" smtClean="0">
                          <a:latin typeface="Cambria Math"/>
                        </a:rPr>
                        <m:t>=10 </m:t>
                      </m:r>
                      <m:r>
                        <a:rPr lang="en-GB" b="0" i="1" smtClean="0">
                          <a:latin typeface="Cambria Math"/>
                        </a:rPr>
                        <m:t>𝑥</m:t>
                      </m:r>
                      <m:r>
                        <a:rPr lang="en-GB" b="0" i="1" smtClean="0">
                          <a:latin typeface="Cambria Math"/>
                        </a:rPr>
                        <m:t> </m:t>
                      </m:r>
                      <m:sSup>
                        <m:sSupPr>
                          <m:ctrlPr>
                            <a:rPr lang="en-GB" b="0" i="1" smtClean="0">
                              <a:latin typeface="Cambria Math" panose="02040503050406030204" pitchFamily="18" charset="0"/>
                            </a:rPr>
                          </m:ctrlPr>
                        </m:sSupPr>
                        <m:e>
                          <m:r>
                            <a:rPr lang="en-GB" b="0" i="1" smtClean="0">
                              <a:latin typeface="Cambria Math"/>
                            </a:rPr>
                            <m:t>1.2</m:t>
                          </m:r>
                        </m:e>
                        <m:sup>
                          <m:r>
                            <a:rPr lang="en-GB" b="0" i="1" smtClean="0">
                              <a:latin typeface="Cambria Math"/>
                            </a:rPr>
                            <m:t>2</m:t>
                          </m:r>
                        </m:sup>
                      </m:sSup>
                    </m:oMath>
                  </m:oMathPara>
                </a14:m>
                <a:endParaRPr lang="en-GB"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a:rPr>
                            <m:t>𝑎</m:t>
                          </m:r>
                        </m:e>
                        <m:sub>
                          <m:r>
                            <a:rPr lang="en-GB" b="0" i="1" smtClean="0">
                              <a:latin typeface="Cambria Math" panose="02040503050406030204" pitchFamily="18" charset="0"/>
                            </a:rPr>
                            <m:t>𝑟</m:t>
                          </m:r>
                        </m:sub>
                      </m:sSub>
                      <m:r>
                        <a:rPr lang="en-GB" b="0" i="1" smtClean="0">
                          <a:latin typeface="Cambria Math"/>
                        </a:rPr>
                        <m:t>=14.4 </m:t>
                      </m:r>
                      <m:r>
                        <a:rPr lang="en-GB" b="0" i="1" smtClean="0">
                          <a:latin typeface="Cambria Math"/>
                        </a:rPr>
                        <m:t>𝑚</m:t>
                      </m:r>
                      <m:r>
                        <a:rPr lang="en-GB" b="0" i="1" smtClean="0">
                          <a:latin typeface="Cambria Math"/>
                        </a:rPr>
                        <m:t> </m:t>
                      </m:r>
                      <m:sSup>
                        <m:sSupPr>
                          <m:ctrlPr>
                            <a:rPr lang="en-GB" b="0" i="1" smtClean="0">
                              <a:latin typeface="Cambria Math" panose="02040503050406030204" pitchFamily="18" charset="0"/>
                            </a:rPr>
                          </m:ctrlPr>
                        </m:sSupPr>
                        <m:e>
                          <m:r>
                            <a:rPr lang="en-GB" b="0" i="1" smtClean="0">
                              <a:latin typeface="Cambria Math"/>
                            </a:rPr>
                            <m:t>𝑠</m:t>
                          </m:r>
                        </m:e>
                        <m:sup>
                          <m:r>
                            <a:rPr lang="en-GB" b="0" i="1" smtClean="0">
                              <a:latin typeface="Cambria Math"/>
                            </a:rPr>
                            <m:t>−2</m:t>
                          </m:r>
                        </m:sup>
                      </m:sSup>
                    </m:oMath>
                  </m:oMathPara>
                </a14:m>
                <a:endParaRPr lang="en-GB" dirty="0" smtClean="0"/>
              </a:p>
              <a:p>
                <a:pPr marL="0" indent="0">
                  <a:buNone/>
                </a:pPr>
                <a:r>
                  <a:rPr lang="en-GB" dirty="0" smtClean="0"/>
                  <a:t>When </a:t>
                </a:r>
                <a:r>
                  <a:rPr lang="el-GR" dirty="0" smtClean="0">
                    <a:latin typeface="Times New Roman"/>
                    <a:cs typeface="Times New Roman"/>
                  </a:rPr>
                  <a:t>ω</a:t>
                </a:r>
                <a:r>
                  <a:rPr lang="en-GB" dirty="0" smtClean="0">
                    <a:latin typeface="Times New Roman"/>
                    <a:cs typeface="Times New Roman"/>
                  </a:rPr>
                  <a:t>= 2.0 rad s</a:t>
                </a:r>
                <a:r>
                  <a:rPr lang="en-GB" baseline="30000" dirty="0" smtClean="0">
                    <a:latin typeface="Times New Roman"/>
                    <a:cs typeface="Times New Roman"/>
                  </a:rPr>
                  <a:t>-1 </a:t>
                </a:r>
                <a:r>
                  <a:rPr lang="en-GB" dirty="0" smtClean="0">
                    <a:latin typeface="Times New Roman"/>
                    <a:cs typeface="Times New Roman"/>
                  </a:rPr>
                  <a:t>:</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𝑎</m:t>
                          </m:r>
                        </m:e>
                        <m:sub>
                          <m:r>
                            <a:rPr lang="en-GB" b="0" i="1" smtClean="0">
                              <a:latin typeface="Cambria Math" panose="02040503050406030204" pitchFamily="18" charset="0"/>
                            </a:rPr>
                            <m:t>𝑟</m:t>
                          </m:r>
                        </m:sub>
                      </m:sSub>
                      <m:r>
                        <a:rPr lang="en-GB" i="1">
                          <a:latin typeface="Cambria Math"/>
                        </a:rPr>
                        <m:t>=</m:t>
                      </m:r>
                      <m:r>
                        <a:rPr lang="en-GB" i="1">
                          <a:latin typeface="Cambria Math"/>
                        </a:rPr>
                        <m:t>𝑟</m:t>
                      </m:r>
                      <m:sSup>
                        <m:sSupPr>
                          <m:ctrlPr>
                            <a:rPr lang="en-GB" i="1">
                              <a:latin typeface="Cambria Math" panose="02040503050406030204" pitchFamily="18" charset="0"/>
                              <a:ea typeface="Cambria Math"/>
                            </a:rPr>
                          </m:ctrlPr>
                        </m:sSupPr>
                        <m:e>
                          <m:r>
                            <a:rPr lang="en-GB" i="1">
                              <a:latin typeface="Cambria Math"/>
                              <a:ea typeface="Cambria Math"/>
                            </a:rPr>
                            <m:t>𝜔</m:t>
                          </m:r>
                        </m:e>
                        <m:sup>
                          <m:r>
                            <a:rPr lang="en-GB" i="1">
                              <a:latin typeface="Cambria Math"/>
                              <a:ea typeface="Cambria Math"/>
                            </a:rPr>
                            <m:t>2</m:t>
                          </m:r>
                        </m:sup>
                      </m:sSup>
                    </m:oMath>
                  </m:oMathPara>
                </a14:m>
                <a:endParaRPr lang="en-GB" i="1" dirty="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𝑎</m:t>
                          </m:r>
                        </m:e>
                        <m:sub>
                          <m:r>
                            <a:rPr lang="en-GB" b="0" i="1" smtClean="0">
                              <a:latin typeface="Cambria Math" panose="02040503050406030204" pitchFamily="18" charset="0"/>
                            </a:rPr>
                            <m:t>𝑟</m:t>
                          </m:r>
                        </m:sub>
                      </m:sSub>
                      <m:r>
                        <a:rPr lang="en-GB" i="1">
                          <a:latin typeface="Cambria Math"/>
                        </a:rPr>
                        <m:t>=10 </m:t>
                      </m:r>
                      <m:r>
                        <a:rPr lang="en-GB" i="1">
                          <a:latin typeface="Cambria Math"/>
                        </a:rPr>
                        <m:t>𝑥</m:t>
                      </m:r>
                      <m:r>
                        <a:rPr lang="en-GB" i="1">
                          <a:latin typeface="Cambria Math"/>
                        </a:rPr>
                        <m:t> </m:t>
                      </m:r>
                      <m:sSup>
                        <m:sSupPr>
                          <m:ctrlPr>
                            <a:rPr lang="en-GB" i="1">
                              <a:latin typeface="Cambria Math" panose="02040503050406030204" pitchFamily="18" charset="0"/>
                            </a:rPr>
                          </m:ctrlPr>
                        </m:sSupPr>
                        <m:e>
                          <m:r>
                            <a:rPr lang="en-GB" b="0" i="1" smtClean="0">
                              <a:latin typeface="Cambria Math"/>
                            </a:rPr>
                            <m:t>2</m:t>
                          </m:r>
                        </m:e>
                        <m:sup>
                          <m:r>
                            <a:rPr lang="en-GB" i="1">
                              <a:latin typeface="Cambria Math"/>
                            </a:rPr>
                            <m:t>2</m:t>
                          </m:r>
                        </m:sup>
                      </m:sSup>
                    </m:oMath>
                  </m:oMathPara>
                </a14:m>
                <a:endParaRPr lang="en-GB" i="1" dirty="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𝑎</m:t>
                          </m:r>
                        </m:e>
                        <m:sub>
                          <m:r>
                            <a:rPr lang="en-GB" b="0" i="1" smtClean="0">
                              <a:latin typeface="Cambria Math" panose="02040503050406030204" pitchFamily="18" charset="0"/>
                            </a:rPr>
                            <m:t>𝑟</m:t>
                          </m:r>
                        </m:sub>
                      </m:sSub>
                      <m:r>
                        <a:rPr lang="en-GB" i="1">
                          <a:latin typeface="Cambria Math"/>
                        </a:rPr>
                        <m:t>=</m:t>
                      </m:r>
                      <m:r>
                        <a:rPr lang="en-GB" b="0" i="1" smtClean="0">
                          <a:latin typeface="Cambria Math"/>
                        </a:rPr>
                        <m:t>40 </m:t>
                      </m:r>
                      <m:r>
                        <a:rPr lang="en-GB" i="1">
                          <a:latin typeface="Cambria Math"/>
                        </a:rPr>
                        <m:t>𝑚</m:t>
                      </m:r>
                      <m:r>
                        <a:rPr lang="en-GB" b="0" i="1" smtClean="0">
                          <a:latin typeface="Cambria Math"/>
                        </a:rPr>
                        <m:t> </m:t>
                      </m:r>
                      <m:sSup>
                        <m:sSupPr>
                          <m:ctrlPr>
                            <a:rPr lang="en-GB" i="1">
                              <a:latin typeface="Cambria Math" panose="02040503050406030204" pitchFamily="18" charset="0"/>
                            </a:rPr>
                          </m:ctrlPr>
                        </m:sSupPr>
                        <m:e>
                          <m:r>
                            <a:rPr lang="en-GB" i="1">
                              <a:latin typeface="Cambria Math"/>
                            </a:rPr>
                            <m:t>𝑠</m:t>
                          </m:r>
                        </m:e>
                        <m:sup>
                          <m:r>
                            <a:rPr lang="en-GB" i="1">
                              <a:latin typeface="Cambria Math"/>
                            </a:rPr>
                            <m:t>−2</m:t>
                          </m:r>
                        </m:sup>
                      </m:sSup>
                    </m:oMath>
                  </m:oMathPara>
                </a14:m>
                <a:endParaRPr lang="en-GB" dirty="0"/>
              </a:p>
              <a:p>
                <a:pPr marL="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33" t="-875"/>
                </a:stretch>
              </a:blipFill>
            </p:spPr>
            <p:txBody>
              <a:bodyPr/>
              <a:lstStyle/>
              <a:p>
                <a:r>
                  <a:rPr lang="en-GB">
                    <a:noFill/>
                  </a:rPr>
                  <a:t> </a:t>
                </a:r>
              </a:p>
            </p:txBody>
          </p:sp>
        </mc:Fallback>
      </mc:AlternateContent>
      <p:sp>
        <p:nvSpPr>
          <p:cNvPr id="4" name="Rectangle 3"/>
          <p:cNvSpPr/>
          <p:nvPr/>
        </p:nvSpPr>
        <p:spPr>
          <a:xfrm>
            <a:off x="49530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25303127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Mandatory Content Covered</a:t>
            </a:r>
            <a:endParaRPr lang="en-GB" dirty="0"/>
          </a:p>
        </p:txBody>
      </p:sp>
      <p:pic>
        <p:nvPicPr>
          <p:cNvPr id="5" name="Content Placeholder 4"/>
          <p:cNvPicPr>
            <a:picLocks noGrp="1" noChangeAspect="1"/>
          </p:cNvPicPr>
          <p:nvPr>
            <p:ph idx="1"/>
          </p:nvPr>
        </p:nvPicPr>
        <p:blipFill>
          <a:blip r:embed="rId2"/>
          <a:stretch>
            <a:fillRect/>
          </a:stretch>
        </p:blipFill>
        <p:spPr>
          <a:xfrm>
            <a:off x="1066505" y="4343400"/>
            <a:ext cx="10030120" cy="1828800"/>
          </a:xfrm>
          <a:prstGeom prst="rect">
            <a:avLst/>
          </a:prstGeom>
        </p:spPr>
      </p:pic>
      <p:pic>
        <p:nvPicPr>
          <p:cNvPr id="10" name="Picture 9"/>
          <p:cNvPicPr>
            <a:picLocks noChangeAspect="1"/>
          </p:cNvPicPr>
          <p:nvPr/>
        </p:nvPicPr>
        <p:blipFill>
          <a:blip r:embed="rId3"/>
          <a:stretch>
            <a:fillRect/>
          </a:stretch>
        </p:blipFill>
        <p:spPr>
          <a:xfrm>
            <a:off x="838200" y="1524000"/>
            <a:ext cx="9772650" cy="2952750"/>
          </a:xfrm>
          <a:prstGeom prst="rect">
            <a:avLst/>
          </a:prstGeom>
        </p:spPr>
      </p:pic>
    </p:spTree>
    <p:extLst>
      <p:ext uri="{BB962C8B-B14F-4D97-AF65-F5344CB8AC3E}">
        <p14:creationId xmlns:p14="http://schemas.microsoft.com/office/powerpoint/2010/main" val="16578979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Centripetal Force</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dirty="0" smtClean="0"/>
                  <a:t>Newton's second law of motion tells us that if an object is undergoing acceleration, then a net force must be acting on the object in the direction of the acceleration. Since we have a centripetal acceleration acting towards the centre of the circle, there must be a </a:t>
                </a:r>
                <a:r>
                  <a:rPr lang="en-GB" b="1" dirty="0">
                    <a:hlinkClick r:id="rId2"/>
                  </a:rPr>
                  <a:t>centripetal </a:t>
                </a:r>
                <a:r>
                  <a:rPr lang="en-GB" b="1" dirty="0" smtClean="0">
                    <a:hlinkClick r:id="rId2"/>
                  </a:rPr>
                  <a:t>force</a:t>
                </a:r>
                <a:r>
                  <a:rPr lang="en-GB" dirty="0" smtClean="0"/>
                  <a:t> acting </a:t>
                </a:r>
                <a:r>
                  <a:rPr lang="en-GB" dirty="0"/>
                  <a:t>in that direction</a:t>
                </a:r>
                <a:r>
                  <a:rPr lang="en-GB" dirty="0" smtClean="0"/>
                  <a:t>.</a:t>
                </a:r>
              </a:p>
              <a:p>
                <a:endParaRPr lang="en-GB" dirty="0"/>
              </a:p>
              <a:p>
                <a:r>
                  <a:rPr lang="en-GB" dirty="0"/>
                  <a:t>Newton's law can be summed up by the </a:t>
                </a:r>
                <a:r>
                  <a:rPr lang="en-GB" dirty="0" smtClean="0"/>
                  <a:t>equation:</a:t>
                </a:r>
              </a:p>
              <a:p>
                <a:pPr marL="0" indent="0">
                  <a:buNone/>
                </a:pPr>
                <a14:m>
                  <m:oMathPara xmlns:m="http://schemas.openxmlformats.org/officeDocument/2006/math">
                    <m:oMathParaPr>
                      <m:jc m:val="centerGroup"/>
                    </m:oMathParaPr>
                    <m:oMath xmlns:m="http://schemas.openxmlformats.org/officeDocument/2006/math">
                      <m:r>
                        <m:rPr>
                          <m:sty m:val="p"/>
                        </m:rPr>
                        <a:rPr lang="en-GB" b="0" i="0" smtClean="0">
                          <a:latin typeface="Cambria Math"/>
                        </a:rPr>
                        <m:t>F</m:t>
                      </m:r>
                      <m:r>
                        <a:rPr lang="en-GB" b="0" i="1" smtClean="0">
                          <a:latin typeface="Cambria Math"/>
                        </a:rPr>
                        <m:t>=</m:t>
                      </m:r>
                      <m:r>
                        <a:rPr lang="en-GB" b="0" i="1" smtClean="0">
                          <a:latin typeface="Cambria Math"/>
                        </a:rPr>
                        <m:t>𝑚𝑎</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93" t="-875" r="-1333"/>
                </a:stretch>
              </a:blipFill>
            </p:spPr>
            <p:txBody>
              <a:bodyPr/>
              <a:lstStyle/>
              <a:p>
                <a:r>
                  <a:rPr lang="en-GB">
                    <a:noFill/>
                  </a:rPr>
                  <a:t> </a:t>
                </a:r>
              </a:p>
            </p:txBody>
          </p:sp>
        </mc:Fallback>
      </mc:AlternateContent>
    </p:spTree>
    <p:extLst>
      <p:ext uri="{BB962C8B-B14F-4D97-AF65-F5344CB8AC3E}">
        <p14:creationId xmlns:p14="http://schemas.microsoft.com/office/powerpoint/2010/main" val="68037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Centripetal Force</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If the centripetal acceleration is given by </a:t>
                </a:r>
                <a14:m>
                  <m:oMath xmlns:m="http://schemas.openxmlformats.org/officeDocument/2006/math">
                    <m:sSub>
                      <m:sSubPr>
                        <m:ctrlPr>
                          <a:rPr lang="en-GB" i="1">
                            <a:latin typeface="Cambria Math" panose="02040503050406030204" pitchFamily="18" charset="0"/>
                          </a:rPr>
                        </m:ctrlPr>
                      </m:sSubPr>
                      <m:e>
                        <m:r>
                          <a:rPr lang="en-GB" i="1">
                            <a:latin typeface="Cambria Math"/>
                          </a:rPr>
                          <m:t>𝑎</m:t>
                        </m:r>
                      </m:e>
                      <m:sub>
                        <m:r>
                          <a:rPr lang="en-GB" b="0" i="1" smtClean="0">
                            <a:latin typeface="Cambria Math" panose="02040503050406030204" pitchFamily="18" charset="0"/>
                          </a:rPr>
                          <m:t>𝑟</m:t>
                        </m:r>
                      </m:sub>
                    </m:sSub>
                    <m:r>
                      <a:rPr lang="en-GB" i="1">
                        <a:latin typeface="Cambria Math"/>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a:rPr>
                              <m:t>𝑣</m:t>
                            </m:r>
                          </m:e>
                          <m:sup>
                            <m:r>
                              <a:rPr lang="en-GB" i="1">
                                <a:latin typeface="Cambria Math"/>
                              </a:rPr>
                              <m:t>2</m:t>
                            </m:r>
                          </m:sup>
                        </m:sSup>
                      </m:num>
                      <m:den>
                        <m:r>
                          <a:rPr lang="en-GB" i="1">
                            <a:latin typeface="Cambria Math"/>
                          </a:rPr>
                          <m:t>𝑟</m:t>
                        </m:r>
                      </m:den>
                    </m:f>
                    <m:r>
                      <a:rPr lang="en-GB" i="1">
                        <a:latin typeface="Cambria Math"/>
                      </a:rPr>
                      <m:t>=</m:t>
                    </m:r>
                    <m:r>
                      <a:rPr lang="en-GB" i="1">
                        <a:latin typeface="Cambria Math"/>
                      </a:rPr>
                      <m:t>𝑟</m:t>
                    </m:r>
                    <m:sSup>
                      <m:sSupPr>
                        <m:ctrlPr>
                          <a:rPr lang="en-GB" i="1">
                            <a:latin typeface="Cambria Math" panose="02040503050406030204" pitchFamily="18" charset="0"/>
                            <a:ea typeface="Cambria Math"/>
                          </a:rPr>
                        </m:ctrlPr>
                      </m:sSupPr>
                      <m:e>
                        <m:r>
                          <a:rPr lang="en-GB" i="1">
                            <a:latin typeface="Cambria Math"/>
                            <a:ea typeface="Cambria Math"/>
                          </a:rPr>
                          <m:t>𝜔</m:t>
                        </m:r>
                      </m:e>
                      <m:sup>
                        <m:r>
                          <a:rPr lang="en-GB" i="1">
                            <a:latin typeface="Cambria Math"/>
                            <a:ea typeface="Cambria Math"/>
                          </a:rPr>
                          <m:t>2</m:t>
                        </m:r>
                      </m:sup>
                    </m:sSup>
                  </m:oMath>
                </a14:m>
                <a:r>
                  <a:rPr lang="en-GB" dirty="0"/>
                  <a:t>, then the centripetal force acting on a body of mass moving in a circle of radius is</a:t>
                </a:r>
                <a:r>
                  <a:rPr lang="en-GB" dirty="0" smtClean="0"/>
                  <a:t>:</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𝐹</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𝑚</m:t>
                          </m:r>
                          <m:sSup>
                            <m:sSupPr>
                              <m:ctrlPr>
                                <a:rPr lang="en-GB" b="0" i="1" smtClean="0">
                                  <a:latin typeface="Cambria Math" panose="02040503050406030204" pitchFamily="18" charset="0"/>
                                </a:rPr>
                              </m:ctrlPr>
                            </m:sSupPr>
                            <m:e>
                              <m:r>
                                <a:rPr lang="en-GB" b="0" i="1" smtClean="0">
                                  <a:latin typeface="Cambria Math"/>
                                </a:rPr>
                                <m:t>𝑣</m:t>
                              </m:r>
                            </m:e>
                            <m:sup>
                              <m:r>
                                <a:rPr lang="en-GB" b="0" i="1" smtClean="0">
                                  <a:latin typeface="Cambria Math"/>
                                </a:rPr>
                                <m:t>2</m:t>
                              </m:r>
                            </m:sup>
                          </m:sSup>
                        </m:num>
                        <m:den>
                          <m:r>
                            <a:rPr lang="en-GB" b="0" i="1" smtClean="0">
                              <a:latin typeface="Cambria Math"/>
                            </a:rPr>
                            <m:t>𝑟</m:t>
                          </m:r>
                        </m:den>
                      </m:f>
                      <m:r>
                        <a:rPr lang="en-GB" b="0" i="1" smtClean="0">
                          <a:latin typeface="Cambria Math"/>
                        </a:rPr>
                        <m:t>=</m:t>
                      </m:r>
                      <m:r>
                        <a:rPr lang="en-GB" b="0" i="1" smtClean="0">
                          <a:latin typeface="Cambria Math"/>
                        </a:rPr>
                        <m:t>𝑚𝑟</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𝜔</m:t>
                          </m:r>
                        </m:e>
                        <m:sup>
                          <m:r>
                            <a:rPr lang="en-GB" b="0" i="1" smtClean="0">
                              <a:latin typeface="Cambria Math"/>
                              <a:ea typeface="Cambria Math"/>
                            </a:rPr>
                            <m:t>2</m:t>
                          </m:r>
                        </m:sup>
                      </m:sSup>
                    </m:oMath>
                  </m:oMathPara>
                </a14:m>
                <a:endParaRPr lang="en-GB" dirty="0" smtClean="0"/>
              </a:p>
              <a:p>
                <a:pPr marL="0" indent="0">
                  <a:buNone/>
                </a:pPr>
                <a:r>
                  <a:rPr lang="en-GB" dirty="0" smtClean="0"/>
                  <a:t>The centripetal force acts in the</a:t>
                </a:r>
              </a:p>
              <a:p>
                <a:pPr marL="0" indent="0">
                  <a:buNone/>
                </a:pPr>
                <a:r>
                  <a:rPr lang="en-GB" dirty="0" smtClean="0"/>
                  <a:t>same direction as the </a:t>
                </a:r>
              </a:p>
              <a:p>
                <a:pPr marL="0" indent="0">
                  <a:buNone/>
                </a:pPr>
                <a:r>
                  <a:rPr lang="en-GB" dirty="0" smtClean="0"/>
                  <a:t>centripetal acceleration. </a:t>
                </a:r>
              </a:p>
              <a:p>
                <a:pPr marL="0" indent="0">
                  <a:buNone/>
                </a:pPr>
                <a:r>
                  <a:rPr lang="en-GB" dirty="0" smtClean="0"/>
                  <a:t>(In towards the radius) </a:t>
                </a:r>
                <a:endParaRPr lang="en-GB" dirty="0"/>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33"/>
                </a:stretch>
              </a:blipFill>
            </p:spPr>
            <p:txBody>
              <a:bodyPr/>
              <a:lstStyle/>
              <a:p>
                <a:r>
                  <a:rPr lang="en-GB">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3810000"/>
            <a:ext cx="344213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38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Centripetal Force</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This is the force </a:t>
                </a:r>
                <a:r>
                  <a:rPr lang="en-GB" b="1" u="sng" dirty="0"/>
                  <a:t>which must </a:t>
                </a:r>
                <a:r>
                  <a:rPr lang="en-GB" dirty="0"/>
                  <a:t>act on a body to make it move in a circular path. </a:t>
                </a:r>
                <a:r>
                  <a:rPr lang="en-GB" dirty="0" smtClean="0"/>
                  <a:t>This results </a:t>
                </a:r>
                <a:r>
                  <a:rPr lang="en-GB" dirty="0"/>
                  <a:t>in centripetal (radial or central) acceleration of the object. 	</a:t>
                </a:r>
              </a:p>
              <a:p>
                <a:pPr marL="0" indent="0">
                  <a:buNone/>
                </a:pPr>
                <a14:m>
                  <m:oMathPara xmlns:m="http://schemas.openxmlformats.org/officeDocument/2006/math">
                    <m:oMathParaPr>
                      <m:jc m:val="centerGroup"/>
                    </m:oMathParaPr>
                    <m:oMath xmlns:m="http://schemas.openxmlformats.org/officeDocument/2006/math">
                      <m:r>
                        <a:rPr lang="en-GB" i="1">
                          <a:latin typeface="Cambria Math"/>
                        </a:rPr>
                        <m:t>𝐹</m:t>
                      </m:r>
                      <m:r>
                        <a:rPr lang="en-GB" i="1">
                          <a:latin typeface="Cambria Math"/>
                        </a:rPr>
                        <m:t>=</m:t>
                      </m:r>
                      <m:f>
                        <m:fPr>
                          <m:ctrlPr>
                            <a:rPr lang="en-GB" i="1">
                              <a:latin typeface="Cambria Math" panose="02040503050406030204" pitchFamily="18" charset="0"/>
                            </a:rPr>
                          </m:ctrlPr>
                        </m:fPr>
                        <m:num>
                          <m:r>
                            <a:rPr lang="en-GB" i="1">
                              <a:latin typeface="Cambria Math"/>
                            </a:rPr>
                            <m:t>𝑚</m:t>
                          </m:r>
                          <m:sSup>
                            <m:sSupPr>
                              <m:ctrlPr>
                                <a:rPr lang="en-GB" i="1">
                                  <a:latin typeface="Cambria Math" panose="02040503050406030204" pitchFamily="18" charset="0"/>
                                </a:rPr>
                              </m:ctrlPr>
                            </m:sSupPr>
                            <m:e>
                              <m:r>
                                <a:rPr lang="en-GB" i="1">
                                  <a:latin typeface="Cambria Math"/>
                                </a:rPr>
                                <m:t>𝑣</m:t>
                              </m:r>
                            </m:e>
                            <m:sup>
                              <m:r>
                                <a:rPr lang="en-GB" i="1">
                                  <a:latin typeface="Cambria Math"/>
                                </a:rPr>
                                <m:t>2</m:t>
                              </m:r>
                            </m:sup>
                          </m:sSup>
                        </m:num>
                        <m:den>
                          <m:r>
                            <a:rPr lang="en-GB" i="1">
                              <a:latin typeface="Cambria Math"/>
                            </a:rPr>
                            <m:t>𝑟</m:t>
                          </m:r>
                        </m:den>
                      </m:f>
                    </m:oMath>
                  </m:oMathPara>
                </a14:m>
                <a:endParaRPr lang="en-GB" i="1" dirty="0" smtClean="0">
                  <a:latin typeface="Cambria Math" panose="02040503050406030204" pitchFamily="18" charset="0"/>
                </a:endParaRPr>
              </a:p>
              <a:p>
                <a:pPr marL="0" indent="0">
                  <a:buNone/>
                </a:pPr>
                <a:endParaRPr lang="en-GB"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𝐹</m:t>
                      </m:r>
                      <m:r>
                        <a:rPr lang="en-GB" i="1">
                          <a:latin typeface="Cambria Math"/>
                        </a:rPr>
                        <m:t>=</m:t>
                      </m:r>
                      <m:r>
                        <a:rPr lang="en-GB" i="1">
                          <a:latin typeface="Cambria Math"/>
                        </a:rPr>
                        <m:t>𝑚𝑟</m:t>
                      </m:r>
                      <m:sSup>
                        <m:sSupPr>
                          <m:ctrlPr>
                            <a:rPr lang="en-GB" i="1">
                              <a:latin typeface="Cambria Math" panose="02040503050406030204" pitchFamily="18" charset="0"/>
                              <a:ea typeface="Cambria Math"/>
                            </a:rPr>
                          </m:ctrlPr>
                        </m:sSupPr>
                        <m:e>
                          <m:r>
                            <a:rPr lang="en-GB" i="1">
                              <a:latin typeface="Cambria Math"/>
                              <a:ea typeface="Cambria Math"/>
                            </a:rPr>
                            <m:t>𝜔</m:t>
                          </m:r>
                        </m:e>
                        <m:sup>
                          <m:r>
                            <a:rPr lang="en-GB" i="1">
                              <a:latin typeface="Cambria Math"/>
                              <a:ea typeface="Cambria Math"/>
                            </a:rPr>
                            <m:t>2</m:t>
                          </m:r>
                        </m:sup>
                      </m:sSup>
                    </m:oMath>
                  </m:oMathPara>
                </a14:m>
                <a:endParaRPr lang="en-GB" dirty="0" smtClean="0"/>
              </a:p>
              <a:p>
                <a:pPr marL="0" indent="0">
                  <a:buNone/>
                </a:pPr>
                <a:endParaRPr lang="en-GB" dirty="0" smtClean="0"/>
              </a:p>
              <a:p>
                <a:r>
                  <a:rPr lang="en-GB" dirty="0" smtClean="0"/>
                  <a:t>If </a:t>
                </a:r>
                <a:r>
                  <a:rPr lang="en-GB" dirty="0"/>
                  <a:t>this </a:t>
                </a:r>
                <a:r>
                  <a:rPr lang="en-GB" b="1" u="sng" dirty="0"/>
                  <a:t>force is suddenly removed</a:t>
                </a:r>
                <a:r>
                  <a:rPr lang="en-GB" dirty="0"/>
                  <a:t>, the body will move in a straight line at a </a:t>
                </a:r>
                <a:r>
                  <a:rPr lang="en-GB" b="1" u="sng" dirty="0"/>
                  <a:t>tangent to the circle </a:t>
                </a:r>
                <a:r>
                  <a:rPr lang="en-GB" dirty="0"/>
                  <a:t>with speed </a:t>
                </a:r>
                <a:r>
                  <a:rPr lang="en-GB" dirty="0" smtClean="0"/>
                  <a:t>v, </a:t>
                </a:r>
                <a:r>
                  <a:rPr lang="en-GB" dirty="0"/>
                  <a:t>since there will be no force acting to change the velocity of the body.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00" t="-1000" r="-889"/>
                </a:stretch>
              </a:blipFill>
            </p:spPr>
            <p:txBody>
              <a:bodyPr/>
              <a:lstStyle/>
              <a:p>
                <a:r>
                  <a:rPr lang="en-GB">
                    <a:noFill/>
                  </a:rPr>
                  <a:t> </a:t>
                </a:r>
              </a:p>
            </p:txBody>
          </p:sp>
        </mc:Fallback>
      </mc:AlternateContent>
      <p:sp>
        <p:nvSpPr>
          <p:cNvPr id="4" name="Rectangle 3"/>
          <p:cNvSpPr/>
          <p:nvPr/>
        </p:nvSpPr>
        <p:spPr>
          <a:xfrm>
            <a:off x="4953000" y="457200"/>
            <a:ext cx="2709396" cy="369332"/>
          </a:xfrm>
          <a:prstGeom prst="rect">
            <a:avLst/>
          </a:prstGeom>
        </p:spPr>
        <p:txBody>
          <a:bodyPr wrap="none">
            <a:spAutoFit/>
          </a:bodyPr>
          <a:lstStyle/>
          <a:p>
            <a:r>
              <a:rPr lang="en-GB" dirty="0"/>
              <a:t>Copy into notes jotter: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362200"/>
            <a:ext cx="275371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23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a:t>
            </a:r>
            <a:endParaRPr lang="en-GB" dirty="0"/>
          </a:p>
        </p:txBody>
      </p:sp>
      <p:sp>
        <p:nvSpPr>
          <p:cNvPr id="3" name="Content Placeholder 2"/>
          <p:cNvSpPr>
            <a:spLocks noGrp="1"/>
          </p:cNvSpPr>
          <p:nvPr>
            <p:ph idx="1"/>
          </p:nvPr>
        </p:nvSpPr>
        <p:spPr/>
        <p:txBody>
          <a:bodyPr/>
          <a:lstStyle/>
          <a:p>
            <a:pPr marL="0" indent="0">
              <a:buNone/>
            </a:pPr>
            <a:r>
              <a:rPr lang="en-GB" dirty="0"/>
              <a:t>Compare the centripetal forces required for a 2.0 kg mass moving in a circle of radius 40 cm if the velocity is:</a:t>
            </a:r>
          </a:p>
          <a:p>
            <a:pPr marL="457200" indent="-457200">
              <a:buFont typeface="+mj-lt"/>
              <a:buAutoNum type="arabicPeriod"/>
            </a:pPr>
            <a:r>
              <a:rPr lang="en-GB" dirty="0"/>
              <a:t>3.0 m s</a:t>
            </a:r>
            <a:r>
              <a:rPr lang="en-GB" baseline="30000" dirty="0"/>
              <a:t>-1</a:t>
            </a:r>
            <a:r>
              <a:rPr lang="en-GB" dirty="0"/>
              <a:t>;</a:t>
            </a:r>
          </a:p>
          <a:p>
            <a:pPr marL="457200" indent="-457200">
              <a:buFont typeface="+mj-lt"/>
              <a:buAutoNum type="arabicPeriod"/>
            </a:pPr>
            <a:r>
              <a:rPr lang="en-GB" dirty="0"/>
              <a:t>6.0 m s</a:t>
            </a:r>
            <a:r>
              <a:rPr lang="en-GB" baseline="30000" dirty="0"/>
              <a:t>-1</a:t>
            </a:r>
            <a:r>
              <a:rPr lang="en-GB" dirty="0"/>
              <a:t>.</a:t>
            </a:r>
          </a:p>
          <a:p>
            <a:pPr marL="0" indent="0">
              <a:buNone/>
            </a:pPr>
            <a:endParaRPr lang="en-GB" dirty="0"/>
          </a:p>
        </p:txBody>
      </p:sp>
      <p:sp>
        <p:nvSpPr>
          <p:cNvPr id="4" name="Rectangle 3"/>
          <p:cNvSpPr/>
          <p:nvPr/>
        </p:nvSpPr>
        <p:spPr>
          <a:xfrm>
            <a:off x="49530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9624052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GB" dirty="0" smtClean="0"/>
                  <a:t>1. Using </a:t>
                </a:r>
                <a:endParaRPr lang="en-GB"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GB" i="1">
                          <a:latin typeface="Cambria Math"/>
                        </a:rPr>
                        <m:t>𝐹</m:t>
                      </m:r>
                      <m:r>
                        <a:rPr lang="en-GB" i="1">
                          <a:latin typeface="Cambria Math"/>
                        </a:rPr>
                        <m:t>=</m:t>
                      </m:r>
                      <m:f>
                        <m:fPr>
                          <m:ctrlPr>
                            <a:rPr lang="en-GB" i="1">
                              <a:latin typeface="Cambria Math" panose="02040503050406030204" pitchFamily="18" charset="0"/>
                            </a:rPr>
                          </m:ctrlPr>
                        </m:fPr>
                        <m:num>
                          <m:r>
                            <a:rPr lang="en-GB" i="1">
                              <a:latin typeface="Cambria Math"/>
                            </a:rPr>
                            <m:t>𝑚</m:t>
                          </m:r>
                          <m:sSup>
                            <m:sSupPr>
                              <m:ctrlPr>
                                <a:rPr lang="en-GB" i="1">
                                  <a:latin typeface="Cambria Math" panose="02040503050406030204" pitchFamily="18" charset="0"/>
                                </a:rPr>
                              </m:ctrlPr>
                            </m:sSupPr>
                            <m:e>
                              <m:r>
                                <a:rPr lang="en-GB" i="1">
                                  <a:latin typeface="Cambria Math"/>
                                </a:rPr>
                                <m:t>𝑣</m:t>
                              </m:r>
                            </m:e>
                            <m:sup>
                              <m:r>
                                <a:rPr lang="en-GB" i="1">
                                  <a:latin typeface="Cambria Math"/>
                                </a:rPr>
                                <m:t>2</m:t>
                              </m:r>
                            </m:sup>
                          </m:sSup>
                        </m:num>
                        <m:den>
                          <m:r>
                            <a:rPr lang="en-GB" i="1">
                              <a:latin typeface="Cambria Math"/>
                            </a:rPr>
                            <m:t>𝑟</m:t>
                          </m:r>
                        </m:den>
                      </m:f>
                      <m:r>
                        <a:rPr lang="en-GB" b="0" i="1" smtClean="0">
                          <a:latin typeface="Cambria Math"/>
                        </a:rPr>
                        <m:t> </m:t>
                      </m:r>
                    </m:oMath>
                  </m:oMathPara>
                </a14:m>
                <a:endParaRPr lang="en-GB"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𝐹</m:t>
                      </m:r>
                      <m:r>
                        <a:rPr lang="en-GB" b="0" i="1" smtClean="0">
                          <a:latin typeface="Cambria Math"/>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i="1">
                                  <a:latin typeface="Cambria Math"/>
                                </a:rPr>
                                <m:t>2.0 </m:t>
                              </m:r>
                              <m:r>
                                <a:rPr lang="en-GB" i="1">
                                  <a:latin typeface="Cambria Math"/>
                                </a:rPr>
                                <m:t>𝑥</m:t>
                              </m:r>
                              <m:r>
                                <a:rPr lang="en-GB" b="0" i="1" smtClean="0">
                                  <a:latin typeface="Cambria Math"/>
                                </a:rPr>
                                <m:t> 3.0</m:t>
                              </m:r>
                            </m:e>
                            <m:sup>
                              <m:r>
                                <a:rPr lang="en-GB" b="0" i="1" smtClean="0">
                                  <a:latin typeface="Cambria Math"/>
                                </a:rPr>
                                <m:t>2</m:t>
                              </m:r>
                            </m:sup>
                          </m:sSup>
                        </m:num>
                        <m:den>
                          <m:r>
                            <a:rPr lang="en-GB" b="0" i="1" smtClean="0">
                              <a:latin typeface="Cambria Math"/>
                            </a:rPr>
                            <m:t>0.40</m:t>
                          </m:r>
                        </m:den>
                      </m:f>
                    </m:oMath>
                  </m:oMathPara>
                </a14:m>
                <a:endParaRPr lang="en-GB"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𝐹</m:t>
                      </m:r>
                      <m:r>
                        <a:rPr lang="en-GB" b="0" i="1" smtClean="0">
                          <a:latin typeface="Cambria Math"/>
                        </a:rPr>
                        <m:t>=45 </m:t>
                      </m:r>
                      <m:r>
                        <a:rPr lang="en-GB" b="0" i="1" smtClean="0">
                          <a:latin typeface="Cambria Math"/>
                        </a:rPr>
                        <m:t>𝑁</m:t>
                      </m:r>
                    </m:oMath>
                  </m:oMathPara>
                </a14:m>
                <a:endParaRPr lang="en-GB" dirty="0" smtClean="0"/>
              </a:p>
              <a:p>
                <a:pPr marL="0" indent="0">
                  <a:buNone/>
                </a:pPr>
                <a:r>
                  <a:rPr lang="en-GB" dirty="0" smtClean="0"/>
                  <a:t>2. Using </a:t>
                </a:r>
              </a:p>
              <a:p>
                <a:pPr marL="0" indent="0">
                  <a:buNone/>
                </a:pPr>
                <a14:m>
                  <m:oMathPara xmlns:m="http://schemas.openxmlformats.org/officeDocument/2006/math">
                    <m:oMathParaPr>
                      <m:jc m:val="centerGroup"/>
                    </m:oMathParaPr>
                    <m:oMath xmlns:m="http://schemas.openxmlformats.org/officeDocument/2006/math">
                      <m:r>
                        <a:rPr lang="en-GB" i="1">
                          <a:latin typeface="Cambria Math"/>
                        </a:rPr>
                        <m:t>𝐹</m:t>
                      </m:r>
                      <m:r>
                        <a:rPr lang="en-GB" i="1">
                          <a:latin typeface="Cambria Math"/>
                        </a:rPr>
                        <m:t>=</m:t>
                      </m:r>
                      <m:f>
                        <m:fPr>
                          <m:ctrlPr>
                            <a:rPr lang="en-GB" i="1">
                              <a:latin typeface="Cambria Math" panose="02040503050406030204" pitchFamily="18" charset="0"/>
                            </a:rPr>
                          </m:ctrlPr>
                        </m:fPr>
                        <m:num>
                          <m:r>
                            <a:rPr lang="en-GB" i="1">
                              <a:latin typeface="Cambria Math"/>
                            </a:rPr>
                            <m:t>𝑚</m:t>
                          </m:r>
                          <m:sSup>
                            <m:sSupPr>
                              <m:ctrlPr>
                                <a:rPr lang="en-GB" i="1">
                                  <a:latin typeface="Cambria Math" panose="02040503050406030204" pitchFamily="18" charset="0"/>
                                </a:rPr>
                              </m:ctrlPr>
                            </m:sSupPr>
                            <m:e>
                              <m:r>
                                <a:rPr lang="en-GB" i="1">
                                  <a:latin typeface="Cambria Math"/>
                                </a:rPr>
                                <m:t>𝑣</m:t>
                              </m:r>
                            </m:e>
                            <m:sup>
                              <m:r>
                                <a:rPr lang="en-GB" i="1">
                                  <a:latin typeface="Cambria Math"/>
                                </a:rPr>
                                <m:t>2</m:t>
                              </m:r>
                            </m:sup>
                          </m:sSup>
                        </m:num>
                        <m:den>
                          <m:r>
                            <a:rPr lang="en-GB" i="1">
                              <a:latin typeface="Cambria Math"/>
                            </a:rPr>
                            <m:t>𝑟</m:t>
                          </m:r>
                        </m:den>
                      </m:f>
                      <m:r>
                        <a:rPr lang="en-GB" i="1">
                          <a:latin typeface="Cambria Math"/>
                        </a:rPr>
                        <m:t> </m:t>
                      </m:r>
                    </m:oMath>
                  </m:oMathPara>
                </a14:m>
                <a:endParaRPr lang="en-GB"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GB" i="1">
                          <a:latin typeface="Cambria Math"/>
                        </a:rPr>
                        <m:t>𝐹</m:t>
                      </m:r>
                      <m:r>
                        <a:rPr lang="en-GB" i="1">
                          <a:latin typeface="Cambria Math"/>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a:rPr>
                                <m:t>2.0 </m:t>
                              </m:r>
                              <m:r>
                                <a:rPr lang="en-GB" i="1">
                                  <a:latin typeface="Cambria Math"/>
                                </a:rPr>
                                <m:t>𝑥</m:t>
                              </m:r>
                              <m:r>
                                <a:rPr lang="en-GB" i="1">
                                  <a:latin typeface="Cambria Math"/>
                                </a:rPr>
                                <m:t> 6.0</m:t>
                              </m:r>
                            </m:e>
                            <m:sup>
                              <m:r>
                                <a:rPr lang="en-GB" i="1">
                                  <a:latin typeface="Cambria Math"/>
                                </a:rPr>
                                <m:t>2</m:t>
                              </m:r>
                            </m:sup>
                          </m:sSup>
                        </m:num>
                        <m:den>
                          <m:r>
                            <a:rPr lang="en-GB" i="1">
                              <a:latin typeface="Cambria Math"/>
                            </a:rPr>
                            <m:t>0.40</m:t>
                          </m:r>
                        </m:den>
                      </m:f>
                    </m:oMath>
                  </m:oMathPara>
                </a14:m>
                <a:endParaRPr lang="en-GB"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GB" i="1">
                          <a:latin typeface="Cambria Math"/>
                        </a:rPr>
                        <m:t>𝐹</m:t>
                      </m:r>
                      <m:r>
                        <a:rPr lang="en-GB" i="1">
                          <a:latin typeface="Cambria Math"/>
                        </a:rPr>
                        <m:t>=180 </m:t>
                      </m:r>
                      <m:r>
                        <a:rPr lang="en-GB" i="1">
                          <a:latin typeface="Cambria Math"/>
                        </a:rPr>
                        <m:t>𝑁</m:t>
                      </m:r>
                    </m:oMath>
                  </m:oMathPara>
                </a14:m>
                <a:endParaRPr lang="en-GB" dirty="0" smtClean="0"/>
              </a:p>
              <a:p>
                <a:pPr marL="0" indent="0">
                  <a:buNone/>
                </a:pPr>
                <a:r>
                  <a:rPr lang="en-GB" dirty="0"/>
                  <a:t>So doubling the velocity means that the centripetal force required increases by a factor of four, since </a:t>
                </a:r>
                <a:r>
                  <a:rPr lang="en-GB" dirty="0" smtClean="0"/>
                  <a:t>F</a:t>
                </a:r>
                <a:r>
                  <a:rPr lang="en-GB" dirty="0" smtClean="0">
                    <a:latin typeface="Gulim"/>
                    <a:ea typeface="Gulim"/>
                  </a:rPr>
                  <a:t>∝v</a:t>
                </a:r>
                <a:r>
                  <a:rPr lang="en-GB" baseline="30000" dirty="0" smtClean="0">
                    <a:latin typeface="Gulim"/>
                    <a:ea typeface="Gulim"/>
                  </a:rPr>
                  <a:t>2</a:t>
                </a:r>
                <a:r>
                  <a:rPr lang="en-GB" dirty="0" smtClean="0"/>
                  <a:t>.</a:t>
                </a:r>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375" b="-750"/>
                </a:stretch>
              </a:blipFill>
            </p:spPr>
            <p:txBody>
              <a:bodyPr/>
              <a:lstStyle/>
              <a:p>
                <a:r>
                  <a:rPr lang="en-GB">
                    <a:noFill/>
                  </a:rPr>
                  <a:t> </a:t>
                </a:r>
              </a:p>
            </p:txBody>
          </p:sp>
        </mc:Fallback>
      </mc:AlternateContent>
      <p:sp>
        <p:nvSpPr>
          <p:cNvPr id="4" name="Rectangle 3"/>
          <p:cNvSpPr/>
          <p:nvPr/>
        </p:nvSpPr>
        <p:spPr>
          <a:xfrm>
            <a:off x="49530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40659197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Mandatory Content Covered</a:t>
            </a:r>
            <a:endParaRPr lang="en-GB" dirty="0"/>
          </a:p>
        </p:txBody>
      </p:sp>
      <p:pic>
        <p:nvPicPr>
          <p:cNvPr id="4" name="Content Placeholder 3"/>
          <p:cNvPicPr>
            <a:picLocks noGrp="1" noChangeAspect="1"/>
          </p:cNvPicPr>
          <p:nvPr>
            <p:ph idx="1"/>
          </p:nvPr>
        </p:nvPicPr>
        <p:blipFill>
          <a:blip r:embed="rId2"/>
          <a:stretch>
            <a:fillRect/>
          </a:stretch>
        </p:blipFill>
        <p:spPr>
          <a:xfrm>
            <a:off x="884461" y="2971800"/>
            <a:ext cx="10012139" cy="3060090"/>
          </a:xfrm>
          <a:prstGeom prst="rect">
            <a:avLst/>
          </a:prstGeom>
        </p:spPr>
      </p:pic>
      <p:pic>
        <p:nvPicPr>
          <p:cNvPr id="5" name="Picture 4"/>
          <p:cNvPicPr>
            <a:picLocks noChangeAspect="1"/>
          </p:cNvPicPr>
          <p:nvPr/>
        </p:nvPicPr>
        <p:blipFill>
          <a:blip r:embed="rId3"/>
          <a:stretch>
            <a:fillRect/>
          </a:stretch>
        </p:blipFill>
        <p:spPr>
          <a:xfrm>
            <a:off x="884461" y="1476375"/>
            <a:ext cx="10915650" cy="1495425"/>
          </a:xfrm>
          <a:prstGeom prst="rect">
            <a:avLst/>
          </a:prstGeom>
        </p:spPr>
      </p:pic>
    </p:spTree>
    <p:extLst>
      <p:ext uri="{BB962C8B-B14F-4D97-AF65-F5344CB8AC3E}">
        <p14:creationId xmlns:p14="http://schemas.microsoft.com/office/powerpoint/2010/main" val="33356165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you remember? </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57200" indent="-457200">
                  <a:buFont typeface="+mj-lt"/>
                  <a:buAutoNum type="arabicPeriod"/>
                </a:pPr>
                <a:r>
                  <a:rPr lang="en-GB" dirty="0"/>
                  <a:t>Derive v=u +at</a:t>
                </a:r>
              </a:p>
              <a:p>
                <a:pPr marL="457200" indent="-457200">
                  <a:buFont typeface="+mj-lt"/>
                  <a:buAutoNum type="arabicPeriod"/>
                </a:pPr>
                <a:r>
                  <a:rPr lang="en-GB" dirty="0" smtClean="0"/>
                  <a:t>Write down the angular equations of motion. </a:t>
                </a:r>
              </a:p>
              <a:p>
                <a:pPr marL="457200" indent="-457200">
                  <a:buFont typeface="+mj-lt"/>
                  <a:buAutoNum type="arabicPeriod"/>
                </a:pPr>
                <a:r>
                  <a:rPr lang="en-GB" dirty="0" smtClean="0"/>
                  <a:t>What </a:t>
                </a:r>
                <a:r>
                  <a:rPr lang="en-GB" dirty="0"/>
                  <a:t>is the acceleration of a </a:t>
                </a:r>
                <a:r>
                  <a:rPr lang="en-GB" dirty="0" smtClean="0"/>
                  <a:t>particle </a:t>
                </a:r>
                <a:r>
                  <a:rPr lang="en-GB" dirty="0"/>
                  <a:t>whose velocity is described by the expression: </a:t>
                </a:r>
                <a14:m>
                  <m:oMath xmlns:m="http://schemas.openxmlformats.org/officeDocument/2006/math">
                    <m:r>
                      <m:rPr>
                        <m:sty m:val="p"/>
                      </m:rPr>
                      <a:rPr lang="en-GB">
                        <a:latin typeface="Cambria Math"/>
                      </a:rPr>
                      <m:t>v</m:t>
                    </m:r>
                    <m:r>
                      <a:rPr lang="en-GB" i="1">
                        <a:latin typeface="Cambria Math"/>
                      </a:rPr>
                      <m:t>=20</m:t>
                    </m:r>
                    <m:sSup>
                      <m:sSupPr>
                        <m:ctrlPr>
                          <a:rPr lang="en-GB" i="1">
                            <a:latin typeface="Cambria Math" panose="02040503050406030204" pitchFamily="18" charset="0"/>
                          </a:rPr>
                        </m:ctrlPr>
                      </m:sSupPr>
                      <m:e>
                        <m:r>
                          <a:rPr lang="en-GB" i="1">
                            <a:latin typeface="Cambria Math"/>
                          </a:rPr>
                          <m:t>𝑡</m:t>
                        </m:r>
                      </m:e>
                      <m:sup>
                        <m:r>
                          <a:rPr lang="en-GB" i="1">
                            <a:latin typeface="Cambria Math"/>
                          </a:rPr>
                          <m:t>2</m:t>
                        </m:r>
                      </m:sup>
                    </m:sSup>
                    <m:r>
                      <a:rPr lang="en-GB" i="1">
                        <a:latin typeface="Cambria Math"/>
                      </a:rPr>
                      <m:t>−5</m:t>
                    </m:r>
                    <m:sSup>
                      <m:sSupPr>
                        <m:ctrlPr>
                          <a:rPr lang="en-GB" i="1">
                            <a:latin typeface="Cambria Math" panose="02040503050406030204" pitchFamily="18" charset="0"/>
                          </a:rPr>
                        </m:ctrlPr>
                      </m:sSupPr>
                      <m:e>
                        <m:r>
                          <a:rPr lang="en-GB" i="1">
                            <a:latin typeface="Cambria Math"/>
                          </a:rPr>
                          <m:t>𝑡</m:t>
                        </m:r>
                      </m:e>
                      <m:sup>
                        <m:r>
                          <a:rPr lang="en-GB" i="1">
                            <a:latin typeface="Cambria Math"/>
                          </a:rPr>
                          <m:t>3</m:t>
                        </m:r>
                      </m:sup>
                    </m:sSup>
                  </m:oMath>
                </a14:m>
                <a:endParaRPr lang="en-GB" dirty="0" smtClean="0"/>
              </a:p>
              <a:p>
                <a:pPr marL="457200" indent="-457200">
                  <a:buFont typeface="+mj-lt"/>
                  <a:buAutoNum type="arabicPeriod"/>
                </a:pPr>
                <a:r>
                  <a:rPr lang="en-GB" dirty="0"/>
                  <a:t>A disk start from rest and accelerates for 2.5s. After 2.5s the disk is rotating at 300 rpm. Calculate its angular acceleration. </a:t>
                </a:r>
              </a:p>
              <a:p>
                <a:pPr marL="457200" indent="-457200">
                  <a:buFont typeface="+mj-lt"/>
                  <a:buAutoNum type="arabicPeriod"/>
                </a:pPr>
                <a:r>
                  <a:rPr lang="en-GB" dirty="0" smtClean="0"/>
                  <a:t>What is the equation for centripetal force? </a:t>
                </a:r>
              </a:p>
              <a:p>
                <a:pPr marL="457200" indent="-457200">
                  <a:buFont typeface="+mj-lt"/>
                  <a:buAutoNum type="arabicPeriod"/>
                </a:pPr>
                <a:r>
                  <a:rPr lang="en-GB" dirty="0" smtClean="0"/>
                  <a:t>What is the equation used to find the tension of a string moving in a horizontal circle? </a:t>
                </a:r>
                <a:endParaRPr lang="en-GB" dirty="0"/>
              </a:p>
              <a:p>
                <a:pPr marL="457200" indent="-457200">
                  <a:buFont typeface="+mj-lt"/>
                  <a:buAutoNum type="arabicPeriod"/>
                </a:pPr>
                <a:endParaRPr lang="en-GB" dirty="0" smtClean="0"/>
              </a:p>
              <a:p>
                <a:pPr marL="457200" indent="-457200">
                  <a:buFont typeface="+mj-lt"/>
                  <a:buAutoNum type="arabicPeriod"/>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875" r="-1852"/>
                </a:stretch>
              </a:blipFill>
            </p:spPr>
            <p:txBody>
              <a:bodyPr/>
              <a:lstStyle/>
              <a:p>
                <a:r>
                  <a:rPr lang="en-GB">
                    <a:noFill/>
                  </a:rPr>
                  <a:t> </a:t>
                </a:r>
              </a:p>
            </p:txBody>
          </p:sp>
        </mc:Fallback>
      </mc:AlternateContent>
    </p:spTree>
    <p:extLst>
      <p:ext uri="{BB962C8B-B14F-4D97-AF65-F5344CB8AC3E}">
        <p14:creationId xmlns:p14="http://schemas.microsoft.com/office/powerpoint/2010/main" val="29784565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 moving in a horizontal circle</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GB" dirty="0" smtClean="0"/>
                  <a:t>Consider the case shown below of </a:t>
                </a:r>
                <a:r>
                  <a:rPr lang="en-GB" dirty="0"/>
                  <a:t>an object moving at constant angular velocity ω in a horizontal circle, such as a mass being whirled overhead on a string</a:t>
                </a:r>
                <a:r>
                  <a:rPr lang="en-GB" dirty="0" smtClean="0"/>
                  <a:t>.</a:t>
                </a:r>
              </a:p>
              <a:p>
                <a:endParaRPr lang="en-GB" dirty="0"/>
              </a:p>
              <a:p>
                <a:endParaRPr lang="en-GB" dirty="0" smtClean="0"/>
              </a:p>
              <a:p>
                <a:endParaRPr lang="en-GB" dirty="0"/>
              </a:p>
              <a:p>
                <a:endParaRPr lang="en-GB" dirty="0" smtClean="0"/>
              </a:p>
              <a:p>
                <a:endParaRPr lang="en-GB" dirty="0"/>
              </a:p>
              <a:p>
                <a:r>
                  <a:rPr lang="en-GB" dirty="0"/>
                  <a:t>In the horizontal </a:t>
                </a:r>
                <a:r>
                  <a:rPr lang="en-GB" dirty="0" smtClean="0"/>
                  <a:t>direction, </a:t>
                </a:r>
                <a:r>
                  <a:rPr lang="en-GB" dirty="0"/>
                  <a:t>there is an acceleration acting towards the centre of the circle. The only force acting in the horizontal direction is the tension in the string, so this tension must provide the centripetal </a:t>
                </a:r>
                <a:r>
                  <a:rPr lang="en-GB" dirty="0" smtClean="0"/>
                  <a:t>force </a:t>
                </a:r>
                <a14:m>
                  <m:oMath xmlns:m="http://schemas.openxmlformats.org/officeDocument/2006/math">
                    <m:r>
                      <a:rPr lang="en-GB" b="0" i="1" smtClean="0">
                        <a:latin typeface="Cambria Math"/>
                      </a:rPr>
                      <m:t>𝑚𝑟</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𝜔</m:t>
                        </m:r>
                      </m:e>
                      <m:sup>
                        <m:r>
                          <a:rPr lang="en-GB" b="0" i="1" smtClean="0">
                            <a:latin typeface="Cambria Math"/>
                            <a:ea typeface="Cambria Math"/>
                          </a:rPr>
                          <m:t>2</m:t>
                        </m:r>
                      </m:sup>
                    </m:sSup>
                  </m:oMath>
                </a14:m>
                <a:r>
                  <a:rPr lang="en-GB" dirty="0" smtClean="0"/>
                  <a:t>. </a:t>
                </a:r>
                <a:r>
                  <a:rPr lang="en-GB" dirty="0"/>
                  <a:t>So in this </a:t>
                </a:r>
                <a:r>
                  <a:rPr lang="en-GB" dirty="0" smtClean="0"/>
                  <a:t>case: 			</a:t>
                </a:r>
                <a14:m>
                  <m:oMath xmlns:m="http://schemas.openxmlformats.org/officeDocument/2006/math">
                    <m:r>
                      <a:rPr lang="en-GB" b="1" i="1" u="sng" smtClean="0">
                        <a:latin typeface="Cambria Math"/>
                      </a:rPr>
                      <m:t>𝑻</m:t>
                    </m:r>
                    <m:r>
                      <a:rPr lang="en-GB" b="1" i="1" u="sng" smtClean="0">
                        <a:latin typeface="Cambria Math"/>
                      </a:rPr>
                      <m:t>=</m:t>
                    </m:r>
                    <m:r>
                      <a:rPr lang="en-GB" b="1" i="1" u="sng" smtClean="0">
                        <a:latin typeface="Cambria Math"/>
                      </a:rPr>
                      <m:t>𝒎𝒓</m:t>
                    </m:r>
                    <m:sSup>
                      <m:sSupPr>
                        <m:ctrlPr>
                          <a:rPr lang="en-GB" b="1" i="1" u="sng" smtClean="0">
                            <a:latin typeface="Cambria Math" panose="02040503050406030204" pitchFamily="18" charset="0"/>
                            <a:ea typeface="Cambria Math"/>
                          </a:rPr>
                        </m:ctrlPr>
                      </m:sSupPr>
                      <m:e>
                        <m:r>
                          <a:rPr lang="en-GB" b="1" i="1" u="sng" smtClean="0">
                            <a:latin typeface="Cambria Math"/>
                            <a:ea typeface="Cambria Math"/>
                          </a:rPr>
                          <m:t>𝝎</m:t>
                        </m:r>
                      </m:e>
                      <m:sup>
                        <m:r>
                          <a:rPr lang="en-GB" b="1" i="1" u="sng" smtClean="0">
                            <a:latin typeface="Cambria Math"/>
                            <a:ea typeface="Cambria Math"/>
                          </a:rPr>
                          <m:t>𝟐</m:t>
                        </m:r>
                      </m:sup>
                    </m:sSup>
                  </m:oMath>
                </a14:m>
                <a:endParaRPr lang="en-GB" b="1" u="sng"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625" r="-2074" b="-1625"/>
                </a:stretch>
              </a:blipFill>
            </p:spPr>
            <p:txBody>
              <a:bodyPr/>
              <a:lstStyle/>
              <a:p>
                <a:r>
                  <a:rPr lang="en-GB">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159" y="2667000"/>
            <a:ext cx="437197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28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Angular displacement and Radians</a:t>
            </a:r>
            <a:endParaRPr lang="en-GB" dirty="0"/>
          </a:p>
        </p:txBody>
      </p:sp>
      <p:sp>
        <p:nvSpPr>
          <p:cNvPr id="3" name="Content Placeholder 2"/>
          <p:cNvSpPr>
            <a:spLocks noGrp="1"/>
          </p:cNvSpPr>
          <p:nvPr>
            <p:ph idx="1"/>
          </p:nvPr>
        </p:nvSpPr>
        <p:spPr/>
        <p:txBody>
          <a:bodyPr/>
          <a:lstStyle/>
          <a:p>
            <a:r>
              <a:rPr lang="en-GB" dirty="0"/>
              <a:t>The angular displacement is given the symbol θ, and is measured in </a:t>
            </a:r>
            <a:r>
              <a:rPr lang="en-GB" b="1" dirty="0"/>
              <a:t>radians</a:t>
            </a:r>
            <a:r>
              <a:rPr lang="en-GB" dirty="0"/>
              <a:t> (rad</a:t>
            </a:r>
            <a:r>
              <a:rPr lang="en-GB" dirty="0" smtClean="0"/>
              <a:t>). </a:t>
            </a:r>
          </a:p>
          <a:p>
            <a:r>
              <a:rPr lang="en-GB" dirty="0"/>
              <a:t>The </a:t>
            </a:r>
            <a:r>
              <a:rPr lang="en-GB" dirty="0">
                <a:solidFill>
                  <a:srgbClr val="FF0000"/>
                </a:solidFill>
                <a:hlinkClick r:id="rId2"/>
              </a:rPr>
              <a:t>angular displacement</a:t>
            </a:r>
            <a:r>
              <a:rPr lang="en-GB" dirty="0">
                <a:solidFill>
                  <a:srgbClr val="FF0000"/>
                </a:solidFill>
              </a:rPr>
              <a:t> </a:t>
            </a:r>
            <a:r>
              <a:rPr lang="en-GB" dirty="0"/>
              <a:t>is the angle through which </a:t>
            </a:r>
            <a:r>
              <a:rPr lang="en-GB" dirty="0" smtClean="0"/>
              <a:t>the radius </a:t>
            </a:r>
            <a:r>
              <a:rPr lang="en-GB" dirty="0"/>
              <a:t>has swept in time.</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834274"/>
            <a:ext cx="5334000" cy="2847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423746"/>
            <a:ext cx="2571538" cy="369332"/>
          </a:xfrm>
          <a:prstGeom prst="rect">
            <a:avLst/>
          </a:prstGeom>
        </p:spPr>
        <p:txBody>
          <a:bodyPr wrap="none">
            <a:spAutoFit/>
          </a:bodyPr>
          <a:lstStyle/>
          <a:p>
            <a:r>
              <a:rPr lang="en-GB" dirty="0"/>
              <a:t>Copy into notes jotter</a:t>
            </a:r>
          </a:p>
        </p:txBody>
      </p:sp>
    </p:spTree>
    <p:extLst>
      <p:ext uri="{BB962C8B-B14F-4D97-AF65-F5344CB8AC3E}">
        <p14:creationId xmlns:p14="http://schemas.microsoft.com/office/powerpoint/2010/main" val="122274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Vertical Motion</a:t>
            </a:r>
            <a:endParaRPr lang="en-GB" dirty="0"/>
          </a:p>
        </p:txBody>
      </p:sp>
      <p:sp>
        <p:nvSpPr>
          <p:cNvPr id="3" name="Content Placeholder 2"/>
          <p:cNvSpPr>
            <a:spLocks noGrp="1"/>
          </p:cNvSpPr>
          <p:nvPr>
            <p:ph idx="1"/>
          </p:nvPr>
        </p:nvSpPr>
        <p:spPr/>
        <p:txBody>
          <a:bodyPr/>
          <a:lstStyle/>
          <a:p>
            <a:r>
              <a:rPr lang="en-GB" dirty="0"/>
              <a:t>Let us now consider the same object being whirled in a vertical circle. </a:t>
            </a:r>
            <a:r>
              <a:rPr lang="en-GB" dirty="0" smtClean="0"/>
              <a:t>The diagram below shows the </a:t>
            </a:r>
            <a:r>
              <a:rPr lang="en-GB" dirty="0"/>
              <a:t>object at three points on the circle, with the forces acting at each point.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895600"/>
            <a:ext cx="39243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8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Vertical Motion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dirty="0" smtClean="0"/>
                  <a:t>If we consider the forces acting when the object is at the top of the circle, we find that both the weight and the tension in the string are acting downwards. Thus the resultant force acting towards the centre of the circle is:</a:t>
                </a:r>
              </a:p>
              <a:p>
                <a:endParaRPr lang="en-GB" dirty="0"/>
              </a:p>
              <a:p>
                <a:pPr marL="0" indent="0">
                  <a:buNone/>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𝑇</m:t>
                        </m:r>
                      </m:e>
                      <m:sub>
                        <m:r>
                          <a:rPr lang="en-GB" b="0" i="1" smtClean="0">
                            <a:latin typeface="Cambria Math"/>
                          </a:rPr>
                          <m:t>𝑡𝑜𝑝</m:t>
                        </m:r>
                      </m:sub>
                    </m:sSub>
                    <m:r>
                      <a:rPr lang="en-GB" b="0" i="1" smtClean="0">
                        <a:latin typeface="Cambria Math"/>
                      </a:rPr>
                      <m:t>+</m:t>
                    </m:r>
                    <m:r>
                      <a:rPr lang="en-GB" b="0" i="1" smtClean="0">
                        <a:latin typeface="Cambria Math"/>
                      </a:rPr>
                      <m:t>𝑚𝑔</m:t>
                    </m:r>
                    <m:r>
                      <a:rPr lang="en-GB" b="0" i="1" smtClean="0">
                        <a:latin typeface="Cambria Math"/>
                      </a:rPr>
                      <m:t>=</m:t>
                    </m:r>
                    <m:r>
                      <a:rPr lang="en-GB" b="0" i="1" smtClean="0">
                        <a:latin typeface="Cambria Math"/>
                      </a:rPr>
                      <m:t>𝑚𝑟</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𝜔</m:t>
                        </m:r>
                      </m:e>
                      <m:sup>
                        <m:r>
                          <a:rPr lang="en-GB" b="0" i="1" smtClean="0">
                            <a:latin typeface="Cambria Math"/>
                            <a:ea typeface="Cambria Math"/>
                          </a:rPr>
                          <m:t>2</m:t>
                        </m:r>
                      </m:sup>
                    </m:sSup>
                  </m:oMath>
                </a14:m>
                <a:r>
                  <a:rPr lang="en-GB" dirty="0" smtClean="0"/>
                  <a:t> </a:t>
                </a:r>
              </a:p>
              <a:p>
                <a:pPr marL="0" indent="0">
                  <a:buNone/>
                </a:pPr>
                <a:endParaRPr lang="en-GB" dirty="0" smtClean="0"/>
              </a:p>
              <a:p>
                <a:pPr marL="0" indent="0">
                  <a:buNone/>
                </a:pPr>
                <a:r>
                  <a:rPr lang="en-GB" dirty="0"/>
                  <a:t>This resultant force must provide the </a:t>
                </a:r>
                <a:endParaRPr lang="en-GB" dirty="0" smtClean="0"/>
              </a:p>
              <a:p>
                <a:pPr marL="0" indent="0">
                  <a:buNone/>
                </a:pPr>
                <a:r>
                  <a:rPr lang="en-GB" dirty="0" smtClean="0"/>
                  <a:t>centripetal </a:t>
                </a:r>
                <a:r>
                  <a:rPr lang="en-GB" dirty="0"/>
                  <a:t>force to keep the object </a:t>
                </a:r>
                <a:endParaRPr lang="en-GB" dirty="0" smtClean="0"/>
              </a:p>
              <a:p>
                <a:pPr marL="0" indent="0">
                  <a:buNone/>
                </a:pPr>
                <a:r>
                  <a:rPr lang="en-GB" dirty="0" smtClean="0"/>
                  <a:t>moving </a:t>
                </a:r>
                <a:r>
                  <a:rPr lang="en-GB" dirty="0"/>
                  <a:t>in its circular path. </a:t>
                </a:r>
                <a:r>
                  <a:rPr lang="en-GB" dirty="0" smtClean="0"/>
                  <a:t>Hence:</a:t>
                </a:r>
              </a:p>
              <a:p>
                <a:pPr marL="0" indent="0">
                  <a:buNone/>
                </a:pPr>
                <a14:m>
                  <m:oMath xmlns:m="http://schemas.openxmlformats.org/officeDocument/2006/math">
                    <m:sSub>
                      <m:sSubPr>
                        <m:ctrlPr>
                          <a:rPr lang="en-GB" i="1">
                            <a:latin typeface="Cambria Math" panose="02040503050406030204" pitchFamily="18" charset="0"/>
                          </a:rPr>
                        </m:ctrlPr>
                      </m:sSubPr>
                      <m:e>
                        <m:r>
                          <a:rPr lang="en-GB" i="1">
                            <a:latin typeface="Cambria Math"/>
                          </a:rPr>
                          <m:t>𝑇</m:t>
                        </m:r>
                      </m:e>
                      <m:sub>
                        <m:r>
                          <a:rPr lang="en-GB" i="1">
                            <a:latin typeface="Cambria Math"/>
                          </a:rPr>
                          <m:t>𝑡𝑜𝑝</m:t>
                        </m:r>
                      </m:sub>
                    </m:sSub>
                    <m:r>
                      <a:rPr lang="en-GB" i="1">
                        <a:latin typeface="Cambria Math"/>
                      </a:rPr>
                      <m:t>=</m:t>
                    </m:r>
                    <m:r>
                      <a:rPr lang="en-GB" i="1">
                        <a:latin typeface="Cambria Math"/>
                      </a:rPr>
                      <m:t>𝑚𝑟</m:t>
                    </m:r>
                    <m:sSup>
                      <m:sSupPr>
                        <m:ctrlPr>
                          <a:rPr lang="en-GB" i="1">
                            <a:latin typeface="Cambria Math" panose="02040503050406030204" pitchFamily="18" charset="0"/>
                            <a:ea typeface="Cambria Math"/>
                          </a:rPr>
                        </m:ctrlPr>
                      </m:sSupPr>
                      <m:e>
                        <m:r>
                          <a:rPr lang="en-GB" i="1">
                            <a:latin typeface="Cambria Math"/>
                            <a:ea typeface="Cambria Math"/>
                          </a:rPr>
                          <m:t>𝜔</m:t>
                        </m:r>
                      </m:e>
                      <m:sup>
                        <m:r>
                          <a:rPr lang="en-GB" i="1">
                            <a:latin typeface="Cambria Math"/>
                            <a:ea typeface="Cambria Math"/>
                          </a:rPr>
                          <m:t>2</m:t>
                        </m:r>
                      </m:sup>
                    </m:sSup>
                    <m:r>
                      <a:rPr lang="en-GB" b="0" i="1" smtClean="0">
                        <a:latin typeface="Cambria Math"/>
                        <a:ea typeface="Cambria Math"/>
                      </a:rPr>
                      <m:t> −</m:t>
                    </m:r>
                    <m:r>
                      <a:rPr lang="en-GB" b="0" i="1" smtClean="0">
                        <a:latin typeface="Cambria Math"/>
                        <a:ea typeface="Cambria Math"/>
                      </a:rPr>
                      <m:t>𝑚𝑔</m:t>
                    </m:r>
                  </m:oMath>
                </a14:m>
                <a:r>
                  <a:rPr lang="en-GB" dirty="0" smtClean="0"/>
                  <a:t> </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33" t="-1000"/>
                </a:stretch>
              </a:blipFill>
            </p:spPr>
            <p:txBody>
              <a:bodyPr/>
              <a:lstStyle/>
              <a:p>
                <a:r>
                  <a:rPr lang="en-GB">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1" y="3200400"/>
            <a:ext cx="343376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45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Vertical Motion </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On the other hand, when the object reaches the lowest point on the circle, the tension and the weight are acting in opposite directions, so the resultant force acting towards the centre of the circle is: </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𝑇</m:t>
                          </m:r>
                        </m:e>
                        <m:sub>
                          <m:r>
                            <a:rPr lang="en-GB" b="0" i="1" smtClean="0">
                              <a:latin typeface="Cambria Math"/>
                            </a:rPr>
                            <m:t>𝑏𝑜𝑡𝑡𝑜𝑚</m:t>
                          </m:r>
                        </m:sub>
                      </m:sSub>
                      <m:r>
                        <a:rPr lang="en-GB" b="0" i="1" smtClean="0">
                          <a:latin typeface="Cambria Math"/>
                        </a:rPr>
                        <m:t>−</m:t>
                      </m:r>
                      <m:r>
                        <a:rPr lang="en-GB" i="1">
                          <a:latin typeface="Cambria Math"/>
                        </a:rPr>
                        <m:t>𝑚𝑔</m:t>
                      </m:r>
                      <m:r>
                        <a:rPr lang="en-GB" i="1">
                          <a:latin typeface="Cambria Math"/>
                        </a:rPr>
                        <m:t>=</m:t>
                      </m:r>
                      <m:r>
                        <a:rPr lang="en-GB" i="1">
                          <a:latin typeface="Cambria Math"/>
                        </a:rPr>
                        <m:t>𝑚𝑟</m:t>
                      </m:r>
                      <m:sSup>
                        <m:sSupPr>
                          <m:ctrlPr>
                            <a:rPr lang="en-GB" i="1">
                              <a:latin typeface="Cambria Math" panose="02040503050406030204" pitchFamily="18" charset="0"/>
                              <a:ea typeface="Cambria Math"/>
                            </a:rPr>
                          </m:ctrlPr>
                        </m:sSupPr>
                        <m:e>
                          <m:r>
                            <a:rPr lang="en-GB" i="1">
                              <a:latin typeface="Cambria Math"/>
                              <a:ea typeface="Cambria Math"/>
                            </a:rPr>
                            <m:t>𝜔</m:t>
                          </m:r>
                        </m:e>
                        <m:sup>
                          <m:r>
                            <a:rPr lang="en-GB" i="1">
                              <a:latin typeface="Cambria Math"/>
                              <a:ea typeface="Cambria Math"/>
                            </a:rPr>
                            <m:t>2</m:t>
                          </m:r>
                        </m:sup>
                      </m:sSup>
                      <m:r>
                        <a:rPr lang="en-GB" b="0" i="1" smtClean="0">
                          <a:latin typeface="Cambria Math"/>
                          <a:ea typeface="Cambria Math"/>
                        </a:rPr>
                        <m:t>                     </m:t>
                      </m:r>
                    </m:oMath>
                  </m:oMathPara>
                </a14:m>
                <a:endParaRPr lang="en-GB" dirty="0" smtClean="0"/>
              </a:p>
              <a:p>
                <a:endParaRPr lang="en-GB" dirty="0"/>
              </a:p>
              <a:p>
                <a:pPr marL="0" indent="0">
                  <a:buNone/>
                </a:pPr>
                <a:r>
                  <a:rPr lang="en-GB" dirty="0"/>
                  <a:t>Again, this force supplies the </a:t>
                </a:r>
                <a:endParaRPr lang="en-GB" dirty="0" smtClean="0"/>
              </a:p>
              <a:p>
                <a:pPr marL="0" indent="0">
                  <a:buNone/>
                </a:pPr>
                <a:r>
                  <a:rPr lang="en-GB" dirty="0" smtClean="0"/>
                  <a:t>centripetal </a:t>
                </a:r>
                <a:r>
                  <a:rPr lang="en-GB" dirty="0"/>
                  <a:t>force so in this </a:t>
                </a:r>
                <a:r>
                  <a:rPr lang="en-GB" dirty="0" smtClean="0"/>
                  <a:t>case: </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𝑇</m:t>
                          </m:r>
                        </m:e>
                        <m:sub>
                          <m:r>
                            <a:rPr lang="en-GB" b="0" i="1" smtClean="0">
                              <a:latin typeface="Cambria Math"/>
                            </a:rPr>
                            <m:t>𝑏𝑜𝑡𝑡𝑜𝑚</m:t>
                          </m:r>
                        </m:sub>
                      </m:sSub>
                      <m:r>
                        <a:rPr lang="en-GB" b="0" i="1" smtClean="0">
                          <a:latin typeface="Cambria Math"/>
                        </a:rPr>
                        <m:t>=</m:t>
                      </m:r>
                      <m:r>
                        <a:rPr lang="en-GB" i="1">
                          <a:latin typeface="Cambria Math"/>
                        </a:rPr>
                        <m:t>𝑚𝑟</m:t>
                      </m:r>
                      <m:sSup>
                        <m:sSupPr>
                          <m:ctrlPr>
                            <a:rPr lang="en-GB" i="1">
                              <a:latin typeface="Cambria Math" panose="02040503050406030204" pitchFamily="18" charset="0"/>
                              <a:ea typeface="Cambria Math"/>
                            </a:rPr>
                          </m:ctrlPr>
                        </m:sSupPr>
                        <m:e>
                          <m:r>
                            <a:rPr lang="en-GB" i="1">
                              <a:latin typeface="Cambria Math"/>
                              <a:ea typeface="Cambria Math"/>
                            </a:rPr>
                            <m:t>𝜔</m:t>
                          </m:r>
                        </m:e>
                        <m:sup>
                          <m:r>
                            <a:rPr lang="en-GB" i="1">
                              <a:latin typeface="Cambria Math"/>
                              <a:ea typeface="Cambria Math"/>
                            </a:rPr>
                            <m:t>2</m:t>
                          </m:r>
                        </m:sup>
                      </m:sSup>
                      <m:r>
                        <a:rPr lang="en-GB" b="0" i="1" smtClean="0">
                          <a:latin typeface="Cambria Math"/>
                          <a:ea typeface="Cambria Math"/>
                        </a:rPr>
                        <m:t>+</m:t>
                      </m:r>
                      <m:r>
                        <a:rPr lang="en-GB" b="0" i="1" smtClean="0">
                          <a:latin typeface="Cambria Math"/>
                          <a:ea typeface="Cambria Math"/>
                        </a:rPr>
                        <m:t>𝑚𝑔</m:t>
                      </m:r>
                      <m:r>
                        <a:rPr lang="en-GB" b="0" i="1" smtClean="0">
                          <a:latin typeface="Cambria Math"/>
                          <a:ea typeface="Cambria Math"/>
                        </a:rPr>
                        <m:t>                    </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875"/>
                </a:stretch>
              </a:blipFill>
            </p:spPr>
            <p:txBody>
              <a:bodyPr/>
              <a:lstStyle/>
              <a:p>
                <a:r>
                  <a:rPr lang="en-GB">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1" y="3200400"/>
            <a:ext cx="343376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2514600" y="5715000"/>
                <a:ext cx="4766946" cy="390748"/>
              </a:xfrm>
              <a:prstGeom prst="rect">
                <a:avLst/>
              </a:prstGeom>
              <a:noFill/>
            </p:spPr>
            <p:txBody>
              <a:bodyPr wrap="none" rtlCol="0">
                <a:spAutoFit/>
              </a:bodyPr>
              <a:lstStyle/>
              <a:p>
                <a:r>
                  <a:rPr lang="en-GB" dirty="0"/>
                  <a:t>Minimum speed at top of circle: </a:t>
                </a:r>
                <a14:m>
                  <m:oMath xmlns:m="http://schemas.openxmlformats.org/officeDocument/2006/math">
                    <m:sSub>
                      <m:sSubPr>
                        <m:ctrlPr>
                          <a:rPr lang="en-GB" i="1">
                            <a:latin typeface="Cambria Math" panose="02040503050406030204" pitchFamily="18" charset="0"/>
                          </a:rPr>
                        </m:ctrlPr>
                      </m:sSubPr>
                      <m:e>
                        <m:r>
                          <a:rPr lang="en-GB" i="1">
                            <a:latin typeface="Cambria Math"/>
                          </a:rPr>
                          <m:t>𝑣</m:t>
                        </m:r>
                      </m:e>
                      <m:sub>
                        <m:r>
                          <a:rPr lang="en-GB" i="1">
                            <a:latin typeface="Cambria Math"/>
                          </a:rPr>
                          <m:t>𝑡𝑜𝑝</m:t>
                        </m:r>
                      </m:sub>
                    </m:sSub>
                    <m:r>
                      <a:rPr lang="en-GB" i="1">
                        <a:latin typeface="Cambria Math"/>
                      </a:rPr>
                      <m:t>=</m:t>
                    </m:r>
                    <m:rad>
                      <m:radPr>
                        <m:degHide m:val="on"/>
                        <m:ctrlPr>
                          <a:rPr lang="en-GB" i="1">
                            <a:latin typeface="Cambria Math" panose="02040503050406030204" pitchFamily="18" charset="0"/>
                          </a:rPr>
                        </m:ctrlPr>
                      </m:radPr>
                      <m:deg/>
                      <m:e>
                        <m:r>
                          <a:rPr lang="en-GB" i="1">
                            <a:latin typeface="Cambria Math"/>
                          </a:rPr>
                          <m:t>𝑔𝑟</m:t>
                        </m:r>
                      </m:e>
                    </m:rad>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2514600" y="5715000"/>
                <a:ext cx="4766946" cy="390748"/>
              </a:xfrm>
              <a:prstGeom prst="rect">
                <a:avLst/>
              </a:prstGeom>
              <a:blipFill>
                <a:blip r:embed="rId4"/>
                <a:stretch>
                  <a:fillRect l="-1152" t="-7813" b="-18750"/>
                </a:stretch>
              </a:blipFill>
            </p:spPr>
            <p:txBody>
              <a:bodyPr/>
              <a:lstStyle/>
              <a:p>
                <a:r>
                  <a:rPr lang="en-GB">
                    <a:noFill/>
                  </a:rPr>
                  <a:t> </a:t>
                </a:r>
              </a:p>
            </p:txBody>
          </p:sp>
        </mc:Fallback>
      </mc:AlternateContent>
    </p:spTree>
    <p:extLst>
      <p:ext uri="{BB962C8B-B14F-4D97-AF65-F5344CB8AC3E}">
        <p14:creationId xmlns:p14="http://schemas.microsoft.com/office/powerpoint/2010/main" val="307601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Vertical Motion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These equations give </a:t>
                </a:r>
                <a:r>
                  <a:rPr lang="en-GB" dirty="0"/>
                  <a:t>us the minimum and maximum values for the tension in the string</a:t>
                </a:r>
                <a:r>
                  <a:rPr lang="en-GB" dirty="0" smtClean="0"/>
                  <a:t>.</a:t>
                </a:r>
              </a:p>
              <a:p>
                <a:endParaRPr lang="en-GB" dirty="0"/>
              </a:p>
              <a:p>
                <a:r>
                  <a:rPr lang="en-GB" dirty="0"/>
                  <a:t>When the string is horizontal, there is no component of the weight acting towards the centre of the circle, so the tension in the string provides all the centripetal </a:t>
                </a:r>
                <a:r>
                  <a:rPr lang="en-GB" dirty="0" smtClean="0"/>
                  <a:t>force</a:t>
                </a:r>
                <a:r>
                  <a:rPr lang="en-GB" dirty="0"/>
                  <a:t>:</a:t>
                </a:r>
                <a:endParaRPr lang="en-GB" dirty="0" smtClean="0"/>
              </a:p>
              <a:p>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𝑇</m:t>
                          </m:r>
                        </m:e>
                        <m:sub>
                          <m:r>
                            <a:rPr lang="en-GB" b="0" i="1" smtClean="0">
                              <a:latin typeface="Cambria Math"/>
                            </a:rPr>
                            <m:t>𝐻𝑜𝑟𝑖𝑧</m:t>
                          </m:r>
                          <m:r>
                            <a:rPr lang="en-GB" b="0" i="1" smtClean="0">
                              <a:latin typeface="Cambria Math"/>
                            </a:rPr>
                            <m:t> </m:t>
                          </m:r>
                        </m:sub>
                      </m:sSub>
                      <m:r>
                        <a:rPr lang="en-GB" b="0" i="1" smtClean="0">
                          <a:latin typeface="Cambria Math"/>
                        </a:rPr>
                        <m:t>=</m:t>
                      </m:r>
                      <m:r>
                        <a:rPr lang="en-GB" b="0" i="1" smtClean="0">
                          <a:latin typeface="Cambria Math"/>
                        </a:rPr>
                        <m:t>𝑚𝑟</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𝜔</m:t>
                          </m:r>
                        </m:e>
                        <m:sup>
                          <m:r>
                            <a:rPr lang="en-GB" b="0" i="1" smtClean="0">
                              <a:latin typeface="Cambria Math"/>
                              <a:ea typeface="Cambria Math"/>
                            </a:rPr>
                            <m:t>2</m:t>
                          </m:r>
                        </m:sup>
                      </m:sSup>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875"/>
                </a:stretch>
              </a:blipFill>
            </p:spPr>
            <p:txBody>
              <a:bodyPr/>
              <a:lstStyle/>
              <a:p>
                <a:r>
                  <a:rPr lang="en-GB">
                    <a:noFill/>
                  </a:rPr>
                  <a:t> </a:t>
                </a:r>
              </a:p>
            </p:txBody>
          </p:sp>
        </mc:Fallback>
      </mc:AlternateContent>
    </p:spTree>
    <p:extLst>
      <p:ext uri="{BB962C8B-B14F-4D97-AF65-F5344CB8AC3E}">
        <p14:creationId xmlns:p14="http://schemas.microsoft.com/office/powerpoint/2010/main" val="27174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lstStyle/>
          <a:p>
            <a:r>
              <a:rPr lang="en-GB" dirty="0"/>
              <a:t>A man has tied a 1.2 kg mass to a piece of rope 0.80 m long, which he is twirling round in a vertical circle, so that the rope remains taut. He then starts to slow down the speed of the mass.</a:t>
            </a:r>
          </a:p>
          <a:p>
            <a:r>
              <a:rPr lang="en-GB" dirty="0"/>
              <a:t>At what point of the circle is the rope likely to go slack?</a:t>
            </a:r>
          </a:p>
          <a:p>
            <a:r>
              <a:rPr lang="en-GB" dirty="0"/>
              <a:t>What is the speed (in m s</a:t>
            </a:r>
            <a:r>
              <a:rPr lang="en-GB" baseline="30000" dirty="0"/>
              <a:t>-1</a:t>
            </a:r>
            <a:r>
              <a:rPr lang="en-GB" dirty="0"/>
              <a:t>) at which the rope goes slack?</a:t>
            </a:r>
          </a:p>
          <a:p>
            <a:endParaRPr lang="en-GB" dirty="0"/>
          </a:p>
        </p:txBody>
      </p:sp>
    </p:spTree>
    <p:extLst>
      <p:ext uri="{BB962C8B-B14F-4D97-AF65-F5344CB8AC3E}">
        <p14:creationId xmlns:p14="http://schemas.microsoft.com/office/powerpoint/2010/main" val="23905720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r>
                  <a:rPr lang="en-GB" dirty="0" smtClean="0"/>
                  <a:t>The rope is most likely to go slack when the mass is at the top of the circle. Compare to </a:t>
                </a:r>
                <a:r>
                  <a:rPr lang="en-GB" dirty="0"/>
                  <a:t>understand why.</a:t>
                </a:r>
              </a:p>
              <a:p>
                <a:pPr marL="0" indent="0">
                  <a:buNone/>
                </a:pPr>
                <a:r>
                  <a:rPr lang="en-GB" dirty="0"/>
                  <a:t>At the top of the circle, tells </a:t>
                </a:r>
                <a:r>
                  <a:rPr lang="en-GB" dirty="0" smtClean="0"/>
                  <a:t>us</a:t>
                </a:r>
              </a:p>
              <a:p>
                <a:pPr marL="0" indent="0">
                  <a:buNone/>
                </a:pPr>
                <a:r>
                  <a:rPr lang="en-GB" dirty="0" smtClean="0"/>
                  <a:t> </a:t>
                </a:r>
                <a14:m>
                  <m:oMath xmlns:m="http://schemas.openxmlformats.org/officeDocument/2006/math">
                    <m:sSub>
                      <m:sSubPr>
                        <m:ctrlPr>
                          <a:rPr lang="en-GB" i="1">
                            <a:latin typeface="Cambria Math" panose="02040503050406030204" pitchFamily="18" charset="0"/>
                          </a:rPr>
                        </m:ctrlPr>
                      </m:sSubPr>
                      <m:e>
                        <m:r>
                          <a:rPr lang="en-GB" b="0" i="1" smtClean="0">
                            <a:latin typeface="Cambria Math"/>
                          </a:rPr>
                          <m:t> </m:t>
                        </m:r>
                        <m:r>
                          <a:rPr lang="en-GB" i="1">
                            <a:latin typeface="Cambria Math"/>
                          </a:rPr>
                          <m:t>𝑇</m:t>
                        </m:r>
                      </m:e>
                      <m:sub>
                        <m:r>
                          <a:rPr lang="en-GB" i="1">
                            <a:latin typeface="Cambria Math"/>
                          </a:rPr>
                          <m:t>𝑡𝑜𝑝</m:t>
                        </m:r>
                      </m:sub>
                    </m:sSub>
                    <m:r>
                      <a:rPr lang="en-GB" i="1">
                        <a:latin typeface="Cambria Math"/>
                      </a:rPr>
                      <m:t>=</m:t>
                    </m:r>
                    <m:r>
                      <a:rPr lang="en-GB" i="1">
                        <a:latin typeface="Cambria Math"/>
                      </a:rPr>
                      <m:t>𝑚𝑟</m:t>
                    </m:r>
                    <m:sSup>
                      <m:sSupPr>
                        <m:ctrlPr>
                          <a:rPr lang="en-GB" i="1">
                            <a:latin typeface="Cambria Math" panose="02040503050406030204" pitchFamily="18" charset="0"/>
                            <a:ea typeface="Cambria Math"/>
                          </a:rPr>
                        </m:ctrlPr>
                      </m:sSupPr>
                      <m:e>
                        <m:r>
                          <a:rPr lang="en-GB" i="1">
                            <a:latin typeface="Cambria Math"/>
                            <a:ea typeface="Cambria Math"/>
                          </a:rPr>
                          <m:t>𝜔</m:t>
                        </m:r>
                      </m:e>
                      <m:sup>
                        <m:r>
                          <a:rPr lang="en-GB" i="1">
                            <a:latin typeface="Cambria Math"/>
                            <a:ea typeface="Cambria Math"/>
                          </a:rPr>
                          <m:t>2</m:t>
                        </m:r>
                      </m:sup>
                    </m:sSup>
                    <m:r>
                      <a:rPr lang="en-GB" b="0" i="1" smtClean="0">
                        <a:latin typeface="Cambria Math"/>
                        <a:ea typeface="Cambria Math"/>
                      </a:rPr>
                      <m:t>−</m:t>
                    </m:r>
                    <m:r>
                      <a:rPr lang="en-GB" i="1">
                        <a:latin typeface="Cambria Math"/>
                        <a:ea typeface="Cambria Math"/>
                      </a:rPr>
                      <m:t>𝑚𝑔</m:t>
                    </m:r>
                    <m:r>
                      <a:rPr lang="en-GB" i="1">
                        <a:latin typeface="Cambria Math"/>
                        <a:ea typeface="Cambria Math"/>
                      </a:rPr>
                      <m:t> </m:t>
                    </m:r>
                  </m:oMath>
                </a14:m>
                <a:endParaRPr lang="en-GB" dirty="0" smtClean="0"/>
              </a:p>
              <a:p>
                <a:r>
                  <a:rPr lang="en-GB" dirty="0" smtClean="0"/>
                  <a:t>Expressing </a:t>
                </a:r>
                <a:r>
                  <a:rPr lang="en-GB" dirty="0"/>
                  <a:t>this in terms of the tangential speed </a:t>
                </a:r>
                <a:r>
                  <a:rPr lang="en-GB"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𝑇</m:t>
                          </m:r>
                        </m:e>
                        <m:sub>
                          <m:r>
                            <a:rPr lang="en-GB" i="1">
                              <a:latin typeface="Cambria Math"/>
                            </a:rPr>
                            <m:t>𝑡𝑜𝑝</m:t>
                          </m:r>
                        </m:sub>
                      </m:sSub>
                      <m:r>
                        <a:rPr lang="en-GB" i="1">
                          <a:latin typeface="Cambria Math"/>
                        </a:rPr>
                        <m:t>=</m:t>
                      </m:r>
                      <m:f>
                        <m:fPr>
                          <m:ctrlPr>
                            <a:rPr lang="en-GB" b="0" i="1" smtClean="0">
                              <a:latin typeface="Cambria Math" panose="02040503050406030204" pitchFamily="18" charset="0"/>
                              <a:ea typeface="Cambria Math"/>
                            </a:rPr>
                          </m:ctrlPr>
                        </m:fPr>
                        <m:num>
                          <m:r>
                            <a:rPr lang="en-GB" i="1">
                              <a:latin typeface="Cambria Math"/>
                            </a:rPr>
                            <m:t>𝑚</m:t>
                          </m:r>
                          <m:sSup>
                            <m:sSupPr>
                              <m:ctrlPr>
                                <a:rPr lang="en-GB" i="1">
                                  <a:latin typeface="Cambria Math" panose="02040503050406030204" pitchFamily="18" charset="0"/>
                                  <a:ea typeface="Cambria Math"/>
                                </a:rPr>
                              </m:ctrlPr>
                            </m:sSupPr>
                            <m:e>
                              <m:r>
                                <a:rPr lang="en-GB" b="0" i="1" smtClean="0">
                                  <a:latin typeface="Cambria Math"/>
                                  <a:ea typeface="Cambria Math"/>
                                </a:rPr>
                                <m:t>𝑣</m:t>
                              </m:r>
                            </m:e>
                            <m:sup>
                              <m:r>
                                <a:rPr lang="en-GB" i="1">
                                  <a:latin typeface="Cambria Math"/>
                                  <a:ea typeface="Cambria Math"/>
                                </a:rPr>
                                <m:t>2</m:t>
                              </m:r>
                            </m:sup>
                          </m:sSup>
                        </m:num>
                        <m:den>
                          <m:r>
                            <a:rPr lang="en-GB" b="0" i="1" smtClean="0">
                              <a:latin typeface="Cambria Math"/>
                              <a:ea typeface="Cambria Math"/>
                            </a:rPr>
                            <m:t>𝑟</m:t>
                          </m:r>
                        </m:den>
                      </m:f>
                      <m:r>
                        <a:rPr lang="en-GB" b="0" i="1" smtClean="0">
                          <a:latin typeface="Cambria Math"/>
                          <a:ea typeface="Cambria Math"/>
                        </a:rPr>
                        <m:t>−</m:t>
                      </m:r>
                      <m:r>
                        <a:rPr lang="en-GB" i="1">
                          <a:latin typeface="Cambria Math"/>
                          <a:ea typeface="Cambria Math"/>
                        </a:rPr>
                        <m:t>𝑚𝑔</m:t>
                      </m:r>
                    </m:oMath>
                  </m:oMathPara>
                </a14:m>
                <a:endParaRPr lang="en-GB" dirty="0"/>
              </a:p>
              <a:p>
                <a:r>
                  <a:rPr lang="en-GB" dirty="0"/>
                  <a:t>When the rope goes slack, the tension in it must have dropped to zero, </a:t>
                </a:r>
                <a:r>
                  <a:rPr lang="en-GB" dirty="0" smtClean="0"/>
                  <a:t>so: </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0=</m:t>
                      </m:r>
                      <m:f>
                        <m:fPr>
                          <m:ctrlPr>
                            <a:rPr lang="en-GB" b="0" i="1" smtClean="0">
                              <a:latin typeface="Cambria Math" panose="02040503050406030204" pitchFamily="18" charset="0"/>
                            </a:rPr>
                          </m:ctrlPr>
                        </m:fPr>
                        <m:num>
                          <m:r>
                            <a:rPr lang="en-GB" b="0" i="1" smtClean="0">
                              <a:latin typeface="Cambria Math"/>
                            </a:rPr>
                            <m:t>𝑚</m:t>
                          </m:r>
                          <m:sSup>
                            <m:sSupPr>
                              <m:ctrlPr>
                                <a:rPr lang="en-GB" b="0" i="1" smtClean="0">
                                  <a:latin typeface="Cambria Math" panose="02040503050406030204" pitchFamily="18" charset="0"/>
                                </a:rPr>
                              </m:ctrlPr>
                            </m:sSupPr>
                            <m:e>
                              <m:r>
                                <a:rPr lang="en-GB" b="0" i="1" smtClean="0">
                                  <a:latin typeface="Cambria Math"/>
                                </a:rPr>
                                <m:t>𝑣</m:t>
                              </m:r>
                            </m:e>
                            <m:sup>
                              <m:r>
                                <a:rPr lang="en-GB" b="0" i="1" smtClean="0">
                                  <a:latin typeface="Cambria Math"/>
                                </a:rPr>
                                <m:t>2</m:t>
                              </m:r>
                            </m:sup>
                          </m:sSup>
                        </m:num>
                        <m:den>
                          <m:r>
                            <a:rPr lang="en-GB" b="0" i="1" smtClean="0">
                              <a:latin typeface="Cambria Math"/>
                            </a:rPr>
                            <m:t>𝑟</m:t>
                          </m:r>
                        </m:den>
                      </m:f>
                      <m:r>
                        <a:rPr lang="en-GB" b="0" i="1" smtClean="0">
                          <a:latin typeface="Cambria Math"/>
                        </a:rPr>
                        <m:t> −</m:t>
                      </m:r>
                      <m:r>
                        <a:rPr lang="en-GB" b="0" i="1" smtClean="0">
                          <a:latin typeface="Cambria Math"/>
                        </a:rPr>
                        <m:t>𝑚𝑔</m:t>
                      </m:r>
                    </m:oMath>
                  </m:oMathPara>
                </a14:m>
                <a:endParaRPr lang="en-GB"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𝑚</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𝑣</m:t>
                              </m:r>
                            </m:e>
                            <m:sup>
                              <m:r>
                                <a:rPr lang="en-GB" b="0" i="1" smtClean="0">
                                  <a:latin typeface="Cambria Math"/>
                                  <a:ea typeface="Cambria Math"/>
                                </a:rPr>
                                <m:t>2</m:t>
                              </m:r>
                            </m:sup>
                          </m:sSup>
                        </m:num>
                        <m:den>
                          <m:r>
                            <a:rPr lang="en-GB" b="0" i="1" smtClean="0">
                              <a:latin typeface="Cambria Math"/>
                              <a:ea typeface="Cambria Math"/>
                            </a:rPr>
                            <m:t>𝑟</m:t>
                          </m:r>
                        </m:den>
                      </m:f>
                      <m:r>
                        <a:rPr lang="en-GB" b="0" i="1" smtClean="0">
                          <a:latin typeface="Cambria Math"/>
                          <a:ea typeface="Cambria Math"/>
                        </a:rPr>
                        <m:t>=</m:t>
                      </m:r>
                      <m:r>
                        <a:rPr lang="en-GB" b="0" i="1" smtClean="0">
                          <a:latin typeface="Cambria Math"/>
                          <a:ea typeface="Cambria Math"/>
                        </a:rPr>
                        <m:t>𝑚𝑔</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 </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𝑣</m:t>
                          </m:r>
                        </m:e>
                        <m:sup>
                          <m:r>
                            <a:rPr lang="en-GB" b="0" i="1" smtClean="0">
                              <a:latin typeface="Cambria Math"/>
                              <a:ea typeface="Cambria Math"/>
                            </a:rPr>
                            <m:t>2</m:t>
                          </m:r>
                        </m:sup>
                      </m:sSup>
                      <m:r>
                        <a:rPr lang="en-GB" b="0" i="1" smtClean="0">
                          <a:latin typeface="Cambria Math"/>
                          <a:ea typeface="Cambria Math"/>
                        </a:rPr>
                        <m:t>=</m:t>
                      </m:r>
                      <m:r>
                        <a:rPr lang="en-GB" b="0" i="1" smtClean="0">
                          <a:latin typeface="Cambria Math"/>
                          <a:ea typeface="Cambria Math"/>
                        </a:rPr>
                        <m:t>𝑔𝑟</m:t>
                      </m:r>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1" i="1" u="sng" smtClean="0">
                          <a:latin typeface="Cambria Math"/>
                          <a:ea typeface="Cambria Math"/>
                        </a:rPr>
                        <m:t>𝒗</m:t>
                      </m:r>
                      <m:r>
                        <a:rPr lang="en-GB" b="1" i="1" u="sng" smtClean="0">
                          <a:latin typeface="Cambria Math"/>
                          <a:ea typeface="Cambria Math"/>
                        </a:rPr>
                        <m:t>=</m:t>
                      </m:r>
                      <m:r>
                        <a:rPr lang="en-GB" b="1" i="1" u="sng" smtClean="0">
                          <a:latin typeface="Cambria Math"/>
                          <a:ea typeface="Cambria Math"/>
                        </a:rPr>
                        <m:t>𝟐</m:t>
                      </m:r>
                      <m:r>
                        <a:rPr lang="en-GB" b="1" i="1" u="sng" smtClean="0">
                          <a:latin typeface="Cambria Math"/>
                          <a:ea typeface="Cambria Math"/>
                        </a:rPr>
                        <m:t>.</m:t>
                      </m:r>
                      <m:r>
                        <a:rPr lang="en-GB" b="1" i="1" u="sng" smtClean="0">
                          <a:latin typeface="Cambria Math"/>
                          <a:ea typeface="Cambria Math"/>
                        </a:rPr>
                        <m:t>𝟖</m:t>
                      </m:r>
                      <m:r>
                        <a:rPr lang="en-GB" b="1" i="1" u="sng" smtClean="0">
                          <a:latin typeface="Cambria Math"/>
                          <a:ea typeface="Cambria Math"/>
                        </a:rPr>
                        <m:t> </m:t>
                      </m:r>
                      <m:r>
                        <a:rPr lang="en-GB" b="1" i="1" u="sng" smtClean="0">
                          <a:latin typeface="Cambria Math"/>
                          <a:ea typeface="Cambria Math"/>
                        </a:rPr>
                        <m:t>𝒎</m:t>
                      </m:r>
                      <m:r>
                        <a:rPr lang="en-GB" b="1" i="1" u="sng" smtClean="0">
                          <a:latin typeface="Cambria Math"/>
                          <a:ea typeface="Cambria Math"/>
                        </a:rPr>
                        <m:t> </m:t>
                      </m:r>
                      <m:sSup>
                        <m:sSupPr>
                          <m:ctrlPr>
                            <a:rPr lang="en-GB" b="1" i="1" u="sng" smtClean="0">
                              <a:latin typeface="Cambria Math" panose="02040503050406030204" pitchFamily="18" charset="0"/>
                              <a:ea typeface="Cambria Math"/>
                            </a:rPr>
                          </m:ctrlPr>
                        </m:sSupPr>
                        <m:e>
                          <m:r>
                            <a:rPr lang="en-GB" b="1" i="1" u="sng" smtClean="0">
                              <a:latin typeface="Cambria Math"/>
                              <a:ea typeface="Cambria Math"/>
                            </a:rPr>
                            <m:t>𝒔</m:t>
                          </m:r>
                        </m:e>
                        <m:sup>
                          <m:r>
                            <a:rPr lang="en-GB" b="1" i="1" u="sng" smtClean="0">
                              <a:latin typeface="Cambria Math"/>
                              <a:ea typeface="Cambria Math"/>
                            </a:rPr>
                            <m:t>−</m:t>
                          </m:r>
                          <m:r>
                            <a:rPr lang="en-GB" b="1" i="1" u="sng" smtClean="0">
                              <a:latin typeface="Cambria Math"/>
                              <a:ea typeface="Cambria Math"/>
                            </a:rPr>
                            <m:t>𝟏</m:t>
                          </m:r>
                        </m:sup>
                      </m:sSup>
                    </m:oMath>
                  </m:oMathPara>
                </a14:m>
                <a:endParaRPr lang="en-GB" b="1" u="sng"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2250"/>
                </a:stretch>
              </a:blipFill>
            </p:spPr>
            <p:txBody>
              <a:bodyPr/>
              <a:lstStyle/>
              <a:p>
                <a:r>
                  <a:rPr lang="en-GB">
                    <a:noFill/>
                  </a:rPr>
                  <a:t> </a:t>
                </a:r>
              </a:p>
            </p:txBody>
          </p:sp>
        </mc:Fallback>
      </mc:AlternateContent>
    </p:spTree>
    <p:extLst>
      <p:ext uri="{BB962C8B-B14F-4D97-AF65-F5344CB8AC3E}">
        <p14:creationId xmlns:p14="http://schemas.microsoft.com/office/powerpoint/2010/main" val="1516498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001" y="762000"/>
            <a:ext cx="6844145"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0318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1" y="609601"/>
            <a:ext cx="7273651" cy="464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46225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Applications</a:t>
            </a:r>
            <a:endParaRPr lang="en-GB" dirty="0"/>
          </a:p>
        </p:txBody>
      </p:sp>
      <p:sp>
        <p:nvSpPr>
          <p:cNvPr id="3" name="Content Placeholder 2"/>
          <p:cNvSpPr>
            <a:spLocks noGrp="1"/>
          </p:cNvSpPr>
          <p:nvPr>
            <p:ph idx="1"/>
          </p:nvPr>
        </p:nvSpPr>
        <p:spPr/>
        <p:txBody>
          <a:bodyPr>
            <a:normAutofit/>
          </a:bodyPr>
          <a:lstStyle/>
          <a:p>
            <a:r>
              <a:rPr lang="en-GB" dirty="0"/>
              <a:t>When a person rides on a rollercoaster that follows a loop the loop track, they often feel very "light" at the top of the loop. </a:t>
            </a:r>
            <a:r>
              <a:rPr lang="en-GB" dirty="0" smtClean="0"/>
              <a:t>Their </a:t>
            </a:r>
            <a:r>
              <a:rPr lang="en-GB" dirty="0"/>
              <a:t>weight does not </a:t>
            </a:r>
            <a:r>
              <a:rPr lang="en-GB" dirty="0" smtClean="0"/>
              <a:t>change, it </a:t>
            </a:r>
            <a:r>
              <a:rPr lang="en-GB" dirty="0"/>
              <a:t>is the normal reaction force applied to them by the seat which alters. It is this which causes the strange sensation.</a:t>
            </a:r>
          </a:p>
          <a:p>
            <a:r>
              <a:rPr lang="en-GB" dirty="0"/>
              <a:t>Assume the rollercoaster is moving at a constant speed, then the centripetal force required to keep them moving in a circle will also be constant. However, when they are at the top of the loop, the centripetal force is provided by both their weight and the normal reaction force. So the normal reaction force is very small and the person feels "light".</a:t>
            </a:r>
          </a:p>
          <a:p>
            <a:endParaRPr lang="en-GB" dirty="0"/>
          </a:p>
        </p:txBody>
      </p:sp>
    </p:spTree>
    <p:extLst>
      <p:ext uri="{BB962C8B-B14F-4D97-AF65-F5344CB8AC3E}">
        <p14:creationId xmlns:p14="http://schemas.microsoft.com/office/powerpoint/2010/main" val="394598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Rollercoaster </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0" y="1600200"/>
            <a:ext cx="5795962" cy="436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540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Angular velocity and acceleration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u="sng" dirty="0" smtClean="0">
                    <a:hlinkClick r:id="rId2"/>
                  </a:rPr>
                  <a:t>The</a:t>
                </a:r>
                <a:r>
                  <a:rPr lang="en-GB" dirty="0" smtClean="0">
                    <a:hlinkClick r:id="rId2"/>
                  </a:rPr>
                  <a:t> angular </a:t>
                </a:r>
                <a:r>
                  <a:rPr lang="en-GB" dirty="0">
                    <a:hlinkClick r:id="rId2"/>
                  </a:rPr>
                  <a:t>velocity</a:t>
                </a:r>
                <a:r>
                  <a:rPr lang="en-GB" dirty="0"/>
                  <a:t> </a:t>
                </a:r>
                <a:r>
                  <a:rPr lang="en-GB" dirty="0" smtClean="0"/>
                  <a:t>ω </a:t>
                </a:r>
                <a:r>
                  <a:rPr lang="en-GB" dirty="0"/>
                  <a:t>is equal to the rate of change of angular </a:t>
                </a:r>
                <a:r>
                  <a:rPr lang="en-GB" dirty="0" smtClean="0"/>
                  <a:t>displacement in time.</a:t>
                </a:r>
              </a:p>
              <a:p>
                <a:r>
                  <a:rPr lang="en-GB" dirty="0"/>
                  <a:t>J</a:t>
                </a:r>
                <a:r>
                  <a:rPr lang="en-GB" dirty="0" smtClean="0"/>
                  <a:t>ust </a:t>
                </a:r>
                <a:r>
                  <a:rPr lang="en-GB" dirty="0"/>
                  <a:t>as the linear velocity is the rate of change of linear </a:t>
                </a:r>
                <a:r>
                  <a:rPr lang="en-GB" dirty="0" smtClean="0"/>
                  <a:t>displacement in time:</a:t>
                </a:r>
              </a:p>
              <a:p>
                <a:pPr marL="0" indent="0">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𝜔</m:t>
                      </m:r>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𝑑</m:t>
                          </m:r>
                          <m:r>
                            <a:rPr lang="en-GB" b="0" i="1" smtClean="0">
                              <a:latin typeface="Cambria Math"/>
                              <a:ea typeface="Cambria Math"/>
                            </a:rPr>
                            <m:t>𝜃</m:t>
                          </m:r>
                        </m:num>
                        <m:den>
                          <m:r>
                            <a:rPr lang="en-GB" b="0" i="1" smtClean="0">
                              <a:latin typeface="Cambria Math"/>
                              <a:ea typeface="Cambria Math"/>
                            </a:rPr>
                            <m:t>𝑑𝑡</m:t>
                          </m:r>
                        </m:den>
                      </m:f>
                      <m:r>
                        <a:rPr lang="en-GB" b="0" i="1" smtClean="0">
                          <a:latin typeface="Cambria Math"/>
                          <a:ea typeface="Cambria Math"/>
                        </a:rPr>
                        <m:t>                </m:t>
                      </m:r>
                      <m:r>
                        <a:rPr lang="en-GB" b="0" i="1" smtClean="0">
                          <a:latin typeface="Cambria Math"/>
                          <a:ea typeface="Cambria Math"/>
                        </a:rPr>
                        <m:t>𝑣</m:t>
                      </m:r>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𝑑𝑠</m:t>
                          </m:r>
                        </m:num>
                        <m:den>
                          <m:r>
                            <a:rPr lang="en-GB" b="0" i="1" smtClean="0">
                              <a:latin typeface="Cambria Math"/>
                              <a:ea typeface="Cambria Math"/>
                            </a:rPr>
                            <m:t>𝑑𝑡</m:t>
                          </m:r>
                        </m:den>
                      </m:f>
                    </m:oMath>
                  </m:oMathPara>
                </a14:m>
                <a:endParaRPr lang="en-GB" dirty="0" smtClean="0"/>
              </a:p>
              <a:p>
                <a:pPr marL="0" indent="0">
                  <a:buNone/>
                </a:pPr>
                <a:endParaRPr lang="en-GB" dirty="0" smtClean="0"/>
              </a:p>
              <a:p>
                <a:pPr marL="0" indent="0">
                  <a:buNone/>
                </a:pPr>
                <a:r>
                  <a:rPr lang="en-GB" dirty="0"/>
                  <a:t>ω is measured in radians per second (rad/s or rad s</a:t>
                </a:r>
                <a:r>
                  <a:rPr lang="en-GB" baseline="30000" dirty="0"/>
                  <a:t>-1</a:t>
                </a:r>
                <a:r>
                  <a:rPr lang="en-GB" dirty="0"/>
                  <a:t>). </a:t>
                </a:r>
                <a:endParaRPr lang="en-GB"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11" t="-875"/>
                </a:stretch>
              </a:blipFill>
            </p:spPr>
            <p:txBody>
              <a:bodyPr/>
              <a:lstStyle/>
              <a:p>
                <a:r>
                  <a:rPr lang="en-GB">
                    <a:noFill/>
                  </a:rPr>
                  <a:t> </a:t>
                </a:r>
              </a:p>
            </p:txBody>
          </p:sp>
        </mc:Fallback>
      </mc:AlternateContent>
      <p:sp>
        <p:nvSpPr>
          <p:cNvPr id="4" name="Rectangle 3"/>
          <p:cNvSpPr/>
          <p:nvPr/>
        </p:nvSpPr>
        <p:spPr>
          <a:xfrm>
            <a:off x="8305800" y="5334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221176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Rollercoaster</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1" y="2209800"/>
            <a:ext cx="6778787"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5906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Conical Pendulum </a:t>
            </a:r>
            <a:endParaRPr lang="en-GB" dirty="0"/>
          </a:p>
        </p:txBody>
      </p:sp>
      <p:sp>
        <p:nvSpPr>
          <p:cNvPr id="3" name="Content Placeholder 2"/>
          <p:cNvSpPr>
            <a:spLocks noGrp="1"/>
          </p:cNvSpPr>
          <p:nvPr>
            <p:ph idx="1"/>
          </p:nvPr>
        </p:nvSpPr>
        <p:spPr/>
        <p:txBody>
          <a:bodyPr/>
          <a:lstStyle/>
          <a:p>
            <a:r>
              <a:rPr lang="en-GB" dirty="0"/>
              <a:t>The next situation we will study is the </a:t>
            </a:r>
            <a:r>
              <a:rPr lang="en-GB" b="1" dirty="0">
                <a:hlinkClick r:id="rId2"/>
              </a:rPr>
              <a:t>conical pendulum</a:t>
            </a:r>
            <a:r>
              <a:rPr lang="en-GB" dirty="0"/>
              <a:t> </a:t>
            </a:r>
            <a:r>
              <a:rPr lang="en-GB" dirty="0" smtClean="0"/>
              <a:t>- </a:t>
            </a:r>
            <a:r>
              <a:rPr lang="en-GB" dirty="0"/>
              <a:t>a pendulum of length whose bob moves in a circle of radius at a constant height. </a:t>
            </a:r>
            <a:r>
              <a:rPr lang="en-GB" dirty="0" smtClean="0"/>
              <a:t>The diagram shows </a:t>
            </a:r>
            <a:r>
              <a:rPr lang="en-GB" dirty="0"/>
              <a:t>such a pendulum, with a free-body diagram of all the forces acting on the bob.</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276601"/>
            <a:ext cx="3276600" cy="283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89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Conical Pendulum </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GB" dirty="0" smtClean="0"/>
                  <a:t>The string of the pendulum makes an angle θ with the vertical, such that </a:t>
                </a:r>
                <a14:m>
                  <m:oMath xmlns:m="http://schemas.openxmlformats.org/officeDocument/2006/math">
                    <m:func>
                      <m:funcPr>
                        <m:ctrlPr>
                          <a:rPr lang="en-GB" i="1" smtClean="0">
                            <a:latin typeface="Cambria Math" panose="02040503050406030204" pitchFamily="18" charset="0"/>
                          </a:rPr>
                        </m:ctrlPr>
                      </m:funcPr>
                      <m:fName>
                        <m:r>
                          <m:rPr>
                            <m:sty m:val="p"/>
                          </m:rPr>
                          <a:rPr lang="en-GB" i="0" smtClean="0">
                            <a:latin typeface="Cambria Math"/>
                          </a:rPr>
                          <m:t>sin</m:t>
                        </m:r>
                      </m:fName>
                      <m:e>
                        <m:r>
                          <a:rPr lang="en-GB" i="1" smtClean="0">
                            <a:latin typeface="Cambria Math"/>
                            <a:ea typeface="Cambria Math"/>
                          </a:rPr>
                          <m:t>𝜃</m:t>
                        </m:r>
                      </m:e>
                    </m:func>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𝑟</m:t>
                        </m:r>
                      </m:num>
                      <m:den>
                        <m:r>
                          <a:rPr lang="en-GB" b="0" i="1" smtClean="0">
                            <a:latin typeface="Cambria Math"/>
                          </a:rPr>
                          <m:t>𝑙</m:t>
                        </m:r>
                      </m:den>
                    </m:f>
                  </m:oMath>
                </a14:m>
                <a:r>
                  <a:rPr lang="en-GB" dirty="0" smtClean="0"/>
                  <a:t>. </a:t>
                </a:r>
                <a:r>
                  <a:rPr lang="en-GB" dirty="0"/>
                  <a:t>To calculate this angle, we use the free-body diagram </a:t>
                </a:r>
                <a:r>
                  <a:rPr lang="en-GB" dirty="0" smtClean="0"/>
                  <a:t>shown and </a:t>
                </a:r>
                <a:r>
                  <a:rPr lang="en-GB" dirty="0"/>
                  <a:t>resolve vertically and horizontally</a:t>
                </a:r>
                <a:r>
                  <a:rPr lang="en-GB" dirty="0" smtClean="0"/>
                  <a:t>.</a:t>
                </a:r>
              </a:p>
              <a:p>
                <a:pPr marL="0" indent="0">
                  <a:buNone/>
                </a:pPr>
                <a:endParaRPr lang="en-GB" dirty="0"/>
              </a:p>
              <a:p>
                <a:pPr marL="0" indent="0">
                  <a:buNone/>
                </a:pPr>
                <a:endParaRPr lang="en-GB" dirty="0" smtClean="0"/>
              </a:p>
              <a:p>
                <a:pPr marL="0" indent="0">
                  <a:buNone/>
                </a:pPr>
                <a:endParaRPr lang="en-GB" dirty="0"/>
              </a:p>
              <a:p>
                <a:pPr marL="0" indent="0">
                  <a:buNone/>
                </a:pPr>
                <a:r>
                  <a:rPr lang="en-GB" dirty="0"/>
                  <a:t>Vertically, the system is in equilibrium, </a:t>
                </a:r>
                <a:r>
                  <a:rPr lang="en-GB" dirty="0" smtClean="0"/>
                  <a:t>so: </a:t>
                </a:r>
              </a:p>
              <a:p>
                <a:pPr marL="0" indent="0">
                  <a:buNone/>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a:rPr>
                            <m:t>T</m:t>
                          </m:r>
                          <m:r>
                            <m:rPr>
                              <m:sty m:val="p"/>
                            </m:rPr>
                            <a:rPr lang="en-GB" i="0" smtClean="0">
                              <a:latin typeface="Cambria Math"/>
                            </a:rPr>
                            <m:t>cos</m:t>
                          </m:r>
                        </m:fName>
                        <m:e>
                          <m:r>
                            <a:rPr lang="en-GB" i="1" smtClean="0">
                              <a:latin typeface="Cambria Math"/>
                              <a:ea typeface="Cambria Math"/>
                            </a:rPr>
                            <m:t>𝜃</m:t>
                          </m:r>
                        </m:e>
                      </m:func>
                      <m:r>
                        <a:rPr lang="en-GB" b="0" i="1" smtClean="0">
                          <a:latin typeface="Cambria Math"/>
                        </a:rPr>
                        <m:t>=</m:t>
                      </m:r>
                      <m:r>
                        <a:rPr lang="en-GB" b="0" i="1" smtClean="0">
                          <a:latin typeface="Cambria Math"/>
                        </a:rPr>
                        <m:t>𝑚𝑔</m:t>
                      </m:r>
                    </m:oMath>
                  </m:oMathPara>
                </a14:m>
                <a:endParaRPr lang="en-GB"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875" r="-296"/>
                </a:stretch>
              </a:blipFill>
            </p:spPr>
            <p:txBody>
              <a:bodyPr/>
              <a:lstStyle/>
              <a:p>
                <a:r>
                  <a:rPr lang="en-GB">
                    <a:noFill/>
                  </a:rPr>
                  <a:t> </a:t>
                </a:r>
              </a:p>
            </p:txBody>
          </p:sp>
        </mc:Fallback>
      </mc:AlternateContent>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19400"/>
            <a:ext cx="11239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30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Conical Pendulum </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Horizontally, we have an acceleration towards the centre of the circle, so there must be a centripetal force which is provided by the horizontal component of the tension, </a:t>
                </a:r>
                <a:r>
                  <a:rPr lang="en-GB" dirty="0" err="1" smtClean="0"/>
                  <a:t>Tsinθ</a:t>
                </a:r>
                <a:r>
                  <a:rPr lang="en-GB" dirty="0"/>
                  <a:t>, </a:t>
                </a:r>
                <a:r>
                  <a:rPr lang="en-GB" dirty="0" smtClean="0"/>
                  <a:t>so:</a:t>
                </a:r>
              </a:p>
              <a:p>
                <a:endParaRPr lang="en-GB" dirty="0"/>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𝑇</m:t>
                      </m:r>
                      <m:func>
                        <m:funcPr>
                          <m:ctrlPr>
                            <a:rPr lang="en-GB" b="0" i="1" smtClean="0">
                              <a:latin typeface="Cambria Math" panose="02040503050406030204" pitchFamily="18" charset="0"/>
                            </a:rPr>
                          </m:ctrlPr>
                        </m:funcPr>
                        <m:fName>
                          <m:r>
                            <m:rPr>
                              <m:sty m:val="p"/>
                            </m:rPr>
                            <a:rPr lang="en-GB" b="0" i="0" smtClean="0">
                              <a:latin typeface="Cambria Math"/>
                            </a:rPr>
                            <m:t>sin</m:t>
                          </m:r>
                        </m:fName>
                        <m:e>
                          <m:r>
                            <a:rPr lang="en-GB" b="0" i="1" smtClean="0">
                              <a:latin typeface="Cambria Math"/>
                              <a:ea typeface="Cambria Math"/>
                            </a:rPr>
                            <m:t>𝜃</m:t>
                          </m:r>
                        </m:e>
                      </m:func>
                      <m:r>
                        <a:rPr lang="en-GB" b="0" i="1" smtClean="0">
                          <a:latin typeface="Cambria Math"/>
                        </a:rPr>
                        <m:t>=</m:t>
                      </m:r>
                      <m:r>
                        <a:rPr lang="en-GB" b="0" i="1" smtClean="0">
                          <a:latin typeface="Cambria Math"/>
                        </a:rPr>
                        <m:t>𝑚𝑟</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𝜔</m:t>
                          </m:r>
                        </m:e>
                        <m:sup>
                          <m:r>
                            <a:rPr lang="en-GB" b="0" i="1" smtClean="0">
                              <a:latin typeface="Cambria Math"/>
                              <a:ea typeface="Cambria Math"/>
                            </a:rPr>
                            <m:t>2</m:t>
                          </m:r>
                        </m:sup>
                      </m:sSup>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m:t>
                      </m:r>
                      <m:r>
                        <a:rPr lang="en-GB" i="1">
                          <a:latin typeface="Cambria Math"/>
                        </a:rPr>
                        <m:t>𝑇</m:t>
                      </m:r>
                      <m:func>
                        <m:funcPr>
                          <m:ctrlPr>
                            <a:rPr lang="en-GB" i="1">
                              <a:latin typeface="Cambria Math" panose="02040503050406030204" pitchFamily="18" charset="0"/>
                            </a:rPr>
                          </m:ctrlPr>
                        </m:funcPr>
                        <m:fName>
                          <m:r>
                            <m:rPr>
                              <m:sty m:val="p"/>
                            </m:rPr>
                            <a:rPr lang="en-GB">
                              <a:latin typeface="Cambria Math"/>
                            </a:rPr>
                            <m:t>sin</m:t>
                          </m:r>
                        </m:fName>
                        <m:e>
                          <m:r>
                            <a:rPr lang="en-GB" i="1">
                              <a:latin typeface="Cambria Math"/>
                              <a:ea typeface="Cambria Math"/>
                            </a:rPr>
                            <m:t>𝜃</m:t>
                          </m:r>
                        </m:e>
                      </m:func>
                      <m:r>
                        <a:rPr lang="en-GB" b="0" i="1" smtClean="0">
                          <a:latin typeface="Cambria Math"/>
                          <a:ea typeface="Cambria Math"/>
                        </a:rPr>
                        <m:t>=</m:t>
                      </m:r>
                      <m:r>
                        <a:rPr lang="en-GB" b="0" i="1" smtClean="0">
                          <a:latin typeface="Cambria Math"/>
                          <a:ea typeface="Cambria Math"/>
                        </a:rPr>
                        <m:t>𝑚𝑙</m:t>
                      </m:r>
                      <m:func>
                        <m:funcPr>
                          <m:ctrlPr>
                            <a:rPr lang="en-GB" i="1">
                              <a:latin typeface="Cambria Math" panose="02040503050406030204" pitchFamily="18" charset="0"/>
                            </a:rPr>
                          </m:ctrlPr>
                        </m:funcPr>
                        <m:fName>
                          <m:r>
                            <m:rPr>
                              <m:sty m:val="p"/>
                            </m:rPr>
                            <a:rPr lang="en-GB">
                              <a:latin typeface="Cambria Math"/>
                            </a:rPr>
                            <m:t>sin</m:t>
                          </m:r>
                        </m:fName>
                        <m:e>
                          <m:r>
                            <a:rPr lang="en-GB" i="1">
                              <a:latin typeface="Cambria Math"/>
                              <a:ea typeface="Cambria Math"/>
                            </a:rPr>
                            <m:t>𝜃</m:t>
                          </m:r>
                        </m:e>
                      </m:func>
                      <m:sSup>
                        <m:sSupPr>
                          <m:ctrlPr>
                            <a:rPr lang="en-GB" b="0" i="1" smtClean="0">
                              <a:latin typeface="Cambria Math" panose="02040503050406030204" pitchFamily="18" charset="0"/>
                              <a:ea typeface="Cambria Math"/>
                            </a:rPr>
                          </m:ctrlPr>
                        </m:sSupPr>
                        <m:e>
                          <m:r>
                            <a:rPr lang="en-GB" i="1" smtClean="0">
                              <a:latin typeface="Cambria Math"/>
                              <a:ea typeface="Cambria Math"/>
                            </a:rPr>
                            <m:t>𝜔</m:t>
                          </m:r>
                        </m:e>
                        <m:sup>
                          <m:r>
                            <a:rPr lang="en-GB" b="0" i="1" smtClean="0">
                              <a:latin typeface="Cambria Math"/>
                              <a:ea typeface="Cambria Math"/>
                            </a:rPr>
                            <m:t>2</m:t>
                          </m:r>
                        </m:sup>
                      </m:sSup>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1" i="1" u="sng" smtClean="0">
                          <a:latin typeface="Cambria Math"/>
                          <a:ea typeface="Cambria Math"/>
                        </a:rPr>
                        <m:t>∴</m:t>
                      </m:r>
                      <m:r>
                        <a:rPr lang="en-GB" b="1" i="1" u="sng" smtClean="0">
                          <a:latin typeface="Cambria Math"/>
                          <a:ea typeface="Cambria Math"/>
                        </a:rPr>
                        <m:t>𝑻</m:t>
                      </m:r>
                      <m:r>
                        <a:rPr lang="en-GB" b="1" i="1" u="sng" smtClean="0">
                          <a:latin typeface="Cambria Math"/>
                          <a:ea typeface="Cambria Math"/>
                        </a:rPr>
                        <m:t>=</m:t>
                      </m:r>
                      <m:r>
                        <a:rPr lang="en-GB" b="1" i="1" u="sng" smtClean="0">
                          <a:latin typeface="Cambria Math"/>
                          <a:ea typeface="Cambria Math"/>
                        </a:rPr>
                        <m:t>𝒎𝒍</m:t>
                      </m:r>
                      <m:sSup>
                        <m:sSupPr>
                          <m:ctrlPr>
                            <a:rPr lang="en-GB" b="1" i="1" u="sng" smtClean="0">
                              <a:latin typeface="Cambria Math" panose="02040503050406030204" pitchFamily="18" charset="0"/>
                              <a:ea typeface="Cambria Math"/>
                            </a:rPr>
                          </m:ctrlPr>
                        </m:sSupPr>
                        <m:e>
                          <m:r>
                            <a:rPr lang="en-GB" b="1" i="1" u="sng" smtClean="0">
                              <a:latin typeface="Cambria Math"/>
                              <a:ea typeface="Cambria Math"/>
                            </a:rPr>
                            <m:t>𝝎</m:t>
                          </m:r>
                        </m:e>
                        <m:sup>
                          <m:r>
                            <a:rPr lang="en-GB" b="1" i="1" u="sng" smtClean="0">
                              <a:latin typeface="Cambria Math"/>
                              <a:ea typeface="Cambria Math"/>
                            </a:rPr>
                            <m:t>𝟐</m:t>
                          </m:r>
                        </m:sup>
                      </m:sSup>
                    </m:oMath>
                  </m:oMathPara>
                </a14:m>
                <a:endParaRPr lang="en-GB" b="1" u="sng"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875"/>
                </a:stretch>
              </a:blipFill>
            </p:spPr>
            <p:txBody>
              <a:bodyPr/>
              <a:lstStyle/>
              <a:p>
                <a:r>
                  <a:rPr lang="en-GB">
                    <a:noFill/>
                  </a:rPr>
                  <a:t> </a:t>
                </a:r>
              </a:p>
            </p:txBody>
          </p:sp>
        </mc:Fallback>
      </mc:AlternateContent>
    </p:spTree>
    <p:extLst>
      <p:ext uri="{BB962C8B-B14F-4D97-AF65-F5344CB8AC3E}">
        <p14:creationId xmlns:p14="http://schemas.microsoft.com/office/powerpoint/2010/main" val="106411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Conical Pendulum </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We can substitute </a:t>
                </a:r>
                <a14:m>
                  <m:oMath xmlns:m="http://schemas.openxmlformats.org/officeDocument/2006/math">
                    <m:r>
                      <a:rPr lang="en-GB" b="0" i="1">
                        <a:latin typeface="Cambria Math"/>
                        <a:ea typeface="Cambria Math"/>
                      </a:rPr>
                      <m:t>𝑇</m:t>
                    </m:r>
                    <m:r>
                      <a:rPr lang="en-GB" b="0" i="1">
                        <a:latin typeface="Cambria Math"/>
                        <a:ea typeface="Cambria Math"/>
                      </a:rPr>
                      <m:t>=</m:t>
                    </m:r>
                    <m:r>
                      <a:rPr lang="en-GB" b="0" i="1">
                        <a:latin typeface="Cambria Math"/>
                        <a:ea typeface="Cambria Math"/>
                      </a:rPr>
                      <m:t>𝑚𝑙</m:t>
                    </m:r>
                    <m:sSup>
                      <m:sSupPr>
                        <m:ctrlPr>
                          <a:rPr lang="en-GB" i="1">
                            <a:latin typeface="Cambria Math" panose="02040503050406030204" pitchFamily="18" charset="0"/>
                            <a:ea typeface="Cambria Math"/>
                          </a:rPr>
                        </m:ctrlPr>
                      </m:sSupPr>
                      <m:e>
                        <m:r>
                          <a:rPr lang="en-GB" b="0" i="1">
                            <a:latin typeface="Cambria Math"/>
                            <a:ea typeface="Cambria Math"/>
                          </a:rPr>
                          <m:t>𝜔</m:t>
                        </m:r>
                      </m:e>
                      <m:sup>
                        <m:r>
                          <a:rPr lang="en-GB" b="0" i="1">
                            <a:latin typeface="Cambria Math"/>
                            <a:ea typeface="Cambria Math"/>
                          </a:rPr>
                          <m:t>2</m:t>
                        </m:r>
                      </m:sup>
                    </m:sSup>
                    <m:r>
                      <a:rPr lang="en-GB" b="0" i="1">
                        <a:latin typeface="Cambria Math"/>
                        <a:ea typeface="Cambria Math"/>
                      </a:rPr>
                      <m:t> </m:t>
                    </m:r>
                  </m:oMath>
                </a14:m>
                <a:r>
                  <a:rPr lang="en-GB" dirty="0"/>
                  <a:t>for in the first equation, which gives </a:t>
                </a:r>
                <a:r>
                  <a:rPr lang="en-GB" dirty="0" smtClean="0"/>
                  <a:t>us: </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𝑚𝑙</m:t>
                      </m:r>
                      <m:sSup>
                        <m:sSupPr>
                          <m:ctrlPr>
                            <a:rPr lang="en-GB" b="0" i="1" smtClean="0">
                              <a:latin typeface="Cambria Math" panose="02040503050406030204" pitchFamily="18" charset="0"/>
                              <a:ea typeface="Cambria Math"/>
                            </a:rPr>
                          </m:ctrlPr>
                        </m:sSupPr>
                        <m:e>
                          <m:r>
                            <a:rPr lang="en-GB" i="1">
                              <a:latin typeface="Cambria Math"/>
                              <a:ea typeface="Cambria Math"/>
                            </a:rPr>
                            <m:t>𝜔</m:t>
                          </m:r>
                        </m:e>
                        <m:sup>
                          <m:r>
                            <a:rPr lang="en-GB" b="0" i="1" smtClean="0">
                              <a:latin typeface="Cambria Math"/>
                              <a:ea typeface="Cambria Math"/>
                            </a:rPr>
                            <m:t>2</m:t>
                          </m:r>
                        </m:sup>
                      </m:sSup>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cos</m:t>
                          </m:r>
                        </m:fName>
                        <m:e>
                          <m:r>
                            <a:rPr lang="en-GB" b="0" i="1" smtClean="0">
                              <a:latin typeface="Cambria Math"/>
                              <a:ea typeface="Cambria Math"/>
                            </a:rPr>
                            <m:t>𝜃</m:t>
                          </m:r>
                        </m:e>
                      </m:func>
                      <m:r>
                        <a:rPr lang="en-GB" b="0" i="1" smtClean="0">
                          <a:latin typeface="Cambria Math"/>
                          <a:ea typeface="Cambria Math"/>
                        </a:rPr>
                        <m:t>=</m:t>
                      </m:r>
                      <m:r>
                        <a:rPr lang="en-GB" b="0" i="1" smtClean="0">
                          <a:latin typeface="Cambria Math"/>
                          <a:ea typeface="Cambria Math"/>
                        </a:rPr>
                        <m:t>𝑚𝑔</m:t>
                      </m:r>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m:t>
                      </m:r>
                      <m:r>
                        <a:rPr lang="en-GB" b="0" i="1" smtClean="0">
                          <a:latin typeface="Cambria Math"/>
                          <a:ea typeface="Cambria Math"/>
                        </a:rPr>
                        <m:t>𝑙</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𝜔</m:t>
                          </m:r>
                        </m:e>
                        <m:sup>
                          <m:r>
                            <a:rPr lang="en-GB" b="0" i="1" smtClean="0">
                              <a:latin typeface="Cambria Math"/>
                              <a:ea typeface="Cambria Math"/>
                            </a:rPr>
                            <m:t>2</m:t>
                          </m:r>
                        </m:sup>
                      </m:sSup>
                      <m:r>
                        <a:rPr lang="en-GB" b="0" i="1" smtClean="0">
                          <a:latin typeface="Cambria Math"/>
                          <a:ea typeface="Cambria Math"/>
                        </a:rPr>
                        <m:t>𝑐𝑜𝑠</m:t>
                      </m:r>
                      <m:r>
                        <a:rPr lang="en-GB" b="0" i="1" smtClean="0">
                          <a:latin typeface="Cambria Math"/>
                          <a:ea typeface="Cambria Math"/>
                        </a:rPr>
                        <m:t>𝜃</m:t>
                      </m:r>
                      <m:r>
                        <a:rPr lang="en-GB" b="0" i="1" smtClean="0">
                          <a:latin typeface="Cambria Math"/>
                          <a:ea typeface="Cambria Math"/>
                        </a:rPr>
                        <m:t>=</m:t>
                      </m:r>
                      <m:r>
                        <a:rPr lang="en-GB" b="0" i="1" smtClean="0">
                          <a:latin typeface="Cambria Math"/>
                          <a:ea typeface="Cambria Math"/>
                        </a:rPr>
                        <m:t>𝑔</m:t>
                      </m:r>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m:t>
                      </m:r>
                      <m:r>
                        <a:rPr lang="en-GB" b="0" i="1" smtClean="0">
                          <a:latin typeface="Cambria Math"/>
                          <a:ea typeface="Cambria Math"/>
                        </a:rPr>
                        <m:t>𝑐𝑜𝑠</m:t>
                      </m:r>
                      <m:r>
                        <a:rPr lang="en-GB" b="0" i="1" smtClean="0">
                          <a:latin typeface="Cambria Math"/>
                          <a:ea typeface="Cambria Math"/>
                        </a:rPr>
                        <m:t>𝜃</m:t>
                      </m:r>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𝑔</m:t>
                          </m:r>
                        </m:num>
                        <m:den>
                          <m:r>
                            <a:rPr lang="en-GB" b="0" i="1" smtClean="0">
                              <a:latin typeface="Cambria Math"/>
                              <a:ea typeface="Cambria Math"/>
                            </a:rPr>
                            <m:t>𝑙</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𝜔</m:t>
                              </m:r>
                            </m:e>
                            <m:sup>
                              <m:r>
                                <a:rPr lang="en-GB" b="0" i="1" smtClean="0">
                                  <a:latin typeface="Cambria Math"/>
                                  <a:ea typeface="Cambria Math"/>
                                </a:rPr>
                                <m:t>2</m:t>
                              </m:r>
                            </m:sup>
                          </m:sSup>
                        </m:den>
                      </m:f>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875" r="-2000"/>
                </a:stretch>
              </a:blipFill>
            </p:spPr>
            <p:txBody>
              <a:bodyPr/>
              <a:lstStyle/>
              <a:p>
                <a:r>
                  <a:rPr lang="en-GB">
                    <a:noFill/>
                  </a:rPr>
                  <a:t> </a:t>
                </a:r>
              </a:p>
            </p:txBody>
          </p:sp>
        </mc:Fallback>
      </mc:AlternateContent>
    </p:spTree>
    <p:extLst>
      <p:ext uri="{BB962C8B-B14F-4D97-AF65-F5344CB8AC3E}">
        <p14:creationId xmlns:p14="http://schemas.microsoft.com/office/powerpoint/2010/main" val="1896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lstStyle/>
          <a:p>
            <a:r>
              <a:rPr lang="en-GB" dirty="0"/>
              <a:t>Consider a conical pendulum of length 1.0 m. Compare the angle the string makes with the vertical when the pendulum completes exactly 1 revolution and 2 revolutions per second (ω = 2π rad s</a:t>
            </a:r>
            <a:r>
              <a:rPr lang="en-GB" baseline="30000" dirty="0"/>
              <a:t>-1</a:t>
            </a:r>
            <a:r>
              <a:rPr lang="en-GB" dirty="0"/>
              <a:t> and ω </a:t>
            </a:r>
            <a:r>
              <a:rPr lang="en-GB" dirty="0" smtClean="0"/>
              <a:t>=</a:t>
            </a:r>
            <a:r>
              <a:rPr lang="en-GB" smtClean="0"/>
              <a:t>4π rads</a:t>
            </a:r>
            <a:r>
              <a:rPr lang="en-GB" baseline="30000" smtClean="0"/>
              <a:t>-1</a:t>
            </a:r>
            <a:r>
              <a:rPr lang="en-GB" smtClean="0"/>
              <a:t>).</a:t>
            </a:r>
            <a:endParaRPr lang="en-GB"/>
          </a:p>
        </p:txBody>
      </p:sp>
    </p:spTree>
    <p:extLst>
      <p:ext uri="{BB962C8B-B14F-4D97-AF65-F5344CB8AC3E}">
        <p14:creationId xmlns:p14="http://schemas.microsoft.com/office/powerpoint/2010/main" val="32944313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1" y="1752600"/>
            <a:ext cx="619922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1237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828801"/>
            <a:ext cx="6072304" cy="340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0529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Cars cornering</a:t>
            </a:r>
            <a:endParaRPr lang="en-GB" dirty="0"/>
          </a:p>
        </p:txBody>
      </p:sp>
      <p:sp>
        <p:nvSpPr>
          <p:cNvPr id="3" name="Content Placeholder 2"/>
          <p:cNvSpPr>
            <a:spLocks noGrp="1"/>
          </p:cNvSpPr>
          <p:nvPr>
            <p:ph idx="1"/>
          </p:nvPr>
        </p:nvSpPr>
        <p:spPr/>
        <p:txBody>
          <a:bodyPr/>
          <a:lstStyle/>
          <a:p>
            <a:r>
              <a:rPr lang="en-GB" dirty="0" smtClean="0"/>
              <a:t>When a car takes a corner it is the frictional force between the car tyres and the road that provides the centripetal force. </a:t>
            </a:r>
          </a:p>
          <a:p>
            <a:endParaRPr lang="en-GB" dirty="0"/>
          </a:p>
          <a:p>
            <a:r>
              <a:rPr lang="en-GB" dirty="0" smtClean="0"/>
              <a:t>If there is insufficient friction, the car will skid. </a:t>
            </a:r>
          </a:p>
          <a:p>
            <a:endParaRPr lang="en-GB" dirty="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018" y="4369812"/>
            <a:ext cx="41148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9265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Cars Cornering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The frictional force provides the centripetal force acting on the car. </a:t>
                </a:r>
              </a:p>
              <a:p>
                <a:endParaRPr lang="en-GB" dirty="0"/>
              </a:p>
              <a:p>
                <a:r>
                  <a:rPr lang="en-GB" dirty="0" smtClean="0"/>
                  <a:t>If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𝐹</m:t>
                        </m:r>
                      </m:e>
                      <m:sub>
                        <m:r>
                          <a:rPr lang="en-GB" b="0" i="1" smtClean="0">
                            <a:latin typeface="Cambria Math"/>
                          </a:rPr>
                          <m:t>𝑓</m:t>
                        </m:r>
                        <m:r>
                          <a:rPr lang="en-GB" b="0" i="1" smtClean="0">
                            <a:latin typeface="Cambria Math"/>
                          </a:rPr>
                          <m:t> </m:t>
                        </m:r>
                        <m:r>
                          <a:rPr lang="en-GB" b="0" i="1" smtClean="0">
                            <a:latin typeface="Cambria Math"/>
                          </a:rPr>
                          <m:t>𝑚𝑎𝑥</m:t>
                        </m:r>
                      </m:sub>
                    </m:sSub>
                  </m:oMath>
                </a14:m>
                <a:r>
                  <a:rPr lang="en-GB" dirty="0" smtClean="0"/>
                  <a:t> is the maximum value of the frictional force, then the max speed the car can take the corner is given by: </a:t>
                </a:r>
              </a:p>
              <a:p>
                <a:pPr marL="0" indent="0">
                  <a:buNone/>
                </a:pPr>
                <a:endParaRPr lang="en-GB" dirty="0" smtClean="0"/>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𝐹</m:t>
                          </m:r>
                        </m:e>
                        <m:sub>
                          <m:r>
                            <a:rPr lang="en-GB" b="0" i="1" smtClean="0">
                              <a:latin typeface="Cambria Math"/>
                            </a:rPr>
                            <m:t>𝑓</m:t>
                          </m:r>
                          <m:r>
                            <a:rPr lang="en-GB" b="0" i="1" smtClean="0">
                              <a:latin typeface="Cambria Math"/>
                            </a:rPr>
                            <m:t> </m:t>
                          </m:r>
                          <m:r>
                            <a:rPr lang="en-GB" b="0" i="1" smtClean="0">
                              <a:latin typeface="Cambria Math"/>
                            </a:rPr>
                            <m:t>𝑚𝑎𝑥</m:t>
                          </m:r>
                        </m:sub>
                      </m:sSub>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𝑚</m:t>
                          </m:r>
                          <m:sSubSup>
                            <m:sSubSupPr>
                              <m:ctrlPr>
                                <a:rPr lang="en-GB" b="0" i="1" smtClean="0">
                                  <a:latin typeface="Cambria Math" panose="02040503050406030204" pitchFamily="18" charset="0"/>
                                </a:rPr>
                              </m:ctrlPr>
                            </m:sSubSupPr>
                            <m:e>
                              <m:r>
                                <a:rPr lang="en-GB" b="0" i="1" smtClean="0">
                                  <a:latin typeface="Cambria Math"/>
                                </a:rPr>
                                <m:t>𝑣</m:t>
                              </m:r>
                            </m:e>
                            <m:sub>
                              <m:r>
                                <a:rPr lang="en-GB" b="0" i="1" smtClean="0">
                                  <a:latin typeface="Cambria Math"/>
                                </a:rPr>
                                <m:t>𝑚𝑎𝑥</m:t>
                              </m:r>
                            </m:sub>
                            <m:sup>
                              <m:r>
                                <a:rPr lang="en-GB" b="0" i="1" smtClean="0">
                                  <a:latin typeface="Cambria Math"/>
                                </a:rPr>
                                <m:t>2</m:t>
                              </m:r>
                            </m:sup>
                          </m:sSubSup>
                        </m:num>
                        <m:den>
                          <m:r>
                            <a:rPr lang="en-GB" b="0" i="1" smtClean="0">
                              <a:latin typeface="Cambria Math"/>
                            </a:rPr>
                            <m:t>𝑟</m:t>
                          </m:r>
                        </m:den>
                      </m:f>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875" r="-1704"/>
                </a:stretch>
              </a:blipFill>
            </p:spPr>
            <p:txBody>
              <a:bodyPr/>
              <a:lstStyle/>
              <a:p>
                <a:r>
                  <a:rPr lang="en-GB">
                    <a:noFill/>
                  </a:rPr>
                  <a:t> </a:t>
                </a:r>
              </a:p>
            </p:txBody>
          </p:sp>
        </mc:Fallback>
      </mc:AlternateContent>
    </p:spTree>
    <p:extLst>
      <p:ext uri="{BB962C8B-B14F-4D97-AF65-F5344CB8AC3E}">
        <p14:creationId xmlns:p14="http://schemas.microsoft.com/office/powerpoint/2010/main" val="1431215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 </a:t>
            </a:r>
            <a:endParaRPr lang="en-GB" dirty="0"/>
          </a:p>
        </p:txBody>
      </p:sp>
      <p:sp>
        <p:nvSpPr>
          <p:cNvPr id="3" name="Content Placeholder 2"/>
          <p:cNvSpPr>
            <a:spLocks noGrp="1"/>
          </p:cNvSpPr>
          <p:nvPr>
            <p:ph idx="1"/>
          </p:nvPr>
        </p:nvSpPr>
        <p:spPr/>
        <p:txBody>
          <a:bodyPr/>
          <a:lstStyle/>
          <a:p>
            <a:r>
              <a:rPr lang="en-GB" dirty="0"/>
              <a:t>It takes the Moon 27.3 days to complete one orbit of the Earth. Assuming the Moon travels in a circular orbit at constant angular velocity, what is the angular velocity of the Moon?</a:t>
            </a:r>
          </a:p>
          <a:p>
            <a:endParaRPr lang="en-GB" dirty="0"/>
          </a:p>
        </p:txBody>
      </p:sp>
      <p:sp>
        <p:nvSpPr>
          <p:cNvPr id="4" name="Rectangle 3"/>
          <p:cNvSpPr/>
          <p:nvPr/>
        </p:nvSpPr>
        <p:spPr>
          <a:xfrm>
            <a:off x="48768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41801997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Banked tracks </a:t>
            </a:r>
            <a:endParaRPr lang="en-GB" dirty="0"/>
          </a:p>
        </p:txBody>
      </p:sp>
      <p:sp>
        <p:nvSpPr>
          <p:cNvPr id="3" name="Content Placeholder 2"/>
          <p:cNvSpPr>
            <a:spLocks noGrp="1"/>
          </p:cNvSpPr>
          <p:nvPr>
            <p:ph idx="1"/>
          </p:nvPr>
        </p:nvSpPr>
        <p:spPr/>
        <p:txBody>
          <a:bodyPr/>
          <a:lstStyle/>
          <a:p>
            <a:r>
              <a:rPr lang="en-GB" dirty="0" smtClean="0"/>
              <a:t>When a car is on a banked track, it can still successfully take a corner when there is no frictional force present. </a:t>
            </a:r>
          </a:p>
          <a:p>
            <a:endParaRPr lang="en-GB" dirty="0"/>
          </a:p>
          <a:p>
            <a:r>
              <a:rPr lang="en-GB" dirty="0" smtClean="0"/>
              <a:t>Banked tracks are set at an angle, so the horizontal component of the normal reaction force provide the required centripetal force. The vertical component of the normal reaction force balances the weight.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1" y="4419600"/>
            <a:ext cx="294322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6503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Banked Tracks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dirty="0" smtClean="0"/>
                  <a:t>For a sloped track at angle </a:t>
                </a:r>
                <a:r>
                  <a:rPr lang="el-GR" dirty="0" smtClean="0"/>
                  <a:t>θ</a:t>
                </a:r>
                <a:r>
                  <a:rPr lang="en-GB" dirty="0" smtClean="0"/>
                  <a:t> to the horizontal: </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𝑅𝑠𝑖𝑛</m:t>
                      </m:r>
                      <m:r>
                        <a:rPr lang="en-GB" b="0" i="1" smtClean="0">
                          <a:latin typeface="Cambria Math"/>
                          <a:ea typeface="Cambria Math"/>
                        </a:rPr>
                        <m:t>𝜃</m:t>
                      </m:r>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𝑚</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𝑣</m:t>
                              </m:r>
                            </m:e>
                            <m:sup>
                              <m:r>
                                <a:rPr lang="en-GB" b="0" i="1" smtClean="0">
                                  <a:latin typeface="Cambria Math"/>
                                  <a:ea typeface="Cambria Math"/>
                                </a:rPr>
                                <m:t>2</m:t>
                              </m:r>
                            </m:sup>
                          </m:sSup>
                        </m:num>
                        <m:den>
                          <m:r>
                            <a:rPr lang="en-GB" b="0" i="1" smtClean="0">
                              <a:latin typeface="Cambria Math"/>
                              <a:ea typeface="Cambria Math"/>
                            </a:rPr>
                            <m:t>𝑟</m:t>
                          </m:r>
                        </m:den>
                      </m:f>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𝑅𝑐𝑜𝑠</m:t>
                      </m:r>
                      <m:r>
                        <a:rPr lang="en-GB" b="0" i="1" smtClean="0">
                          <a:latin typeface="Cambria Math"/>
                          <a:ea typeface="Cambria Math"/>
                        </a:rPr>
                        <m:t>𝜃</m:t>
                      </m:r>
                      <m:r>
                        <a:rPr lang="en-GB" b="0" i="1" smtClean="0">
                          <a:latin typeface="Cambria Math"/>
                          <a:ea typeface="Cambria Math"/>
                        </a:rPr>
                        <m:t>=</m:t>
                      </m:r>
                      <m:r>
                        <a:rPr lang="en-GB" b="0" i="1" smtClean="0">
                          <a:latin typeface="Cambria Math"/>
                          <a:ea typeface="Cambria Math"/>
                        </a:rPr>
                        <m:t>𝑚𝑔</m:t>
                      </m:r>
                    </m:oMath>
                  </m:oMathPara>
                </a14:m>
                <a:endParaRPr lang="en-GB" dirty="0" smtClean="0"/>
              </a:p>
              <a:p>
                <a:pPr marL="0" indent="0">
                  <a:buNone/>
                </a:pPr>
                <a:r>
                  <a:rPr lang="en-GB" dirty="0" smtClean="0"/>
                  <a:t>Dividing these we get: </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𝑡𝑎𝑛</m:t>
                      </m:r>
                      <m:r>
                        <a:rPr lang="en-GB" b="0" i="1" smtClean="0">
                          <a:latin typeface="Cambria Math"/>
                          <a:ea typeface="Cambria Math"/>
                        </a:rPr>
                        <m:t>𝜃</m:t>
                      </m:r>
                      <m:r>
                        <a:rPr lang="en-GB" b="0" i="1" smtClean="0">
                          <a:latin typeface="Cambria Math"/>
                          <a:ea typeface="Cambria Math"/>
                        </a:rPr>
                        <m:t>=</m:t>
                      </m:r>
                      <m:f>
                        <m:fPr>
                          <m:ctrlPr>
                            <a:rPr lang="en-GB" b="0" i="1" smtClean="0">
                              <a:latin typeface="Cambria Math" panose="02040503050406030204" pitchFamily="18" charset="0"/>
                              <a:ea typeface="Cambria Math"/>
                            </a:rPr>
                          </m:ctrlPr>
                        </m:fPr>
                        <m:num>
                          <m:sSup>
                            <m:sSupPr>
                              <m:ctrlPr>
                                <a:rPr lang="en-GB" b="0" i="1" smtClean="0">
                                  <a:latin typeface="Cambria Math" panose="02040503050406030204" pitchFamily="18" charset="0"/>
                                  <a:ea typeface="Cambria Math"/>
                                </a:rPr>
                              </m:ctrlPr>
                            </m:sSupPr>
                            <m:e>
                              <m:r>
                                <a:rPr lang="en-GB" b="0" i="1" smtClean="0">
                                  <a:latin typeface="Cambria Math"/>
                                  <a:ea typeface="Cambria Math"/>
                                </a:rPr>
                                <m:t>𝑣</m:t>
                              </m:r>
                            </m:e>
                            <m:sup>
                              <m:r>
                                <a:rPr lang="en-GB" b="0" i="1" smtClean="0">
                                  <a:latin typeface="Cambria Math"/>
                                  <a:ea typeface="Cambria Math"/>
                                </a:rPr>
                                <m:t>2</m:t>
                              </m:r>
                            </m:sup>
                          </m:sSup>
                        </m:num>
                        <m:den>
                          <m:r>
                            <a:rPr lang="en-GB" b="0" i="1" smtClean="0">
                              <a:latin typeface="Cambria Math"/>
                              <a:ea typeface="Cambria Math"/>
                            </a:rPr>
                            <m:t>𝑔𝑟</m:t>
                          </m:r>
                        </m:den>
                      </m:f>
                      <m:r>
                        <a:rPr lang="en-GB" b="0" i="1" smtClean="0">
                          <a:latin typeface="Cambria Math"/>
                          <a:ea typeface="Cambria Math"/>
                        </a:rPr>
                        <m:t> </m:t>
                      </m:r>
                    </m:oMath>
                  </m:oMathPara>
                </a14:m>
                <a:endParaRPr lang="en-GB" b="0" i="1" dirty="0" smtClean="0">
                  <a:latin typeface="Cambria Math"/>
                  <a:ea typeface="Cambria Math"/>
                </a:endParaRPr>
              </a:p>
              <a:p>
                <a:pPr marL="0" indent="0">
                  <a:buNone/>
                </a:pPr>
                <a14:m>
                  <m:oMath xmlns:m="http://schemas.openxmlformats.org/officeDocument/2006/math">
                    <m:r>
                      <a:rPr lang="en-GB" b="0" i="1" smtClean="0">
                        <a:latin typeface="Cambria Math"/>
                        <a:ea typeface="Cambria Math"/>
                      </a:rPr>
                      <m:t>𝑠𝑜</m:t>
                    </m:r>
                  </m:oMath>
                </a14:m>
                <a:r>
                  <a:rPr lang="en-GB" b="0" i="1" dirty="0" smtClean="0">
                    <a:latin typeface="Cambria Math"/>
                    <a:ea typeface="Cambria Math"/>
                  </a:rPr>
                  <a:t>,</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𝑣</m:t>
                      </m:r>
                      <m:r>
                        <a:rPr lang="en-GB" b="0" i="1" smtClean="0">
                          <a:latin typeface="Cambria Math"/>
                          <a:ea typeface="Cambria Math"/>
                        </a:rPr>
                        <m:t>=</m:t>
                      </m:r>
                      <m:rad>
                        <m:radPr>
                          <m:degHide m:val="on"/>
                          <m:ctrlPr>
                            <a:rPr lang="en-GB" b="0" i="1" smtClean="0">
                              <a:latin typeface="Cambria Math" panose="02040503050406030204" pitchFamily="18" charset="0"/>
                              <a:ea typeface="Cambria Math"/>
                            </a:rPr>
                          </m:ctrlPr>
                        </m:radPr>
                        <m:deg/>
                        <m:e>
                          <m:r>
                            <a:rPr lang="en-GB" b="0" i="1" smtClean="0">
                              <a:latin typeface="Cambria Math"/>
                              <a:ea typeface="Cambria Math"/>
                            </a:rPr>
                            <m:t>𝑔𝑟𝑡𝑎𝑛</m:t>
                          </m:r>
                          <m:r>
                            <a:rPr lang="en-GB" b="0" i="1" smtClean="0">
                              <a:latin typeface="Cambria Math"/>
                              <a:ea typeface="Cambria Math"/>
                            </a:rPr>
                            <m:t>𝜃</m:t>
                          </m:r>
                        </m:e>
                      </m:rad>
                    </m:oMath>
                  </m:oMathPara>
                </a14:m>
                <a:endParaRPr lang="en-GB" dirty="0" smtClean="0"/>
              </a:p>
              <a:p>
                <a:pPr marL="0" indent="0">
                  <a:buNone/>
                </a:pPr>
                <a:r>
                  <a:rPr lang="en-GB" dirty="0" smtClean="0"/>
                  <a:t>The steeper the bank, the faster you can take the corner. </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33" t="-1000"/>
                </a:stretch>
              </a:blipFill>
            </p:spPr>
            <p:txBody>
              <a:bodyPr/>
              <a:lstStyle/>
              <a:p>
                <a:r>
                  <a:rPr lang="en-GB">
                    <a:noFill/>
                  </a:rPr>
                  <a:t> </a:t>
                </a:r>
              </a:p>
            </p:txBody>
          </p:sp>
        </mc:Fallback>
      </mc:AlternateContent>
    </p:spTree>
    <p:extLst>
      <p:ext uri="{BB962C8B-B14F-4D97-AF65-F5344CB8AC3E}">
        <p14:creationId xmlns:p14="http://schemas.microsoft.com/office/powerpoint/2010/main" val="15186057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Funfair rides</a:t>
            </a:r>
            <a:endParaRPr lang="en-GB" dirty="0"/>
          </a:p>
        </p:txBody>
      </p:sp>
      <p:sp>
        <p:nvSpPr>
          <p:cNvPr id="3" name="Content Placeholder 2"/>
          <p:cNvSpPr>
            <a:spLocks noGrp="1"/>
          </p:cNvSpPr>
          <p:nvPr>
            <p:ph idx="1"/>
          </p:nvPr>
        </p:nvSpPr>
        <p:spPr/>
        <p:txBody>
          <a:bodyPr/>
          <a:lstStyle/>
          <a:p>
            <a:r>
              <a:rPr lang="en-GB" dirty="0" smtClean="0"/>
              <a:t>One funfair ride which spins on its axis and then the floor drops gives people the sensation they are “stuck” to the wall. </a:t>
            </a:r>
          </a:p>
          <a:p>
            <a:endParaRPr lang="en-GB" dirty="0"/>
          </a:p>
          <a:p>
            <a:r>
              <a:rPr lang="en-GB" dirty="0" smtClean="0"/>
              <a:t>What happens is the drum wall is exerting a normal reaction force, which provides the centripetal force to keep them moving in a circular path. </a:t>
            </a:r>
          </a:p>
          <a:p>
            <a:endParaRPr lang="en-GB" dirty="0"/>
          </a:p>
          <a:p>
            <a:r>
              <a:rPr lang="en-GB" dirty="0" smtClean="0"/>
              <a:t>They do not fall because the friction acting </a:t>
            </a:r>
          </a:p>
          <a:p>
            <a:pPr marL="0" indent="0">
              <a:buNone/>
            </a:pPr>
            <a:r>
              <a:rPr lang="en-GB" dirty="0" smtClean="0"/>
              <a:t>upwards balances their weight.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3962833"/>
            <a:ext cx="17335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036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Mandatory Content covered </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676401"/>
            <a:ext cx="4229100" cy="2326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863436"/>
            <a:ext cx="381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13364" y="1315013"/>
            <a:ext cx="2505814" cy="369332"/>
          </a:xfrm>
          <a:prstGeom prst="rect">
            <a:avLst/>
          </a:prstGeom>
          <a:noFill/>
        </p:spPr>
        <p:txBody>
          <a:bodyPr wrap="none" rtlCol="0">
            <a:spAutoFit/>
          </a:bodyPr>
          <a:lstStyle/>
          <a:p>
            <a:r>
              <a:rPr lang="en-GB" b="1" dirty="0"/>
              <a:t>Mandatory Key Area</a:t>
            </a:r>
          </a:p>
        </p:txBody>
      </p:sp>
      <p:sp>
        <p:nvSpPr>
          <p:cNvPr id="7" name="TextBox 6"/>
          <p:cNvSpPr txBox="1"/>
          <p:nvPr/>
        </p:nvSpPr>
        <p:spPr>
          <a:xfrm>
            <a:off x="7086600" y="1328283"/>
            <a:ext cx="2618024" cy="369332"/>
          </a:xfrm>
          <a:prstGeom prst="rect">
            <a:avLst/>
          </a:prstGeom>
          <a:noFill/>
        </p:spPr>
        <p:txBody>
          <a:bodyPr wrap="none" rtlCol="0">
            <a:spAutoFit/>
          </a:bodyPr>
          <a:lstStyle/>
          <a:p>
            <a:r>
              <a:rPr lang="en-GB" b="1" dirty="0"/>
              <a:t>Examples of key area</a:t>
            </a:r>
          </a:p>
        </p:txBody>
      </p:sp>
    </p:spTree>
    <p:extLst>
      <p:ext uri="{BB962C8B-B14F-4D97-AF65-F5344CB8AC3E}">
        <p14:creationId xmlns:p14="http://schemas.microsoft.com/office/powerpoint/2010/main" val="3010947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371601"/>
            <a:ext cx="7848600" cy="5309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96432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2376" y="1524000"/>
            <a:ext cx="8242224" cy="4930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0077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Comic">
      <a:majorFont>
        <a:latin typeface="Comic Sans MS"/>
        <a:ea typeface=""/>
        <a:cs typeface=""/>
      </a:majorFont>
      <a:minorFont>
        <a:latin typeface="Comic Sans MS"/>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1970</TotalTime>
  <Words>3028</Words>
  <Application>Microsoft Office PowerPoint</Application>
  <PresentationFormat>Widescreen</PresentationFormat>
  <Paragraphs>502</Paragraphs>
  <Slides>95</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95</vt:i4>
      </vt:variant>
    </vt:vector>
  </HeadingPairs>
  <TitlesOfParts>
    <vt:vector size="101" baseType="lpstr">
      <vt:lpstr>Arial</vt:lpstr>
      <vt:lpstr>Cambria Math</vt:lpstr>
      <vt:lpstr>Comic Sans MS</vt:lpstr>
      <vt:lpstr>Gulim</vt:lpstr>
      <vt:lpstr>Times New Roman</vt:lpstr>
      <vt:lpstr>Clarity</vt:lpstr>
      <vt:lpstr>Lesson Starter</vt:lpstr>
      <vt:lpstr>Rotational motion</vt:lpstr>
      <vt:lpstr>Angular displacement and radians </vt:lpstr>
      <vt:lpstr>Angular displacement and radians</vt:lpstr>
      <vt:lpstr>Angular displacement and radians</vt:lpstr>
      <vt:lpstr>Changing Degrees to Radians</vt:lpstr>
      <vt:lpstr>Angular displacement and Radians</vt:lpstr>
      <vt:lpstr>Angular velocity and acceleration </vt:lpstr>
      <vt:lpstr>Example </vt:lpstr>
      <vt:lpstr>Answer</vt:lpstr>
      <vt:lpstr>Orbits of the planets </vt:lpstr>
      <vt:lpstr>Revolutions per minute to Radians per second</vt:lpstr>
      <vt:lpstr>Tutorial 2.0</vt:lpstr>
      <vt:lpstr>Radian Quiz</vt:lpstr>
      <vt:lpstr>Radians quiz </vt:lpstr>
      <vt:lpstr>Periodic time and angular velocity</vt:lpstr>
      <vt:lpstr>Angular velocity, period and frequency</vt:lpstr>
      <vt:lpstr>Angular velocity, period and frequency</vt:lpstr>
      <vt:lpstr>Mandatory Course Content Covered</vt:lpstr>
      <vt:lpstr>Angular Acceleration</vt:lpstr>
      <vt:lpstr>Angular Acceleration</vt:lpstr>
      <vt:lpstr>Kinematic relationships for angular motion </vt:lpstr>
      <vt:lpstr>Kinematic relationships for angular motion </vt:lpstr>
      <vt:lpstr>Kinematic relationships for angular motion </vt:lpstr>
      <vt:lpstr>Linear vs Rotational</vt:lpstr>
      <vt:lpstr>Angular velocity Quiz</vt:lpstr>
      <vt:lpstr>Quiz</vt:lpstr>
      <vt:lpstr>Example 1</vt:lpstr>
      <vt:lpstr>Example 1 Answer</vt:lpstr>
      <vt:lpstr>Example 2</vt:lpstr>
      <vt:lpstr>Example 2 Answer</vt:lpstr>
      <vt:lpstr>Example 3</vt:lpstr>
      <vt:lpstr>Example 3 Answer</vt:lpstr>
      <vt:lpstr>Lesson Starter</vt:lpstr>
      <vt:lpstr>Mandatory Content Covered</vt:lpstr>
      <vt:lpstr>Lesson Starter 22/06/17</vt:lpstr>
      <vt:lpstr>Tangential speed and angular velocity </vt:lpstr>
      <vt:lpstr>Tangential speed and angular velocity </vt:lpstr>
      <vt:lpstr>Tangential Speed and angular velocity</vt:lpstr>
      <vt:lpstr>Tangential Speed and angular velocity</vt:lpstr>
      <vt:lpstr>Tangential Speed and angular velocity</vt:lpstr>
      <vt:lpstr>Tangential speed and angular velocity </vt:lpstr>
      <vt:lpstr>Example 1</vt:lpstr>
      <vt:lpstr>Example 1 Answer</vt:lpstr>
      <vt:lpstr>Tangential Acceleration</vt:lpstr>
      <vt:lpstr>Tangential Acceleration</vt:lpstr>
      <vt:lpstr>Mandatory content covered </vt:lpstr>
      <vt:lpstr>Experiment </vt:lpstr>
      <vt:lpstr>Centripetal Acceleration</vt:lpstr>
      <vt:lpstr>Centripetal Acceleration</vt:lpstr>
      <vt:lpstr>Centripetal Acceleration</vt:lpstr>
      <vt:lpstr>Centripetal Acceleration</vt:lpstr>
      <vt:lpstr>Centripetal Acceleration</vt:lpstr>
      <vt:lpstr>Centripetal Acceleration</vt:lpstr>
      <vt:lpstr>Example 1</vt:lpstr>
      <vt:lpstr>Answer</vt:lpstr>
      <vt:lpstr>Example 2 </vt:lpstr>
      <vt:lpstr>Answer</vt:lpstr>
      <vt:lpstr>Answer </vt:lpstr>
      <vt:lpstr>Answer</vt:lpstr>
      <vt:lpstr>Mandatory Content Covered</vt:lpstr>
      <vt:lpstr>Centripetal Force</vt:lpstr>
      <vt:lpstr>Centripetal Force</vt:lpstr>
      <vt:lpstr>Centripetal Force</vt:lpstr>
      <vt:lpstr>Example 1</vt:lpstr>
      <vt:lpstr>Answer</vt:lpstr>
      <vt:lpstr>Mandatory Content Covered</vt:lpstr>
      <vt:lpstr>Do you remember? </vt:lpstr>
      <vt:lpstr>Object moving in a horizontal circle</vt:lpstr>
      <vt:lpstr>Vertical Motion</vt:lpstr>
      <vt:lpstr>Vertical Motion</vt:lpstr>
      <vt:lpstr>Vertical Motion </vt:lpstr>
      <vt:lpstr>Vertical Motion</vt:lpstr>
      <vt:lpstr>Example</vt:lpstr>
      <vt:lpstr>Answer</vt:lpstr>
      <vt:lpstr>Quiz</vt:lpstr>
      <vt:lpstr>Quiz</vt:lpstr>
      <vt:lpstr>Applications</vt:lpstr>
      <vt:lpstr>Rollercoaster </vt:lpstr>
      <vt:lpstr>Rollercoaster</vt:lpstr>
      <vt:lpstr>Conical Pendulum </vt:lpstr>
      <vt:lpstr>Conical Pendulum </vt:lpstr>
      <vt:lpstr>Conical Pendulum </vt:lpstr>
      <vt:lpstr>Conical Pendulum </vt:lpstr>
      <vt:lpstr>Example</vt:lpstr>
      <vt:lpstr>Answer</vt:lpstr>
      <vt:lpstr>Answer</vt:lpstr>
      <vt:lpstr>Cars cornering</vt:lpstr>
      <vt:lpstr>Cars Cornering</vt:lpstr>
      <vt:lpstr>Banked tracks </vt:lpstr>
      <vt:lpstr>Banked Tracks</vt:lpstr>
      <vt:lpstr>Funfair rides</vt:lpstr>
      <vt:lpstr>Mandatory Content covered </vt:lpstr>
      <vt:lpstr>Quiz</vt:lpstr>
      <vt:lpstr>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Rotational motion</dc:title>
  <dc:creator>Alexandra Watson</dc:creator>
  <cp:lastModifiedBy>Alexandra Watson</cp:lastModifiedBy>
  <cp:revision>126</cp:revision>
  <dcterms:created xsi:type="dcterms:W3CDTF">2006-08-16T00:00:00Z</dcterms:created>
  <dcterms:modified xsi:type="dcterms:W3CDTF">2019-06-20T09:26:15Z</dcterms:modified>
</cp:coreProperties>
</file>