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6" r:id="rId4"/>
    <p:sldId id="285" r:id="rId5"/>
    <p:sldId id="286" r:id="rId6"/>
    <p:sldId id="288" r:id="rId7"/>
    <p:sldId id="287" r:id="rId8"/>
    <p:sldId id="289" r:id="rId9"/>
    <p:sldId id="291" r:id="rId10"/>
    <p:sldId id="290" r:id="rId11"/>
    <p:sldId id="292" r:id="rId12"/>
    <p:sldId id="293" r:id="rId13"/>
    <p:sldId id="29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2" autoAdjust="0"/>
    <p:restoredTop sz="94660"/>
  </p:normalViewPr>
  <p:slideViewPr>
    <p:cSldViewPr>
      <p:cViewPr>
        <p:scale>
          <a:sx n="70" d="100"/>
          <a:sy n="70" d="100"/>
        </p:scale>
        <p:origin x="-50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915D3-1899-4B54-AFE8-90108ED6B877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46470-B3E9-411D-9816-A3D6CAC5F5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61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http://www.youtube.com/watch?v=bw5TE5o7JtE  2:03</a:t>
            </a:r>
            <a:r>
              <a:rPr lang="en-GB" baseline="0" dirty="0" smtClean="0"/>
              <a:t>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http://www.youtube.com/watch?v=IdTxGJjA4Jw  2.54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http://www.youtube.com/watch?v=wzALbzTdnc8  3:28 minutes</a:t>
            </a:r>
          </a:p>
          <a:p>
            <a:r>
              <a:rPr lang="en-GB" dirty="0" smtClean="0"/>
              <a:t>If</a:t>
            </a:r>
            <a:r>
              <a:rPr lang="en-GB" baseline="0" dirty="0" smtClean="0"/>
              <a:t> available use Atom – Clash of the titans to show </a:t>
            </a:r>
            <a:r>
              <a:rPr lang="en-GB" baseline="0" dirty="0" err="1" smtClean="0"/>
              <a:t>Rutherfords</a:t>
            </a:r>
            <a:r>
              <a:rPr lang="en-GB" baseline="0" dirty="0" smtClean="0"/>
              <a:t> experiment.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</a:t>
            </a:r>
            <a:r>
              <a:rPr lang="en-GB" baseline="0" dirty="0" smtClean="0"/>
              <a:t> available use Atom – Clash of the titans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Atom</a:t>
            </a:r>
            <a:r>
              <a:rPr lang="en-GB" baseline="0" dirty="0" smtClean="0"/>
              <a:t> – Clash of the titans if available.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http://www.youtube.com/watch?v=en2S1tBl1_s   4:25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83568" y="6093296"/>
            <a:ext cx="5328592" cy="55376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Particles and Waves	M Ashton 2013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B3072C-D8BD-4D3E-A8E1-EABA9073223A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chadwick+physicist&amp;source=images&amp;cd=&amp;cad=rja&amp;docid=KXKZAvlefOE0zM&amp;tbnid=YE82OQa-AAZRzM:&amp;ved=0CAUQjRw&amp;url=http://www-meg.phys.cmu.edu/physics_33340/&amp;ei=deawUdP4OoH_PK2VgPgF&amp;psig=AFQjCNEKv-CEQIrwfzKRU2jJOJ83lvqORg&amp;ust=137063418096156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n2S1tBl1_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.uk/url?sa=i&amp;rct=j&amp;q=paul+dirac&amp;source=images&amp;cd=&amp;cad=rja&amp;docid=otqQvmLu7y--pM&amp;tbnid=x5ffvlpxtob13M:&amp;ved=0CAUQjRw&amp;url=http://en.wikipedia.org/wiki/Paul_Dirac&amp;ei=cuuwUYSbDsyHPYDIgaAH&amp;psig=AFQjCNGkvSN_JQFrFLJR6jW-XfEi1Puqgg&amp;ust=137063547736146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source=images&amp;cd=&amp;cad=rja&amp;docid=C9cVut0wCODKvM&amp;tbnid=uAb6nSPYaE0IDM:&amp;ved=0CAUQjRw&amp;url=http://www.findabout.net/democritus.html&amp;ei=mdOwUYKbL8n_OYSjgcgK&amp;bvm=bv.47534661,d.bGE&amp;psig=AFQjCNE824EQrOHVDTqDzpJIOu5fgDCIWg&amp;ust=137062938260895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lavoisier&amp;source=images&amp;cd=&amp;cad=rja&amp;docid=SY8uXFwoT3N1iM&amp;tbnid=1fTNoJQmOhO3YM:&amp;ved=0CAUQjRw&amp;url=http://biographycolllection.blogspot.com/2012/04/antoine-laurent-lavoisi-biography.html&amp;ei=ddWwUbmFAsuwPNCWgNAI&amp;bvm=bv.47534661,d.bGE&amp;psig=AFQjCNHaOmdu-0kSll7dL-SjDigCQ3NXmQ&amp;ust=137062982339824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dalton&amp;source=images&amp;cd=&amp;cad=rja&amp;docid=rnY05mEJo99ZRM&amp;tbnid=EMUJZGzHxbax0M:&amp;ved=0CAUQjRw&amp;url=http://the-history-of-the-atom.wikispaces.com/John+Dalton&amp;ei=_tWwUafXCojiO6OhgZAM&amp;bvm=bv.47534661,d.bGE&amp;psig=AFQjCNGDXqULIzTC3ghu1CJJ8E45F9-Bjg&amp;ust=137063000535929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w5TE5o7J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uk/url?sa=i&amp;rct=j&amp;q=mendeleev&amp;source=images&amp;cd=&amp;cad=rja&amp;docid=misErW4JcWiA5M&amp;tbnid=2lud_cWl2E9bTM:&amp;ved=0CAUQjRw&amp;url=http://english.ruvr.ru/2009/02/03/240490/&amp;ei=cNiwUf_SAszEPIyYgUg&amp;bvm=bv.47534661,d.bGE&amp;psig=AFQjCNFMW87hBK6ib3A-AH0zmT-phnwgFg&amp;ust=137063060905149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dTxGJjA4Jw" TargetMode="Externa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sa=i&amp;rct=j&amp;q=plum+pudding+model&amp;source=images&amp;cd=&amp;cad=rja&amp;docid=rr41gc6ZpbDxFM&amp;tbnid=ub1rgKEx-fKL_M:&amp;ved=0CAUQjRw&amp;url=http://stonewickmagic.blogspot.com/2010_05_01_archive.html&amp;ei=fNuwUb68IYvTPNXHgMAL&amp;bvm=bv.47534661,d.bGE&amp;psig=AFQjCNHamPFh4Y7qOJfzx9ylqzG3_aub7w&amp;ust=1370631376270741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.uk/url?sa=i&amp;rct=j&amp;q=thomson&amp;source=images&amp;cd=&amp;cad=rja&amp;docid=jhX_FvvsmmMRjM&amp;tbnid=oFcUTlhNIhPPRM:&amp;ved=0CAUQjRw&amp;url=http://www.phy.cam.ac.uk/history/electron/photos.php&amp;ei=adewUffeEIeNO7SzgYgK&amp;bvm=bv.47534661,d.bGE&amp;psig=AFQjCNG2ffXxlad3pgQhmGLTs3asQ69PYQ&amp;ust=137063036063930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zALbzTdnc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.uk/url?sa=i&amp;rct=j&amp;q=ernest+rutherford&amp;source=images&amp;cd=&amp;cad=rja&amp;docid=tDHswobU9fcq0M&amp;tbnid=0IkwdZJIxRS2oM:&amp;ved=0CAUQjRw&amp;url=http://www.atomicarchive.com/Bios/RutherfordPhoto.shtml&amp;ei=cdywUdqTLMGVO5nggdAP&amp;psig=AFQjCNHuVML5DTo5rZEvgU2606z5uu1piw&amp;ust=137063165801703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tube.com/viewVideo.php?video_id=213936&amp;title=Bohr_s_Model_of_the_At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.uk/url?sa=i&amp;rct=j&amp;q=niels+bohr&amp;source=images&amp;cd=&amp;cad=rja&amp;docid=jdKkioYiJfCLiM&amp;tbnid=7Kbt3YMrdPb3pM:&amp;ved=0CAUQjRw&amp;url=https://en.wikipedia.org/wiki/Niels_Bohr&amp;ei=SeiwUeLOJMm8OY2JgLAH&amp;psig=AFQjCNFRfMohYLwJjcHpwSOEw449hBnJ4Q&amp;ust=137063468000696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2147664"/>
          </a:xfrm>
        </p:spPr>
        <p:txBody>
          <a:bodyPr>
            <a:noAutofit/>
          </a:bodyPr>
          <a:lstStyle/>
          <a:p>
            <a:pPr algn="l"/>
            <a:r>
              <a:rPr lang="en-GB" sz="6600" dirty="0" smtClean="0"/>
              <a:t>The Standard Model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48736"/>
          </a:xfrm>
        </p:spPr>
        <p:txBody>
          <a:bodyPr>
            <a:noAutofit/>
          </a:bodyPr>
          <a:lstStyle/>
          <a:p>
            <a:pPr algn="l"/>
            <a:r>
              <a:rPr lang="en-GB" sz="5400" dirty="0" smtClean="0">
                <a:latin typeface="+mj-lt"/>
              </a:rPr>
              <a:t>Lesson 2:</a:t>
            </a:r>
          </a:p>
          <a:p>
            <a:pPr algn="l"/>
            <a:r>
              <a:rPr lang="en-GB" sz="5400" dirty="0" smtClean="0">
                <a:latin typeface="+mj-lt"/>
              </a:rPr>
              <a:t>Historical Background</a:t>
            </a:r>
            <a:endParaRPr lang="en-GB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57200" y="980728"/>
            <a:ext cx="8219256" cy="7128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James Chadwick</a:t>
            </a: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139952" y="1484784"/>
            <a:ext cx="4536504" cy="4241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Discovered the neutron.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This explained why different isotopes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of the same element exist.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32770" name="Picture 2" descr="http://www-meg.phys.cmu.edu/physics_33340/physicists/chadwic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273" y="1680565"/>
            <a:ext cx="3415655" cy="4405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57200" y="980728"/>
            <a:ext cx="8219256" cy="7128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Paul </a:t>
            </a:r>
            <a:r>
              <a:rPr lang="en-GB" sz="3200" b="1" dirty="0" smtClean="0">
                <a:latin typeface="+mj-lt"/>
              </a:rPr>
              <a:t>D</a:t>
            </a: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irac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139952" y="1268760"/>
            <a:ext cx="4536504" cy="5373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3200" dirty="0" smtClean="0">
                <a:latin typeface="+mj-lt"/>
              </a:rPr>
              <a:t>First prediction of </a:t>
            </a:r>
            <a:r>
              <a:rPr lang="en-GB" sz="3200" dirty="0" smtClean="0">
                <a:latin typeface="+mj-lt"/>
                <a:hlinkClick r:id="rId3"/>
              </a:rPr>
              <a:t>antimatter</a:t>
            </a:r>
            <a:r>
              <a:rPr lang="en-GB" sz="3200" dirty="0" smtClean="0">
                <a:latin typeface="+mj-lt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Postulated the positron.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This was proven later by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Carl Anderson while analysing the tracks from a cloud chamber.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Every particle has a corresponding antiparticle.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30722" name="Picture 2" descr="http://upload.wikimedia.org/wikipedia/commons/thumb/c/cf/Dirac_4.jpg/220px-Dirac_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284" y="1690860"/>
            <a:ext cx="3319636" cy="4692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836712"/>
            <a:ext cx="8219256" cy="7128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Annihilation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67544" y="1412776"/>
            <a:ext cx="8208912" cy="51845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3200" dirty="0" smtClean="0">
                <a:latin typeface="+mj-lt"/>
              </a:rPr>
              <a:t>In an annihilation a matter and antimatter particle completely annihilate into energy.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Other particles are created from this energy.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3200" dirty="0" smtClean="0">
                <a:latin typeface="+mj-lt"/>
              </a:rPr>
              <a:t>For example, when an electron and positron annihilate photons are produced.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365104"/>
            <a:ext cx="7718425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The advent of particle accelerators led to the discovery of nearly 200 different particles.</a:t>
            </a:r>
          </a:p>
          <a:p>
            <a:r>
              <a:rPr lang="en-GB" sz="3200" dirty="0" smtClean="0">
                <a:latin typeface="+mj-lt"/>
              </a:rPr>
              <a:t>A new theory was needed to simplify what was going on.</a:t>
            </a:r>
          </a:p>
          <a:p>
            <a:r>
              <a:rPr lang="en-GB" sz="3200" dirty="0" smtClean="0">
                <a:latin typeface="+mj-lt"/>
              </a:rPr>
              <a:t>This theory is called the Standard Model.</a:t>
            </a:r>
          </a:p>
          <a:p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GB" dirty="0" smtClean="0"/>
              <a:t>What are we learning today?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alibri" pitchFamily="34" charset="0"/>
              </a:rPr>
              <a:t>The history behind our current understanding of the atom.</a:t>
            </a:r>
          </a:p>
          <a:p>
            <a:endParaRPr lang="en-GB" sz="3200" dirty="0" smtClean="0">
              <a:latin typeface="Calibri" pitchFamily="34" charset="0"/>
            </a:endParaRPr>
          </a:p>
          <a:p>
            <a:endParaRPr lang="en-GB" sz="3200" dirty="0" smtClean="0">
              <a:latin typeface="Calibri" pitchFamily="34" charset="0"/>
            </a:endParaRPr>
          </a:p>
          <a:p>
            <a:pPr>
              <a:buNone/>
            </a:pPr>
            <a:endParaRPr lang="en-GB" sz="3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The History of the Atom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08064"/>
            <a:ext cx="8219256" cy="712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b="1" dirty="0" smtClean="0">
                <a:latin typeface="+mj-lt"/>
              </a:rPr>
              <a:t>Democritus</a:t>
            </a: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4572000" y="2348880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8196" name="Picture 4" descr="http://www.findabout.net/wp-content/uploads/2012/11/democrit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348879"/>
            <a:ext cx="3096344" cy="4124813"/>
          </a:xfrm>
          <a:prstGeom prst="rect">
            <a:avLst/>
          </a:prstGeom>
          <a:noFill/>
        </p:spPr>
      </p:pic>
      <p:sp>
        <p:nvSpPr>
          <p:cNvPr id="17" name="Content Placeholder 5"/>
          <p:cNvSpPr txBox="1">
            <a:spLocks/>
          </p:cNvSpPr>
          <p:nvPr/>
        </p:nvSpPr>
        <p:spPr>
          <a:xfrm>
            <a:off x="4139952" y="2212120"/>
            <a:ext cx="4536504" cy="4241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GB" sz="3200" dirty="0" smtClean="0">
                <a:latin typeface="+mj-lt"/>
              </a:rPr>
              <a:t>He believed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atoms are indivisible particles separated by empty space.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different types of atoms had different shapes and sizes.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5" grpId="0" build="p"/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5"/>
          <p:cNvSpPr txBox="1">
            <a:spLocks/>
          </p:cNvSpPr>
          <p:nvPr/>
        </p:nvSpPr>
        <p:spPr>
          <a:xfrm>
            <a:off x="457200" y="980728"/>
            <a:ext cx="8219256" cy="7128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Lavoisier</a:t>
            </a:r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4139952" y="1484784"/>
            <a:ext cx="4536504" cy="4241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GB" sz="3200" dirty="0" smtClean="0">
                <a:latin typeface="+mj-lt"/>
              </a:rPr>
              <a:t>Discovered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t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 total mass in a chemical reaction stays the same.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defined elements as materials that could not be broken down further.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098" name="Picture 2" descr="http://3.bp.blogspot.com/-0vDp6ykbDZ8/T4Q9K0SnxLI/AAAAAAAAFWg/D_x6DX_JdgM/s1600/C0025006-Antoine_Lavoisier,_French_chemist-SP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628800"/>
            <a:ext cx="3384376" cy="4185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5"/>
          <p:cNvSpPr txBox="1">
            <a:spLocks/>
          </p:cNvSpPr>
          <p:nvPr/>
        </p:nvSpPr>
        <p:spPr>
          <a:xfrm>
            <a:off x="457200" y="980728"/>
            <a:ext cx="8219256" cy="7128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GB" sz="3200" b="1" dirty="0" smtClean="0">
                <a:latin typeface="+mj-lt"/>
              </a:rPr>
              <a:t>Dalton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139952" y="1484784"/>
            <a:ext cx="4536504" cy="48245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GB" sz="3200" dirty="0" smtClean="0">
                <a:latin typeface="+mj-lt"/>
              </a:rPr>
              <a:t>Concluded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different elements differ in mass.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atoms cannot be subdivided, created or destroyed.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noProof="0" dirty="0" smtClean="0">
                <a:latin typeface="+mj-lt"/>
              </a:rPr>
              <a:t>d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ifferent atoms combine to form chemical compounds.</a:t>
            </a:r>
          </a:p>
        </p:txBody>
      </p:sp>
      <p:pic>
        <p:nvPicPr>
          <p:cNvPr id="26628" name="Picture 4" descr="http://the-history-of-the-atom.wikispaces.com/file/view/JOHN_DALTON_REICH-CHEMMISTRY.jpg/183313997/299x299/JOHN_DALTON_REICH-CHEMMIST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3456383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57200" y="980728"/>
            <a:ext cx="8219256" cy="7128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Mendeleev</a:t>
            </a: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139952" y="1484784"/>
            <a:ext cx="4536504" cy="4241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GB" sz="3200" dirty="0" smtClean="0">
                <a:latin typeface="+mj-lt"/>
              </a:rPr>
              <a:t>Noticed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that certain chemical processes repeated themselves periodically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He produced the first </a:t>
            </a:r>
            <a:r>
              <a:rPr lang="en-GB" sz="3200" dirty="0" smtClean="0">
                <a:latin typeface="+mj-lt"/>
                <a:hlinkClick r:id="rId3"/>
              </a:rPr>
              <a:t>periodic table</a:t>
            </a:r>
            <a:r>
              <a:rPr lang="en-GB" sz="3200" dirty="0" smtClean="0">
                <a:latin typeface="+mj-lt"/>
              </a:rPr>
              <a:t>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28674" name="Picture 2" descr="http://m.ruvr.ru/087/545/1234/Mendeleev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628800"/>
            <a:ext cx="3384376" cy="4831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57200" y="980728"/>
            <a:ext cx="8219256" cy="7128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JJ Thomson</a:t>
            </a: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139952" y="1484784"/>
            <a:ext cx="4536504" cy="49685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Discovered t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3"/>
              </a:rPr>
              <a:t>electron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Described the atom as a solid sphere of positive charge with electrons stuck in it like plums in a pudding.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This became known as the plum pudding model.</a:t>
            </a:r>
          </a:p>
        </p:txBody>
      </p:sp>
      <p:pic>
        <p:nvPicPr>
          <p:cNvPr id="29698" name="Picture 2" descr="http://www.phy.cam.ac.uk/history/electron/jj_c189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648569"/>
            <a:ext cx="3312368" cy="4533453"/>
          </a:xfrm>
          <a:prstGeom prst="rect">
            <a:avLst/>
          </a:prstGeom>
          <a:noFill/>
        </p:spPr>
      </p:pic>
      <p:pic>
        <p:nvPicPr>
          <p:cNvPr id="29700" name="Picture 4" descr="http://3.bp.blogspot.com/_cg38dLEJeg0/S_GaU8bgavI/AAAAAAAAAeQ/ae55hDcIwO8/s1600/plumb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2329160"/>
            <a:ext cx="3271639" cy="326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57200" y="980728"/>
            <a:ext cx="8219256" cy="7128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Ernest Rutherford</a:t>
            </a: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139952" y="1484784"/>
            <a:ext cx="4536504" cy="4241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Carried out the first </a:t>
            </a:r>
            <a:r>
              <a:rPr lang="en-GB" sz="3200" dirty="0" smtClean="0">
                <a:latin typeface="+mj-lt"/>
                <a:hlinkClick r:id="rId3"/>
              </a:rPr>
              <a:t>scattering experiment</a:t>
            </a:r>
            <a:r>
              <a:rPr lang="en-GB" sz="3200" dirty="0" smtClean="0">
                <a:latin typeface="+mj-lt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Found that the atom consisted of mostly empty space with a positively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charged centre.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27650" name="Picture 2" descr="http://www.atomicarchive.com/Images/bio/H0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628800"/>
            <a:ext cx="336463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57200" y="980728"/>
            <a:ext cx="8219256" cy="7128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Neils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Bohr</a:t>
            </a: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139952" y="1484784"/>
            <a:ext cx="4536504" cy="4241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dirty="0" smtClean="0">
                <a:latin typeface="+mj-lt"/>
              </a:rPr>
              <a:t>Concluded the </a:t>
            </a:r>
            <a:r>
              <a:rPr lang="en-GB" sz="3200" dirty="0" smtClean="0">
                <a:latin typeface="+mj-lt"/>
                <a:hlinkClick r:id="rId3"/>
              </a:rPr>
              <a:t>planetary model</a:t>
            </a:r>
            <a:r>
              <a:rPr lang="en-GB" sz="3200" dirty="0" smtClean="0">
                <a:latin typeface="+mj-lt"/>
              </a:rPr>
              <a:t> of the atom.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Positive nucleus in the centre with electrons orbiting around it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3200" baseline="0" dirty="0" smtClean="0">
                <a:latin typeface="+mj-lt"/>
              </a:rPr>
              <a:t>Discovered that these orbits have an associated energy</a:t>
            </a:r>
            <a:r>
              <a:rPr lang="en-GB" sz="3200" dirty="0" smtClean="0">
                <a:latin typeface="+mj-lt"/>
              </a:rPr>
              <a:t>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31746" name="Picture 2" descr="https://upload.wikimedia.org/wikipedia/commons/thumb/6/6d/Niels_Bohr.jpg/220px-Niels_Boh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284" y="1628800"/>
            <a:ext cx="3391644" cy="4794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4798</TotalTime>
  <Words>389</Words>
  <Application>Microsoft Office PowerPoint</Application>
  <PresentationFormat>On-screen Show (4:3)</PresentationFormat>
  <Paragraphs>64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The Standard Model</vt:lpstr>
      <vt:lpstr>What are we learning today?</vt:lpstr>
      <vt:lpstr>The History of the Atom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</dc:title>
  <dc:creator>maggie</dc:creator>
  <cp:lastModifiedBy>AlexanderR</cp:lastModifiedBy>
  <cp:revision>435</cp:revision>
  <dcterms:created xsi:type="dcterms:W3CDTF">2011-08-27T20:48:42Z</dcterms:created>
  <dcterms:modified xsi:type="dcterms:W3CDTF">2014-12-09T09:43:06Z</dcterms:modified>
</cp:coreProperties>
</file>