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76" r:id="rId4"/>
    <p:sldId id="283" r:id="rId5"/>
    <p:sldId id="28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2" autoAdjust="0"/>
    <p:restoredTop sz="94660"/>
  </p:normalViewPr>
  <p:slideViewPr>
    <p:cSldViewPr>
      <p:cViewPr varScale="1">
        <p:scale>
          <a:sx n="86" d="100"/>
          <a:sy n="86" d="100"/>
        </p:scale>
        <p:origin x="684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915D3-1899-4B54-AFE8-90108ED6B877}" type="datetimeFigureOut">
              <a:rPr lang="en-GB" smtClean="0"/>
              <a:pPr/>
              <a:t>06/11/2018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46470-B3E9-411D-9816-A3D6CAC5F5C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680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446470-B3E9-411D-9816-A3D6CAC5F5CE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534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446470-B3E9-411D-9816-A3D6CAC5F5CE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06/11/2018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911424" y="6093297"/>
            <a:ext cx="7104789" cy="55376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Particles and Waves	M Ashton 2013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06/11/2018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06/11/2018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06/11/2018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3072C-D8BD-4D3E-A8E1-EABA9073223A}" type="datetimeFigureOut">
              <a:rPr lang="en-GB" smtClean="0"/>
              <a:pPr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B3072C-D8BD-4D3E-A8E1-EABA9073223A}" type="datetimeFigureOut">
              <a:rPr lang="en-GB" smtClean="0"/>
              <a:pPr/>
              <a:t>06/11/2018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E823DA-C1BB-4347-A742-1F62E83DC74E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0fKBhvDjuy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htwins.net/scal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052736"/>
            <a:ext cx="7851648" cy="2147664"/>
          </a:xfrm>
        </p:spPr>
        <p:txBody>
          <a:bodyPr>
            <a:noAutofit/>
          </a:bodyPr>
          <a:lstStyle/>
          <a:p>
            <a:pPr algn="l"/>
            <a:r>
              <a:rPr lang="en-GB" sz="6600" dirty="0"/>
              <a:t>The Standard Model</a:t>
            </a:r>
            <a:endParaRPr lang="en-GB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228536"/>
            <a:ext cx="7854696" cy="2648736"/>
          </a:xfrm>
        </p:spPr>
        <p:txBody>
          <a:bodyPr>
            <a:noAutofit/>
          </a:bodyPr>
          <a:lstStyle/>
          <a:p>
            <a:pPr algn="l"/>
            <a:r>
              <a:rPr lang="en-GB" sz="5400" dirty="0">
                <a:latin typeface="+mj-lt"/>
              </a:rPr>
              <a:t>Lesson 1:</a:t>
            </a:r>
          </a:p>
          <a:p>
            <a:pPr algn="l"/>
            <a:r>
              <a:rPr lang="en-GB" sz="5400" dirty="0">
                <a:latin typeface="+mj-lt"/>
              </a:rPr>
              <a:t>Orders of Magnitude</a:t>
            </a:r>
            <a:endParaRPr lang="en-GB" sz="5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04664"/>
            <a:ext cx="8229600" cy="1143000"/>
          </a:xfrm>
        </p:spPr>
        <p:txBody>
          <a:bodyPr/>
          <a:lstStyle/>
          <a:p>
            <a:r>
              <a:rPr lang="en-GB" dirty="0" smtClean="0"/>
              <a:t>What are we learning today?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28800"/>
            <a:ext cx="8229600" cy="4968552"/>
          </a:xfrm>
        </p:spPr>
        <p:txBody>
          <a:bodyPr>
            <a:noAutofit/>
          </a:bodyPr>
          <a:lstStyle/>
          <a:p>
            <a:r>
              <a:rPr lang="en-GB" sz="3200" dirty="0">
                <a:latin typeface="Calibri" pitchFamily="34" charset="0"/>
              </a:rPr>
              <a:t>The range of orders of magnitude of length.</a:t>
            </a:r>
          </a:p>
          <a:p>
            <a:endParaRPr lang="en-GB" sz="3200" dirty="0">
              <a:latin typeface="Calibri" pitchFamily="34" charset="0"/>
            </a:endParaRPr>
          </a:p>
          <a:p>
            <a:endParaRPr lang="en-GB" sz="3200" dirty="0">
              <a:latin typeface="Calibri" pitchFamily="34" charset="0"/>
            </a:endParaRPr>
          </a:p>
          <a:p>
            <a:pPr>
              <a:buNone/>
            </a:pPr>
            <a:endParaRPr lang="en-GB" sz="3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1143000"/>
          </a:xfrm>
        </p:spPr>
        <p:txBody>
          <a:bodyPr/>
          <a:lstStyle/>
          <a:p>
            <a:r>
              <a:rPr lang="en-GB" dirty="0" smtClean="0"/>
              <a:t>A Sense of Scale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79376" y="1708064"/>
            <a:ext cx="9721080" cy="4889288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+mj-lt"/>
              </a:rPr>
              <a:t>We do not experience the extremes of scale in everyday life.</a:t>
            </a:r>
          </a:p>
          <a:p>
            <a:r>
              <a:rPr lang="en-GB" sz="3200" dirty="0">
                <a:latin typeface="+mj-lt"/>
              </a:rPr>
              <a:t>We struggle to visualise the size of a cell or the diameter of the Earth.</a:t>
            </a:r>
          </a:p>
          <a:p>
            <a:r>
              <a:rPr lang="en-GB" sz="3200" dirty="0">
                <a:latin typeface="+mj-lt"/>
              </a:rPr>
              <a:t>To help us we use scientific notation to describe them.</a:t>
            </a:r>
          </a:p>
          <a:p>
            <a:r>
              <a:rPr lang="en-GB" sz="3200" dirty="0">
                <a:latin typeface="+mj-lt"/>
              </a:rPr>
              <a:t>Powers of 10 are referred to as orders of magnitude.</a:t>
            </a:r>
          </a:p>
          <a:p>
            <a:r>
              <a:rPr lang="en-GB" sz="3200" dirty="0">
                <a:latin typeface="+mj-lt"/>
              </a:rPr>
              <a:t>Watch this </a:t>
            </a:r>
            <a:r>
              <a:rPr lang="en-GB" sz="3200" dirty="0">
                <a:latin typeface="+mj-lt"/>
                <a:hlinkClick r:id="rId2"/>
              </a:rPr>
              <a:t>video</a:t>
            </a:r>
            <a:r>
              <a:rPr lang="en-GB" sz="3200" dirty="0">
                <a:latin typeface="+mj-lt"/>
              </a:rPr>
              <a:t>.</a:t>
            </a:r>
            <a:endParaRPr lang="en-GB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1143000"/>
          </a:xfrm>
        </p:spPr>
        <p:txBody>
          <a:bodyPr/>
          <a:lstStyle/>
          <a:p>
            <a:r>
              <a:rPr lang="en-GB" dirty="0" smtClean="0"/>
              <a:t>Orders of Magnitude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68" y="1484784"/>
            <a:ext cx="11161240" cy="5616624"/>
          </a:xfrm>
        </p:spPr>
        <p:txBody>
          <a:bodyPr>
            <a:normAutofit/>
          </a:bodyPr>
          <a:lstStyle/>
          <a:p>
            <a:r>
              <a:rPr lang="en-GB" sz="2800" dirty="0"/>
              <a:t>The order of magnitude of a number is the number of powers of ten </a:t>
            </a:r>
            <a:r>
              <a:rPr lang="en-GB" sz="2800" dirty="0" smtClean="0"/>
              <a:t>it contains </a:t>
            </a:r>
            <a:r>
              <a:rPr lang="en-GB" sz="2800" dirty="0"/>
              <a:t>e.g. 3 x 10</a:t>
            </a:r>
            <a:r>
              <a:rPr lang="en-GB" sz="2800" baseline="30000" dirty="0"/>
              <a:t>8</a:t>
            </a:r>
            <a:r>
              <a:rPr lang="en-GB" sz="2800" dirty="0"/>
              <a:t> has an order of magnitude of </a:t>
            </a:r>
            <a:r>
              <a:rPr lang="en-GB" sz="2800" dirty="0" smtClean="0"/>
              <a:t>8. </a:t>
            </a:r>
            <a:r>
              <a:rPr lang="en-GB" sz="2800" dirty="0" err="1" smtClean="0"/>
              <a:t>E.g</a:t>
            </a:r>
            <a:r>
              <a:rPr lang="en-GB" sz="2800" smtClean="0"/>
              <a:t> From </a:t>
            </a:r>
            <a:r>
              <a:rPr lang="en-GB" sz="2800" dirty="0" smtClean="0"/>
              <a:t>small to large: </a:t>
            </a:r>
          </a:p>
          <a:p>
            <a:pPr lvl="1"/>
            <a:r>
              <a:rPr lang="en-GB" sz="2800" dirty="0"/>
              <a:t>Planck length - </a:t>
            </a:r>
            <a:r>
              <a:rPr lang="en-GB" sz="2800" dirty="0" smtClean="0"/>
              <a:t>x10</a:t>
            </a:r>
            <a:r>
              <a:rPr lang="en-GB" sz="2800" baseline="30000" dirty="0" smtClean="0"/>
              <a:t>-35</a:t>
            </a:r>
            <a:r>
              <a:rPr lang="en-GB" sz="2800" dirty="0" smtClean="0"/>
              <a:t>m</a:t>
            </a:r>
          </a:p>
          <a:p>
            <a:pPr lvl="1"/>
            <a:r>
              <a:rPr lang="en-GB" sz="2800" dirty="0" smtClean="0"/>
              <a:t>Proton </a:t>
            </a:r>
            <a:r>
              <a:rPr lang="en-GB" sz="2800" dirty="0"/>
              <a:t>/ Neutron - x10</a:t>
            </a:r>
            <a:r>
              <a:rPr lang="en-GB" sz="2800" baseline="30000" dirty="0"/>
              <a:t>-15</a:t>
            </a:r>
            <a:r>
              <a:rPr lang="en-GB" sz="2800" dirty="0"/>
              <a:t>m</a:t>
            </a:r>
            <a:endParaRPr lang="en-GB" sz="2800" dirty="0"/>
          </a:p>
          <a:p>
            <a:pPr lvl="1"/>
            <a:r>
              <a:rPr lang="en-GB" sz="2800" dirty="0"/>
              <a:t>Wavelength of red light - 7 x10</a:t>
            </a:r>
            <a:r>
              <a:rPr lang="en-GB" sz="2800" baseline="30000" dirty="0"/>
              <a:t>-7</a:t>
            </a:r>
            <a:r>
              <a:rPr lang="en-GB" sz="2800" dirty="0"/>
              <a:t>m</a:t>
            </a:r>
            <a:endParaRPr lang="en-GB" sz="2800" dirty="0"/>
          </a:p>
          <a:p>
            <a:pPr lvl="1"/>
            <a:r>
              <a:rPr lang="en-GB" sz="2800" dirty="0"/>
              <a:t>Length of classroom - 10m</a:t>
            </a:r>
            <a:endParaRPr lang="en-GB" sz="2800" dirty="0"/>
          </a:p>
          <a:p>
            <a:pPr lvl="1"/>
            <a:r>
              <a:rPr lang="en-GB" sz="2800" dirty="0"/>
              <a:t>Radius of earth - 6.4 x10</a:t>
            </a:r>
            <a:r>
              <a:rPr lang="en-GB" sz="2800" baseline="30000" dirty="0"/>
              <a:t>6</a:t>
            </a:r>
            <a:r>
              <a:rPr lang="en-GB" sz="2800" dirty="0"/>
              <a:t>m</a:t>
            </a:r>
            <a:endParaRPr lang="en-GB" sz="2800" dirty="0"/>
          </a:p>
          <a:p>
            <a:pPr lvl="1"/>
            <a:r>
              <a:rPr lang="en-GB" sz="2800" dirty="0"/>
              <a:t>Diameter of solar system - x10</a:t>
            </a:r>
            <a:r>
              <a:rPr lang="en-GB" sz="2800" baseline="30000" dirty="0"/>
              <a:t>13</a:t>
            </a:r>
            <a:r>
              <a:rPr lang="en-GB" sz="2800" dirty="0"/>
              <a:t>m</a:t>
            </a:r>
            <a:endParaRPr lang="en-GB" sz="2800" dirty="0"/>
          </a:p>
          <a:p>
            <a:pPr lvl="1"/>
            <a:r>
              <a:rPr lang="en-GB" sz="2800" dirty="0"/>
              <a:t>Distance to edge of universe x10</a:t>
            </a:r>
            <a:r>
              <a:rPr lang="en-GB" sz="2800" baseline="30000" dirty="0"/>
              <a:t>26</a:t>
            </a:r>
            <a:r>
              <a:rPr lang="en-GB" sz="2800" dirty="0"/>
              <a:t>m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4787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1143000"/>
          </a:xfrm>
        </p:spPr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708064"/>
            <a:ext cx="8229600" cy="4457240"/>
          </a:xfrm>
        </p:spPr>
        <p:txBody>
          <a:bodyPr>
            <a:noAutofit/>
          </a:bodyPr>
          <a:lstStyle/>
          <a:p>
            <a:r>
              <a:rPr lang="en-GB" sz="3200" dirty="0">
                <a:latin typeface="+mj-lt"/>
              </a:rPr>
              <a:t>This activity will allow you to develop an understanding of the order of magnitude of length from the sub-nuclear to the scale of the Universe.</a:t>
            </a:r>
          </a:p>
          <a:p>
            <a:r>
              <a:rPr lang="en-GB" sz="3200" dirty="0">
                <a:latin typeface="+mj-lt"/>
              </a:rPr>
              <a:t>Follow the instructions on p1 of your problem </a:t>
            </a:r>
            <a:r>
              <a:rPr lang="en-GB" sz="3200">
                <a:latin typeface="+mj-lt"/>
              </a:rPr>
              <a:t>booklet carefully.</a:t>
            </a:r>
            <a:endParaRPr lang="en-GB" sz="3200" dirty="0">
              <a:latin typeface="+mj-lt"/>
            </a:endParaRPr>
          </a:p>
          <a:p>
            <a:r>
              <a:rPr lang="en-GB" sz="3200" dirty="0">
                <a:latin typeface="+mj-lt"/>
                <a:hlinkClick r:id="rId3"/>
              </a:rPr>
              <a:t>http://htwins.net/scale</a:t>
            </a:r>
            <a:r>
              <a:rPr lang="en-GB" sz="3200" dirty="0">
                <a:latin typeface="+mj-lt"/>
                <a:hlinkClick r:id="rId3"/>
              </a:rPr>
              <a:t>/</a:t>
            </a:r>
            <a:endParaRPr lang="en-GB" sz="3200" dirty="0">
              <a:latin typeface="+mj-lt"/>
            </a:endParaRPr>
          </a:p>
          <a:p>
            <a:pPr marL="0" indent="0">
              <a:buNone/>
            </a:pPr>
            <a:endParaRPr lang="en-GB" sz="3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4379</TotalTime>
  <Words>203</Words>
  <Application>Microsoft Office PowerPoint</Application>
  <PresentationFormat>Widescreen</PresentationFormat>
  <Paragraphs>27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Flow</vt:lpstr>
      <vt:lpstr>The Standard Model</vt:lpstr>
      <vt:lpstr>What are we learning today?</vt:lpstr>
      <vt:lpstr>A Sense of Scale</vt:lpstr>
      <vt:lpstr>Orders of Magnitude</vt:lpstr>
      <vt:lpstr>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Dynamics</dc:title>
  <dc:creator>maggie</dc:creator>
  <cp:lastModifiedBy>Alexandra Watson</cp:lastModifiedBy>
  <cp:revision>407</cp:revision>
  <dcterms:created xsi:type="dcterms:W3CDTF">2011-08-27T20:48:42Z</dcterms:created>
  <dcterms:modified xsi:type="dcterms:W3CDTF">2018-11-06T11:38:49Z</dcterms:modified>
</cp:coreProperties>
</file>