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4" r:id="rId2"/>
    <p:sldId id="256" r:id="rId3"/>
    <p:sldId id="30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72" r:id="rId15"/>
    <p:sldId id="268" r:id="rId16"/>
    <p:sldId id="269" r:id="rId17"/>
    <p:sldId id="270" r:id="rId18"/>
    <p:sldId id="271" r:id="rId19"/>
    <p:sldId id="265" r:id="rId20"/>
    <p:sldId id="273" r:id="rId21"/>
    <p:sldId id="274" r:id="rId22"/>
    <p:sldId id="301" r:id="rId23"/>
    <p:sldId id="302" r:id="rId24"/>
    <p:sldId id="298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306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303" r:id="rId46"/>
    <p:sldId id="296" r:id="rId47"/>
    <p:sldId id="299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Starter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AB is measured using a metre stick.</a:t>
            </a:r>
          </a:p>
          <a:p>
            <a:pPr marL="0" indent="0">
              <a:buNone/>
            </a:pPr>
            <a:r>
              <a:rPr lang="en-GB" dirty="0"/>
              <a:t>A trolley is timed between AB.</a:t>
            </a:r>
          </a:p>
          <a:p>
            <a:pPr marL="0" indent="0">
              <a:buNone/>
            </a:pPr>
            <a:r>
              <a:rPr lang="en-GB" dirty="0"/>
              <a:t>The following results were obtained.</a:t>
            </a:r>
          </a:p>
          <a:p>
            <a:pPr marL="0" indent="0">
              <a:buNone/>
            </a:pPr>
            <a:r>
              <a:rPr lang="en-GB" dirty="0"/>
              <a:t>AB = (60.0 + 0.1) cm</a:t>
            </a:r>
          </a:p>
          <a:p>
            <a:pPr marL="0" indent="0">
              <a:buNone/>
            </a:pPr>
            <a:r>
              <a:rPr lang="en-GB" dirty="0"/>
              <a:t>t/s </a:t>
            </a:r>
            <a:r>
              <a:rPr lang="en-GB" dirty="0" smtClean="0"/>
              <a:t>1.21</a:t>
            </a:r>
            <a:r>
              <a:rPr lang="en-GB" dirty="0"/>
              <a:t>, 1.21, </a:t>
            </a:r>
            <a:r>
              <a:rPr lang="en-GB" dirty="0" smtClean="0"/>
              <a:t>1.23, 1.21, </a:t>
            </a:r>
            <a:r>
              <a:rPr lang="en-GB" dirty="0"/>
              <a:t>1.24  and </a:t>
            </a:r>
            <a:r>
              <a:rPr lang="en-GB" dirty="0" smtClean="0"/>
              <a:t>1.24.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Find:</a:t>
            </a:r>
          </a:p>
          <a:p>
            <a:pPr marL="457200" indent="-457200">
              <a:buAutoNum type="alphaLcParenBoth"/>
            </a:pPr>
            <a:r>
              <a:rPr lang="en-GB" dirty="0" smtClean="0"/>
              <a:t>The mean time.</a:t>
            </a:r>
          </a:p>
          <a:p>
            <a:pPr marL="457200" indent="-457200">
              <a:buAutoNum type="alphaLcParenBoth"/>
            </a:pPr>
            <a:r>
              <a:rPr lang="en-GB" dirty="0" smtClean="0"/>
              <a:t>The random uncertainty in the time.</a:t>
            </a:r>
          </a:p>
          <a:p>
            <a:pPr marL="457200" indent="-457200">
              <a:buAutoNum type="alphaLcParenBoth"/>
            </a:pPr>
            <a:r>
              <a:rPr lang="en-GB" dirty="0" smtClean="0"/>
              <a:t>The percentage uncertainty in the time and length.</a:t>
            </a:r>
          </a:p>
          <a:p>
            <a:pPr marL="457200" indent="-457200">
              <a:buAutoNum type="alphaLcParenBoth"/>
            </a:pPr>
            <a:r>
              <a:rPr lang="en-GB" dirty="0" smtClean="0"/>
              <a:t>Express </a:t>
            </a:r>
            <a:r>
              <a:rPr lang="en-GB" dirty="0"/>
              <a:t>the average speed in the form (value ± absolute uncertainty).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 descr="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670050"/>
            <a:ext cx="32004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48200" y="385762"/>
            <a:ext cx="6934200" cy="92333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Remember: If one of your values is 3x larger than the other you use this value, otherwise you must use the combination equation! 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3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1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5334001"/>
            <a:ext cx="9649489" cy="1119554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70968"/>
            <a:ext cx="9649488" cy="346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2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2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733" y="1524000"/>
            <a:ext cx="10738533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1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Horizontal Motion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kinematic relationships can be used to solve problems of motion in one dimension with constant acceleration. In all cases we will be ignoring the effects of air resistance. </a:t>
            </a:r>
          </a:p>
        </p:txBody>
      </p:sp>
    </p:spTree>
    <p:extLst>
      <p:ext uri="{BB962C8B-B14F-4D97-AF65-F5344CB8AC3E}">
        <p14:creationId xmlns:p14="http://schemas.microsoft.com/office/powerpoint/2010/main" val="346364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car accelerates from rest at a rate of 4.0 m s</a:t>
            </a:r>
            <a:r>
              <a:rPr lang="en-GB" baseline="30000" dirty="0" smtClean="0"/>
              <a:t>-2</a:t>
            </a:r>
            <a:r>
              <a:rPr lang="en-GB" dirty="0" smtClean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What </a:t>
            </a:r>
            <a:r>
              <a:rPr lang="en-GB" dirty="0"/>
              <a:t>is its velocity after 10 s?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How long does it take to travel 72 m?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How far has it travelled after 8.0 s?</a:t>
            </a:r>
          </a:p>
          <a:p>
            <a:pPr marL="0" indent="0">
              <a:buNone/>
            </a:pPr>
            <a:endParaRPr lang="en-GB" b="1" u="db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38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Answer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>
                    <a:latin typeface="+mj-lt"/>
                  </a:rPr>
                  <a:t>We can list the data given to us in the question</a:t>
                </a:r>
              </a:p>
              <a:p>
                <a:pPr marL="0" indent="0">
                  <a:buNone/>
                </a:pPr>
                <a:r>
                  <a:rPr lang="en-GB" dirty="0">
                    <a:latin typeface="+mj-lt"/>
                  </a:rPr>
                  <a:t>= 0 m s</a:t>
                </a:r>
                <a:r>
                  <a:rPr lang="en-GB" baseline="30000" dirty="0">
                    <a:latin typeface="+mj-lt"/>
                  </a:rPr>
                  <a:t>-1</a:t>
                </a:r>
                <a:r>
                  <a:rPr lang="en-GB" dirty="0">
                    <a:latin typeface="+mj-lt"/>
                  </a:rPr>
                  <a:t> (the car starts from rest) </a:t>
                </a:r>
                <a:br>
                  <a:rPr lang="en-GB" dirty="0">
                    <a:latin typeface="+mj-lt"/>
                  </a:rPr>
                </a:br>
                <a:r>
                  <a:rPr lang="en-GB" dirty="0">
                    <a:latin typeface="+mj-lt"/>
                  </a:rPr>
                  <a:t>= 4.0 m s</a:t>
                </a:r>
                <a:r>
                  <a:rPr lang="en-GB" baseline="30000" dirty="0">
                    <a:latin typeface="+mj-lt"/>
                  </a:rPr>
                  <a:t>-2</a:t>
                </a:r>
                <a:r>
                  <a:rPr lang="en-GB" dirty="0">
                    <a:latin typeface="+mj-lt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GB" dirty="0">
                    <a:latin typeface="+mj-lt"/>
                  </a:rPr>
                  <a:t>we will use the equation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r>
                  <a:rPr lang="en-GB" dirty="0">
                    <a:latin typeface="+mj-lt"/>
                  </a:rPr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i="1" dirty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=0+4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10 </m:t>
                      </m:r>
                    </m:oMath>
                  </m:oMathPara>
                </a14:m>
                <a:endParaRPr lang="en-GB" i="1" dirty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u="dbl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b="1" i="1" u="dbl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u="dbl"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n-GB" b="1" i="1" u="dbl">
                          <a:latin typeface="Cambria Math" panose="02040503050406030204" pitchFamily="18" charset="0"/>
                        </a:rPr>
                        <m:t>𝒎</m:t>
                      </m:r>
                      <m:sSup>
                        <m:sSupPr>
                          <m:ctrlPr>
                            <a:rPr lang="en-GB" b="1" i="1" u="dbl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u="dbl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GB" b="1" i="1" u="dbl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u="dbl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4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2. We can use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𝑠</m:t>
                    </m:r>
                    <m:r>
                      <a:rPr lang="en-GB" i="1" dirty="0" smtClean="0">
                        <a:latin typeface="Cambria Math"/>
                      </a:rPr>
                      <m:t>=</m:t>
                    </m:r>
                    <m:r>
                      <a:rPr lang="en-GB" i="1" dirty="0" smtClean="0">
                        <a:latin typeface="Cambria Math"/>
                      </a:rPr>
                      <m:t>𝑢𝑡</m:t>
                    </m:r>
                    <m:r>
                      <a:rPr lang="en-GB" i="1" dirty="0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i="1" dirty="0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GB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72=0</m:t>
                      </m:r>
                      <m:r>
                        <a:rPr lang="en-GB" b="0" i="1" smtClean="0">
                          <a:latin typeface="Cambria Math"/>
                        </a:rPr>
                        <m:t>𝑥𝑡</m:t>
                      </m:r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4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72=2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36</m:t>
                          </m:r>
                        </m:e>
                      </m:rad>
                    </m:oMath>
                  </m:oMathPara>
                </a14:m>
                <a:endParaRPr lang="en-GB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0" u="dbl" smtClean="0">
                          <a:latin typeface="Cambria Math"/>
                        </a:rPr>
                        <m:t>=</m:t>
                      </m:r>
                      <m:r>
                        <a:rPr lang="en-GB" b="1" i="0" u="dbl" smtClean="0">
                          <a:latin typeface="Cambria Math"/>
                        </a:rPr>
                        <m:t>𝟔𝐬</m:t>
                      </m:r>
                    </m:oMath>
                  </m:oMathPara>
                </a14:m>
                <a:endParaRPr lang="en-GB" b="1" u="dbl" dirty="0" smtClean="0"/>
              </a:p>
              <a:p>
                <a:pPr marL="0" indent="0">
                  <a:buNone/>
                </a:pPr>
                <a:r>
                  <a:rPr lang="en-GB" dirty="0" smtClean="0"/>
                  <a:t>3. After 8 seconds, we can use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𝑠</m:t>
                    </m:r>
                    <m:r>
                      <a:rPr lang="en-GB" i="1" dirty="0" smtClean="0">
                        <a:latin typeface="Cambria Math"/>
                      </a:rPr>
                      <m:t>=</m:t>
                    </m:r>
                    <m:r>
                      <a:rPr lang="en-GB" i="1" dirty="0" smtClean="0">
                        <a:latin typeface="Cambria Math"/>
                      </a:rPr>
                      <m:t>𝑢𝑡</m:t>
                    </m:r>
                    <m:r>
                      <a:rPr lang="en-GB" i="1" dirty="0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i="1" dirty="0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GB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𝑠</m:t>
                      </m:r>
                      <m:r>
                        <a:rPr lang="en-GB" b="0" i="1" smtClean="0">
                          <a:latin typeface="Cambria Math"/>
                        </a:rPr>
                        <m:t>=0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8+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4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8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u="dbl" smtClean="0">
                          <a:latin typeface="Cambria Math"/>
                        </a:rPr>
                        <m:t>𝒔</m:t>
                      </m:r>
                      <m:r>
                        <a:rPr lang="en-GB" b="1" i="1" u="dbl" smtClean="0">
                          <a:latin typeface="Cambria Math"/>
                        </a:rPr>
                        <m:t>=</m:t>
                      </m:r>
                      <m:r>
                        <a:rPr lang="en-GB" b="1" i="1" u="dbl" smtClean="0">
                          <a:latin typeface="Cambria Math"/>
                        </a:rPr>
                        <m:t>𝟏𝟐𝟖</m:t>
                      </m:r>
                      <m:r>
                        <a:rPr lang="en-GB" b="1" i="1" u="dbl" smtClean="0"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en-GB" b="1" u="db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759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same strategy should be used in solving all of the problems for constant acceleration. </a:t>
            </a:r>
            <a:endParaRPr lang="en-GB" dirty="0" smtClean="0"/>
          </a:p>
          <a:p>
            <a:r>
              <a:rPr lang="en-GB" dirty="0" smtClean="0"/>
              <a:t>list </a:t>
            </a:r>
            <a:r>
              <a:rPr lang="en-GB" dirty="0"/>
              <a:t>the data given to you in the question. </a:t>
            </a:r>
            <a:endParaRPr lang="en-GB" dirty="0" smtClean="0"/>
          </a:p>
          <a:p>
            <a:r>
              <a:rPr lang="en-GB" dirty="0" smtClean="0"/>
              <a:t>It </a:t>
            </a:r>
            <a:r>
              <a:rPr lang="en-GB" dirty="0"/>
              <a:t>is often useful to make a sketch diagram with arrows, </a:t>
            </a:r>
            <a:r>
              <a:rPr lang="en-GB" dirty="0" smtClean="0"/>
              <a:t>to </a:t>
            </a:r>
            <a:r>
              <a:rPr lang="en-GB" dirty="0"/>
              <a:t>ensure that any vector quantities are being measured in the correct direction.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4419600" y="488795"/>
            <a:ext cx="2709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Copy into notes jotter: </a:t>
            </a:r>
          </a:p>
        </p:txBody>
      </p:sp>
    </p:spTree>
    <p:extLst>
      <p:ext uri="{BB962C8B-B14F-4D97-AF65-F5344CB8AC3E}">
        <p14:creationId xmlns:p14="http://schemas.microsoft.com/office/powerpoint/2010/main" val="22306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Vertical Motion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dealing with freely-falling bodies on Earth, the acceleration of the body is the acceleration due to gravity, = </a:t>
            </a:r>
            <a:r>
              <a:rPr lang="en-GB" dirty="0" smtClean="0"/>
              <a:t>-9.8 </a:t>
            </a:r>
            <a:r>
              <a:rPr lang="en-GB" dirty="0"/>
              <a:t>m s</a:t>
            </a:r>
            <a:r>
              <a:rPr lang="en-GB" baseline="30000" dirty="0"/>
              <a:t>-2</a:t>
            </a:r>
            <a:r>
              <a:rPr lang="en-GB" dirty="0"/>
              <a:t>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If </a:t>
            </a:r>
            <a:r>
              <a:rPr lang="en-GB" dirty="0"/>
              <a:t>any force other than gravity is acting in the vertical plane, the body is no longer in free-fall, and the acceleration will take a different value.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Problems </a:t>
            </a:r>
            <a:r>
              <a:rPr lang="en-GB" dirty="0"/>
              <a:t>should be solved using exactly the same method we used to solve horizontal motion problems.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741302" y="488795"/>
            <a:ext cx="2709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Copy into notes jotter: </a:t>
            </a:r>
          </a:p>
        </p:txBody>
      </p:sp>
    </p:spTree>
    <p:extLst>
      <p:ext uri="{BB962C8B-B14F-4D97-AF65-F5344CB8AC3E}">
        <p14:creationId xmlns:p14="http://schemas.microsoft.com/office/powerpoint/2010/main" val="345770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Vertical Motion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student drops a stone from a second floor window, 15 m above the ground.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How long does it take for the stone to reach the ground?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With what velocity does it hit the ground?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181600" y="457200"/>
            <a:ext cx="2709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Copy into notes jotter: </a:t>
            </a:r>
          </a:p>
        </p:txBody>
      </p:sp>
    </p:spTree>
    <p:extLst>
      <p:ext uri="{BB962C8B-B14F-4D97-AF65-F5344CB8AC3E}">
        <p14:creationId xmlns:p14="http://schemas.microsoft.com/office/powerpoint/2010/main" val="185023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answers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GB" dirty="0" smtClean="0"/>
                  <a:t>Take care with the direction we choose as the positive direction. Here, if we take a as </a:t>
                </a:r>
                <a:r>
                  <a:rPr lang="en-GB" dirty="0"/>
                  <a:t>a positive acceleration, then </a:t>
                </a:r>
                <a:r>
                  <a:rPr lang="en-GB" dirty="0" smtClean="0"/>
                  <a:t>v and s will </a:t>
                </a:r>
                <a:r>
                  <a:rPr lang="en-GB" dirty="0"/>
                  <a:t>also be positive in the downward direction</a:t>
                </a:r>
                <a:r>
                  <a:rPr lang="en-GB" dirty="0" smtClean="0"/>
                  <a:t>.</a:t>
                </a:r>
              </a:p>
              <a:p>
                <a:pPr marL="0" indent="0">
                  <a:buNone/>
                </a:pPr>
                <a:r>
                  <a:rPr lang="en-GB" dirty="0"/>
                  <a:t>We are told that </a:t>
                </a:r>
                <a:br>
                  <a:rPr lang="en-GB" dirty="0"/>
                </a:br>
                <a:r>
                  <a:rPr lang="en-GB" dirty="0"/>
                  <a:t>= 0 m s</a:t>
                </a:r>
                <a:r>
                  <a:rPr lang="en-GB" baseline="30000" dirty="0"/>
                  <a:t>-1</a:t>
                </a:r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= </a:t>
                </a:r>
                <a:r>
                  <a:rPr lang="en-GB" dirty="0" smtClean="0"/>
                  <a:t> -9.8 </a:t>
                </a:r>
                <a:r>
                  <a:rPr lang="en-GB" dirty="0"/>
                  <a:t>m s</a:t>
                </a:r>
                <a:r>
                  <a:rPr lang="en-GB" baseline="30000" dirty="0"/>
                  <a:t>-2</a:t>
                </a:r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= </a:t>
                </a:r>
                <a:r>
                  <a:rPr lang="en-GB" dirty="0" smtClean="0"/>
                  <a:t>-15 </a:t>
                </a:r>
                <a:r>
                  <a:rPr lang="en-GB" dirty="0"/>
                  <a:t>m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dirty="0"/>
                  <a:t>To find </a:t>
                </a:r>
                <a:r>
                  <a:rPr lang="en-GB" dirty="0" smtClean="0"/>
                  <a:t>t, </a:t>
                </a:r>
                <a:r>
                  <a:rPr lang="en-GB" dirty="0"/>
                  <a:t>we use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𝑠</m:t>
                    </m:r>
                    <m:r>
                      <a:rPr lang="en-GB" i="1" dirty="0" smtClean="0">
                        <a:latin typeface="Cambria Math"/>
                      </a:rPr>
                      <m:t>=</m:t>
                    </m:r>
                    <m:r>
                      <a:rPr lang="en-GB" i="1" dirty="0" smtClean="0">
                        <a:latin typeface="Cambria Math"/>
                      </a:rPr>
                      <m:t>𝑢𝑡</m:t>
                    </m:r>
                    <m:r>
                      <a:rPr lang="en-GB" i="1" dirty="0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i="1" dirty="0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GB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. </a:t>
                </a:r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 smtClean="0"/>
                  <a:t>-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15=0</m:t>
                    </m:r>
                    <m:r>
                      <a:rPr lang="en-GB" b="0" i="1" smtClean="0">
                        <a:latin typeface="Cambria Math"/>
                      </a:rPr>
                      <m:t>𝑥𝑡</m:t>
                    </m:r>
                    <m:r>
                      <a:rPr lang="en-GB" b="0" i="1" smtClean="0">
                        <a:latin typeface="Cambria Math"/>
                      </a:rPr>
                      <m:t>+(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−9.8)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 </m:t>
                    </m:r>
                  </m:oMath>
                </a14:m>
                <a:endParaRPr lang="en-GB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−15=−4.9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−15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−4.9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u="dbl" smtClean="0">
                          <a:latin typeface="Cambria Math"/>
                        </a:rPr>
                        <m:t>=</m:t>
                      </m:r>
                      <m:r>
                        <a:rPr lang="en-GB" b="1" i="1" u="dbl" smtClean="0">
                          <a:latin typeface="Cambria Math"/>
                        </a:rPr>
                        <m:t>𝟏</m:t>
                      </m:r>
                      <m:r>
                        <a:rPr lang="en-GB" b="1" i="1" u="dbl" smtClean="0">
                          <a:latin typeface="Cambria Math"/>
                        </a:rPr>
                        <m:t>.</m:t>
                      </m:r>
                      <m:r>
                        <a:rPr lang="en-GB" b="1" i="1" u="dbl" smtClean="0">
                          <a:latin typeface="Cambria Math"/>
                        </a:rPr>
                        <m:t>𝟕</m:t>
                      </m:r>
                      <m:r>
                        <a:rPr lang="en-GB" b="1" i="1" u="dbl" smtClean="0">
                          <a:latin typeface="Cambria Math"/>
                        </a:rPr>
                        <m:t>𝒔</m:t>
                      </m:r>
                    </m:oMath>
                  </m:oMathPara>
                </a14:m>
                <a:endParaRPr lang="en-GB" b="1" u="dbl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741302" y="457200"/>
            <a:ext cx="2709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Copy into notes jotter: </a:t>
            </a:r>
          </a:p>
        </p:txBody>
      </p:sp>
    </p:spTree>
    <p:extLst>
      <p:ext uri="{BB962C8B-B14F-4D97-AF65-F5344CB8AC3E}">
        <p14:creationId xmlns:p14="http://schemas.microsoft.com/office/powerpoint/2010/main" val="72339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Linear motion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Advanced Higher Physics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9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answers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2. We can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GB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GB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i="1" dirty="0" smtClean="0">
                        <a:latin typeface="Cambria Math"/>
                      </a:rPr>
                      <m:t>+2</m:t>
                    </m:r>
                    <m:r>
                      <a:rPr lang="en-GB" i="1" dirty="0" smtClean="0">
                        <a:latin typeface="Cambria Math"/>
                      </a:rPr>
                      <m:t>𝑎𝑠</m:t>
                    </m:r>
                  </m:oMath>
                </a14:m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=0+2 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−9.8 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−15</m:t>
                      </m:r>
                    </m:oMath>
                  </m:oMathPara>
                </a14:m>
                <a:endParaRPr lang="en-GB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𝑣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294 </m:t>
                          </m:r>
                        </m:e>
                      </m:rad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u="dbl" smtClean="0">
                          <a:latin typeface="Cambria Math"/>
                        </a:rPr>
                        <m:t>𝒗</m:t>
                      </m:r>
                      <m:r>
                        <a:rPr lang="en-GB" b="1" i="1" u="dbl" smtClean="0">
                          <a:latin typeface="Cambria Math"/>
                        </a:rPr>
                        <m:t>=</m:t>
                      </m:r>
                      <m:r>
                        <a:rPr lang="en-GB" b="1" i="1" u="dbl" smtClean="0">
                          <a:latin typeface="Cambria Math"/>
                        </a:rPr>
                        <m:t>𝟏𝟕</m:t>
                      </m:r>
                      <m:sSup>
                        <m:sSupPr>
                          <m:ctrlPr>
                            <a:rPr lang="en-GB" b="1" i="1" u="dbl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u="dbl" smtClean="0">
                              <a:latin typeface="Cambria Math"/>
                            </a:rPr>
                            <m:t>𝒎𝒔</m:t>
                          </m:r>
                        </m:e>
                        <m:sup>
                          <m:r>
                            <a:rPr lang="en-GB" b="1" i="1" u="dbl" smtClean="0">
                              <a:latin typeface="Cambria Math"/>
                            </a:rPr>
                            <m:t>−</m:t>
                          </m:r>
                          <m:r>
                            <a:rPr lang="en-GB" b="1" i="1" u="dbl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b="1" u="db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876800" y="522249"/>
            <a:ext cx="2709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Copy into notes jotter: </a:t>
            </a:r>
          </a:p>
        </p:txBody>
      </p:sp>
    </p:spTree>
    <p:extLst>
      <p:ext uri="{BB962C8B-B14F-4D97-AF65-F5344CB8AC3E}">
        <p14:creationId xmlns:p14="http://schemas.microsoft.com/office/powerpoint/2010/main" val="409299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Difficulties sometimes occur when the initial velocity is directed upwards, for example if an object is being thrown upwards from the ground.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To </a:t>
            </a:r>
            <a:r>
              <a:rPr lang="en-GB" dirty="0"/>
              <a:t>solve such a problem, it is usual to take the vertical displacement as being positive in the upwards direction.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velocity vector is then positive when the object is travelling upwards, and negative when it is returning to the ground.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In </a:t>
            </a:r>
            <a:r>
              <a:rPr lang="en-GB" dirty="0"/>
              <a:t>this situation the acceleration is always negative, as it is always directed towards the ground.</a:t>
            </a:r>
          </a:p>
        </p:txBody>
      </p:sp>
    </p:spTree>
    <p:extLst>
      <p:ext uri="{BB962C8B-B14F-4D97-AF65-F5344CB8AC3E}">
        <p14:creationId xmlns:p14="http://schemas.microsoft.com/office/powerpoint/2010/main" val="327997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Mandatory Course content Covered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24000"/>
            <a:ext cx="1089659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91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Mandatory Course content Covered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7550" y="1905000"/>
            <a:ext cx="56769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15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Write down the equation for instantaneous velocity. 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Write down the equation for instantaneous acceleration. 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Derive the expression: v=u +at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3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Graphs for motion with constant velocity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graphs below all represent motion with a constant </a:t>
            </a:r>
            <a:r>
              <a:rPr lang="en-GB" dirty="0" smtClean="0"/>
              <a:t>velocity: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/>
              <a:t>You will also recall from Higher that the area under a velocity time graph is equal to the displacement. </a:t>
            </a:r>
            <a:endParaRPr lang="en-GB" dirty="0" smtClean="0"/>
          </a:p>
          <a:p>
            <a:r>
              <a:rPr lang="en-GB" dirty="0" smtClean="0"/>
              <a:t>Similarly</a:t>
            </a:r>
            <a:r>
              <a:rPr lang="en-GB" dirty="0"/>
              <a:t>, it is worth noting that the area under an acceleration time graph is equal to the change in velocity.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709" y="2667000"/>
            <a:ext cx="46863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43400" y="457200"/>
            <a:ext cx="2709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Copy into notes jotter: </a:t>
            </a:r>
          </a:p>
        </p:txBody>
      </p:sp>
    </p:spTree>
    <p:extLst>
      <p:ext uri="{BB962C8B-B14F-4D97-AF65-F5344CB8AC3E}">
        <p14:creationId xmlns:p14="http://schemas.microsoft.com/office/powerpoint/2010/main" val="213551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Graphs for motion with constant positive acceleration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graphs below all represent motion with a constant positive </a:t>
            </a:r>
            <a:r>
              <a:rPr lang="en-GB" dirty="0" smtClean="0"/>
              <a:t>acceleration: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/>
              <a:t>Note that since acceleration and velocity are the same sign, the object is speeding up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4" y="2819401"/>
            <a:ext cx="46767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95800" y="459345"/>
            <a:ext cx="2709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Copy into notes jotter: </a:t>
            </a:r>
          </a:p>
        </p:txBody>
      </p:sp>
    </p:spTree>
    <p:extLst>
      <p:ext uri="{BB962C8B-B14F-4D97-AF65-F5344CB8AC3E}">
        <p14:creationId xmlns:p14="http://schemas.microsoft.com/office/powerpoint/2010/main" val="182334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1353800" cy="990600"/>
          </a:xfrm>
        </p:spPr>
        <p:txBody>
          <a:bodyPr>
            <a:normAutofit fontScale="90000"/>
          </a:bodyPr>
          <a:lstStyle/>
          <a:p>
            <a:r>
              <a:rPr lang="en-GB" dirty="0"/>
              <a:t>Graphs for motion with constant negative acceleration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0"/>
            <a:ext cx="8229600" cy="4876800"/>
          </a:xfrm>
        </p:spPr>
        <p:txBody>
          <a:bodyPr>
            <a:normAutofit/>
          </a:bodyPr>
          <a:lstStyle/>
          <a:p>
            <a:r>
              <a:rPr lang="en-GB" dirty="0" smtClean="0"/>
              <a:t>The </a:t>
            </a:r>
            <a:r>
              <a:rPr lang="en-GB" dirty="0"/>
              <a:t>graphs below all represent motion with a constant negative </a:t>
            </a:r>
            <a:r>
              <a:rPr lang="en-GB" dirty="0" smtClean="0"/>
              <a:t>acceleration: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/>
              <a:t>Note that since the acceleration and the velocity are the opposite sign, the object is slowing down.</a:t>
            </a:r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2566989"/>
            <a:ext cx="48006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0" y="348734"/>
            <a:ext cx="2709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Copy into notes jotter: </a:t>
            </a:r>
          </a:p>
        </p:txBody>
      </p:sp>
    </p:spTree>
    <p:extLst>
      <p:ext uri="{BB962C8B-B14F-4D97-AF65-F5344CB8AC3E}">
        <p14:creationId xmlns:p14="http://schemas.microsoft.com/office/powerpoint/2010/main" val="161195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the velocity - time graph shown, calculate: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 acceleration from 2.0 s to 8.0 s.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 displacement after 8.0 s.</a:t>
            </a:r>
          </a:p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3124201"/>
            <a:ext cx="5085763" cy="329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45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Example answers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𝑎𝑐𝑐𝑒𝑙𝑒𝑟𝑎𝑡𝑖𝑜𝑛</m:t>
                    </m:r>
                    <m:r>
                      <a:rPr lang="en-GB" i="1" dirty="0" smtClean="0">
                        <a:latin typeface="Cambria Math"/>
                      </a:rPr>
                      <m:t> = </m:t>
                    </m:r>
                    <m:r>
                      <a:rPr lang="en-GB" i="1" dirty="0" smtClean="0">
                        <a:latin typeface="Cambria Math"/>
                      </a:rPr>
                      <m:t>𝑔𝑟𝑎𝑑𝑖𝑒𝑛𝑡</m:t>
                    </m:r>
                    <m:r>
                      <a:rPr lang="en-GB" i="1" dirty="0" smtClean="0">
                        <a:latin typeface="Cambria Math"/>
                      </a:rPr>
                      <m:t> </m:t>
                    </m:r>
                    <m:r>
                      <a:rPr lang="en-GB" i="1" dirty="0" smtClean="0">
                        <a:latin typeface="Cambria Math"/>
                      </a:rPr>
                      <m:t>𝑜𝑓</m:t>
                    </m:r>
                    <m:r>
                      <a:rPr lang="en-GB" i="1" dirty="0" smtClean="0">
                        <a:latin typeface="Cambria Math"/>
                      </a:rPr>
                      <m:t> </m:t>
                    </m:r>
                    <m:r>
                      <a:rPr lang="en-GB" i="1" dirty="0" smtClean="0">
                        <a:latin typeface="Cambria Math"/>
                      </a:rPr>
                      <m:t>𝑣</m:t>
                    </m:r>
                    <m:r>
                      <a:rPr lang="en-GB" i="1" dirty="0" smtClean="0">
                        <a:latin typeface="Cambria Math"/>
                      </a:rPr>
                      <m:t>−</m:t>
                    </m:r>
                    <m:r>
                      <a:rPr lang="en-GB" i="1" dirty="0" smtClean="0">
                        <a:latin typeface="Cambria Math"/>
                      </a:rPr>
                      <m:t>𝑡</m:t>
                    </m:r>
                    <m:r>
                      <a:rPr lang="en-GB" i="1" dirty="0" smtClean="0">
                        <a:latin typeface="Cambria Math"/>
                      </a:rPr>
                      <m:t> </m:t>
                    </m:r>
                    <m:r>
                      <a:rPr lang="en-GB" i="1" dirty="0" smtClean="0">
                        <a:latin typeface="Cambria Math"/>
                      </a:rPr>
                      <m:t>𝑔𝑟𝑎𝑝h</m:t>
                    </m:r>
                    <m:r>
                      <a:rPr lang="en-GB" i="1" dirty="0" smtClean="0">
                        <a:latin typeface="Cambria Math"/>
                      </a:rPr>
                      <m:t> </m:t>
                    </m:r>
                  </m:oMath>
                </a14:m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/>
                        </a:rPr>
                        <m:t>= </m:t>
                      </m:r>
                      <m:r>
                        <a:rPr lang="en-GB" i="1" dirty="0">
                          <a:latin typeface="Cambria Math"/>
                        </a:rPr>
                        <m:t>−15/6 </m:t>
                      </m:r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u="dbl" dirty="0" smtClean="0">
                          <a:latin typeface="Cambria Math"/>
                        </a:rPr>
                        <m:t>= </m:t>
                      </m:r>
                      <m:r>
                        <a:rPr lang="en-GB" b="1" i="1" u="dbl" dirty="0">
                          <a:latin typeface="Cambria Math"/>
                        </a:rPr>
                        <m:t>−</m:t>
                      </m:r>
                      <m:r>
                        <a:rPr lang="en-GB" b="1" i="1" u="dbl" dirty="0">
                          <a:latin typeface="Cambria Math"/>
                        </a:rPr>
                        <m:t>𝟐</m:t>
                      </m:r>
                      <m:r>
                        <a:rPr lang="en-GB" b="1" i="1" u="dbl" dirty="0">
                          <a:latin typeface="Cambria Math"/>
                        </a:rPr>
                        <m:t>.</m:t>
                      </m:r>
                      <m:r>
                        <a:rPr lang="en-GB" b="1" i="1" u="dbl" dirty="0">
                          <a:latin typeface="Cambria Math"/>
                        </a:rPr>
                        <m:t>𝟓</m:t>
                      </m:r>
                      <m:r>
                        <a:rPr lang="en-GB" b="1" i="1" u="dbl" dirty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GB" b="1" i="1" u="dbl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u="dbl" dirty="0" smtClean="0">
                              <a:latin typeface="Cambria Math"/>
                            </a:rPr>
                            <m:t>𝒎𝒔</m:t>
                          </m:r>
                        </m:e>
                        <m:sup>
                          <m:r>
                            <a:rPr lang="en-GB" b="1" i="1" u="dbl" dirty="0" smtClean="0">
                              <a:latin typeface="Cambria Math"/>
                            </a:rPr>
                            <m:t>−</m:t>
                          </m:r>
                          <m:r>
                            <a:rPr lang="en-GB" b="1" i="1" u="dbl" dirty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b="1" i="1" u="dbl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b="1" u="dbl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				or</a:t>
                </a:r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𝑎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GB" b="0" i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b="0" i="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/>
                        </a:rPr>
                        <m:t>a</m:t>
                      </m:r>
                      <m:r>
                        <a:rPr lang="en-GB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0" smtClean="0">
                              <a:latin typeface="Cambria Math"/>
                            </a:rPr>
                            <m:t>−5−10</m:t>
                          </m:r>
                        </m:num>
                        <m:den>
                          <m:r>
                            <a:rPr lang="en-GB" b="0" i="0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GB" b="0" i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b="0" i="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0" u="dbl" smtClean="0">
                          <a:latin typeface="Cambria Math"/>
                        </a:rPr>
                        <m:t>𝐚</m:t>
                      </m:r>
                      <m:r>
                        <a:rPr lang="en-GB" b="1" i="0" u="dbl" smtClean="0">
                          <a:latin typeface="Cambria Math"/>
                        </a:rPr>
                        <m:t>=−</m:t>
                      </m:r>
                      <m:r>
                        <a:rPr lang="en-GB" b="1" i="0" u="dbl" smtClean="0">
                          <a:latin typeface="Cambria Math"/>
                        </a:rPr>
                        <m:t>𝟐</m:t>
                      </m:r>
                      <m:r>
                        <a:rPr lang="en-GB" b="1" i="0" u="dbl" smtClean="0">
                          <a:latin typeface="Cambria Math"/>
                        </a:rPr>
                        <m:t>.</m:t>
                      </m:r>
                      <m:r>
                        <a:rPr lang="en-GB" b="1" i="0" u="dbl" smtClean="0">
                          <a:latin typeface="Cambria Math"/>
                        </a:rPr>
                        <m:t>𝟓</m:t>
                      </m:r>
                      <m:sSup>
                        <m:sSupPr>
                          <m:ctrlPr>
                            <a:rPr lang="en-GB" b="1" i="1" u="dbl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u="dbl" smtClean="0">
                              <a:latin typeface="Cambria Math"/>
                            </a:rPr>
                            <m:t>𝒎𝒔</m:t>
                          </m:r>
                        </m:e>
                        <m:sup>
                          <m:r>
                            <a:rPr lang="en-GB" b="1" i="1" u="dbl" smtClean="0">
                              <a:latin typeface="Cambria Math"/>
                            </a:rPr>
                            <m:t>−</m:t>
                          </m:r>
                          <m:r>
                            <a:rPr lang="en-GB" b="1" i="1" u="dbl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b="1" u="dbl" dirty="0"/>
              </a:p>
              <a:p>
                <a:pPr marL="457200" indent="-457200">
                  <a:buFont typeface="+mj-lt"/>
                  <a:buAutoNum type="arabicPeriod"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257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Mandatory Course content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24000"/>
            <a:ext cx="1089659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9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2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Find the change in velocity in: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 first 5 seconds.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Between 0 and 30 seconds.</a:t>
            </a:r>
          </a:p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76601"/>
            <a:ext cx="4876800" cy="280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43400" y="457200"/>
            <a:ext cx="2709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Copy into notes jotter: </a:t>
            </a:r>
          </a:p>
        </p:txBody>
      </p:sp>
    </p:spTree>
    <p:extLst>
      <p:ext uri="{BB962C8B-B14F-4D97-AF65-F5344CB8AC3E}">
        <p14:creationId xmlns:p14="http://schemas.microsoft.com/office/powerpoint/2010/main" val="375753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2 answers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1.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𝐶h𝑎𝑛𝑔𝑒</m:t>
                    </m:r>
                    <m:r>
                      <a:rPr lang="en-GB" i="1" dirty="0" smtClean="0">
                        <a:latin typeface="Cambria Math"/>
                      </a:rPr>
                      <m:t> </m:t>
                    </m:r>
                    <m:r>
                      <a:rPr lang="en-GB" i="1" dirty="0" smtClean="0">
                        <a:latin typeface="Cambria Math"/>
                      </a:rPr>
                      <m:t>𝑖𝑛</m:t>
                    </m:r>
                    <m:r>
                      <a:rPr lang="en-GB" i="1" dirty="0" smtClean="0">
                        <a:latin typeface="Cambria Math"/>
                      </a:rPr>
                      <m:t> </m:t>
                    </m:r>
                    <m:r>
                      <a:rPr lang="en-GB" i="1" dirty="0" smtClean="0">
                        <a:latin typeface="Cambria Math"/>
                      </a:rPr>
                      <m:t>𝑣𝑒𝑙𝑜𝑐𝑖𝑡𝑦</m:t>
                    </m:r>
                    <m:r>
                      <a:rPr lang="en-GB" i="1" dirty="0" smtClean="0">
                        <a:latin typeface="Cambria Math"/>
                      </a:rPr>
                      <m:t> = </m:t>
                    </m:r>
                    <m:r>
                      <a:rPr lang="en-GB" i="1" dirty="0" smtClean="0">
                        <a:latin typeface="Cambria Math"/>
                      </a:rPr>
                      <m:t>𝑎𝑟𝑒𝑎</m:t>
                    </m:r>
                    <m:r>
                      <a:rPr lang="en-GB" i="1" dirty="0" smtClean="0">
                        <a:latin typeface="Cambria Math"/>
                      </a:rPr>
                      <m:t> </m:t>
                    </m:r>
                    <m:r>
                      <a:rPr lang="en-GB" i="1" dirty="0" smtClean="0">
                        <a:latin typeface="Cambria Math"/>
                      </a:rPr>
                      <m:t>𝑢𝑛𝑑𝑒𝑟</m:t>
                    </m:r>
                    <m:r>
                      <a:rPr lang="en-GB" i="1" dirty="0" smtClean="0">
                        <a:latin typeface="Cambria Math"/>
                      </a:rPr>
                      <m:t> 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𝑎𝑐𝑐𝑒𝑙𝑒𝑟𝑎𝑡𝑖𝑜𝑛</m:t>
                    </m:r>
                    <m:r>
                      <a:rPr lang="en-GB" i="1" dirty="0" smtClean="0">
                        <a:latin typeface="Cambria Math"/>
                      </a:rPr>
                      <m:t> </m:t>
                    </m:r>
                    <m:r>
                      <a:rPr lang="en-GB" i="1" dirty="0" smtClean="0">
                        <a:latin typeface="Cambria Math"/>
                      </a:rPr>
                      <m:t>𝑡𝑖𝑚𝑒</m:t>
                    </m:r>
                    <m:r>
                      <a:rPr lang="en-GB" i="1" dirty="0" smtClean="0">
                        <a:latin typeface="Cambria Math"/>
                      </a:rPr>
                      <m:t> </m:t>
                    </m:r>
                    <m:r>
                      <a:rPr lang="en-GB" i="1" dirty="0" smtClean="0">
                        <a:latin typeface="Cambria Math"/>
                      </a:rPr>
                      <m:t>𝑔𝑟𝑎𝑝h</m:t>
                    </m:r>
                  </m:oMath>
                </a14:m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=3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GB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u="sng" smtClean="0">
                          <a:latin typeface="Cambria Math"/>
                        </a:rPr>
                        <m:t>=</m:t>
                      </m:r>
                      <m:r>
                        <a:rPr lang="en-GB" b="1" i="1" u="sng" smtClean="0">
                          <a:latin typeface="Cambria Math"/>
                        </a:rPr>
                        <m:t>𝟏𝟓</m:t>
                      </m:r>
                      <m:r>
                        <a:rPr lang="en-GB" b="1" i="1" u="sng" smtClean="0">
                          <a:latin typeface="Cambria Math"/>
                        </a:rPr>
                        <m:t>𝒎</m:t>
                      </m:r>
                      <m:sSup>
                        <m:sSupPr>
                          <m:ctrlPr>
                            <a:rPr lang="en-GB" b="1" i="1" u="sng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u="sng" smtClean="0">
                              <a:latin typeface="Cambria Math"/>
                            </a:rPr>
                            <m:t>𝒔</m:t>
                          </m:r>
                        </m:e>
                        <m:sup>
                          <m:r>
                            <a:rPr lang="en-GB" b="1" i="1" u="sng" smtClean="0">
                              <a:latin typeface="Cambria Math"/>
                            </a:rPr>
                            <m:t>−</m:t>
                          </m:r>
                          <m:r>
                            <a:rPr lang="en-GB" b="1" i="1" u="sng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b="1" u="sng" dirty="0" smtClean="0"/>
              </a:p>
              <a:p>
                <a:pPr marL="0" indent="0">
                  <a:buNone/>
                </a:pPr>
                <a:endParaRPr lang="en-GB" b="1" u="sng" dirty="0" smtClean="0"/>
              </a:p>
              <a:p>
                <a:pPr marL="0" indent="0">
                  <a:buNone/>
                </a:pPr>
                <a:r>
                  <a:rPr lang="en-GB" dirty="0" smtClean="0"/>
                  <a:t>2.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𝑐h𝑎𝑛𝑔𝑒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𝑖𝑛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𝑣𝑒𝑙𝑜𝑐𝑖𝑡𝑦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𝑎𝑟𝑒𝑎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𝑢𝑛𝑑𝑒𝑟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𝑎𝑐𝑐𝑒𝑙𝑒𝑟𝑎𝑡𝑖𝑜𝑛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𝑡𝑖𝑚𝑒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𝑔𝑟𝑎𝑝h</m:t>
                    </m:r>
                  </m:oMath>
                </a14:m>
                <a:endParaRPr lang="en-GB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=15−3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(10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−0.3)</m:t>
                      </m:r>
                    </m:oMath>
                  </m:oMathPara>
                </a14:m>
                <a:endParaRPr lang="en-GB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u="sng" smtClean="0">
                          <a:latin typeface="Cambria Math"/>
                        </a:rPr>
                        <m:t>=</m:t>
                      </m:r>
                      <m:r>
                        <a:rPr lang="en-GB" b="1" i="1" u="sng" smtClean="0">
                          <a:latin typeface="Cambria Math"/>
                        </a:rPr>
                        <m:t>𝟏𝟐</m:t>
                      </m:r>
                      <m:r>
                        <a:rPr lang="en-GB" b="1" i="1" u="sng" smtClean="0">
                          <a:latin typeface="Cambria Math"/>
                        </a:rPr>
                        <m:t>𝒎</m:t>
                      </m:r>
                      <m:sSup>
                        <m:sSupPr>
                          <m:ctrlPr>
                            <a:rPr lang="en-GB" b="1" i="1" u="sng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u="sng" smtClean="0">
                              <a:latin typeface="Cambria Math"/>
                            </a:rPr>
                            <m:t>𝒔</m:t>
                          </m:r>
                        </m:e>
                        <m:sup>
                          <m:r>
                            <a:rPr lang="en-GB" b="1" i="1" u="sng" smtClean="0">
                              <a:latin typeface="Cambria Math"/>
                            </a:rPr>
                            <m:t>−</m:t>
                          </m:r>
                          <m:r>
                            <a:rPr lang="en-GB" b="1" i="1" u="sng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b="1" u="sn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33" t="-1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343400" y="457200"/>
            <a:ext cx="2709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Copy into notes jotter: </a:t>
            </a:r>
          </a:p>
        </p:txBody>
      </p:sp>
    </p:spTree>
    <p:extLst>
      <p:ext uri="{BB962C8B-B14F-4D97-AF65-F5344CB8AC3E}">
        <p14:creationId xmlns:p14="http://schemas.microsoft.com/office/powerpoint/2010/main" val="42439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Objects in Free fall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The displacement of an object with constant acceleration can be found from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𝑠</m:t>
                    </m:r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𝑢𝑡</m:t>
                    </m:r>
                    <m:r>
                      <a:rPr lang="en-GB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r>
                  <a:rPr lang="en-GB" dirty="0"/>
                  <a:t>For a dropped object, the initial velocity is 0 m s</a:t>
                </a:r>
                <a:r>
                  <a:rPr lang="en-GB" baseline="30000" dirty="0"/>
                  <a:t>-1</a:t>
                </a:r>
                <a:r>
                  <a:rPr lang="en-GB" dirty="0"/>
                  <a:t> and the acceleration is the acceleration due to </a:t>
                </a:r>
                <a:r>
                  <a:rPr lang="en-GB" dirty="0" smtClean="0"/>
                  <a:t>gravity. </a:t>
                </a:r>
                <a:r>
                  <a:rPr lang="en-GB" dirty="0"/>
                  <a:t>So the value of </a:t>
                </a:r>
                <a:r>
                  <a:rPr lang="en-GB" dirty="0" smtClean="0"/>
                  <a:t>g can </a:t>
                </a:r>
                <a:r>
                  <a:rPr lang="en-GB" dirty="0"/>
                  <a:t>be evaluated from the gradient of the straight line graph of s 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GB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. 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875" r="-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0"/>
            <a:ext cx="6424831" cy="30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77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 g Experiment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Measure several heights using a meter stick. </a:t>
            </a:r>
          </a:p>
          <a:p>
            <a:endParaRPr lang="en-GB" dirty="0"/>
          </a:p>
          <a:p>
            <a:r>
              <a:rPr lang="en-GB" dirty="0" smtClean="0"/>
              <a:t>Drop an object from these heights and time how long it takes to fall (complete 5 times).</a:t>
            </a:r>
          </a:p>
          <a:p>
            <a:endParaRPr lang="en-GB" dirty="0"/>
          </a:p>
          <a:p>
            <a:r>
              <a:rPr lang="en-GB" dirty="0" smtClean="0"/>
              <a:t>Get the mean time. </a:t>
            </a:r>
          </a:p>
          <a:p>
            <a:endParaRPr lang="en-GB" dirty="0"/>
          </a:p>
          <a:p>
            <a:r>
              <a:rPr lang="en-GB" dirty="0" smtClean="0"/>
              <a:t>Draw a graph of displacement vs time squared.</a:t>
            </a:r>
          </a:p>
          <a:p>
            <a:endParaRPr lang="en-GB" dirty="0"/>
          </a:p>
          <a:p>
            <a:r>
              <a:rPr lang="en-GB" dirty="0" smtClean="0"/>
              <a:t>Find g.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60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Objects in Free fall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acceleration due to gravity can also be found by considering the displacement-time graph.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gradient of the graph is increasing since the instantaneous velocity increases. 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4343400" y="457200"/>
            <a:ext cx="2709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Copy into notes jotter: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36381"/>
            <a:ext cx="3960252" cy="293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66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Objects in free fall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6629400" cy="4876800"/>
              </a:xfrm>
            </p:spPr>
            <p:txBody>
              <a:bodyPr/>
              <a:lstStyle/>
              <a:p>
                <a:r>
                  <a:rPr lang="en-GB" dirty="0"/>
                  <a:t>The instantaneous velocity at a given time can be found by drawing a tangent to the graph and determining its gradient. </a:t>
                </a:r>
              </a:p>
              <a:p>
                <a:endParaRPr lang="en-GB" dirty="0"/>
              </a:p>
              <a:p>
                <a:r>
                  <a:rPr lang="en-GB" dirty="0"/>
                  <a:t>To sketch a tangent to the graph, a straight line must be drawn such that it touches the curve only at one point.</a:t>
                </a:r>
              </a:p>
              <a:p>
                <a:endParaRPr lang="en-GB" dirty="0"/>
              </a:p>
              <a:p>
                <a:r>
                  <a:rPr lang="en-GB" dirty="0" smtClean="0"/>
                  <a:t>The acceleration due to gravity can then be found by substituting the values of v and t into </a:t>
                </a:r>
                <a:r>
                  <a:rPr lang="en-GB" dirty="0"/>
                  <a:t>the </a:t>
                </a:r>
                <a:r>
                  <a:rPr lang="en-GB" dirty="0" smtClean="0"/>
                  <a:t>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𝑎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𝑣</m:t>
                        </m:r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6629400" cy="4876800"/>
              </a:xfrm>
              <a:blipFill>
                <a:blip r:embed="rId2"/>
                <a:stretch>
                  <a:fillRect l="-827" t="-1000" r="-1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343400" y="457200"/>
            <a:ext cx="2709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Copy into notes jotter: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828800"/>
            <a:ext cx="43192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84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Graphical methods for non-uniform acceleration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</a:t>
            </a:r>
            <a:r>
              <a:rPr lang="en-GB" dirty="0"/>
              <a:t>non-uniform </a:t>
            </a:r>
            <a:r>
              <a:rPr lang="en-GB" dirty="0" smtClean="0"/>
              <a:t>acceleration</a:t>
            </a:r>
            <a:r>
              <a:rPr lang="en-GB" dirty="0"/>
              <a:t>, the change of velocity with time is not constant throughout the motion. So the slope of the velocity-time graph will be changing and it may have curved sections.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Therefore</a:t>
            </a:r>
            <a:r>
              <a:rPr lang="en-GB" dirty="0"/>
              <a:t>, to find the acceleration at a given point in time, you need to draw a tangent to the curve at that point and then calculate its gradient.</a:t>
            </a:r>
          </a:p>
        </p:txBody>
      </p:sp>
    </p:spTree>
    <p:extLst>
      <p:ext uri="{BB962C8B-B14F-4D97-AF65-F5344CB8AC3E}">
        <p14:creationId xmlns:p14="http://schemas.microsoft.com/office/powerpoint/2010/main" val="387227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1981200"/>
            <a:ext cx="5902007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43400" y="457200"/>
            <a:ext cx="2709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Copy into notes jotter: </a:t>
            </a:r>
          </a:p>
        </p:txBody>
      </p:sp>
    </p:spTree>
    <p:extLst>
      <p:ext uri="{BB962C8B-B14F-4D97-AF65-F5344CB8AC3E}">
        <p14:creationId xmlns:p14="http://schemas.microsoft.com/office/powerpoint/2010/main" val="17649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1 - Varying Acceleration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9448800" cy="4876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The </a:t>
                </a:r>
                <a:r>
                  <a:rPr lang="en-GB" dirty="0"/>
                  <a:t>velocity in m s</a:t>
                </a:r>
                <a:r>
                  <a:rPr lang="en-GB" baseline="30000" dirty="0"/>
                  <a:t>-1</a:t>
                </a:r>
                <a:r>
                  <a:rPr lang="en-GB" dirty="0"/>
                  <a:t> of a moving particle is given by the </a:t>
                </a:r>
                <a:r>
                  <a:rPr lang="en-GB" dirty="0" smtClean="0"/>
                  <a:t>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𝑣</m:t>
                    </m:r>
                    <m:r>
                      <a:rPr lang="en-GB" b="0" i="1" smtClean="0">
                        <a:latin typeface="Cambria Math"/>
                      </a:rPr>
                      <m:t>=4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−5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+6</m:t>
                    </m:r>
                    <m:r>
                      <a:rPr lang="en-GB" b="0" i="1" smtClean="0">
                        <a:latin typeface="Cambria Math"/>
                      </a:rPr>
                      <m:t>𝑡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</m:oMath>
                </a14:m>
                <a:endParaRPr lang="en-GB" b="0" dirty="0" smtClean="0"/>
              </a:p>
              <a:p>
                <a:pPr marL="0" indent="0">
                  <a:buNone/>
                </a:pPr>
                <a:r>
                  <a:rPr lang="en-GB" dirty="0" smtClean="0"/>
                  <a:t>Where t = time in seconds. </a:t>
                </a:r>
              </a:p>
              <a:p>
                <a:pPr marL="0" indent="0">
                  <a:buNone/>
                </a:pPr>
                <a:r>
                  <a:rPr lang="en-GB" dirty="0" smtClean="0"/>
                  <a:t>Find the acceleration when t = 0.5s. 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9448800" cy="4876800"/>
              </a:xfrm>
              <a:blipFill>
                <a:blip r:embed="rId2"/>
                <a:stretch>
                  <a:fillRect l="-968" t="-1000" r="-5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343400" y="457200"/>
            <a:ext cx="2709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Copy into notes jotter: </a:t>
            </a:r>
          </a:p>
        </p:txBody>
      </p:sp>
    </p:spTree>
    <p:extLst>
      <p:ext uri="{BB962C8B-B14F-4D97-AF65-F5344CB8AC3E}">
        <p14:creationId xmlns:p14="http://schemas.microsoft.com/office/powerpoint/2010/main" val="104397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 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𝑣</m:t>
                      </m:r>
                      <m:r>
                        <a:rPr lang="en-GB" i="1" smtClean="0">
                          <a:latin typeface="Cambria Math"/>
                        </a:rPr>
                        <m:t>=4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−5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+6</m:t>
                      </m:r>
                      <m:r>
                        <a:rPr lang="en-GB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GB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𝑑𝑣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=12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−10</m:t>
                      </m:r>
                      <m:r>
                        <a:rPr lang="en-GB" b="0" i="1" smtClean="0">
                          <a:latin typeface="Cambria Math"/>
                        </a:rPr>
                        <m:t>𝑡</m:t>
                      </m:r>
                      <m:r>
                        <a:rPr lang="en-GB" b="0" i="1" smtClean="0">
                          <a:latin typeface="Cambria Math"/>
                        </a:rPr>
                        <m:t>+6 </m:t>
                      </m:r>
                    </m:oMath>
                  </m:oMathPara>
                </a14:m>
                <a:endParaRPr lang="en-GB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𝑑𝑣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=12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0.5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−10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0.5+6 </m:t>
                      </m:r>
                    </m:oMath>
                  </m:oMathPara>
                </a14:m>
                <a:endParaRPr lang="en-GB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u="dbl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u="dbl" smtClean="0">
                              <a:latin typeface="Cambria Math"/>
                            </a:rPr>
                            <m:t>𝑑𝑣</m:t>
                          </m:r>
                        </m:num>
                        <m:den>
                          <m:r>
                            <a:rPr lang="en-GB" b="0" i="1" u="dbl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GB" b="0" i="1" u="dbl" smtClean="0">
                          <a:latin typeface="Cambria Math"/>
                        </a:rPr>
                        <m:t>=</m:t>
                      </m:r>
                      <m:r>
                        <a:rPr lang="en-GB" b="1" i="1" u="dbl" smtClean="0">
                          <a:latin typeface="Cambria Math"/>
                        </a:rPr>
                        <m:t>𝟒</m:t>
                      </m:r>
                      <m:r>
                        <a:rPr lang="en-GB" b="1" i="1" u="dbl" smtClean="0">
                          <a:latin typeface="Cambria Math"/>
                        </a:rPr>
                        <m:t>𝒎</m:t>
                      </m:r>
                      <m:sSup>
                        <m:sSupPr>
                          <m:ctrlPr>
                            <a:rPr lang="en-GB" b="1" i="1" u="dbl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u="dbl" smtClean="0">
                              <a:latin typeface="Cambria Math"/>
                            </a:rPr>
                            <m:t>𝒔</m:t>
                          </m:r>
                        </m:e>
                        <m:sup>
                          <m:r>
                            <a:rPr lang="en-GB" b="1" i="1" u="dbl" smtClean="0">
                              <a:latin typeface="Cambria Math"/>
                            </a:rPr>
                            <m:t>−</m:t>
                          </m:r>
                          <m:r>
                            <a:rPr lang="en-GB" b="1" i="1" u="dbl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b="1" i="1" u="dbl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GB" b="1" i="1" u="dbl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343400" y="457200"/>
            <a:ext cx="2709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Copy into notes jotter: </a:t>
            </a:r>
          </a:p>
        </p:txBody>
      </p:sp>
    </p:spTree>
    <p:extLst>
      <p:ext uri="{BB962C8B-B14F-4D97-AF65-F5344CB8AC3E}">
        <p14:creationId xmlns:p14="http://schemas.microsoft.com/office/powerpoint/2010/main" val="11724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Calculus Methods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 smtClean="0"/>
                  <a:t>The average velocity of an object can be found from the equation: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𝐴𝑣𝑒𝑟𝑎𝑔𝑒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𝑠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dirty="0" smtClean="0"/>
                  <a:t>is </a:t>
                </a:r>
                <a:r>
                  <a:rPr lang="en-GB" dirty="0"/>
                  <a:t>the change in displacement </a:t>
                </a:r>
                <a:endParaRPr lang="en-GB" dirty="0" smtClean="0"/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dirty="0" smtClean="0"/>
                  <a:t>is </a:t>
                </a:r>
                <a:r>
                  <a:rPr lang="en-GB" dirty="0"/>
                  <a:t>the change in time. </a:t>
                </a:r>
                <a:endParaRPr lang="en-GB" dirty="0" smtClean="0"/>
              </a:p>
              <a:p>
                <a:r>
                  <a:rPr lang="en-GB" dirty="0" smtClean="0"/>
                  <a:t>To </a:t>
                </a:r>
                <a:r>
                  <a:rPr lang="en-GB" dirty="0"/>
                  <a:t>find the instantaneous velocity, we must consider a very small time </a:t>
                </a:r>
                <a:r>
                  <a:rPr lang="en-GB" dirty="0" smtClean="0"/>
                  <a:t>interval, so must </a:t>
                </a:r>
                <a:r>
                  <a:rPr lang="en-GB" dirty="0"/>
                  <a:t>find the derivative of displacement with respect to </a:t>
                </a:r>
                <a:r>
                  <a:rPr lang="en-GB" dirty="0" smtClean="0"/>
                  <a:t>time:</a:t>
                </a:r>
              </a:p>
              <a:p>
                <a:pPr marL="0" indent="0">
                  <a:buNone/>
                </a:pPr>
                <a:r>
                  <a:rPr lang="en-GB" b="0" dirty="0" smtClean="0"/>
                  <a:t>			  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𝑣</m:t>
                    </m:r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𝑙𝑖𝑚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GB" i="1">
                            <a:latin typeface="Cambria Math"/>
                            <a:ea typeface="Cambria Math"/>
                          </a:rPr>
                          <m:t>𝑠</m:t>
                        </m:r>
                      </m:num>
                      <m:den>
                        <m:r>
                          <a:rPr lang="en-GB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GB" i="1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GB" b="0" i="1" dirty="0" smtClean="0">
                    <a:latin typeface="Cambria Math"/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𝑎𝑠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 ∆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→0) </m:t>
                    </m:r>
                  </m:oMath>
                </a14:m>
                <a:endParaRPr lang="en-GB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𝑑𝑠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0" t="-1000" r="-2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741302" y="522249"/>
            <a:ext cx="2709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Copy into notes jotter: </a:t>
            </a:r>
          </a:p>
        </p:txBody>
      </p:sp>
    </p:spTree>
    <p:extLst>
      <p:ext uri="{BB962C8B-B14F-4D97-AF65-F5344CB8AC3E}">
        <p14:creationId xmlns:p14="http://schemas.microsoft.com/office/powerpoint/2010/main" val="209804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 smtClean="0"/>
                  <a:t>The acceleration of a space shuttle in m s</a:t>
                </a:r>
                <a:r>
                  <a:rPr lang="en-GB" baseline="30000" dirty="0"/>
                  <a:t>-2</a:t>
                </a:r>
                <a:r>
                  <a:rPr lang="en-GB" dirty="0"/>
                  <a:t> is described by the </a:t>
                </a:r>
                <a:r>
                  <a:rPr lang="en-GB" dirty="0" smtClean="0"/>
                  <a:t>expression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𝑎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7.0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−7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3.9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−4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+(0.11)</m:t>
                      </m:r>
                      <m:r>
                        <a:rPr lang="en-GB" b="0" i="1" smtClean="0">
                          <a:latin typeface="Cambria Math"/>
                        </a:rPr>
                        <m:t>𝑡</m:t>
                      </m:r>
                      <m:r>
                        <a:rPr lang="en-GB" b="0" i="1" smtClean="0">
                          <a:latin typeface="Cambria Math"/>
                        </a:rPr>
                        <m:t>+0.86</m:t>
                      </m:r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Determine </a:t>
                </a:r>
                <a:r>
                  <a:rPr lang="en-GB" dirty="0"/>
                  <a:t>the change in velocity of the space shuttle throughout the first 100 seconds</a:t>
                </a:r>
                <a:r>
                  <a:rPr lang="en-GB" dirty="0" smtClean="0"/>
                  <a:t>.</a:t>
                </a:r>
              </a:p>
              <a:p>
                <a:pPr marL="0" indent="0">
                  <a:buNone/>
                </a:pPr>
                <a:endParaRPr lang="en-GB" b="0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343400" y="457200"/>
            <a:ext cx="2709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Copy into notes jotter: </a:t>
            </a:r>
          </a:p>
        </p:txBody>
      </p:sp>
    </p:spTree>
    <p:extLst>
      <p:ext uri="{BB962C8B-B14F-4D97-AF65-F5344CB8AC3E}">
        <p14:creationId xmlns:p14="http://schemas.microsoft.com/office/powerpoint/2010/main" val="206563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answer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𝑑𝑣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i="1">
                          <a:latin typeface="Cambria Math"/>
                        </a:rPr>
                        <m:t>𝑎</m:t>
                      </m:r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/>
                            </a:rPr>
                            <m:t>𝑢</m:t>
                          </m:r>
                        </m:sub>
                        <m:sup>
                          <m:r>
                            <a:rPr lang="en-GB" i="1">
                              <a:latin typeface="Cambria Math"/>
                            </a:rPr>
                            <m:t>𝑣</m:t>
                          </m:r>
                        </m:sup>
                        <m:e>
                          <m:r>
                            <a:rPr lang="en-GB" i="1">
                              <a:latin typeface="Cambria Math"/>
                            </a:rPr>
                            <m:t>𝑑𝑣</m:t>
                          </m:r>
                        </m:e>
                      </m:nary>
                    </m:oMath>
                  </m:oMathPara>
                </a14:m>
                <a:endParaRPr lang="en-GB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>
                          <a:latin typeface="Cambria Math"/>
                        </a:rPr>
                        <m:t>= </m:t>
                      </m:r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GB" i="1">
                              <a:latin typeface="Cambria Math"/>
                            </a:rPr>
                            <m:t>100</m:t>
                          </m:r>
                        </m:sup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7.0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/>
                                    </a:rPr>
                                    <m:t>−7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3.9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/>
                                    </a:rPr>
                                    <m:t>−4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0.11</m:t>
                              </m:r>
                            </m:e>
                          </m:d>
                          <m:r>
                            <a:rPr lang="en-GB" i="1">
                              <a:latin typeface="Cambria Math"/>
                            </a:rPr>
                            <m:t>𝑡</m:t>
                          </m:r>
                          <m:r>
                            <a:rPr lang="en-GB" i="1">
                              <a:latin typeface="Cambria Math"/>
                            </a:rPr>
                            <m:t>+0.86</m:t>
                          </m:r>
                          <m:r>
                            <m:rPr>
                              <m:nor/>
                            </m:rPr>
                            <a:rPr lang="en-GB" dirty="0"/>
                            <m:t> </m:t>
                          </m:r>
                          <m:r>
                            <a:rPr lang="en-GB" i="1" dirty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𝑢</m:t>
                          </m:r>
                        </m:sub>
                        <m:sup>
                          <m:r>
                            <a:rPr lang="en-GB" i="1">
                              <a:latin typeface="Cambria Math"/>
                            </a:rPr>
                            <m:t>𝑣</m:t>
                          </m:r>
                        </m:sup>
                      </m:sSubSup>
                      <m:r>
                        <a:rPr lang="en-GB" i="1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7.0</m:t>
                                      </m:r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𝑥</m:t>
                                      </m:r>
                                      <m:sSup>
                                        <m:s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−7</m:t>
                                          </m:r>
                                        </m:sup>
                                      </m:sSup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3.9</m:t>
                                      </m:r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𝑥</m:t>
                                      </m:r>
                                      <m:sSup>
                                        <m:s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−4</m:t>
                                          </m:r>
                                        </m:sup>
                                      </m:sSup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0.11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/>
                                </a:rPr>
                                <m:t>+0.86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GB" i="1">
                              <a:latin typeface="Cambria Math"/>
                            </a:rPr>
                            <m:t>100</m:t>
                          </m:r>
                        </m:sup>
                      </m:sSubSup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(C is omitted as it would be in both sides) </a:t>
                </a:r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𝑣</m:t>
                      </m:r>
                      <m:r>
                        <a:rPr lang="en-GB" b="0" i="1" smtClean="0">
                          <a:latin typeface="Cambria Math"/>
                        </a:rPr>
                        <m:t>−</m:t>
                      </m:r>
                      <m:r>
                        <a:rPr lang="en-GB" b="0" i="1" smtClean="0">
                          <a:latin typeface="Cambria Math"/>
                        </a:rPr>
                        <m:t>𝑢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7.0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𝑥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−7</m:t>
                                      </m:r>
                                    </m:sup>
                                  </m:sSup>
                                </m:e>
                              </m:d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100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GB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3.9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𝑥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−4</m:t>
                                      </m:r>
                                    </m:sup>
                                  </m:sSup>
                                </m:e>
                              </m:d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100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0.11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100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i="1">
                              <a:latin typeface="Cambria Math"/>
                            </a:rPr>
                            <m:t>+0.86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100 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 −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343400" y="457200"/>
            <a:ext cx="2709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Copy into notes jotter: </a:t>
            </a:r>
          </a:p>
        </p:txBody>
      </p:sp>
    </p:spTree>
    <p:extLst>
      <p:ext uri="{BB962C8B-B14F-4D97-AF65-F5344CB8AC3E}">
        <p14:creationId xmlns:p14="http://schemas.microsoft.com/office/powerpoint/2010/main" val="118184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 </a:t>
            </a:r>
            <a:r>
              <a:rPr lang="en-GB" dirty="0" err="1" smtClean="0"/>
              <a:t>cont</a:t>
            </a:r>
            <a:r>
              <a:rPr lang="en-GB" dirty="0" smtClean="0"/>
              <a:t>…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𝑣</m:t>
                      </m:r>
                      <m:r>
                        <a:rPr lang="en-GB" b="0" i="1" smtClean="0">
                          <a:latin typeface="Cambria Math"/>
                        </a:rPr>
                        <m:t>=17.5−130+550+86 −0 </m:t>
                      </m:r>
                    </m:oMath>
                  </m:oMathPara>
                </a14:m>
                <a:endParaRPr lang="en-GB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u="dbl" smtClean="0">
                          <a:latin typeface="Cambria Math"/>
                        </a:rPr>
                        <m:t>𝑣</m:t>
                      </m:r>
                      <m:r>
                        <a:rPr lang="en-GB" b="0" i="1" u="dbl" smtClean="0">
                          <a:latin typeface="Cambria Math"/>
                        </a:rPr>
                        <m:t>=</m:t>
                      </m:r>
                      <m:r>
                        <a:rPr lang="en-GB" b="1" i="1" u="dbl" smtClean="0">
                          <a:latin typeface="Cambria Math"/>
                        </a:rPr>
                        <m:t>𝟓𝟐𝟎</m:t>
                      </m:r>
                      <m:r>
                        <a:rPr lang="en-GB" b="1" i="1" u="dbl" smtClean="0">
                          <a:latin typeface="Cambria Math"/>
                        </a:rPr>
                        <m:t>𝒎</m:t>
                      </m:r>
                      <m:sSup>
                        <m:sSupPr>
                          <m:ctrlPr>
                            <a:rPr lang="en-GB" b="1" i="1" u="dbl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u="dbl" smtClean="0">
                              <a:latin typeface="Cambria Math"/>
                            </a:rPr>
                            <m:t>𝒔</m:t>
                          </m:r>
                        </m:e>
                        <m:sup>
                          <m:r>
                            <a:rPr lang="en-GB" b="1" i="1" u="dbl" smtClean="0">
                              <a:latin typeface="Cambria Math"/>
                            </a:rPr>
                            <m:t>−</m:t>
                          </m:r>
                          <m:r>
                            <a:rPr lang="en-GB" b="1" i="1" u="dbl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b="1" u="db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343400" y="457200"/>
            <a:ext cx="2709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Copy into notes jotter: </a:t>
            </a:r>
          </a:p>
        </p:txBody>
      </p:sp>
    </p:spTree>
    <p:extLst>
      <p:ext uri="{BB962C8B-B14F-4D97-AF65-F5344CB8AC3E}">
        <p14:creationId xmlns:p14="http://schemas.microsoft.com/office/powerpoint/2010/main" val="91227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3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When a car brakes to a halt, the displacement of the car from a reference point can be described by the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𝑠</m:t>
                    </m:r>
                    <m:r>
                      <a:rPr lang="en-GB" b="0" i="1" smtClean="0">
                        <a:latin typeface="Cambria Math"/>
                      </a:rPr>
                      <m:t>=5.8</m:t>
                    </m:r>
                    <m:r>
                      <a:rPr lang="en-GB" b="0" i="1" smtClean="0">
                        <a:latin typeface="Cambria Math"/>
                      </a:rPr>
                      <m:t>𝑡</m:t>
                    </m:r>
                    <m:r>
                      <a:rPr lang="en-GB" b="0" i="1" smtClean="0">
                        <a:latin typeface="Cambria Math"/>
                      </a:rPr>
                      <m:t>−2.5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Sketch a displacement time graph for the motion. 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343400" y="457200"/>
            <a:ext cx="2709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Copy into notes jotter: </a:t>
            </a:r>
          </a:p>
        </p:txBody>
      </p:sp>
    </p:spTree>
    <p:extLst>
      <p:ext uri="{BB962C8B-B14F-4D97-AF65-F5344CB8AC3E}">
        <p14:creationId xmlns:p14="http://schemas.microsoft.com/office/powerpoint/2010/main" val="364000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295400"/>
                <a:ext cx="8229600" cy="48768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𝑣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𝑑𝑠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5.8</m:t>
                          </m:r>
                          <m:r>
                            <a:rPr lang="en-GB" i="1">
                              <a:latin typeface="Cambria Math"/>
                            </a:rPr>
                            <m:t>𝑡</m:t>
                          </m:r>
                          <m:r>
                            <a:rPr lang="en-GB" i="1">
                              <a:latin typeface="Cambria Math"/>
                            </a:rPr>
                            <m:t>−2.5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𝑣</m:t>
                      </m:r>
                      <m:r>
                        <a:rPr lang="en-GB" b="0" i="1" smtClean="0">
                          <a:latin typeface="Cambria Math"/>
                        </a:rPr>
                        <m:t>=5.8 −5</m:t>
                      </m:r>
                      <m:r>
                        <a:rPr lang="en-GB" b="0" i="1" smtClean="0">
                          <a:latin typeface="Cambria Math"/>
                        </a:rPr>
                        <m:t>𝑡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𝑤h𝑒𝑛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𝑣</m:t>
                      </m:r>
                      <m:r>
                        <a:rPr lang="en-GB" b="0" i="1" smtClean="0">
                          <a:latin typeface="Cambria Math"/>
                        </a:rPr>
                        <m:t>=0</m:t>
                      </m:r>
                      <m:r>
                        <a:rPr lang="en-GB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, </m:t>
                      </m:r>
                      <m:r>
                        <a:rPr lang="en-GB" b="0" i="1" smtClean="0">
                          <a:latin typeface="Cambria Math"/>
                        </a:rPr>
                        <m:t>𝑡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5.8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=1.16</m:t>
                      </m:r>
                      <m:r>
                        <a:rPr lang="en-GB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GB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𝑠</m:t>
                      </m:r>
                      <m:r>
                        <a:rPr lang="en-GB" b="0" i="1" smtClean="0">
                          <a:latin typeface="Cambria Math"/>
                        </a:rPr>
                        <m:t>=5.8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1.16 −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2.5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1.16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𝑠</m:t>
                      </m:r>
                      <m:r>
                        <a:rPr lang="en-GB" b="0" i="1" smtClean="0">
                          <a:latin typeface="Cambria Math"/>
                        </a:rPr>
                        <m:t>=3.4</m:t>
                      </m:r>
                      <m:r>
                        <a:rPr lang="en-GB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295400"/>
                <a:ext cx="8229600" cy="48768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038600"/>
            <a:ext cx="3067050" cy="272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43400" y="457200"/>
            <a:ext cx="2709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Copy into notes jotter: </a:t>
            </a:r>
          </a:p>
        </p:txBody>
      </p:sp>
    </p:spTree>
    <p:extLst>
      <p:ext uri="{BB962C8B-B14F-4D97-AF65-F5344CB8AC3E}">
        <p14:creationId xmlns:p14="http://schemas.microsoft.com/office/powerpoint/2010/main" val="410050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Mandatory Course Content Covered…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00200"/>
            <a:ext cx="10273323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310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Tutorial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can now complete all of tutorial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95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Starter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GB" dirty="0" smtClean="0"/>
                  <a:t>Derive the expression: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𝑢𝑡</m:t>
                    </m:r>
                    <m:r>
                      <a:rPr lang="en-GB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 </m:t>
                    </m:r>
                  </m:oMath>
                </a14:m>
                <a:endParaRPr lang="en-GB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en-GB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dirty="0" smtClean="0"/>
                  <a:t>What is the acceleration of a particles, whose velocity is described by the expression: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</a:rPr>
                      <m:t>v</m:t>
                    </m:r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20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−</m:t>
                    </m:r>
                    <m:r>
                      <a:rPr lang="en-GB" b="0" i="1" smtClean="0">
                        <a:latin typeface="Cambria Math"/>
                      </a:rPr>
                      <m:t>5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en-GB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dirty="0" smtClean="0"/>
                  <a:t>Is the acceleration a constant? Explain. 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877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Calculus Methods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 smtClean="0"/>
                  <a:t>We can find the average acceleration by using: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𝐴𝑣𝑒𝑟𝑎𝑔𝑒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To </a:t>
                </a:r>
                <a:r>
                  <a:rPr lang="en-GB" dirty="0"/>
                  <a:t>find instantaneous acceleration we will need to consider the rate of change of velocity with respect to </a:t>
                </a:r>
                <a:r>
                  <a:rPr lang="en-GB" dirty="0" smtClean="0"/>
                  <a:t>time:</a:t>
                </a:r>
              </a:p>
              <a:p>
                <a:pPr marL="0" indent="0">
                  <a:buNone/>
                </a:pPr>
                <a:r>
                  <a:rPr lang="en-GB" b="0" dirty="0" smtClean="0"/>
                  <a:t>			  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𝑎</m:t>
                    </m:r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𝑙𝑖𝑚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GB" i="1">
                            <a:latin typeface="Cambria Math"/>
                            <a:ea typeface="Cambria Math"/>
                          </a:rPr>
                          <m:t>𝑣</m:t>
                        </m:r>
                      </m:num>
                      <m:den>
                        <m:r>
                          <a:rPr lang="en-GB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GB" i="1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GB" dirty="0" smtClean="0"/>
                  <a:t> 	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𝑎𝑠</m:t>
                        </m:r>
                        <m:r>
                          <a:rPr lang="en-GB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GB" i="1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GB" i="1">
                            <a:latin typeface="Cambria Math"/>
                            <a:ea typeface="Cambria Math"/>
                          </a:rPr>
                          <m:t>→0</m:t>
                        </m:r>
                      </m:e>
                    </m:d>
                  </m:oMath>
                </a14:m>
                <a:endParaRPr lang="en-GB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𝑎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𝑑𝑣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GB" dirty="0"/>
                  <a:t>Since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𝑣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𝑑𝑠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dirty="0" smtClean="0"/>
                  <a:t>, </a:t>
                </a:r>
                <a:r>
                  <a:rPr lang="en-GB" dirty="0"/>
                  <a:t>the acceleration can also be written as</a:t>
                </a:r>
                <a:r>
                  <a:rPr lang="en-GB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𝑎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𝑑𝑠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𝑠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33" t="-1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772400" y="5562600"/>
            <a:ext cx="2937022" cy="92333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Remember:</a:t>
            </a:r>
          </a:p>
          <a:p>
            <a:r>
              <a:rPr lang="en-GB" dirty="0"/>
              <a:t>Velocity and Acceleration</a:t>
            </a:r>
          </a:p>
          <a:p>
            <a:r>
              <a:rPr lang="en-GB" dirty="0"/>
              <a:t>Are VECTORS!!</a:t>
            </a:r>
          </a:p>
        </p:txBody>
      </p:sp>
      <p:sp>
        <p:nvSpPr>
          <p:cNvPr id="5" name="Rectangle 4"/>
          <p:cNvSpPr/>
          <p:nvPr/>
        </p:nvSpPr>
        <p:spPr>
          <a:xfrm>
            <a:off x="4953000" y="466493"/>
            <a:ext cx="2709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Copy into notes jotter: </a:t>
            </a:r>
          </a:p>
        </p:txBody>
      </p:sp>
    </p:spTree>
    <p:extLst>
      <p:ext uri="{BB962C8B-B14F-4D97-AF65-F5344CB8AC3E}">
        <p14:creationId xmlns:p14="http://schemas.microsoft.com/office/powerpoint/2010/main" val="122274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Deriving the equations for uniform acceleration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Acceleration is the rate of change of velocity: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𝑎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𝑑𝑣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We are looking at motion </a:t>
                </a:r>
                <a:r>
                  <a:rPr lang="en-GB" dirty="0" smtClean="0"/>
                  <a:t>where </a:t>
                </a:r>
                <a:r>
                  <a:rPr lang="en-GB" i="1" dirty="0" smtClean="0"/>
                  <a:t>a</a:t>
                </a:r>
                <a:r>
                  <a:rPr lang="en-GB" dirty="0" smtClean="0"/>
                  <a:t> </a:t>
                </a:r>
                <a:r>
                  <a:rPr lang="en-GB" dirty="0"/>
                  <a:t>is a constant. To find the velocity after </a:t>
                </a:r>
                <a:r>
                  <a:rPr lang="en-GB" dirty="0" smtClean="0"/>
                  <a:t>time, </a:t>
                </a:r>
                <a:r>
                  <a:rPr lang="en-GB" dirty="0"/>
                  <a:t>we will integrate this expression over the time interval </a:t>
                </a:r>
                <a:r>
                  <a:rPr lang="en-GB" dirty="0" smtClean="0"/>
                  <a:t>from </a:t>
                </a:r>
                <a:r>
                  <a:rPr lang="en-GB" i="1" dirty="0" smtClean="0"/>
                  <a:t>t</a:t>
                </a:r>
                <a:r>
                  <a:rPr lang="en-GB" dirty="0" smtClean="0"/>
                  <a:t>=</a:t>
                </a:r>
                <a:r>
                  <a:rPr lang="en-GB" i="1" dirty="0" smtClean="0"/>
                  <a:t>0</a:t>
                </a:r>
                <a:r>
                  <a:rPr lang="en-GB" dirty="0" smtClean="0"/>
                  <a:t> </a:t>
                </a:r>
                <a:r>
                  <a:rPr lang="en-GB" dirty="0"/>
                  <a:t>to </a:t>
                </a:r>
                <a:r>
                  <a:rPr lang="en-GB" i="1" dirty="0" smtClean="0"/>
                  <a:t>t</a:t>
                </a:r>
                <a:r>
                  <a:rPr lang="en-GB" dirty="0" smtClean="0"/>
                  <a:t>=</a:t>
                </a:r>
                <a:r>
                  <a:rPr lang="en-GB" i="1" dirty="0" smtClean="0"/>
                  <a:t>t</a:t>
                </a:r>
                <a:r>
                  <a:rPr lang="en-GB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/>
                            </a:rPr>
                            <m:t>𝑢</m:t>
                          </m:r>
                        </m:sub>
                        <m:sup>
                          <m:r>
                            <a:rPr lang="en-GB" b="0" i="1" smtClean="0">
                              <a:latin typeface="Cambria Math"/>
                            </a:rPr>
                            <m:t>𝑣</m:t>
                          </m:r>
                        </m:sup>
                        <m:e>
                          <m:r>
                            <a:rPr lang="en-GB" b="0" i="1" smtClean="0">
                              <a:latin typeface="Cambria Math"/>
                            </a:rPr>
                            <m:t>𝑑𝑣</m:t>
                          </m:r>
                        </m:e>
                      </m:nary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GB" b="0" i="1" smtClean="0">
                              <a:latin typeface="Cambria Math"/>
                            </a:rPr>
                            <m:t>𝑡</m:t>
                          </m:r>
                        </m:sup>
                        <m:e>
                          <m:r>
                            <a:rPr lang="en-GB" b="0" i="1" smtClean="0">
                              <a:latin typeface="Cambria Math"/>
                            </a:rPr>
                            <m:t>𝑎𝑑𝑡</m:t>
                          </m:r>
                        </m:e>
                      </m:nary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𝑎</m:t>
                      </m:r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GB" b="0" i="1" smtClean="0">
                              <a:latin typeface="Cambria Math"/>
                            </a:rPr>
                            <m:t>𝑡</m:t>
                          </m:r>
                        </m:sup>
                        <m:e>
                          <m:r>
                            <a:rPr lang="en-GB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Solve: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𝑢</m:t>
                          </m:r>
                        </m:sub>
                        <m:sup>
                          <m:r>
                            <a:rPr lang="en-GB" i="1">
                              <a:latin typeface="Cambria Math"/>
                            </a:rPr>
                            <m:t>𝑣</m:t>
                          </m:r>
                        </m:sup>
                      </m:sSubSup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𝑎𝑡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GB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u="dbl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GB" b="1" i="1" u="dbl" smtClean="0">
                          <a:latin typeface="Cambria Math"/>
                          <a:ea typeface="Cambria Math"/>
                        </a:rPr>
                        <m:t>𝒗</m:t>
                      </m:r>
                      <m:r>
                        <a:rPr lang="en-GB" b="1" i="1" u="dbl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b="1" i="1" u="dbl" smtClean="0">
                          <a:latin typeface="Cambria Math"/>
                          <a:ea typeface="Cambria Math"/>
                        </a:rPr>
                        <m:t>𝒖</m:t>
                      </m:r>
                      <m:r>
                        <a:rPr lang="en-GB" b="1" i="1" u="dbl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b="1" i="1" u="dbl" smtClean="0">
                          <a:latin typeface="Cambria Math"/>
                          <a:ea typeface="Cambria Math"/>
                        </a:rPr>
                        <m:t>𝒂𝒕</m:t>
                      </m:r>
                    </m:oMath>
                  </m:oMathPara>
                </a14:m>
                <a:endParaRPr lang="en-GB" b="1" u="dbl" dirty="0" smtClean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875" r="-1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419600" y="434898"/>
            <a:ext cx="2709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Copy into notes jotter: </a:t>
            </a:r>
          </a:p>
        </p:txBody>
      </p:sp>
    </p:spTree>
    <p:extLst>
      <p:ext uri="{BB962C8B-B14F-4D97-AF65-F5344CB8AC3E}">
        <p14:creationId xmlns:p14="http://schemas.microsoft.com/office/powerpoint/2010/main" val="152330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Deriving the equations for uniform acceleration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Integrating over </a:t>
                </a:r>
                <a:r>
                  <a:rPr lang="en-GB" dirty="0"/>
                  <a:t>the time interval from 0 to </a:t>
                </a:r>
                <a:r>
                  <a:rPr lang="en-GB" dirty="0" smtClean="0"/>
                  <a:t>t gives: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/>
                            </a:rPr>
                            <m:t>𝑡</m:t>
                          </m:r>
                          <m:r>
                            <a:rPr lang="en-GB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GB" i="1">
                              <a:latin typeface="Cambria Math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𝑎𝑡</m:t>
                              </m:r>
                            </m:e>
                          </m:d>
                          <m:r>
                            <a:rPr lang="en-GB" i="1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GB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  <a:ea typeface="Cambria Math"/>
                        </a:rPr>
                        <m:t>∴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𝑜</m:t>
                          </m:r>
                        </m:sub>
                        <m:sup>
                          <m:r>
                            <a:rPr lang="en-GB" i="1">
                              <a:latin typeface="Cambria Math"/>
                            </a:rPr>
                            <m:t>𝑠</m:t>
                          </m:r>
                        </m:sup>
                      </m:sSubSup>
                      <m:r>
                        <a:rPr lang="en-GB" i="1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𝑢𝑡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u="dbl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GB" b="1" i="1" u="dbl" smtClean="0">
                          <a:latin typeface="Cambria Math"/>
                          <a:ea typeface="Cambria Math"/>
                        </a:rPr>
                        <m:t>𝒔</m:t>
                      </m:r>
                      <m:r>
                        <a:rPr lang="en-GB" b="1" i="1" u="dbl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b="1" i="1" u="dbl" smtClean="0">
                          <a:latin typeface="Cambria Math"/>
                          <a:ea typeface="Cambria Math"/>
                        </a:rPr>
                        <m:t>𝒖𝒕</m:t>
                      </m:r>
                      <m:r>
                        <a:rPr lang="en-GB" b="1" i="1" u="dbl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GB" b="1" i="1" u="dbl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 u="dbl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b="1" i="1" u="dbl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GB" b="1" i="1" u="dbl" smtClean="0">
                          <a:latin typeface="Cambria Math"/>
                          <a:ea typeface="Cambria Math"/>
                        </a:rPr>
                        <m:t>𝒂</m:t>
                      </m:r>
                      <m:sSup>
                        <m:sSupPr>
                          <m:ctrlPr>
                            <a:rPr lang="en-GB" b="1" i="1" u="dbl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b="1" i="1" u="dbl" smtClean="0">
                              <a:latin typeface="Cambria Math"/>
                              <a:ea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GB" b="1" i="1" u="dbl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b="1" u="dbl" dirty="0" smtClean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0" t="-1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343400" y="348734"/>
            <a:ext cx="2709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Copy into notes jotter: </a:t>
            </a:r>
          </a:p>
        </p:txBody>
      </p:sp>
    </p:spTree>
    <p:extLst>
      <p:ext uri="{BB962C8B-B14F-4D97-AF65-F5344CB8AC3E}">
        <p14:creationId xmlns:p14="http://schemas.microsoft.com/office/powerpoint/2010/main" val="314064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Deriving the equations for uniform acceleration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To derive the third equation of motion, we rearrange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𝑣</m:t>
                    </m:r>
                    <m:r>
                      <a:rPr lang="en-GB" i="1" dirty="0" smtClean="0">
                        <a:latin typeface="Cambria Math"/>
                      </a:rPr>
                      <m:t>=</m:t>
                    </m:r>
                    <m:r>
                      <a:rPr lang="en-GB" i="1" dirty="0" err="1" smtClean="0">
                        <a:latin typeface="Cambria Math"/>
                      </a:rPr>
                      <m:t>𝑢</m:t>
                    </m:r>
                    <m:r>
                      <a:rPr lang="en-GB" i="1" dirty="0" err="1" smtClean="0">
                        <a:latin typeface="Cambria Math"/>
                      </a:rPr>
                      <m:t>+</m:t>
                    </m:r>
                    <m:r>
                      <a:rPr lang="en-GB" i="1" dirty="0" err="1" smtClean="0">
                        <a:latin typeface="Cambria Math"/>
                      </a:rPr>
                      <m:t>𝑎𝑡</m:t>
                    </m:r>
                  </m:oMath>
                </a14:m>
                <a:r>
                  <a:rPr lang="en-GB" dirty="0" smtClean="0"/>
                  <a:t> to give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𝑡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𝑣</m:t>
                        </m:r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GB" dirty="0" smtClean="0"/>
                  <a:t> and sub into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𝑠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𝑢𝑡</m:t>
                    </m:r>
                    <m:r>
                      <a:rPr lang="en-GB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:</a:t>
                </a:r>
              </a:p>
              <a:p>
                <a:pPr marL="0" indent="0">
                  <a:buNone/>
                </a:pPr>
                <a:r>
                  <a:rPr lang="en-GB" b="0" dirty="0" smtClean="0"/>
                  <a:t>                        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𝑠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𝑢</m:t>
                    </m:r>
                    <m:r>
                      <m:rPr>
                        <m:nor/>
                      </m:rPr>
                      <a:rPr lang="en-GB" dirty="0"/>
                      <m:t>(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𝑣</m:t>
                        </m:r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 i="1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m:rPr>
                        <m:nor/>
                      </m:rPr>
                      <a:rPr lang="en-GB" dirty="0"/>
                      <m:t>)</m:t>
                    </m:r>
                    <m:r>
                      <a:rPr lang="en-GB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    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x2a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2</m:t>
                      </m:r>
                      <m:r>
                        <a:rPr lang="en-GB" b="0" i="1" smtClean="0">
                          <a:latin typeface="Cambria Math"/>
                        </a:rPr>
                        <m:t>𝑎𝑠</m:t>
                      </m:r>
                      <m:r>
                        <a:rPr lang="en-GB" b="0" i="1" smtClean="0">
                          <a:latin typeface="Cambria Math"/>
                        </a:rPr>
                        <m:t>=2</m:t>
                      </m:r>
                      <m:r>
                        <a:rPr lang="en-GB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2</m:t>
                      </m:r>
                      <m:r>
                        <a:rPr lang="en-GB" b="0" i="1" smtClean="0">
                          <a:latin typeface="Cambria Math"/>
                        </a:rPr>
                        <m:t>𝑎𝑠</m:t>
                      </m:r>
                      <m:r>
                        <a:rPr lang="en-GB" b="0" i="1" smtClean="0">
                          <a:latin typeface="Cambria Math"/>
                        </a:rPr>
                        <m:t>=2</m:t>
                      </m:r>
                      <m:r>
                        <a:rPr lang="en-GB" b="0" i="1" smtClean="0">
                          <a:latin typeface="Cambria Math"/>
                        </a:rPr>
                        <m:t>𝑢𝑣</m:t>
                      </m:r>
                      <m:r>
                        <a:rPr lang="en-GB" b="0" i="1" smtClean="0">
                          <a:latin typeface="Cambria Math"/>
                        </a:rPr>
                        <m:t>−2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−2</m:t>
                      </m:r>
                      <m:r>
                        <a:rPr lang="en-GB" b="0" i="1" smtClean="0">
                          <a:latin typeface="Cambria Math"/>
                        </a:rPr>
                        <m:t>𝑣𝑢</m:t>
                      </m:r>
                      <m:r>
                        <a:rPr lang="en-GB" b="0" i="1" smtClean="0">
                          <a:latin typeface="Cambria Math"/>
                        </a:rPr>
                        <m:t>+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2</m:t>
                      </m:r>
                      <m:r>
                        <a:rPr lang="en-GB" b="0" i="1" smtClean="0">
                          <a:latin typeface="Cambria Math"/>
                        </a:rPr>
                        <m:t>𝑎𝑠</m:t>
                      </m:r>
                      <m:r>
                        <a:rPr lang="en-GB" b="0" i="1" smtClean="0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u="dbl" smtClean="0">
                          <a:latin typeface="Cambria Math"/>
                          <a:ea typeface="Cambria Math"/>
                        </a:rPr>
                        <m:t>∴</m:t>
                      </m:r>
                      <m:sSup>
                        <m:sSupPr>
                          <m:ctrlPr>
                            <a:rPr lang="en-GB" b="1" i="1" u="dbl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b="1" i="1" u="dbl" smtClean="0">
                              <a:latin typeface="Cambria Math"/>
                              <a:ea typeface="Cambria Math"/>
                            </a:rPr>
                            <m:t>𝒗</m:t>
                          </m:r>
                        </m:e>
                        <m:sup>
                          <m:r>
                            <a:rPr lang="en-GB" b="1" i="1" u="dbl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GB" b="1" i="1" u="dbl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1" i="1" u="dbl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b="1" i="1" u="dbl" smtClean="0">
                              <a:latin typeface="Cambria Math"/>
                              <a:ea typeface="Cambria Math"/>
                            </a:rPr>
                            <m:t>𝒖</m:t>
                          </m:r>
                        </m:e>
                        <m:sup>
                          <m:r>
                            <a:rPr lang="en-GB" b="1" i="1" u="dbl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GB" b="1" i="1" u="dbl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b="1" i="1" u="dbl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GB" b="1" i="1" u="dbl" smtClean="0">
                          <a:latin typeface="Cambria Math"/>
                          <a:ea typeface="Cambria Math"/>
                        </a:rPr>
                        <m:t>𝒂𝒔</m:t>
                      </m:r>
                    </m:oMath>
                  </m:oMathPara>
                </a14:m>
                <a:endParaRPr lang="en-GB" b="1" u="db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76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Deriving the equations for uniform acceleration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It is also useful to remember that for an object moving in a straight line with uniform acceleration, the average velocity over a period of time is given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𝑣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  <a:p>
                <a:r>
                  <a:rPr lang="en-GB" dirty="0"/>
                  <a:t>The displacement can therefore be found from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𝑠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𝑣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/>
                      </a:rPr>
                      <m:t>𝑡</m:t>
                    </m:r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875" r="-1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019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 Comic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1065</TotalTime>
  <Words>1419</Words>
  <Application>Microsoft Office PowerPoint</Application>
  <PresentationFormat>Widescreen</PresentationFormat>
  <Paragraphs>275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Cambria Math</vt:lpstr>
      <vt:lpstr>Comic Sans MS</vt:lpstr>
      <vt:lpstr>Clarity</vt:lpstr>
      <vt:lpstr>Lesson Starter </vt:lpstr>
      <vt:lpstr>Linear motion</vt:lpstr>
      <vt:lpstr>Mandatory Course content</vt:lpstr>
      <vt:lpstr>Calculus Methods</vt:lpstr>
      <vt:lpstr>Calculus Methods</vt:lpstr>
      <vt:lpstr>Deriving the equations for uniform acceleration</vt:lpstr>
      <vt:lpstr>Deriving the equations for uniform acceleration</vt:lpstr>
      <vt:lpstr>Deriving the equations for uniform acceleration</vt:lpstr>
      <vt:lpstr>Deriving the equations for uniform acceleration</vt:lpstr>
      <vt:lpstr>Example 1</vt:lpstr>
      <vt:lpstr>Example 2</vt:lpstr>
      <vt:lpstr>Horizontal Motion</vt:lpstr>
      <vt:lpstr>Example</vt:lpstr>
      <vt:lpstr>Example Answer</vt:lpstr>
      <vt:lpstr>Example</vt:lpstr>
      <vt:lpstr>Tips</vt:lpstr>
      <vt:lpstr>Vertical Motion</vt:lpstr>
      <vt:lpstr>Vertical Motion Example</vt:lpstr>
      <vt:lpstr>Example answers</vt:lpstr>
      <vt:lpstr>Example answers</vt:lpstr>
      <vt:lpstr>Tips</vt:lpstr>
      <vt:lpstr>Mandatory Course content Covered</vt:lpstr>
      <vt:lpstr>Mandatory Course content Covered</vt:lpstr>
      <vt:lpstr>Lesson Starter</vt:lpstr>
      <vt:lpstr>Graphs for motion with constant velocity </vt:lpstr>
      <vt:lpstr>Graphs for motion with constant positive acceleration </vt:lpstr>
      <vt:lpstr>Graphs for motion with constant negative acceleration </vt:lpstr>
      <vt:lpstr>Example 1</vt:lpstr>
      <vt:lpstr>Example answers</vt:lpstr>
      <vt:lpstr>Example 2 </vt:lpstr>
      <vt:lpstr>Example 2 answers</vt:lpstr>
      <vt:lpstr>Objects in Free fall</vt:lpstr>
      <vt:lpstr>Finding g Experiment </vt:lpstr>
      <vt:lpstr>Objects in Free fall</vt:lpstr>
      <vt:lpstr>Objects in free fall </vt:lpstr>
      <vt:lpstr>Graphical methods for non-uniform acceleration </vt:lpstr>
      <vt:lpstr>Summary</vt:lpstr>
      <vt:lpstr>Example 1 - Varying Acceleration</vt:lpstr>
      <vt:lpstr>Answer 1</vt:lpstr>
      <vt:lpstr>Example 2</vt:lpstr>
      <vt:lpstr>Example answer</vt:lpstr>
      <vt:lpstr>Answer cont…</vt:lpstr>
      <vt:lpstr>Example 3</vt:lpstr>
      <vt:lpstr>Answer</vt:lpstr>
      <vt:lpstr>Mandatory Course Content Covered… </vt:lpstr>
      <vt:lpstr>Tutorial Questions</vt:lpstr>
      <vt:lpstr>Lesson Starter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Rotational motion</dc:title>
  <dc:creator>Alexandra Watson</dc:creator>
  <cp:lastModifiedBy>Alexandra Watson</cp:lastModifiedBy>
  <cp:revision>60</cp:revision>
  <dcterms:created xsi:type="dcterms:W3CDTF">2006-08-16T00:00:00Z</dcterms:created>
  <dcterms:modified xsi:type="dcterms:W3CDTF">2019-06-17T08:30:43Z</dcterms:modified>
</cp:coreProperties>
</file>