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185B8-862A-4DEC-8B46-365E3032E771}" type="datetimeFigureOut">
              <a:rPr lang="en-GB" smtClean="0"/>
              <a:t>01/09/2016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09474-FC17-4F93-B6C3-B9FEC414A6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9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A8B45A9-59AC-40A3-BDC1-81D0AC723661}" type="slidenum">
              <a:rPr lang="en-GB" b="0" smtClean="0">
                <a:solidFill>
                  <a:prstClr val="black"/>
                </a:solidFill>
              </a:rPr>
              <a:pPr eaLnBrk="1" hangingPunct="1">
                <a:defRPr/>
              </a:pPr>
              <a:t>1</a:t>
            </a:fld>
            <a:endParaRPr lang="en-GB" b="0" smtClean="0">
              <a:solidFill>
                <a:prstClr val="black"/>
              </a:solidFill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B7361-E3C6-4663-9B90-69052E883177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95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E3EB5-DE02-43F1-A5DB-B1879D322BD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93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A0D8A-1CE8-4A16-929D-261C058E057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26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3E1CB-2417-4439-B24C-0305BF36AA97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0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FDC21-F628-4B7D-914E-E5BA69A7BAF5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91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F65C4-4558-4DC5-96DF-C56B8FE4A25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9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980DA-6991-47AF-BF21-0DAFA754340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2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CEF84-B754-40BC-96CF-9AA0E0BD3E7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4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01A3A-B279-438F-9647-B9F769241692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0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9B606-6990-4CE9-A6DD-2FF735B3C07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19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473E4-1A3D-47F5-8E8A-DCB5649C6660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1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6B30E-FD31-4481-A042-08E163298E5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2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b="1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A2AEBB-D9FF-4787-8CED-FC9E062D9A27}" type="slidenum">
              <a:rPr lang="en-GB">
                <a:solidFill>
                  <a:srgbClr val="FFFFFF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9830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546" y="1042259"/>
            <a:ext cx="8424862" cy="2795588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" b="1" dirty="0" smtClean="0">
                <a:solidFill>
                  <a:srgbClr val="0000FF"/>
                </a:solidFill>
              </a:rPr>
              <a:t>Nail </a:t>
            </a:r>
            <a:r>
              <a:rPr lang="en-GB" sz="2800" b="1" dirty="0">
                <a:solidFill>
                  <a:srgbClr val="0000FF"/>
                </a:solidFill>
              </a:rPr>
              <a:t>polish is soluble in </a:t>
            </a:r>
            <a:r>
              <a:rPr lang="en-GB" sz="2800" b="1" dirty="0" smtClean="0">
                <a:solidFill>
                  <a:srgbClr val="0000FF"/>
                </a:solidFill>
              </a:rPr>
              <a:t>acetone.</a:t>
            </a:r>
          </a:p>
          <a:p>
            <a:pPr marL="0" indent="0" algn="ctr">
              <a:buNone/>
            </a:pPr>
            <a:endParaRPr lang="en-GB" sz="2800" dirty="0">
              <a:solidFill>
                <a:srgbClr val="0000FF"/>
              </a:solidFill>
            </a:endParaRP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en-GB" sz="2800" b="1" dirty="0">
                <a:solidFill>
                  <a:srgbClr val="00B050"/>
                </a:solidFill>
              </a:rPr>
              <a:t>From this example, what is the solute? What is the solvent?</a:t>
            </a: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en-GB" sz="2800" b="1" dirty="0">
                <a:solidFill>
                  <a:srgbClr val="FF9933"/>
                </a:solidFill>
              </a:rPr>
              <a:t>What is the term used to describe a mixture of both a solute and a solvent?</a:t>
            </a:r>
          </a:p>
          <a:p>
            <a:pPr marL="457200" indent="-457200">
              <a:buClr>
                <a:srgbClr val="0070C0"/>
              </a:buClr>
              <a:buFont typeface="+mj-lt"/>
              <a:buAutoNum type="arabicPeriod"/>
            </a:pPr>
            <a:r>
              <a:rPr lang="en-GB" sz="2800" b="1" dirty="0">
                <a:solidFill>
                  <a:srgbClr val="00B050"/>
                </a:solidFill>
              </a:rPr>
              <a:t>What is the term used to describe a substance which does not dissolve in a solvent</a:t>
            </a:r>
          </a:p>
          <a:p>
            <a:pPr marL="0" indent="0">
              <a:buNone/>
            </a:pPr>
            <a:r>
              <a:rPr lang="en-GB" altLang="en-US" b="1" dirty="0" smtClean="0">
                <a:solidFill>
                  <a:srgbClr val="FF9933"/>
                </a:solidFill>
              </a:rPr>
              <a:t> </a:t>
            </a:r>
            <a:endParaRPr lang="en-GB" altLang="en-US" b="1" dirty="0">
              <a:solidFill>
                <a:srgbClr val="FF9933"/>
              </a:solidFill>
            </a:endParaRPr>
          </a:p>
          <a:p>
            <a:pPr marL="0" indent="0" eaLnBrk="1" hangingPunct="1">
              <a:buClr>
                <a:srgbClr val="FF9933"/>
              </a:buClr>
              <a:buFont typeface="Wingdings" pitchFamily="2" charset="2"/>
              <a:buNone/>
              <a:defRPr/>
            </a:pPr>
            <a:endParaRPr lang="en-GB" b="1" dirty="0" smtClean="0">
              <a:solidFill>
                <a:srgbClr val="FF9933"/>
              </a:solidFill>
            </a:endParaRPr>
          </a:p>
          <a:p>
            <a:pPr eaLnBrk="1" hangingPunct="1">
              <a:buClr>
                <a:srgbClr val="FF9933"/>
              </a:buClr>
              <a:buFont typeface="Arial" pitchFamily="34" charset="0"/>
              <a:buChar char="•"/>
              <a:defRPr/>
            </a:pPr>
            <a:endParaRPr lang="en-GB" b="1" dirty="0" smtClean="0">
              <a:solidFill>
                <a:srgbClr val="FF993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9" y="188640"/>
            <a:ext cx="8664896" cy="75405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300" b="1" spc="50" dirty="0">
                <a:ln w="11430"/>
                <a:solidFill>
                  <a:srgbClr val="00B050"/>
                </a:solidFill>
                <a:effectLst>
                  <a:glow rad="63500">
                    <a:srgbClr val="CAFFB8">
                      <a:satMod val="175000"/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rial" charset="0"/>
              </a:rPr>
              <a:t>Lesson Starter.</a:t>
            </a:r>
          </a:p>
        </p:txBody>
      </p:sp>
    </p:spTree>
    <p:extLst>
      <p:ext uri="{BB962C8B-B14F-4D97-AF65-F5344CB8AC3E}">
        <p14:creationId xmlns:p14="http://schemas.microsoft.com/office/powerpoint/2010/main" val="137585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80988"/>
            <a:ext cx="8218488" cy="701675"/>
          </a:xfr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Success Criteria</a:t>
            </a:r>
          </a:p>
        </p:txBody>
      </p:sp>
      <p:graphicFrame>
        <p:nvGraphicFramePr>
          <p:cNvPr id="8228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421315"/>
              </p:ext>
            </p:extLst>
          </p:nvPr>
        </p:nvGraphicFramePr>
        <p:xfrm>
          <a:off x="467544" y="1268760"/>
          <a:ext cx="8135937" cy="3462443"/>
        </p:xfrm>
        <a:graphic>
          <a:graphicData uri="http://schemas.openxmlformats.org/drawingml/2006/table">
            <a:tbl>
              <a:tblPr/>
              <a:tblGrid>
                <a:gridCol w="5327694"/>
                <a:gridCol w="936081"/>
                <a:gridCol w="936081"/>
                <a:gridCol w="936081"/>
              </a:tblGrid>
              <a:tr h="1542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Comic Sans MS" pitchFamily="66" charset="0"/>
                        </a:rPr>
                        <a:t>WHAT CAN I DO?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Red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Amber</a:t>
                      </a: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Green</a:t>
                      </a:r>
                    </a:p>
                  </a:txBody>
                  <a:tcPr marL="91438" marR="91438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640049">
                <a:tc>
                  <a:txBody>
                    <a:bodyPr/>
                    <a:lstStyle/>
                    <a:p>
                      <a:pPr marL="0" indent="0" eaLnBrk="1" hangingPunct="1">
                        <a:buFont typeface="Wingdings" pitchFamily="2" charset="2"/>
                        <a:buNone/>
                      </a:pPr>
                      <a:r>
                        <a:rPr lang="en-GB" altLang="en-US" sz="1800" dirty="0" smtClean="0">
                          <a:solidFill>
                            <a:srgbClr val="FF9933"/>
                          </a:solidFill>
                          <a:latin typeface="Comic Sans MS" pitchFamily="66" charset="0"/>
                        </a:rPr>
                        <a:t>Successfully carry out an experiment into the solubility of substances</a:t>
                      </a:r>
                      <a:r>
                        <a:rPr lang="en-GB" altLang="en-US" sz="1800" baseline="0" dirty="0" smtClean="0">
                          <a:solidFill>
                            <a:srgbClr val="FF9933"/>
                          </a:solidFill>
                          <a:latin typeface="Comic Sans MS" pitchFamily="66" charset="0"/>
                        </a:rPr>
                        <a:t> in ethanol.</a:t>
                      </a:r>
                      <a:endParaRPr lang="en-GB" altLang="en-US" sz="1800" dirty="0" smtClean="0">
                        <a:solidFill>
                          <a:srgbClr val="FF9933"/>
                        </a:solidFill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640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altLang="en-US" sz="1800" dirty="0" smtClean="0">
                          <a:solidFill>
                            <a:srgbClr val="FF9933"/>
                          </a:solidFill>
                          <a:latin typeface="Comic Sans MS" pitchFamily="66" charset="0"/>
                        </a:rPr>
                        <a:t>Write a valid conclusion.</a:t>
                      </a:r>
                    </a:p>
                    <a:p>
                      <a:pPr marL="0" indent="0" eaLnBrk="1" hangingPunct="1">
                        <a:buFont typeface="Wingdings" pitchFamily="2" charset="2"/>
                        <a:buNone/>
                      </a:pPr>
                      <a:endParaRPr lang="en-GB" altLang="en-US" sz="1800" dirty="0" smtClean="0">
                        <a:solidFill>
                          <a:srgbClr val="FF9933"/>
                        </a:solidFill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640049">
                <a:tc>
                  <a:txBody>
                    <a:bodyPr/>
                    <a:lstStyle/>
                    <a:p>
                      <a:pPr marL="0" indent="0" eaLnBrk="1" hangingPunct="1">
                        <a:buFont typeface="Wingdings" pitchFamily="2" charset="2"/>
                        <a:buNone/>
                      </a:pPr>
                      <a:r>
                        <a:rPr lang="en-GB" altLang="en-US" sz="1800" dirty="0" smtClean="0">
                          <a:solidFill>
                            <a:srgbClr val="FF9933"/>
                          </a:solidFill>
                          <a:latin typeface="Comic Sans MS" pitchFamily="66" charset="0"/>
                        </a:rPr>
                        <a:t>Learn</a:t>
                      </a:r>
                      <a:r>
                        <a:rPr lang="en-GB" altLang="en-US" sz="1800" baseline="0" dirty="0" smtClean="0">
                          <a:solidFill>
                            <a:srgbClr val="FF9933"/>
                          </a:solidFill>
                          <a:latin typeface="Comic Sans MS" pitchFamily="66" charset="0"/>
                        </a:rPr>
                        <a:t> what is meant by Saturation.</a:t>
                      </a:r>
                      <a:endParaRPr lang="en-GB" altLang="en-US" sz="1800" dirty="0" smtClean="0">
                        <a:solidFill>
                          <a:srgbClr val="FF9933"/>
                        </a:solidFill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1438" marR="91438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20922514">
            <a:off x="4958504" y="4890474"/>
            <a:ext cx="3959225" cy="646113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>
                <a:solidFill>
                  <a:srgbClr val="FFFFFF"/>
                </a:solidFill>
                <a:cs typeface="Arial" charset="0"/>
              </a:rPr>
              <a:t>You should be able to do these by the end of the lesson!</a:t>
            </a:r>
          </a:p>
        </p:txBody>
      </p:sp>
    </p:spTree>
    <p:extLst>
      <p:ext uri="{BB962C8B-B14F-4D97-AF65-F5344CB8AC3E}">
        <p14:creationId xmlns:p14="http://schemas.microsoft.com/office/powerpoint/2010/main" val="42419432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476250"/>
            <a:ext cx="8218488" cy="701675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 anchorCtr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GB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Solubility in Ethanol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3850" y="1556792"/>
            <a:ext cx="8496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75000"/>
            </a:pPr>
            <a:r>
              <a:rPr lang="en-GB" altLang="en-US" sz="3200" dirty="0" smtClean="0">
                <a:solidFill>
                  <a:srgbClr val="FF0000"/>
                </a:solidFill>
                <a:latin typeface="Comic Sans MS"/>
              </a:rPr>
              <a:t>Results: </a:t>
            </a:r>
            <a:endParaRPr lang="en-GB" altLang="en-US" sz="3200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90000"/>
              </a:lnSpc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90000"/>
              </a:lnSpc>
            </a:pPr>
            <a:endParaRPr lang="en-GB" altLang="en-US" sz="1600" dirty="0" smtClean="0">
              <a:solidFill>
                <a:srgbClr val="FF0000"/>
              </a:solidFill>
            </a:endParaRPr>
          </a:p>
          <a:p>
            <a:pPr marL="0" indent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SzPct val="75000"/>
            </a:pPr>
            <a:endParaRPr lang="en-GB" altLang="en-US" sz="320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853116"/>
              </p:ext>
            </p:extLst>
          </p:nvPr>
        </p:nvGraphicFramePr>
        <p:xfrm>
          <a:off x="611560" y="2420888"/>
          <a:ext cx="7571184" cy="3777285"/>
        </p:xfrm>
        <a:graphic>
          <a:graphicData uri="http://schemas.openxmlformats.org/drawingml/2006/table">
            <a:tbl>
              <a:tblPr/>
              <a:tblGrid>
                <a:gridCol w="2523728"/>
                <a:gridCol w="2523728"/>
                <a:gridCol w="2523728"/>
              </a:tblGrid>
              <a:tr h="755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Compound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Cloudy/ Clear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Soluble/ Insoluble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Salt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65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Sugar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Cetyl alcohol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Salicylic acid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29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476250"/>
            <a:ext cx="8218488" cy="701675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 anchorCtr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GB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3850" y="1700808"/>
            <a:ext cx="8496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400" dirty="0" smtClean="0">
                <a:solidFill>
                  <a:srgbClr val="FF0000"/>
                </a:solidFill>
                <a:latin typeface="Comic Sans MS"/>
              </a:rPr>
              <a:t>Aim:	</a:t>
            </a:r>
            <a:r>
              <a:rPr lang="en-GB" sz="2400" dirty="0" smtClean="0">
                <a:solidFill>
                  <a:srgbClr val="0070C0"/>
                </a:solidFill>
                <a:latin typeface="Comic Sans MS"/>
              </a:rPr>
              <a:t>To </a:t>
            </a:r>
            <a:r>
              <a:rPr lang="en-GB" sz="2400" dirty="0">
                <a:solidFill>
                  <a:srgbClr val="0070C0"/>
                </a:solidFill>
                <a:latin typeface="Comic Sans MS"/>
              </a:rPr>
              <a:t>find out the solubility of certain compounds in </a:t>
            </a:r>
            <a:r>
              <a:rPr lang="en-GB" sz="2400" dirty="0" smtClean="0">
                <a:solidFill>
                  <a:srgbClr val="0070C0"/>
                </a:solidFill>
                <a:latin typeface="Comic Sans MS"/>
              </a:rPr>
              <a:t>	ethanol.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altLang="en-US" sz="2400" dirty="0">
              <a:solidFill>
                <a:srgbClr val="0070C0"/>
              </a:solidFill>
              <a:latin typeface="Comic Sans MS"/>
            </a:endParaRPr>
          </a:p>
          <a:p>
            <a:pPr marL="0" indent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75000"/>
            </a:pPr>
            <a:r>
              <a:rPr lang="en-GB" altLang="en-US" sz="2400" dirty="0" smtClean="0">
                <a:solidFill>
                  <a:srgbClr val="FF0000"/>
                </a:solidFill>
                <a:latin typeface="Comic Sans MS"/>
              </a:rPr>
              <a:t>Method: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  <a:latin typeface="Comic Sans MS"/>
              </a:rPr>
              <a:t>Collect 4 test </a:t>
            </a: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tubes.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Half </a:t>
            </a:r>
            <a:r>
              <a:rPr lang="en-US" sz="2400" dirty="0">
                <a:solidFill>
                  <a:srgbClr val="0070C0"/>
                </a:solidFill>
                <a:latin typeface="Comic Sans MS"/>
              </a:rPr>
              <a:t>fill each test tube with </a:t>
            </a: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ethanol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Add </a:t>
            </a:r>
            <a:r>
              <a:rPr lang="en-US" sz="2400" dirty="0">
                <a:solidFill>
                  <a:srgbClr val="0070C0"/>
                </a:solidFill>
                <a:latin typeface="Comic Sans MS"/>
              </a:rPr>
              <a:t>a spatula of the first solid to the first test </a:t>
            </a: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tube.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Decide </a:t>
            </a:r>
            <a:r>
              <a:rPr lang="en-US" sz="2400" dirty="0">
                <a:solidFill>
                  <a:srgbClr val="0070C0"/>
                </a:solidFill>
                <a:latin typeface="Comic Sans MS"/>
              </a:rPr>
              <a:t>if it is soluble or </a:t>
            </a: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insoluble.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Record </a:t>
            </a:r>
            <a:r>
              <a:rPr lang="en-US" sz="2400" dirty="0">
                <a:solidFill>
                  <a:srgbClr val="0070C0"/>
                </a:solidFill>
                <a:latin typeface="Comic Sans MS"/>
              </a:rPr>
              <a:t>in the </a:t>
            </a: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table.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latin typeface="Comic Sans MS"/>
              </a:rPr>
              <a:t>Repeat </a:t>
            </a:r>
            <a:r>
              <a:rPr lang="en-US" sz="2400" dirty="0">
                <a:solidFill>
                  <a:srgbClr val="0070C0"/>
                </a:solidFill>
                <a:latin typeface="Comic Sans MS"/>
              </a:rPr>
              <a:t>for the other solids.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GB" altLang="en-US" sz="3200" dirty="0" smtClean="0">
                <a:solidFill>
                  <a:srgbClr val="00B050"/>
                </a:solidFill>
                <a:latin typeface="Comic Sans MS" pitchFamily="66" charset="0"/>
              </a:rPr>
              <a:t>	</a:t>
            </a:r>
            <a:endParaRPr lang="en-GB" altLang="en-US" sz="1600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90000"/>
              </a:lnSpc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90000"/>
              </a:lnSpc>
            </a:pPr>
            <a:endParaRPr lang="en-GB" altLang="en-US" sz="1600" dirty="0" smtClean="0">
              <a:solidFill>
                <a:srgbClr val="FF0000"/>
              </a:solidFill>
            </a:endParaRPr>
          </a:p>
          <a:p>
            <a:pPr marL="0" indent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SzPct val="75000"/>
            </a:pPr>
            <a:endParaRPr lang="en-GB" altLang="en-US" sz="320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3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476250"/>
            <a:ext cx="8218488" cy="701675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 anchorCtr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GB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Solubility in Ethanol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3850" y="1556792"/>
            <a:ext cx="8496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75000"/>
            </a:pPr>
            <a:r>
              <a:rPr lang="en-GB" altLang="en-US" sz="3200" dirty="0" smtClean="0">
                <a:solidFill>
                  <a:srgbClr val="FF0000"/>
                </a:solidFill>
                <a:latin typeface="Comic Sans MS"/>
              </a:rPr>
              <a:t>Results: </a:t>
            </a:r>
            <a:endParaRPr lang="en-GB" altLang="en-US" sz="3200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90000"/>
              </a:lnSpc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90000"/>
              </a:lnSpc>
            </a:pPr>
            <a:endParaRPr lang="en-GB" altLang="en-US" sz="1600" dirty="0" smtClean="0">
              <a:solidFill>
                <a:srgbClr val="FF0000"/>
              </a:solidFill>
            </a:endParaRPr>
          </a:p>
          <a:p>
            <a:pPr marL="0" indent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SzPct val="75000"/>
            </a:pPr>
            <a:endParaRPr lang="en-GB" altLang="en-US" sz="320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416336"/>
              </p:ext>
            </p:extLst>
          </p:nvPr>
        </p:nvGraphicFramePr>
        <p:xfrm>
          <a:off x="611560" y="2420888"/>
          <a:ext cx="7571184" cy="3777285"/>
        </p:xfrm>
        <a:graphic>
          <a:graphicData uri="http://schemas.openxmlformats.org/drawingml/2006/table">
            <a:tbl>
              <a:tblPr/>
              <a:tblGrid>
                <a:gridCol w="2523728"/>
                <a:gridCol w="2523728"/>
                <a:gridCol w="2523728"/>
              </a:tblGrid>
              <a:tr h="755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Compound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Removed/not removed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Soluble/ Insoluble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Biro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65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Lipstick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Paint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Grass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mic Sans MS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67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476250"/>
            <a:ext cx="8218488" cy="701675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 anchorCtr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GB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3850" y="1412776"/>
            <a:ext cx="8496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ctr">
              <a:buNone/>
            </a:pPr>
            <a:r>
              <a:rPr lang="en-GB" sz="2800" dirty="0">
                <a:solidFill>
                  <a:srgbClr val="0000FF"/>
                </a:solidFill>
                <a:latin typeface="+mn-lt"/>
              </a:rPr>
              <a:t>Salicylic acid is soluble in ethanol</a:t>
            </a:r>
          </a:p>
          <a:p>
            <a:pPr marL="0" indent="0" algn="ctr">
              <a:buNone/>
            </a:pPr>
            <a:endParaRPr lang="en-GB" sz="2800" dirty="0">
              <a:solidFill>
                <a:srgbClr val="0000FF"/>
              </a:solidFill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  <a:latin typeface="+mn-lt"/>
              </a:rPr>
              <a:t>From the above statement, name the solute.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rgbClr val="FF9933"/>
                </a:solidFill>
                <a:latin typeface="+mn-lt"/>
              </a:rPr>
              <a:t>Name the solvent.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  <a:latin typeface="+mn-lt"/>
              </a:rPr>
              <a:t>How do you decide if a compound is soluble or insoluble?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rgbClr val="FF9933"/>
                </a:solidFill>
                <a:latin typeface="+mn-lt"/>
              </a:rPr>
              <a:t>How many spatulas of sugar do you think you would need to add to a test tube, which is half full of water, before it reaches its saturation level?</a:t>
            </a:r>
          </a:p>
          <a:p>
            <a:pPr marL="0" indent="0" eaLnBrk="1" hangingPunct="1">
              <a:lnSpc>
                <a:spcPct val="90000"/>
              </a:lnSpc>
            </a:pPr>
            <a:endParaRPr lang="en-GB" altLang="en-US" sz="1600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90000"/>
              </a:lnSpc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90000"/>
              </a:lnSpc>
            </a:pPr>
            <a:endParaRPr lang="en-GB" altLang="en-US" sz="1600" dirty="0" smtClean="0">
              <a:solidFill>
                <a:srgbClr val="FF0000"/>
              </a:solidFill>
            </a:endParaRPr>
          </a:p>
          <a:p>
            <a:pPr marL="0" indent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SzPct val="75000"/>
            </a:pPr>
            <a:endParaRPr lang="en-GB" altLang="en-US" sz="3200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1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rbit">
  <a:themeElements>
    <a:clrScheme name="Orbit 11">
      <a:dk1>
        <a:srgbClr val="008000"/>
      </a:dk1>
      <a:lt1>
        <a:srgbClr val="FFFFFF"/>
      </a:lt1>
      <a:dk2>
        <a:srgbClr val="99FF66"/>
      </a:dk2>
      <a:lt2>
        <a:srgbClr val="C0C0C0"/>
      </a:lt2>
      <a:accent1>
        <a:srgbClr val="99CC00"/>
      </a:accent1>
      <a:accent2>
        <a:srgbClr val="527C3A"/>
      </a:accent2>
      <a:accent3>
        <a:srgbClr val="CAFFB8"/>
      </a:accent3>
      <a:accent4>
        <a:srgbClr val="DADADA"/>
      </a:accent4>
      <a:accent5>
        <a:srgbClr val="CAE2AA"/>
      </a:accent5>
      <a:accent6>
        <a:srgbClr val="497034"/>
      </a:accent6>
      <a:hlink>
        <a:srgbClr val="33CC33"/>
      </a:hlink>
      <a:folHlink>
        <a:srgbClr val="C1FF83"/>
      </a:folHlink>
    </a:clrScheme>
    <a:fontScheme name="Orbi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10">
        <a:dk1>
          <a:srgbClr val="008000"/>
        </a:dk1>
        <a:lt1>
          <a:srgbClr val="FFFFFF"/>
        </a:lt1>
        <a:dk2>
          <a:srgbClr val="00CC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E2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11">
        <a:dk1>
          <a:srgbClr val="008000"/>
        </a:dk1>
        <a:lt1>
          <a:srgbClr val="FFFFFF"/>
        </a:lt1>
        <a:dk2>
          <a:srgbClr val="99FF66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CAFFB8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212</Words>
  <Application>Microsoft Office PowerPoint</Application>
  <PresentationFormat>On-screen Show (4:3)</PresentationFormat>
  <Paragraphs>64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Orbit</vt:lpstr>
      <vt:lpstr>PowerPoint Presentation</vt:lpstr>
      <vt:lpstr>Success Criteria</vt:lpstr>
      <vt:lpstr>PowerPoint Presentation</vt:lpstr>
      <vt:lpstr>PowerPoint Presentation</vt:lpstr>
      <vt:lpstr>PowerPoint Presentation</vt:lpstr>
      <vt:lpstr>PowerPoint Presentation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Graeme MacIntosh</dc:creator>
  <cp:lastModifiedBy>Alexandra Watson</cp:lastModifiedBy>
  <cp:revision>9</cp:revision>
  <dcterms:created xsi:type="dcterms:W3CDTF">2015-08-28T10:05:44Z</dcterms:created>
  <dcterms:modified xsi:type="dcterms:W3CDTF">2016-09-01T08:19:09Z</dcterms:modified>
</cp:coreProperties>
</file>