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2" r:id="rId5"/>
    <p:sldId id="261" r:id="rId6"/>
    <p:sldId id="270" r:id="rId7"/>
    <p:sldId id="272" r:id="rId8"/>
    <p:sldId id="264" r:id="rId9"/>
    <p:sldId id="263" r:id="rId10"/>
    <p:sldId id="260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4073E-C21E-4974-8364-9C4C7529340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977F0-4714-48FB-A7AF-18F59801C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8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A8B45A9-59AC-40A3-BDC1-81D0AC723661}" type="slidenum">
              <a:rPr lang="en-GB" b="0" smtClean="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en-GB" b="0" smtClean="0">
              <a:solidFill>
                <a:prstClr val="black"/>
              </a:solidFill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B7361-E3C6-4663-9B90-69052E88317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4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3EB5-DE02-43F1-A5DB-B1879D322BD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1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A0D8A-1CE8-4A16-929D-261C058E0578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67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3E1CB-2417-4439-B24C-0305BF36AA97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91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DC21-F628-4B7D-914E-E5BA69A7BAF5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4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65C4-4558-4DC5-96DF-C56B8FE4A25D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2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980DA-6991-47AF-BF21-0DAFA754340C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9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CEF84-B754-40BC-96CF-9AA0E0BD3E78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81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01A3A-B279-438F-9647-B9F769241692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1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9B606-6990-4CE9-A6DD-2FF735B3C07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1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473E4-1A3D-47F5-8E8A-DCB5649C6660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46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6B30E-FD31-4481-A042-08E163298E58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2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A2AEBB-D9FF-4787-8CED-FC9E062D9A27}" type="slidenum">
              <a:rPr lang="en-GB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0390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wigonglow.com/films/solutions-1475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iux_zZgv3OAhWCthoKHY12BFQQjRwIBw&amp;url=https%3A%2F%2Fpixabay.com%2Fen%2Fphotos%2Fliquid%2F%3Fimage_type%3Dillustration%26cat%3Dscience&amp;bvm=bv.131783435,d.ZGg&amp;psig=AFQjCNFVUy2xaRfJD80qojB3fBHQ_iDfgQ&amp;ust=147332959477084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546" y="1916832"/>
            <a:ext cx="8424862" cy="2795588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en-GB" altLang="en-US" b="1" dirty="0" smtClean="0">
                <a:solidFill>
                  <a:srgbClr val="FF9933"/>
                </a:solidFill>
              </a:rPr>
              <a:t>What </a:t>
            </a:r>
            <a:r>
              <a:rPr lang="en-GB" altLang="en-US" b="1" dirty="0">
                <a:solidFill>
                  <a:srgbClr val="FF9933"/>
                </a:solidFill>
              </a:rPr>
              <a:t>is a variable?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en-GB" altLang="en-US" b="1" dirty="0">
                <a:solidFill>
                  <a:srgbClr val="FF9933"/>
                </a:solidFill>
              </a:rPr>
              <a:t>Name two </a:t>
            </a:r>
            <a:r>
              <a:rPr lang="en-GB" altLang="en-US" b="1" dirty="0" smtClean="0">
                <a:solidFill>
                  <a:srgbClr val="FF9933"/>
                </a:solidFill>
              </a:rPr>
              <a:t>variables. </a:t>
            </a:r>
            <a:endParaRPr lang="en-GB" altLang="en-US" b="1" dirty="0">
              <a:solidFill>
                <a:srgbClr val="FF9933"/>
              </a:solidFill>
            </a:endParaRPr>
          </a:p>
          <a:p>
            <a:pPr marL="0" indent="0" eaLnBrk="1" hangingPunct="1">
              <a:buClr>
                <a:srgbClr val="FF9933"/>
              </a:buClr>
              <a:buFont typeface="Wingdings" pitchFamily="2" charset="2"/>
              <a:buNone/>
              <a:defRPr/>
            </a:pPr>
            <a:endParaRPr lang="en-GB" b="1" dirty="0" smtClean="0">
              <a:solidFill>
                <a:srgbClr val="FF9933"/>
              </a:solidFill>
            </a:endParaRPr>
          </a:p>
          <a:p>
            <a:pPr eaLnBrk="1" hangingPunct="1">
              <a:buClr>
                <a:srgbClr val="FF9933"/>
              </a:buClr>
              <a:buFont typeface="Arial" pitchFamily="34" charset="0"/>
              <a:buChar char="•"/>
              <a:defRPr/>
            </a:pPr>
            <a:endParaRPr lang="en-GB" b="1" dirty="0" smtClean="0">
              <a:solidFill>
                <a:srgbClr val="FF993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9" y="283301"/>
            <a:ext cx="8664896" cy="75405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300" b="1" spc="50" dirty="0">
                <a:ln w="11430"/>
                <a:solidFill>
                  <a:srgbClr val="00B050"/>
                </a:solidFill>
                <a:effectLst>
                  <a:glow rad="63500">
                    <a:srgbClr val="CAFFB8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Lesson Starter.</a:t>
            </a:r>
          </a:p>
        </p:txBody>
      </p:sp>
    </p:spTree>
    <p:extLst>
      <p:ext uri="{BB962C8B-B14F-4D97-AF65-F5344CB8AC3E}">
        <p14:creationId xmlns:p14="http://schemas.microsoft.com/office/powerpoint/2010/main" val="34898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Solubility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850" y="1700808"/>
            <a:ext cx="8496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32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r>
              <a:rPr lang="en-GB" sz="2400" dirty="0">
                <a:solidFill>
                  <a:srgbClr val="FF0000"/>
                </a:solidFill>
                <a:latin typeface="+mn-lt"/>
                <a:hlinkClick r:id="rId2"/>
              </a:rPr>
              <a:t>http://www.twigonglow.com/films/solutions-1475/</a:t>
            </a:r>
            <a:endParaRPr lang="en-GB" sz="2400" dirty="0">
              <a:solidFill>
                <a:srgbClr val="FF0000"/>
              </a:solidFill>
              <a:latin typeface="+mn-lt"/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850" y="1700808"/>
            <a:ext cx="8496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400" dirty="0" smtClean="0">
                <a:solidFill>
                  <a:srgbClr val="FF0000"/>
                </a:solidFill>
                <a:latin typeface="Comic Sans MS"/>
              </a:rPr>
              <a:t>Aim:	</a:t>
            </a:r>
            <a:r>
              <a:rPr lang="en-GB" sz="2400" dirty="0" smtClean="0">
                <a:solidFill>
                  <a:srgbClr val="0070C0"/>
                </a:solidFill>
                <a:latin typeface="+mn-lt"/>
              </a:rPr>
              <a:t>To </a:t>
            </a:r>
            <a:r>
              <a:rPr lang="en-GB" sz="2400" dirty="0">
                <a:solidFill>
                  <a:srgbClr val="0070C0"/>
                </a:solidFill>
                <a:latin typeface="+mn-lt"/>
              </a:rPr>
              <a:t>find out the solubility of certain compounds in </a:t>
            </a:r>
            <a:r>
              <a:rPr lang="en-GB" sz="2400" dirty="0" smtClean="0">
                <a:solidFill>
                  <a:srgbClr val="0070C0"/>
                </a:solidFill>
                <a:latin typeface="+mn-lt"/>
              </a:rPr>
              <a:t>	water.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2400" dirty="0">
              <a:solidFill>
                <a:srgbClr val="0070C0"/>
              </a:solidFill>
              <a:latin typeface="+mn-lt"/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2400" dirty="0" smtClean="0">
                <a:solidFill>
                  <a:srgbClr val="FF0000"/>
                </a:solidFill>
                <a:latin typeface="Comic Sans MS"/>
              </a:rPr>
              <a:t>Method:</a:t>
            </a:r>
          </a:p>
          <a:p>
            <a:pPr marL="457200" lvl="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Collect 4 test 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tubes.</a:t>
            </a:r>
          </a:p>
          <a:p>
            <a:pPr marL="457200" lvl="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Half 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fill each test tube with 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water</a:t>
            </a:r>
          </a:p>
          <a:p>
            <a:pPr marL="457200" lvl="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Add 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a spatula of the first solid to the first test 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tube.</a:t>
            </a:r>
          </a:p>
          <a:p>
            <a:pPr marL="457200" lvl="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Decide 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if it is soluble or 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insoluble.</a:t>
            </a:r>
          </a:p>
          <a:p>
            <a:pPr marL="457200" lvl="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Record 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in the 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table.</a:t>
            </a:r>
          </a:p>
          <a:p>
            <a:pPr marL="457200" lvl="0" indent="-457200" eaLnBrk="1" fontAlgn="base" hangingPunct="1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Repeat 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for the other solids.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GB" altLang="en-US" sz="3200" dirty="0" smtClean="0">
                <a:solidFill>
                  <a:srgbClr val="00B050"/>
                </a:solidFill>
                <a:latin typeface="Comic Sans MS" pitchFamily="66" charset="0"/>
              </a:rPr>
              <a:t>	</a:t>
            </a: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63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850" y="1556792"/>
            <a:ext cx="8496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3200" dirty="0" smtClean="0">
                <a:solidFill>
                  <a:srgbClr val="FF0000"/>
                </a:solidFill>
                <a:latin typeface="Comic Sans MS"/>
              </a:rPr>
              <a:t>Results: </a:t>
            </a:r>
            <a:endParaRPr lang="en-GB" altLang="en-US" sz="32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415585"/>
              </p:ext>
            </p:extLst>
          </p:nvPr>
        </p:nvGraphicFramePr>
        <p:xfrm>
          <a:off x="611560" y="2420888"/>
          <a:ext cx="7571184" cy="3777285"/>
        </p:xfrm>
        <a:graphic>
          <a:graphicData uri="http://schemas.openxmlformats.org/drawingml/2006/table">
            <a:tbl>
              <a:tblPr/>
              <a:tblGrid>
                <a:gridCol w="2523728"/>
                <a:gridCol w="2523728"/>
                <a:gridCol w="2523728"/>
              </a:tblGrid>
              <a:tr h="755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Compound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Cloudy/ Clear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Soluble/ Insoluble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Salt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5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Sugar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Cetyl alcohol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Salicylic acid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9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Saturation: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850" y="1412776"/>
            <a:ext cx="8496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FF9933"/>
                </a:solidFill>
                <a:latin typeface="+mn-lt"/>
              </a:rPr>
              <a:t>Saturation is </a:t>
            </a:r>
            <a:r>
              <a:rPr lang="en-GB" sz="2800" dirty="0">
                <a:solidFill>
                  <a:srgbClr val="FF9933"/>
                </a:solidFill>
                <a:latin typeface="+mn-lt"/>
              </a:rPr>
              <a:t>the point at which a solute is no longer soluble in a solvent (It will appear as a </a:t>
            </a:r>
            <a:r>
              <a:rPr lang="en-GB" sz="2800" dirty="0" smtClean="0">
                <a:solidFill>
                  <a:srgbClr val="FF9933"/>
                </a:solidFill>
                <a:latin typeface="+mn-lt"/>
              </a:rPr>
              <a:t>precipitate (solid) </a:t>
            </a:r>
            <a:r>
              <a:rPr lang="en-GB" sz="2800" dirty="0">
                <a:solidFill>
                  <a:srgbClr val="FF9933"/>
                </a:solidFill>
                <a:latin typeface="+mn-lt"/>
              </a:rPr>
              <a:t>in the solution).</a:t>
            </a:r>
          </a:p>
          <a:p>
            <a:pPr marL="0" indent="0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573016"/>
            <a:ext cx="19621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645024"/>
            <a:ext cx="19621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5812904" y="5266711"/>
            <a:ext cx="144016" cy="72008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732512" y="5309592"/>
            <a:ext cx="144016" cy="72008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893296" y="5311952"/>
            <a:ext cx="144016" cy="72008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869671" y="5273588"/>
            <a:ext cx="144016" cy="72008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956920" y="5242304"/>
            <a:ext cx="144016" cy="72008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013687" y="5300456"/>
            <a:ext cx="144016" cy="72008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129139" y="5287544"/>
            <a:ext cx="144016" cy="72008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157703" y="5278308"/>
            <a:ext cx="144016" cy="72008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229711" y="5323548"/>
            <a:ext cx="144016" cy="72008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201147" y="5278308"/>
            <a:ext cx="144016" cy="72008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64611" y="554951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Saturated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74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0988"/>
            <a:ext cx="8218488" cy="701675"/>
          </a:xfr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Criteria</a:t>
            </a:r>
          </a:p>
        </p:txBody>
      </p:sp>
      <p:graphicFrame>
        <p:nvGraphicFramePr>
          <p:cNvPr id="8228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503164"/>
              </p:ext>
            </p:extLst>
          </p:nvPr>
        </p:nvGraphicFramePr>
        <p:xfrm>
          <a:off x="467544" y="1268760"/>
          <a:ext cx="8135937" cy="3462456"/>
        </p:xfrm>
        <a:graphic>
          <a:graphicData uri="http://schemas.openxmlformats.org/drawingml/2006/table">
            <a:tbl>
              <a:tblPr/>
              <a:tblGrid>
                <a:gridCol w="5327694"/>
                <a:gridCol w="936081"/>
                <a:gridCol w="936081"/>
                <a:gridCol w="936081"/>
              </a:tblGrid>
              <a:tr h="1542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Comic Sans MS" pitchFamily="66" charset="0"/>
                        </a:rPr>
                        <a:t>WHAT CAN I DO?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Amber</a:t>
                      </a: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Green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640004">
                <a:tc>
                  <a:txBody>
                    <a:bodyPr/>
                    <a:lstStyle/>
                    <a:p>
                      <a:pPr marL="0" indent="0" eaLnBrk="1" hangingPunct="1">
                        <a:buFont typeface="Wingdings" pitchFamily="2" charset="2"/>
                        <a:buNone/>
                      </a:pPr>
                      <a:r>
                        <a:rPr lang="en-GB" altLang="en-US" sz="1800" dirty="0" smtClean="0">
                          <a:solidFill>
                            <a:srgbClr val="FF9933"/>
                          </a:solidFill>
                          <a:latin typeface="Comic Sans MS" pitchFamily="66" charset="0"/>
                        </a:rPr>
                        <a:t>State what the terms solute, solvent and solution mean.</a:t>
                      </a: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40049">
                <a:tc>
                  <a:txBody>
                    <a:bodyPr/>
                    <a:lstStyle/>
                    <a:p>
                      <a:pPr marL="0" indent="0" eaLnBrk="1" hangingPunct="1">
                        <a:buFont typeface="Wingdings" pitchFamily="2" charset="2"/>
                        <a:buNone/>
                      </a:pPr>
                      <a:r>
                        <a:rPr lang="en-GB" altLang="en-US" sz="1800" dirty="0" smtClean="0">
                          <a:solidFill>
                            <a:srgbClr val="FF9933"/>
                          </a:solidFill>
                          <a:latin typeface="Comic Sans MS" pitchFamily="66" charset="0"/>
                        </a:rPr>
                        <a:t>Successfully carry out an experiment into the solubility of substances.</a:t>
                      </a: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40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altLang="en-US" sz="1800" dirty="0" smtClean="0">
                          <a:solidFill>
                            <a:srgbClr val="FF9933"/>
                          </a:solidFill>
                          <a:latin typeface="Comic Sans MS" pitchFamily="66" charset="0"/>
                        </a:rPr>
                        <a:t>Write a valid conclusion.</a:t>
                      </a:r>
                    </a:p>
                    <a:p>
                      <a:pPr marL="0" indent="0" eaLnBrk="1" hangingPunct="1">
                        <a:buFont typeface="Wingdings" pitchFamily="2" charset="2"/>
                        <a:buNone/>
                      </a:pPr>
                      <a:endParaRPr lang="en-GB" altLang="en-US" sz="1800" dirty="0" smtClean="0">
                        <a:solidFill>
                          <a:srgbClr val="FF99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20922514">
            <a:off x="4956977" y="5110593"/>
            <a:ext cx="3959225" cy="646113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FFFFFF"/>
                </a:solidFill>
                <a:cs typeface="Arial" charset="0"/>
              </a:rPr>
              <a:t>You should be able to do these by the end of the lesson!</a:t>
            </a:r>
          </a:p>
        </p:txBody>
      </p:sp>
    </p:spTree>
    <p:extLst>
      <p:ext uri="{BB962C8B-B14F-4D97-AF65-F5344CB8AC3E}">
        <p14:creationId xmlns:p14="http://schemas.microsoft.com/office/powerpoint/2010/main" val="227740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850" y="1700808"/>
            <a:ext cx="8496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A variable is something that can be changed in an experiment.</a:t>
            </a:r>
            <a:endParaRPr lang="en-GB" altLang="en-US" sz="3200" dirty="0">
              <a:solidFill>
                <a:srgbClr val="00B05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3200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3200" dirty="0" smtClean="0">
                <a:solidFill>
                  <a:srgbClr val="00B050"/>
                </a:solidFill>
              </a:rPr>
              <a:t>For example: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</a:pPr>
            <a:r>
              <a:rPr lang="en-GB" altLang="en-US" sz="3200" dirty="0" smtClean="0">
                <a:solidFill>
                  <a:srgbClr val="00B050"/>
                </a:solidFill>
              </a:rPr>
              <a:t>Temperature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</a:pPr>
            <a:r>
              <a:rPr lang="en-GB" altLang="en-US" sz="3200" dirty="0" smtClean="0">
                <a:solidFill>
                  <a:srgbClr val="00B050"/>
                </a:solidFill>
              </a:rPr>
              <a:t>Time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</a:pPr>
            <a:r>
              <a:rPr lang="en-GB" altLang="en-US" sz="3200" dirty="0" smtClean="0">
                <a:solidFill>
                  <a:srgbClr val="00B050"/>
                </a:solidFill>
              </a:rPr>
              <a:t>Concentration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</a:pPr>
            <a:r>
              <a:rPr lang="en-GB" altLang="en-US" sz="3200" dirty="0" smtClean="0">
                <a:solidFill>
                  <a:srgbClr val="00B050"/>
                </a:solidFill>
              </a:rPr>
              <a:t>Volume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-"/>
            </a:pPr>
            <a:r>
              <a:rPr lang="en-GB" altLang="en-US" sz="3200" dirty="0" smtClean="0">
                <a:solidFill>
                  <a:srgbClr val="00B050"/>
                </a:solidFill>
              </a:rPr>
              <a:t>Particle Size</a:t>
            </a: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5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80988"/>
            <a:ext cx="8218488" cy="701675"/>
          </a:xfr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Criteria</a:t>
            </a:r>
          </a:p>
        </p:txBody>
      </p:sp>
      <p:graphicFrame>
        <p:nvGraphicFramePr>
          <p:cNvPr id="8228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557899"/>
              </p:ext>
            </p:extLst>
          </p:nvPr>
        </p:nvGraphicFramePr>
        <p:xfrm>
          <a:off x="467544" y="1268760"/>
          <a:ext cx="8135937" cy="3462456"/>
        </p:xfrm>
        <a:graphic>
          <a:graphicData uri="http://schemas.openxmlformats.org/drawingml/2006/table">
            <a:tbl>
              <a:tblPr/>
              <a:tblGrid>
                <a:gridCol w="5327694"/>
                <a:gridCol w="936081"/>
                <a:gridCol w="936081"/>
                <a:gridCol w="936081"/>
              </a:tblGrid>
              <a:tr h="1542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Comic Sans MS" pitchFamily="66" charset="0"/>
                        </a:rPr>
                        <a:t>WHAT CAN I DO?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Amber</a:t>
                      </a: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Green</a:t>
                      </a: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640004">
                <a:tc>
                  <a:txBody>
                    <a:bodyPr/>
                    <a:lstStyle/>
                    <a:p>
                      <a:pPr marL="0" indent="0" eaLnBrk="1" hangingPunct="1">
                        <a:buFont typeface="Wingdings" pitchFamily="2" charset="2"/>
                        <a:buNone/>
                      </a:pPr>
                      <a:r>
                        <a:rPr lang="en-GB" altLang="en-US" sz="1800" dirty="0" smtClean="0">
                          <a:solidFill>
                            <a:srgbClr val="FF9933"/>
                          </a:solidFill>
                          <a:latin typeface="Comic Sans MS" pitchFamily="66" charset="0"/>
                        </a:rPr>
                        <a:t>State what the terms solute, solvent and solution mean.</a:t>
                      </a: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40049">
                <a:tc>
                  <a:txBody>
                    <a:bodyPr/>
                    <a:lstStyle/>
                    <a:p>
                      <a:pPr marL="0" indent="0" eaLnBrk="1" hangingPunct="1">
                        <a:buFont typeface="Wingdings" pitchFamily="2" charset="2"/>
                        <a:buNone/>
                      </a:pPr>
                      <a:r>
                        <a:rPr lang="en-GB" altLang="en-US" sz="1800" dirty="0" smtClean="0">
                          <a:solidFill>
                            <a:srgbClr val="FF9933"/>
                          </a:solidFill>
                          <a:latin typeface="Comic Sans MS" pitchFamily="66" charset="0"/>
                        </a:rPr>
                        <a:t>Successfully carry out an experiment into the solubility of substances.</a:t>
                      </a: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40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altLang="en-US" sz="1800" dirty="0" smtClean="0">
                          <a:solidFill>
                            <a:srgbClr val="FF9933"/>
                          </a:solidFill>
                          <a:latin typeface="Comic Sans MS" pitchFamily="66" charset="0"/>
                        </a:rPr>
                        <a:t>Write a valid conclusion.</a:t>
                      </a:r>
                    </a:p>
                    <a:p>
                      <a:pPr marL="0" indent="0" eaLnBrk="1" hangingPunct="1">
                        <a:buFont typeface="Wingdings" pitchFamily="2" charset="2"/>
                        <a:buNone/>
                      </a:pPr>
                      <a:endParaRPr lang="en-GB" altLang="en-US" sz="1800" dirty="0" smtClean="0">
                        <a:solidFill>
                          <a:srgbClr val="FF9933"/>
                        </a:solidFill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8" marR="91438"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20922514">
            <a:off x="4956977" y="5110593"/>
            <a:ext cx="3959225" cy="646113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srgbClr val="FFFFFF"/>
                </a:solidFill>
                <a:cs typeface="Arial" charset="0"/>
              </a:rPr>
              <a:t>You should be able to do these by the end of the lesson!</a:t>
            </a:r>
          </a:p>
        </p:txBody>
      </p:sp>
    </p:spTree>
    <p:extLst>
      <p:ext uri="{BB962C8B-B14F-4D97-AF65-F5344CB8AC3E}">
        <p14:creationId xmlns:p14="http://schemas.microsoft.com/office/powerpoint/2010/main" val="3229576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850" y="1700808"/>
            <a:ext cx="849630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If a material dissolves it is </a:t>
            </a:r>
            <a:r>
              <a:rPr lang="en-GB" altLang="en-U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soluble</a:t>
            </a: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endParaRPr lang="en-GB" altLang="en-US" sz="3200" dirty="0" smtClean="0">
              <a:solidFill>
                <a:srgbClr val="FF9933"/>
              </a:solidFill>
              <a:latin typeface="Comic Sans MS" panose="030F0702030302020204" pitchFamily="66" charset="0"/>
            </a:endParaRPr>
          </a:p>
          <a:p>
            <a:pPr marL="457200" indent="-4572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If a material doesn’t dissolve, it is </a:t>
            </a:r>
            <a:r>
              <a:rPr lang="en-GB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insoluble</a:t>
            </a: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.</a:t>
            </a:r>
            <a:endParaRPr lang="en-GB" altLang="en-US" sz="3200" dirty="0">
              <a:solidFill>
                <a:srgbClr val="00B05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3200" dirty="0" smtClean="0">
              <a:solidFill>
                <a:srgbClr val="00B05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93096"/>
            <a:ext cx="15621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93096"/>
            <a:ext cx="15621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6012160" y="602128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56176" y="608597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121253" y="5997407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220970" y="6009411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289154" y="6060179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368000" y="6101680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357772" y="598084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440008" y="6064860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258055" y="5932721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517053" y="6027061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500285" y="5991209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2699792" y="5062245"/>
            <a:ext cx="1097465" cy="606177"/>
          </a:xfrm>
          <a:prstGeom prst="straightConnector1">
            <a:avLst/>
          </a:prstGeom>
          <a:ln w="57150">
            <a:headEnd type="none" w="med" len="med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 flipH="1">
            <a:off x="6678193" y="5077995"/>
            <a:ext cx="1097465" cy="606177"/>
          </a:xfrm>
          <a:prstGeom prst="straightConnector1">
            <a:avLst/>
          </a:prstGeom>
          <a:ln w="57150">
            <a:headEnd type="none" w="med" len="med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69370" y="4595675"/>
            <a:ext cx="1180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soluble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75658" y="4744041"/>
            <a:ext cx="1428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insoluble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71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9512" y="1772816"/>
            <a:ext cx="878497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Sugar dissolves, therefore sugar is </a:t>
            </a:r>
            <a:r>
              <a:rPr lang="en-GB" altLang="en-U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soluble!</a:t>
            </a:r>
            <a:endParaRPr lang="en-GB" altLang="en-US" sz="3200" dirty="0">
              <a:solidFill>
                <a:srgbClr val="00B05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3200" dirty="0" smtClean="0">
              <a:solidFill>
                <a:srgbClr val="00B05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324" y="2708920"/>
            <a:ext cx="2556495" cy="3523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44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90430" y="1340768"/>
            <a:ext cx="849630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The solid that dissolves is called the </a:t>
            </a:r>
            <a:r>
              <a:rPr lang="en-GB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solute</a:t>
            </a:r>
            <a:endParaRPr lang="en-GB" altLang="en-US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indent="-4572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The liquid that the solid dissolves in is called the </a:t>
            </a:r>
            <a:r>
              <a:rPr lang="en-GB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solvent</a:t>
            </a:r>
          </a:p>
          <a:p>
            <a:pPr marL="457200" indent="-4572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  <a:buFont typeface="Arial" panose="020B0604020202020204" pitchFamily="34" charset="0"/>
              <a:buChar char="•"/>
            </a:pP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The mixture of the solute and solvent is called a </a:t>
            </a:r>
            <a:r>
              <a:rPr lang="en-GB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solution</a:t>
            </a:r>
            <a:endParaRPr lang="en-GB" altLang="en-US" sz="3200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3200" dirty="0" smtClean="0">
              <a:solidFill>
                <a:srgbClr val="00B05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687" y="4736439"/>
            <a:ext cx="15621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3583499" y="6458566"/>
            <a:ext cx="245895" cy="27147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727515" y="6523252"/>
            <a:ext cx="245895" cy="27147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692592" y="6434685"/>
            <a:ext cx="245895" cy="27147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92309" y="6446689"/>
            <a:ext cx="245895" cy="27147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860493" y="6497457"/>
            <a:ext cx="245895" cy="27147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939339" y="6538958"/>
            <a:ext cx="245895" cy="27147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929111" y="6418126"/>
            <a:ext cx="245895" cy="27147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011347" y="6502138"/>
            <a:ext cx="245895" cy="27147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29394" y="6369999"/>
            <a:ext cx="245895" cy="27147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088392" y="6464339"/>
            <a:ext cx="245895" cy="27147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071624" y="6428487"/>
            <a:ext cx="245895" cy="27147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4317519" y="6361792"/>
            <a:ext cx="1429222" cy="155130"/>
          </a:xfrm>
          <a:prstGeom prst="straightConnector1">
            <a:avLst/>
          </a:prstGeom>
          <a:ln w="57150">
            <a:headEnd type="none" w="med" len="med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 bwMode="auto">
          <a:xfrm flipH="1">
            <a:off x="2272245" y="5686242"/>
            <a:ext cx="1097465" cy="606177"/>
          </a:xfrm>
          <a:prstGeom prst="straightConnector1">
            <a:avLst/>
          </a:prstGeom>
          <a:ln w="57150">
            <a:headEnd type="none" w="med" len="med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46741" y="606158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solute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34513" y="5455409"/>
            <a:ext cx="120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solvent</a:t>
            </a:r>
            <a:endParaRPr lang="en-GB" sz="2400" b="1" dirty="0">
              <a:solidFill>
                <a:srgbClr val="FF0000"/>
              </a:solidFill>
            </a:endParaRPr>
          </a:p>
        </p:txBody>
      </p:sp>
      <p:pic>
        <p:nvPicPr>
          <p:cNvPr id="23" name="Picture 2" descr="Image result for cartoon beaker with blue liqui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900" y="4707198"/>
            <a:ext cx="1396830" cy="182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Arrow Connector 27"/>
          <p:cNvCxnSpPr/>
          <p:nvPr/>
        </p:nvCxnSpPr>
        <p:spPr bwMode="auto">
          <a:xfrm>
            <a:off x="6803441" y="5266124"/>
            <a:ext cx="1080927" cy="761488"/>
          </a:xfrm>
          <a:prstGeom prst="straightConnector1">
            <a:avLst/>
          </a:prstGeom>
          <a:ln w="57150">
            <a:headEnd type="none" w="med" len="med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29082" y="4804459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solution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6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59632" y="1556792"/>
            <a:ext cx="698477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Solute</a:t>
            </a: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 Solvent </a:t>
            </a:r>
            <a:r>
              <a:rPr lang="en-GB" alt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=</a:t>
            </a: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Solu</a:t>
            </a: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tion</a:t>
            </a: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</a:t>
            </a:r>
            <a:r>
              <a:rPr lang="en-GB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solid</a:t>
            </a:r>
            <a:r>
              <a:rPr lang="en-GB" alt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	</a:t>
            </a:r>
            <a:r>
              <a:rPr lang="en-GB" alt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</a:t>
            </a: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liquid</a:t>
            </a:r>
            <a:r>
              <a:rPr lang="en-GB" alt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	</a:t>
            </a:r>
            <a:r>
              <a:rPr lang="en-GB" alt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</a:t>
            </a:r>
            <a:r>
              <a:rPr lang="en-GB" alt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solid</a:t>
            </a: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+</a:t>
            </a:r>
            <a:r>
              <a:rPr lang="en-GB" altLang="en-US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 liquid</a:t>
            </a:r>
            <a:r>
              <a:rPr lang="en-GB" alt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  <a:endParaRPr lang="en-GB" altLang="en-US" sz="3200" dirty="0">
              <a:solidFill>
                <a:srgbClr val="00206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3200" dirty="0" smtClean="0">
              <a:solidFill>
                <a:srgbClr val="00B05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323" y="3140968"/>
            <a:ext cx="2556495" cy="3523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991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91264" cy="1224558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happens when a solid dissolves?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4864"/>
            <a:ext cx="2925763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Plus 17"/>
          <p:cNvSpPr/>
          <p:nvPr/>
        </p:nvSpPr>
        <p:spPr>
          <a:xfrm>
            <a:off x="3995936" y="2402825"/>
            <a:ext cx="865188" cy="1008063"/>
          </a:xfrm>
          <a:prstGeom prst="mathPlus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pic>
        <p:nvPicPr>
          <p:cNvPr id="19" name="Picture 4" descr="(c) doc b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5936" y="2204864"/>
            <a:ext cx="29495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>
            <a:off x="4440220" y="3860626"/>
            <a:ext cx="0" cy="720725"/>
          </a:xfrm>
          <a:prstGeom prst="straightConnector1">
            <a:avLst/>
          </a:prstGeom>
          <a:ln w="317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6" descr="(c) doc b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95394" y="4725144"/>
            <a:ext cx="342106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63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476250"/>
            <a:ext cx="8218488" cy="70167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00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GB" sz="4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Definitions! - Solubility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79512" y="1772816"/>
            <a:ext cx="878497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2800" dirty="0" smtClean="0">
                <a:solidFill>
                  <a:srgbClr val="00B050"/>
                </a:solidFill>
                <a:latin typeface="Comic Sans MS" pitchFamily="66" charset="0"/>
              </a:rPr>
              <a:t>Solute	-	A solid that is dissolved in a 				liquid.</a:t>
            </a: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2800" dirty="0" smtClean="0">
                <a:solidFill>
                  <a:srgbClr val="0070C0"/>
                </a:solidFill>
                <a:latin typeface="Comic Sans MS" pitchFamily="66" charset="0"/>
              </a:rPr>
              <a:t>Solvent	-	A liquid in which a solid is 				dissolved.</a:t>
            </a: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2800" dirty="0" smtClean="0">
                <a:solidFill>
                  <a:srgbClr val="00B050"/>
                </a:solidFill>
                <a:latin typeface="Comic Sans MS" pitchFamily="66" charset="0"/>
              </a:rPr>
              <a:t>Solution	-	A mixture of a solute and 				solvent.</a:t>
            </a: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2800" dirty="0" smtClean="0">
                <a:solidFill>
                  <a:srgbClr val="0070C0"/>
                </a:solidFill>
                <a:latin typeface="Comic Sans MS" pitchFamily="66" charset="0"/>
              </a:rPr>
              <a:t>Soluble	-	A substance that will dissolve.</a:t>
            </a: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</a:pPr>
            <a:r>
              <a:rPr lang="en-GB" altLang="en-US" sz="2800" dirty="0" smtClean="0">
                <a:solidFill>
                  <a:srgbClr val="00B050"/>
                </a:solidFill>
                <a:latin typeface="Comic Sans MS" pitchFamily="66" charset="0"/>
              </a:rPr>
              <a:t>Insoluble	-	A substance that will not 					dissolve.</a:t>
            </a:r>
            <a:endParaRPr lang="en-GB" altLang="en-US" sz="2800" dirty="0">
              <a:solidFill>
                <a:srgbClr val="00B05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3200" dirty="0" smtClean="0">
              <a:solidFill>
                <a:srgbClr val="00B05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</a:pP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75000"/>
            </a:pPr>
            <a:endParaRPr lang="en-GB" altLang="en-US" sz="32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991" y="1772816"/>
            <a:ext cx="1440160" cy="40011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811981"/>
            <a:ext cx="1440160" cy="40011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6407" y="3676962"/>
            <a:ext cx="1510386" cy="40011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81294" y="4653136"/>
            <a:ext cx="1510386" cy="40011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1294" y="5098910"/>
            <a:ext cx="1654402" cy="40011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8745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rbit">
  <a:themeElements>
    <a:clrScheme name="Orbit 11">
      <a:dk1>
        <a:srgbClr val="008000"/>
      </a:dk1>
      <a:lt1>
        <a:srgbClr val="FFFFFF"/>
      </a:lt1>
      <a:dk2>
        <a:srgbClr val="99FF66"/>
      </a:dk2>
      <a:lt2>
        <a:srgbClr val="C0C0C0"/>
      </a:lt2>
      <a:accent1>
        <a:srgbClr val="99CC00"/>
      </a:accent1>
      <a:accent2>
        <a:srgbClr val="527C3A"/>
      </a:accent2>
      <a:accent3>
        <a:srgbClr val="CAFFB8"/>
      </a:accent3>
      <a:accent4>
        <a:srgbClr val="DADADA"/>
      </a:accent4>
      <a:accent5>
        <a:srgbClr val="CAE2AA"/>
      </a:accent5>
      <a:accent6>
        <a:srgbClr val="497034"/>
      </a:accent6>
      <a:hlink>
        <a:srgbClr val="33CC33"/>
      </a:hlink>
      <a:folHlink>
        <a:srgbClr val="C1FF83"/>
      </a:folHlink>
    </a:clrScheme>
    <a:fontScheme name="Orbi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008000"/>
        </a:dk1>
        <a:lt1>
          <a:srgbClr val="FFFFFF"/>
        </a:lt1>
        <a:dk2>
          <a:srgbClr val="00CC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E2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1">
        <a:dk1>
          <a:srgbClr val="008000"/>
        </a:dk1>
        <a:lt1>
          <a:srgbClr val="FFFFFF"/>
        </a:lt1>
        <a:dk2>
          <a:srgbClr val="99FF66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CAFFB8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281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Orbit</vt:lpstr>
      <vt:lpstr>PowerPoint Presentation</vt:lpstr>
      <vt:lpstr>PowerPoint Presentation</vt:lpstr>
      <vt:lpstr>Success Criteria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Graeme MacIntosh</dc:creator>
  <cp:lastModifiedBy>Alexandra Watson</cp:lastModifiedBy>
  <cp:revision>15</cp:revision>
  <dcterms:created xsi:type="dcterms:W3CDTF">2015-08-26T10:18:59Z</dcterms:created>
  <dcterms:modified xsi:type="dcterms:W3CDTF">2016-09-07T10:42:17Z</dcterms:modified>
</cp:coreProperties>
</file>