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6" r:id="rId11"/>
    <p:sldId id="277" r:id="rId12"/>
    <p:sldId id="278" r:id="rId13"/>
    <p:sldId id="279" r:id="rId14"/>
    <p:sldId id="280" r:id="rId15"/>
    <p:sldId id="274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72E63-8899-404F-B88E-94DCC5F9F25D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04CFC-BDEB-4AF6-857E-F42755CA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2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A8B45A9-59AC-40A3-BDC1-81D0AC723661}" type="slidenum">
              <a:rPr lang="en-GB" b="0" smtClean="0">
                <a:solidFill>
                  <a:prstClr val="black"/>
                </a:solidFill>
              </a:rPr>
              <a:pPr eaLnBrk="1" hangingPunct="1">
                <a:defRPr/>
              </a:pPr>
              <a:t>1</a:t>
            </a:fld>
            <a:endParaRPr lang="en-GB" b="0" smtClean="0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A8B45A9-59AC-40A3-BDC1-81D0AC723661}" type="slidenum">
              <a:rPr lang="en-GB" b="0" smtClean="0">
                <a:solidFill>
                  <a:prstClr val="black"/>
                </a:solidFill>
              </a:rPr>
              <a:pPr eaLnBrk="1" hangingPunct="1">
                <a:defRPr/>
              </a:pPr>
              <a:t>2</a:t>
            </a:fld>
            <a:endParaRPr lang="en-GB" b="0" smtClean="0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A0C-3522-4CE6-AB84-3B56BC9B8112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96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A0C-3522-4CE6-AB84-3B56BC9B8112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9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A0C-3522-4CE6-AB84-3B56BC9B8112}" type="slidenum">
              <a:rPr lang="en-GB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9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A0C-3522-4CE6-AB84-3B56BC9B8112}" type="slidenum">
              <a:rPr lang="en-GB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9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A0C-3522-4CE6-AB84-3B56BC9B8112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9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4A0C-3522-4CE6-AB84-3B56BC9B8112}" type="slidenum">
              <a:rPr lang="en-GB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9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B7361-E3C6-4663-9B90-69052E88317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9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E3EB5-DE02-43F1-A5DB-B1879D322B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0D8A-1CE8-4A16-929D-261C058E057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3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3E1CB-2417-4439-B24C-0305BF36AA9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0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DC21-F628-4B7D-914E-E5BA69A7BAF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9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65C4-4558-4DC5-96DF-C56B8FE4A25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5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80DA-6991-47AF-BF21-0DAFA754340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3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CEF84-B754-40BC-96CF-9AA0E0BD3E7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3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1A3A-B279-438F-9647-B9F76924169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B606-6990-4CE9-A6DD-2FF735B3C0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3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73E4-1A3D-47F5-8E8A-DCB5649C666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2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6B30E-FD31-4481-A042-08E163298E5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5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A2AEBB-D9FF-4787-8CED-FC9E062D9A27}" type="slidenum">
              <a:rPr lang="en-GB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289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546" y="1340768"/>
            <a:ext cx="8424862" cy="2795588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GB" altLang="en-US" dirty="0" smtClean="0">
                <a:solidFill>
                  <a:srgbClr val="FF9933"/>
                </a:solidFill>
              </a:rPr>
              <a:t>You are given a stone and need to find its volume. How would you find this out using a measuring cylinder and water? </a:t>
            </a:r>
          </a:p>
          <a:p>
            <a:pPr marL="0" indent="0" eaLnBrk="1" hangingPunct="1">
              <a:buClr>
                <a:srgbClr val="FF9933"/>
              </a:buClr>
              <a:buFont typeface="Wingdings" pitchFamily="2" charset="2"/>
              <a:buNone/>
              <a:defRPr/>
            </a:pPr>
            <a:endParaRPr lang="en-GB" b="1" dirty="0" smtClean="0">
              <a:solidFill>
                <a:srgbClr val="FF9933"/>
              </a:solidFill>
            </a:endParaRPr>
          </a:p>
          <a:p>
            <a:pPr marL="0" indent="0" eaLnBrk="1" hangingPunct="1">
              <a:buClr>
                <a:srgbClr val="FF9933"/>
              </a:buClr>
              <a:buFont typeface="Wingdings" pitchFamily="2" charset="2"/>
              <a:buNone/>
              <a:defRPr/>
            </a:pPr>
            <a:endParaRPr lang="en-GB" b="1" dirty="0" smtClean="0">
              <a:solidFill>
                <a:srgbClr val="FF9933"/>
              </a:solidFill>
            </a:endParaRPr>
          </a:p>
          <a:p>
            <a:pPr eaLnBrk="1" hangingPunct="1">
              <a:buClr>
                <a:srgbClr val="FF9933"/>
              </a:buClr>
              <a:buFont typeface="Arial" pitchFamily="34" charset="0"/>
              <a:buChar char="•"/>
              <a:defRPr/>
            </a:pPr>
            <a:endParaRPr lang="en-GB" b="1" dirty="0" smtClean="0">
              <a:solidFill>
                <a:srgbClr val="FF99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9" y="283301"/>
            <a:ext cx="8664896" cy="75405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300" b="1" spc="50" dirty="0" smtClean="0">
                <a:ln w="11430"/>
                <a:solidFill>
                  <a:srgbClr val="00B050"/>
                </a:solidFill>
                <a:effectLst>
                  <a:glow rad="63500">
                    <a:srgbClr val="CAFFB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Lesson Starter.</a:t>
            </a:r>
            <a:endParaRPr lang="en-US" sz="4300" b="1" spc="50" dirty="0">
              <a:ln w="11430"/>
              <a:solidFill>
                <a:srgbClr val="00B050"/>
              </a:solidFill>
              <a:effectLst>
                <a:glow rad="63500">
                  <a:srgbClr val="CAFFB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62126"/>
            <a:ext cx="2308611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0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99382" y="3501008"/>
            <a:ext cx="77724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30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Pupils should be able to:</a:t>
            </a:r>
          </a:p>
          <a:p>
            <a:pPr>
              <a:buFontTx/>
              <a:buChar char="-"/>
            </a:pPr>
            <a:r>
              <a:rPr lang="en-GB" sz="30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Choose the correct apparatus</a:t>
            </a:r>
          </a:p>
          <a:p>
            <a:pPr>
              <a:buFontTx/>
              <a:buChar char="-"/>
            </a:pPr>
            <a:r>
              <a:rPr lang="en-GB" sz="30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Carry out the experiments safely and accurately</a:t>
            </a:r>
          </a:p>
          <a:p>
            <a:pPr>
              <a:buFontTx/>
              <a:buChar char="-"/>
            </a:pPr>
            <a:r>
              <a:rPr lang="en-GB" sz="30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Use the correct units</a:t>
            </a:r>
          </a:p>
          <a:p>
            <a:endParaRPr lang="en-GB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879" y="260648"/>
            <a:ext cx="7772400" cy="1143000"/>
          </a:xfrm>
          <a:solidFill>
            <a:srgbClr val="00B050">
              <a:alpha val="51000"/>
            </a:srgbClr>
          </a:solidFill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Learning Intention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28" y="1556792"/>
            <a:ext cx="7772400" cy="7277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 Carry out measurements accurately.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03606" y="2348880"/>
            <a:ext cx="7772400" cy="936104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b="1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Success Criteria</a:t>
            </a:r>
            <a:endParaRPr lang="en-GB" b="1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51000"/>
            </a:srgbClr>
          </a:solidFill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Units and Apparatus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457443" cy="43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0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  <a:solidFill>
            <a:srgbClr val="00B050">
              <a:alpha val="51000"/>
            </a:srgbClr>
          </a:solidFill>
        </p:spPr>
        <p:txBody>
          <a:bodyPr/>
          <a:lstStyle/>
          <a:p>
            <a:pPr algn="l"/>
            <a:r>
              <a:rPr lang="en-GB" b="1" dirty="0" smtClean="0">
                <a:latin typeface="Comic Sans MS" panose="030F0702030302020204" pitchFamily="66" charset="0"/>
              </a:rPr>
              <a:t>Lesson Starter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8410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 apparatus is used for measuring </a:t>
            </a:r>
            <a:r>
              <a:rPr lang="en-GB" dirty="0" smtClean="0">
                <a:latin typeface="Comic Sans MS" panose="030F0702030302020204" pitchFamily="66" charset="0"/>
              </a:rPr>
              <a:t>time?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What </a:t>
            </a:r>
            <a:r>
              <a:rPr lang="en-GB" dirty="0">
                <a:latin typeface="Comic Sans MS" panose="030F0702030302020204" pitchFamily="66" charset="0"/>
              </a:rPr>
              <a:t>is the unit of measurement for </a:t>
            </a:r>
            <a:r>
              <a:rPr lang="en-GB" dirty="0" smtClean="0">
                <a:latin typeface="Comic Sans MS" panose="030F0702030302020204" pitchFamily="66" charset="0"/>
              </a:rPr>
              <a:t>mass?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What </a:t>
            </a:r>
            <a:r>
              <a:rPr lang="en-GB" dirty="0">
                <a:latin typeface="Comic Sans MS" panose="030F0702030302020204" pitchFamily="66" charset="0"/>
              </a:rPr>
              <a:t>apparatus is used to measure volume?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902424" cy="1143000"/>
          </a:xfrm>
          <a:solidFill>
            <a:srgbClr val="00B050">
              <a:alpha val="51000"/>
            </a:srgbClr>
          </a:solidFill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Hard Measurements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259927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Work through each station writing down: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1. Experiment number (e.g. Experiment 1.)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2. What you had to do (e.g. measure the volume of a stone.)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3. What the measurement was (e.g. The mass was 2g)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1905001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5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99382" y="3501008"/>
            <a:ext cx="77724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30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Pupils should be able to:</a:t>
            </a:r>
          </a:p>
          <a:p>
            <a:pPr>
              <a:buFontTx/>
              <a:buChar char="-"/>
            </a:pPr>
            <a:r>
              <a:rPr lang="en-GB" sz="30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Choose the correct apparatus</a:t>
            </a:r>
          </a:p>
          <a:p>
            <a:pPr>
              <a:buFontTx/>
              <a:buChar char="-"/>
            </a:pPr>
            <a:r>
              <a:rPr lang="en-GB" sz="30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Carry out the experiments safely and accurately</a:t>
            </a:r>
          </a:p>
          <a:p>
            <a:pPr>
              <a:buFontTx/>
              <a:buChar char="-"/>
            </a:pPr>
            <a:r>
              <a:rPr lang="en-GB" sz="30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Use the correct units</a:t>
            </a:r>
          </a:p>
          <a:p>
            <a:pPr marL="0" indent="0">
              <a:buNone/>
            </a:pPr>
            <a:endParaRPr lang="en-GB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879" y="260648"/>
            <a:ext cx="7772400" cy="1143000"/>
          </a:xfrm>
          <a:solidFill>
            <a:srgbClr val="00B050">
              <a:alpha val="51000"/>
            </a:srgbClr>
          </a:solidFill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Learning Intention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28" y="1556792"/>
            <a:ext cx="7772400" cy="7277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 Carry out measurements accurately.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03606" y="2348880"/>
            <a:ext cx="7772400" cy="936104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b="1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Success Criteria</a:t>
            </a:r>
            <a:endParaRPr lang="en-GB" b="1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43546" y="1340768"/>
            <a:ext cx="8424862" cy="27955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GB" altLang="en-US" kern="0" dirty="0" smtClean="0">
                <a:solidFill>
                  <a:srgbClr val="FF9933"/>
                </a:solidFill>
              </a:rPr>
              <a:t>What is the volume of one stone, if the volume of 10 is 5ml? </a:t>
            </a:r>
          </a:p>
          <a:p>
            <a:pPr marL="514350" indent="-514350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en-GB" altLang="en-US" kern="0" dirty="0">
              <a:solidFill>
                <a:srgbClr val="FF9933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GB" altLang="en-US" kern="0" dirty="0" smtClean="0">
                <a:solidFill>
                  <a:srgbClr val="FF9933"/>
                </a:solidFill>
              </a:rPr>
              <a:t>What is the mass of one bottle, if the mass of 15 is 200g? </a:t>
            </a:r>
          </a:p>
          <a:p>
            <a:pPr marL="0" indent="0" eaLnBrk="1" hangingPunct="1">
              <a:buClr>
                <a:srgbClr val="FF9933"/>
              </a:buClr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9933"/>
              </a:solidFill>
            </a:endParaRPr>
          </a:p>
          <a:p>
            <a:pPr marL="0" indent="0" eaLnBrk="1" hangingPunct="1">
              <a:buClr>
                <a:srgbClr val="FF9933"/>
              </a:buClr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9933"/>
              </a:solidFill>
            </a:endParaRPr>
          </a:p>
          <a:p>
            <a:pPr eaLnBrk="1" hangingPunct="1">
              <a:buClr>
                <a:srgbClr val="FF9933"/>
              </a:buClr>
              <a:buFont typeface="Arial" pitchFamily="34" charset="0"/>
              <a:buChar char="•"/>
              <a:defRPr/>
            </a:pPr>
            <a:endParaRPr lang="en-GB" b="1" kern="0" dirty="0" smtClean="0">
              <a:solidFill>
                <a:srgbClr val="FF99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9" y="283301"/>
            <a:ext cx="8664896" cy="75405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300" b="1" spc="50" dirty="0" smtClean="0">
                <a:ln w="11430"/>
                <a:solidFill>
                  <a:srgbClr val="00B050"/>
                </a:solidFill>
                <a:effectLst>
                  <a:glow rad="63500">
                    <a:srgbClr val="CAFFB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Lesson Starter.</a:t>
            </a:r>
            <a:endParaRPr lang="en-US" sz="4300" b="1" spc="50" dirty="0">
              <a:ln w="11430"/>
              <a:solidFill>
                <a:srgbClr val="00B050"/>
              </a:solidFill>
              <a:effectLst>
                <a:glow rad="63500">
                  <a:srgbClr val="CAFFB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76250"/>
            <a:ext cx="8218488" cy="70167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323850" y="1916113"/>
                <a:ext cx="84963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9933"/>
                  </a:buClr>
                  <a:buSzPct val="75000"/>
                  <a:buFont typeface="Arial" charset="0"/>
                  <a:buChar char="•"/>
                </a:pPr>
                <a:r>
                  <a:rPr lang="en-GB" sz="3200" dirty="0" smtClean="0">
                    <a:solidFill>
                      <a:srgbClr val="FF9933"/>
                    </a:solidFill>
                    <a:latin typeface="Comic Sans MS" panose="030F0702030302020204" pitchFamily="66" charset="0"/>
                  </a:rPr>
                  <a:t>To calculate an average from a selection of results or measurements, use the formula:</a:t>
                </a: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endParaRPr lang="en-GB" altLang="en-US" sz="3200" dirty="0">
                  <a:solidFill>
                    <a:srgbClr val="00B050"/>
                  </a:solidFill>
                  <a:latin typeface="Comic Sans MS" pitchFamily="66" charset="0"/>
                </a:endParaRP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Average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6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𝐒𝐮𝐦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𝐨𝐟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𝐦𝐞𝐚𝐬𝐮𝐫𝐞𝐦𝐞𝐧𝐭𝐬</m:t>
                        </m:r>
                      </m:num>
                      <m:den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𝐍𝐮𝐦𝐛𝐞𝐫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𝐨𝐟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𝐫𝐞𝐚𝐝𝐢𝐧𝐠𝐬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𝐨𝐫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𝐦𝐞𝐚𝐬𝐮𝐫𝐞𝐦𝐞𝐧𝐭𝐬</m:t>
                        </m:r>
                      </m:den>
                    </m:f>
                  </m:oMath>
                </a14:m>
                <a:endParaRPr lang="en-GB" altLang="en-US" sz="3600" dirty="0">
                  <a:solidFill>
                    <a:srgbClr val="00B05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1916113"/>
                <a:ext cx="8496300" cy="1828800"/>
              </a:xfrm>
              <a:prstGeom prst="rect">
                <a:avLst/>
              </a:prstGeom>
              <a:blipFill rotWithShape="1">
                <a:blip r:embed="rId2"/>
                <a:stretch>
                  <a:fillRect l="-1793" t="-4333" b="-74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98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76250"/>
            <a:ext cx="8218488" cy="70167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323850" y="1916113"/>
                <a:ext cx="84963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9933"/>
                  </a:buClr>
                  <a:buSzPct val="75000"/>
                  <a:buFont typeface="Arial" charset="0"/>
                  <a:buChar char="•"/>
                </a:pPr>
                <a:r>
                  <a:rPr lang="en-GB" sz="3200" dirty="0" smtClean="0">
                    <a:solidFill>
                      <a:srgbClr val="FF9933"/>
                    </a:solidFill>
                    <a:latin typeface="Comic Sans MS" panose="030F0702030302020204" pitchFamily="66" charset="0"/>
                  </a:rPr>
                  <a:t>So, add up all the results, then divide by the total number of results.</a:t>
                </a: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endParaRPr lang="en-GB" altLang="en-US" sz="3200" dirty="0">
                  <a:solidFill>
                    <a:srgbClr val="00B050"/>
                  </a:solidFill>
                  <a:latin typeface="Comic Sans MS" pitchFamily="66" charset="0"/>
                </a:endParaRP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Average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6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𝐒𝐮𝐦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𝐨𝐟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𝐦𝐞𝐚𝐬𝐮𝐫𝐞𝐦𝐞𝐧𝐭𝐬</m:t>
                        </m:r>
                      </m:num>
                      <m:den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𝐍𝐮𝐦𝐛𝐞𝐫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𝐨𝐟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𝐫𝐞𝐚𝐝𝐢𝐧𝐠𝐬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𝐨𝐫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𝐦𝐞𝐚𝐬𝐮𝐫𝐞𝐦𝐞𝐧𝐭𝐬</m:t>
                        </m:r>
                      </m:den>
                    </m:f>
                  </m:oMath>
                </a14:m>
                <a:endParaRPr lang="en-GB" altLang="en-US" sz="3600" dirty="0">
                  <a:solidFill>
                    <a:srgbClr val="00B05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1916113"/>
                <a:ext cx="8496300" cy="1828800"/>
              </a:xfrm>
              <a:prstGeom prst="rect">
                <a:avLst/>
              </a:prstGeom>
              <a:blipFill rotWithShape="1">
                <a:blip r:embed="rId2"/>
                <a:stretch>
                  <a:fillRect l="-1793" t="-4333" r="-72" b="-47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6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76250"/>
            <a:ext cx="8218488" cy="70167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318294" y="1556792"/>
                <a:ext cx="84963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200" dirty="0" smtClean="0">
                    <a:solidFill>
                      <a:srgbClr val="FF9933"/>
                    </a:solidFill>
                    <a:latin typeface="Comic Sans MS" pitchFamily="66" charset="0"/>
                  </a:rPr>
                  <a:t>Average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600" i="1" smtClean="0">
                            <a:solidFill>
                              <a:srgbClr val="FF993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𝐒𝐮𝐦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𝐨𝐟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𝐦𝐞𝐚𝐬𝐮𝐫𝐞𝐦𝐞𝐧𝐭𝐬</m:t>
                        </m:r>
                      </m:num>
                      <m:den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𝐍𝐮𝐦𝐛𝐞𝐫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𝐨𝐟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𝐫𝐞𝐚𝐝𝐢𝐧𝐠𝐬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𝐨𝐫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𝐦𝐞𝐚𝐬𝐮𝐫𝐞𝐦𝐞𝐧𝐭𝐬</m:t>
                        </m:r>
                      </m:den>
                    </m:f>
                  </m:oMath>
                </a14:m>
                <a:endParaRPr lang="en-GB" altLang="en-US" sz="3600" dirty="0" smtClean="0">
                  <a:solidFill>
                    <a:srgbClr val="00B050"/>
                  </a:solidFill>
                  <a:latin typeface="+mj-lt"/>
                </a:endParaRP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endParaRPr lang="en-GB" altLang="en-US" sz="3600" dirty="0">
                  <a:solidFill>
                    <a:srgbClr val="00B050"/>
                  </a:solidFill>
                  <a:latin typeface="+mj-lt"/>
                </a:endParaRPr>
              </a:p>
              <a:p>
                <a:pPr marL="742950" indent="-74295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  <a:buFont typeface="+mj-lt"/>
                  <a:buAutoNum type="arabicPeriod"/>
                </a:pPr>
                <a:r>
                  <a:rPr lang="en-GB" altLang="en-US" sz="3600" dirty="0" smtClean="0">
                    <a:solidFill>
                      <a:srgbClr val="00B050"/>
                    </a:solidFill>
                    <a:latin typeface="+mj-lt"/>
                  </a:rPr>
                  <a:t>Find the average of 2, 4 and 6.</a:t>
                </a: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endParaRPr lang="en-GB" altLang="en-US" sz="3600" dirty="0" smtClean="0">
                  <a:solidFill>
                    <a:srgbClr val="00B050"/>
                  </a:solidFill>
                  <a:latin typeface="+mj-lt"/>
                </a:endParaRP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600" dirty="0" smtClean="0">
                    <a:solidFill>
                      <a:srgbClr val="00B050"/>
                    </a:solidFill>
                    <a:latin typeface="+mj-lt"/>
                  </a:rPr>
                  <a:t>Average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6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altLang="en-US" sz="3600" dirty="0" smtClean="0">
                    <a:solidFill>
                      <a:srgbClr val="00B05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6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GB" altLang="en-US" sz="3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altLang="en-US" sz="3600" dirty="0" smtClean="0">
                    <a:solidFill>
                      <a:srgbClr val="00B050"/>
                    </a:solidFill>
                    <a:latin typeface="+mn-lt"/>
                  </a:rPr>
                  <a:t> = </a:t>
                </a:r>
                <a:r>
                  <a:rPr lang="en-GB" altLang="en-US" sz="3600" dirty="0" smtClean="0">
                    <a:solidFill>
                      <a:srgbClr val="00B050"/>
                    </a:solidFill>
                    <a:latin typeface="+mj-lt"/>
                  </a:rPr>
                  <a:t>4</a:t>
                </a: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294" y="1556792"/>
                <a:ext cx="8496300" cy="1828800"/>
              </a:xfrm>
              <a:prstGeom prst="rect">
                <a:avLst/>
              </a:prstGeom>
              <a:blipFill rotWithShape="1">
                <a:blip r:embed="rId2"/>
                <a:stretch>
                  <a:fillRect l="-2152" b="-119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0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76250"/>
            <a:ext cx="8218488" cy="70167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318294" y="1556792"/>
                <a:ext cx="84963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200" dirty="0" smtClean="0">
                    <a:solidFill>
                      <a:srgbClr val="FF9933"/>
                    </a:solidFill>
                    <a:latin typeface="Comic Sans MS" pitchFamily="66" charset="0"/>
                  </a:rPr>
                  <a:t>Average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600" i="1" smtClean="0">
                            <a:solidFill>
                              <a:srgbClr val="FF993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𝐒𝐮𝐦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𝐨𝐟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𝐦𝐞𝐚𝐬𝐮𝐫𝐞𝐦𝐞𝐧𝐭𝐬</m:t>
                        </m:r>
                      </m:num>
                      <m:den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𝐍𝐮𝐦𝐛𝐞𝐫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𝐨𝐟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𝐫𝐞𝐚𝐝𝐢𝐧𝐠𝐬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𝐨𝐫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𝐦𝐞𝐚𝐬𝐮𝐫𝐞𝐦𝐞𝐧𝐭𝐬</m:t>
                        </m:r>
                      </m:den>
                    </m:f>
                  </m:oMath>
                </a14:m>
                <a:endParaRPr lang="en-GB" altLang="en-US" sz="3600" dirty="0" smtClean="0">
                  <a:solidFill>
                    <a:srgbClr val="00B050"/>
                  </a:solidFill>
                  <a:latin typeface="+mj-lt"/>
                </a:endParaRP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endParaRPr lang="en-GB" altLang="en-US" sz="3600" dirty="0">
                  <a:solidFill>
                    <a:srgbClr val="00B050"/>
                  </a:solidFill>
                  <a:latin typeface="+mj-lt"/>
                </a:endParaRPr>
              </a:p>
              <a:p>
                <a:pPr marL="742950" indent="-74295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  <a:buFont typeface="+mj-lt"/>
                  <a:buAutoNum type="arabicPeriod" startAt="2"/>
                </a:pPr>
                <a:r>
                  <a:rPr lang="en-GB" altLang="en-US" sz="3600" dirty="0" smtClean="0">
                    <a:solidFill>
                      <a:srgbClr val="00B050"/>
                    </a:solidFill>
                    <a:latin typeface="+mj-lt"/>
                  </a:rPr>
                  <a:t>Find the average of 5, 12 and 7.</a:t>
                </a: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endParaRPr lang="en-GB" altLang="en-US" sz="3600" dirty="0" smtClean="0">
                  <a:solidFill>
                    <a:srgbClr val="00B05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294" y="1556792"/>
                <a:ext cx="8496300" cy="1828800"/>
              </a:xfrm>
              <a:prstGeom prst="rect">
                <a:avLst/>
              </a:prstGeom>
              <a:blipFill rotWithShape="1">
                <a:blip r:embed="rId2"/>
                <a:stretch>
                  <a:fillRect l="-1793" r="-1291" b="-37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546" y="1340768"/>
            <a:ext cx="8424862" cy="27955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b="1" u="sng" dirty="0" smtClean="0">
                <a:solidFill>
                  <a:srgbClr val="FF9933"/>
                </a:solidFill>
              </a:rPr>
              <a:t>Aims:</a:t>
            </a:r>
          </a:p>
          <a:p>
            <a:pPr eaLnBrk="1" hangingPunct="1">
              <a:buClr>
                <a:srgbClr val="FF9933"/>
              </a:buClr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rgbClr val="FF9933"/>
                </a:solidFill>
              </a:rPr>
              <a:t>To measure small quantities using calculations.</a:t>
            </a:r>
          </a:p>
          <a:p>
            <a:pPr eaLnBrk="1" hangingPunct="1">
              <a:buClr>
                <a:srgbClr val="FF9933"/>
              </a:buClr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rgbClr val="FF9933"/>
                </a:solidFill>
              </a:rPr>
              <a:t>To calculate averages.</a:t>
            </a:r>
          </a:p>
          <a:p>
            <a:pPr marL="0" indent="0" eaLnBrk="1" hangingPunct="1">
              <a:buClr>
                <a:srgbClr val="FF9933"/>
              </a:buClr>
              <a:buFont typeface="Wingdings" pitchFamily="2" charset="2"/>
              <a:buNone/>
              <a:defRPr/>
            </a:pPr>
            <a:endParaRPr lang="en-GB" b="1" dirty="0" smtClean="0">
              <a:solidFill>
                <a:srgbClr val="FF9933"/>
              </a:solidFill>
            </a:endParaRPr>
          </a:p>
          <a:p>
            <a:pPr marL="0" indent="0" eaLnBrk="1" hangingPunct="1">
              <a:buClr>
                <a:srgbClr val="FF9933"/>
              </a:buClr>
              <a:buFont typeface="Wingdings" pitchFamily="2" charset="2"/>
              <a:buNone/>
              <a:defRPr/>
            </a:pPr>
            <a:endParaRPr lang="en-GB" b="1" dirty="0" smtClean="0">
              <a:solidFill>
                <a:srgbClr val="FF9933"/>
              </a:solidFill>
            </a:endParaRPr>
          </a:p>
          <a:p>
            <a:pPr eaLnBrk="1" hangingPunct="1">
              <a:buClr>
                <a:srgbClr val="FF9933"/>
              </a:buClr>
              <a:buFont typeface="Arial" pitchFamily="34" charset="0"/>
              <a:buChar char="•"/>
              <a:defRPr/>
            </a:pPr>
            <a:endParaRPr lang="en-GB" b="1" dirty="0" smtClean="0">
              <a:solidFill>
                <a:srgbClr val="FF99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9" y="283301"/>
            <a:ext cx="8664896" cy="75405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300" b="1" spc="50" dirty="0" smtClean="0">
                <a:ln w="11430"/>
                <a:solidFill>
                  <a:srgbClr val="00B050"/>
                </a:solidFill>
                <a:effectLst>
                  <a:glow rad="63500">
                    <a:srgbClr val="CAFFB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Calculations in science.</a:t>
            </a:r>
            <a:endParaRPr lang="en-US" sz="4300" b="1" spc="50" dirty="0">
              <a:ln w="11430"/>
              <a:solidFill>
                <a:srgbClr val="00B050"/>
              </a:solidFill>
              <a:effectLst>
                <a:glow rad="63500">
                  <a:srgbClr val="CAFFB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4098" name="Picture 2" descr="http://www.cliparthut.com/clip-arts/87/calculator-clip-art-87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828" y="3745307"/>
            <a:ext cx="2964297" cy="29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318294" y="332656"/>
                <a:ext cx="8496300" cy="6120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200" dirty="0" smtClean="0">
                    <a:solidFill>
                      <a:srgbClr val="FF9933"/>
                    </a:solidFill>
                    <a:latin typeface="Comic Sans MS" pitchFamily="66" charset="0"/>
                  </a:rPr>
                  <a:t>Average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600" i="1" smtClean="0">
                            <a:solidFill>
                              <a:srgbClr val="FF993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𝐒𝐮𝐦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𝐨𝐟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𝐦𝐞𝐚𝐬𝐮𝐫𝐞𝐦𝐞𝐧𝐭𝐬</m:t>
                        </m:r>
                      </m:num>
                      <m:den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𝐍𝐮𝐦𝐛𝐞𝐫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𝐨𝐟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𝐫𝐞𝐚𝐝𝐢𝐧𝐠𝐬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𝐨𝐫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𝐦𝐞𝐚𝐬𝐮𝐫𝐞𝐦𝐞𝐧𝐭𝐬</m:t>
                        </m:r>
                      </m:den>
                    </m:f>
                  </m:oMath>
                </a14:m>
                <a:endParaRPr lang="en-GB" altLang="en-US" sz="3600" dirty="0" smtClean="0">
                  <a:solidFill>
                    <a:srgbClr val="FF9933"/>
                  </a:solidFill>
                  <a:latin typeface="Comic Sans MS" pitchFamily="66" charset="0"/>
                </a:endParaRP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endParaRPr lang="en-GB" altLang="en-US" sz="3600" dirty="0">
                  <a:solidFill>
                    <a:srgbClr val="00B050"/>
                  </a:solidFill>
                  <a:latin typeface="+mj-lt"/>
                </a:endParaRPr>
              </a:p>
              <a:p>
                <a:pPr marL="742950" indent="-74295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  <a:buFont typeface="+mj-lt"/>
                  <a:buAutoNum type="arabicPeriod" startAt="3"/>
                </a:pPr>
                <a:r>
                  <a:rPr lang="en-GB" altLang="en-US" sz="3600" dirty="0" smtClean="0">
                    <a:solidFill>
                      <a:srgbClr val="00B050"/>
                    </a:solidFill>
                    <a:latin typeface="+mj-lt"/>
                  </a:rPr>
                  <a:t>Four groups measured the volume of a large test tube. Their results were: 24ml, 25ml, 26ml, 25ml.</a:t>
                </a: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endParaRPr lang="en-GB" altLang="en-US" sz="3600" dirty="0" smtClean="0">
                  <a:solidFill>
                    <a:srgbClr val="FF9933"/>
                  </a:solidFill>
                  <a:latin typeface="+mj-lt"/>
                </a:endParaRP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600" dirty="0" smtClean="0">
                    <a:solidFill>
                      <a:srgbClr val="FF9933"/>
                    </a:solidFill>
                    <a:latin typeface="+mj-lt"/>
                  </a:rPr>
                  <a:t>Calculate the average volume of the test tube.</a:t>
                </a: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294" y="332656"/>
                <a:ext cx="8496300" cy="6120680"/>
              </a:xfrm>
              <a:prstGeom prst="rect">
                <a:avLst/>
              </a:prstGeom>
              <a:blipFill rotWithShape="1">
                <a:blip r:embed="rId2"/>
                <a:stretch>
                  <a:fillRect l="-2152" r="-27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88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318294" y="332656"/>
                <a:ext cx="8496300" cy="6120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200" dirty="0" smtClean="0">
                    <a:solidFill>
                      <a:srgbClr val="FF9933"/>
                    </a:solidFill>
                    <a:latin typeface="Comic Sans MS" pitchFamily="66" charset="0"/>
                  </a:rPr>
                  <a:t>Average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600" i="1" smtClean="0">
                            <a:solidFill>
                              <a:srgbClr val="FF993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𝐒𝐮𝐦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𝐨𝐟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𝐦𝐞𝐚𝐬𝐮𝐫𝐞𝐦𝐞𝐧𝐭𝐬</m:t>
                        </m:r>
                      </m:num>
                      <m:den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𝐍𝐮𝐦𝐛𝐞𝐫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𝐨𝐟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𝐫𝐞𝐚𝐝𝐢𝐧𝐠𝐬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𝐨𝐫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𝐦𝐞𝐚𝐬𝐮𝐫𝐞𝐦𝐞𝐧𝐭𝐬</m:t>
                        </m:r>
                      </m:den>
                    </m:f>
                  </m:oMath>
                </a14:m>
                <a:endParaRPr lang="en-GB" altLang="en-US" sz="3600" dirty="0" smtClean="0">
                  <a:solidFill>
                    <a:srgbClr val="FF9933"/>
                  </a:solidFill>
                  <a:latin typeface="Comic Sans MS" pitchFamily="66" charset="0"/>
                </a:endParaRP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endParaRPr lang="en-GB" altLang="en-US" sz="3600" dirty="0">
                  <a:solidFill>
                    <a:srgbClr val="00B050"/>
                  </a:solidFill>
                  <a:latin typeface="+mj-lt"/>
                </a:endParaRPr>
              </a:p>
              <a:p>
                <a:pPr marL="742950" indent="-74295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  <a:buFont typeface="+mj-lt"/>
                  <a:buAutoNum type="arabicPeriod" startAt="4"/>
                </a:pPr>
                <a:r>
                  <a:rPr lang="en-GB" altLang="en-US" sz="3600" dirty="0" smtClean="0">
                    <a:solidFill>
                      <a:srgbClr val="00B050"/>
                    </a:solidFill>
                    <a:latin typeface="+mj-lt"/>
                  </a:rPr>
                  <a:t>Five groups measured the mass of 10 ml of water. Their results were: 20g, 22g, 23g, 20g, 25g.</a:t>
                </a: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endParaRPr lang="en-GB" altLang="en-US" sz="3600" dirty="0" smtClean="0">
                  <a:solidFill>
                    <a:srgbClr val="FF9933"/>
                  </a:solidFill>
                  <a:latin typeface="+mj-lt"/>
                </a:endParaRP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600" dirty="0" smtClean="0">
                    <a:solidFill>
                      <a:srgbClr val="FF9933"/>
                    </a:solidFill>
                    <a:latin typeface="+mj-lt"/>
                  </a:rPr>
                  <a:t>Calculate the average mass of 10 ml of water.</a:t>
                </a: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294" y="332656"/>
                <a:ext cx="8496300" cy="6120680"/>
              </a:xfrm>
              <a:prstGeom prst="rect">
                <a:avLst/>
              </a:prstGeom>
              <a:blipFill rotWithShape="1">
                <a:blip r:embed="rId2"/>
                <a:stretch>
                  <a:fillRect l="-2152" r="-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3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318294" y="332656"/>
                <a:ext cx="8496300" cy="6120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200" dirty="0" smtClean="0">
                    <a:solidFill>
                      <a:srgbClr val="FF9933"/>
                    </a:solidFill>
                    <a:latin typeface="Comic Sans MS" pitchFamily="66" charset="0"/>
                  </a:rPr>
                  <a:t>Average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600" i="1" smtClean="0">
                            <a:solidFill>
                              <a:srgbClr val="FF993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𝐒𝐮𝐦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𝐨𝐟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𝐦𝐞𝐚𝐬𝐮𝐫𝐞𝐦𝐞𝐧𝐭𝐬</m:t>
                        </m:r>
                      </m:num>
                      <m:den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𝐍𝐮𝐦𝐛𝐞𝐫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𝐨𝐟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𝐫𝐞𝐚𝐝𝐢𝐧𝐠𝐬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𝐨𝐫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altLang="en-US" sz="3600" b="1" i="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𝐦𝐞𝐚𝐬𝐮𝐫𝐞𝐦𝐞𝐧𝐭𝐬</m:t>
                        </m:r>
                      </m:den>
                    </m:f>
                  </m:oMath>
                </a14:m>
                <a:endParaRPr lang="en-GB" altLang="en-US" sz="3600" dirty="0" smtClean="0">
                  <a:solidFill>
                    <a:srgbClr val="FF9933"/>
                  </a:solidFill>
                  <a:latin typeface="Comic Sans MS" pitchFamily="66" charset="0"/>
                </a:endParaRP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endParaRPr lang="en-GB" altLang="en-US" sz="3600" dirty="0">
                  <a:solidFill>
                    <a:srgbClr val="00B050"/>
                  </a:solidFill>
                  <a:latin typeface="+mj-lt"/>
                </a:endParaRPr>
              </a:p>
              <a:p>
                <a:pPr marL="742950" indent="-74295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  <a:buFont typeface="+mj-lt"/>
                  <a:buAutoNum type="arabicPeriod" startAt="5"/>
                </a:pPr>
                <a:r>
                  <a:rPr lang="en-GB" altLang="en-US" sz="3600" dirty="0" smtClean="0">
                    <a:solidFill>
                      <a:srgbClr val="00B050"/>
                    </a:solidFill>
                    <a:latin typeface="+mj-lt"/>
                  </a:rPr>
                  <a:t>Four groups measured the volume of a stone. Their results were: 30ml, 34ml, 29ml, 31ml.</a:t>
                </a: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endParaRPr lang="en-GB" altLang="en-US" sz="3600" dirty="0" smtClean="0">
                  <a:solidFill>
                    <a:srgbClr val="FF9933"/>
                  </a:solidFill>
                  <a:latin typeface="+mj-lt"/>
                </a:endParaRP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600" dirty="0" smtClean="0">
                    <a:solidFill>
                      <a:srgbClr val="FF9933"/>
                    </a:solidFill>
                    <a:latin typeface="+mj-lt"/>
                  </a:rPr>
                  <a:t>Calculate the average volume of the stone.</a:t>
                </a: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294" y="332656"/>
                <a:ext cx="8496300" cy="6120680"/>
              </a:xfrm>
              <a:prstGeom prst="rect">
                <a:avLst/>
              </a:prstGeom>
              <a:blipFill rotWithShape="1">
                <a:blip r:embed="rId2"/>
                <a:stretch>
                  <a:fillRect l="-2152" r="-27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0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0988"/>
            <a:ext cx="8218488" cy="701675"/>
          </a:xfr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Criteria</a:t>
            </a:r>
          </a:p>
        </p:txBody>
      </p:sp>
      <p:graphicFrame>
        <p:nvGraphicFramePr>
          <p:cNvPr id="822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489158"/>
              </p:ext>
            </p:extLst>
          </p:nvPr>
        </p:nvGraphicFramePr>
        <p:xfrm>
          <a:off x="468313" y="1484313"/>
          <a:ext cx="8135937" cy="2822394"/>
        </p:xfrm>
        <a:graphic>
          <a:graphicData uri="http://schemas.openxmlformats.org/drawingml/2006/table">
            <a:tbl>
              <a:tblPr/>
              <a:tblGrid>
                <a:gridCol w="5327694"/>
                <a:gridCol w="936081"/>
                <a:gridCol w="936081"/>
                <a:gridCol w="936081"/>
              </a:tblGrid>
              <a:tr h="1542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Comic Sans MS" pitchFamily="66" charset="0"/>
                        </a:rPr>
                        <a:t>WHAT CAN I DO?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Red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Amber</a:t>
                      </a: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Green</a:t>
                      </a:r>
                    </a:p>
                  </a:txBody>
                  <a:tcPr marL="91438" marR="91438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6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I can measure small quantities, by measuring a large quantity and dividing. </a:t>
                      </a: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40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I can calculate an average from a selection of results.</a:t>
                      </a: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20922514">
            <a:off x="4792663" y="5178425"/>
            <a:ext cx="3959225" cy="646113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cs typeface="Arial" charset="0"/>
              </a:rPr>
              <a:t>You should be able to do these by the end of the lesson!</a:t>
            </a:r>
          </a:p>
        </p:txBody>
      </p:sp>
      <p:pic>
        <p:nvPicPr>
          <p:cNvPr id="6" name="Picture 2" descr="http://www.cliparthut.com/clip-arts/87/calculator-clip-art-877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07894"/>
            <a:ext cx="2344500" cy="23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73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76250"/>
            <a:ext cx="8218488" cy="70167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Day: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850" y="1628800"/>
            <a:ext cx="8496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5000"/>
              <a:buFont typeface="Arial" charset="0"/>
              <a:buChar char="•"/>
            </a:pPr>
            <a:r>
              <a:rPr lang="en-GB" sz="3200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Chemical and Physical Changes.</a:t>
            </a:r>
            <a:endParaRPr lang="en-GB" sz="3200" dirty="0">
              <a:solidFill>
                <a:srgbClr val="FF9933"/>
              </a:solidFill>
              <a:latin typeface="Comic Sans MS" panose="030F0702030302020204" pitchFamily="66" charset="0"/>
            </a:endParaRPr>
          </a:p>
          <a:p>
            <a:pPr marL="0" indent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</a:pPr>
            <a:endParaRPr lang="en-GB" altLang="en-U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543200"/>
            <a:ext cx="4463753" cy="323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88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0988"/>
            <a:ext cx="8218488" cy="701675"/>
          </a:xfr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Criteria</a:t>
            </a:r>
          </a:p>
        </p:txBody>
      </p:sp>
      <p:graphicFrame>
        <p:nvGraphicFramePr>
          <p:cNvPr id="822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765739"/>
              </p:ext>
            </p:extLst>
          </p:nvPr>
        </p:nvGraphicFramePr>
        <p:xfrm>
          <a:off x="468313" y="1484313"/>
          <a:ext cx="8135937" cy="2822394"/>
        </p:xfrm>
        <a:graphic>
          <a:graphicData uri="http://schemas.openxmlformats.org/drawingml/2006/table">
            <a:tbl>
              <a:tblPr/>
              <a:tblGrid>
                <a:gridCol w="5327694"/>
                <a:gridCol w="936081"/>
                <a:gridCol w="936081"/>
                <a:gridCol w="936081"/>
              </a:tblGrid>
              <a:tr h="1542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Comic Sans MS" pitchFamily="66" charset="0"/>
                        </a:rPr>
                        <a:t>WHAT CAN I DO?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Red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Amber</a:t>
                      </a: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Green</a:t>
                      </a:r>
                    </a:p>
                  </a:txBody>
                  <a:tcPr marL="91438" marR="91438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6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I can measure small quantities, by measuring a large quantity and dividing. </a:t>
                      </a: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40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I can calculate an average from a selection of results.</a:t>
                      </a: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8" marR="91438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20922514">
            <a:off x="4792663" y="5178425"/>
            <a:ext cx="3959225" cy="646113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cs typeface="Arial" charset="0"/>
              </a:rPr>
              <a:t>You should be able to do these by the end of the lesson!</a:t>
            </a:r>
          </a:p>
        </p:txBody>
      </p:sp>
      <p:pic>
        <p:nvPicPr>
          <p:cNvPr id="6" name="Picture 2" descr="http://www.cliparthut.com/clip-arts/87/calculator-clip-art-877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07894"/>
            <a:ext cx="2344500" cy="23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79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76250"/>
            <a:ext cx="8218488" cy="70167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Quantities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850" y="1916113"/>
            <a:ext cx="8496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75000"/>
              <a:buFont typeface="Arial" charset="0"/>
              <a:buChar char="•"/>
            </a:pPr>
            <a:r>
              <a:rPr lang="en-GB" sz="3200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To measure a small quantity, measure a large quantity and divide by the number of the large quantity.</a:t>
            </a:r>
            <a:endParaRPr lang="en-GB" sz="3200" dirty="0" smtClean="0">
              <a:solidFill>
                <a:srgbClr val="FF9933"/>
              </a:solidFill>
              <a:effectLst/>
              <a:latin typeface="Comic Sans MS" panose="030F0702030302020204" pitchFamily="66" charset="0"/>
            </a:endParaRPr>
          </a:p>
          <a:p>
            <a:pPr marL="0" indent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</a:pPr>
            <a:endParaRPr lang="en-GB" altLang="en-US" sz="32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</a:pPr>
            <a:r>
              <a:rPr lang="en-GB" altLang="en-US" sz="3200" dirty="0" smtClean="0">
                <a:solidFill>
                  <a:srgbClr val="00B050"/>
                </a:solidFill>
                <a:latin typeface="Comic Sans MS" pitchFamily="66" charset="0"/>
              </a:rPr>
              <a:t>For example: </a:t>
            </a:r>
          </a:p>
          <a:p>
            <a:pPr marL="514350" indent="-51435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+mj-lt"/>
              <a:buAutoNum type="arabicPeriod"/>
            </a:pPr>
            <a:r>
              <a:rPr lang="en-GB" altLang="en-US" sz="3200" dirty="0" smtClean="0">
                <a:solidFill>
                  <a:srgbClr val="00B050"/>
                </a:solidFill>
                <a:latin typeface="Comic Sans MS" pitchFamily="66" charset="0"/>
              </a:rPr>
              <a:t>Measure the mass of 1 paper clip.</a:t>
            </a:r>
          </a:p>
          <a:p>
            <a:pPr marL="0" indent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</a:pPr>
            <a:r>
              <a:rPr lang="en-GB" altLang="en-US" sz="3200" dirty="0" smtClean="0">
                <a:solidFill>
                  <a:srgbClr val="00B050"/>
                </a:solidFill>
                <a:latin typeface="Comic Sans MS" pitchFamily="66" charset="0"/>
              </a:rPr>
              <a:t> - weigh 10 paper clips and divide by 10.</a:t>
            </a:r>
          </a:p>
        </p:txBody>
      </p:sp>
    </p:spTree>
    <p:extLst>
      <p:ext uri="{BB962C8B-B14F-4D97-AF65-F5344CB8AC3E}">
        <p14:creationId xmlns:p14="http://schemas.microsoft.com/office/powerpoint/2010/main" val="364341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76250"/>
            <a:ext cx="8218488" cy="70167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323850" y="1916113"/>
                <a:ext cx="84963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514350" indent="-514350">
                  <a:buFont typeface="+mj-lt"/>
                  <a:buAutoNum type="arabicPeriod"/>
                </a:pPr>
                <a:r>
                  <a:rPr lang="en-GB" sz="3200" dirty="0" smtClean="0">
                    <a:solidFill>
                      <a:srgbClr val="FF9933"/>
                    </a:solidFill>
                    <a:effectLst/>
                    <a:latin typeface="Comic Sans MS"/>
                  </a:rPr>
                  <a:t>If you know that the mass of 20 paper clips is 5g,</a:t>
                </a:r>
                <a:r>
                  <a:rPr lang="en-GB" sz="2000" dirty="0">
                    <a:solidFill>
                      <a:srgbClr val="FF9933"/>
                    </a:solidFill>
                  </a:rPr>
                  <a:t> </a:t>
                </a:r>
                <a:r>
                  <a:rPr lang="en-GB" sz="3200" dirty="0" smtClean="0">
                    <a:solidFill>
                      <a:srgbClr val="FF9933"/>
                    </a:solidFill>
                    <a:effectLst/>
                    <a:latin typeface="Comic Sans MS"/>
                  </a:rPr>
                  <a:t>calculate the mass of one paper clip.</a:t>
                </a: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endParaRPr lang="en-GB" altLang="en-US" sz="3200" dirty="0">
                  <a:solidFill>
                    <a:srgbClr val="00B050"/>
                  </a:solidFill>
                  <a:latin typeface="Comic Sans MS" pitchFamily="66" charset="0"/>
                </a:endParaRP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A: 20 paper clips = 5g</a:t>
                </a: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200" dirty="0">
                    <a:solidFill>
                      <a:srgbClr val="00B050"/>
                    </a:solidFill>
                    <a:latin typeface="Comic Sans MS" pitchFamily="66" charset="0"/>
                  </a:rPr>
                  <a:t> </a:t>
                </a:r>
                <a:r>
                  <a:rPr lang="en-GB" alt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   1 paper clip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40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GB" altLang="en-US" sz="40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GB" alt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 = 0.25g</a:t>
                </a: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1916113"/>
                <a:ext cx="8496300" cy="1828800"/>
              </a:xfrm>
              <a:prstGeom prst="rect">
                <a:avLst/>
              </a:prstGeom>
              <a:blipFill rotWithShape="1">
                <a:blip r:embed="rId2"/>
                <a:stretch>
                  <a:fillRect l="-2296" t="-9000" r="-3300" b="-1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7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76250"/>
            <a:ext cx="8218488" cy="70167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323850" y="1916113"/>
                <a:ext cx="84963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514350" indent="-514350">
                  <a:buFont typeface="+mj-lt"/>
                  <a:buAutoNum type="arabicPeriod" startAt="2"/>
                </a:pPr>
                <a:r>
                  <a:rPr lang="en-GB" sz="3200" dirty="0" smtClean="0">
                    <a:solidFill>
                      <a:srgbClr val="FF9933"/>
                    </a:solidFill>
                    <a:effectLst/>
                    <a:latin typeface="Comic Sans MS"/>
                  </a:rPr>
                  <a:t>If you know that the mass of 10 paper clips is 5g,</a:t>
                </a:r>
                <a:r>
                  <a:rPr lang="en-GB" sz="2000" dirty="0">
                    <a:solidFill>
                      <a:srgbClr val="FF9933"/>
                    </a:solidFill>
                  </a:rPr>
                  <a:t> </a:t>
                </a:r>
                <a:r>
                  <a:rPr lang="en-GB" sz="3200" dirty="0" smtClean="0">
                    <a:solidFill>
                      <a:srgbClr val="FF9933"/>
                    </a:solidFill>
                    <a:effectLst/>
                    <a:latin typeface="Comic Sans MS"/>
                  </a:rPr>
                  <a:t>calculate the mass of one paper clip.</a:t>
                </a: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endParaRPr lang="en-GB" altLang="en-US" sz="3200" dirty="0">
                  <a:solidFill>
                    <a:srgbClr val="00B050"/>
                  </a:solidFill>
                  <a:latin typeface="Comic Sans MS" pitchFamily="66" charset="0"/>
                </a:endParaRP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A: 10 paper clips = 5g</a:t>
                </a: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200" dirty="0">
                    <a:solidFill>
                      <a:srgbClr val="00B050"/>
                    </a:solidFill>
                    <a:latin typeface="Comic Sans MS" pitchFamily="66" charset="0"/>
                  </a:rPr>
                  <a:t> </a:t>
                </a:r>
                <a:r>
                  <a:rPr lang="en-GB" alt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   1 paper clip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40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GB" altLang="en-US" sz="40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GB" alt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 = 0.5g</a:t>
                </a: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1916113"/>
                <a:ext cx="8496300" cy="1828800"/>
              </a:xfrm>
              <a:prstGeom prst="rect">
                <a:avLst/>
              </a:prstGeom>
              <a:blipFill rotWithShape="1">
                <a:blip r:embed="rId2"/>
                <a:stretch>
                  <a:fillRect l="-2296" t="-9000" r="-3300" b="-1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4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76250"/>
            <a:ext cx="8218488" cy="70167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323850" y="1916113"/>
                <a:ext cx="84963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514350" indent="-514350">
                  <a:buFont typeface="+mj-lt"/>
                  <a:buAutoNum type="arabicPeriod" startAt="3"/>
                </a:pPr>
                <a:r>
                  <a:rPr lang="en-GB" sz="3200" dirty="0" smtClean="0">
                    <a:solidFill>
                      <a:srgbClr val="FF9933"/>
                    </a:solidFill>
                    <a:effectLst/>
                    <a:latin typeface="Comic Sans MS"/>
                  </a:rPr>
                  <a:t>If you know that the width of 500 pieces of paper is </a:t>
                </a:r>
                <a:r>
                  <a:rPr lang="en-GB" sz="3200" dirty="0" smtClean="0">
                    <a:solidFill>
                      <a:srgbClr val="FF9933"/>
                    </a:solidFill>
                    <a:latin typeface="Comic Sans MS"/>
                  </a:rPr>
                  <a:t>20 </a:t>
                </a:r>
                <a:r>
                  <a:rPr lang="en-GB" sz="3200" dirty="0" smtClean="0">
                    <a:solidFill>
                      <a:srgbClr val="FF9933"/>
                    </a:solidFill>
                    <a:effectLst/>
                    <a:latin typeface="Comic Sans MS"/>
                  </a:rPr>
                  <a:t>cm,</a:t>
                </a:r>
                <a:r>
                  <a:rPr lang="en-GB" sz="2000" dirty="0" smtClean="0">
                    <a:solidFill>
                      <a:srgbClr val="FF9933"/>
                    </a:solidFill>
                  </a:rPr>
                  <a:t> </a:t>
                </a:r>
                <a:r>
                  <a:rPr lang="en-GB" sz="3200" dirty="0" smtClean="0">
                    <a:solidFill>
                      <a:srgbClr val="FF9933"/>
                    </a:solidFill>
                    <a:effectLst/>
                    <a:latin typeface="Comic Sans MS"/>
                  </a:rPr>
                  <a:t>calculate the width of one piece of paper.</a:t>
                </a: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endParaRPr lang="en-GB" altLang="en-US" sz="3200" dirty="0">
                  <a:solidFill>
                    <a:srgbClr val="00B050"/>
                  </a:solidFill>
                  <a:latin typeface="Comic Sans MS" pitchFamily="66" charset="0"/>
                </a:endParaRP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A: 500 pieces of paper = 20cm</a:t>
                </a: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200" dirty="0">
                    <a:solidFill>
                      <a:srgbClr val="00B050"/>
                    </a:solidFill>
                    <a:latin typeface="Comic Sans MS" pitchFamily="66" charset="0"/>
                  </a:rPr>
                  <a:t> </a:t>
                </a:r>
                <a:r>
                  <a:rPr lang="en-GB" alt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   1 piece of paper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40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GB" altLang="en-US" sz="40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𝟓𝟎𝟎</m:t>
                        </m:r>
                      </m:den>
                    </m:f>
                  </m:oMath>
                </a14:m>
                <a:r>
                  <a:rPr lang="en-GB" alt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 = 0.04cm</a:t>
                </a: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1916113"/>
                <a:ext cx="8496300" cy="1828800"/>
              </a:xfrm>
              <a:prstGeom prst="rect">
                <a:avLst/>
              </a:prstGeom>
              <a:blipFill rotWithShape="1">
                <a:blip r:embed="rId2"/>
                <a:stretch>
                  <a:fillRect l="-2296" t="-9000" r="-2869" b="-10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4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76250"/>
            <a:ext cx="8218488" cy="70167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323850" y="1916113"/>
                <a:ext cx="84963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514350" indent="-514350">
                  <a:buFont typeface="+mj-lt"/>
                  <a:buAutoNum type="arabicPeriod" startAt="4"/>
                </a:pPr>
                <a:r>
                  <a:rPr lang="en-GB" sz="3200" dirty="0" smtClean="0">
                    <a:solidFill>
                      <a:srgbClr val="FF9933"/>
                    </a:solidFill>
                    <a:effectLst/>
                    <a:latin typeface="Comic Sans MS"/>
                  </a:rPr>
                  <a:t>If you know that the volume of 25 stones is 30 ml,</a:t>
                </a:r>
                <a:r>
                  <a:rPr lang="en-GB" sz="2000" dirty="0" smtClean="0">
                    <a:solidFill>
                      <a:srgbClr val="FF9933"/>
                    </a:solidFill>
                  </a:rPr>
                  <a:t> </a:t>
                </a:r>
                <a:r>
                  <a:rPr lang="en-GB" sz="3200" dirty="0" smtClean="0">
                    <a:solidFill>
                      <a:srgbClr val="FF9933"/>
                    </a:solidFill>
                    <a:effectLst/>
                    <a:latin typeface="Comic Sans MS"/>
                  </a:rPr>
                  <a:t>calculate the volume of one stone.</a:t>
                </a: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endParaRPr lang="en-GB" altLang="en-US" sz="3200" dirty="0">
                  <a:solidFill>
                    <a:srgbClr val="00B050"/>
                  </a:solidFill>
                  <a:latin typeface="Comic Sans MS" pitchFamily="66" charset="0"/>
                </a:endParaRP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A: Volume of 25 stones = 30 ml</a:t>
                </a:r>
              </a:p>
              <a:p>
                <a:pPr marL="0" indent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B050"/>
                  </a:buClr>
                  <a:buSzPct val="75000"/>
                </a:pPr>
                <a:r>
                  <a:rPr lang="en-GB" altLang="en-US" sz="3200" dirty="0">
                    <a:solidFill>
                      <a:srgbClr val="00B050"/>
                    </a:solidFill>
                    <a:latin typeface="Comic Sans MS" pitchFamily="66" charset="0"/>
                  </a:rPr>
                  <a:t> </a:t>
                </a:r>
                <a:r>
                  <a:rPr lang="en-GB" alt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   Volume of 1 stone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sz="40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𝟑𝟎</m:t>
                        </m:r>
                      </m:num>
                      <m:den>
                        <m:r>
                          <a:rPr lang="en-GB" altLang="en-US" sz="40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GB" alt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 = 1.2 ml</a:t>
                </a: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1916113"/>
                <a:ext cx="8496300" cy="1828800"/>
              </a:xfrm>
              <a:prstGeom prst="rect">
                <a:avLst/>
              </a:prstGeom>
              <a:blipFill rotWithShape="1">
                <a:blip r:embed="rId2"/>
                <a:stretch>
                  <a:fillRect l="-2296" t="-9000" b="-10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01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51000"/>
            </a:srgbClr>
          </a:solidFill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Lesson Starter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4864"/>
            <a:ext cx="7772400" cy="38911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Why is observation important when carrying out experiments?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What is meant by the terms: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- method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- results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1">
      <a:dk1>
        <a:srgbClr val="008000"/>
      </a:dk1>
      <a:lt1>
        <a:srgbClr val="FFFFFF"/>
      </a:lt1>
      <a:dk2>
        <a:srgbClr val="99FF66"/>
      </a:dk2>
      <a:lt2>
        <a:srgbClr val="C0C0C0"/>
      </a:lt2>
      <a:accent1>
        <a:srgbClr val="99CC00"/>
      </a:accent1>
      <a:accent2>
        <a:srgbClr val="527C3A"/>
      </a:accent2>
      <a:accent3>
        <a:srgbClr val="CAFFB8"/>
      </a:accent3>
      <a:accent4>
        <a:srgbClr val="DADADA"/>
      </a:accent4>
      <a:accent5>
        <a:srgbClr val="CAE2AA"/>
      </a:accent5>
      <a:accent6>
        <a:srgbClr val="497034"/>
      </a:accent6>
      <a:hlink>
        <a:srgbClr val="33CC33"/>
      </a:hlink>
      <a:folHlink>
        <a:srgbClr val="C1FF83"/>
      </a:folHlink>
    </a:clrScheme>
    <a:fontScheme name="Orbi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8000"/>
        </a:dk1>
        <a:lt1>
          <a:srgbClr val="FFFFFF"/>
        </a:lt1>
        <a:dk2>
          <a:srgbClr val="00CC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E2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1">
        <a:dk1>
          <a:srgbClr val="008000"/>
        </a:dk1>
        <a:lt1>
          <a:srgbClr val="FFFFFF"/>
        </a:lt1>
        <a:dk2>
          <a:srgbClr val="99FF66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CAFFB8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847</Words>
  <Application>Microsoft Office PowerPoint</Application>
  <PresentationFormat>On-screen Show (4:3)</PresentationFormat>
  <Paragraphs>142</Paragraphs>
  <Slides>24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Orbit</vt:lpstr>
      <vt:lpstr>PowerPoint Presentation</vt:lpstr>
      <vt:lpstr>PowerPoint Presentation</vt:lpstr>
      <vt:lpstr>Success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Starter</vt:lpstr>
      <vt:lpstr>Learning Intention</vt:lpstr>
      <vt:lpstr>Units and Apparatus</vt:lpstr>
      <vt:lpstr>Lesson Starter</vt:lpstr>
      <vt:lpstr>Hard Measurements</vt:lpstr>
      <vt:lpstr>Learning Intention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 Criteria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Awesome</dc:creator>
  <cp:lastModifiedBy>Alexandra Watson</cp:lastModifiedBy>
  <cp:revision>26</cp:revision>
  <dcterms:created xsi:type="dcterms:W3CDTF">2015-08-19T18:28:06Z</dcterms:created>
  <dcterms:modified xsi:type="dcterms:W3CDTF">2016-09-07T10:50:02Z</dcterms:modified>
</cp:coreProperties>
</file>