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7" r:id="rId3"/>
    <p:sldMasterId id="2147483712" r:id="rId4"/>
  </p:sldMasterIdLst>
  <p:notesMasterIdLst>
    <p:notesMasterId r:id="rId70"/>
  </p:notesMasterIdLst>
  <p:sldIdLst>
    <p:sldId id="257" r:id="rId5"/>
    <p:sldId id="308" r:id="rId6"/>
    <p:sldId id="259" r:id="rId7"/>
    <p:sldId id="260" r:id="rId8"/>
    <p:sldId id="328" r:id="rId9"/>
    <p:sldId id="305" r:id="rId10"/>
    <p:sldId id="306" r:id="rId11"/>
    <p:sldId id="307" r:id="rId12"/>
    <p:sldId id="268" r:id="rId13"/>
    <p:sldId id="329" r:id="rId14"/>
    <p:sldId id="264" r:id="rId15"/>
    <p:sldId id="265" r:id="rId16"/>
    <p:sldId id="270" r:id="rId17"/>
    <p:sldId id="330" r:id="rId18"/>
    <p:sldId id="331" r:id="rId19"/>
    <p:sldId id="332" r:id="rId20"/>
    <p:sldId id="333" r:id="rId21"/>
    <p:sldId id="334" r:id="rId22"/>
    <p:sldId id="335" r:id="rId23"/>
    <p:sldId id="311" r:id="rId24"/>
    <p:sldId id="313" r:id="rId25"/>
    <p:sldId id="314" r:id="rId26"/>
    <p:sldId id="336" r:id="rId27"/>
    <p:sldId id="266" r:id="rId28"/>
    <p:sldId id="337" r:id="rId29"/>
    <p:sldId id="312" r:id="rId30"/>
    <p:sldId id="309" r:id="rId31"/>
    <p:sldId id="310" r:id="rId32"/>
    <p:sldId id="315" r:id="rId33"/>
    <p:sldId id="278" r:id="rId34"/>
    <p:sldId id="279" r:id="rId35"/>
    <p:sldId id="338" r:id="rId36"/>
    <p:sldId id="280" r:id="rId37"/>
    <p:sldId id="281" r:id="rId38"/>
    <p:sldId id="282" r:id="rId39"/>
    <p:sldId id="283" r:id="rId40"/>
    <p:sldId id="316" r:id="rId41"/>
    <p:sldId id="317" r:id="rId42"/>
    <p:sldId id="284" r:id="rId43"/>
    <p:sldId id="287" r:id="rId44"/>
    <p:sldId id="291" r:id="rId45"/>
    <p:sldId id="319" r:id="rId46"/>
    <p:sldId id="292" r:id="rId47"/>
    <p:sldId id="318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295" r:id="rId58"/>
    <p:sldId id="341" r:id="rId59"/>
    <p:sldId id="325" r:id="rId60"/>
    <p:sldId id="326" r:id="rId61"/>
    <p:sldId id="327" r:id="rId62"/>
    <p:sldId id="320" r:id="rId63"/>
    <p:sldId id="321" r:id="rId64"/>
    <p:sldId id="339" r:id="rId65"/>
    <p:sldId id="340" r:id="rId66"/>
    <p:sldId id="324" r:id="rId67"/>
    <p:sldId id="322" r:id="rId68"/>
    <p:sldId id="323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66"/>
    <a:srgbClr val="FF0066"/>
    <a:srgbClr val="FFFFCC"/>
    <a:srgbClr val="FF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4D8150-C87E-44F8-9E08-E7C488CDB622}" type="datetimeFigureOut">
              <a:rPr lang="en-GB"/>
              <a:pPr>
                <a:defRPr/>
              </a:pPr>
              <a:t>09/02/2016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B4918B0-AA65-4329-A4B5-48C9394B82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690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485858-81DD-4D1E-9A17-BC1F97D97877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6FB796-F389-443A-8C5B-89BC6C2477AC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7013AC-85AE-4ED3-A3E4-4CC752B97835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FC5651-12DE-4119-839A-AA8239594C83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465EF3-9001-4885-BEA8-6985C2641B4C}" type="slidenum">
              <a:rPr lang="en-GB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GB" altLang="en-US" smtClean="0"/>
          </a:p>
        </p:txBody>
      </p:sp>
      <p:sp>
        <p:nvSpPr>
          <p:cNvPr id="1454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306339-CFC7-428A-866A-0EAB0C975322}" type="slidenum">
              <a:rPr lang="en-GB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n-GB" altLang="en-US">
              <a:latin typeface="Times New Roman" pitchFamily="18" charset="0"/>
            </a:endParaRPr>
          </a:p>
        </p:txBody>
      </p:sp>
      <p:sp>
        <p:nvSpPr>
          <p:cNvPr id="145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6023D3-A25D-4E47-8928-1A397ADAB29E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A471EF-B229-4F2D-B6CF-2DF5EA411052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F60A00-347A-473D-A279-34805136A017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9A1984-1CC7-4CC0-8FFC-02CC2DEED125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CE0677-2FD7-4E0D-A1C5-56C615F63720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F89DA8-0E91-4A06-A3CD-79593D159F26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79BAD3-19BC-4D50-A200-E13B67984B48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300AF3-47C8-4653-AB5B-D616333AC045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1F56979-A3A0-4983-B33A-B1552BB89BC9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EEE503-652C-4BA4-A2AE-66FCEEDBFA94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8BA4A2-4764-443F-BF3B-7F4900532D6D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27A136F-DF08-454D-B95F-78BA3AFA1FC1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1E854C-9DBB-4E24-8548-CFB5BDF8C528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147860-63F3-4176-BF86-AF69869AD4CA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428131A-CBCD-4A96-8405-B0DE1422375A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08FBDA-10BC-4EF1-951A-DE6CB5D6669D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D910BB-0675-45E3-8F5B-ABC171E14946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533362-B1DC-4E47-868A-0832EBE681D1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4330184-B5A7-4BA5-8468-BD4C61DC0211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C81AA4-3791-4A27-8D0A-0A28B0BB06B7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82F5FF-D13C-404A-A6CA-CE2C989F09A2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0DF4DF-205F-4CAE-9208-28DADBD86042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5B5C59-FDDC-4DD7-8850-206063B16291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/>
              <a:t>There are many different kinds of animal &amp; plant cells each one is suited to the job it gas to do</a:t>
            </a:r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AF4F6D-1616-45E7-855F-57DA9D8CA39A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3E44692-CDA2-4254-9AF1-C91B7C63BB70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739653-83C0-4079-9FBD-9882792E1172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82B670-51C2-44F3-89D2-9493144CE784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F37798-7FBC-4DD3-86FC-D14AD18CF69D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5E244DC-6230-4308-B215-08136FB31F86}" type="slidenum"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27898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7898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7D1617-80D0-44F0-B4D9-974E969E6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917E8A-6A88-4CEC-91D2-CFDEE1DFE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F99C42-E15D-4881-9A16-41FC6CE03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95263" y="228600"/>
            <a:ext cx="8339137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ABE57F-B019-42F9-AEB6-F363A0328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9BD3E1-AD6E-492E-A425-567EBCFC3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799D62-5A57-45FD-8E86-8433BE274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5678CB-066D-44C1-B975-C2C72BDB3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F66E14-0563-440D-B809-53BE7E29B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6200"/>
            <a:ext cx="79248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CB63A3-D7C1-436C-A434-82A79ED0A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3E37F9-1C5E-4421-B42D-DA97F6E37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9EDBFC-6DD8-45C9-855E-0FF5367A9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F28287-C66E-4296-8733-B3C876DBD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FAC095-A6EB-4682-8854-D1CB84BF9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886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F02FB0-AB1A-4938-95E4-3939E014F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</p:grpSp>
      </p:grpSp>
      <p:sp>
        <p:nvSpPr>
          <p:cNvPr id="1177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77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E4EECD-B6A4-46DF-9C87-0FAC4CAF6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CD361A3-D436-4EFD-B02D-64B89101D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0C37B15-73CF-46C0-8802-2D02C18C3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2D0B6A9-96CB-4945-97AF-69459E1E2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658431-9D88-41AD-8C47-BD0C02A3E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B9FEA3-50A0-4FF3-A504-4C498DE04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1BEE2D-FCCF-46E4-A197-4BB131CCF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B86211-3608-4E52-B5CF-32E5A47F9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45BB0D-D553-4597-A5D7-6252E0624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675F83-DA64-407E-91C6-DF87BE4D0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CE64EC-7F5E-4F81-9375-6E9EB6488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B362D67-79A4-4C8E-97FB-2554A668D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1A60C1-1EEF-48B9-A732-BA7EE57B2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BB3A0E-EAD1-47B1-8A1B-03CD42C75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5D9F58-74D2-4995-BBD5-1EFA576DB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</p:grpSp>
      </p:grpSp>
      <p:sp>
        <p:nvSpPr>
          <p:cNvPr id="1177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77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198D6F-FF6F-4041-A987-B34167FD2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944D3D-5D99-4FA2-8DE7-DEEAF8FFE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F88ACCD-E8BD-4B95-B21D-57197FA68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175394-00FE-4D0B-84D9-93B2E2ACF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B9B05ED-7B10-4080-9DE6-BEB953E7B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8CD5DD-99DF-46DE-A1F5-A68788F44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1BC42EB-659B-4A95-BC74-9C347361A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11011D-4FEA-44FE-AE72-9D5A21B3E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4576B7-41DE-47ED-9007-D4D01C621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B59284-77C7-4910-9B48-3AA7E495C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E3E313-7B39-4740-AF67-503BE5475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A08A46-8F41-4FB6-A84B-500AE6142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6478BA6-5D23-432C-B357-36A0B8A5B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174C7F-A30F-4458-9D6A-31CB9E9B59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A98EAD-6AFF-4CAB-A1B5-38F595A39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20C594-DFC9-47C8-8F93-2D7BB383D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GB" sz="2400">
                  <a:solidFill>
                    <a:srgbClr val="000000"/>
                  </a:solidFill>
                  <a:latin typeface="Times New Roman" pitchFamily="18" charset="0"/>
                  <a:cs typeface="+mn-cs"/>
                </a:endParaRPr>
              </a:p>
            </p:txBody>
          </p:sp>
        </p:grpSp>
      </p:grpSp>
      <p:sp>
        <p:nvSpPr>
          <p:cNvPr id="1177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177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7CED61-5720-4C67-B138-F89EBFCA0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1060EB-E6BD-4951-8120-A7B72B406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39C2CE-8C34-40BE-82FD-D7B379495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070CDE-014A-4639-88A3-C87EFFE5A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AC3D05-7B7B-4C1F-B371-7ABBFA4C7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DC91CE-ABA4-489D-B72C-96725780F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589A71-2F18-4404-92C8-E01E929AF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F5F0019-9F00-45D5-8953-8D82459D2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FCC212-0C1B-4A5F-A50B-160CC8B6B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9D4763-B244-4467-90E2-C21DB2AA2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F60E9B-21DB-4069-9A8A-4755C8E1F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9AF52B-B617-4A61-BB72-67DF1E8F1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17B126-EE79-482D-B138-C16704ED4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4C348F-E44D-4E88-B772-28C5F3C64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DC11769-106D-4B8E-BE2D-B62075D03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91C3EE-08ED-430D-931E-675E1A39AF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6D21C24-CBB2-42F0-BFA8-9592803E4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CB2293-306E-445A-A554-3591AAC0F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277955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77956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277957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7796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7796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7796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1F23AD1D-F1C6-4516-8266-5FDFC5DD7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66049935-0635-489A-8FA1-E607F6605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167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67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67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666699"/>
                </a:solidFill>
                <a:latin typeface="+mn-lt"/>
                <a:cs typeface="+mn-cs"/>
              </a:endParaRPr>
            </a:p>
          </p:txBody>
        </p:sp>
        <p:sp>
          <p:nvSpPr>
            <p:cNvPr id="1167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666699"/>
                </a:solidFill>
                <a:latin typeface="+mn-lt"/>
                <a:cs typeface="+mn-cs"/>
              </a:endParaRPr>
            </a:p>
          </p:txBody>
        </p:sp>
        <p:sp>
          <p:nvSpPr>
            <p:cNvPr id="1167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9999CC"/>
                </a:solidFill>
                <a:latin typeface="+mn-lt"/>
                <a:cs typeface="+mn-cs"/>
              </a:endParaRPr>
            </a:p>
          </p:txBody>
        </p:sp>
        <p:sp>
          <p:nvSpPr>
            <p:cNvPr id="1167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666699"/>
                </a:solidFill>
                <a:latin typeface="+mn-lt"/>
                <a:cs typeface="+mn-cs"/>
              </a:endParaRPr>
            </a:p>
          </p:txBody>
        </p:sp>
        <p:sp>
          <p:nvSpPr>
            <p:cNvPr id="1167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67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9999CC"/>
                </a:solidFill>
                <a:latin typeface="+mn-lt"/>
                <a:cs typeface="+mn-cs"/>
              </a:endParaRPr>
            </a:p>
          </p:txBody>
        </p:sp>
        <p:sp>
          <p:nvSpPr>
            <p:cNvPr id="1167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9999CC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2355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7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9CCEFD9C-E52D-42EE-AB46-5D8F6F0E4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167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67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67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666699"/>
                </a:solidFill>
                <a:latin typeface="+mn-lt"/>
                <a:cs typeface="+mn-cs"/>
              </a:endParaRPr>
            </a:p>
          </p:txBody>
        </p:sp>
        <p:sp>
          <p:nvSpPr>
            <p:cNvPr id="1167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666699"/>
                </a:solidFill>
                <a:latin typeface="+mn-lt"/>
                <a:cs typeface="+mn-cs"/>
              </a:endParaRPr>
            </a:p>
          </p:txBody>
        </p:sp>
        <p:sp>
          <p:nvSpPr>
            <p:cNvPr id="1167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9999CC"/>
                </a:solidFill>
                <a:latin typeface="+mn-lt"/>
                <a:cs typeface="+mn-cs"/>
              </a:endParaRPr>
            </a:p>
          </p:txBody>
        </p:sp>
        <p:sp>
          <p:nvSpPr>
            <p:cNvPr id="1167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666699"/>
                </a:solidFill>
                <a:latin typeface="+mn-lt"/>
                <a:cs typeface="+mn-cs"/>
              </a:endParaRPr>
            </a:p>
          </p:txBody>
        </p:sp>
        <p:sp>
          <p:nvSpPr>
            <p:cNvPr id="1167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67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9999CC"/>
                </a:solidFill>
                <a:latin typeface="+mn-lt"/>
                <a:cs typeface="+mn-cs"/>
              </a:endParaRPr>
            </a:p>
          </p:txBody>
        </p:sp>
        <p:sp>
          <p:nvSpPr>
            <p:cNvPr id="1167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9999CC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3891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7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C1C5520C-4284-4159-A3BD-3936E1293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167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67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67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666699"/>
                </a:solidFill>
                <a:latin typeface="+mn-lt"/>
                <a:cs typeface="+mn-cs"/>
              </a:endParaRPr>
            </a:p>
          </p:txBody>
        </p:sp>
        <p:sp>
          <p:nvSpPr>
            <p:cNvPr id="1167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666699"/>
                </a:solidFill>
                <a:latin typeface="+mn-lt"/>
                <a:cs typeface="+mn-cs"/>
              </a:endParaRPr>
            </a:p>
          </p:txBody>
        </p:sp>
        <p:sp>
          <p:nvSpPr>
            <p:cNvPr id="1167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9999CC"/>
                </a:solidFill>
                <a:latin typeface="+mn-lt"/>
                <a:cs typeface="+mn-cs"/>
              </a:endParaRPr>
            </a:p>
          </p:txBody>
        </p:sp>
        <p:sp>
          <p:nvSpPr>
            <p:cNvPr id="1167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666699"/>
                </a:solidFill>
                <a:latin typeface="+mn-lt"/>
                <a:cs typeface="+mn-cs"/>
              </a:endParaRPr>
            </a:p>
          </p:txBody>
        </p:sp>
        <p:sp>
          <p:nvSpPr>
            <p:cNvPr id="1167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167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9999CC"/>
                </a:solidFill>
                <a:latin typeface="+mn-lt"/>
                <a:cs typeface="+mn-cs"/>
              </a:endParaRPr>
            </a:p>
          </p:txBody>
        </p:sp>
        <p:sp>
          <p:nvSpPr>
            <p:cNvPr id="1167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9999CC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5427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7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om/url?sa=i&amp;rct=j&amp;q=&amp;esrc=s&amp;frm=1&amp;source=images&amp;cd=&amp;cad=rja&amp;docid=Kza3LtO2GTNXnM&amp;tbnid=brlaYeXIFHXEZM:&amp;ved=0CAUQjRw&amp;url=http://www.microscopy-uk.org.uk/mag/artoct11/wd-onion9.html&amp;ei=kU1mUqXaPJKrhAedpoDADA&amp;bvm=bv.55123115,d.ZG4&amp;psig=AFQjCNH7Mua8XtKlfz-59zH_cbO5J5Tnpg&amp;ust=1382522633643211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.uk/url?sa=i&amp;rct=j&amp;q=&amp;esrc=s&amp;frm=1&amp;source=images&amp;cd=&amp;cad=rja&amp;docid=zl_NWh8utZqosM&amp;tbnid=jcL9DG7_48r8-M:&amp;ved=0CAUQjRw&amp;url=http://www.topnews.in/health/powerful-cheek-cells-offer-promise-combating-immune-system-diseases-215321&amp;ei=cQFpUpz6HoLxhQfcjYHYBA&amp;bvm=bv.55123115,d.ZGU&amp;psig=AFQjCNEX2vngn4yWcv2jzvMNE7Vf596Jog&amp;ust=1382699749438903" TargetMode="Externa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png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6.png"/><Relationship Id="rId1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userwww.sfsu.edu/~biol240/labs/lab_09algae/media/chlamy2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google.co.uk/url?sa=i&amp;rct=j&amp;q=&amp;esrc=s&amp;frm=1&amp;source=images&amp;cd=&amp;cad=rja&amp;docid=8j7UotPSfnmKNM&amp;tbnid=wtmPTXrCUlVkAM:&amp;ved=0CAUQjRw&amp;url=http://www.bbc.co.uk/bitesize/ks3/science/organisms_behaviour_health/cells_systems/revision/3/&amp;ei=pH1vUrrqGMKl0AXCroHQCA&amp;bvm=bv.55123115,d.ZGU&amp;psig=AFQjCNEtcKIjwpzkg65d03pSd6nXNUb93Q&amp;ust=1383124637324779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.uk/url?sa=i&amp;rct=j&amp;q=&amp;esrc=s&amp;frm=1&amp;source=images&amp;cd=&amp;cad=rja&amp;docid=ScPHG0pg4MIleM&amp;tbnid=90pZHvluTIMauM:&amp;ved=0CAUQjRw&amp;url=http://scienceaid.co.uk/biology/plants/cells.html&amp;ei=NX1vUu2fO9KshQfSqoDgCw&amp;bvm=bv.55123115,d.ZGU&amp;psig=AFQjCNGK_mF47rTEoEuph8lREKZSuS6-Uw&amp;ust=1383124646073693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oleObject" Target="../embeddings/oleObject1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2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3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14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5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6.png"/><Relationship Id="rId4" Type="http://schemas.openxmlformats.org/officeDocument/2006/relationships/oleObject" Target="../embeddings/oleObject16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jpeg"/><Relationship Id="rId5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latin typeface="Comic Sans MS" pitchFamily="66" charset="0"/>
              </a:rPr>
              <a:t>Lesson 1</a:t>
            </a:r>
          </a:p>
        </p:txBody>
      </p:sp>
      <p:sp>
        <p:nvSpPr>
          <p:cNvPr id="7065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57488" y="539750"/>
            <a:ext cx="3816350" cy="1676400"/>
          </a:xfrm>
        </p:spPr>
        <p:txBody>
          <a:bodyPr/>
          <a:lstStyle/>
          <a:p>
            <a:pPr algn="ctr" eaLnBrk="1" hangingPunct="1"/>
            <a:r>
              <a:rPr lang="en-GB" sz="4400" b="1" smtClean="0">
                <a:solidFill>
                  <a:srgbClr val="002060"/>
                </a:solidFill>
                <a:latin typeface="Comic Sans MS" pitchFamily="66" charset="0"/>
              </a:rPr>
              <a:t>Cells and Reproduction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94025"/>
            <a:ext cx="5508625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/>
          <a:srcRect t="12518"/>
          <a:stretch>
            <a:fillRect/>
          </a:stretch>
        </p:blipFill>
        <p:spPr bwMode="auto">
          <a:xfrm>
            <a:off x="4291013" y="3000375"/>
            <a:ext cx="4852987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9875"/>
            <a:ext cx="2843213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6"/>
          <a:srcRect t="3383" b="6975"/>
          <a:stretch>
            <a:fillRect/>
          </a:stretch>
        </p:blipFill>
        <p:spPr bwMode="auto">
          <a:xfrm>
            <a:off x="6716713" y="201613"/>
            <a:ext cx="254793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Lesson Starter</a:t>
            </a:r>
            <a:endParaRPr lang="en-GB" b="1" u="sng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418784" cy="4419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When making drawings of slides under the microscope what must you include?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If the eyepiece lens is x10 magnification and the objective lens is x40 magnification. What is the total magnification? </a:t>
            </a:r>
            <a:endParaRPr lang="en-GB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3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28528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0" y="4551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2947" name="Rectangle 5"/>
          <p:cNvSpPr>
            <a:spLocks noChangeArrowheads="1"/>
          </p:cNvSpPr>
          <p:nvPr/>
        </p:nvSpPr>
        <p:spPr bwMode="auto">
          <a:xfrm>
            <a:off x="827088" y="620713"/>
            <a:ext cx="7092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>
                <a:solidFill>
                  <a:srgbClr val="A50021"/>
                </a:solidFill>
                <a:latin typeface="Comic Sans MS" pitchFamily="66" charset="0"/>
                <a:ea typeface="Times New Roman" pitchFamily="18" charset="0"/>
                <a:cs typeface="TimesNewRomanPSMT"/>
              </a:rPr>
              <a:t>Complete the table to identify what the function of each part is:</a:t>
            </a:r>
            <a:endParaRPr lang="en-US" sz="2400">
              <a:solidFill>
                <a:srgbClr val="A50021"/>
              </a:solidFill>
              <a:ea typeface="Times New Roman" pitchFamily="18" charset="0"/>
              <a:cs typeface="TimesNewRomanPSMT"/>
            </a:endParaRPr>
          </a:p>
        </p:txBody>
      </p:sp>
      <p:graphicFrame>
        <p:nvGraphicFramePr>
          <p:cNvPr id="79902" name="Group 30"/>
          <p:cNvGraphicFramePr>
            <a:graphicFrameLocks noGrp="1"/>
          </p:cNvGraphicFramePr>
          <p:nvPr/>
        </p:nvGraphicFramePr>
        <p:xfrm>
          <a:off x="468313" y="2060575"/>
          <a:ext cx="8135937" cy="2913380"/>
        </p:xfrm>
        <a:graphic>
          <a:graphicData uri="http://schemas.openxmlformats.org/drawingml/2006/table">
            <a:tbl>
              <a:tblPr/>
              <a:tblGrid>
                <a:gridCol w="3417887"/>
                <a:gridCol w="4718050"/>
              </a:tblGrid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GB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Part of the microscope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Function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Eye piece lens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Objective lenses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Stage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Stage clips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Rough/ fine focus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51" name="Group 31"/>
          <p:cNvGraphicFramePr>
            <a:graphicFrameLocks noGrp="1"/>
          </p:cNvGraphicFramePr>
          <p:nvPr>
            <p:ph idx="1"/>
          </p:nvPr>
        </p:nvGraphicFramePr>
        <p:xfrm>
          <a:off x="539750" y="1196975"/>
          <a:ext cx="7924800" cy="4776153"/>
        </p:xfrm>
        <a:graphic>
          <a:graphicData uri="http://schemas.openxmlformats.org/drawingml/2006/table">
            <a:tbl>
              <a:tblPr/>
              <a:tblGrid>
                <a:gridCol w="3328988"/>
                <a:gridCol w="4595812"/>
              </a:tblGrid>
              <a:tr h="1155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Part of the microscope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Function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Eye piece lens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 Magnifies the slide x10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88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Objective lenses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 Increases the size of the object x4, x10, x40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Stage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Contains the slide to be viewed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Stage clips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 Holds the slide in place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Rough/ fine focus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Allows the specimen to be viewed in fine detail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015287" cy="9144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Magnification</a:t>
            </a:r>
            <a:endParaRPr lang="en-US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274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628775"/>
            <a:ext cx="4030662" cy="2413000"/>
          </a:xfrm>
        </p:spPr>
        <p:txBody>
          <a:bodyPr/>
          <a:lstStyle/>
          <a:p>
            <a:pPr eaLnBrk="1" hangingPunct="1"/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You can change the magnification by using other lenses.</a:t>
            </a:r>
          </a:p>
        </p:txBody>
      </p:sp>
      <p:graphicFrame>
        <p:nvGraphicFramePr>
          <p:cNvPr id="3077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787900" y="188913"/>
          <a:ext cx="3529013" cy="298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Bitmap Image" r:id="rId4" imgW="3142857" imgH="3962953" progId="PBrush">
                  <p:embed/>
                </p:oleObj>
              </mc:Choice>
              <mc:Fallback>
                <p:oleObj name="Bitmap Image" r:id="rId4" imgW="3142857" imgH="3962953" progId="PBrush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586" b="32071"/>
                      <a:stretch>
                        <a:fillRect/>
                      </a:stretch>
                    </p:blipFill>
                    <p:spPr bwMode="auto">
                      <a:xfrm>
                        <a:off x="4787900" y="188913"/>
                        <a:ext cx="3529013" cy="298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4886" name="Rectangle 6"/>
          <p:cNvSpPr>
            <a:spLocks noChangeArrowheads="1"/>
          </p:cNvSpPr>
          <p:nvPr/>
        </p:nvSpPr>
        <p:spPr bwMode="auto">
          <a:xfrm>
            <a:off x="323850" y="3860800"/>
            <a:ext cx="83518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None/>
            </a:pPr>
            <a:r>
              <a:rPr lang="en-GB" sz="2800" i="1" u="sng">
                <a:solidFill>
                  <a:srgbClr val="0000FF"/>
                </a:solidFill>
                <a:latin typeface="Comic Sans MS" pitchFamily="66" charset="0"/>
              </a:rPr>
              <a:t>For example</a:t>
            </a:r>
          </a:p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Char char="l"/>
            </a:pPr>
            <a:r>
              <a:rPr lang="en-GB" sz="2800">
                <a:solidFill>
                  <a:srgbClr val="0000FF"/>
                </a:solidFill>
                <a:latin typeface="Comic Sans MS" pitchFamily="66" charset="0"/>
              </a:rPr>
              <a:t>Eyepiece magnification = x10</a:t>
            </a:r>
          </a:p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Char char="l"/>
            </a:pPr>
            <a:r>
              <a:rPr lang="en-GB" sz="2800">
                <a:solidFill>
                  <a:srgbClr val="0000FF"/>
                </a:solidFill>
                <a:latin typeface="Comic Sans MS" pitchFamily="66" charset="0"/>
              </a:rPr>
              <a:t>Objective Lens magnification  = x5</a:t>
            </a:r>
          </a:p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Char char="l"/>
            </a:pPr>
            <a:r>
              <a:rPr lang="en-GB" sz="2800">
                <a:solidFill>
                  <a:srgbClr val="0000FF"/>
                </a:solidFill>
                <a:latin typeface="Comic Sans MS" pitchFamily="66" charset="0"/>
              </a:rPr>
              <a:t>Total magnification = 5 x 10 = </a:t>
            </a:r>
            <a:r>
              <a:rPr lang="en-GB" sz="3000" u="sng">
                <a:solidFill>
                  <a:srgbClr val="0000FF"/>
                </a:solidFill>
                <a:latin typeface="Comic Sans MS" pitchFamily="66" charset="0"/>
              </a:rPr>
              <a:t>x50</a:t>
            </a:r>
          </a:p>
        </p:txBody>
      </p:sp>
      <p:sp>
        <p:nvSpPr>
          <p:cNvPr id="1274887" name="Line 7"/>
          <p:cNvSpPr>
            <a:spLocks noChangeShapeType="1"/>
          </p:cNvSpPr>
          <p:nvPr/>
        </p:nvSpPr>
        <p:spPr bwMode="auto">
          <a:xfrm flipV="1">
            <a:off x="3708400" y="2060575"/>
            <a:ext cx="2447925" cy="503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7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274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74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74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74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74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74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74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74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74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4883" grpId="0" build="p"/>
      <p:bldP spid="12748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4"/>
          <p:cNvSpPr>
            <a:spLocks noChangeArrowheads="1"/>
          </p:cNvSpPr>
          <p:nvPr/>
        </p:nvSpPr>
        <p:spPr bwMode="auto">
          <a:xfrm>
            <a:off x="2627313" y="4292600"/>
            <a:ext cx="6516687" cy="256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pic>
        <p:nvPicPr>
          <p:cNvPr id="98306" name="Picture 2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 t="14319" r="68250" b="40520"/>
          <a:stretch>
            <a:fillRect/>
          </a:stretch>
        </p:blipFill>
        <p:spPr>
          <a:xfrm>
            <a:off x="6546850" y="4149725"/>
            <a:ext cx="2012950" cy="2447925"/>
          </a:xfrm>
        </p:spPr>
      </p:pic>
      <p:pic>
        <p:nvPicPr>
          <p:cNvPr id="98307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t="14319"/>
          <a:stretch>
            <a:fillRect/>
          </a:stretch>
        </p:blipFill>
        <p:spPr>
          <a:xfrm>
            <a:off x="119063" y="4722813"/>
            <a:ext cx="2652712" cy="1946275"/>
          </a:xfrm>
        </p:spPr>
      </p:pic>
      <p:pic>
        <p:nvPicPr>
          <p:cNvPr id="98308" name="Picture 1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t="14319" r="26250"/>
          <a:stretch>
            <a:fillRect/>
          </a:stretch>
        </p:blipFill>
        <p:spPr>
          <a:xfrm>
            <a:off x="3059113" y="4608513"/>
            <a:ext cx="2909887" cy="2133600"/>
          </a:xfrm>
        </p:spPr>
      </p:pic>
      <p:sp>
        <p:nvSpPr>
          <p:cNvPr id="98309" name="Rectangle 2"/>
          <p:cNvSpPr>
            <a:spLocks noChangeArrowheads="1"/>
          </p:cNvSpPr>
          <p:nvPr/>
        </p:nvSpPr>
        <p:spPr bwMode="auto">
          <a:xfrm>
            <a:off x="466725" y="3141663"/>
            <a:ext cx="7777163" cy="9350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8310" name="Rectangle 3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28528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8311" name="Rectangle 4"/>
          <p:cNvSpPr>
            <a:spLocks noChangeArrowheads="1"/>
          </p:cNvSpPr>
          <p:nvPr/>
        </p:nvSpPr>
        <p:spPr bwMode="auto">
          <a:xfrm>
            <a:off x="0" y="4551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8312" name="Rectangle 5"/>
          <p:cNvSpPr>
            <a:spLocks noChangeArrowheads="1"/>
          </p:cNvSpPr>
          <p:nvPr/>
        </p:nvSpPr>
        <p:spPr bwMode="auto">
          <a:xfrm>
            <a:off x="395288" y="315000"/>
            <a:ext cx="8494633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5054600" algn="l"/>
              </a:tabLst>
            </a:pPr>
            <a:r>
              <a:rPr lang="en-US" sz="4400" dirty="0">
                <a:solidFill>
                  <a:srgbClr val="0000FF"/>
                </a:solidFill>
                <a:latin typeface="Comic Sans MS" pitchFamily="66" charset="0"/>
              </a:rPr>
              <a:t>Magnification calculations</a:t>
            </a:r>
          </a:p>
          <a:p>
            <a:pPr>
              <a:tabLst>
                <a:tab pos="5054600" algn="l"/>
              </a:tabLst>
            </a:pPr>
            <a:endParaRPr lang="en-US" sz="2800" dirty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tabLst>
                <a:tab pos="5054600" algn="l"/>
              </a:tabLst>
            </a:pP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Magnification:</a:t>
            </a:r>
            <a:r>
              <a:rPr lang="en-US" sz="2800" dirty="0">
                <a:solidFill>
                  <a:srgbClr val="0000FF"/>
                </a:solidFill>
                <a:latin typeface="Comic Sans MS" pitchFamily="66" charset="0"/>
              </a:rPr>
              <a:t> How many times bigger </a:t>
            </a:r>
          </a:p>
          <a:p>
            <a:pPr>
              <a:tabLst>
                <a:tab pos="5054600" algn="l"/>
              </a:tabLst>
            </a:pPr>
            <a:r>
              <a:rPr lang="en-US" sz="2800" dirty="0">
                <a:solidFill>
                  <a:srgbClr val="0000FF"/>
                </a:solidFill>
                <a:latin typeface="Comic Sans MS" pitchFamily="66" charset="0"/>
              </a:rPr>
              <a:t>                       the image appears.</a:t>
            </a:r>
          </a:p>
          <a:p>
            <a:pPr>
              <a:tabLst>
                <a:tab pos="5054600" algn="l"/>
              </a:tabLst>
            </a:pPr>
            <a:endParaRPr lang="en-US" sz="2800" dirty="0">
              <a:solidFill>
                <a:srgbClr val="0000FF"/>
              </a:solidFill>
              <a:latin typeface="Comic Sans MS" pitchFamily="66" charset="0"/>
            </a:endParaRPr>
          </a:p>
          <a:p>
            <a:pPr>
              <a:tabLst>
                <a:tab pos="5054600" algn="l"/>
              </a:tabLst>
            </a:pPr>
            <a:r>
              <a:rPr lang="en-US" sz="2800" b="1" dirty="0">
                <a:solidFill>
                  <a:srgbClr val="FF3300"/>
                </a:solidFill>
                <a:latin typeface="Comic Sans MS" pitchFamily="66" charset="0"/>
              </a:rPr>
              <a:t>Magnification Calculation</a:t>
            </a:r>
            <a:endParaRPr lang="en-US" sz="2800" dirty="0">
              <a:solidFill>
                <a:srgbClr val="FF3300"/>
              </a:solidFill>
              <a:latin typeface="Comic Sans MS" pitchFamily="66" charset="0"/>
            </a:endParaRPr>
          </a:p>
          <a:p>
            <a:pPr>
              <a:tabLst>
                <a:tab pos="5054600" algn="l"/>
              </a:tabLst>
            </a:pP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Total                  Eyepiece 		Objective </a:t>
            </a:r>
          </a:p>
          <a:p>
            <a:pPr>
              <a:tabLst>
                <a:tab pos="5054600" algn="l"/>
              </a:tabLst>
            </a:pP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magnification =    power         x 	</a:t>
            </a:r>
            <a:r>
              <a:rPr lang="en-US" sz="2800" dirty="0" smtClean="0">
                <a:solidFill>
                  <a:srgbClr val="000000"/>
                </a:solidFill>
                <a:latin typeface="Comic Sans MS" pitchFamily="66" charset="0"/>
              </a:rPr>
              <a:t>lens </a:t>
            </a:r>
            <a:r>
              <a:rPr lang="en-US" sz="2800" dirty="0">
                <a:solidFill>
                  <a:srgbClr val="000000"/>
                </a:solidFill>
                <a:latin typeface="Comic Sans MS" pitchFamily="66" charset="0"/>
              </a:rPr>
              <a:t>power</a:t>
            </a:r>
            <a:r>
              <a:rPr lang="en-US" dirty="0">
                <a:solidFill>
                  <a:srgbClr val="000000"/>
                </a:solidFill>
              </a:rPr>
              <a:t>		</a:t>
            </a:r>
          </a:p>
          <a:p>
            <a:pPr eaLnBrk="0" hangingPunct="0">
              <a:tabLst>
                <a:tab pos="5054600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8313" name="Oval 6"/>
          <p:cNvSpPr>
            <a:spLocks noChangeArrowheads="1"/>
          </p:cNvSpPr>
          <p:nvPr/>
        </p:nvSpPr>
        <p:spPr bwMode="auto">
          <a:xfrm>
            <a:off x="107950" y="4508500"/>
            <a:ext cx="2808288" cy="2349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8314" name="Oval 7"/>
          <p:cNvSpPr>
            <a:spLocks noChangeArrowheads="1"/>
          </p:cNvSpPr>
          <p:nvPr/>
        </p:nvSpPr>
        <p:spPr bwMode="auto">
          <a:xfrm>
            <a:off x="3132138" y="4508500"/>
            <a:ext cx="2808287" cy="2349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8315" name="Oval 8"/>
          <p:cNvSpPr>
            <a:spLocks noChangeArrowheads="1"/>
          </p:cNvSpPr>
          <p:nvPr/>
        </p:nvSpPr>
        <p:spPr bwMode="auto">
          <a:xfrm>
            <a:off x="6156325" y="4508500"/>
            <a:ext cx="2808288" cy="2349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8316" name="Text Box 9"/>
          <p:cNvSpPr txBox="1">
            <a:spLocks noChangeArrowheads="1"/>
          </p:cNvSpPr>
          <p:nvPr/>
        </p:nvSpPr>
        <p:spPr bwMode="auto">
          <a:xfrm>
            <a:off x="611188" y="4076700"/>
            <a:ext cx="1903412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Low power</a:t>
            </a: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8317" name="Text Box 10"/>
          <p:cNvSpPr txBox="1">
            <a:spLocks noChangeArrowheads="1"/>
          </p:cNvSpPr>
          <p:nvPr/>
        </p:nvSpPr>
        <p:spPr bwMode="auto">
          <a:xfrm>
            <a:off x="3276600" y="4076700"/>
            <a:ext cx="2557463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Medium power</a:t>
            </a: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8318" name="Text Box 11"/>
          <p:cNvSpPr txBox="1">
            <a:spLocks noChangeArrowheads="1"/>
          </p:cNvSpPr>
          <p:nvPr/>
        </p:nvSpPr>
        <p:spPr bwMode="auto">
          <a:xfrm>
            <a:off x="6630988" y="4076700"/>
            <a:ext cx="20447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High power</a:t>
            </a: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87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9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t="14319"/>
          <a:stretch>
            <a:fillRect/>
          </a:stretch>
        </p:blipFill>
        <p:spPr>
          <a:xfrm>
            <a:off x="119063" y="1770063"/>
            <a:ext cx="2652712" cy="1946275"/>
          </a:xfrm>
        </p:spPr>
      </p:pic>
      <p:pic>
        <p:nvPicPr>
          <p:cNvPr id="136397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t="14319" r="26250"/>
          <a:stretch>
            <a:fillRect/>
          </a:stretch>
        </p:blipFill>
        <p:spPr>
          <a:xfrm>
            <a:off x="6350" y="4464050"/>
            <a:ext cx="2909888" cy="2133600"/>
          </a:xfrm>
        </p:spPr>
      </p:pic>
      <p:sp>
        <p:nvSpPr>
          <p:cNvPr id="100355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28528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0356" name="Rectangle 7"/>
          <p:cNvSpPr>
            <a:spLocks noChangeArrowheads="1"/>
          </p:cNvSpPr>
          <p:nvPr/>
        </p:nvSpPr>
        <p:spPr bwMode="auto">
          <a:xfrm>
            <a:off x="0" y="4551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0357" name="Rectangle 8"/>
          <p:cNvSpPr>
            <a:spLocks noChangeArrowheads="1"/>
          </p:cNvSpPr>
          <p:nvPr/>
        </p:nvSpPr>
        <p:spPr bwMode="auto">
          <a:xfrm>
            <a:off x="395288" y="395288"/>
            <a:ext cx="5670550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5054600" algn="l"/>
              </a:tabLst>
            </a:pPr>
            <a:r>
              <a:rPr lang="en-US" sz="4400">
                <a:solidFill>
                  <a:srgbClr val="0000FF"/>
                </a:solidFill>
                <a:latin typeface="Comic Sans MS" pitchFamily="66" charset="0"/>
              </a:rPr>
              <a:t>Magnification</a:t>
            </a:r>
          </a:p>
          <a:p>
            <a:pPr>
              <a:tabLst>
                <a:tab pos="5054600" algn="l"/>
              </a:tabLst>
            </a:pP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tabLst>
                <a:tab pos="5054600" algn="l"/>
              </a:tabLst>
            </a:pPr>
            <a:r>
              <a:rPr lang="en-US">
                <a:solidFill>
                  <a:srgbClr val="000000"/>
                </a:solidFill>
              </a:rPr>
              <a:t>		</a:t>
            </a:r>
          </a:p>
          <a:p>
            <a:pPr eaLnBrk="0" hangingPunct="0">
              <a:tabLst>
                <a:tab pos="5054600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Oval 9"/>
          <p:cNvSpPr>
            <a:spLocks noChangeArrowheads="1"/>
          </p:cNvSpPr>
          <p:nvPr/>
        </p:nvSpPr>
        <p:spPr bwMode="auto">
          <a:xfrm>
            <a:off x="107950" y="1555750"/>
            <a:ext cx="2808288" cy="2349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0359" name="Oval 10"/>
          <p:cNvSpPr>
            <a:spLocks noChangeArrowheads="1"/>
          </p:cNvSpPr>
          <p:nvPr/>
        </p:nvSpPr>
        <p:spPr bwMode="auto">
          <a:xfrm>
            <a:off x="79375" y="4364038"/>
            <a:ext cx="2808288" cy="23495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0360" name="Text Box 12"/>
          <p:cNvSpPr txBox="1">
            <a:spLocks noChangeArrowheads="1"/>
          </p:cNvSpPr>
          <p:nvPr/>
        </p:nvSpPr>
        <p:spPr bwMode="auto">
          <a:xfrm>
            <a:off x="611188" y="1268413"/>
            <a:ext cx="1903412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Low power</a:t>
            </a: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0361" name="Text Box 13"/>
          <p:cNvSpPr txBox="1">
            <a:spLocks noChangeArrowheads="1"/>
          </p:cNvSpPr>
          <p:nvPr/>
        </p:nvSpPr>
        <p:spPr bwMode="auto">
          <a:xfrm>
            <a:off x="223838" y="4076700"/>
            <a:ext cx="2557462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Medium power</a:t>
            </a: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0362" name="Text Box 16"/>
          <p:cNvSpPr txBox="1">
            <a:spLocks noChangeArrowheads="1"/>
          </p:cNvSpPr>
          <p:nvPr/>
        </p:nvSpPr>
        <p:spPr bwMode="auto">
          <a:xfrm>
            <a:off x="3492500" y="1989138"/>
            <a:ext cx="37496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>
                <a:solidFill>
                  <a:srgbClr val="000000"/>
                </a:solidFill>
              </a:rPr>
              <a:t>Name of slide: _____?</a:t>
            </a:r>
          </a:p>
          <a:p>
            <a:pPr eaLnBrk="0" hangingPunct="0"/>
            <a:r>
              <a:rPr lang="en-GB" sz="2800">
                <a:solidFill>
                  <a:srgbClr val="000000"/>
                </a:solidFill>
              </a:rPr>
              <a:t>Date:               _____?</a:t>
            </a:r>
          </a:p>
          <a:p>
            <a:pPr eaLnBrk="0" hangingPunct="0"/>
            <a:r>
              <a:rPr lang="en-GB" sz="2800">
                <a:solidFill>
                  <a:srgbClr val="000000"/>
                </a:solidFill>
              </a:rPr>
              <a:t>Magnification: _____?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0363" name="Text Box 17"/>
          <p:cNvSpPr txBox="1">
            <a:spLocks noChangeArrowheads="1"/>
          </p:cNvSpPr>
          <p:nvPr/>
        </p:nvSpPr>
        <p:spPr bwMode="auto">
          <a:xfrm>
            <a:off x="3563938" y="4719638"/>
            <a:ext cx="37496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>
                <a:solidFill>
                  <a:srgbClr val="000000"/>
                </a:solidFill>
              </a:rPr>
              <a:t>Name of slide: _____?</a:t>
            </a:r>
          </a:p>
          <a:p>
            <a:pPr eaLnBrk="0" hangingPunct="0"/>
            <a:r>
              <a:rPr lang="en-GB" sz="2800">
                <a:solidFill>
                  <a:srgbClr val="000000"/>
                </a:solidFill>
              </a:rPr>
              <a:t>Date:               _____?</a:t>
            </a:r>
          </a:p>
          <a:p>
            <a:pPr eaLnBrk="0" hangingPunct="0"/>
            <a:r>
              <a:rPr lang="en-GB" sz="2800">
                <a:solidFill>
                  <a:srgbClr val="000000"/>
                </a:solidFill>
              </a:rPr>
              <a:t>Magnification: _____?</a:t>
            </a:r>
            <a:endParaRPr lang="en-US" sz="2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28528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2402" name="Rectangle 3"/>
          <p:cNvSpPr>
            <a:spLocks noChangeArrowheads="1"/>
          </p:cNvSpPr>
          <p:nvPr/>
        </p:nvSpPr>
        <p:spPr bwMode="auto">
          <a:xfrm>
            <a:off x="0" y="4551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179388" y="368300"/>
            <a:ext cx="691673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5054600" algn="l"/>
              </a:tabLst>
            </a:pPr>
            <a:r>
              <a:rPr lang="en-US" sz="4400">
                <a:solidFill>
                  <a:srgbClr val="0000FF"/>
                </a:solidFill>
                <a:latin typeface="Comic Sans MS" pitchFamily="66" charset="0"/>
              </a:rPr>
              <a:t>Magnification calculations</a:t>
            </a:r>
          </a:p>
          <a:p>
            <a:pPr>
              <a:tabLst>
                <a:tab pos="5054600" algn="l"/>
              </a:tabLst>
            </a:pP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2404" name="Rectangle 5"/>
          <p:cNvSpPr>
            <a:spLocks noChangeArrowheads="1"/>
          </p:cNvSpPr>
          <p:nvPr/>
        </p:nvSpPr>
        <p:spPr bwMode="auto">
          <a:xfrm>
            <a:off x="439738" y="1557338"/>
            <a:ext cx="7085012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5054600" algn="l"/>
              </a:tabLst>
            </a:pPr>
            <a:r>
              <a:rPr lang="en-GB" sz="28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  Use the formula to complete the table. </a:t>
            </a:r>
            <a:endParaRPr lang="en-GB" sz="280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35877" name="Group 37"/>
          <p:cNvGraphicFramePr>
            <a:graphicFrameLocks noGrp="1"/>
          </p:cNvGraphicFramePr>
          <p:nvPr/>
        </p:nvGraphicFramePr>
        <p:xfrm>
          <a:off x="442913" y="2420938"/>
          <a:ext cx="8026400" cy="2560320"/>
        </p:xfrm>
        <a:graphic>
          <a:graphicData uri="http://schemas.openxmlformats.org/drawingml/2006/table">
            <a:tbl>
              <a:tblPr/>
              <a:tblGrid>
                <a:gridCol w="1285875"/>
                <a:gridCol w="2119312"/>
                <a:gridCol w="2138363"/>
                <a:gridCol w="2257425"/>
                <a:gridCol w="225425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Power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Eyepiece magnification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Objective lens magnification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Total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magnification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Low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X10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x4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Medium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x10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 X100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High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X10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 X400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2434" name="Line 35"/>
          <p:cNvSpPr>
            <a:spLocks noChangeShapeType="1"/>
          </p:cNvSpPr>
          <p:nvPr/>
        </p:nvSpPr>
        <p:spPr bwMode="auto">
          <a:xfrm>
            <a:off x="8675688" y="2781300"/>
            <a:ext cx="0" cy="215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7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smtClean="0">
                <a:solidFill>
                  <a:srgbClr val="0000FF"/>
                </a:solidFill>
                <a:latin typeface="Comic Sans MS" pitchFamily="66" charset="0"/>
              </a:rPr>
              <a:t>Estimating cell size</a:t>
            </a:r>
          </a:p>
        </p:txBody>
      </p:sp>
      <p:sp>
        <p:nvSpPr>
          <p:cNvPr id="104450" name="Rectangle 3"/>
          <p:cNvSpPr>
            <a:spLocks noChangeArrowheads="1"/>
          </p:cNvSpPr>
          <p:nvPr/>
        </p:nvSpPr>
        <p:spPr bwMode="auto">
          <a:xfrm>
            <a:off x="10837863" y="6308725"/>
            <a:ext cx="79057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4451" name="Rectangle 4"/>
          <p:cNvSpPr>
            <a:spLocks noChangeArrowheads="1"/>
          </p:cNvSpPr>
          <p:nvPr/>
        </p:nvSpPr>
        <p:spPr bwMode="auto">
          <a:xfrm>
            <a:off x="0" y="2946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4452" name="Rectangle 5"/>
          <p:cNvSpPr>
            <a:spLocks noChangeArrowheads="1"/>
          </p:cNvSpPr>
          <p:nvPr/>
        </p:nvSpPr>
        <p:spPr bwMode="auto">
          <a:xfrm>
            <a:off x="0" y="446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4453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FF0000"/>
                </a:solidFill>
                <a:latin typeface="Comic Sans MS" pitchFamily="66" charset="0"/>
              </a:rPr>
              <a:t>Question:</a:t>
            </a:r>
          </a:p>
          <a:p>
            <a:pPr eaLnBrk="1" hangingPunct="1"/>
            <a:r>
              <a:rPr lang="en-GB" smtClean="0">
                <a:latin typeface="Comic Sans MS" pitchFamily="66" charset="0"/>
              </a:rPr>
              <a:t>What happens to the field of view as the magnification increases?</a:t>
            </a:r>
          </a:p>
          <a:p>
            <a:pPr eaLnBrk="1" hangingPunct="1"/>
            <a:r>
              <a:rPr lang="en-GB" smtClean="0">
                <a:solidFill>
                  <a:srgbClr val="008000"/>
                </a:solidFill>
                <a:latin typeface="Comic Sans MS" pitchFamily="66" charset="0"/>
              </a:rPr>
              <a:t>Low Power</a:t>
            </a:r>
            <a:r>
              <a:rPr lang="en-GB" smtClean="0">
                <a:latin typeface="Comic Sans MS" pitchFamily="66" charset="0"/>
              </a:rPr>
              <a:t> 	   </a:t>
            </a:r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Medium power</a:t>
            </a:r>
            <a:r>
              <a:rPr lang="en-GB" smtClean="0">
                <a:latin typeface="Comic Sans MS" pitchFamily="66" charset="0"/>
              </a:rPr>
              <a:t> 	</a:t>
            </a:r>
            <a:r>
              <a:rPr lang="en-GB" smtClean="0">
                <a:solidFill>
                  <a:srgbClr val="FF0000"/>
                </a:solidFill>
                <a:latin typeface="Comic Sans MS" pitchFamily="66" charset="0"/>
              </a:rPr>
              <a:t>High power</a:t>
            </a:r>
          </a:p>
          <a:p>
            <a:pPr eaLnBrk="1" hangingPunct="1"/>
            <a:endParaRPr lang="en-GB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/>
            <a:endParaRPr lang="en-GB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04454" name="Oval 7" descr="Dotted grid"/>
          <p:cNvSpPr>
            <a:spLocks noChangeArrowheads="1"/>
          </p:cNvSpPr>
          <p:nvPr/>
        </p:nvSpPr>
        <p:spPr bwMode="auto">
          <a:xfrm>
            <a:off x="323850" y="3644900"/>
            <a:ext cx="2016125" cy="1944688"/>
          </a:xfrm>
          <a:prstGeom prst="ellipse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20" name="Oval 8"/>
          <p:cNvSpPr>
            <a:spLocks noChangeArrowheads="1"/>
          </p:cNvSpPr>
          <p:nvPr/>
        </p:nvSpPr>
        <p:spPr bwMode="auto">
          <a:xfrm>
            <a:off x="323850" y="4581525"/>
            <a:ext cx="5032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21" name="Oval 9"/>
          <p:cNvSpPr>
            <a:spLocks noChangeArrowheads="1"/>
          </p:cNvSpPr>
          <p:nvPr/>
        </p:nvSpPr>
        <p:spPr bwMode="auto">
          <a:xfrm>
            <a:off x="828675" y="4581525"/>
            <a:ext cx="5032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22" name="Oval 10"/>
          <p:cNvSpPr>
            <a:spLocks noChangeArrowheads="1"/>
          </p:cNvSpPr>
          <p:nvPr/>
        </p:nvSpPr>
        <p:spPr bwMode="auto">
          <a:xfrm>
            <a:off x="1331913" y="4581525"/>
            <a:ext cx="5032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23" name="Oval 11"/>
          <p:cNvSpPr>
            <a:spLocks noChangeArrowheads="1"/>
          </p:cNvSpPr>
          <p:nvPr/>
        </p:nvSpPr>
        <p:spPr bwMode="auto">
          <a:xfrm>
            <a:off x="1835150" y="4581525"/>
            <a:ext cx="503238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24" name="Oval 12"/>
          <p:cNvSpPr>
            <a:spLocks noChangeArrowheads="1"/>
          </p:cNvSpPr>
          <p:nvPr/>
        </p:nvSpPr>
        <p:spPr bwMode="auto">
          <a:xfrm>
            <a:off x="539750" y="4652963"/>
            <a:ext cx="71438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25" name="Oval 13"/>
          <p:cNvSpPr>
            <a:spLocks noChangeArrowheads="1"/>
          </p:cNvSpPr>
          <p:nvPr/>
        </p:nvSpPr>
        <p:spPr bwMode="auto">
          <a:xfrm>
            <a:off x="1044575" y="4724400"/>
            <a:ext cx="71438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26" name="Oval 14"/>
          <p:cNvSpPr>
            <a:spLocks noChangeArrowheads="1"/>
          </p:cNvSpPr>
          <p:nvPr/>
        </p:nvSpPr>
        <p:spPr bwMode="auto">
          <a:xfrm>
            <a:off x="1547813" y="4724400"/>
            <a:ext cx="71437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27" name="Oval 15"/>
          <p:cNvSpPr>
            <a:spLocks noChangeArrowheads="1"/>
          </p:cNvSpPr>
          <p:nvPr/>
        </p:nvSpPr>
        <p:spPr bwMode="auto">
          <a:xfrm>
            <a:off x="2124075" y="4652963"/>
            <a:ext cx="71438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28" name="Line 16"/>
          <p:cNvSpPr>
            <a:spLocks noChangeShapeType="1"/>
          </p:cNvSpPr>
          <p:nvPr/>
        </p:nvSpPr>
        <p:spPr bwMode="auto">
          <a:xfrm>
            <a:off x="323850" y="4508500"/>
            <a:ext cx="2016125" cy="158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464" name="Text Box 17"/>
          <p:cNvSpPr txBox="1">
            <a:spLocks noChangeArrowheads="1"/>
          </p:cNvSpPr>
          <p:nvPr/>
        </p:nvSpPr>
        <p:spPr bwMode="auto">
          <a:xfrm>
            <a:off x="971550" y="4076700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20mm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4465" name="Oval 18" descr="Dotted grid"/>
          <p:cNvSpPr>
            <a:spLocks noChangeArrowheads="1"/>
          </p:cNvSpPr>
          <p:nvPr/>
        </p:nvSpPr>
        <p:spPr bwMode="auto">
          <a:xfrm>
            <a:off x="3348038" y="3644900"/>
            <a:ext cx="2016125" cy="1944688"/>
          </a:xfrm>
          <a:prstGeom prst="ellipse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31" name="Oval 19"/>
          <p:cNvSpPr>
            <a:spLocks noChangeArrowheads="1"/>
          </p:cNvSpPr>
          <p:nvPr/>
        </p:nvSpPr>
        <p:spPr bwMode="auto">
          <a:xfrm>
            <a:off x="3419475" y="4581525"/>
            <a:ext cx="936625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32" name="Oval 20"/>
          <p:cNvSpPr>
            <a:spLocks noChangeArrowheads="1"/>
          </p:cNvSpPr>
          <p:nvPr/>
        </p:nvSpPr>
        <p:spPr bwMode="auto">
          <a:xfrm>
            <a:off x="3851275" y="4652963"/>
            <a:ext cx="10160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33" name="Line 21"/>
          <p:cNvSpPr>
            <a:spLocks noChangeShapeType="1"/>
          </p:cNvSpPr>
          <p:nvPr/>
        </p:nvSpPr>
        <p:spPr bwMode="auto">
          <a:xfrm>
            <a:off x="3348038" y="4508500"/>
            <a:ext cx="2016125" cy="158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469" name="Text Box 22"/>
          <p:cNvSpPr txBox="1">
            <a:spLocks noChangeArrowheads="1"/>
          </p:cNvSpPr>
          <p:nvPr/>
        </p:nvSpPr>
        <p:spPr bwMode="auto">
          <a:xfrm>
            <a:off x="3995738" y="4076700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10mm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4470" name="Oval 23" descr="Dotted grid"/>
          <p:cNvSpPr>
            <a:spLocks noChangeArrowheads="1"/>
          </p:cNvSpPr>
          <p:nvPr/>
        </p:nvSpPr>
        <p:spPr bwMode="auto">
          <a:xfrm>
            <a:off x="6443663" y="3573463"/>
            <a:ext cx="2016125" cy="1944687"/>
          </a:xfrm>
          <a:prstGeom prst="ellipse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36" name="Line 24"/>
          <p:cNvSpPr>
            <a:spLocks noChangeShapeType="1"/>
          </p:cNvSpPr>
          <p:nvPr/>
        </p:nvSpPr>
        <p:spPr bwMode="auto">
          <a:xfrm>
            <a:off x="6443663" y="4437063"/>
            <a:ext cx="2016125" cy="158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472" name="Text Box 25"/>
          <p:cNvSpPr txBox="1">
            <a:spLocks noChangeArrowheads="1"/>
          </p:cNvSpPr>
          <p:nvPr/>
        </p:nvSpPr>
        <p:spPr bwMode="auto">
          <a:xfrm>
            <a:off x="7091363" y="4005263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5mm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370138" name="Oval 26"/>
          <p:cNvSpPr>
            <a:spLocks noChangeArrowheads="1"/>
          </p:cNvSpPr>
          <p:nvPr/>
        </p:nvSpPr>
        <p:spPr bwMode="auto">
          <a:xfrm>
            <a:off x="4356100" y="4581525"/>
            <a:ext cx="936625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39" name="Oval 27"/>
          <p:cNvSpPr>
            <a:spLocks noChangeArrowheads="1"/>
          </p:cNvSpPr>
          <p:nvPr/>
        </p:nvSpPr>
        <p:spPr bwMode="auto">
          <a:xfrm>
            <a:off x="4830763" y="4724400"/>
            <a:ext cx="10160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40" name="Oval 28"/>
          <p:cNvSpPr>
            <a:spLocks noChangeArrowheads="1"/>
          </p:cNvSpPr>
          <p:nvPr/>
        </p:nvSpPr>
        <p:spPr bwMode="auto">
          <a:xfrm>
            <a:off x="6516688" y="4437063"/>
            <a:ext cx="1871662" cy="5762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370141" name="Oval 29"/>
          <p:cNvSpPr>
            <a:spLocks noChangeArrowheads="1"/>
          </p:cNvSpPr>
          <p:nvPr/>
        </p:nvSpPr>
        <p:spPr bwMode="auto">
          <a:xfrm>
            <a:off x="7439025" y="4579938"/>
            <a:ext cx="204788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7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0120" grpId="0" animBg="1"/>
      <p:bldP spid="1370121" grpId="0" animBg="1"/>
      <p:bldP spid="1370122" grpId="0" animBg="1"/>
      <p:bldP spid="1370123" grpId="0" animBg="1"/>
      <p:bldP spid="1370124" grpId="0" animBg="1"/>
      <p:bldP spid="1370125" grpId="0" animBg="1"/>
      <p:bldP spid="1370126" grpId="0" animBg="1"/>
      <p:bldP spid="1370127" grpId="0" animBg="1"/>
      <p:bldP spid="1370128" grpId="0" animBg="1"/>
      <p:bldP spid="1370131" grpId="0" animBg="1"/>
      <p:bldP spid="1370132" grpId="0" animBg="1"/>
      <p:bldP spid="1370133" grpId="0" animBg="1"/>
      <p:bldP spid="1370136" grpId="0" animBg="1"/>
      <p:bldP spid="1370138" grpId="0" animBg="1"/>
      <p:bldP spid="1370139" grpId="0" animBg="1"/>
      <p:bldP spid="1370140" grpId="0" animBg="1"/>
      <p:bldP spid="13701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smtClean="0">
                <a:solidFill>
                  <a:srgbClr val="0000FF"/>
                </a:solidFill>
                <a:latin typeface="Comic Sans MS" pitchFamily="66" charset="0"/>
              </a:rPr>
              <a:t>Estimating cell size</a:t>
            </a:r>
          </a:p>
        </p:txBody>
      </p:sp>
      <p:sp>
        <p:nvSpPr>
          <p:cNvPr id="106498" name="Rectangle 4"/>
          <p:cNvSpPr>
            <a:spLocks noChangeArrowheads="1"/>
          </p:cNvSpPr>
          <p:nvPr/>
        </p:nvSpPr>
        <p:spPr bwMode="auto">
          <a:xfrm>
            <a:off x="10837863" y="6308725"/>
            <a:ext cx="79057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0" y="2946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6500" name="Rectangle 6"/>
          <p:cNvSpPr>
            <a:spLocks noChangeArrowheads="1"/>
          </p:cNvSpPr>
          <p:nvPr/>
        </p:nvSpPr>
        <p:spPr bwMode="auto">
          <a:xfrm>
            <a:off x="0" y="446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6501" name="Rectangle 12"/>
          <p:cNvSpPr>
            <a:spLocks noGrp="1" noChangeArrowheads="1"/>
          </p:cNvSpPr>
          <p:nvPr>
            <p:ph sz="half" idx="2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u="sng" dirty="0" smtClean="0">
                <a:solidFill>
                  <a:srgbClr val="0000FF"/>
                </a:solidFill>
                <a:latin typeface="Comic Sans MS" pitchFamily="66" charset="0"/>
              </a:rPr>
              <a:t>Calculating cell size from the field of view</a:t>
            </a:r>
          </a:p>
          <a:p>
            <a:pPr marL="0" indent="0" eaLnBrk="1" hangingPunct="1">
              <a:buNone/>
            </a:pPr>
            <a:endParaRPr lang="en-GB" u="sng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marL="0" indent="0" eaLnBrk="1" hangingPunct="1">
              <a:buNone/>
            </a:pPr>
            <a:r>
              <a:rPr lang="en-GB" dirty="0" smtClean="0">
                <a:solidFill>
                  <a:srgbClr val="9900CC"/>
                </a:solidFill>
                <a:latin typeface="Comic Sans MS" pitchFamily="66" charset="0"/>
              </a:rPr>
              <a:t>Count the number of cells across the diameter of the field of view. Divide the number of cells by the width of the field of view.</a:t>
            </a:r>
          </a:p>
          <a:p>
            <a:pPr marL="0" indent="0" eaLnBrk="1" hangingPunct="1">
              <a:buNone/>
            </a:pPr>
            <a:r>
              <a:rPr lang="en-GB" dirty="0" smtClean="0">
                <a:latin typeface="Comic Sans MS" pitchFamily="66" charset="0"/>
              </a:rPr>
              <a:t>					</a:t>
            </a:r>
          </a:p>
          <a:p>
            <a:pPr marL="0" indent="0" eaLnBrk="1" hangingPunct="1">
              <a:buNone/>
            </a:pPr>
            <a:r>
              <a:rPr lang="en-GB" dirty="0">
                <a:latin typeface="Comic Sans MS" pitchFamily="66" charset="0"/>
              </a:rPr>
              <a:t>	</a:t>
            </a:r>
            <a:r>
              <a:rPr lang="en-GB" dirty="0" smtClean="0">
                <a:latin typeface="Comic Sans MS" pitchFamily="66" charset="0"/>
              </a:rPr>
              <a:t>				</a:t>
            </a:r>
          </a:p>
        </p:txBody>
      </p:sp>
      <p:sp>
        <p:nvSpPr>
          <p:cNvPr id="106502" name="Oval 14" descr="Dotted grid"/>
          <p:cNvSpPr>
            <a:spLocks noChangeArrowheads="1"/>
          </p:cNvSpPr>
          <p:nvPr/>
        </p:nvSpPr>
        <p:spPr bwMode="auto">
          <a:xfrm>
            <a:off x="1331913" y="4149725"/>
            <a:ext cx="2519362" cy="2232025"/>
          </a:xfrm>
          <a:prstGeom prst="ellipse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1152" name="Oval 16"/>
          <p:cNvSpPr>
            <a:spLocks noChangeArrowheads="1"/>
          </p:cNvSpPr>
          <p:nvPr/>
        </p:nvSpPr>
        <p:spPr bwMode="auto">
          <a:xfrm>
            <a:off x="1331913" y="5157788"/>
            <a:ext cx="5032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1153" name="Oval 17"/>
          <p:cNvSpPr>
            <a:spLocks noChangeArrowheads="1"/>
          </p:cNvSpPr>
          <p:nvPr/>
        </p:nvSpPr>
        <p:spPr bwMode="auto">
          <a:xfrm>
            <a:off x="1836738" y="5157788"/>
            <a:ext cx="5032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1154" name="Oval 18"/>
          <p:cNvSpPr>
            <a:spLocks noChangeArrowheads="1"/>
          </p:cNvSpPr>
          <p:nvPr/>
        </p:nvSpPr>
        <p:spPr bwMode="auto">
          <a:xfrm>
            <a:off x="2339975" y="5157788"/>
            <a:ext cx="5032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1155" name="Oval 19"/>
          <p:cNvSpPr>
            <a:spLocks noChangeArrowheads="1"/>
          </p:cNvSpPr>
          <p:nvPr/>
        </p:nvSpPr>
        <p:spPr bwMode="auto">
          <a:xfrm>
            <a:off x="2843213" y="5157788"/>
            <a:ext cx="5032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1156" name="Oval 20"/>
          <p:cNvSpPr>
            <a:spLocks noChangeArrowheads="1"/>
          </p:cNvSpPr>
          <p:nvPr/>
        </p:nvSpPr>
        <p:spPr bwMode="auto">
          <a:xfrm>
            <a:off x="3348038" y="5157788"/>
            <a:ext cx="5032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1160" name="Oval 24"/>
          <p:cNvSpPr>
            <a:spLocks noChangeArrowheads="1"/>
          </p:cNvSpPr>
          <p:nvPr/>
        </p:nvSpPr>
        <p:spPr bwMode="auto">
          <a:xfrm>
            <a:off x="1547813" y="5229225"/>
            <a:ext cx="71437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1161" name="Oval 25"/>
          <p:cNvSpPr>
            <a:spLocks noChangeArrowheads="1"/>
          </p:cNvSpPr>
          <p:nvPr/>
        </p:nvSpPr>
        <p:spPr bwMode="auto">
          <a:xfrm>
            <a:off x="2052638" y="5300663"/>
            <a:ext cx="71437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1162" name="Oval 26"/>
          <p:cNvSpPr>
            <a:spLocks noChangeArrowheads="1"/>
          </p:cNvSpPr>
          <p:nvPr/>
        </p:nvSpPr>
        <p:spPr bwMode="auto">
          <a:xfrm>
            <a:off x="2555875" y="5300663"/>
            <a:ext cx="71438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1163" name="Oval 27"/>
          <p:cNvSpPr>
            <a:spLocks noChangeArrowheads="1"/>
          </p:cNvSpPr>
          <p:nvPr/>
        </p:nvSpPr>
        <p:spPr bwMode="auto">
          <a:xfrm>
            <a:off x="3132138" y="5229225"/>
            <a:ext cx="71437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1164" name="Oval 28"/>
          <p:cNvSpPr>
            <a:spLocks noChangeArrowheads="1"/>
          </p:cNvSpPr>
          <p:nvPr/>
        </p:nvSpPr>
        <p:spPr bwMode="auto">
          <a:xfrm>
            <a:off x="3419475" y="5229225"/>
            <a:ext cx="71438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1168" name="Line 32"/>
          <p:cNvSpPr>
            <a:spLocks noChangeShapeType="1"/>
          </p:cNvSpPr>
          <p:nvPr/>
        </p:nvSpPr>
        <p:spPr bwMode="auto">
          <a:xfrm>
            <a:off x="1331913" y="5084763"/>
            <a:ext cx="2519362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52" grpId="0" animBg="1"/>
      <p:bldP spid="91153" grpId="0" animBg="1"/>
      <p:bldP spid="91154" grpId="0" animBg="1"/>
      <p:bldP spid="91155" grpId="0" animBg="1"/>
      <p:bldP spid="91156" grpId="0" animBg="1"/>
      <p:bldP spid="91160" grpId="0" animBg="1"/>
      <p:bldP spid="91161" grpId="0" animBg="1"/>
      <p:bldP spid="91162" grpId="0" animBg="1"/>
      <p:bldP spid="91163" grpId="0" animBg="1"/>
      <p:bldP spid="91164" grpId="0" animBg="1"/>
      <p:bldP spid="9116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69350" cy="914400"/>
          </a:xfrm>
        </p:spPr>
        <p:txBody>
          <a:bodyPr/>
          <a:lstStyle/>
          <a:p>
            <a:pPr eaLnBrk="1" hangingPunct="1"/>
            <a:r>
              <a:rPr lang="en-US" sz="3800" smtClean="0">
                <a:solidFill>
                  <a:srgbClr val="0000FF"/>
                </a:solidFill>
                <a:latin typeface="Comic Sans MS" pitchFamily="66" charset="0"/>
              </a:rPr>
              <a:t>Lesson Starter- Estimating cell size</a:t>
            </a:r>
          </a:p>
        </p:txBody>
      </p:sp>
      <p:sp>
        <p:nvSpPr>
          <p:cNvPr id="108546" name="Rectangle 3"/>
          <p:cNvSpPr>
            <a:spLocks noChangeArrowheads="1"/>
          </p:cNvSpPr>
          <p:nvPr/>
        </p:nvSpPr>
        <p:spPr bwMode="auto">
          <a:xfrm>
            <a:off x="10837863" y="6308725"/>
            <a:ext cx="79057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8547" name="Rectangle 4"/>
          <p:cNvSpPr>
            <a:spLocks noChangeArrowheads="1"/>
          </p:cNvSpPr>
          <p:nvPr/>
        </p:nvSpPr>
        <p:spPr bwMode="auto">
          <a:xfrm>
            <a:off x="0" y="2946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8548" name="Rectangle 5"/>
          <p:cNvSpPr>
            <a:spLocks noChangeArrowheads="1"/>
          </p:cNvSpPr>
          <p:nvPr/>
        </p:nvSpPr>
        <p:spPr bwMode="auto">
          <a:xfrm>
            <a:off x="0" y="446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6262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0" y="1628775"/>
            <a:ext cx="9144000" cy="4525963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0000"/>
                </a:solidFill>
                <a:latin typeface="Comic Sans MS" pitchFamily="66" charset="0"/>
              </a:rPr>
              <a:t>Question:</a:t>
            </a:r>
          </a:p>
          <a:p>
            <a:pPr eaLnBrk="1" hangingPunct="1"/>
            <a:r>
              <a:rPr lang="en-GB" dirty="0" smtClean="0">
                <a:latin typeface="Comic Sans MS" pitchFamily="66" charset="0"/>
              </a:rPr>
              <a:t>The diameter of the field of view is 20mm</a:t>
            </a:r>
          </a:p>
          <a:p>
            <a:pPr eaLnBrk="1" hangingPunct="1"/>
            <a:r>
              <a:rPr lang="en-GB" dirty="0" smtClean="0">
                <a:latin typeface="Comic Sans MS" pitchFamily="66" charset="0"/>
              </a:rPr>
              <a:t>The number of cells across the field of view is 4</a:t>
            </a:r>
          </a:p>
          <a:p>
            <a:pPr eaLnBrk="1" hangingPunct="1"/>
            <a:r>
              <a:rPr lang="en-GB" dirty="0" smtClean="0">
                <a:latin typeface="Comic Sans MS" pitchFamily="66" charset="0"/>
              </a:rPr>
              <a:t>Estimate the size of one cell</a:t>
            </a:r>
          </a:p>
          <a:p>
            <a:pPr eaLnBrk="1" hangingPunct="1"/>
            <a:endParaRPr lang="en-GB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/>
            <a:endParaRPr lang="en-GB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/>
            <a:r>
              <a:rPr lang="en-GB" dirty="0" smtClean="0">
                <a:solidFill>
                  <a:srgbClr val="FF0000"/>
                </a:solidFill>
                <a:latin typeface="Comic Sans MS" pitchFamily="66" charset="0"/>
              </a:rPr>
              <a:t>Answer:</a:t>
            </a:r>
          </a:p>
          <a:p>
            <a:pPr eaLnBrk="1" hangingPunct="1"/>
            <a:r>
              <a:rPr lang="en-GB" dirty="0" smtClean="0">
                <a:solidFill>
                  <a:srgbClr val="0000FF"/>
                </a:solidFill>
                <a:latin typeface="Comic Sans MS" pitchFamily="66" charset="0"/>
              </a:rPr>
              <a:t>If 4 cells measure 20mm.                                           =&gt; one cell  = 20/4 = 5mm</a:t>
            </a:r>
          </a:p>
          <a:p>
            <a:pPr lvl="4" eaLnBrk="1" hangingPunct="1"/>
            <a:endParaRPr lang="en-GB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lvl="4" eaLnBrk="1" hangingPunct="1">
              <a:buFont typeface="Wingdings" pitchFamily="2" charset="2"/>
              <a:buNone/>
            </a:pPr>
            <a:endParaRPr lang="en-GB" sz="28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/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08550" name="Oval 7" descr="Dotted grid"/>
          <p:cNvSpPr>
            <a:spLocks noChangeArrowheads="1"/>
          </p:cNvSpPr>
          <p:nvPr/>
        </p:nvSpPr>
        <p:spPr bwMode="auto">
          <a:xfrm>
            <a:off x="6300788" y="3068638"/>
            <a:ext cx="2016125" cy="1944687"/>
          </a:xfrm>
          <a:prstGeom prst="ellipse">
            <a:avLst/>
          </a:prstGeom>
          <a:pattFill prst="dotGrid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8551" name="Oval 8"/>
          <p:cNvSpPr>
            <a:spLocks noChangeArrowheads="1"/>
          </p:cNvSpPr>
          <p:nvPr/>
        </p:nvSpPr>
        <p:spPr bwMode="auto">
          <a:xfrm>
            <a:off x="6300788" y="4005263"/>
            <a:ext cx="5032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6265" name="Oval 9"/>
          <p:cNvSpPr>
            <a:spLocks noChangeArrowheads="1"/>
          </p:cNvSpPr>
          <p:nvPr/>
        </p:nvSpPr>
        <p:spPr bwMode="auto">
          <a:xfrm>
            <a:off x="6804025" y="4005263"/>
            <a:ext cx="5032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6266" name="Oval 10"/>
          <p:cNvSpPr>
            <a:spLocks noChangeArrowheads="1"/>
          </p:cNvSpPr>
          <p:nvPr/>
        </p:nvSpPr>
        <p:spPr bwMode="auto">
          <a:xfrm>
            <a:off x="7308850" y="4005263"/>
            <a:ext cx="5032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8554" name="Oval 11"/>
          <p:cNvSpPr>
            <a:spLocks noChangeArrowheads="1"/>
          </p:cNvSpPr>
          <p:nvPr/>
        </p:nvSpPr>
        <p:spPr bwMode="auto">
          <a:xfrm>
            <a:off x="7812088" y="4005263"/>
            <a:ext cx="5032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6516688" y="4076700"/>
            <a:ext cx="71437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8556" name="Oval 14"/>
          <p:cNvSpPr>
            <a:spLocks noChangeArrowheads="1"/>
          </p:cNvSpPr>
          <p:nvPr/>
        </p:nvSpPr>
        <p:spPr bwMode="auto">
          <a:xfrm>
            <a:off x="7021513" y="4148138"/>
            <a:ext cx="71437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08557" name="Oval 15"/>
          <p:cNvSpPr>
            <a:spLocks noChangeArrowheads="1"/>
          </p:cNvSpPr>
          <p:nvPr/>
        </p:nvSpPr>
        <p:spPr bwMode="auto">
          <a:xfrm>
            <a:off x="7524750" y="4148138"/>
            <a:ext cx="71438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6272" name="Oval 16"/>
          <p:cNvSpPr>
            <a:spLocks noChangeArrowheads="1"/>
          </p:cNvSpPr>
          <p:nvPr/>
        </p:nvSpPr>
        <p:spPr bwMode="auto">
          <a:xfrm>
            <a:off x="8101013" y="4076700"/>
            <a:ext cx="71437" cy="714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96274" name="Line 18"/>
          <p:cNvSpPr>
            <a:spLocks noChangeShapeType="1"/>
          </p:cNvSpPr>
          <p:nvPr/>
        </p:nvSpPr>
        <p:spPr bwMode="auto">
          <a:xfrm>
            <a:off x="6300788" y="3933825"/>
            <a:ext cx="2016125" cy="158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8560" name="Text Box 19"/>
          <p:cNvSpPr txBox="1">
            <a:spLocks noChangeArrowheads="1"/>
          </p:cNvSpPr>
          <p:nvPr/>
        </p:nvSpPr>
        <p:spPr bwMode="auto">
          <a:xfrm>
            <a:off x="6948488" y="3500438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20mm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80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8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85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6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6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6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62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62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62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62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5" grpId="0"/>
      <p:bldP spid="108550" grpId="0" animBg="1"/>
      <p:bldP spid="96265" grpId="0" animBg="1"/>
      <p:bldP spid="96266" grpId="0" animBg="1"/>
      <p:bldP spid="96269" grpId="0" animBg="1"/>
      <p:bldP spid="96272" grpId="0" animBg="1"/>
      <p:bldP spid="962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765175"/>
            <a:ext cx="7272337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b="1" u="sng" smtClean="0">
                <a:solidFill>
                  <a:srgbClr val="0000FF"/>
                </a:solidFill>
                <a:latin typeface="Comic Sans MS" pitchFamily="66" charset="0"/>
              </a:rPr>
              <a:t>Learning intentions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Learn to prepare a microscope slide</a:t>
            </a:r>
          </a:p>
          <a:p>
            <a:pPr>
              <a:lnSpc>
                <a:spcPct val="90000"/>
              </a:lnSpc>
            </a:pPr>
            <a:endParaRPr lang="en-GB" smtClean="0">
              <a:solidFill>
                <a:srgbClr val="0000FF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b="1" u="sng" smtClean="0">
                <a:solidFill>
                  <a:srgbClr val="0000FF"/>
                </a:solidFill>
                <a:latin typeface="Comic Sans MS" pitchFamily="66" charset="0"/>
              </a:rPr>
              <a:t>Success Criteria</a:t>
            </a:r>
          </a:p>
          <a:p>
            <a:pPr>
              <a:lnSpc>
                <a:spcPct val="90000"/>
              </a:lnSpc>
            </a:pPr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Successfully prepare the slide.</a:t>
            </a:r>
          </a:p>
          <a:p>
            <a:pPr>
              <a:lnSpc>
                <a:spcPct val="90000"/>
              </a:lnSpc>
            </a:pPr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Successfully set up the microscope and view the slide.</a:t>
            </a:r>
          </a:p>
          <a:p>
            <a:pPr>
              <a:lnSpc>
                <a:spcPct val="90000"/>
              </a:lnSpc>
            </a:pPr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Successfully focus the microscope and examine the cells.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333375"/>
            <a:ext cx="6192837" cy="914400"/>
          </a:xfrm>
        </p:spPr>
        <p:txBody>
          <a:bodyPr/>
          <a:lstStyle/>
          <a:p>
            <a:r>
              <a:rPr lang="en-GB" u="sng" smtClean="0">
                <a:solidFill>
                  <a:srgbClr val="0000FF"/>
                </a:solidFill>
                <a:latin typeface="Comic Sans MS" pitchFamily="66" charset="0"/>
              </a:rPr>
              <a:t>Preparing an onion slide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Collect your microscope, light, slide, cover slip, onion and iodine.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Place a small piece of onion onto the middle of your slide.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Add a small drop of iodine on top of the onion. This helps to stain the cell’s structures.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Cover the piece of onion with a cover slip.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Look at your slide under the microscope.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3800" smtClean="0">
                <a:solidFill>
                  <a:srgbClr val="0000FF"/>
                </a:solidFill>
                <a:latin typeface="Comic Sans MS" pitchFamily="66" charset="0"/>
              </a:rPr>
              <a:t>Onion cells under the microscope</a:t>
            </a:r>
          </a:p>
        </p:txBody>
      </p:sp>
      <p:pic>
        <p:nvPicPr>
          <p:cNvPr id="91138" name="Picture 7" descr="06oct11wd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44675"/>
            <a:ext cx="403225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ext Box 8"/>
          <p:cNvSpPr txBox="1">
            <a:spLocks noChangeArrowheads="1"/>
          </p:cNvSpPr>
          <p:nvPr/>
        </p:nvSpPr>
        <p:spPr bwMode="auto">
          <a:xfrm>
            <a:off x="539750" y="1628775"/>
            <a:ext cx="43195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>
                <a:solidFill>
                  <a:srgbClr val="0000FF"/>
                </a:solidFill>
                <a:latin typeface="Comic Sans MS" pitchFamily="66" charset="0"/>
              </a:rPr>
              <a:t>What can you see?</a:t>
            </a:r>
          </a:p>
          <a:p>
            <a:pPr>
              <a:spcBef>
                <a:spcPct val="50000"/>
              </a:spcBef>
            </a:pPr>
            <a:endParaRPr lang="en-GB" sz="3200">
              <a:solidFill>
                <a:srgbClr val="0000FF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GB" sz="3200">
                <a:solidFill>
                  <a:srgbClr val="0000FF"/>
                </a:solidFill>
                <a:latin typeface="Comic Sans MS" pitchFamily="66" charset="0"/>
              </a:rPr>
              <a:t>Make a drawing of what you see in pencil.</a:t>
            </a:r>
          </a:p>
          <a:p>
            <a:pPr>
              <a:spcBef>
                <a:spcPct val="50000"/>
              </a:spcBef>
            </a:pPr>
            <a:r>
              <a:rPr lang="en-GB" sz="3200">
                <a:solidFill>
                  <a:srgbClr val="0000FF"/>
                </a:solidFill>
                <a:latin typeface="Comic Sans MS" pitchFamily="66" charset="0"/>
              </a:rPr>
              <a:t>Make sure you add in all the different features!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175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 Typical Plant Cell</a:t>
            </a:r>
          </a:p>
        </p:txBody>
      </p:sp>
      <p:graphicFrame>
        <p:nvGraphicFramePr>
          <p:cNvPr id="102400" name="Object 0"/>
          <p:cNvGraphicFramePr>
            <a:graphicFrameLocks noGrp="1" noChangeAspect="1"/>
          </p:cNvGraphicFramePr>
          <p:nvPr>
            <p:ph type="body" idx="4294967295"/>
          </p:nvPr>
        </p:nvGraphicFramePr>
        <p:xfrm>
          <a:off x="1752600" y="2133600"/>
          <a:ext cx="5865813" cy="344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03" name="Bitmap Image" r:id="rId4" imgW="4315427" imgH="2534004" progId="Paint.Picture">
                  <p:embed/>
                </p:oleObj>
              </mc:Choice>
              <mc:Fallback>
                <p:oleObj name="Bitmap Image" r:id="rId4" imgW="4315427" imgH="253400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133600"/>
                        <a:ext cx="5865813" cy="344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795963" y="6165850"/>
            <a:ext cx="2281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>
                <a:cs typeface="Arial" charset="0"/>
              </a:rPr>
              <a:t>cytoplasm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2268538" y="6021388"/>
            <a:ext cx="24304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>
                <a:cs typeface="Arial" charset="0"/>
              </a:rPr>
              <a:t>green chloroplast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50825" y="5229225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>
                <a:cs typeface="Arial" charset="0"/>
              </a:rPr>
              <a:t>cell wall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611188" y="1700213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>
                <a:cs typeface="Arial" charset="0"/>
              </a:rPr>
              <a:t>nucleus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3949700" y="1598613"/>
            <a:ext cx="1254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>
                <a:cs typeface="Arial" charset="0"/>
              </a:rPr>
              <a:t>vacuole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6400800" y="1295400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>
                <a:cs typeface="Arial" charset="0"/>
              </a:rPr>
              <a:t>cell membrane</a:t>
            </a:r>
          </a:p>
        </p:txBody>
      </p:sp>
      <p:cxnSp>
        <p:nvCxnSpPr>
          <p:cNvPr id="2" name="Straight Connector 16"/>
          <p:cNvCxnSpPr>
            <a:cxnSpLocks noChangeShapeType="1"/>
          </p:cNvCxnSpPr>
          <p:nvPr/>
        </p:nvCxnSpPr>
        <p:spPr bwMode="auto">
          <a:xfrm>
            <a:off x="1476375" y="2205038"/>
            <a:ext cx="1079500" cy="719137"/>
          </a:xfrm>
          <a:prstGeom prst="lin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Connector 17"/>
          <p:cNvCxnSpPr>
            <a:cxnSpLocks noChangeShapeType="1"/>
          </p:cNvCxnSpPr>
          <p:nvPr/>
        </p:nvCxnSpPr>
        <p:spPr bwMode="auto">
          <a:xfrm rot="5400000">
            <a:off x="3888581" y="2672557"/>
            <a:ext cx="1223963" cy="0"/>
          </a:xfrm>
          <a:prstGeom prst="lin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Straight Connector 19"/>
          <p:cNvCxnSpPr>
            <a:cxnSpLocks noChangeShapeType="1"/>
          </p:cNvCxnSpPr>
          <p:nvPr/>
        </p:nvCxnSpPr>
        <p:spPr bwMode="auto">
          <a:xfrm rot="10800000" flipV="1">
            <a:off x="6372225" y="1676400"/>
            <a:ext cx="561975" cy="744538"/>
          </a:xfrm>
          <a:prstGeom prst="lin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21"/>
          <p:cNvCxnSpPr>
            <a:cxnSpLocks noChangeShapeType="1"/>
          </p:cNvCxnSpPr>
          <p:nvPr/>
        </p:nvCxnSpPr>
        <p:spPr bwMode="auto">
          <a:xfrm rot="10800000" flipV="1">
            <a:off x="971550" y="4508500"/>
            <a:ext cx="923925" cy="720725"/>
          </a:xfrm>
          <a:prstGeom prst="lin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24"/>
          <p:cNvCxnSpPr>
            <a:cxnSpLocks noChangeShapeType="1"/>
          </p:cNvCxnSpPr>
          <p:nvPr/>
        </p:nvCxnSpPr>
        <p:spPr bwMode="auto">
          <a:xfrm rot="5400000">
            <a:off x="2915443" y="5530057"/>
            <a:ext cx="1008063" cy="0"/>
          </a:xfrm>
          <a:prstGeom prst="lin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27"/>
          <p:cNvCxnSpPr>
            <a:cxnSpLocks noChangeShapeType="1"/>
          </p:cNvCxnSpPr>
          <p:nvPr/>
        </p:nvCxnSpPr>
        <p:spPr bwMode="auto">
          <a:xfrm rot="16200000" flipH="1">
            <a:off x="5472113" y="5410200"/>
            <a:ext cx="1008062" cy="503238"/>
          </a:xfrm>
          <a:prstGeom prst="line">
            <a:avLst/>
          </a:prstGeom>
          <a:noFill/>
          <a:ln w="254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1808" name="Picture 16" descr="MC900441732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8891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25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9226" grpId="0" autoUpdateAnimBg="0"/>
      <p:bldP spid="9227" grpId="0" autoUpdateAnimBg="0"/>
      <p:bldP spid="9228" grpId="0" autoUpdateAnimBg="0"/>
      <p:bldP spid="9229" grpId="0" autoUpdateAnimBg="0"/>
      <p:bldP spid="9230" grpId="0" autoUpdateAnimBg="0"/>
      <p:bldP spid="923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015288" cy="914400"/>
          </a:xfrm>
        </p:spPr>
        <p:txBody>
          <a:bodyPr/>
          <a:lstStyle/>
          <a:p>
            <a:pPr algn="ctr" eaLnBrk="1" hangingPunct="1"/>
            <a:r>
              <a:rPr lang="en-GB" sz="3800" u="sng" smtClean="0">
                <a:solidFill>
                  <a:srgbClr val="0000FF"/>
                </a:solidFill>
                <a:latin typeface="Comic Sans MS" pitchFamily="66" charset="0"/>
              </a:rPr>
              <a:t>Lesson starter- Label the Parts of the Microscope</a:t>
            </a:r>
            <a:endParaRPr lang="en-US" sz="3800" u="sng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92175" name="Text Box 4"/>
          <p:cNvSpPr txBox="1">
            <a:spLocks noChangeArrowheads="1"/>
          </p:cNvSpPr>
          <p:nvPr/>
        </p:nvSpPr>
        <p:spPr bwMode="auto">
          <a:xfrm>
            <a:off x="1476375" y="1916113"/>
            <a:ext cx="719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268741" name="Text Box 5"/>
          <p:cNvSpPr txBox="1">
            <a:spLocks noChangeArrowheads="1"/>
          </p:cNvSpPr>
          <p:nvPr/>
        </p:nvSpPr>
        <p:spPr bwMode="auto">
          <a:xfrm>
            <a:off x="0" y="2708275"/>
            <a:ext cx="25781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FF"/>
                </a:solidFill>
                <a:latin typeface="Comic Sans MS" pitchFamily="66" charset="0"/>
              </a:rPr>
              <a:t>Eyepiece Lens</a:t>
            </a:r>
            <a:endParaRPr lang="en-US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6516688" y="2781300"/>
            <a:ext cx="2460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solidFill>
                  <a:srgbClr val="0000FF"/>
                </a:solidFill>
                <a:latin typeface="Comic Sans MS" pitchFamily="66" charset="0"/>
              </a:rPr>
              <a:t>Focus control</a:t>
            </a:r>
          </a:p>
        </p:txBody>
      </p:sp>
      <p:sp>
        <p:nvSpPr>
          <p:cNvPr id="1268743" name="Text Box 7"/>
          <p:cNvSpPr txBox="1">
            <a:spLocks noChangeArrowheads="1"/>
          </p:cNvSpPr>
          <p:nvPr/>
        </p:nvSpPr>
        <p:spPr bwMode="auto">
          <a:xfrm>
            <a:off x="6394450" y="4437063"/>
            <a:ext cx="2749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FF"/>
                </a:solidFill>
                <a:latin typeface="Comic Sans MS" pitchFamily="66" charset="0"/>
              </a:rPr>
              <a:t>Objective Lens</a:t>
            </a:r>
            <a:endParaRPr lang="en-US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268744" name="Text Box 8"/>
          <p:cNvSpPr txBox="1">
            <a:spLocks noChangeArrowheads="1"/>
          </p:cNvSpPr>
          <p:nvPr/>
        </p:nvSpPr>
        <p:spPr bwMode="auto">
          <a:xfrm>
            <a:off x="7308850" y="1052513"/>
            <a:ext cx="1182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FF"/>
                </a:solidFill>
                <a:latin typeface="Comic Sans MS" pitchFamily="66" charset="0"/>
              </a:rPr>
              <a:t>Stage</a:t>
            </a:r>
            <a:endParaRPr lang="en-US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268745" name="Text Box 9"/>
          <p:cNvSpPr txBox="1">
            <a:spLocks noChangeArrowheads="1"/>
          </p:cNvSpPr>
          <p:nvPr/>
        </p:nvSpPr>
        <p:spPr bwMode="auto">
          <a:xfrm>
            <a:off x="539750" y="4508500"/>
            <a:ext cx="12620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FF"/>
                </a:solidFill>
                <a:latin typeface="Comic Sans MS" pitchFamily="66" charset="0"/>
              </a:rPr>
              <a:t>mirror</a:t>
            </a:r>
            <a:endParaRPr lang="en-US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92181" name="Group 20"/>
          <p:cNvGrpSpPr>
            <a:grpSpLocks/>
          </p:cNvGrpSpPr>
          <p:nvPr/>
        </p:nvGrpSpPr>
        <p:grpSpPr bwMode="auto">
          <a:xfrm>
            <a:off x="2555875" y="1700213"/>
            <a:ext cx="3887788" cy="4284662"/>
            <a:chOff x="2290" y="1071"/>
            <a:chExt cx="2449" cy="2699"/>
          </a:xfrm>
        </p:grpSpPr>
        <p:graphicFrame>
          <p:nvGraphicFramePr>
            <p:cNvPr id="92173" name="Object 13"/>
            <p:cNvGraphicFramePr>
              <a:graphicFrameLocks noChangeAspect="1"/>
            </p:cNvGraphicFramePr>
            <p:nvPr/>
          </p:nvGraphicFramePr>
          <p:xfrm>
            <a:off x="2290" y="1071"/>
            <a:ext cx="2345" cy="26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89" name="Bitmap Image" r:id="rId4" imgW="5923810" imgH="7078063" progId="PBrush">
                    <p:embed/>
                  </p:oleObj>
                </mc:Choice>
                <mc:Fallback>
                  <p:oleObj name="Bitmap Image" r:id="rId4" imgW="5923810" imgH="7078063" progId="PBrush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0" y="1071"/>
                          <a:ext cx="2345" cy="2699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185" name="Text Box 12"/>
            <p:cNvSpPr txBox="1">
              <a:spLocks noChangeArrowheads="1"/>
            </p:cNvSpPr>
            <p:nvPr/>
          </p:nvSpPr>
          <p:spPr bwMode="auto">
            <a:xfrm>
              <a:off x="4332" y="2251"/>
              <a:ext cx="31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92186" name="Text Box 13"/>
            <p:cNvSpPr txBox="1">
              <a:spLocks noChangeArrowheads="1"/>
            </p:cNvSpPr>
            <p:nvPr/>
          </p:nvSpPr>
          <p:spPr bwMode="auto">
            <a:xfrm>
              <a:off x="4332" y="2568"/>
              <a:ext cx="31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/>
                <a:t>D</a:t>
              </a:r>
            </a:p>
          </p:txBody>
        </p:sp>
        <p:sp>
          <p:nvSpPr>
            <p:cNvPr id="92187" name="Text Box 14"/>
            <p:cNvSpPr txBox="1">
              <a:spLocks noChangeArrowheads="1"/>
            </p:cNvSpPr>
            <p:nvPr/>
          </p:nvSpPr>
          <p:spPr bwMode="auto">
            <a:xfrm>
              <a:off x="4332" y="1253"/>
              <a:ext cx="2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/>
                <a:t>A</a:t>
              </a:r>
            </a:p>
          </p:txBody>
        </p:sp>
        <p:sp>
          <p:nvSpPr>
            <p:cNvPr id="92188" name="Text Box 15"/>
            <p:cNvSpPr txBox="1">
              <a:spLocks noChangeArrowheads="1"/>
            </p:cNvSpPr>
            <p:nvPr/>
          </p:nvSpPr>
          <p:spPr bwMode="auto">
            <a:xfrm>
              <a:off x="2472" y="3158"/>
              <a:ext cx="22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/>
                <a:t>C</a:t>
              </a:r>
            </a:p>
          </p:txBody>
        </p:sp>
        <p:sp>
          <p:nvSpPr>
            <p:cNvPr id="92189" name="Text Box 19"/>
            <p:cNvSpPr txBox="1">
              <a:spLocks noChangeArrowheads="1"/>
            </p:cNvSpPr>
            <p:nvPr/>
          </p:nvSpPr>
          <p:spPr bwMode="auto">
            <a:xfrm>
              <a:off x="4422" y="3158"/>
              <a:ext cx="31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/>
                <a:t>B</a:t>
              </a:r>
            </a:p>
          </p:txBody>
        </p:sp>
      </p:grpSp>
      <p:sp>
        <p:nvSpPr>
          <p:cNvPr id="92182" name="Text Box 21"/>
          <p:cNvSpPr txBox="1">
            <a:spLocks noChangeArrowheads="1"/>
          </p:cNvSpPr>
          <p:nvPr/>
        </p:nvSpPr>
        <p:spPr bwMode="auto">
          <a:xfrm>
            <a:off x="179388" y="6021388"/>
            <a:ext cx="4968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>
                <a:solidFill>
                  <a:srgbClr val="0000FF"/>
                </a:solidFill>
                <a:latin typeface="Comic Sans MS" pitchFamily="66" charset="0"/>
              </a:rPr>
              <a:t>Objective Lens control</a:t>
            </a:r>
          </a:p>
        </p:txBody>
      </p:sp>
      <p:sp>
        <p:nvSpPr>
          <p:cNvPr id="92183" name="Text Box 22"/>
          <p:cNvSpPr txBox="1">
            <a:spLocks noChangeArrowheads="1"/>
          </p:cNvSpPr>
          <p:nvPr/>
        </p:nvSpPr>
        <p:spPr bwMode="auto">
          <a:xfrm>
            <a:off x="6372225" y="6165850"/>
            <a:ext cx="20875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>
                <a:solidFill>
                  <a:srgbClr val="0000FF"/>
                </a:solidFill>
                <a:latin typeface="Comic Sans MS" pitchFamily="66" charset="0"/>
              </a:rPr>
              <a:t>Handle</a:t>
            </a:r>
          </a:p>
        </p:txBody>
      </p:sp>
      <p:sp>
        <p:nvSpPr>
          <p:cNvPr id="92184" name="Text Box 23"/>
          <p:cNvSpPr txBox="1">
            <a:spLocks noChangeArrowheads="1"/>
          </p:cNvSpPr>
          <p:nvPr/>
        </p:nvSpPr>
        <p:spPr bwMode="auto">
          <a:xfrm>
            <a:off x="611188" y="1341438"/>
            <a:ext cx="1584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b="1">
                <a:solidFill>
                  <a:srgbClr val="0000FF"/>
                </a:solidFill>
                <a:latin typeface="Comic Sans MS" pitchFamily="66" charset="0"/>
              </a:rPr>
              <a:t>Base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4 0.17176 L 0.25503 -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68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-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0.06381 C -0.05139 -0.06983 -0.03507 -0.07214 -0.01944 -0.07676 C -0.01076 -0.07931 -0.00278 -0.08532 0.00573 -0.08971 C 0.00972 -0.09387 0.01441 -0.09526 0.01823 -0.10012 C 0.02431 -0.10798 0.02778 -0.11954 0.03351 -0.12786 C 0.03802 -0.14243 0.04167 -0.15075 0.04878 -0.16231 C 0.05208 -0.17734 0.04774 -0.16069 0.05295 -0.17272 C 0.05608 -0.17942 0.05694 -0.18728 0.0599 -0.19422 C 0.06406 -0.22012 0.06128 -0.2474 0.06684 -0.27306 C 0.06736 -0.27954 0.06736 -0.28601 0.06823 -0.29225 C 0.07066 -0.31168 0.07743 -0.32023 0.08767 -0.33087 C 0.09583 -0.34936 0.10469 -0.35075 0.11684 -0.35861 C 0.14062 -0.37387 0.16233 -0.37341 0.18941 -0.37341 " pathEditMode="relative" rAng="0" ptsTypes="ffffffffffffA">
                                      <p:cBhvr>
                                        <p:cTn id="10" dur="2000" fill="hold"/>
                                        <p:tgtEl>
                                          <p:spTgt spid="12687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-15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5 0.06659 C -0.03351 0.07122 -0.02969 0.06798 -0.03664 0.07792 C -0.03768 0.07931 -0.03959 0.08231 -0.03959 0.08255 C -0.0415 0.08925 -0.04306 0.09503 -0.04445 0.10243 C -0.04341 0.11931 -0.04705 0.14335 -0.03195 0.15653 C -0.02987 0.16324 -0.02414 0.16694 -0.0198 0.17249 C -0.01754 0.17526 -0.0158 0.17827 -0.01372 0.18104 C -0.01285 0.18243 -0.01059 0.1852 -0.01059 0.18544 C -0.01112 0.19006 -0.01094 0.19492 -0.01233 0.19954 C -0.01268 0.2007 -0.01476 0.20116 -0.01528 0.20255 C -0.01615 0.2037 -0.01598 0.20555 -0.01684 0.20671 C -0.01875 0.20971 -0.02101 0.21249 -0.02292 0.21526 C -0.03178 0.22752 -0.03907 0.2407 -0.05191 0.24971 C -0.05278 0.25156 -0.05365 0.25364 -0.05504 0.25549 C -0.0573 0.25804 -0.0625 0.26266 -0.0625 0.26289 C -0.06684 0.27492 -0.06077 0.25966 -0.06719 0.2696 C -0.07223 0.27769 -0.06389 0.27098 -0.07327 0.27676 C -0.07691 0.29133 -0.07917 0.29202 -0.07466 0.3126 C -0.07275 0.3207 -0.06094 0.3274 -0.05504 0.33133 C -0.04011 0.34081 -0.01962 0.34705 -0.00174 0.34983 C 0.01441 0.36023 0.05034 0.35676 0.06406 0.357 C 0.15468 0.35908 0.14652 0.35838 0.25156 0.35838 " pathEditMode="relative" rAng="0" ptsTypes="fffffffffffffffffffffA">
                                      <p:cBhvr>
                                        <p:cTn id="14" dur="2000" fill="hold"/>
                                        <p:tgtEl>
                                          <p:spTgt spid="1268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14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0.07283 C -0.01684 0.07699 -0.01649 0.08693 -0.02292 0.09179 C -0.02465 0.09318 -0.02674 0.09341 -0.02865 0.0941 C -0.03264 0.10219 -0.03681 0.10913 -0.04045 0.11722 C -0.04983 0.18613 -0.04792 0.22728 -0.02292 0.27376 C -0.01059 0.29665 -0.00677 0.30589 0.01406 0.31167 C 0.04566 0.31098 0.11267 0.32046 0.15312 0.30127 C 0.15451 0.29988 0.15608 0.29803 0.15764 0.29688 C 0.15868 0.29595 0.16076 0.29595 0.16198 0.2948 C 0.16684 0.29063 0.17031 0.28208 0.17535 0.27792 C 0.18108 0.27329 0.1875 0.27098 0.19288 0.2652 C 0.20087 0.25641 0.1908 0.26636 0.19896 0.25456 C 0.2033 0.24855 0.20955 0.24254 0.21528 0.23977 C 0.21805 0.23838 0.22118 0.23699 0.22413 0.23561 C 0.22552 0.23491 0.22864 0.23352 0.22864 0.23376 C 0.2342 0.23376 0.32951 0.24324 0.33368 0.23144 " pathEditMode="relative" rAng="0" ptsTypes="fffffffffffffffA">
                                      <p:cBhvr>
                                        <p:cTn id="18" dur="2000" fill="hold"/>
                                        <p:tgtEl>
                                          <p:spTgt spid="1268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12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7 C -0.03681 -0.01481 -0.0066 -0.00417 -0.09427 -0.00208 C -0.10399 0.00023 -0.11198 0.00463 -0.12118 0.00857 C -0.13004 0.01898 -0.11806 0.00625 -0.13125 0.01482 C -0.13281 0.01574 -0.13316 0.01852 -0.13455 0.01921 C -0.13698 0.0206 -0.14011 0.0206 -0.14306 0.0213 C -0.14844 0.02569 -0.15434 0.03009 -0.16007 0.0338 C -0.16702 0.03819 -0.1632 0.03287 -0.16997 0.04005 C -0.18195 0.05324 -0.17344 0.04884 -0.18351 0.05278 C -0.19132 0.06296 -0.19375 0.06574 -0.20191 0.07593 C -0.20365 0.07801 -0.20556 0.08009 -0.20712 0.08218 C -0.20938 0.08495 -0.21372 0.09074 -0.21372 0.09097 C -0.2158 0.09838 -0.21979 0.10139 -0.22222 0.10926 C -0.22518 0.11944 -0.22795 0.1287 -0.23403 0.13681 C -0.24132 0.16505 -0.23386 0.13241 -0.23906 0.1831 C -0.23959 0.18889 -0.24254 0.19977 -0.24254 0.2 C -0.24358 0.21944 -0.24375 0.23958 -0.2474 0.2588 C -0.24618 0.26366 -0.24601 0.26898 -0.2441 0.27338 C -0.2434 0.27523 -0.24167 0.27593 -0.24063 0.27755 C -0.23594 0.28495 -0.23525 0.2912 -0.22882 0.29653 C -0.22448 0.31273 -0.21493 0.31458 -0.20538 0.32361 C -0.20018 0.32847 -0.19445 0.33264 -0.19028 0.33843 C -0.18906 0.33982 -0.1882 0.34144 -0.18698 0.34282 C -0.18472 0.34514 -0.18247 0.34699 -0.18004 0.34907 C -0.17726 0.35139 -0.17413 0.35301 -0.17188 0.35532 C -0.16163 0.36551 -0.15608 0.37662 -0.14306 0.38056 C -0.13351 0.39306 -0.14636 0.37685 -0.13455 0.38704 C -0.1309 0.39005 -0.12795 0.39398 -0.12465 0.39722 C -0.1184 0.40347 -0.11233 0.41042 -0.10608 0.41644 C -0.07917 0.44167 -0.10868 0.41296 -0.08924 0.42917 C -0.08056 0.43634 -0.09149 0.43102 -0.08073 0.43542 C -0.07014 0.44491 -0.05868 0.45394 -0.04879 0.46482 C -0.04011 0.47431 -0.0382 0.48102 -0.02691 0.48796 C -0.01684 0.49514 0.01632 0.48565 0.02621 0.49051 C 0.03611 0.49537 0.0191 0.51319 0.03212 0.51736 C 0.04601 0.52037 0.09531 0.51065 0.10937 0.5088 C 0.11146 0.50741 0.11406 0.50741 0.11632 0.50671 C 0.12344 0.50093 0.12951 0.5 0.13819 0.49815 C 0.14427 0.49583 0.14149 0.4963 0.14653 0.4963 C 0.14653 0.49653 1.94444E-6 -3.7037E-7 1.94444E-6 0.00023 Z " pathEditMode="relative" rAng="0" ptsTypes="fffffffffffffffffffffffffffffffffaffffff">
                                      <p:cBhvr>
                                        <p:cTn id="22" dur="2000" fill="hold"/>
                                        <p:tgtEl>
                                          <p:spTgt spid="12687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" y="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8741" grpId="0"/>
      <p:bldP spid="1268742" grpId="0"/>
      <p:bldP spid="1268743" grpId="0"/>
      <p:bldP spid="1268744" grpId="0"/>
      <p:bldP spid="12687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Lesson Starter</a:t>
            </a:r>
            <a:endParaRPr lang="en-GB" u="sng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778824" cy="4419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If you are using a microscope to view cells and you have set the objective lens to x350. What would the total magnification be?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Name the 6 cell structures found in plant cells </a:t>
            </a:r>
            <a:endParaRPr lang="en-GB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73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b="1" u="sng" smtClean="0">
                <a:solidFill>
                  <a:srgbClr val="0000FF"/>
                </a:solidFill>
                <a:latin typeface="Comic Sans MS" pitchFamily="66" charset="0"/>
              </a:rPr>
              <a:t>Learning intentions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Learn to prepare a microscope slide of an animal cell.</a:t>
            </a:r>
          </a:p>
          <a:p>
            <a:endParaRPr lang="en-GB" smtClean="0">
              <a:solidFill>
                <a:srgbClr val="0000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en-GB" b="1" u="sng" smtClean="0">
                <a:solidFill>
                  <a:srgbClr val="0000FF"/>
                </a:solidFill>
                <a:latin typeface="Comic Sans MS" pitchFamily="66" charset="0"/>
              </a:rPr>
              <a:t>Success Criteria</a:t>
            </a:r>
          </a:p>
          <a:p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I can successfully prepare the slide.</a:t>
            </a:r>
          </a:p>
          <a:p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I can successfully focus the microscope and view the animal cell (cheek cells)</a:t>
            </a:r>
          </a:p>
          <a:p>
            <a:pPr>
              <a:buFont typeface="Wingdings" pitchFamily="2" charset="2"/>
              <a:buNone/>
            </a:pPr>
            <a:endParaRPr lang="en-GB" smtClean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333375"/>
            <a:ext cx="6192837" cy="914400"/>
          </a:xfrm>
        </p:spPr>
        <p:txBody>
          <a:bodyPr/>
          <a:lstStyle/>
          <a:p>
            <a:r>
              <a:rPr lang="en-GB" u="sng" smtClean="0">
                <a:solidFill>
                  <a:srgbClr val="0000FF"/>
                </a:solidFill>
                <a:latin typeface="Comic Sans MS" pitchFamily="66" charset="0"/>
              </a:rPr>
              <a:t>Preparing a cheek slide</a:t>
            </a:r>
          </a:p>
        </p:txBody>
      </p:sp>
      <p:sp>
        <p:nvSpPr>
          <p:cNvPr id="952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AutoNum type="arabicPeriod"/>
            </a:pP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Collect your microscope, light, slide, cover slip, cotton bud and eosin stain.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Firmly rub the cotton bud on the inside of your cheek.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Take the bud gently sweep it onto the slide. Add a small drop of eosin on top of the cheek cells. 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Cover the cheek cells with a cover slip.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Look at your slide under the microscope.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3800" u="sng" smtClean="0">
                <a:solidFill>
                  <a:srgbClr val="0000FF"/>
                </a:solidFill>
                <a:latin typeface="Comic Sans MS" pitchFamily="66" charset="0"/>
              </a:rPr>
              <a:t>Cheek cells under the microscope</a:t>
            </a:r>
          </a:p>
        </p:txBody>
      </p:sp>
      <p:sp>
        <p:nvSpPr>
          <p:cNvPr id="96258" name="Text Box 8"/>
          <p:cNvSpPr txBox="1">
            <a:spLocks noChangeArrowheads="1"/>
          </p:cNvSpPr>
          <p:nvPr/>
        </p:nvSpPr>
        <p:spPr bwMode="auto">
          <a:xfrm>
            <a:off x="539750" y="1628775"/>
            <a:ext cx="43195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>
                <a:solidFill>
                  <a:srgbClr val="0000FF"/>
                </a:solidFill>
                <a:latin typeface="Comic Sans MS" pitchFamily="66" charset="0"/>
              </a:rPr>
              <a:t>What can you see?</a:t>
            </a:r>
          </a:p>
          <a:p>
            <a:pPr>
              <a:spcBef>
                <a:spcPct val="50000"/>
              </a:spcBef>
            </a:pPr>
            <a:endParaRPr lang="en-GB" sz="3200">
              <a:solidFill>
                <a:srgbClr val="0000FF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GB" sz="3200">
                <a:solidFill>
                  <a:srgbClr val="0000FF"/>
                </a:solidFill>
                <a:latin typeface="Comic Sans MS" pitchFamily="66" charset="0"/>
              </a:rPr>
              <a:t>Make a drawing of what you see in pencil.</a:t>
            </a:r>
          </a:p>
          <a:p>
            <a:pPr>
              <a:spcBef>
                <a:spcPct val="50000"/>
              </a:spcBef>
            </a:pPr>
            <a:r>
              <a:rPr lang="en-GB" sz="3200">
                <a:solidFill>
                  <a:srgbClr val="0000FF"/>
                </a:solidFill>
                <a:latin typeface="Comic Sans MS" pitchFamily="66" charset="0"/>
              </a:rPr>
              <a:t>Make sure you add in all the different features!</a:t>
            </a:r>
          </a:p>
        </p:txBody>
      </p:sp>
      <p:pic>
        <p:nvPicPr>
          <p:cNvPr id="96259" name="Picture 5" descr="Cheek-Cells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916113"/>
            <a:ext cx="39243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b="1" u="sng" smtClean="0">
                <a:solidFill>
                  <a:srgbClr val="0000FF"/>
                </a:solidFill>
                <a:latin typeface="Comic Sans MS" pitchFamily="66" charset="0"/>
              </a:rPr>
              <a:t>Learning intentions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Learn to prepare a microscope slide of an animal cell.</a:t>
            </a:r>
          </a:p>
          <a:p>
            <a:endParaRPr lang="en-GB" smtClean="0">
              <a:solidFill>
                <a:srgbClr val="0000FF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en-GB" b="1" u="sng" smtClean="0">
                <a:solidFill>
                  <a:srgbClr val="0000FF"/>
                </a:solidFill>
                <a:latin typeface="Comic Sans MS" pitchFamily="66" charset="0"/>
              </a:rPr>
              <a:t>Success Criteria</a:t>
            </a:r>
          </a:p>
          <a:p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I can successfully prepare the slide.</a:t>
            </a:r>
          </a:p>
          <a:p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I can successfully focus the microscope and view the animal cell (cheek cells)</a:t>
            </a:r>
          </a:p>
          <a:p>
            <a:pPr>
              <a:buFont typeface="Wingdings" pitchFamily="2" charset="2"/>
              <a:buNone/>
            </a:pPr>
            <a:endParaRPr lang="en-GB" smtClean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260350"/>
            <a:ext cx="7772400" cy="1736725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Lesson Starter- Using a microscope</a:t>
            </a:r>
          </a:p>
        </p:txBody>
      </p:sp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755650" y="2133600"/>
            <a:ext cx="76327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dirty="0">
                <a:solidFill>
                  <a:srgbClr val="0000FF"/>
                </a:solidFill>
                <a:latin typeface="Comic Sans MS" pitchFamily="66" charset="0"/>
              </a:rPr>
              <a:t>Why do scientists use microscopes?</a:t>
            </a:r>
          </a:p>
          <a:p>
            <a:endParaRPr lang="en-GB" sz="3200" dirty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en-GB" sz="3200" dirty="0">
                <a:solidFill>
                  <a:srgbClr val="0000FF"/>
                </a:solidFill>
                <a:latin typeface="Comic Sans MS" pitchFamily="66" charset="0"/>
              </a:rPr>
              <a:t>They make images appear larger than they actually are.</a:t>
            </a:r>
          </a:p>
        </p:txBody>
      </p:sp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4365625"/>
            <a:ext cx="2627313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4"/>
          <p:cNvPicPr>
            <a:picLocks noChangeAspect="1" noChangeArrowheads="1"/>
          </p:cNvPicPr>
          <p:nvPr/>
        </p:nvPicPr>
        <p:blipFill>
          <a:blip r:embed="rId4"/>
          <a:srcRect t="12518"/>
          <a:stretch>
            <a:fillRect/>
          </a:stretch>
        </p:blipFill>
        <p:spPr bwMode="auto">
          <a:xfrm>
            <a:off x="971550" y="4508500"/>
            <a:ext cx="2627313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Rectangle 14"/>
          <p:cNvSpPr>
            <a:spLocks noChangeArrowheads="1"/>
          </p:cNvSpPr>
          <p:nvPr/>
        </p:nvSpPr>
        <p:spPr bwMode="auto">
          <a:xfrm>
            <a:off x="2843213" y="2997200"/>
            <a:ext cx="6300787" cy="3860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4126" name="Rectangle 13"/>
          <p:cNvSpPr>
            <a:spLocks noChangeArrowheads="1"/>
          </p:cNvSpPr>
          <p:nvPr/>
        </p:nvSpPr>
        <p:spPr bwMode="auto">
          <a:xfrm>
            <a:off x="5580063" y="404813"/>
            <a:ext cx="3600450" cy="4248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4127" name="Rectangle 12"/>
          <p:cNvSpPr>
            <a:spLocks noChangeArrowheads="1"/>
          </p:cNvSpPr>
          <p:nvPr/>
        </p:nvSpPr>
        <p:spPr bwMode="auto">
          <a:xfrm>
            <a:off x="0" y="188913"/>
            <a:ext cx="3276600" cy="4248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graphicFrame>
        <p:nvGraphicFramePr>
          <p:cNvPr id="4119" name="Object 23"/>
          <p:cNvGraphicFramePr>
            <a:graphicFrameLocks noChangeAspect="1"/>
          </p:cNvGraphicFramePr>
          <p:nvPr/>
        </p:nvGraphicFramePr>
        <p:xfrm>
          <a:off x="5580063" y="0"/>
          <a:ext cx="3563937" cy="206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" name="Bitmap Image" r:id="rId4" imgW="4191585" imgH="2429214" progId="PBrush">
                  <p:embed/>
                </p:oleObj>
              </mc:Choice>
              <mc:Fallback>
                <p:oleObj name="Bitmap Image" r:id="rId4" imgW="4191585" imgH="2429214" progId="PBrush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0"/>
                        <a:ext cx="3563937" cy="206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0" name="Object 24"/>
          <p:cNvGraphicFramePr>
            <a:graphicFrameLocks noChangeAspect="1"/>
          </p:cNvGraphicFramePr>
          <p:nvPr/>
        </p:nvGraphicFramePr>
        <p:xfrm>
          <a:off x="5438775" y="5400675"/>
          <a:ext cx="3705225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" name="Bitmap Image" r:id="rId6" imgW="3704762" imgH="1457143" progId="PBrush">
                  <p:embed/>
                </p:oleObj>
              </mc:Choice>
              <mc:Fallback>
                <p:oleObj name="Bitmap Image" r:id="rId6" imgW="3704762" imgH="1457143" progId="PBrush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8775" y="5400675"/>
                        <a:ext cx="3705225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1" name="Object 25"/>
          <p:cNvGraphicFramePr>
            <a:graphicFrameLocks noChangeAspect="1"/>
          </p:cNvGraphicFramePr>
          <p:nvPr/>
        </p:nvGraphicFramePr>
        <p:xfrm>
          <a:off x="217488" y="0"/>
          <a:ext cx="2987675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" name="Bitmap Image" r:id="rId8" imgW="3428571" imgH="2514286" progId="PBrush">
                  <p:embed/>
                </p:oleObj>
              </mc:Choice>
              <mc:Fallback>
                <p:oleObj name="Bitmap Image" r:id="rId8" imgW="3428571" imgH="2514286" progId="PBrush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0"/>
                        <a:ext cx="2987675" cy="219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2" name="Object 26"/>
          <p:cNvGraphicFramePr>
            <a:graphicFrameLocks noChangeAspect="1"/>
          </p:cNvGraphicFramePr>
          <p:nvPr/>
        </p:nvGraphicFramePr>
        <p:xfrm>
          <a:off x="6381750" y="2420938"/>
          <a:ext cx="2762250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" name="Bitmap Image" r:id="rId10" imgW="2762636" imgH="2523810" progId="PBrush">
                  <p:embed/>
                </p:oleObj>
              </mc:Choice>
              <mc:Fallback>
                <p:oleObj name="Bitmap Image" r:id="rId10" imgW="2762636" imgH="2523810" progId="PBrush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0" y="2420938"/>
                        <a:ext cx="2762250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3" name="Object 27"/>
          <p:cNvGraphicFramePr>
            <a:graphicFrameLocks noChangeAspect="1"/>
          </p:cNvGraphicFramePr>
          <p:nvPr/>
        </p:nvGraphicFramePr>
        <p:xfrm>
          <a:off x="179388" y="3141663"/>
          <a:ext cx="4429125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" name="Bitmap Image" r:id="rId12" imgW="4428571" imgH="1352381" progId="PBrush">
                  <p:embed/>
                </p:oleObj>
              </mc:Choice>
              <mc:Fallback>
                <p:oleObj name="Bitmap Image" r:id="rId12" imgW="4428571" imgH="1352381" progId="PBrush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141663"/>
                        <a:ext cx="4429125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4" name="Object 28"/>
          <p:cNvGraphicFramePr>
            <a:graphicFrameLocks noChangeAspect="1"/>
          </p:cNvGraphicFramePr>
          <p:nvPr/>
        </p:nvGraphicFramePr>
        <p:xfrm>
          <a:off x="647700" y="4365625"/>
          <a:ext cx="4140200" cy="244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" name="Bitmap Image" r:id="rId14" imgW="5668166" imgH="3352381" progId="PBrush">
                  <p:embed/>
                </p:oleObj>
              </mc:Choice>
              <mc:Fallback>
                <p:oleObj name="Bitmap Image" r:id="rId14" imgW="5668166" imgH="3352381" progId="PBrush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4365625"/>
                        <a:ext cx="4140200" cy="244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63900" y="1427163"/>
            <a:ext cx="8077200" cy="1609725"/>
          </a:xfrm>
        </p:spPr>
        <p:txBody>
          <a:bodyPr/>
          <a:lstStyle/>
          <a:p>
            <a:pPr eaLnBrk="1" hangingPunct="1"/>
            <a:r>
              <a:rPr lang="en-GB" sz="7500" b="1" smtClean="0">
                <a:solidFill>
                  <a:srgbClr val="0000FF"/>
                </a:solidFill>
                <a:latin typeface="Comic Sans MS" pitchFamily="66" charset="0"/>
              </a:rPr>
              <a:t>Cells</a:t>
            </a:r>
            <a:endParaRPr lang="en-US" sz="7500" b="1" smtClean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ChangeArrowheads="1"/>
          </p:cNvSpPr>
          <p:nvPr/>
        </p:nvSpPr>
        <p:spPr bwMode="auto">
          <a:xfrm>
            <a:off x="395288" y="4868863"/>
            <a:ext cx="8280400" cy="6477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13666" name="Rectangle 3"/>
          <p:cNvSpPr>
            <a:spLocks noChangeArrowheads="1"/>
          </p:cNvSpPr>
          <p:nvPr/>
        </p:nvSpPr>
        <p:spPr bwMode="auto">
          <a:xfrm>
            <a:off x="395288" y="1557338"/>
            <a:ext cx="8280400" cy="6477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1366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Cells</a:t>
            </a:r>
            <a:endParaRPr lang="en-US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3465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2800" smtClean="0">
                <a:solidFill>
                  <a:srgbClr val="FF0000"/>
                </a:solidFill>
                <a:latin typeface="Comic Sans MS" pitchFamily="66" charset="0"/>
              </a:rPr>
              <a:t>What you should know:</a:t>
            </a:r>
          </a:p>
          <a:p>
            <a:pPr eaLnBrk="1" hangingPunct="1"/>
            <a:r>
              <a:rPr lang="en-GB" sz="2800" smtClean="0">
                <a:latin typeface="Comic Sans MS" pitchFamily="66" charset="0"/>
              </a:rPr>
              <a:t>State that cells are the basic units of life</a:t>
            </a:r>
          </a:p>
          <a:p>
            <a:pPr eaLnBrk="1" hangingPunct="1"/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Understand the difference between unicells and multi cells</a:t>
            </a:r>
          </a:p>
          <a:p>
            <a:pPr eaLnBrk="1" hangingPunct="1"/>
            <a:r>
              <a:rPr lang="en-GB" sz="2800" smtClean="0">
                <a:latin typeface="Comic Sans MS" pitchFamily="66" charset="0"/>
              </a:rPr>
              <a:t>Identify the structures in a plant and animal cell.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sz="2800" smtClean="0">
                <a:solidFill>
                  <a:srgbClr val="FF0000"/>
                </a:solidFill>
                <a:latin typeface="Comic Sans MS" pitchFamily="66" charset="0"/>
              </a:rPr>
              <a:t>Experimental activity: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sz="2800" smtClean="0">
                <a:latin typeface="Comic Sans MS" pitchFamily="66" charset="0"/>
              </a:rPr>
              <a:t>Using a microscope</a:t>
            </a:r>
          </a:p>
          <a:p>
            <a:pPr eaLnBrk="1" hangingPunct="1">
              <a:buFont typeface="Wingdings" pitchFamily="2" charset="2"/>
              <a:buNone/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6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46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46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46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46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46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Lesson Starter</a:t>
            </a:r>
            <a:endParaRPr lang="en-GB" b="1" u="sng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Draw an animal cell and label the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What extra three structures are found in a plant cell?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Can you describe the functions of any of these features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8797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What are cells?</a:t>
            </a:r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95288" y="3890963"/>
            <a:ext cx="8748712" cy="21288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600" dirty="0" smtClean="0">
                <a:solidFill>
                  <a:srgbClr val="0000FF"/>
                </a:solidFill>
                <a:latin typeface="Comic Sans MS" pitchFamily="66" charset="0"/>
              </a:rPr>
              <a:t>Cells are the </a:t>
            </a:r>
            <a:r>
              <a:rPr lang="en-GB" sz="2600" b="1" dirty="0" smtClean="0">
                <a:solidFill>
                  <a:srgbClr val="0000FF"/>
                </a:solidFill>
                <a:latin typeface="Comic Sans MS" pitchFamily="66" charset="0"/>
              </a:rPr>
              <a:t>basic unit of life</a:t>
            </a:r>
            <a:r>
              <a:rPr lang="en-GB" sz="2600" dirty="0" smtClean="0">
                <a:solidFill>
                  <a:srgbClr val="0000FF"/>
                </a:solidFill>
                <a:latin typeface="Comic Sans MS" pitchFamily="66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n-GB" sz="12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600" dirty="0" smtClean="0">
                <a:solidFill>
                  <a:srgbClr val="0000FF"/>
                </a:solidFill>
                <a:latin typeface="Comic Sans MS" pitchFamily="66" charset="0"/>
              </a:rPr>
              <a:t>All living organisms are made up of one or more cells</a:t>
            </a:r>
          </a:p>
          <a:p>
            <a:pPr eaLnBrk="1" hangingPunct="1">
              <a:lnSpc>
                <a:spcPct val="90000"/>
              </a:lnSpc>
            </a:pPr>
            <a:endParaRPr lang="en-GB" sz="12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600" dirty="0" smtClean="0">
                <a:solidFill>
                  <a:srgbClr val="0000FF"/>
                </a:solidFill>
                <a:latin typeface="Comic Sans MS" pitchFamily="66" charset="0"/>
              </a:rPr>
              <a:t>Cells are very small</a:t>
            </a:r>
          </a:p>
        </p:txBody>
      </p:sp>
      <p:pic>
        <p:nvPicPr>
          <p:cNvPr id="115715" name="Picture 4" descr="elodia_cells_0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04913" y="1600200"/>
            <a:ext cx="2693987" cy="2128838"/>
          </a:xfrm>
        </p:spPr>
      </p:pic>
      <p:pic>
        <p:nvPicPr>
          <p:cNvPr id="115716" name="Picture 5" descr="cheek_cell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295900" y="1600200"/>
            <a:ext cx="2589213" cy="212883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0"/>
          <p:cNvSpPr>
            <a:spLocks noChangeArrowheads="1"/>
          </p:cNvSpPr>
          <p:nvPr/>
        </p:nvSpPr>
        <p:spPr bwMode="auto">
          <a:xfrm>
            <a:off x="0" y="1700213"/>
            <a:ext cx="9144000" cy="3603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b="1" i="1" smtClean="0">
                <a:solidFill>
                  <a:srgbClr val="0000FF"/>
                </a:solidFill>
                <a:latin typeface="Comic Sans MS" pitchFamily="66" charset="0"/>
              </a:rPr>
              <a:t>Unicellular organisms</a:t>
            </a:r>
            <a:endParaRPr lang="en-US" sz="380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32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0000FF"/>
                </a:solidFill>
                <a:latin typeface="Comic Sans MS" pitchFamily="66" charset="0"/>
              </a:rPr>
              <a:t>1.	Unicellular organisms </a:t>
            </a:r>
          </a:p>
          <a:p>
            <a:pPr eaLnBrk="1" hangingPunct="1"/>
            <a:r>
              <a:rPr lang="en-US" sz="2400" b="1" smtClean="0">
                <a:latin typeface="Comic Sans MS" pitchFamily="66" charset="0"/>
              </a:rPr>
              <a:t>A living thing made of only ONE cell</a:t>
            </a:r>
          </a:p>
          <a:p>
            <a:pPr eaLnBrk="1" hangingPunct="1"/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Examples: Protozoa, bacteria and some algae</a:t>
            </a:r>
          </a:p>
        </p:txBody>
      </p:sp>
      <p:pic>
        <p:nvPicPr>
          <p:cNvPr id="1320964" name="Picture 4" descr="amoeb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36513" y="3141663"/>
            <a:ext cx="2159001" cy="1644650"/>
          </a:xfrm>
        </p:spPr>
      </p:pic>
      <p:pic>
        <p:nvPicPr>
          <p:cNvPr id="1320966" name="Picture 6" descr="LgParasitic"/>
          <p:cNvPicPr>
            <a:picLocks noChangeAspect="1" noChangeArrowheads="1"/>
          </p:cNvPicPr>
          <p:nvPr/>
        </p:nvPicPr>
        <p:blipFill>
          <a:blip r:embed="rId4"/>
          <a:srcRect l="56340" t="70425"/>
          <a:stretch>
            <a:fillRect/>
          </a:stretch>
        </p:blipFill>
        <p:spPr bwMode="auto">
          <a:xfrm>
            <a:off x="2124075" y="3141663"/>
            <a:ext cx="2376488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67" name="Picture 7" descr="bacteri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141663"/>
            <a:ext cx="244792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68" name="Picture 8" descr="chlamy2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 t="18898" r="20805" b="18898"/>
          <a:stretch>
            <a:fillRect/>
          </a:stretch>
        </p:blipFill>
        <p:spPr bwMode="auto">
          <a:xfrm>
            <a:off x="6948488" y="3141663"/>
            <a:ext cx="219551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8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/>
          <a:srcRect t="1862" b="78207"/>
          <a:stretch>
            <a:fillRect/>
          </a:stretch>
        </p:blipFill>
        <p:spPr>
          <a:xfrm>
            <a:off x="2987675" y="5013325"/>
            <a:ext cx="3095625" cy="9302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8"/>
          <p:cNvSpPr>
            <a:spLocks noChangeArrowheads="1"/>
          </p:cNvSpPr>
          <p:nvPr/>
        </p:nvSpPr>
        <p:spPr bwMode="auto">
          <a:xfrm>
            <a:off x="395288" y="1341438"/>
            <a:ext cx="4537075" cy="15843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Multicellular Organisms</a:t>
            </a:r>
          </a:p>
        </p:txBody>
      </p:sp>
      <p:sp>
        <p:nvSpPr>
          <p:cNvPr id="132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268413"/>
            <a:ext cx="4897437" cy="441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2800" b="1" dirty="0" smtClean="0">
                <a:solidFill>
                  <a:srgbClr val="FF6600"/>
                </a:solidFill>
                <a:latin typeface="Comic Sans MS" pitchFamily="66" charset="0"/>
              </a:rPr>
              <a:t>Multicellular</a:t>
            </a:r>
            <a:r>
              <a:rPr lang="en-GB" sz="2800" dirty="0" smtClean="0">
                <a:solidFill>
                  <a:srgbClr val="FF6600"/>
                </a:solidFill>
                <a:latin typeface="Comic Sans MS" pitchFamily="66" charset="0"/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latin typeface="Comic Sans MS" pitchFamily="66" charset="0"/>
              </a:rPr>
              <a:t>organism</a:t>
            </a:r>
            <a:r>
              <a:rPr lang="en-GB" sz="2800" dirty="0" smtClean="0">
                <a:solidFill>
                  <a:srgbClr val="FF0000"/>
                </a:solidFill>
                <a:latin typeface="Comic Sans MS" pitchFamily="66" charset="0"/>
              </a:rPr>
              <a:t>:</a:t>
            </a:r>
            <a:r>
              <a:rPr lang="en-GB" sz="28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sz="2800" dirty="0" smtClean="0">
                <a:latin typeface="Comic Sans MS" pitchFamily="66" charset="0"/>
              </a:rPr>
              <a:t>Living thing made up of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sz="2800" b="1" dirty="0" smtClean="0">
                <a:latin typeface="Comic Sans MS" pitchFamily="66" charset="0"/>
              </a:rPr>
              <a:t>more than one</a:t>
            </a:r>
            <a:r>
              <a:rPr lang="en-GB" sz="2800" dirty="0" smtClean="0">
                <a:latin typeface="Comic Sans MS" pitchFamily="66" charset="0"/>
              </a:rPr>
              <a:t> cell</a:t>
            </a:r>
            <a:r>
              <a:rPr lang="en-GB" sz="28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sz="2800" dirty="0" smtClean="0">
                <a:solidFill>
                  <a:srgbClr val="FF0000"/>
                </a:solidFill>
                <a:latin typeface="Comic Sans MS" pitchFamily="66" charset="0"/>
              </a:rPr>
              <a:t>Examples:</a:t>
            </a:r>
            <a:r>
              <a:rPr lang="en-GB" sz="2800" dirty="0" smtClean="0">
                <a:solidFill>
                  <a:srgbClr val="0000FF"/>
                </a:solidFill>
                <a:latin typeface="Comic Sans MS" pitchFamily="66" charset="0"/>
              </a:rPr>
              <a:t>                    Animals,                      Plants                    Humans</a:t>
            </a:r>
          </a:p>
        </p:txBody>
      </p:sp>
      <p:pic>
        <p:nvPicPr>
          <p:cNvPr id="1329156" name="Picture 4" descr="elepha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4697413"/>
            <a:ext cx="15621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5" descr="rootcrunch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4925" y="4797425"/>
            <a:ext cx="11334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6" descr="fro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" y="5375275"/>
            <a:ext cx="1728788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5" name="Picture 7" descr="runner#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4714875" y="5084763"/>
            <a:ext cx="16573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6" name="Rectangle 9"/>
          <p:cNvSpPr>
            <a:spLocks noChangeArrowheads="1"/>
          </p:cNvSpPr>
          <p:nvPr/>
        </p:nvSpPr>
        <p:spPr bwMode="auto">
          <a:xfrm>
            <a:off x="2051050" y="4098925"/>
            <a:ext cx="457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700" dirty="0">
                <a:solidFill>
                  <a:srgbClr val="000000"/>
                </a:solidFill>
              </a:rPr>
              <a:t>(have over</a:t>
            </a:r>
          </a:p>
          <a:p>
            <a:pPr eaLnBrk="0" hangingPunct="0"/>
            <a:r>
              <a:rPr lang="en-GB" sz="2700" dirty="0">
                <a:solidFill>
                  <a:srgbClr val="000000"/>
                </a:solidFill>
              </a:rPr>
              <a:t> 10 trillion cells)</a:t>
            </a:r>
          </a:p>
        </p:txBody>
      </p:sp>
      <p:pic>
        <p:nvPicPr>
          <p:cNvPr id="119817" name="Picture 10" descr="lcramerentry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/>
          <a:srcRect t="28487"/>
          <a:stretch>
            <a:fillRect/>
          </a:stretch>
        </p:blipFill>
        <p:spPr>
          <a:xfrm>
            <a:off x="5219700" y="1268413"/>
            <a:ext cx="3455988" cy="3371850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2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2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2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2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2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2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9155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7200" b="1" smtClean="0">
                <a:solidFill>
                  <a:srgbClr val="0000FF"/>
                </a:solidFill>
                <a:latin typeface="Comic Sans MS" pitchFamily="66" charset="0"/>
              </a:rPr>
              <a:t>Cells</a:t>
            </a:r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838200" y="1828800"/>
          <a:ext cx="81534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Photo Editor Photo" r:id="rId4" imgW="4667902" imgH="1848108" progId="">
                  <p:embed/>
                </p:oleObj>
              </mc:Choice>
              <mc:Fallback>
                <p:oleObj name="Photo Editor Photo" r:id="rId4" imgW="4667902" imgH="1848108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-16495" b="-16502"/>
                      <a:stretch>
                        <a:fillRect/>
                      </a:stretch>
                    </p:blipFill>
                    <p:spPr bwMode="auto">
                      <a:xfrm>
                        <a:off x="838200" y="1828800"/>
                        <a:ext cx="81534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5CDD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333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solidFill>
                  <a:srgbClr val="0000FF"/>
                </a:solidFill>
              </a:rPr>
              <a:t>Lesson Starter- animal cell</a:t>
            </a:r>
          </a:p>
        </p:txBody>
      </p:sp>
      <p:pic>
        <p:nvPicPr>
          <p:cNvPr id="124930" name="Picture 5" descr="animal_plant_cells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t="11465" r="61919" b="14055"/>
          <a:stretch>
            <a:fillRect/>
          </a:stretch>
        </p:blipFill>
        <p:spPr bwMode="auto">
          <a:xfrm>
            <a:off x="2268538" y="1268413"/>
            <a:ext cx="44180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Text Box 6"/>
          <p:cNvSpPr txBox="1">
            <a:spLocks noChangeArrowheads="1"/>
          </p:cNvSpPr>
          <p:nvPr/>
        </p:nvSpPr>
        <p:spPr bwMode="auto">
          <a:xfrm>
            <a:off x="107950" y="2060575"/>
            <a:ext cx="2087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solidFill>
                  <a:srgbClr val="0000FF"/>
                </a:solidFill>
                <a:latin typeface="Comic Sans MS" pitchFamily="66" charset="0"/>
              </a:rPr>
              <a:t>Cell membrane</a:t>
            </a:r>
          </a:p>
        </p:txBody>
      </p:sp>
      <p:sp>
        <p:nvSpPr>
          <p:cNvPr id="124932" name="Text Box 7"/>
          <p:cNvSpPr txBox="1">
            <a:spLocks noChangeArrowheads="1"/>
          </p:cNvSpPr>
          <p:nvPr/>
        </p:nvSpPr>
        <p:spPr bwMode="auto">
          <a:xfrm>
            <a:off x="7380288" y="5373688"/>
            <a:ext cx="1439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0000FF"/>
                </a:solidFill>
                <a:latin typeface="Comic Sans MS" pitchFamily="66" charset="0"/>
              </a:rPr>
              <a:t>nucleus</a:t>
            </a:r>
          </a:p>
        </p:txBody>
      </p:sp>
      <p:sp>
        <p:nvSpPr>
          <p:cNvPr id="124933" name="Text Box 8"/>
          <p:cNvSpPr txBox="1">
            <a:spLocks noChangeArrowheads="1"/>
          </p:cNvSpPr>
          <p:nvPr/>
        </p:nvSpPr>
        <p:spPr bwMode="auto">
          <a:xfrm>
            <a:off x="900113" y="6021388"/>
            <a:ext cx="1871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solidFill>
                  <a:srgbClr val="0000FF"/>
                </a:solidFill>
                <a:latin typeface="Comic Sans MS" pitchFamily="66" charset="0"/>
              </a:rPr>
              <a:t>Cytoplasm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GB" smtClean="0">
                <a:solidFill>
                  <a:srgbClr val="0000FF"/>
                </a:solidFill>
              </a:rPr>
              <a:t>Lesson Starter- plant cell</a:t>
            </a:r>
          </a:p>
        </p:txBody>
      </p:sp>
      <p:pic>
        <p:nvPicPr>
          <p:cNvPr id="125954" name="Picture 5" descr="plantcell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20949" t="5635" r="30205" b="12453"/>
          <a:stretch>
            <a:fillRect/>
          </a:stretch>
        </p:blipFill>
        <p:spPr bwMode="auto">
          <a:xfrm>
            <a:off x="2700338" y="1557338"/>
            <a:ext cx="3024187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Text Box 6"/>
          <p:cNvSpPr txBox="1">
            <a:spLocks noChangeArrowheads="1"/>
          </p:cNvSpPr>
          <p:nvPr/>
        </p:nvSpPr>
        <p:spPr bwMode="auto">
          <a:xfrm>
            <a:off x="2627313" y="4005263"/>
            <a:ext cx="360362" cy="3667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25956" name="Text Box 7"/>
          <p:cNvSpPr txBox="1">
            <a:spLocks noChangeArrowheads="1"/>
          </p:cNvSpPr>
          <p:nvPr/>
        </p:nvSpPr>
        <p:spPr bwMode="auto">
          <a:xfrm>
            <a:off x="2700338" y="5516563"/>
            <a:ext cx="360362" cy="3667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125957" name="Text Box 8"/>
          <p:cNvSpPr txBox="1">
            <a:spLocks noChangeArrowheads="1"/>
          </p:cNvSpPr>
          <p:nvPr/>
        </p:nvSpPr>
        <p:spPr bwMode="auto">
          <a:xfrm>
            <a:off x="6516688" y="2492375"/>
            <a:ext cx="216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solidFill>
                  <a:srgbClr val="0000FF"/>
                </a:solidFill>
                <a:latin typeface="Comic Sans MS" pitchFamily="66" charset="0"/>
              </a:rPr>
              <a:t>nucleus</a:t>
            </a:r>
          </a:p>
        </p:txBody>
      </p:sp>
      <p:sp>
        <p:nvSpPr>
          <p:cNvPr id="125958" name="Text Box 9"/>
          <p:cNvSpPr txBox="1">
            <a:spLocks noChangeArrowheads="1"/>
          </p:cNvSpPr>
          <p:nvPr/>
        </p:nvSpPr>
        <p:spPr bwMode="auto">
          <a:xfrm>
            <a:off x="6372225" y="4076700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solidFill>
                  <a:srgbClr val="0000FF"/>
                </a:solidFill>
                <a:latin typeface="Comic Sans MS" pitchFamily="66" charset="0"/>
              </a:rPr>
              <a:t>Cell membrane</a:t>
            </a:r>
          </a:p>
        </p:txBody>
      </p:sp>
      <p:sp>
        <p:nvSpPr>
          <p:cNvPr id="125959" name="Text Box 10"/>
          <p:cNvSpPr txBox="1">
            <a:spLocks noChangeArrowheads="1"/>
          </p:cNvSpPr>
          <p:nvPr/>
        </p:nvSpPr>
        <p:spPr bwMode="auto">
          <a:xfrm>
            <a:off x="250825" y="2997200"/>
            <a:ext cx="2089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0000FF"/>
                </a:solidFill>
                <a:latin typeface="Comic Sans MS" pitchFamily="66" charset="0"/>
              </a:rPr>
              <a:t>chloroplasts</a:t>
            </a:r>
          </a:p>
        </p:txBody>
      </p:sp>
      <p:sp>
        <p:nvSpPr>
          <p:cNvPr id="125960" name="Text Box 11"/>
          <p:cNvSpPr txBox="1">
            <a:spLocks noChangeArrowheads="1"/>
          </p:cNvSpPr>
          <p:nvPr/>
        </p:nvSpPr>
        <p:spPr bwMode="auto">
          <a:xfrm>
            <a:off x="5867400" y="6021388"/>
            <a:ext cx="1871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solidFill>
                  <a:srgbClr val="0000FF"/>
                </a:solidFill>
                <a:latin typeface="Comic Sans MS" pitchFamily="66" charset="0"/>
              </a:rPr>
              <a:t>cytoplasm</a:t>
            </a:r>
          </a:p>
        </p:txBody>
      </p:sp>
      <p:sp>
        <p:nvSpPr>
          <p:cNvPr id="125961" name="Text Box 12"/>
          <p:cNvSpPr txBox="1">
            <a:spLocks noChangeArrowheads="1"/>
          </p:cNvSpPr>
          <p:nvPr/>
        </p:nvSpPr>
        <p:spPr bwMode="auto">
          <a:xfrm>
            <a:off x="250825" y="6165850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solidFill>
                  <a:srgbClr val="0000FF"/>
                </a:solidFill>
                <a:latin typeface="Comic Sans MS" pitchFamily="66" charset="0"/>
              </a:rPr>
              <a:t>Cell wall</a:t>
            </a:r>
          </a:p>
        </p:txBody>
      </p:sp>
      <p:sp>
        <p:nvSpPr>
          <p:cNvPr id="125962" name="Text Box 13"/>
          <p:cNvSpPr txBox="1">
            <a:spLocks noChangeArrowheads="1"/>
          </p:cNvSpPr>
          <p:nvPr/>
        </p:nvSpPr>
        <p:spPr bwMode="auto">
          <a:xfrm>
            <a:off x="1763713" y="1341438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>
                <a:solidFill>
                  <a:srgbClr val="0000FF"/>
                </a:solidFill>
                <a:latin typeface="Comic Sans MS" pitchFamily="66" charset="0"/>
              </a:rPr>
              <a:t>vacuole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0000FF"/>
                </a:solidFill>
                <a:latin typeface="Comic Sans MS" pitchFamily="66" charset="0"/>
              </a:rPr>
              <a:t>Name structures 1-6</a:t>
            </a:r>
            <a:endParaRPr lang="en-US" sz="380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269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463" y="908050"/>
            <a:ext cx="9036050" cy="58054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2800" smtClean="0">
                <a:latin typeface="Comic Sans MS" pitchFamily="66" charset="0"/>
              </a:rPr>
              <a:t>	</a:t>
            </a:r>
            <a:endParaRPr lang="en-US" sz="2800" smtClean="0">
              <a:latin typeface="Comic Sans MS" pitchFamily="66" charset="0"/>
            </a:endParaRPr>
          </a:p>
        </p:txBody>
      </p:sp>
      <p:sp>
        <p:nvSpPr>
          <p:cNvPr id="126979" name="Rectangle 4"/>
          <p:cNvSpPr>
            <a:spLocks noChangeArrowheads="1"/>
          </p:cNvSpPr>
          <p:nvPr/>
        </p:nvSpPr>
        <p:spPr bwMode="auto">
          <a:xfrm>
            <a:off x="0" y="163195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tIns="152352" bIns="0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26980" name="Rectangle 5"/>
          <p:cNvSpPr>
            <a:spLocks noChangeArrowheads="1"/>
          </p:cNvSpPr>
          <p:nvPr/>
        </p:nvSpPr>
        <p:spPr bwMode="auto">
          <a:xfrm>
            <a:off x="92075" y="3429000"/>
            <a:ext cx="8943975" cy="1676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tIns="152352" bIns="0" anchor="ctr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1._____________________	</a:t>
            </a:r>
            <a:r>
              <a:rPr lang="en-US" sz="20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           </a:t>
            </a:r>
            <a:r>
              <a:rPr lang="en-US" sz="2000">
                <a:solidFill>
                  <a:srgbClr val="00FF00"/>
                </a:solidFill>
                <a:latin typeface="Comic Sans MS" pitchFamily="66" charset="0"/>
                <a:cs typeface="Times New Roman" pitchFamily="18" charset="0"/>
              </a:rPr>
              <a:t>4._________________________</a:t>
            </a:r>
            <a:endParaRPr lang="en-GB" sz="2000" b="1" i="1">
              <a:solidFill>
                <a:srgbClr val="00FF00"/>
              </a:solidFill>
            </a:endParaRPr>
          </a:p>
          <a:p>
            <a:pPr eaLnBrk="0" hangingPunct="0"/>
            <a:r>
              <a:rPr lang="en-US" sz="2000">
                <a:solidFill>
                  <a:srgbClr val="0000FF"/>
                </a:solidFill>
                <a:latin typeface="Comic Sans MS" pitchFamily="66" charset="0"/>
              </a:rPr>
              <a:t>2._____________________	</a:t>
            </a:r>
            <a:r>
              <a:rPr lang="en-US" sz="2000">
                <a:solidFill>
                  <a:srgbClr val="000000"/>
                </a:solidFill>
                <a:latin typeface="Comic Sans MS" pitchFamily="66" charset="0"/>
              </a:rPr>
              <a:t>	</a:t>
            </a:r>
            <a:r>
              <a:rPr lang="en-US" sz="2000">
                <a:solidFill>
                  <a:srgbClr val="FF00FF"/>
                </a:solidFill>
                <a:latin typeface="Comic Sans MS" pitchFamily="66" charset="0"/>
              </a:rPr>
              <a:t>5._________________________</a:t>
            </a:r>
            <a:endParaRPr lang="en-GB" sz="2000" b="1" i="1">
              <a:solidFill>
                <a:srgbClr val="FF00FF"/>
              </a:solidFill>
            </a:endParaRPr>
          </a:p>
          <a:p>
            <a:pPr eaLnBrk="0" hangingPunct="0"/>
            <a:r>
              <a:rPr lang="en-US" sz="2000">
                <a:solidFill>
                  <a:srgbClr val="9900CC"/>
                </a:solidFill>
                <a:latin typeface="Comic Sans MS" pitchFamily="66" charset="0"/>
              </a:rPr>
              <a:t>3._____________________</a:t>
            </a:r>
            <a:r>
              <a:rPr lang="en-US" sz="2000">
                <a:solidFill>
                  <a:srgbClr val="660066"/>
                </a:solidFill>
                <a:latin typeface="Comic Sans MS" pitchFamily="66" charset="0"/>
              </a:rPr>
              <a:t>	</a:t>
            </a:r>
            <a:r>
              <a:rPr lang="en-US" sz="2000">
                <a:solidFill>
                  <a:srgbClr val="000000"/>
                </a:solidFill>
                <a:latin typeface="Comic Sans MS" pitchFamily="66" charset="0"/>
              </a:rPr>
              <a:t>	</a:t>
            </a:r>
            <a:r>
              <a:rPr lang="en-US" sz="2000">
                <a:solidFill>
                  <a:srgbClr val="FF9900"/>
                </a:solidFill>
                <a:latin typeface="Comic Sans MS" pitchFamily="66" charset="0"/>
              </a:rPr>
              <a:t>6._________________________</a:t>
            </a:r>
            <a:endParaRPr lang="en-GB" sz="2000" b="1" i="1">
              <a:solidFill>
                <a:srgbClr val="FF9900"/>
              </a:solidFill>
            </a:endParaRPr>
          </a:p>
          <a:p>
            <a:pPr eaLnBrk="0" hangingPunct="0"/>
            <a:r>
              <a:rPr lang="en-US" sz="2000" b="1">
                <a:solidFill>
                  <a:srgbClr val="000000"/>
                </a:solidFill>
                <a:latin typeface="Comic Sans MS" pitchFamily="66" charset="0"/>
              </a:rPr>
              <a:t>Common cell structures:</a:t>
            </a:r>
            <a:r>
              <a:rPr lang="en-US" sz="2000">
                <a:solidFill>
                  <a:srgbClr val="000000"/>
                </a:solidFill>
                <a:latin typeface="Comic Sans MS" pitchFamily="66" charset="0"/>
              </a:rPr>
              <a:t> Summary of plants and animal cells</a:t>
            </a:r>
            <a:endParaRPr lang="en-GB" sz="2000" b="1" i="1">
              <a:solidFill>
                <a:srgbClr val="000000"/>
              </a:solidFill>
            </a:endParaRPr>
          </a:p>
          <a:p>
            <a:pPr eaLnBrk="0" hangingPunct="0"/>
            <a:endParaRPr lang="en-GB" sz="2000">
              <a:solidFill>
                <a:srgbClr val="000000"/>
              </a:solidFill>
            </a:endParaRPr>
          </a:p>
        </p:txBody>
      </p:sp>
      <p:graphicFrame>
        <p:nvGraphicFramePr>
          <p:cNvPr id="1340422" name="Group 6"/>
          <p:cNvGraphicFramePr>
            <a:graphicFrameLocks noGrp="1"/>
          </p:cNvGraphicFramePr>
          <p:nvPr/>
        </p:nvGraphicFramePr>
        <p:xfrm>
          <a:off x="107950" y="4797425"/>
          <a:ext cx="8929688" cy="1878013"/>
        </p:xfrm>
        <a:graphic>
          <a:graphicData uri="http://schemas.openxmlformats.org/drawingml/2006/table">
            <a:tbl>
              <a:tblPr/>
              <a:tblGrid>
                <a:gridCol w="4545013"/>
                <a:gridCol w="4384675"/>
              </a:tblGrid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Plant and animal cells both have</a:t>
                      </a:r>
                      <a:endParaRPr kumimoji="0" lang="en-GB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Times New Roman" pitchFamily="18" charset="0"/>
                          <a:cs typeface="Arial" pitchFamily="34" charset="0"/>
                        </a:rPr>
                        <a:t>Only plant cells have</a:t>
                      </a:r>
                      <a:endParaRPr kumimoji="0" lang="en-GB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 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26998" name="Picture 23"/>
          <p:cNvPicPr>
            <a:picLocks noChangeAspect="1" noChangeArrowheads="1"/>
          </p:cNvPicPr>
          <p:nvPr/>
        </p:nvPicPr>
        <p:blipFill>
          <a:blip r:embed="rId3"/>
          <a:srcRect t="27336" b="28914"/>
          <a:stretch>
            <a:fillRect/>
          </a:stretch>
        </p:blipFill>
        <p:spPr bwMode="auto">
          <a:xfrm>
            <a:off x="1331913" y="1341438"/>
            <a:ext cx="6659562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0440" name="Text Box 24"/>
          <p:cNvSpPr txBox="1">
            <a:spLocks noChangeArrowheads="1"/>
          </p:cNvSpPr>
          <p:nvPr/>
        </p:nvSpPr>
        <p:spPr bwMode="auto">
          <a:xfrm>
            <a:off x="684213" y="3476625"/>
            <a:ext cx="1300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0000"/>
                </a:solidFill>
                <a:latin typeface="Comic Sans MS" pitchFamily="66" charset="0"/>
              </a:rPr>
              <a:t>Nucleus</a:t>
            </a: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40441" name="Text Box 25"/>
          <p:cNvSpPr txBox="1">
            <a:spLocks noChangeArrowheads="1"/>
          </p:cNvSpPr>
          <p:nvPr/>
        </p:nvSpPr>
        <p:spPr bwMode="auto">
          <a:xfrm>
            <a:off x="684213" y="3789363"/>
            <a:ext cx="1617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3366FF"/>
                </a:solidFill>
                <a:latin typeface="Comic Sans MS" pitchFamily="66" charset="0"/>
              </a:rPr>
              <a:t>Cytoplasm</a:t>
            </a:r>
            <a:endParaRPr lang="en-US" sz="2400">
              <a:solidFill>
                <a:srgbClr val="3366FF"/>
              </a:solidFill>
              <a:latin typeface="Comic Sans MS" pitchFamily="66" charset="0"/>
            </a:endParaRPr>
          </a:p>
        </p:txBody>
      </p:sp>
      <p:sp>
        <p:nvSpPr>
          <p:cNvPr id="1340442" name="Text Box 26"/>
          <p:cNvSpPr txBox="1">
            <a:spLocks noChangeArrowheads="1"/>
          </p:cNvSpPr>
          <p:nvPr/>
        </p:nvSpPr>
        <p:spPr bwMode="auto">
          <a:xfrm>
            <a:off x="684213" y="4124325"/>
            <a:ext cx="2243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9900CC"/>
                </a:solidFill>
                <a:latin typeface="Comic Sans MS" pitchFamily="66" charset="0"/>
              </a:rPr>
              <a:t>Cell membrane</a:t>
            </a:r>
            <a:endParaRPr lang="en-US" sz="2400">
              <a:solidFill>
                <a:srgbClr val="9900CC"/>
              </a:solidFill>
              <a:latin typeface="Comic Sans MS" pitchFamily="66" charset="0"/>
            </a:endParaRPr>
          </a:p>
        </p:txBody>
      </p:sp>
      <p:sp>
        <p:nvSpPr>
          <p:cNvPr id="1340443" name="Text Box 27"/>
          <p:cNvSpPr txBox="1">
            <a:spLocks noChangeArrowheads="1"/>
          </p:cNvSpPr>
          <p:nvPr/>
        </p:nvSpPr>
        <p:spPr bwMode="auto">
          <a:xfrm>
            <a:off x="5159375" y="3476625"/>
            <a:ext cx="178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FF00"/>
                </a:solidFill>
                <a:latin typeface="Comic Sans MS" pitchFamily="66" charset="0"/>
              </a:rPr>
              <a:t>Chloroplast</a:t>
            </a:r>
            <a:endParaRPr lang="en-US" sz="240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1340444" name="Text Box 28"/>
          <p:cNvSpPr txBox="1">
            <a:spLocks noChangeArrowheads="1"/>
          </p:cNvSpPr>
          <p:nvPr/>
        </p:nvSpPr>
        <p:spPr bwMode="auto">
          <a:xfrm>
            <a:off x="5148263" y="3789363"/>
            <a:ext cx="1265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00FF"/>
                </a:solidFill>
                <a:latin typeface="Comic Sans MS" pitchFamily="66" charset="0"/>
              </a:rPr>
              <a:t>Vacuole</a:t>
            </a:r>
            <a:endParaRPr lang="en-US" sz="2400">
              <a:solidFill>
                <a:srgbClr val="FF00FF"/>
              </a:solidFill>
              <a:latin typeface="Comic Sans MS" pitchFamily="66" charset="0"/>
            </a:endParaRPr>
          </a:p>
        </p:txBody>
      </p:sp>
      <p:sp>
        <p:nvSpPr>
          <p:cNvPr id="1340445" name="Text Box 29"/>
          <p:cNvSpPr txBox="1">
            <a:spLocks noChangeArrowheads="1"/>
          </p:cNvSpPr>
          <p:nvPr/>
        </p:nvSpPr>
        <p:spPr bwMode="auto">
          <a:xfrm>
            <a:off x="5159375" y="4124325"/>
            <a:ext cx="1325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9900"/>
                </a:solidFill>
                <a:latin typeface="Comic Sans MS" pitchFamily="66" charset="0"/>
              </a:rPr>
              <a:t>Cell wall</a:t>
            </a:r>
            <a:endParaRPr lang="en-US" sz="2400">
              <a:solidFill>
                <a:srgbClr val="FF9900"/>
              </a:solidFill>
              <a:latin typeface="Comic Sans MS" pitchFamily="66" charset="0"/>
            </a:endParaRPr>
          </a:p>
        </p:txBody>
      </p:sp>
      <p:sp>
        <p:nvSpPr>
          <p:cNvPr id="1340446" name="Text Box 30"/>
          <p:cNvSpPr txBox="1">
            <a:spLocks noChangeArrowheads="1"/>
          </p:cNvSpPr>
          <p:nvPr/>
        </p:nvSpPr>
        <p:spPr bwMode="auto">
          <a:xfrm>
            <a:off x="5159375" y="5445125"/>
            <a:ext cx="178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FF00"/>
                </a:solidFill>
                <a:latin typeface="Comic Sans MS" pitchFamily="66" charset="0"/>
              </a:rPr>
              <a:t>Chloroplast</a:t>
            </a:r>
            <a:endParaRPr lang="en-US" sz="240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1340447" name="Text Box 31"/>
          <p:cNvSpPr txBox="1">
            <a:spLocks noChangeArrowheads="1"/>
          </p:cNvSpPr>
          <p:nvPr/>
        </p:nvSpPr>
        <p:spPr bwMode="auto">
          <a:xfrm>
            <a:off x="5148263" y="5780088"/>
            <a:ext cx="1265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00FF"/>
                </a:solidFill>
                <a:latin typeface="Comic Sans MS" pitchFamily="66" charset="0"/>
              </a:rPr>
              <a:t>Vacuole</a:t>
            </a:r>
            <a:endParaRPr lang="en-US" sz="2400">
              <a:solidFill>
                <a:srgbClr val="FF00FF"/>
              </a:solidFill>
              <a:latin typeface="Comic Sans MS" pitchFamily="66" charset="0"/>
            </a:endParaRPr>
          </a:p>
        </p:txBody>
      </p:sp>
      <p:sp>
        <p:nvSpPr>
          <p:cNvPr id="1340448" name="Text Box 32"/>
          <p:cNvSpPr txBox="1">
            <a:spLocks noChangeArrowheads="1"/>
          </p:cNvSpPr>
          <p:nvPr/>
        </p:nvSpPr>
        <p:spPr bwMode="auto">
          <a:xfrm>
            <a:off x="5159375" y="6211888"/>
            <a:ext cx="1325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9900"/>
                </a:solidFill>
                <a:latin typeface="Comic Sans MS" pitchFamily="66" charset="0"/>
              </a:rPr>
              <a:t>Cell wall</a:t>
            </a:r>
            <a:endParaRPr lang="en-US" sz="2400">
              <a:solidFill>
                <a:srgbClr val="FF9900"/>
              </a:solidFill>
              <a:latin typeface="Comic Sans MS" pitchFamily="66" charset="0"/>
            </a:endParaRPr>
          </a:p>
        </p:txBody>
      </p:sp>
      <p:sp>
        <p:nvSpPr>
          <p:cNvPr id="1340449" name="Text Box 33"/>
          <p:cNvSpPr txBox="1">
            <a:spLocks noChangeArrowheads="1"/>
          </p:cNvSpPr>
          <p:nvPr/>
        </p:nvSpPr>
        <p:spPr bwMode="auto">
          <a:xfrm>
            <a:off x="673100" y="5373688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F0000"/>
                </a:solidFill>
                <a:latin typeface="Comic Sans MS" pitchFamily="66" charset="0"/>
              </a:rPr>
              <a:t>Nucleus</a:t>
            </a: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40450" name="Text Box 34"/>
          <p:cNvSpPr txBox="1">
            <a:spLocks noChangeArrowheads="1"/>
          </p:cNvSpPr>
          <p:nvPr/>
        </p:nvSpPr>
        <p:spPr bwMode="auto">
          <a:xfrm>
            <a:off x="684213" y="5780088"/>
            <a:ext cx="1617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3366FF"/>
                </a:solidFill>
                <a:latin typeface="Comic Sans MS" pitchFamily="66" charset="0"/>
              </a:rPr>
              <a:t>Cytoplasm</a:t>
            </a:r>
            <a:endParaRPr lang="en-US" sz="2400">
              <a:solidFill>
                <a:srgbClr val="3366FF"/>
              </a:solidFill>
              <a:latin typeface="Comic Sans MS" pitchFamily="66" charset="0"/>
            </a:endParaRPr>
          </a:p>
        </p:txBody>
      </p:sp>
      <p:sp>
        <p:nvSpPr>
          <p:cNvPr id="1340451" name="Text Box 35"/>
          <p:cNvSpPr txBox="1">
            <a:spLocks noChangeArrowheads="1"/>
          </p:cNvSpPr>
          <p:nvPr/>
        </p:nvSpPr>
        <p:spPr bwMode="auto">
          <a:xfrm>
            <a:off x="673100" y="6211888"/>
            <a:ext cx="2243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9900CC"/>
                </a:solidFill>
                <a:latin typeface="Comic Sans MS" pitchFamily="66" charset="0"/>
              </a:rPr>
              <a:t>Cell membrane</a:t>
            </a:r>
            <a:endParaRPr lang="en-US" sz="2400">
              <a:solidFill>
                <a:srgbClr val="99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0440" grpId="0"/>
      <p:bldP spid="1340441" grpId="0"/>
      <p:bldP spid="1340442" grpId="0"/>
      <p:bldP spid="1340443" grpId="0"/>
      <p:bldP spid="1340444" grpId="0"/>
      <p:bldP spid="1340445" grpId="0"/>
      <p:bldP spid="1340447" grpId="0"/>
      <p:bldP spid="1340449" grpId="0"/>
      <p:bldP spid="13404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015287" cy="914400"/>
          </a:xfrm>
        </p:spPr>
        <p:txBody>
          <a:bodyPr/>
          <a:lstStyle/>
          <a:p>
            <a:pPr eaLnBrk="1" hangingPunct="1"/>
            <a:r>
              <a:rPr lang="en-GB" smtClean="0"/>
              <a:t>Microscope</a:t>
            </a:r>
            <a:endParaRPr lang="en-US" smtClean="0"/>
          </a:p>
        </p:txBody>
      </p:sp>
      <p:sp>
        <p:nvSpPr>
          <p:cNvPr id="126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692150"/>
            <a:ext cx="7924800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A50021"/>
              </a:buClr>
              <a:buFontTx/>
              <a:buNone/>
            </a:pPr>
            <a:r>
              <a:rPr lang="en-GB" sz="2800" b="1" dirty="0" smtClean="0">
                <a:solidFill>
                  <a:srgbClr val="0000FF"/>
                </a:solidFill>
                <a:latin typeface="Comic Sans MS" pitchFamily="66" charset="0"/>
              </a:rPr>
              <a:t>Learning Intention:</a:t>
            </a:r>
          </a:p>
          <a:p>
            <a:pPr eaLnBrk="1" hangingPunct="1">
              <a:lnSpc>
                <a:spcPct val="80000"/>
              </a:lnSpc>
              <a:buClr>
                <a:srgbClr val="A50021"/>
              </a:buClr>
              <a:buFontTx/>
              <a:buNone/>
            </a:pPr>
            <a:endParaRPr lang="en-GB" sz="28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Clr>
                <a:srgbClr val="A50021"/>
              </a:buClr>
              <a:buFontTx/>
              <a:buChar char="o"/>
            </a:pPr>
            <a:r>
              <a:rPr lang="en-GB" sz="2800" dirty="0" smtClean="0">
                <a:solidFill>
                  <a:srgbClr val="0000FF"/>
                </a:solidFill>
                <a:latin typeface="Comic Sans MS" pitchFamily="66" charset="0"/>
              </a:rPr>
              <a:t>I can accurately and safely use a microscope to look at cells</a:t>
            </a:r>
          </a:p>
          <a:p>
            <a:pPr eaLnBrk="1" hangingPunct="1">
              <a:lnSpc>
                <a:spcPct val="80000"/>
              </a:lnSpc>
              <a:buClr>
                <a:srgbClr val="A50021"/>
              </a:buClr>
              <a:buFontTx/>
              <a:buNone/>
            </a:pPr>
            <a:endParaRPr lang="en-GB" sz="28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Clr>
                <a:srgbClr val="A50021"/>
              </a:buClr>
              <a:buFontTx/>
              <a:buNone/>
            </a:pPr>
            <a:r>
              <a:rPr lang="en-GB" sz="2800" b="1" dirty="0" smtClean="0">
                <a:solidFill>
                  <a:srgbClr val="0000FF"/>
                </a:solidFill>
                <a:latin typeface="Comic Sans MS" pitchFamily="66" charset="0"/>
              </a:rPr>
              <a:t>Success Criteria:</a:t>
            </a:r>
          </a:p>
          <a:p>
            <a:pPr eaLnBrk="1" hangingPunct="1">
              <a:lnSpc>
                <a:spcPct val="80000"/>
              </a:lnSpc>
              <a:buClr>
                <a:srgbClr val="A50021"/>
              </a:buClr>
              <a:buFontTx/>
              <a:buNone/>
            </a:pPr>
            <a:endParaRPr lang="en-GB" sz="2800" b="1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Clr>
                <a:srgbClr val="A50021"/>
              </a:buClr>
              <a:buFontTx/>
              <a:buChar char="o"/>
            </a:pPr>
            <a:r>
              <a:rPr lang="en-GB" sz="2800" dirty="0" smtClean="0">
                <a:solidFill>
                  <a:srgbClr val="0000FF"/>
                </a:solidFill>
                <a:latin typeface="Comic Sans MS" pitchFamily="66" charset="0"/>
              </a:rPr>
              <a:t>Name the different parts of a microscope</a:t>
            </a:r>
          </a:p>
          <a:p>
            <a:pPr eaLnBrk="1" hangingPunct="1">
              <a:lnSpc>
                <a:spcPct val="80000"/>
              </a:lnSpc>
              <a:buClr>
                <a:srgbClr val="A50021"/>
              </a:buClr>
              <a:buFontTx/>
              <a:buChar char="o"/>
            </a:pPr>
            <a:r>
              <a:rPr lang="en-GB" sz="2800" dirty="0" smtClean="0">
                <a:solidFill>
                  <a:srgbClr val="0000FF"/>
                </a:solidFill>
                <a:latin typeface="Comic Sans MS" pitchFamily="66" charset="0"/>
              </a:rPr>
              <a:t>Use a microscope to magnify objects on microscope slides</a:t>
            </a:r>
          </a:p>
          <a:p>
            <a:pPr eaLnBrk="1" hangingPunct="1">
              <a:lnSpc>
                <a:spcPct val="80000"/>
              </a:lnSpc>
              <a:buClr>
                <a:srgbClr val="A50021"/>
              </a:buClr>
              <a:buFontTx/>
              <a:buChar char="o"/>
            </a:pPr>
            <a:r>
              <a:rPr lang="en-GB" sz="2800" dirty="0" smtClean="0">
                <a:solidFill>
                  <a:srgbClr val="0000FF"/>
                </a:solidFill>
                <a:latin typeface="Comic Sans MS" pitchFamily="66" charset="0"/>
              </a:rPr>
              <a:t>Know what magnification you are using in the microscope.</a:t>
            </a:r>
          </a:p>
          <a:p>
            <a:pPr eaLnBrk="1" hangingPunct="1">
              <a:lnSpc>
                <a:spcPct val="80000"/>
              </a:lnSpc>
              <a:buClr>
                <a:srgbClr val="A50021"/>
              </a:buClr>
              <a:buFontTx/>
              <a:buChar char="o"/>
            </a:pPr>
            <a:endParaRPr lang="en-GB" sz="28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Clr>
                <a:srgbClr val="A50021"/>
              </a:buClr>
              <a:buFontTx/>
              <a:buNone/>
            </a:pPr>
            <a:endParaRPr lang="en-GB" sz="24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64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64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64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64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64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64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464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468313" y="1916113"/>
            <a:ext cx="8135937" cy="7921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61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Cells</a:t>
            </a:r>
            <a:endParaRPr lang="en-US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1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08050"/>
            <a:ext cx="8280400" cy="4419600"/>
          </a:xfrm>
        </p:spPr>
        <p:txBody>
          <a:bodyPr/>
          <a:lstStyle/>
          <a:p>
            <a:pPr eaLnBrk="1" hangingPunct="1"/>
            <a:endParaRPr lang="en-US" i="1" smtClean="0">
              <a:latin typeface="Comic Sans MS" pitchFamily="66" charset="0"/>
            </a:endParaRPr>
          </a:p>
          <a:p>
            <a:pPr eaLnBrk="1" hangingPunct="1"/>
            <a:r>
              <a:rPr lang="en-US" sz="2000" i="1" smtClean="0">
                <a:latin typeface="Comic Sans MS" pitchFamily="66" charset="0"/>
              </a:rPr>
              <a:t> </a:t>
            </a:r>
            <a:r>
              <a:rPr lang="en-US" sz="2400" smtClean="0">
                <a:latin typeface="Comic Sans MS" pitchFamily="66" charset="0"/>
              </a:rPr>
              <a:t>Most cells are transparent. </a:t>
            </a:r>
          </a:p>
          <a:p>
            <a:pPr eaLnBrk="1" hangingPunct="1"/>
            <a:r>
              <a:rPr lang="en-US" sz="2400" i="1" smtClean="0">
                <a:solidFill>
                  <a:srgbClr val="3333CC"/>
                </a:solidFill>
                <a:latin typeface="Comic Sans MS" pitchFamily="66" charset="0"/>
              </a:rPr>
              <a:t>To see the detailed structure of a cell it must be                     </a:t>
            </a:r>
            <a:r>
              <a:rPr lang="en-US" sz="2400" i="1" u="sng" smtClean="0">
                <a:solidFill>
                  <a:srgbClr val="3333CC"/>
                </a:solidFill>
                <a:latin typeface="Comic Sans MS" pitchFamily="66" charset="0"/>
              </a:rPr>
              <a:t>stained</a:t>
            </a:r>
            <a:r>
              <a:rPr lang="en-US" sz="2400" i="1" smtClean="0">
                <a:solidFill>
                  <a:srgbClr val="3333CC"/>
                </a:solidFill>
                <a:latin typeface="Comic Sans MS" pitchFamily="66" charset="0"/>
              </a:rPr>
              <a:t> and </a:t>
            </a:r>
            <a:r>
              <a:rPr lang="en-US" sz="2400" i="1" u="sng" smtClean="0">
                <a:solidFill>
                  <a:srgbClr val="3333CC"/>
                </a:solidFill>
                <a:latin typeface="Comic Sans MS" pitchFamily="66" charset="0"/>
              </a:rPr>
              <a:t>viewed under a microscope.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sz="2400" smtClean="0">
                <a:solidFill>
                  <a:srgbClr val="FF3300"/>
                </a:solidFill>
                <a:latin typeface="Comic Sans MS" pitchFamily="66" charset="0"/>
              </a:rPr>
              <a:t>Stain for an animal cell</a:t>
            </a:r>
            <a:r>
              <a:rPr lang="en-GB" sz="2400" smtClean="0">
                <a:latin typeface="Comic Sans MS" pitchFamily="66" charset="0"/>
              </a:rPr>
              <a:t>     	</a:t>
            </a:r>
            <a:r>
              <a:rPr lang="en-GB" sz="2400" smtClean="0">
                <a:solidFill>
                  <a:srgbClr val="006600"/>
                </a:solidFill>
                <a:latin typeface="Comic Sans MS" pitchFamily="66" charset="0"/>
              </a:rPr>
              <a:t>Stain for a plant cell</a:t>
            </a:r>
            <a:r>
              <a:rPr lang="en-GB" sz="2400" smtClean="0">
                <a:latin typeface="Comic Sans MS" pitchFamily="66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sz="2400" smtClean="0">
                <a:latin typeface="Comic Sans MS" pitchFamily="66" charset="0"/>
              </a:rPr>
              <a:t>Eosin stain	           	Iodine solution</a:t>
            </a:r>
            <a:endParaRPr lang="en-US" sz="2400" smtClean="0">
              <a:latin typeface="Comic Sans MS" pitchFamily="66" charset="0"/>
            </a:endParaRPr>
          </a:p>
          <a:p>
            <a:pPr eaLnBrk="1" hangingPunct="1"/>
            <a:endParaRPr lang="en-US" b="1" smtClean="0">
              <a:solidFill>
                <a:srgbClr val="3333CC"/>
              </a:solidFill>
              <a:latin typeface="Comic Sans MS" pitchFamily="66" charset="0"/>
            </a:endParaRPr>
          </a:p>
          <a:p>
            <a:pPr eaLnBrk="1" hangingPunct="1"/>
            <a:endParaRPr lang="en-US" smtClean="0">
              <a:solidFill>
                <a:srgbClr val="3333CC"/>
              </a:solidFill>
              <a:latin typeface="Comic Sans MS" pitchFamily="66" charset="0"/>
            </a:endParaRPr>
          </a:p>
        </p:txBody>
      </p:sp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5148263" y="3679825"/>
          <a:ext cx="2211387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Bitmap Image" r:id="rId4" imgW="2390476" imgH="2219635" progId="PBrush">
                  <p:embed/>
                </p:oleObj>
              </mc:Choice>
              <mc:Fallback>
                <p:oleObj name="Bitmap Image" r:id="rId4" imgW="2390476" imgH="2219635" progId="PBrus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3679825"/>
                        <a:ext cx="2211387" cy="205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075" y="3716338"/>
            <a:ext cx="280352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0000FF"/>
                </a:solidFill>
                <a:latin typeface="Comic Sans MS" pitchFamily="66" charset="0"/>
              </a:rPr>
              <a:t>Animal cell: Made of 3 parts</a:t>
            </a:r>
            <a:endParaRPr lang="en-US" sz="380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320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65188" y="1063625"/>
            <a:ext cx="903605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b="1" i="1" smtClean="0">
                <a:solidFill>
                  <a:schemeClr val="tx2"/>
                </a:solidFill>
                <a:latin typeface="Comic Sans MS" pitchFamily="66" charset="0"/>
              </a:rPr>
              <a:t>	</a:t>
            </a:r>
            <a:r>
              <a:rPr lang="en-US" sz="2800" b="1" i="1" smtClean="0">
                <a:latin typeface="Comic Sans MS" pitchFamily="66" charset="0"/>
              </a:rPr>
              <a:t>			                                 		      </a:t>
            </a:r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       Cell</a:t>
            </a:r>
            <a:r>
              <a:rPr lang="en-US" sz="200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part   </a:t>
            </a:r>
            <a:r>
              <a:rPr lang="en-US" sz="400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Structure</a:t>
            </a:r>
            <a:r>
              <a:rPr lang="en-US" sz="200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&amp;</a:t>
            </a:r>
            <a:r>
              <a:rPr lang="en-US" sz="200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Function</a:t>
            </a:r>
            <a:endParaRPr lang="en-GB" sz="2800" b="1" i="1" smtClean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/>
            <a:endParaRPr lang="en-US" sz="2800" smtClean="0">
              <a:solidFill>
                <a:srgbClr val="3333CC"/>
              </a:solidFill>
              <a:latin typeface="Comic Sans MS" pitchFamily="66" charset="0"/>
            </a:endParaRPr>
          </a:p>
        </p:txBody>
      </p:sp>
      <p:pic>
        <p:nvPicPr>
          <p:cNvPr id="13209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8575" y="2420938"/>
            <a:ext cx="3355975" cy="2627312"/>
          </a:xfrm>
        </p:spPr>
      </p:pic>
      <p:sp>
        <p:nvSpPr>
          <p:cNvPr id="1332229" name="Rectangle 5"/>
          <p:cNvSpPr>
            <a:spLocks noChangeArrowheads="1"/>
          </p:cNvSpPr>
          <p:nvPr/>
        </p:nvSpPr>
        <p:spPr bwMode="auto">
          <a:xfrm>
            <a:off x="3384550" y="4292600"/>
            <a:ext cx="2016125" cy="5762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800">
                <a:solidFill>
                  <a:srgbClr val="009900"/>
                </a:solidFill>
                <a:latin typeface="Comic Sans MS" pitchFamily="66" charset="0"/>
              </a:rPr>
              <a:t>Nucleus</a:t>
            </a:r>
            <a:endParaRPr lang="en-US" sz="280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1332230" name="Rectangle 6"/>
          <p:cNvSpPr>
            <a:spLocks noChangeArrowheads="1"/>
          </p:cNvSpPr>
          <p:nvPr/>
        </p:nvSpPr>
        <p:spPr bwMode="auto">
          <a:xfrm>
            <a:off x="5545138" y="2276475"/>
            <a:ext cx="3563937" cy="9350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000">
                <a:solidFill>
                  <a:srgbClr val="000000"/>
                </a:solidFill>
                <a:latin typeface="Comic Sans MS" pitchFamily="66" charset="0"/>
              </a:rPr>
              <a:t>Thin flexible membrane surrounding a cell. </a:t>
            </a:r>
            <a:r>
              <a:rPr lang="en-GB" sz="2000">
                <a:solidFill>
                  <a:srgbClr val="FF0000"/>
                </a:solidFill>
                <a:latin typeface="Comic Sans MS" pitchFamily="66" charset="0"/>
              </a:rPr>
              <a:t>Controls entry and exit of materials</a:t>
            </a: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en-US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32231" name="Rectangle 7"/>
          <p:cNvSpPr>
            <a:spLocks noChangeArrowheads="1"/>
          </p:cNvSpPr>
          <p:nvPr/>
        </p:nvSpPr>
        <p:spPr bwMode="auto">
          <a:xfrm>
            <a:off x="5545138" y="3284538"/>
            <a:ext cx="3527425" cy="936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000">
                <a:solidFill>
                  <a:srgbClr val="000000"/>
                </a:solidFill>
                <a:latin typeface="Comic Sans MS" pitchFamily="66" charset="0"/>
              </a:rPr>
              <a:t>Transparent material inside the cell. </a:t>
            </a:r>
            <a:r>
              <a:rPr lang="en-GB" sz="2000">
                <a:solidFill>
                  <a:srgbClr val="9900CC"/>
                </a:solidFill>
                <a:latin typeface="Comic Sans MS" pitchFamily="66" charset="0"/>
              </a:rPr>
              <a:t>Site of biochemical reactions in the cell.</a:t>
            </a:r>
            <a:endParaRPr lang="en-US" sz="2000">
              <a:solidFill>
                <a:srgbClr val="9900CC"/>
              </a:solidFill>
              <a:latin typeface="Comic Sans MS" pitchFamily="66" charset="0"/>
            </a:endParaRPr>
          </a:p>
        </p:txBody>
      </p:sp>
      <p:sp>
        <p:nvSpPr>
          <p:cNvPr id="1332232" name="Rectangle 8"/>
          <p:cNvSpPr>
            <a:spLocks noChangeArrowheads="1"/>
          </p:cNvSpPr>
          <p:nvPr/>
        </p:nvSpPr>
        <p:spPr bwMode="auto">
          <a:xfrm>
            <a:off x="5545138" y="4292600"/>
            <a:ext cx="3563937" cy="1006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000">
                <a:solidFill>
                  <a:srgbClr val="000000"/>
                </a:solidFill>
                <a:latin typeface="Comic Sans MS" pitchFamily="66" charset="0"/>
              </a:rPr>
              <a:t>Structure that contains chromosomes.                         </a:t>
            </a:r>
            <a:r>
              <a:rPr lang="en-GB" sz="2000">
                <a:solidFill>
                  <a:srgbClr val="009900"/>
                </a:solidFill>
                <a:latin typeface="Comic Sans MS" pitchFamily="66" charset="0"/>
              </a:rPr>
              <a:t>Controls the cell activities.</a:t>
            </a:r>
            <a:endParaRPr lang="en-US" sz="200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132104" name="Line 9"/>
          <p:cNvSpPr>
            <a:spLocks noChangeShapeType="1"/>
          </p:cNvSpPr>
          <p:nvPr/>
        </p:nvSpPr>
        <p:spPr bwMode="auto">
          <a:xfrm>
            <a:off x="2901950" y="2708275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34" name="Rectangle 10"/>
          <p:cNvSpPr>
            <a:spLocks noChangeArrowheads="1"/>
          </p:cNvSpPr>
          <p:nvPr/>
        </p:nvSpPr>
        <p:spPr bwMode="auto">
          <a:xfrm>
            <a:off x="3384550" y="2276475"/>
            <a:ext cx="2016125" cy="863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800">
                <a:solidFill>
                  <a:srgbClr val="FF0000"/>
                </a:solidFill>
                <a:latin typeface="Comic Sans MS" pitchFamily="66" charset="0"/>
              </a:rPr>
              <a:t>Cell membrane</a:t>
            </a:r>
            <a:endParaRPr lang="en-US" sz="28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2106" name="Line 11"/>
          <p:cNvSpPr>
            <a:spLocks noChangeShapeType="1"/>
          </p:cNvSpPr>
          <p:nvPr/>
        </p:nvSpPr>
        <p:spPr bwMode="auto">
          <a:xfrm>
            <a:off x="2759075" y="3644900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7" name="Line 12"/>
          <p:cNvSpPr>
            <a:spLocks noChangeShapeType="1"/>
          </p:cNvSpPr>
          <p:nvPr/>
        </p:nvSpPr>
        <p:spPr bwMode="auto">
          <a:xfrm>
            <a:off x="2181225" y="4365625"/>
            <a:ext cx="1203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37" name="Rectangle 13"/>
          <p:cNvSpPr>
            <a:spLocks noChangeArrowheads="1"/>
          </p:cNvSpPr>
          <p:nvPr/>
        </p:nvSpPr>
        <p:spPr bwMode="auto">
          <a:xfrm>
            <a:off x="3384550" y="3357563"/>
            <a:ext cx="2016125" cy="57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800">
                <a:solidFill>
                  <a:srgbClr val="9900CC"/>
                </a:solidFill>
                <a:latin typeface="Comic Sans MS" pitchFamily="66" charset="0"/>
              </a:rPr>
              <a:t>Cytoplasm</a:t>
            </a:r>
            <a:endParaRPr lang="en-US" sz="2800">
              <a:solidFill>
                <a:srgbClr val="9900CC"/>
              </a:solidFill>
              <a:latin typeface="Comic Sans MS" pitchFamily="66" charset="0"/>
            </a:endParaRPr>
          </a:p>
        </p:txBody>
      </p:sp>
      <p:sp>
        <p:nvSpPr>
          <p:cNvPr id="1332238" name="Freeform 14"/>
          <p:cNvSpPr>
            <a:spLocks/>
          </p:cNvSpPr>
          <p:nvPr/>
        </p:nvSpPr>
        <p:spPr bwMode="auto">
          <a:xfrm>
            <a:off x="1881188" y="4149725"/>
            <a:ext cx="463550" cy="193675"/>
          </a:xfrm>
          <a:custGeom>
            <a:avLst/>
            <a:gdLst>
              <a:gd name="T0" fmla="*/ 0 w 292"/>
              <a:gd name="T1" fmla="*/ 0 h 122"/>
              <a:gd name="T2" fmla="*/ 2147483647 w 292"/>
              <a:gd name="T3" fmla="*/ 2147483647 h 122"/>
              <a:gd name="T4" fmla="*/ 2147483647 w 292"/>
              <a:gd name="T5" fmla="*/ 2147483647 h 122"/>
              <a:gd name="T6" fmla="*/ 2147483647 w 292"/>
              <a:gd name="T7" fmla="*/ 2147483647 h 122"/>
              <a:gd name="T8" fmla="*/ 0 60000 65536"/>
              <a:gd name="T9" fmla="*/ 0 60000 65536"/>
              <a:gd name="T10" fmla="*/ 0 60000 65536"/>
              <a:gd name="T11" fmla="*/ 0 60000 65536"/>
              <a:gd name="T12" fmla="*/ 0 w 292"/>
              <a:gd name="T13" fmla="*/ 0 h 122"/>
              <a:gd name="T14" fmla="*/ 292 w 292"/>
              <a:gd name="T15" fmla="*/ 122 h 1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2" h="122">
                <a:moveTo>
                  <a:pt x="0" y="0"/>
                </a:moveTo>
                <a:cubicBezTo>
                  <a:pt x="58" y="19"/>
                  <a:pt x="116" y="36"/>
                  <a:pt x="174" y="55"/>
                </a:cubicBezTo>
                <a:cubicBezTo>
                  <a:pt x="226" y="109"/>
                  <a:pt x="169" y="58"/>
                  <a:pt x="221" y="86"/>
                </a:cubicBezTo>
                <a:cubicBezTo>
                  <a:pt x="288" y="122"/>
                  <a:pt x="245" y="118"/>
                  <a:pt x="292" y="118"/>
                </a:cubicBezTo>
              </a:path>
            </a:pathLst>
          </a:cu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39" name="Freeform 15"/>
          <p:cNvSpPr>
            <a:spLocks/>
          </p:cNvSpPr>
          <p:nvPr/>
        </p:nvSpPr>
        <p:spPr bwMode="auto">
          <a:xfrm>
            <a:off x="2016125" y="4076700"/>
            <a:ext cx="463550" cy="193675"/>
          </a:xfrm>
          <a:custGeom>
            <a:avLst/>
            <a:gdLst>
              <a:gd name="T0" fmla="*/ 0 w 292"/>
              <a:gd name="T1" fmla="*/ 0 h 122"/>
              <a:gd name="T2" fmla="*/ 2147483647 w 292"/>
              <a:gd name="T3" fmla="*/ 2147483647 h 122"/>
              <a:gd name="T4" fmla="*/ 2147483647 w 292"/>
              <a:gd name="T5" fmla="*/ 2147483647 h 122"/>
              <a:gd name="T6" fmla="*/ 2147483647 w 292"/>
              <a:gd name="T7" fmla="*/ 2147483647 h 122"/>
              <a:gd name="T8" fmla="*/ 0 60000 65536"/>
              <a:gd name="T9" fmla="*/ 0 60000 65536"/>
              <a:gd name="T10" fmla="*/ 0 60000 65536"/>
              <a:gd name="T11" fmla="*/ 0 60000 65536"/>
              <a:gd name="T12" fmla="*/ 0 w 292"/>
              <a:gd name="T13" fmla="*/ 0 h 122"/>
              <a:gd name="T14" fmla="*/ 292 w 292"/>
              <a:gd name="T15" fmla="*/ 122 h 1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2" h="122">
                <a:moveTo>
                  <a:pt x="0" y="0"/>
                </a:moveTo>
                <a:cubicBezTo>
                  <a:pt x="58" y="19"/>
                  <a:pt x="116" y="36"/>
                  <a:pt x="174" y="55"/>
                </a:cubicBezTo>
                <a:cubicBezTo>
                  <a:pt x="226" y="109"/>
                  <a:pt x="169" y="58"/>
                  <a:pt x="221" y="86"/>
                </a:cubicBezTo>
                <a:cubicBezTo>
                  <a:pt x="288" y="122"/>
                  <a:pt x="245" y="118"/>
                  <a:pt x="292" y="118"/>
                </a:cubicBezTo>
              </a:path>
            </a:pathLst>
          </a:custGeom>
          <a:noFill/>
          <a:ln w="635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40" name="Oval 16"/>
          <p:cNvSpPr>
            <a:spLocks noChangeArrowheads="1"/>
          </p:cNvSpPr>
          <p:nvPr/>
        </p:nvSpPr>
        <p:spPr bwMode="auto">
          <a:xfrm rot="737834">
            <a:off x="2089150" y="4078288"/>
            <a:ext cx="73025" cy="14287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38" grpId="0" animBg="1"/>
      <p:bldP spid="1332239" grpId="0" animBg="1"/>
      <p:bldP spid="13322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30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Animal cell structures</a:t>
            </a:r>
          </a:p>
        </p:txBody>
      </p:sp>
      <p:graphicFrame>
        <p:nvGraphicFramePr>
          <p:cNvPr id="230435" name="Group 35"/>
          <p:cNvGraphicFramePr>
            <a:graphicFrameLocks noGrp="1"/>
          </p:cNvGraphicFramePr>
          <p:nvPr>
            <p:ph idx="4294967295"/>
          </p:nvPr>
        </p:nvGraphicFramePr>
        <p:xfrm>
          <a:off x="611188" y="2420938"/>
          <a:ext cx="7924800" cy="2090738"/>
        </p:xfrm>
        <a:graphic>
          <a:graphicData uri="http://schemas.openxmlformats.org/drawingml/2006/table">
            <a:tbl>
              <a:tblPr/>
              <a:tblGrid>
                <a:gridCol w="2479675"/>
                <a:gridCol w="5445125"/>
              </a:tblGrid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Cell membrane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Controls which substances can enter and leave the cell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Cytoplasm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Site of biochemical reactions           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Nucleus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Controls all cell activities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3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71438" y="2700338"/>
          <a:ext cx="3276600" cy="296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Bitmap Image" r:id="rId4" imgW="3476190" imgH="3142857" progId="PBrush">
                  <p:embed/>
                </p:oleObj>
              </mc:Choice>
              <mc:Fallback>
                <p:oleObj name="Bitmap Image" r:id="rId4" imgW="3476190" imgH="3142857" progId="PBrush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2700338"/>
                        <a:ext cx="3276600" cy="296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FF"/>
                </a:solidFill>
                <a:latin typeface="Comic Sans MS" pitchFamily="66" charset="0"/>
              </a:rPr>
              <a:t>Plant cell: Made of 6 parts</a:t>
            </a:r>
            <a:endParaRPr lang="en-US" sz="380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717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981075"/>
            <a:ext cx="9036050" cy="4525963"/>
          </a:xfrm>
        </p:spPr>
        <p:txBody>
          <a:bodyPr/>
          <a:lstStyle/>
          <a:p>
            <a:pPr eaLnBrk="1" hangingPunct="1">
              <a:lnSpc>
                <a:spcPct val="65000"/>
              </a:lnSpc>
              <a:spcBef>
                <a:spcPct val="10000"/>
              </a:spcBef>
              <a:buFont typeface="Wingdings" pitchFamily="2" charset="2"/>
              <a:buNone/>
            </a:pPr>
            <a:r>
              <a:rPr lang="en-US" sz="2800" b="1" i="1" smtClean="0">
                <a:latin typeface="Comic Sans MS" pitchFamily="66" charset="0"/>
              </a:rPr>
              <a:t>			                                 		      </a:t>
            </a:r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                             			     Cell</a:t>
            </a:r>
            <a:r>
              <a:rPr lang="en-US" sz="200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part   </a:t>
            </a:r>
            <a:r>
              <a:rPr lang="en-US" sz="400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Structure</a:t>
            </a:r>
            <a:r>
              <a:rPr lang="en-US" sz="200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&amp;</a:t>
            </a:r>
            <a:r>
              <a:rPr lang="en-US" sz="200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Function</a:t>
            </a:r>
            <a:endParaRPr lang="en-GB" sz="2800" b="1" i="1" smtClean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>
              <a:lnSpc>
                <a:spcPct val="95000"/>
              </a:lnSpc>
            </a:pPr>
            <a:endParaRPr lang="en-US" sz="2800" smtClean="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1334277" name="Rectangle 5"/>
          <p:cNvSpPr>
            <a:spLocks noChangeArrowheads="1"/>
          </p:cNvSpPr>
          <p:nvPr/>
        </p:nvSpPr>
        <p:spPr bwMode="auto">
          <a:xfrm>
            <a:off x="3384550" y="2708275"/>
            <a:ext cx="2016125" cy="5762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800">
                <a:solidFill>
                  <a:srgbClr val="009900"/>
                </a:solidFill>
                <a:latin typeface="Comic Sans MS" pitchFamily="66" charset="0"/>
              </a:rPr>
              <a:t>Nucleus</a:t>
            </a:r>
            <a:endParaRPr lang="en-US" sz="280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1334278" name="Rectangle 6"/>
          <p:cNvSpPr>
            <a:spLocks noChangeArrowheads="1"/>
          </p:cNvSpPr>
          <p:nvPr/>
        </p:nvSpPr>
        <p:spPr bwMode="auto">
          <a:xfrm>
            <a:off x="5508625" y="1628775"/>
            <a:ext cx="3563938" cy="9350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000">
                <a:solidFill>
                  <a:srgbClr val="000000"/>
                </a:solidFill>
                <a:latin typeface="Comic Sans MS" pitchFamily="66" charset="0"/>
              </a:rPr>
              <a:t>Thin flexible membrane surrounding cell. </a:t>
            </a:r>
            <a:r>
              <a:rPr lang="en-GB" sz="2000">
                <a:solidFill>
                  <a:srgbClr val="FF0000"/>
                </a:solidFill>
                <a:latin typeface="Comic Sans MS" pitchFamily="66" charset="0"/>
              </a:rPr>
              <a:t>Controls entry and exit of materials</a:t>
            </a: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en-US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34279" name="Rectangle 7"/>
          <p:cNvSpPr>
            <a:spLocks noChangeArrowheads="1"/>
          </p:cNvSpPr>
          <p:nvPr/>
        </p:nvSpPr>
        <p:spPr bwMode="auto">
          <a:xfrm>
            <a:off x="5508625" y="3571875"/>
            <a:ext cx="3527425" cy="936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000">
                <a:solidFill>
                  <a:srgbClr val="000000"/>
                </a:solidFill>
                <a:latin typeface="Comic Sans MS" pitchFamily="66" charset="0"/>
              </a:rPr>
              <a:t>Transparent material inside the cell. </a:t>
            </a:r>
            <a:r>
              <a:rPr lang="en-GB" sz="2000">
                <a:solidFill>
                  <a:srgbClr val="9900CC"/>
                </a:solidFill>
                <a:latin typeface="Comic Sans MS" pitchFamily="66" charset="0"/>
              </a:rPr>
              <a:t>Site of biochemical reactions in the cell.</a:t>
            </a:r>
            <a:endParaRPr lang="en-US" sz="2000">
              <a:solidFill>
                <a:srgbClr val="9900CC"/>
              </a:solidFill>
              <a:latin typeface="Comic Sans MS" pitchFamily="66" charset="0"/>
            </a:endParaRPr>
          </a:p>
        </p:txBody>
      </p:sp>
      <p:sp>
        <p:nvSpPr>
          <p:cNvPr id="1334280" name="Rectangle 8"/>
          <p:cNvSpPr>
            <a:spLocks noChangeArrowheads="1"/>
          </p:cNvSpPr>
          <p:nvPr/>
        </p:nvSpPr>
        <p:spPr bwMode="auto">
          <a:xfrm>
            <a:off x="5508625" y="2566988"/>
            <a:ext cx="3563938" cy="1006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000">
                <a:solidFill>
                  <a:srgbClr val="000000"/>
                </a:solidFill>
                <a:latin typeface="Comic Sans MS" pitchFamily="66" charset="0"/>
              </a:rPr>
              <a:t>Structure that contains chromosomes.                         </a:t>
            </a:r>
            <a:r>
              <a:rPr lang="en-GB" sz="2000">
                <a:solidFill>
                  <a:srgbClr val="009900"/>
                </a:solidFill>
                <a:latin typeface="Comic Sans MS" pitchFamily="66" charset="0"/>
              </a:rPr>
              <a:t>Controls cell activities.</a:t>
            </a:r>
            <a:endParaRPr lang="en-US" sz="200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1334281" name="Rectangle 9"/>
          <p:cNvSpPr>
            <a:spLocks noChangeArrowheads="1"/>
          </p:cNvSpPr>
          <p:nvPr/>
        </p:nvSpPr>
        <p:spPr bwMode="auto">
          <a:xfrm>
            <a:off x="3384550" y="1700213"/>
            <a:ext cx="2016125" cy="863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800">
                <a:solidFill>
                  <a:srgbClr val="FF0000"/>
                </a:solidFill>
                <a:latin typeface="Comic Sans MS" pitchFamily="66" charset="0"/>
              </a:rPr>
              <a:t>Cell membrane</a:t>
            </a:r>
            <a:endParaRPr lang="en-US" sz="28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34282" name="Rectangle 10"/>
          <p:cNvSpPr>
            <a:spLocks noChangeArrowheads="1"/>
          </p:cNvSpPr>
          <p:nvPr/>
        </p:nvSpPr>
        <p:spPr bwMode="auto">
          <a:xfrm>
            <a:off x="3419475" y="6237288"/>
            <a:ext cx="2016125" cy="57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800">
                <a:solidFill>
                  <a:srgbClr val="FF6600"/>
                </a:solidFill>
                <a:latin typeface="Comic Sans MS" pitchFamily="66" charset="0"/>
              </a:rPr>
              <a:t>Cell wall</a:t>
            </a:r>
            <a:endParaRPr lang="en-US" sz="2800">
              <a:solidFill>
                <a:srgbClr val="FF6600"/>
              </a:solidFill>
              <a:latin typeface="Comic Sans MS" pitchFamily="66" charset="0"/>
            </a:endParaRPr>
          </a:p>
        </p:txBody>
      </p:sp>
      <p:sp>
        <p:nvSpPr>
          <p:cNvPr id="7182" name="Line 11"/>
          <p:cNvSpPr>
            <a:spLocks noChangeShapeType="1"/>
          </p:cNvSpPr>
          <p:nvPr/>
        </p:nvSpPr>
        <p:spPr bwMode="auto">
          <a:xfrm flipV="1">
            <a:off x="2771775" y="2205038"/>
            <a:ext cx="576263" cy="7191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284" name="Rectangle 12"/>
          <p:cNvSpPr>
            <a:spLocks noChangeArrowheads="1"/>
          </p:cNvSpPr>
          <p:nvPr/>
        </p:nvSpPr>
        <p:spPr bwMode="auto">
          <a:xfrm>
            <a:off x="3419475" y="4581525"/>
            <a:ext cx="2016125" cy="5762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800">
                <a:solidFill>
                  <a:srgbClr val="0000FF"/>
                </a:solidFill>
                <a:latin typeface="Comic Sans MS" pitchFamily="66" charset="0"/>
              </a:rPr>
              <a:t>Vacuole</a:t>
            </a:r>
            <a:endParaRPr lang="en-US" sz="280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334285" name="Rectangle 13"/>
          <p:cNvSpPr>
            <a:spLocks noChangeArrowheads="1"/>
          </p:cNvSpPr>
          <p:nvPr/>
        </p:nvSpPr>
        <p:spPr bwMode="auto">
          <a:xfrm>
            <a:off x="3419475" y="5373688"/>
            <a:ext cx="2016125" cy="57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800">
                <a:solidFill>
                  <a:srgbClr val="00FF00"/>
                </a:solidFill>
                <a:latin typeface="Comic Sans MS" pitchFamily="66" charset="0"/>
              </a:rPr>
              <a:t>C</a:t>
            </a:r>
            <a:r>
              <a:rPr lang="en-GB" sz="2700">
                <a:solidFill>
                  <a:srgbClr val="00FF00"/>
                </a:solidFill>
                <a:latin typeface="Comic Sans MS" pitchFamily="66" charset="0"/>
              </a:rPr>
              <a:t>hloroplast</a:t>
            </a:r>
            <a:endParaRPr lang="en-US" sz="270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1334286" name="Rectangle 14"/>
          <p:cNvSpPr>
            <a:spLocks noChangeArrowheads="1"/>
          </p:cNvSpPr>
          <p:nvPr/>
        </p:nvSpPr>
        <p:spPr bwMode="auto">
          <a:xfrm>
            <a:off x="5508625" y="4510088"/>
            <a:ext cx="3527425" cy="7191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000">
                <a:solidFill>
                  <a:srgbClr val="000000"/>
                </a:solidFill>
                <a:latin typeface="Comic Sans MS" pitchFamily="66" charset="0"/>
              </a:rPr>
              <a:t>Supports the plant cell. </a:t>
            </a:r>
            <a:r>
              <a:rPr lang="en-GB" sz="2000">
                <a:solidFill>
                  <a:srgbClr val="0000FF"/>
                </a:solidFill>
                <a:latin typeface="Comic Sans MS" pitchFamily="66" charset="0"/>
              </a:rPr>
              <a:t>Contains</a:t>
            </a:r>
            <a:r>
              <a:rPr lang="en-GB" sz="120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sz="2000">
                <a:solidFill>
                  <a:srgbClr val="0000FF"/>
                </a:solidFill>
                <a:latin typeface="Comic Sans MS" pitchFamily="66" charset="0"/>
              </a:rPr>
              <a:t>water,</a:t>
            </a:r>
            <a:r>
              <a:rPr lang="en-GB" sz="120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sz="2000">
                <a:solidFill>
                  <a:srgbClr val="0000FF"/>
                </a:solidFill>
                <a:latin typeface="Comic Sans MS" pitchFamily="66" charset="0"/>
              </a:rPr>
              <a:t>sugar</a:t>
            </a:r>
            <a:r>
              <a:rPr lang="en-GB" sz="120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sz="2000">
                <a:solidFill>
                  <a:srgbClr val="0000FF"/>
                </a:solidFill>
                <a:latin typeface="Comic Sans MS" pitchFamily="66" charset="0"/>
              </a:rPr>
              <a:t>&amp;</a:t>
            </a:r>
            <a:r>
              <a:rPr lang="en-GB" sz="120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sz="2000">
                <a:solidFill>
                  <a:srgbClr val="0000FF"/>
                </a:solidFill>
                <a:latin typeface="Comic Sans MS" pitchFamily="66" charset="0"/>
              </a:rPr>
              <a:t>salts</a:t>
            </a:r>
            <a:endParaRPr lang="en-US" sz="200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334287" name="Rectangle 15"/>
          <p:cNvSpPr>
            <a:spLocks noChangeArrowheads="1"/>
          </p:cNvSpPr>
          <p:nvPr/>
        </p:nvSpPr>
        <p:spPr bwMode="auto">
          <a:xfrm>
            <a:off x="5508625" y="5229225"/>
            <a:ext cx="3527425" cy="936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000">
                <a:solidFill>
                  <a:srgbClr val="000000"/>
                </a:solidFill>
                <a:latin typeface="Comic Sans MS" pitchFamily="66" charset="0"/>
              </a:rPr>
              <a:t>Green disc structure containing chlorophyll.            </a:t>
            </a:r>
            <a:r>
              <a:rPr lang="en-GB" sz="2000">
                <a:solidFill>
                  <a:srgbClr val="00FF00"/>
                </a:solidFill>
                <a:latin typeface="Comic Sans MS" pitchFamily="66" charset="0"/>
              </a:rPr>
              <a:t>Site of photosynthesis.</a:t>
            </a:r>
            <a:endParaRPr lang="en-US" sz="200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1334288" name="Rectangle 16"/>
          <p:cNvSpPr>
            <a:spLocks noChangeArrowheads="1"/>
          </p:cNvSpPr>
          <p:nvPr/>
        </p:nvSpPr>
        <p:spPr bwMode="auto">
          <a:xfrm>
            <a:off x="5508625" y="6165850"/>
            <a:ext cx="3527425" cy="6492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000">
                <a:solidFill>
                  <a:srgbClr val="000000"/>
                </a:solidFill>
                <a:latin typeface="Comic Sans MS" pitchFamily="66" charset="0"/>
              </a:rPr>
              <a:t>Slightly flexible boundary that </a:t>
            </a:r>
            <a:r>
              <a:rPr lang="en-GB" sz="2000">
                <a:solidFill>
                  <a:srgbClr val="FF6600"/>
                </a:solidFill>
                <a:latin typeface="Comic Sans MS" pitchFamily="66" charset="0"/>
              </a:rPr>
              <a:t>maintains cell shape</a:t>
            </a:r>
            <a:r>
              <a:rPr lang="en-GB" sz="2000">
                <a:solidFill>
                  <a:srgbClr val="000000"/>
                </a:solidFill>
                <a:latin typeface="Comic Sans MS" pitchFamily="66" charset="0"/>
              </a:rPr>
              <a:t>.</a:t>
            </a:r>
            <a:endParaRPr lang="en-US" sz="2000">
              <a:solidFill>
                <a:srgbClr val="9900CC"/>
              </a:solidFill>
              <a:latin typeface="Comic Sans MS" pitchFamily="66" charset="0"/>
            </a:endParaRPr>
          </a:p>
        </p:txBody>
      </p:sp>
      <p:sp>
        <p:nvSpPr>
          <p:cNvPr id="1334289" name="Freeform 17"/>
          <p:cNvSpPr>
            <a:spLocks/>
          </p:cNvSpPr>
          <p:nvPr/>
        </p:nvSpPr>
        <p:spPr bwMode="auto">
          <a:xfrm>
            <a:off x="2236788" y="3306763"/>
            <a:ext cx="463550" cy="193675"/>
          </a:xfrm>
          <a:custGeom>
            <a:avLst/>
            <a:gdLst>
              <a:gd name="T0" fmla="*/ 0 w 292"/>
              <a:gd name="T1" fmla="*/ 0 h 122"/>
              <a:gd name="T2" fmla="*/ 2147483647 w 292"/>
              <a:gd name="T3" fmla="*/ 2147483647 h 122"/>
              <a:gd name="T4" fmla="*/ 2147483647 w 292"/>
              <a:gd name="T5" fmla="*/ 2147483647 h 122"/>
              <a:gd name="T6" fmla="*/ 2147483647 w 292"/>
              <a:gd name="T7" fmla="*/ 2147483647 h 122"/>
              <a:gd name="T8" fmla="*/ 0 60000 65536"/>
              <a:gd name="T9" fmla="*/ 0 60000 65536"/>
              <a:gd name="T10" fmla="*/ 0 60000 65536"/>
              <a:gd name="T11" fmla="*/ 0 60000 65536"/>
              <a:gd name="T12" fmla="*/ 0 w 292"/>
              <a:gd name="T13" fmla="*/ 0 h 122"/>
              <a:gd name="T14" fmla="*/ 292 w 292"/>
              <a:gd name="T15" fmla="*/ 122 h 1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2" h="122">
                <a:moveTo>
                  <a:pt x="0" y="0"/>
                </a:moveTo>
                <a:cubicBezTo>
                  <a:pt x="58" y="19"/>
                  <a:pt x="116" y="36"/>
                  <a:pt x="174" y="55"/>
                </a:cubicBezTo>
                <a:cubicBezTo>
                  <a:pt x="226" y="109"/>
                  <a:pt x="169" y="58"/>
                  <a:pt x="221" y="86"/>
                </a:cubicBezTo>
                <a:cubicBezTo>
                  <a:pt x="288" y="122"/>
                  <a:pt x="245" y="118"/>
                  <a:pt x="292" y="118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290" name="Freeform 18"/>
          <p:cNvSpPr>
            <a:spLocks/>
          </p:cNvSpPr>
          <p:nvPr/>
        </p:nvSpPr>
        <p:spPr bwMode="auto">
          <a:xfrm>
            <a:off x="2330450" y="3233738"/>
            <a:ext cx="463550" cy="193675"/>
          </a:xfrm>
          <a:custGeom>
            <a:avLst/>
            <a:gdLst>
              <a:gd name="T0" fmla="*/ 0 w 292"/>
              <a:gd name="T1" fmla="*/ 0 h 122"/>
              <a:gd name="T2" fmla="*/ 2147483647 w 292"/>
              <a:gd name="T3" fmla="*/ 2147483647 h 122"/>
              <a:gd name="T4" fmla="*/ 2147483647 w 292"/>
              <a:gd name="T5" fmla="*/ 2147483647 h 122"/>
              <a:gd name="T6" fmla="*/ 2147483647 w 292"/>
              <a:gd name="T7" fmla="*/ 2147483647 h 122"/>
              <a:gd name="T8" fmla="*/ 0 60000 65536"/>
              <a:gd name="T9" fmla="*/ 0 60000 65536"/>
              <a:gd name="T10" fmla="*/ 0 60000 65536"/>
              <a:gd name="T11" fmla="*/ 0 60000 65536"/>
              <a:gd name="T12" fmla="*/ 0 w 292"/>
              <a:gd name="T13" fmla="*/ 0 h 122"/>
              <a:gd name="T14" fmla="*/ 292 w 292"/>
              <a:gd name="T15" fmla="*/ 122 h 1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2" h="122">
                <a:moveTo>
                  <a:pt x="0" y="0"/>
                </a:moveTo>
                <a:cubicBezTo>
                  <a:pt x="58" y="19"/>
                  <a:pt x="116" y="36"/>
                  <a:pt x="174" y="55"/>
                </a:cubicBezTo>
                <a:cubicBezTo>
                  <a:pt x="226" y="109"/>
                  <a:pt x="169" y="58"/>
                  <a:pt x="221" y="86"/>
                </a:cubicBezTo>
                <a:cubicBezTo>
                  <a:pt x="288" y="122"/>
                  <a:pt x="245" y="118"/>
                  <a:pt x="292" y="118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291" name="Oval 19"/>
          <p:cNvSpPr>
            <a:spLocks noChangeArrowheads="1"/>
          </p:cNvSpPr>
          <p:nvPr/>
        </p:nvSpPr>
        <p:spPr bwMode="auto">
          <a:xfrm rot="737834">
            <a:off x="2403475" y="3235325"/>
            <a:ext cx="73025" cy="14287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7191" name="Line 20"/>
          <p:cNvSpPr>
            <a:spLocks noChangeShapeType="1"/>
          </p:cNvSpPr>
          <p:nvPr/>
        </p:nvSpPr>
        <p:spPr bwMode="auto">
          <a:xfrm flipV="1">
            <a:off x="2555875" y="3068638"/>
            <a:ext cx="842963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2" name="Line 21"/>
          <p:cNvSpPr>
            <a:spLocks noChangeShapeType="1"/>
          </p:cNvSpPr>
          <p:nvPr/>
        </p:nvSpPr>
        <p:spPr bwMode="auto">
          <a:xfrm>
            <a:off x="2865438" y="4079875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294" name="Rectangle 22"/>
          <p:cNvSpPr>
            <a:spLocks noChangeArrowheads="1"/>
          </p:cNvSpPr>
          <p:nvPr/>
        </p:nvSpPr>
        <p:spPr bwMode="auto">
          <a:xfrm>
            <a:off x="3384550" y="3789363"/>
            <a:ext cx="2016125" cy="5762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sz="2800">
                <a:solidFill>
                  <a:srgbClr val="9900CC"/>
                </a:solidFill>
                <a:latin typeface="Comic Sans MS" pitchFamily="66" charset="0"/>
              </a:rPr>
              <a:t>Cytoplasm</a:t>
            </a:r>
            <a:endParaRPr lang="en-US" sz="2800">
              <a:solidFill>
                <a:srgbClr val="9900CC"/>
              </a:solidFill>
              <a:latin typeface="Comic Sans MS" pitchFamily="66" charset="0"/>
            </a:endParaRPr>
          </a:p>
        </p:txBody>
      </p:sp>
      <p:sp>
        <p:nvSpPr>
          <p:cNvPr id="7194" name="Line 23"/>
          <p:cNvSpPr>
            <a:spLocks noChangeShapeType="1"/>
          </p:cNvSpPr>
          <p:nvPr/>
        </p:nvSpPr>
        <p:spPr bwMode="auto">
          <a:xfrm>
            <a:off x="2181225" y="4800600"/>
            <a:ext cx="1203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5" name="Line 24"/>
          <p:cNvSpPr>
            <a:spLocks noChangeShapeType="1"/>
          </p:cNvSpPr>
          <p:nvPr/>
        </p:nvSpPr>
        <p:spPr bwMode="auto">
          <a:xfrm>
            <a:off x="2843213" y="5373688"/>
            <a:ext cx="576262" cy="287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6" name="Line 25"/>
          <p:cNvSpPr>
            <a:spLocks noChangeShapeType="1"/>
          </p:cNvSpPr>
          <p:nvPr/>
        </p:nvSpPr>
        <p:spPr bwMode="auto">
          <a:xfrm>
            <a:off x="2484438" y="5516563"/>
            <a:ext cx="935037" cy="1008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289" grpId="0" animBg="1"/>
      <p:bldP spid="1334290" grpId="0" animBg="1"/>
      <p:bldP spid="133429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8383" name="Group 31"/>
          <p:cNvGraphicFramePr>
            <a:graphicFrameLocks noGrp="1"/>
          </p:cNvGraphicFramePr>
          <p:nvPr>
            <p:ph idx="4294967295"/>
          </p:nvPr>
        </p:nvGraphicFramePr>
        <p:xfrm>
          <a:off x="1331913" y="1268413"/>
          <a:ext cx="6553200" cy="5236211"/>
        </p:xfrm>
        <a:graphic>
          <a:graphicData uri="http://schemas.openxmlformats.org/drawingml/2006/table">
            <a:tbl>
              <a:tblPr/>
              <a:tblGrid>
                <a:gridCol w="2051050"/>
                <a:gridCol w="4502150"/>
              </a:tblGrid>
              <a:tr h="485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Cell Wall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Gives cell its rigid shape and supports the cell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Chloroplast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Site of photosynthesis.                             Contains chlorophyll (green pigment which helps the plant make its own food)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Vacuole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Contains cell sap (sugars and salts)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655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Cell membrane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Controls which substances can enter and leave the cell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Cytoplasm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Site of biochemical reactions           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Nucleus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Controls all cell activities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138267" name="Text Box 32"/>
          <p:cNvSpPr txBox="1">
            <a:spLocks noChangeArrowheads="1"/>
          </p:cNvSpPr>
          <p:nvPr/>
        </p:nvSpPr>
        <p:spPr bwMode="auto">
          <a:xfrm>
            <a:off x="1547813" y="188913"/>
            <a:ext cx="5905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>
                <a:solidFill>
                  <a:srgbClr val="0000FF"/>
                </a:solidFill>
                <a:latin typeface="Comic Sans MS" pitchFamily="66" charset="0"/>
              </a:rPr>
              <a:t>Plant cell structures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3800" b="1" smtClean="0">
                <a:solidFill>
                  <a:srgbClr val="0000FF"/>
                </a:solidFill>
                <a:latin typeface="Comic Sans MS" pitchFamily="66" charset="0"/>
              </a:rPr>
              <a:t>Identifying cells</a:t>
            </a:r>
            <a:r>
              <a:rPr lang="en-US" sz="3800" smtClean="0">
                <a:solidFill>
                  <a:srgbClr val="0000FF"/>
                </a:solidFill>
              </a:rPr>
              <a:t> </a:t>
            </a:r>
            <a:r>
              <a:rPr lang="en-GB" sz="3800" b="1" i="1" smtClean="0"/>
              <a:t/>
            </a:r>
            <a:br>
              <a:rPr lang="en-GB" sz="3800" b="1" i="1" smtClean="0"/>
            </a:br>
            <a:endParaRPr lang="en-US" sz="3800" b="1" i="1" smtClean="0"/>
          </a:p>
        </p:txBody>
      </p:sp>
      <p:sp>
        <p:nvSpPr>
          <p:cNvPr id="13926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463" y="908050"/>
            <a:ext cx="9036050" cy="58054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2800" smtClean="0">
                <a:solidFill>
                  <a:srgbClr val="FF0000"/>
                </a:solidFill>
                <a:latin typeface="Comic Sans MS" pitchFamily="66" charset="0"/>
              </a:rPr>
              <a:t>Animal cell</a:t>
            </a:r>
            <a:r>
              <a:rPr lang="en-US" sz="2800" smtClean="0"/>
              <a:t>   OR   </a:t>
            </a:r>
            <a:r>
              <a:rPr lang="en-GB" sz="2800" smtClean="0">
                <a:solidFill>
                  <a:srgbClr val="008000"/>
                </a:solidFill>
                <a:latin typeface="Comic Sans MS" pitchFamily="66" charset="0"/>
              </a:rPr>
              <a:t>Plant cell</a:t>
            </a:r>
            <a:r>
              <a:rPr lang="en-GB" sz="2800" smtClean="0">
                <a:latin typeface="Comic Sans MS" pitchFamily="66" charset="0"/>
              </a:rPr>
              <a:t> ?</a:t>
            </a:r>
            <a:endParaRPr lang="en-US" sz="2800" smtClean="0">
              <a:latin typeface="Comic Sans MS" pitchFamily="66" charset="0"/>
            </a:endParaRPr>
          </a:p>
        </p:txBody>
      </p:sp>
      <p:sp>
        <p:nvSpPr>
          <p:cNvPr id="139267" name="Rectangle 4"/>
          <p:cNvSpPr>
            <a:spLocks noChangeArrowheads="1"/>
          </p:cNvSpPr>
          <p:nvPr/>
        </p:nvSpPr>
        <p:spPr bwMode="auto">
          <a:xfrm>
            <a:off x="0" y="163195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tIns="152352" bIns="0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41325" y="3573463"/>
            <a:ext cx="8905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Egg </a:t>
            </a:r>
          </a:p>
          <a:p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cell</a:t>
            </a: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5344816" cy="295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3800" b="1" smtClean="0">
                <a:solidFill>
                  <a:srgbClr val="0000FF"/>
                </a:solidFill>
                <a:latin typeface="Comic Sans MS" pitchFamily="66" charset="0"/>
              </a:rPr>
              <a:t>Identifying cells</a:t>
            </a:r>
            <a:r>
              <a:rPr lang="en-US" sz="3800" smtClean="0">
                <a:solidFill>
                  <a:srgbClr val="0000FF"/>
                </a:solidFill>
              </a:rPr>
              <a:t> </a:t>
            </a:r>
            <a:r>
              <a:rPr lang="en-GB" sz="3800" b="1" i="1" smtClean="0">
                <a:solidFill>
                  <a:srgbClr val="0000FF"/>
                </a:solidFill>
              </a:rPr>
              <a:t/>
            </a:r>
            <a:br>
              <a:rPr lang="en-GB" sz="3800" b="1" i="1" smtClean="0">
                <a:solidFill>
                  <a:srgbClr val="0000FF"/>
                </a:solidFill>
              </a:rPr>
            </a:br>
            <a:endParaRPr lang="en-US" sz="3800" b="1" i="1" smtClean="0">
              <a:solidFill>
                <a:srgbClr val="0000FF"/>
              </a:solidFill>
            </a:endParaRPr>
          </a:p>
        </p:txBody>
      </p:sp>
      <p:sp>
        <p:nvSpPr>
          <p:cNvPr id="92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463" y="908050"/>
            <a:ext cx="9036050" cy="58054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2800" smtClean="0">
                <a:solidFill>
                  <a:srgbClr val="FF0000"/>
                </a:solidFill>
                <a:latin typeface="Comic Sans MS" pitchFamily="66" charset="0"/>
              </a:rPr>
              <a:t>Animal cell</a:t>
            </a:r>
            <a:r>
              <a:rPr lang="en-US" sz="2800" smtClean="0"/>
              <a:t>   OR   </a:t>
            </a:r>
            <a:r>
              <a:rPr lang="en-GB" sz="2800" smtClean="0">
                <a:solidFill>
                  <a:srgbClr val="008000"/>
                </a:solidFill>
                <a:latin typeface="Comic Sans MS" pitchFamily="66" charset="0"/>
              </a:rPr>
              <a:t>Plant cell</a:t>
            </a:r>
            <a:r>
              <a:rPr lang="en-GB" sz="2800" smtClean="0">
                <a:latin typeface="Comic Sans MS" pitchFamily="66" charset="0"/>
              </a:rPr>
              <a:t> ?</a:t>
            </a:r>
            <a:endParaRPr lang="en-US" sz="2800" smtClean="0">
              <a:latin typeface="Comic Sans MS" pitchFamily="66" charset="0"/>
            </a:endParaRPr>
          </a:p>
        </p:txBody>
      </p:sp>
      <p:sp>
        <p:nvSpPr>
          <p:cNvPr id="9224" name="Rectangle 4"/>
          <p:cNvSpPr>
            <a:spLocks noChangeArrowheads="1"/>
          </p:cNvSpPr>
          <p:nvPr/>
        </p:nvSpPr>
        <p:spPr bwMode="auto">
          <a:xfrm>
            <a:off x="0" y="163195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tIns="152352" bIns="0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34925" y="3357563"/>
            <a:ext cx="10033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Plant</a:t>
            </a:r>
          </a:p>
          <a:p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cells</a:t>
            </a: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922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1908175" y="1628775"/>
          <a:ext cx="7205663" cy="494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Photo Editor Photo" r:id="rId4" imgW="7752381" imgH="5068007" progId="">
                  <p:embed/>
                </p:oleObj>
              </mc:Choice>
              <mc:Fallback>
                <p:oleObj name="Photo Editor Photo" r:id="rId4" imgW="7752381" imgH="5068007" progId="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516" r="34828"/>
                      <a:stretch>
                        <a:fillRect/>
                      </a:stretch>
                    </p:blipFill>
                    <p:spPr bwMode="auto">
                      <a:xfrm>
                        <a:off x="1908175" y="1628775"/>
                        <a:ext cx="7205663" cy="4945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3800" b="1" smtClean="0">
                <a:solidFill>
                  <a:srgbClr val="0000FF"/>
                </a:solidFill>
                <a:latin typeface="Comic Sans MS" pitchFamily="66" charset="0"/>
              </a:rPr>
              <a:t>Identifying cells</a:t>
            </a:r>
            <a:r>
              <a:rPr lang="en-US" sz="3800" smtClean="0">
                <a:solidFill>
                  <a:srgbClr val="0000FF"/>
                </a:solidFill>
              </a:rPr>
              <a:t> </a:t>
            </a:r>
            <a:r>
              <a:rPr lang="en-GB" sz="3800" b="1" i="1" smtClean="0">
                <a:solidFill>
                  <a:srgbClr val="0000FF"/>
                </a:solidFill>
              </a:rPr>
              <a:t/>
            </a:r>
            <a:br>
              <a:rPr lang="en-GB" sz="3800" b="1" i="1" smtClean="0">
                <a:solidFill>
                  <a:srgbClr val="0000FF"/>
                </a:solidFill>
              </a:rPr>
            </a:br>
            <a:endParaRPr lang="en-US" sz="3800" b="1" i="1" smtClean="0">
              <a:solidFill>
                <a:srgbClr val="0000FF"/>
              </a:solidFill>
            </a:endParaRPr>
          </a:p>
        </p:txBody>
      </p:sp>
      <p:sp>
        <p:nvSpPr>
          <p:cNvPr id="102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463" y="908050"/>
            <a:ext cx="9036050" cy="58054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2800" smtClean="0">
                <a:solidFill>
                  <a:srgbClr val="FF0000"/>
                </a:solidFill>
                <a:latin typeface="Comic Sans MS" pitchFamily="66" charset="0"/>
              </a:rPr>
              <a:t>Animal cell</a:t>
            </a:r>
            <a:r>
              <a:rPr lang="en-US" sz="2800" smtClean="0"/>
              <a:t>   OR   </a:t>
            </a:r>
            <a:r>
              <a:rPr lang="en-GB" sz="2800" smtClean="0">
                <a:solidFill>
                  <a:srgbClr val="008000"/>
                </a:solidFill>
                <a:latin typeface="Comic Sans MS" pitchFamily="66" charset="0"/>
              </a:rPr>
              <a:t>Plant cell</a:t>
            </a:r>
            <a:r>
              <a:rPr lang="en-GB" sz="2800" smtClean="0">
                <a:latin typeface="Comic Sans MS" pitchFamily="66" charset="0"/>
              </a:rPr>
              <a:t> ?</a:t>
            </a:r>
            <a:endParaRPr lang="en-US" sz="2800" smtClean="0">
              <a:latin typeface="Comic Sans MS" pitchFamily="66" charset="0"/>
            </a:endParaRPr>
          </a:p>
        </p:txBody>
      </p:sp>
      <p:sp>
        <p:nvSpPr>
          <p:cNvPr id="10248" name="Rectangle 4"/>
          <p:cNvSpPr>
            <a:spLocks noChangeArrowheads="1"/>
          </p:cNvSpPr>
          <p:nvPr/>
        </p:nvSpPr>
        <p:spPr bwMode="auto">
          <a:xfrm>
            <a:off x="0" y="163195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tIns="152352" bIns="0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graphicFrame>
        <p:nvGraphicFramePr>
          <p:cNvPr id="10245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2124075" y="1541463"/>
          <a:ext cx="5338763" cy="505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Photo Editor Photo" r:id="rId4" imgW="1800476" imgH="1704762" progId="">
                  <p:embed/>
                </p:oleObj>
              </mc:Choice>
              <mc:Fallback>
                <p:oleObj name="Photo Editor Photo" r:id="rId4" imgW="1800476" imgH="1704762" progId="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1541463"/>
                        <a:ext cx="5338763" cy="5056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131763" y="3573463"/>
            <a:ext cx="13096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Nerve </a:t>
            </a:r>
          </a:p>
          <a:p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cell</a:t>
            </a: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0000FF"/>
                </a:solidFill>
                <a:latin typeface="Comic Sans MS" pitchFamily="66" charset="0"/>
              </a:rPr>
              <a:t>Identifying cells</a:t>
            </a:r>
            <a:endParaRPr lang="en-GB" b="1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147458" name="Picture 3" descr="onion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693863"/>
            <a:ext cx="8291513" cy="4103687"/>
          </a:xfrm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39750" y="5883275"/>
            <a:ext cx="4141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000000"/>
                </a:solidFill>
                <a:latin typeface="Comic Sans MS" pitchFamily="66" charset="0"/>
              </a:rPr>
              <a:t>Epithelial Cell from an onion</a:t>
            </a:r>
          </a:p>
        </p:txBody>
      </p:sp>
      <p:sp>
        <p:nvSpPr>
          <p:cNvPr id="147460" name="Rectangle 6"/>
          <p:cNvSpPr>
            <a:spLocks noChangeArrowheads="1"/>
          </p:cNvSpPr>
          <p:nvPr/>
        </p:nvSpPr>
        <p:spPr bwMode="auto">
          <a:xfrm>
            <a:off x="3708400" y="5445125"/>
            <a:ext cx="1655763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47461" name="Rectangle 8"/>
          <p:cNvSpPr>
            <a:spLocks noChangeArrowheads="1"/>
          </p:cNvSpPr>
          <p:nvPr/>
        </p:nvSpPr>
        <p:spPr bwMode="auto">
          <a:xfrm>
            <a:off x="144463" y="1152525"/>
            <a:ext cx="9036050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None/>
            </a:pPr>
            <a:r>
              <a:rPr lang="en-GB" sz="2800">
                <a:solidFill>
                  <a:srgbClr val="FF0000"/>
                </a:solidFill>
                <a:latin typeface="Comic Sans MS" pitchFamily="66" charset="0"/>
              </a:rPr>
              <a:t>Animal cell</a:t>
            </a:r>
            <a:r>
              <a:rPr lang="en-US" sz="2800">
                <a:solidFill>
                  <a:srgbClr val="000000"/>
                </a:solidFill>
              </a:rPr>
              <a:t>   OR   </a:t>
            </a:r>
            <a:r>
              <a:rPr lang="en-GB" sz="2800">
                <a:solidFill>
                  <a:srgbClr val="008000"/>
                </a:solidFill>
                <a:latin typeface="Comic Sans MS" pitchFamily="66" charset="0"/>
              </a:rPr>
              <a:t>Plant cell</a:t>
            </a:r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 ?</a:t>
            </a: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3800" b="1" smtClean="0">
                <a:solidFill>
                  <a:srgbClr val="0000FF"/>
                </a:solidFill>
                <a:latin typeface="Comic Sans MS" pitchFamily="66" charset="0"/>
              </a:rPr>
              <a:t>Identifying cells</a:t>
            </a:r>
            <a:r>
              <a:rPr lang="en-US" sz="3800" smtClean="0">
                <a:solidFill>
                  <a:srgbClr val="0000FF"/>
                </a:solidFill>
              </a:rPr>
              <a:t> </a:t>
            </a:r>
            <a:r>
              <a:rPr lang="en-GB" sz="3800" b="1" i="1" smtClean="0">
                <a:solidFill>
                  <a:srgbClr val="0000FF"/>
                </a:solidFill>
              </a:rPr>
              <a:t/>
            </a:r>
            <a:br>
              <a:rPr lang="en-GB" sz="3800" b="1" i="1" smtClean="0">
                <a:solidFill>
                  <a:srgbClr val="0000FF"/>
                </a:solidFill>
              </a:rPr>
            </a:br>
            <a:endParaRPr lang="en-US" sz="3800" b="1" i="1" smtClean="0">
              <a:solidFill>
                <a:srgbClr val="0000FF"/>
              </a:solidFill>
            </a:endParaRPr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463" y="908050"/>
            <a:ext cx="9036050" cy="58054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2800" smtClean="0">
                <a:solidFill>
                  <a:srgbClr val="FF0000"/>
                </a:solidFill>
                <a:latin typeface="Comic Sans MS" pitchFamily="66" charset="0"/>
              </a:rPr>
              <a:t>Animal cell</a:t>
            </a:r>
            <a:r>
              <a:rPr lang="en-US" sz="2800" smtClean="0"/>
              <a:t>   OR   </a:t>
            </a:r>
            <a:r>
              <a:rPr lang="en-GB" sz="2800" smtClean="0">
                <a:solidFill>
                  <a:srgbClr val="008000"/>
                </a:solidFill>
                <a:latin typeface="Comic Sans MS" pitchFamily="66" charset="0"/>
              </a:rPr>
              <a:t>Plant cell</a:t>
            </a:r>
            <a:r>
              <a:rPr lang="en-GB" sz="2800" smtClean="0">
                <a:latin typeface="Comic Sans MS" pitchFamily="66" charset="0"/>
              </a:rPr>
              <a:t> ?</a:t>
            </a:r>
            <a:endParaRPr lang="en-US" sz="2800" smtClean="0">
              <a:latin typeface="Comic Sans MS" pitchFamily="66" charset="0"/>
            </a:endParaRPr>
          </a:p>
        </p:txBody>
      </p:sp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0" y="163195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tIns="152352" bIns="0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graphicFrame>
        <p:nvGraphicFramePr>
          <p:cNvPr id="11269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1908175" y="1412875"/>
          <a:ext cx="5483225" cy="518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Photo Editor Photo" r:id="rId4" imgW="1781424" imgH="1685714" progId="">
                  <p:embed/>
                </p:oleObj>
              </mc:Choice>
              <mc:Fallback>
                <p:oleObj name="Photo Editor Photo" r:id="rId4" imgW="1781424" imgH="1685714" progId="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1412875"/>
                        <a:ext cx="5483225" cy="5189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131763" y="3573463"/>
            <a:ext cx="1917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Red blood </a:t>
            </a:r>
          </a:p>
          <a:p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cell</a:t>
            </a: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Lesson Starter</a:t>
            </a:r>
            <a:endParaRPr lang="en-GB" u="sng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3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What piece of equipment do scientists use to look at cells?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Why do they have to use this piece of equipment?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Name as many parts of the piece of equipment as possible</a:t>
            </a:r>
            <a:endParaRPr lang="en-GB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5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rgbClr val="0000FF"/>
                </a:solidFill>
              </a:rPr>
              <a:t>Plant or Animal Cell?</a:t>
            </a:r>
          </a:p>
        </p:txBody>
      </p:sp>
      <p:pic>
        <p:nvPicPr>
          <p:cNvPr id="152578" name="Picture 3" descr="11419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2230438" y="1695450"/>
            <a:ext cx="5942012" cy="4686300"/>
          </a:xfrm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31763" y="3573463"/>
            <a:ext cx="11096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Plant </a:t>
            </a:r>
          </a:p>
          <a:p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cell</a:t>
            </a: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52580" name="Rectangle 6"/>
          <p:cNvSpPr>
            <a:spLocks noChangeArrowheads="1"/>
          </p:cNvSpPr>
          <p:nvPr/>
        </p:nvSpPr>
        <p:spPr bwMode="auto">
          <a:xfrm>
            <a:off x="144463" y="1152525"/>
            <a:ext cx="9036050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6666"/>
              </a:buClr>
              <a:buSzPct val="80000"/>
              <a:buFont typeface="Wingdings" pitchFamily="2" charset="2"/>
              <a:buNone/>
            </a:pPr>
            <a:r>
              <a:rPr lang="en-GB" sz="2800">
                <a:solidFill>
                  <a:srgbClr val="FF0000"/>
                </a:solidFill>
                <a:latin typeface="Comic Sans MS" pitchFamily="66" charset="0"/>
              </a:rPr>
              <a:t>Animal cell</a:t>
            </a:r>
            <a:r>
              <a:rPr lang="en-US" sz="2800">
                <a:solidFill>
                  <a:srgbClr val="000000"/>
                </a:solidFill>
              </a:rPr>
              <a:t>   OR   </a:t>
            </a:r>
            <a:r>
              <a:rPr lang="en-GB" sz="2800">
                <a:solidFill>
                  <a:srgbClr val="008000"/>
                </a:solidFill>
                <a:latin typeface="Comic Sans MS" pitchFamily="66" charset="0"/>
              </a:rPr>
              <a:t>Plant cell</a:t>
            </a:r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 ?</a:t>
            </a: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3800" b="1" smtClean="0">
                <a:solidFill>
                  <a:srgbClr val="0000FF"/>
                </a:solidFill>
                <a:latin typeface="Comic Sans MS" pitchFamily="66" charset="0"/>
              </a:rPr>
              <a:t>Identifying cells</a:t>
            </a:r>
            <a:r>
              <a:rPr lang="en-US" sz="3800" smtClean="0">
                <a:solidFill>
                  <a:srgbClr val="0000FF"/>
                </a:solidFill>
              </a:rPr>
              <a:t> </a:t>
            </a:r>
            <a:r>
              <a:rPr lang="en-GB" sz="3800" b="1" i="1" smtClean="0">
                <a:solidFill>
                  <a:srgbClr val="0000FF"/>
                </a:solidFill>
              </a:rPr>
              <a:t/>
            </a:r>
            <a:br>
              <a:rPr lang="en-GB" sz="3800" b="1" i="1" smtClean="0">
                <a:solidFill>
                  <a:srgbClr val="0000FF"/>
                </a:solidFill>
              </a:rPr>
            </a:br>
            <a:endParaRPr lang="en-US" sz="3800" b="1" i="1" smtClean="0">
              <a:solidFill>
                <a:srgbClr val="0000FF"/>
              </a:solidFill>
            </a:endParaRPr>
          </a:p>
        </p:txBody>
      </p:sp>
      <p:sp>
        <p:nvSpPr>
          <p:cNvPr id="122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4463" y="908050"/>
            <a:ext cx="9036050" cy="58054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2800" smtClean="0">
                <a:solidFill>
                  <a:srgbClr val="FF0000"/>
                </a:solidFill>
                <a:latin typeface="Comic Sans MS" pitchFamily="66" charset="0"/>
              </a:rPr>
              <a:t>Animal cell</a:t>
            </a:r>
            <a:r>
              <a:rPr lang="en-US" sz="2800" smtClean="0"/>
              <a:t>   OR   </a:t>
            </a:r>
            <a:r>
              <a:rPr lang="en-GB" sz="2800" smtClean="0">
                <a:solidFill>
                  <a:srgbClr val="008000"/>
                </a:solidFill>
                <a:latin typeface="Comic Sans MS" pitchFamily="66" charset="0"/>
              </a:rPr>
              <a:t>Plant cell</a:t>
            </a:r>
            <a:r>
              <a:rPr lang="en-GB" sz="2800" smtClean="0">
                <a:latin typeface="Comic Sans MS" pitchFamily="66" charset="0"/>
              </a:rPr>
              <a:t> ?</a:t>
            </a:r>
            <a:endParaRPr lang="en-US" sz="2800" smtClean="0">
              <a:latin typeface="Comic Sans MS" pitchFamily="66" charset="0"/>
            </a:endParaRPr>
          </a:p>
        </p:txBody>
      </p:sp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163195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tIns="152352" bIns="0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graphicFrame>
        <p:nvGraphicFramePr>
          <p:cNvPr id="12293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2124075" y="1557338"/>
          <a:ext cx="5400675" cy="508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Photo Editor Photo" r:id="rId4" imgW="1809524" imgH="1704762" progId="">
                  <p:embed/>
                </p:oleObj>
              </mc:Choice>
              <mc:Fallback>
                <p:oleObj name="Photo Editor Photo" r:id="rId4" imgW="1809524" imgH="1704762" progId="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1557338"/>
                        <a:ext cx="5400675" cy="5087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31763" y="3573463"/>
            <a:ext cx="12636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Sperm</a:t>
            </a:r>
          </a:p>
          <a:p>
            <a:r>
              <a:rPr lang="en-GB" sz="2800">
                <a:solidFill>
                  <a:srgbClr val="000000"/>
                </a:solidFill>
                <a:latin typeface="Comic Sans MS" pitchFamily="66" charset="0"/>
              </a:rPr>
              <a:t>cell</a:t>
            </a:r>
            <a:endParaRPr lang="en-US" sz="280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Animal cells</a:t>
            </a:r>
            <a:endParaRPr lang="en-US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157698" name="Picture 3" descr="animal ce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341438"/>
            <a:ext cx="9144000" cy="6429375"/>
          </a:xfrm>
        </p:spPr>
      </p:pic>
      <p:sp>
        <p:nvSpPr>
          <p:cNvPr id="157699" name="Rectangle 4"/>
          <p:cNvSpPr>
            <a:spLocks noChangeArrowheads="1"/>
          </p:cNvSpPr>
          <p:nvPr/>
        </p:nvSpPr>
        <p:spPr bwMode="auto">
          <a:xfrm>
            <a:off x="0" y="3789363"/>
            <a:ext cx="9144000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57700" name="Rectangle 5"/>
          <p:cNvSpPr>
            <a:spLocks noChangeArrowheads="1"/>
          </p:cNvSpPr>
          <p:nvPr/>
        </p:nvSpPr>
        <p:spPr bwMode="auto">
          <a:xfrm>
            <a:off x="8928100" y="1341438"/>
            <a:ext cx="215900" cy="6335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157701" name="Rectangle 6"/>
          <p:cNvSpPr>
            <a:spLocks noChangeArrowheads="1"/>
          </p:cNvSpPr>
          <p:nvPr/>
        </p:nvSpPr>
        <p:spPr bwMode="auto">
          <a:xfrm>
            <a:off x="34925" y="6813550"/>
            <a:ext cx="91440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Plant Cells</a:t>
            </a:r>
          </a:p>
        </p:txBody>
      </p:sp>
      <p:pic>
        <p:nvPicPr>
          <p:cNvPr id="159746" name="Picture 3" descr="onion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1692275"/>
            <a:ext cx="4794250" cy="2405063"/>
          </a:xfrm>
        </p:spPr>
      </p:pic>
      <p:pic>
        <p:nvPicPr>
          <p:cNvPr id="159747" name="Picture 4" descr="94 k. jpg of a cell wal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049963" y="1890713"/>
            <a:ext cx="2914650" cy="2185987"/>
          </a:xfrm>
        </p:spPr>
      </p:pic>
      <p:pic>
        <p:nvPicPr>
          <p:cNvPr id="159748" name="Picture 5" descr="11419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285750" y="4410075"/>
            <a:ext cx="2773363" cy="2187575"/>
          </a:xfrm>
        </p:spPr>
      </p:pic>
      <p:pic>
        <p:nvPicPr>
          <p:cNvPr id="159749" name="Picture 6" descr="92462b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3192463" y="4410075"/>
            <a:ext cx="2747962" cy="2187575"/>
          </a:xfrm>
        </p:spPr>
      </p:pic>
      <p:pic>
        <p:nvPicPr>
          <p:cNvPr id="159750" name="Picture 7" descr="84288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4888" y="4365625"/>
            <a:ext cx="2808287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1" name="Rectangle 8"/>
          <p:cNvSpPr>
            <a:spLocks noChangeArrowheads="1"/>
          </p:cNvSpPr>
          <p:nvPr/>
        </p:nvSpPr>
        <p:spPr bwMode="auto">
          <a:xfrm>
            <a:off x="2339975" y="3933825"/>
            <a:ext cx="115252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3800" b="1" smtClean="0">
                <a:solidFill>
                  <a:srgbClr val="0000FF"/>
                </a:solidFill>
                <a:latin typeface="Comic Sans MS" pitchFamily="66" charset="0"/>
              </a:rPr>
              <a:t>Lesson Starter- Identifying cells</a:t>
            </a:r>
            <a:r>
              <a:rPr lang="en-US" sz="380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sz="3800" b="1" i="1" smtClean="0">
                <a:solidFill>
                  <a:srgbClr val="0000FF"/>
                </a:solidFill>
                <a:latin typeface="Comic Sans MS" pitchFamily="66" charset="0"/>
              </a:rPr>
              <a:t/>
            </a:r>
            <a:br>
              <a:rPr lang="en-GB" sz="3800" b="1" i="1" smtClean="0">
                <a:solidFill>
                  <a:srgbClr val="0000FF"/>
                </a:solidFill>
                <a:latin typeface="Comic Sans MS" pitchFamily="66" charset="0"/>
              </a:rPr>
            </a:br>
            <a:endParaRPr lang="en-US" sz="3800" b="1" i="1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617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1800" y="1439863"/>
            <a:ext cx="9036050" cy="58054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2800" smtClean="0">
                <a:solidFill>
                  <a:srgbClr val="FF0000"/>
                </a:solidFill>
                <a:latin typeface="Comic Sans MS" pitchFamily="66" charset="0"/>
              </a:rPr>
              <a:t>Animal cell</a:t>
            </a:r>
            <a:r>
              <a:rPr lang="en-US" sz="2800" smtClean="0"/>
              <a:t>   OR   </a:t>
            </a:r>
            <a:r>
              <a:rPr lang="en-GB" sz="2800" smtClean="0">
                <a:solidFill>
                  <a:srgbClr val="008000"/>
                </a:solidFill>
                <a:latin typeface="Comic Sans MS" pitchFamily="66" charset="0"/>
              </a:rPr>
              <a:t>Plant cell</a:t>
            </a:r>
            <a:r>
              <a:rPr lang="en-GB" sz="2800" smtClean="0">
                <a:latin typeface="Comic Sans MS" pitchFamily="66" charset="0"/>
              </a:rPr>
              <a:t> ?</a:t>
            </a:r>
            <a:endParaRPr lang="en-US" sz="2800" smtClean="0">
              <a:latin typeface="Comic Sans MS" pitchFamily="66" charset="0"/>
            </a:endParaRPr>
          </a:p>
        </p:txBody>
      </p:sp>
      <p:sp>
        <p:nvSpPr>
          <p:cNvPr id="161795" name="Rectangle 4"/>
          <p:cNvSpPr>
            <a:spLocks noChangeArrowheads="1"/>
          </p:cNvSpPr>
          <p:nvPr/>
        </p:nvSpPr>
        <p:spPr bwMode="auto">
          <a:xfrm>
            <a:off x="0" y="163195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tIns="152352" bIns="0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61796" name="Picture 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0225" y="1916113"/>
            <a:ext cx="8362950" cy="3951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Specialised cells for special jobs</a:t>
            </a:r>
            <a:endParaRPr lang="en-GB" sz="4000" u="sng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536" y="1196752"/>
            <a:ext cx="8424936" cy="1368152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Animal and plant cells have the same basic structures but have different shapes to allow them to specialise for different jobs.</a:t>
            </a:r>
            <a:endParaRPr lang="en-GB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348693"/>
              </p:ext>
            </p:extLst>
          </p:nvPr>
        </p:nvGraphicFramePr>
        <p:xfrm>
          <a:off x="683568" y="2564904"/>
          <a:ext cx="7776864" cy="38884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/>
                <a:gridCol w="2304256"/>
                <a:gridCol w="4032448"/>
              </a:tblGrid>
              <a:tr h="79225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Cell type</a:t>
                      </a:r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Diagram</a:t>
                      </a:r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Structure</a:t>
                      </a:r>
                      <a:r>
                        <a:rPr lang="en-GB" sz="2400" baseline="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/ Function</a:t>
                      </a:r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77404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Nerve</a:t>
                      </a:r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77404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Sperm</a:t>
                      </a:r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77404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Egg</a:t>
                      </a:r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77404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Root</a:t>
                      </a:r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337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23" name="Group 3"/>
          <p:cNvGrpSpPr>
            <a:grpSpLocks/>
          </p:cNvGrpSpPr>
          <p:nvPr/>
        </p:nvGrpSpPr>
        <p:grpSpPr bwMode="auto">
          <a:xfrm>
            <a:off x="228600" y="990600"/>
            <a:ext cx="5119688" cy="4856163"/>
            <a:chOff x="144" y="624"/>
            <a:chExt cx="3225" cy="3059"/>
          </a:xfrm>
        </p:grpSpPr>
        <p:grpSp>
          <p:nvGrpSpPr>
            <p:cNvPr id="163851" name="Group 4"/>
            <p:cNvGrpSpPr>
              <a:grpSpLocks/>
            </p:cNvGrpSpPr>
            <p:nvPr/>
          </p:nvGrpSpPr>
          <p:grpSpPr bwMode="auto">
            <a:xfrm rot="5115762">
              <a:off x="1662" y="2082"/>
              <a:ext cx="618" cy="486"/>
              <a:chOff x="1248" y="1584"/>
              <a:chExt cx="912" cy="672"/>
            </a:xfrm>
          </p:grpSpPr>
          <p:sp>
            <p:nvSpPr>
              <p:cNvPr id="235525" name="Oval 5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912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26" name="Oval 6"/>
              <p:cNvSpPr>
                <a:spLocks noChangeArrowheads="1"/>
              </p:cNvSpPr>
              <p:nvPr/>
            </p:nvSpPr>
            <p:spPr bwMode="auto">
              <a:xfrm>
                <a:off x="1489" y="1776"/>
                <a:ext cx="431" cy="28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3852" name="Group 7"/>
            <p:cNvGrpSpPr>
              <a:grpSpLocks/>
            </p:cNvGrpSpPr>
            <p:nvPr/>
          </p:nvGrpSpPr>
          <p:grpSpPr bwMode="auto">
            <a:xfrm rot="-253655">
              <a:off x="2256" y="3168"/>
              <a:ext cx="672" cy="480"/>
              <a:chOff x="1248" y="1584"/>
              <a:chExt cx="912" cy="672"/>
            </a:xfrm>
          </p:grpSpPr>
          <p:sp>
            <p:nvSpPr>
              <p:cNvPr id="235528" name="Oval 8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912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29" name="Oval 9"/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432" cy="28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3853" name="Group 10"/>
            <p:cNvGrpSpPr>
              <a:grpSpLocks/>
            </p:cNvGrpSpPr>
            <p:nvPr/>
          </p:nvGrpSpPr>
          <p:grpSpPr bwMode="auto">
            <a:xfrm rot="1286394">
              <a:off x="1392" y="624"/>
              <a:ext cx="768" cy="528"/>
              <a:chOff x="1248" y="1584"/>
              <a:chExt cx="912" cy="672"/>
            </a:xfrm>
          </p:grpSpPr>
          <p:sp>
            <p:nvSpPr>
              <p:cNvPr id="235531" name="Oval 11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912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32" name="Oval 12"/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432" cy="28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3854" name="Group 13"/>
            <p:cNvGrpSpPr>
              <a:grpSpLocks/>
            </p:cNvGrpSpPr>
            <p:nvPr/>
          </p:nvGrpSpPr>
          <p:grpSpPr bwMode="auto">
            <a:xfrm rot="3882446">
              <a:off x="285" y="1087"/>
              <a:ext cx="720" cy="513"/>
              <a:chOff x="1248" y="1584"/>
              <a:chExt cx="912" cy="672"/>
            </a:xfrm>
          </p:grpSpPr>
          <p:sp>
            <p:nvSpPr>
              <p:cNvPr id="235534" name="Oval 14"/>
              <p:cNvSpPr>
                <a:spLocks noChangeArrowheads="1"/>
              </p:cNvSpPr>
              <p:nvPr/>
            </p:nvSpPr>
            <p:spPr bwMode="auto">
              <a:xfrm>
                <a:off x="1248" y="1585"/>
                <a:ext cx="912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35" name="Oval 15"/>
              <p:cNvSpPr>
                <a:spLocks noChangeArrowheads="1"/>
              </p:cNvSpPr>
              <p:nvPr/>
            </p:nvSpPr>
            <p:spPr bwMode="auto">
              <a:xfrm>
                <a:off x="1488" y="1777"/>
                <a:ext cx="433" cy="287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3855" name="Group 16"/>
            <p:cNvGrpSpPr>
              <a:grpSpLocks/>
            </p:cNvGrpSpPr>
            <p:nvPr/>
          </p:nvGrpSpPr>
          <p:grpSpPr bwMode="auto">
            <a:xfrm rot="-3289685">
              <a:off x="1004" y="3124"/>
              <a:ext cx="659" cy="459"/>
              <a:chOff x="1248" y="1584"/>
              <a:chExt cx="912" cy="672"/>
            </a:xfrm>
          </p:grpSpPr>
          <p:sp>
            <p:nvSpPr>
              <p:cNvPr id="235537" name="Oval 1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912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38" name="Oval 18"/>
              <p:cNvSpPr>
                <a:spLocks noChangeArrowheads="1"/>
              </p:cNvSpPr>
              <p:nvPr/>
            </p:nvSpPr>
            <p:spPr bwMode="auto">
              <a:xfrm>
                <a:off x="1487" y="1776"/>
                <a:ext cx="433" cy="28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3856" name="Group 19"/>
            <p:cNvGrpSpPr>
              <a:grpSpLocks/>
            </p:cNvGrpSpPr>
            <p:nvPr/>
          </p:nvGrpSpPr>
          <p:grpSpPr bwMode="auto">
            <a:xfrm rot="-1720688">
              <a:off x="2601" y="1137"/>
              <a:ext cx="768" cy="432"/>
              <a:chOff x="1248" y="1584"/>
              <a:chExt cx="912" cy="672"/>
            </a:xfrm>
          </p:grpSpPr>
          <p:sp>
            <p:nvSpPr>
              <p:cNvPr id="235540" name="Oval 20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912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41" name="Oval 21"/>
              <p:cNvSpPr>
                <a:spLocks noChangeArrowheads="1"/>
              </p:cNvSpPr>
              <p:nvPr/>
            </p:nvSpPr>
            <p:spPr bwMode="auto">
              <a:xfrm>
                <a:off x="1488" y="1775"/>
                <a:ext cx="432" cy="289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35542" name="Freeform 22" descr="Pink tissue paper"/>
            <p:cNvSpPr>
              <a:spLocks/>
            </p:cNvSpPr>
            <p:nvPr/>
          </p:nvSpPr>
          <p:spPr bwMode="auto">
            <a:xfrm rot="16509039" flipH="1">
              <a:off x="168" y="1992"/>
              <a:ext cx="1056" cy="1104"/>
            </a:xfrm>
            <a:custGeom>
              <a:avLst/>
              <a:gdLst/>
              <a:ahLst/>
              <a:cxnLst>
                <a:cxn ang="0">
                  <a:pos x="344" y="24"/>
                </a:cxn>
                <a:cxn ang="0">
                  <a:pos x="104" y="24"/>
                </a:cxn>
                <a:cxn ang="0">
                  <a:pos x="8" y="168"/>
                </a:cxn>
                <a:cxn ang="0">
                  <a:pos x="56" y="360"/>
                </a:cxn>
                <a:cxn ang="0">
                  <a:pos x="152" y="456"/>
                </a:cxn>
                <a:cxn ang="0">
                  <a:pos x="152" y="552"/>
                </a:cxn>
                <a:cxn ang="0">
                  <a:pos x="104" y="648"/>
                </a:cxn>
                <a:cxn ang="0">
                  <a:pos x="104" y="840"/>
                </a:cxn>
                <a:cxn ang="0">
                  <a:pos x="152" y="936"/>
                </a:cxn>
                <a:cxn ang="0">
                  <a:pos x="296" y="1032"/>
                </a:cxn>
                <a:cxn ang="0">
                  <a:pos x="392" y="1032"/>
                </a:cxn>
                <a:cxn ang="0">
                  <a:pos x="584" y="936"/>
                </a:cxn>
                <a:cxn ang="0">
                  <a:pos x="632" y="792"/>
                </a:cxn>
                <a:cxn ang="0">
                  <a:pos x="680" y="648"/>
                </a:cxn>
                <a:cxn ang="0">
                  <a:pos x="776" y="600"/>
                </a:cxn>
                <a:cxn ang="0">
                  <a:pos x="872" y="552"/>
                </a:cxn>
                <a:cxn ang="0">
                  <a:pos x="968" y="408"/>
                </a:cxn>
                <a:cxn ang="0">
                  <a:pos x="968" y="264"/>
                </a:cxn>
                <a:cxn ang="0">
                  <a:pos x="968" y="168"/>
                </a:cxn>
                <a:cxn ang="0">
                  <a:pos x="920" y="24"/>
                </a:cxn>
                <a:cxn ang="0">
                  <a:pos x="824" y="24"/>
                </a:cxn>
                <a:cxn ang="0">
                  <a:pos x="728" y="24"/>
                </a:cxn>
                <a:cxn ang="0">
                  <a:pos x="632" y="120"/>
                </a:cxn>
                <a:cxn ang="0">
                  <a:pos x="536" y="120"/>
                </a:cxn>
                <a:cxn ang="0">
                  <a:pos x="488" y="72"/>
                </a:cxn>
                <a:cxn ang="0">
                  <a:pos x="344" y="24"/>
                </a:cxn>
              </a:cxnLst>
              <a:rect l="0" t="0" r="r" b="b"/>
              <a:pathLst>
                <a:path w="984" h="1048">
                  <a:moveTo>
                    <a:pt x="344" y="24"/>
                  </a:moveTo>
                  <a:cubicBezTo>
                    <a:pt x="280" y="16"/>
                    <a:pt x="160" y="0"/>
                    <a:pt x="104" y="24"/>
                  </a:cubicBezTo>
                  <a:cubicBezTo>
                    <a:pt x="48" y="48"/>
                    <a:pt x="16" y="112"/>
                    <a:pt x="8" y="168"/>
                  </a:cubicBezTo>
                  <a:cubicBezTo>
                    <a:pt x="0" y="224"/>
                    <a:pt x="32" y="312"/>
                    <a:pt x="56" y="360"/>
                  </a:cubicBezTo>
                  <a:cubicBezTo>
                    <a:pt x="80" y="408"/>
                    <a:pt x="136" y="424"/>
                    <a:pt x="152" y="456"/>
                  </a:cubicBezTo>
                  <a:cubicBezTo>
                    <a:pt x="168" y="488"/>
                    <a:pt x="160" y="520"/>
                    <a:pt x="152" y="552"/>
                  </a:cubicBezTo>
                  <a:cubicBezTo>
                    <a:pt x="144" y="584"/>
                    <a:pt x="112" y="600"/>
                    <a:pt x="104" y="648"/>
                  </a:cubicBezTo>
                  <a:cubicBezTo>
                    <a:pt x="96" y="696"/>
                    <a:pt x="96" y="792"/>
                    <a:pt x="104" y="840"/>
                  </a:cubicBezTo>
                  <a:cubicBezTo>
                    <a:pt x="112" y="888"/>
                    <a:pt x="120" y="904"/>
                    <a:pt x="152" y="936"/>
                  </a:cubicBezTo>
                  <a:cubicBezTo>
                    <a:pt x="184" y="968"/>
                    <a:pt x="256" y="1016"/>
                    <a:pt x="296" y="1032"/>
                  </a:cubicBezTo>
                  <a:cubicBezTo>
                    <a:pt x="336" y="1048"/>
                    <a:pt x="344" y="1048"/>
                    <a:pt x="392" y="1032"/>
                  </a:cubicBezTo>
                  <a:cubicBezTo>
                    <a:pt x="440" y="1016"/>
                    <a:pt x="544" y="976"/>
                    <a:pt x="584" y="936"/>
                  </a:cubicBezTo>
                  <a:cubicBezTo>
                    <a:pt x="624" y="896"/>
                    <a:pt x="616" y="840"/>
                    <a:pt x="632" y="792"/>
                  </a:cubicBezTo>
                  <a:cubicBezTo>
                    <a:pt x="648" y="744"/>
                    <a:pt x="656" y="680"/>
                    <a:pt x="680" y="648"/>
                  </a:cubicBezTo>
                  <a:cubicBezTo>
                    <a:pt x="704" y="616"/>
                    <a:pt x="744" y="616"/>
                    <a:pt x="776" y="600"/>
                  </a:cubicBezTo>
                  <a:cubicBezTo>
                    <a:pt x="808" y="584"/>
                    <a:pt x="840" y="584"/>
                    <a:pt x="872" y="552"/>
                  </a:cubicBezTo>
                  <a:cubicBezTo>
                    <a:pt x="904" y="520"/>
                    <a:pt x="952" y="456"/>
                    <a:pt x="968" y="408"/>
                  </a:cubicBezTo>
                  <a:cubicBezTo>
                    <a:pt x="984" y="360"/>
                    <a:pt x="968" y="304"/>
                    <a:pt x="968" y="264"/>
                  </a:cubicBezTo>
                  <a:cubicBezTo>
                    <a:pt x="968" y="224"/>
                    <a:pt x="976" y="208"/>
                    <a:pt x="968" y="168"/>
                  </a:cubicBezTo>
                  <a:cubicBezTo>
                    <a:pt x="960" y="128"/>
                    <a:pt x="944" y="48"/>
                    <a:pt x="920" y="24"/>
                  </a:cubicBezTo>
                  <a:cubicBezTo>
                    <a:pt x="896" y="0"/>
                    <a:pt x="856" y="24"/>
                    <a:pt x="824" y="24"/>
                  </a:cubicBezTo>
                  <a:cubicBezTo>
                    <a:pt x="792" y="24"/>
                    <a:pt x="760" y="8"/>
                    <a:pt x="728" y="24"/>
                  </a:cubicBezTo>
                  <a:cubicBezTo>
                    <a:pt x="696" y="40"/>
                    <a:pt x="664" y="104"/>
                    <a:pt x="632" y="120"/>
                  </a:cubicBezTo>
                  <a:cubicBezTo>
                    <a:pt x="600" y="136"/>
                    <a:pt x="560" y="128"/>
                    <a:pt x="536" y="120"/>
                  </a:cubicBezTo>
                  <a:cubicBezTo>
                    <a:pt x="512" y="112"/>
                    <a:pt x="512" y="88"/>
                    <a:pt x="488" y="72"/>
                  </a:cubicBezTo>
                  <a:cubicBezTo>
                    <a:pt x="464" y="56"/>
                    <a:pt x="408" y="32"/>
                    <a:pt x="344" y="2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543" name="Oval 23" descr="Brown marble"/>
            <p:cNvSpPr>
              <a:spLocks noChangeArrowheads="1"/>
            </p:cNvSpPr>
            <p:nvPr/>
          </p:nvSpPr>
          <p:spPr bwMode="auto">
            <a:xfrm rot="2224651" flipH="1">
              <a:off x="545" y="2247"/>
              <a:ext cx="359" cy="107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544" name="Oval 24" descr="Brown marble"/>
            <p:cNvSpPr>
              <a:spLocks noChangeArrowheads="1"/>
            </p:cNvSpPr>
            <p:nvPr/>
          </p:nvSpPr>
          <p:spPr bwMode="auto">
            <a:xfrm rot="5682719" flipH="1">
              <a:off x="786" y="2209"/>
              <a:ext cx="161" cy="42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545" name="Oval 25" descr="Brown marble"/>
            <p:cNvSpPr>
              <a:spLocks noChangeArrowheads="1"/>
            </p:cNvSpPr>
            <p:nvPr/>
          </p:nvSpPr>
          <p:spPr bwMode="auto">
            <a:xfrm rot="5682719" flipH="1">
              <a:off x="865" y="2442"/>
              <a:ext cx="161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546" name="Freeform 26" descr="Pink tissue paper"/>
            <p:cNvSpPr>
              <a:spLocks/>
            </p:cNvSpPr>
            <p:nvPr/>
          </p:nvSpPr>
          <p:spPr bwMode="auto">
            <a:xfrm rot="2053417">
              <a:off x="1632" y="2640"/>
              <a:ext cx="888" cy="936"/>
            </a:xfrm>
            <a:custGeom>
              <a:avLst/>
              <a:gdLst/>
              <a:ahLst/>
              <a:cxnLst>
                <a:cxn ang="0">
                  <a:pos x="344" y="24"/>
                </a:cxn>
                <a:cxn ang="0">
                  <a:pos x="104" y="24"/>
                </a:cxn>
                <a:cxn ang="0">
                  <a:pos x="8" y="168"/>
                </a:cxn>
                <a:cxn ang="0">
                  <a:pos x="56" y="360"/>
                </a:cxn>
                <a:cxn ang="0">
                  <a:pos x="152" y="456"/>
                </a:cxn>
                <a:cxn ang="0">
                  <a:pos x="152" y="552"/>
                </a:cxn>
                <a:cxn ang="0">
                  <a:pos x="104" y="648"/>
                </a:cxn>
                <a:cxn ang="0">
                  <a:pos x="104" y="840"/>
                </a:cxn>
                <a:cxn ang="0">
                  <a:pos x="152" y="936"/>
                </a:cxn>
                <a:cxn ang="0">
                  <a:pos x="296" y="1032"/>
                </a:cxn>
                <a:cxn ang="0">
                  <a:pos x="392" y="1032"/>
                </a:cxn>
                <a:cxn ang="0">
                  <a:pos x="584" y="936"/>
                </a:cxn>
                <a:cxn ang="0">
                  <a:pos x="632" y="792"/>
                </a:cxn>
                <a:cxn ang="0">
                  <a:pos x="680" y="648"/>
                </a:cxn>
                <a:cxn ang="0">
                  <a:pos x="776" y="600"/>
                </a:cxn>
                <a:cxn ang="0">
                  <a:pos x="872" y="552"/>
                </a:cxn>
                <a:cxn ang="0">
                  <a:pos x="968" y="408"/>
                </a:cxn>
                <a:cxn ang="0">
                  <a:pos x="968" y="264"/>
                </a:cxn>
                <a:cxn ang="0">
                  <a:pos x="968" y="168"/>
                </a:cxn>
                <a:cxn ang="0">
                  <a:pos x="920" y="24"/>
                </a:cxn>
                <a:cxn ang="0">
                  <a:pos x="824" y="24"/>
                </a:cxn>
                <a:cxn ang="0">
                  <a:pos x="728" y="24"/>
                </a:cxn>
                <a:cxn ang="0">
                  <a:pos x="632" y="120"/>
                </a:cxn>
                <a:cxn ang="0">
                  <a:pos x="536" y="120"/>
                </a:cxn>
                <a:cxn ang="0">
                  <a:pos x="488" y="72"/>
                </a:cxn>
                <a:cxn ang="0">
                  <a:pos x="344" y="24"/>
                </a:cxn>
              </a:cxnLst>
              <a:rect l="0" t="0" r="r" b="b"/>
              <a:pathLst>
                <a:path w="984" h="1048">
                  <a:moveTo>
                    <a:pt x="344" y="24"/>
                  </a:moveTo>
                  <a:cubicBezTo>
                    <a:pt x="280" y="16"/>
                    <a:pt x="160" y="0"/>
                    <a:pt x="104" y="24"/>
                  </a:cubicBezTo>
                  <a:cubicBezTo>
                    <a:pt x="48" y="48"/>
                    <a:pt x="16" y="112"/>
                    <a:pt x="8" y="168"/>
                  </a:cubicBezTo>
                  <a:cubicBezTo>
                    <a:pt x="0" y="224"/>
                    <a:pt x="32" y="312"/>
                    <a:pt x="56" y="360"/>
                  </a:cubicBezTo>
                  <a:cubicBezTo>
                    <a:pt x="80" y="408"/>
                    <a:pt x="136" y="424"/>
                    <a:pt x="152" y="456"/>
                  </a:cubicBezTo>
                  <a:cubicBezTo>
                    <a:pt x="168" y="488"/>
                    <a:pt x="160" y="520"/>
                    <a:pt x="152" y="552"/>
                  </a:cubicBezTo>
                  <a:cubicBezTo>
                    <a:pt x="144" y="584"/>
                    <a:pt x="112" y="600"/>
                    <a:pt x="104" y="648"/>
                  </a:cubicBezTo>
                  <a:cubicBezTo>
                    <a:pt x="96" y="696"/>
                    <a:pt x="96" y="792"/>
                    <a:pt x="104" y="840"/>
                  </a:cubicBezTo>
                  <a:cubicBezTo>
                    <a:pt x="112" y="888"/>
                    <a:pt x="120" y="904"/>
                    <a:pt x="152" y="936"/>
                  </a:cubicBezTo>
                  <a:cubicBezTo>
                    <a:pt x="184" y="968"/>
                    <a:pt x="256" y="1016"/>
                    <a:pt x="296" y="1032"/>
                  </a:cubicBezTo>
                  <a:cubicBezTo>
                    <a:pt x="336" y="1048"/>
                    <a:pt x="344" y="1048"/>
                    <a:pt x="392" y="1032"/>
                  </a:cubicBezTo>
                  <a:cubicBezTo>
                    <a:pt x="440" y="1016"/>
                    <a:pt x="544" y="976"/>
                    <a:pt x="584" y="936"/>
                  </a:cubicBezTo>
                  <a:cubicBezTo>
                    <a:pt x="624" y="896"/>
                    <a:pt x="616" y="840"/>
                    <a:pt x="632" y="792"/>
                  </a:cubicBezTo>
                  <a:cubicBezTo>
                    <a:pt x="648" y="744"/>
                    <a:pt x="656" y="680"/>
                    <a:pt x="680" y="648"/>
                  </a:cubicBezTo>
                  <a:cubicBezTo>
                    <a:pt x="704" y="616"/>
                    <a:pt x="744" y="616"/>
                    <a:pt x="776" y="600"/>
                  </a:cubicBezTo>
                  <a:cubicBezTo>
                    <a:pt x="808" y="584"/>
                    <a:pt x="840" y="584"/>
                    <a:pt x="872" y="552"/>
                  </a:cubicBezTo>
                  <a:cubicBezTo>
                    <a:pt x="904" y="520"/>
                    <a:pt x="952" y="456"/>
                    <a:pt x="968" y="408"/>
                  </a:cubicBezTo>
                  <a:cubicBezTo>
                    <a:pt x="984" y="360"/>
                    <a:pt x="968" y="304"/>
                    <a:pt x="968" y="264"/>
                  </a:cubicBezTo>
                  <a:cubicBezTo>
                    <a:pt x="968" y="224"/>
                    <a:pt x="976" y="208"/>
                    <a:pt x="968" y="168"/>
                  </a:cubicBezTo>
                  <a:cubicBezTo>
                    <a:pt x="960" y="128"/>
                    <a:pt x="944" y="48"/>
                    <a:pt x="920" y="24"/>
                  </a:cubicBezTo>
                  <a:cubicBezTo>
                    <a:pt x="896" y="0"/>
                    <a:pt x="856" y="24"/>
                    <a:pt x="824" y="24"/>
                  </a:cubicBezTo>
                  <a:cubicBezTo>
                    <a:pt x="792" y="24"/>
                    <a:pt x="760" y="8"/>
                    <a:pt x="728" y="24"/>
                  </a:cubicBezTo>
                  <a:cubicBezTo>
                    <a:pt x="696" y="40"/>
                    <a:pt x="664" y="104"/>
                    <a:pt x="632" y="120"/>
                  </a:cubicBezTo>
                  <a:cubicBezTo>
                    <a:pt x="600" y="136"/>
                    <a:pt x="560" y="128"/>
                    <a:pt x="536" y="120"/>
                  </a:cubicBezTo>
                  <a:cubicBezTo>
                    <a:pt x="512" y="112"/>
                    <a:pt x="512" y="88"/>
                    <a:pt x="488" y="72"/>
                  </a:cubicBezTo>
                  <a:cubicBezTo>
                    <a:pt x="464" y="56"/>
                    <a:pt x="408" y="32"/>
                    <a:pt x="344" y="2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3862" name="Group 27"/>
            <p:cNvGrpSpPr>
              <a:grpSpLocks/>
            </p:cNvGrpSpPr>
            <p:nvPr/>
          </p:nvGrpSpPr>
          <p:grpSpPr bwMode="auto">
            <a:xfrm>
              <a:off x="1872" y="2832"/>
              <a:ext cx="443" cy="469"/>
              <a:chOff x="4464" y="3456"/>
              <a:chExt cx="443" cy="469"/>
            </a:xfrm>
          </p:grpSpPr>
          <p:sp>
            <p:nvSpPr>
              <p:cNvPr id="235548" name="Oval 28" descr="Brown marble"/>
              <p:cNvSpPr>
                <a:spLocks noChangeArrowheads="1"/>
              </p:cNvSpPr>
              <p:nvPr/>
            </p:nvSpPr>
            <p:spPr bwMode="auto">
              <a:xfrm rot="-8720262">
                <a:off x="4464" y="3648"/>
                <a:ext cx="161" cy="240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49" name="Oval 29" descr="Brown marble"/>
              <p:cNvSpPr>
                <a:spLocks noChangeArrowheads="1"/>
              </p:cNvSpPr>
              <p:nvPr/>
            </p:nvSpPr>
            <p:spPr bwMode="auto">
              <a:xfrm rot="-8720262">
                <a:off x="4608" y="3504"/>
                <a:ext cx="161" cy="421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50" name="Oval 30" descr="Brown marble"/>
              <p:cNvSpPr>
                <a:spLocks noChangeArrowheads="1"/>
              </p:cNvSpPr>
              <p:nvPr/>
            </p:nvSpPr>
            <p:spPr bwMode="auto">
              <a:xfrm rot="-5262195">
                <a:off x="4674" y="3582"/>
                <a:ext cx="359" cy="107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3863" name="Group 31"/>
            <p:cNvGrpSpPr>
              <a:grpSpLocks/>
            </p:cNvGrpSpPr>
            <p:nvPr/>
          </p:nvGrpSpPr>
          <p:grpSpPr bwMode="auto">
            <a:xfrm rot="-1212361">
              <a:off x="912" y="1920"/>
              <a:ext cx="624" cy="576"/>
              <a:chOff x="1248" y="1584"/>
              <a:chExt cx="912" cy="672"/>
            </a:xfrm>
          </p:grpSpPr>
          <p:sp>
            <p:nvSpPr>
              <p:cNvPr id="235552" name="Oval 32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912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53" name="Oval 33"/>
              <p:cNvSpPr>
                <a:spLocks noChangeArrowheads="1"/>
              </p:cNvSpPr>
              <p:nvPr/>
            </p:nvSpPr>
            <p:spPr bwMode="auto">
              <a:xfrm>
                <a:off x="1488" y="1777"/>
                <a:ext cx="433" cy="287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3864" name="Group 34"/>
            <p:cNvGrpSpPr>
              <a:grpSpLocks/>
            </p:cNvGrpSpPr>
            <p:nvPr/>
          </p:nvGrpSpPr>
          <p:grpSpPr bwMode="auto">
            <a:xfrm rot="5123738">
              <a:off x="238" y="2930"/>
              <a:ext cx="676" cy="576"/>
              <a:chOff x="1248" y="1584"/>
              <a:chExt cx="912" cy="672"/>
            </a:xfrm>
          </p:grpSpPr>
          <p:sp>
            <p:nvSpPr>
              <p:cNvPr id="235555" name="Oval 35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912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56" name="Oval 36"/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432" cy="287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3865" name="Group 37"/>
            <p:cNvGrpSpPr>
              <a:grpSpLocks/>
            </p:cNvGrpSpPr>
            <p:nvPr/>
          </p:nvGrpSpPr>
          <p:grpSpPr bwMode="auto">
            <a:xfrm>
              <a:off x="1488" y="1056"/>
              <a:ext cx="1056" cy="1104"/>
              <a:chOff x="3600" y="2880"/>
              <a:chExt cx="1056" cy="1104"/>
            </a:xfrm>
          </p:grpSpPr>
          <p:sp>
            <p:nvSpPr>
              <p:cNvPr id="235558" name="Oval 38" descr="Stationery"/>
              <p:cNvSpPr>
                <a:spLocks noChangeArrowheads="1"/>
              </p:cNvSpPr>
              <p:nvPr/>
            </p:nvSpPr>
            <p:spPr bwMode="auto">
              <a:xfrm>
                <a:off x="3600" y="2880"/>
                <a:ext cx="1056" cy="1104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8000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59" name="Oval 39" descr="Brown marble"/>
              <p:cNvSpPr>
                <a:spLocks noChangeArrowheads="1"/>
              </p:cNvSpPr>
              <p:nvPr/>
            </p:nvSpPr>
            <p:spPr bwMode="auto">
              <a:xfrm>
                <a:off x="3888" y="2976"/>
                <a:ext cx="672" cy="816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3866" name="Group 40"/>
            <p:cNvGrpSpPr>
              <a:grpSpLocks/>
            </p:cNvGrpSpPr>
            <p:nvPr/>
          </p:nvGrpSpPr>
          <p:grpSpPr bwMode="auto">
            <a:xfrm rot="2637218">
              <a:off x="893" y="1003"/>
              <a:ext cx="802" cy="576"/>
              <a:chOff x="1248" y="1584"/>
              <a:chExt cx="912" cy="672"/>
            </a:xfrm>
          </p:grpSpPr>
          <p:sp>
            <p:nvSpPr>
              <p:cNvPr id="235561" name="Oval 41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912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62" name="Oval 42"/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432" cy="287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3867" name="Group 43"/>
            <p:cNvGrpSpPr>
              <a:grpSpLocks/>
            </p:cNvGrpSpPr>
            <p:nvPr/>
          </p:nvGrpSpPr>
          <p:grpSpPr bwMode="auto">
            <a:xfrm rot="-2446802">
              <a:off x="2208" y="1680"/>
              <a:ext cx="672" cy="576"/>
              <a:chOff x="1248" y="1584"/>
              <a:chExt cx="912" cy="672"/>
            </a:xfrm>
          </p:grpSpPr>
          <p:sp>
            <p:nvSpPr>
              <p:cNvPr id="235564" name="Oval 44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912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565" name="Oval 45"/>
              <p:cNvSpPr>
                <a:spLocks noChangeArrowheads="1"/>
              </p:cNvSpPr>
              <p:nvPr/>
            </p:nvSpPr>
            <p:spPr bwMode="auto">
              <a:xfrm>
                <a:off x="1488" y="1777"/>
                <a:ext cx="432" cy="287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235566" name="Group 46"/>
          <p:cNvGrpSpPr>
            <a:grpSpLocks/>
          </p:cNvGrpSpPr>
          <p:nvPr/>
        </p:nvGrpSpPr>
        <p:grpSpPr bwMode="auto">
          <a:xfrm>
            <a:off x="4419600" y="1905000"/>
            <a:ext cx="4495800" cy="1187450"/>
            <a:chOff x="2784" y="1200"/>
            <a:chExt cx="2832" cy="748"/>
          </a:xfrm>
        </p:grpSpPr>
        <p:sp>
          <p:nvSpPr>
            <p:cNvPr id="163848" name="Text Box 47"/>
            <p:cNvSpPr txBox="1">
              <a:spLocks noChangeArrowheads="1"/>
            </p:cNvSpPr>
            <p:nvPr/>
          </p:nvSpPr>
          <p:spPr bwMode="auto">
            <a:xfrm>
              <a:off x="3792" y="1200"/>
              <a:ext cx="1824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FF0000"/>
                  </a:solidFill>
                  <a:latin typeface="Comic Sans MS" pitchFamily="66" charset="0"/>
                </a:rPr>
                <a:t>Red</a:t>
              </a:r>
              <a:r>
                <a:rPr lang="en-US" sz="2400">
                  <a:latin typeface="Comic Sans MS" pitchFamily="66" charset="0"/>
                </a:rPr>
                <a:t> </a:t>
              </a:r>
              <a:r>
                <a:rPr lang="en-US" sz="2400">
                  <a:solidFill>
                    <a:srgbClr val="0000FF"/>
                  </a:solidFill>
                  <a:latin typeface="Comic Sans MS" pitchFamily="66" charset="0"/>
                </a:rPr>
                <a:t>blood cells carry oxygen round the body.</a:t>
              </a:r>
            </a:p>
          </p:txBody>
        </p:sp>
        <p:sp>
          <p:nvSpPr>
            <p:cNvPr id="163849" name="Line 48"/>
            <p:cNvSpPr>
              <a:spLocks noChangeShapeType="1"/>
            </p:cNvSpPr>
            <p:nvPr/>
          </p:nvSpPr>
          <p:spPr bwMode="auto">
            <a:xfrm flipH="1" flipV="1">
              <a:off x="3168" y="1248"/>
              <a:ext cx="624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50" name="Line 49"/>
            <p:cNvSpPr>
              <a:spLocks noChangeShapeType="1"/>
            </p:cNvSpPr>
            <p:nvPr/>
          </p:nvSpPr>
          <p:spPr bwMode="auto">
            <a:xfrm flipH="1">
              <a:off x="2784" y="1344"/>
              <a:ext cx="1008" cy="5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5570" name="Group 50"/>
          <p:cNvGrpSpPr>
            <a:grpSpLocks/>
          </p:cNvGrpSpPr>
          <p:nvPr/>
        </p:nvGrpSpPr>
        <p:grpSpPr bwMode="auto">
          <a:xfrm>
            <a:off x="2971800" y="3200400"/>
            <a:ext cx="5867400" cy="1949450"/>
            <a:chOff x="1872" y="2016"/>
            <a:chExt cx="3696" cy="1228"/>
          </a:xfrm>
        </p:grpSpPr>
        <p:sp>
          <p:nvSpPr>
            <p:cNvPr id="163845" name="Text Box 51"/>
            <p:cNvSpPr txBox="1">
              <a:spLocks noChangeArrowheads="1"/>
            </p:cNvSpPr>
            <p:nvPr/>
          </p:nvSpPr>
          <p:spPr bwMode="auto">
            <a:xfrm>
              <a:off x="3792" y="2496"/>
              <a:ext cx="177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latin typeface="Comic Sans MS" pitchFamily="66" charset="0"/>
                </a:rPr>
                <a:t>White </a:t>
              </a:r>
              <a:r>
                <a:rPr lang="en-US" sz="2400">
                  <a:solidFill>
                    <a:srgbClr val="0000FF"/>
                  </a:solidFill>
                  <a:latin typeface="Comic Sans MS" pitchFamily="66" charset="0"/>
                </a:rPr>
                <a:t>cells fight diseases in the body</a:t>
              </a:r>
              <a:r>
                <a:rPr lang="en-US" sz="2400">
                  <a:solidFill>
                    <a:srgbClr val="0000FF"/>
                  </a:solidFill>
                  <a:latin typeface="Times New Roman" pitchFamily="18" charset="0"/>
                </a:rPr>
                <a:t>.</a:t>
              </a:r>
            </a:p>
          </p:txBody>
        </p:sp>
        <p:sp>
          <p:nvSpPr>
            <p:cNvPr id="163846" name="Line 52"/>
            <p:cNvSpPr>
              <a:spLocks noChangeShapeType="1"/>
            </p:cNvSpPr>
            <p:nvPr/>
          </p:nvSpPr>
          <p:spPr bwMode="auto">
            <a:xfrm flipH="1" flipV="1">
              <a:off x="1872" y="2016"/>
              <a:ext cx="1920" cy="6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47" name="Line 53"/>
            <p:cNvSpPr>
              <a:spLocks noChangeShapeType="1"/>
            </p:cNvSpPr>
            <p:nvPr/>
          </p:nvSpPr>
          <p:spPr bwMode="auto">
            <a:xfrm flipH="1">
              <a:off x="2448" y="2688"/>
              <a:ext cx="1344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894" name="Text Box 54"/>
          <p:cNvSpPr txBox="1">
            <a:spLocks noChangeArrowheads="1"/>
          </p:cNvSpPr>
          <p:nvPr/>
        </p:nvSpPr>
        <p:spPr bwMode="auto">
          <a:xfrm>
            <a:off x="1403350" y="260350"/>
            <a:ext cx="66976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>
                <a:solidFill>
                  <a:srgbClr val="0000FF"/>
                </a:solidFill>
                <a:latin typeface="Comic Sans MS" pitchFamily="66" charset="0"/>
              </a:rPr>
              <a:t>Special Cells for Special Jobs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5263" y="655638"/>
            <a:ext cx="8015287" cy="487362"/>
          </a:xfrm>
        </p:spPr>
        <p:txBody>
          <a:bodyPr/>
          <a:lstStyle/>
          <a:p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Muscle cells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87900" y="2205038"/>
            <a:ext cx="4038600" cy="4114800"/>
          </a:xfrm>
        </p:spPr>
        <p:txBody>
          <a:bodyPr/>
          <a:lstStyle/>
          <a:p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Different muscle cells have different jobs to do in the body</a:t>
            </a:r>
            <a:endParaRPr lang="en-US" sz="280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grpSp>
        <p:nvGrpSpPr>
          <p:cNvPr id="164867" name="Group 4"/>
          <p:cNvGrpSpPr>
            <a:grpSpLocks/>
          </p:cNvGrpSpPr>
          <p:nvPr/>
        </p:nvGrpSpPr>
        <p:grpSpPr bwMode="auto">
          <a:xfrm>
            <a:off x="0" y="2835275"/>
            <a:ext cx="9144000" cy="0"/>
            <a:chOff x="0" y="0"/>
            <a:chExt cx="5760" cy="0"/>
          </a:xfrm>
        </p:grpSpPr>
        <p:sp>
          <p:nvSpPr>
            <p:cNvPr id="16486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0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4870" name="Group 6"/>
            <p:cNvGrpSpPr>
              <a:grpSpLocks/>
            </p:cNvGrpSpPr>
            <p:nvPr/>
          </p:nvGrpSpPr>
          <p:grpSpPr bwMode="auto">
            <a:xfrm>
              <a:off x="0" y="0"/>
              <a:ext cx="5760" cy="0"/>
              <a:chOff x="0" y="0"/>
              <a:chExt cx="5760" cy="0"/>
            </a:xfrm>
          </p:grpSpPr>
          <p:sp>
            <p:nvSpPr>
              <p:cNvPr id="164871" name="Rectangle 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0"/>
              </a:xfrm>
              <a:prstGeom prst="rect">
                <a:avLst/>
              </a:prstGeom>
              <a:solidFill>
                <a:srgbClr val="66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872" name="Rectangle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0"/>
              </a:xfrm>
              <a:prstGeom prst="rect">
                <a:avLst/>
              </a:prstGeom>
              <a:solidFill>
                <a:srgbClr val="66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</p:grpSp>
      </p:grpSp>
      <p:pic>
        <p:nvPicPr>
          <p:cNvPr id="164868" name="Picture 9" descr="199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916113"/>
            <a:ext cx="4243388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5263" y="514350"/>
            <a:ext cx="8015287" cy="571500"/>
          </a:xfrm>
        </p:spPr>
        <p:txBody>
          <a:bodyPr/>
          <a:lstStyle/>
          <a:p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Nerve cells</a:t>
            </a: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457200" y="1828800"/>
          <a:ext cx="7848600" cy="259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87" name="Bitmap Image" r:id="rId3" imgW="3409524" imgH="1991003" progId="PBrush">
                  <p:embed/>
                </p:oleObj>
              </mc:Choice>
              <mc:Fallback>
                <p:oleObj name="Bitmap Image" r:id="rId3" imgW="3409524" imgH="1991003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28800"/>
                        <a:ext cx="7848600" cy="259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85800" y="4800600"/>
            <a:ext cx="7702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>
                <a:solidFill>
                  <a:srgbClr val="0000FF"/>
                </a:solidFill>
                <a:latin typeface="Comic Sans MS" pitchFamily="66" charset="0"/>
              </a:rPr>
              <a:t>The long thin fibres carry messages from one part of the body to another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5263" y="655638"/>
            <a:ext cx="8015287" cy="487362"/>
          </a:xfrm>
        </p:spPr>
        <p:txBody>
          <a:bodyPr/>
          <a:lstStyle/>
          <a:p>
            <a:pPr algn="ctr"/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Special cells for special jobs</a:t>
            </a:r>
            <a:endParaRPr lang="en-US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38594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609600" y="1600200"/>
            <a:ext cx="3889375" cy="4419600"/>
          </a:xfrm>
        </p:spPr>
        <p:txBody>
          <a:bodyPr/>
          <a:lstStyle/>
          <a:p>
            <a:endParaRPr lang="en-GB" sz="2800" smtClean="0"/>
          </a:p>
        </p:txBody>
      </p:sp>
      <p:sp>
        <p:nvSpPr>
          <p:cNvPr id="23859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5025" y="1600200"/>
            <a:ext cx="3889375" cy="4419600"/>
          </a:xfrm>
        </p:spPr>
        <p:txBody>
          <a:bodyPr/>
          <a:lstStyle/>
          <a:p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Male sex cells (sperm)  have a streamlined shape</a:t>
            </a:r>
          </a:p>
          <a:p>
            <a:endParaRPr lang="en-GB" sz="2800" smtClean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This helps them swim to female egg to fertilise it</a:t>
            </a:r>
            <a:endParaRPr lang="en-US" sz="280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238596" name="Picture 5" descr="3d_human_reproductive_cells_web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917700"/>
            <a:ext cx="4081462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A50021"/>
                </a:solidFill>
                <a:latin typeface="Comic Sans MS" pitchFamily="66" charset="0"/>
              </a:rPr>
              <a:t>The Microscope</a:t>
            </a:r>
          </a:p>
        </p:txBody>
      </p:sp>
      <p:grpSp>
        <p:nvGrpSpPr>
          <p:cNvPr id="105475" name="Group 3"/>
          <p:cNvGrpSpPr>
            <a:grpSpLocks/>
          </p:cNvGrpSpPr>
          <p:nvPr/>
        </p:nvGrpSpPr>
        <p:grpSpPr bwMode="auto">
          <a:xfrm>
            <a:off x="2895600" y="1524000"/>
            <a:ext cx="3048000" cy="4876800"/>
            <a:chOff x="432" y="960"/>
            <a:chExt cx="1920" cy="3072"/>
          </a:xfrm>
        </p:grpSpPr>
        <p:grpSp>
          <p:nvGrpSpPr>
            <p:cNvPr id="77853" name="Group 4"/>
            <p:cNvGrpSpPr>
              <a:grpSpLocks/>
            </p:cNvGrpSpPr>
            <p:nvPr/>
          </p:nvGrpSpPr>
          <p:grpSpPr bwMode="auto">
            <a:xfrm>
              <a:off x="432" y="960"/>
              <a:ext cx="1920" cy="3072"/>
              <a:chOff x="432" y="960"/>
              <a:chExt cx="1920" cy="3072"/>
            </a:xfrm>
          </p:grpSpPr>
          <p:grpSp>
            <p:nvGrpSpPr>
              <p:cNvPr id="77859" name="Group 5"/>
              <p:cNvGrpSpPr>
                <a:grpSpLocks/>
              </p:cNvGrpSpPr>
              <p:nvPr/>
            </p:nvGrpSpPr>
            <p:grpSpPr bwMode="auto">
              <a:xfrm>
                <a:off x="432" y="960"/>
                <a:ext cx="1920" cy="3072"/>
                <a:chOff x="432" y="960"/>
                <a:chExt cx="1920" cy="3072"/>
              </a:xfrm>
            </p:grpSpPr>
            <p:sp>
              <p:nvSpPr>
                <p:cNvPr id="77863" name="Rectangle 6"/>
                <p:cNvSpPr>
                  <a:spLocks noChangeArrowheads="1"/>
                </p:cNvSpPr>
                <p:nvPr/>
              </p:nvSpPr>
              <p:spPr bwMode="auto">
                <a:xfrm>
                  <a:off x="1920" y="2688"/>
                  <a:ext cx="336" cy="115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64" name="Rectangle 7"/>
                <p:cNvSpPr>
                  <a:spLocks noChangeArrowheads="1"/>
                </p:cNvSpPr>
                <p:nvPr/>
              </p:nvSpPr>
              <p:spPr bwMode="auto">
                <a:xfrm>
                  <a:off x="432" y="3840"/>
                  <a:ext cx="1920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65" name="Rectangle 8"/>
                <p:cNvSpPr>
                  <a:spLocks noChangeArrowheads="1"/>
                </p:cNvSpPr>
                <p:nvPr/>
              </p:nvSpPr>
              <p:spPr bwMode="auto">
                <a:xfrm>
                  <a:off x="768" y="2976"/>
                  <a:ext cx="1152" cy="9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66" name="Rectangle 9"/>
                <p:cNvSpPr>
                  <a:spLocks noChangeArrowheads="1"/>
                </p:cNvSpPr>
                <p:nvPr/>
              </p:nvSpPr>
              <p:spPr bwMode="auto">
                <a:xfrm>
                  <a:off x="1152" y="3408"/>
                  <a:ext cx="384" cy="43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67" name="Rectangle 10"/>
                <p:cNvSpPr>
                  <a:spLocks noChangeArrowheads="1"/>
                </p:cNvSpPr>
                <p:nvPr/>
              </p:nvSpPr>
              <p:spPr bwMode="auto">
                <a:xfrm>
                  <a:off x="1680" y="3072"/>
                  <a:ext cx="240" cy="768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68" name="Oval 11"/>
                <p:cNvSpPr>
                  <a:spLocks noChangeArrowheads="1"/>
                </p:cNvSpPr>
                <p:nvPr/>
              </p:nvSpPr>
              <p:spPr bwMode="auto">
                <a:xfrm>
                  <a:off x="1632" y="3168"/>
                  <a:ext cx="480" cy="480"/>
                </a:xfrm>
                <a:prstGeom prst="ellipse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69" name="Rectangle 12"/>
                <p:cNvSpPr>
                  <a:spLocks noChangeArrowheads="1"/>
                </p:cNvSpPr>
                <p:nvPr/>
              </p:nvSpPr>
              <p:spPr bwMode="auto">
                <a:xfrm>
                  <a:off x="1152" y="1344"/>
                  <a:ext cx="336" cy="129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77870" name="Group 13"/>
                <p:cNvGrpSpPr>
                  <a:grpSpLocks/>
                </p:cNvGrpSpPr>
                <p:nvPr/>
              </p:nvGrpSpPr>
              <p:grpSpPr bwMode="auto">
                <a:xfrm rot="3400919">
                  <a:off x="792" y="2280"/>
                  <a:ext cx="720" cy="384"/>
                  <a:chOff x="1824" y="2160"/>
                  <a:chExt cx="720" cy="384"/>
                </a:xfrm>
              </p:grpSpPr>
              <p:sp>
                <p:nvSpPr>
                  <p:cNvPr id="77874" name="AutoShape 14"/>
                  <p:cNvSpPr>
                    <a:spLocks noChangeArrowheads="1"/>
                  </p:cNvSpPr>
                  <p:nvPr/>
                </p:nvSpPr>
                <p:spPr bwMode="auto">
                  <a:xfrm rot="-3317343">
                    <a:off x="2400" y="2304"/>
                    <a:ext cx="192" cy="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00 w 21600"/>
                      <a:gd name="T13" fmla="*/ 4500 h 21600"/>
                      <a:gd name="T14" fmla="*/ 17100 w 21600"/>
                      <a:gd name="T15" fmla="*/ 171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7875" name="AutoShape 15"/>
                  <p:cNvSpPr>
                    <a:spLocks noChangeArrowheads="1"/>
                  </p:cNvSpPr>
                  <p:nvPr/>
                </p:nvSpPr>
                <p:spPr bwMode="auto">
                  <a:xfrm rot="2896930">
                    <a:off x="1776" y="2304"/>
                    <a:ext cx="192" cy="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00 w 21600"/>
                      <a:gd name="T13" fmla="*/ 4500 h 21600"/>
                      <a:gd name="T14" fmla="*/ 17100 w 21600"/>
                      <a:gd name="T15" fmla="*/ 171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876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1824" y="2160"/>
                    <a:ext cx="720" cy="384"/>
                    <a:chOff x="1824" y="2160"/>
                    <a:chExt cx="720" cy="384"/>
                  </a:xfrm>
                </p:grpSpPr>
                <p:sp>
                  <p:nvSpPr>
                    <p:cNvPr id="77877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24" y="2160"/>
                      <a:ext cx="720" cy="48"/>
                    </a:xfrm>
                    <a:prstGeom prst="rect">
                      <a:avLst/>
                    </a:prstGeom>
                    <a:solidFill>
                      <a:srgbClr val="292929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77878" name="AutoShap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24" y="2208"/>
                      <a:ext cx="720" cy="24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800 w 21600"/>
                        <a:gd name="T13" fmla="*/ 4770 h 21600"/>
                        <a:gd name="T14" fmla="*/ 16800 w 21600"/>
                        <a:gd name="T15" fmla="*/ 1683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982" y="21600"/>
                          </a:lnTo>
                          <a:lnTo>
                            <a:pt x="15618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879" name="AutoShap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448"/>
                      <a:ext cx="240" cy="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77871" name="AutoShape 20"/>
                <p:cNvSpPr>
                  <a:spLocks noChangeArrowheads="1"/>
                </p:cNvSpPr>
                <p:nvPr/>
              </p:nvSpPr>
              <p:spPr bwMode="auto">
                <a:xfrm>
                  <a:off x="1488" y="2208"/>
                  <a:ext cx="768" cy="480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72" name="Rectangle 21"/>
                <p:cNvSpPr>
                  <a:spLocks noChangeArrowheads="1"/>
                </p:cNvSpPr>
                <p:nvPr/>
              </p:nvSpPr>
              <p:spPr bwMode="auto">
                <a:xfrm>
                  <a:off x="1200" y="1008"/>
                  <a:ext cx="240" cy="33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7873" name="AutoShape 22"/>
                <p:cNvSpPr>
                  <a:spLocks noChangeArrowheads="1"/>
                </p:cNvSpPr>
                <p:nvPr/>
              </p:nvSpPr>
              <p:spPr bwMode="auto">
                <a:xfrm>
                  <a:off x="1104" y="960"/>
                  <a:ext cx="432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00 h 21600"/>
                    <a:gd name="T14" fmla="*/ 17100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7860" name="Rectangle 23"/>
              <p:cNvSpPr>
                <a:spLocks noChangeArrowheads="1"/>
              </p:cNvSpPr>
              <p:nvPr/>
            </p:nvSpPr>
            <p:spPr bwMode="auto">
              <a:xfrm>
                <a:off x="1152" y="3408"/>
                <a:ext cx="384" cy="48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7861" name="Rectangle 24"/>
              <p:cNvSpPr>
                <a:spLocks noChangeArrowheads="1"/>
              </p:cNvSpPr>
              <p:nvPr/>
            </p:nvSpPr>
            <p:spPr bwMode="auto">
              <a:xfrm>
                <a:off x="1152" y="3504"/>
                <a:ext cx="384" cy="48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7862" name="Oval 25"/>
              <p:cNvSpPr>
                <a:spLocks noChangeArrowheads="1"/>
              </p:cNvSpPr>
              <p:nvPr/>
            </p:nvSpPr>
            <p:spPr bwMode="auto">
              <a:xfrm>
                <a:off x="1392" y="2112"/>
                <a:ext cx="240" cy="240"/>
              </a:xfrm>
              <a:prstGeom prst="ellipse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7854" name="Group 26"/>
            <p:cNvGrpSpPr>
              <a:grpSpLocks/>
            </p:cNvGrpSpPr>
            <p:nvPr/>
          </p:nvGrpSpPr>
          <p:grpSpPr bwMode="auto">
            <a:xfrm>
              <a:off x="1008" y="2832"/>
              <a:ext cx="864" cy="144"/>
              <a:chOff x="3408" y="2016"/>
              <a:chExt cx="864" cy="144"/>
            </a:xfrm>
          </p:grpSpPr>
          <p:grpSp>
            <p:nvGrpSpPr>
              <p:cNvPr id="77855" name="Group 27"/>
              <p:cNvGrpSpPr>
                <a:grpSpLocks/>
              </p:cNvGrpSpPr>
              <p:nvPr/>
            </p:nvGrpSpPr>
            <p:grpSpPr bwMode="auto">
              <a:xfrm>
                <a:off x="3408" y="2016"/>
                <a:ext cx="864" cy="112"/>
                <a:chOff x="3408" y="2016"/>
                <a:chExt cx="864" cy="112"/>
              </a:xfrm>
            </p:grpSpPr>
            <p:sp>
              <p:nvSpPr>
                <p:cNvPr id="77857" name="Line 28"/>
                <p:cNvSpPr>
                  <a:spLocks noChangeShapeType="1"/>
                </p:cNvSpPr>
                <p:nvPr/>
              </p:nvSpPr>
              <p:spPr bwMode="auto">
                <a:xfrm>
                  <a:off x="3552" y="2112"/>
                  <a:ext cx="720" cy="0"/>
                </a:xfrm>
                <a:prstGeom prst="lin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858" name="Freeform 29"/>
                <p:cNvSpPr>
                  <a:spLocks/>
                </p:cNvSpPr>
                <p:nvPr/>
              </p:nvSpPr>
              <p:spPr bwMode="auto">
                <a:xfrm>
                  <a:off x="3408" y="2016"/>
                  <a:ext cx="144" cy="112"/>
                </a:xfrm>
                <a:custGeom>
                  <a:avLst/>
                  <a:gdLst>
                    <a:gd name="T0" fmla="*/ 144 w 144"/>
                    <a:gd name="T1" fmla="*/ 96 h 112"/>
                    <a:gd name="T2" fmla="*/ 48 w 144"/>
                    <a:gd name="T3" fmla="*/ 96 h 112"/>
                    <a:gd name="T4" fmla="*/ 0 w 144"/>
                    <a:gd name="T5" fmla="*/ 0 h 112"/>
                    <a:gd name="T6" fmla="*/ 0 60000 65536"/>
                    <a:gd name="T7" fmla="*/ 0 60000 65536"/>
                    <a:gd name="T8" fmla="*/ 0 60000 65536"/>
                    <a:gd name="T9" fmla="*/ 0 w 144"/>
                    <a:gd name="T10" fmla="*/ 0 h 112"/>
                    <a:gd name="T11" fmla="*/ 144 w 144"/>
                    <a:gd name="T12" fmla="*/ 112 h 1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4" h="112">
                      <a:moveTo>
                        <a:pt x="144" y="96"/>
                      </a:moveTo>
                      <a:cubicBezTo>
                        <a:pt x="108" y="104"/>
                        <a:pt x="72" y="112"/>
                        <a:pt x="48" y="96"/>
                      </a:cubicBezTo>
                      <a:cubicBezTo>
                        <a:pt x="24" y="80"/>
                        <a:pt x="8" y="16"/>
                        <a:pt x="0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7856" name="Rectangle 30"/>
              <p:cNvSpPr>
                <a:spLocks noChangeArrowheads="1"/>
              </p:cNvSpPr>
              <p:nvPr/>
            </p:nvSpPr>
            <p:spPr bwMode="auto">
              <a:xfrm>
                <a:off x="4128" y="2064"/>
                <a:ext cx="48" cy="96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05503" name="Group 31"/>
          <p:cNvGrpSpPr>
            <a:grpSpLocks/>
          </p:cNvGrpSpPr>
          <p:nvPr/>
        </p:nvGrpSpPr>
        <p:grpSpPr bwMode="auto">
          <a:xfrm>
            <a:off x="4572000" y="1600200"/>
            <a:ext cx="1905000" cy="457200"/>
            <a:chOff x="1392" y="912"/>
            <a:chExt cx="1344" cy="288"/>
          </a:xfrm>
        </p:grpSpPr>
        <p:sp>
          <p:nvSpPr>
            <p:cNvPr id="77851" name="Text Box 32"/>
            <p:cNvSpPr txBox="1">
              <a:spLocks noChangeArrowheads="1"/>
            </p:cNvSpPr>
            <p:nvPr/>
          </p:nvSpPr>
          <p:spPr bwMode="auto">
            <a:xfrm>
              <a:off x="1728" y="912"/>
              <a:ext cx="10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Eyepiece</a:t>
              </a:r>
            </a:p>
          </p:txBody>
        </p:sp>
        <p:sp>
          <p:nvSpPr>
            <p:cNvPr id="77852" name="Line 33"/>
            <p:cNvSpPr>
              <a:spLocks noChangeShapeType="1"/>
            </p:cNvSpPr>
            <p:nvPr/>
          </p:nvSpPr>
          <p:spPr bwMode="auto">
            <a:xfrm flipH="1">
              <a:off x="1392" y="105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506" name="Group 34"/>
          <p:cNvGrpSpPr>
            <a:grpSpLocks/>
          </p:cNvGrpSpPr>
          <p:nvPr/>
        </p:nvGrpSpPr>
        <p:grpSpPr bwMode="auto">
          <a:xfrm>
            <a:off x="4800600" y="2895600"/>
            <a:ext cx="1828800" cy="533400"/>
            <a:chOff x="1632" y="1824"/>
            <a:chExt cx="1152" cy="336"/>
          </a:xfrm>
        </p:grpSpPr>
        <p:sp>
          <p:nvSpPr>
            <p:cNvPr id="77849" name="Text Box 35"/>
            <p:cNvSpPr txBox="1">
              <a:spLocks noChangeArrowheads="1"/>
            </p:cNvSpPr>
            <p:nvPr/>
          </p:nvSpPr>
          <p:spPr bwMode="auto">
            <a:xfrm>
              <a:off x="1824" y="1824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Fine focus</a:t>
              </a:r>
            </a:p>
          </p:txBody>
        </p:sp>
        <p:sp>
          <p:nvSpPr>
            <p:cNvPr id="77850" name="Line 36"/>
            <p:cNvSpPr>
              <a:spLocks noChangeShapeType="1"/>
            </p:cNvSpPr>
            <p:nvPr/>
          </p:nvSpPr>
          <p:spPr bwMode="auto">
            <a:xfrm flipH="1">
              <a:off x="1632" y="196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509" name="Group 37"/>
          <p:cNvGrpSpPr>
            <a:grpSpLocks/>
          </p:cNvGrpSpPr>
          <p:nvPr/>
        </p:nvGrpSpPr>
        <p:grpSpPr bwMode="auto">
          <a:xfrm>
            <a:off x="2590800" y="5562600"/>
            <a:ext cx="1447800" cy="457200"/>
            <a:chOff x="192" y="3312"/>
            <a:chExt cx="912" cy="288"/>
          </a:xfrm>
        </p:grpSpPr>
        <p:sp>
          <p:nvSpPr>
            <p:cNvPr id="77847" name="Text Box 38"/>
            <p:cNvSpPr txBox="1">
              <a:spLocks noChangeArrowheads="1"/>
            </p:cNvSpPr>
            <p:nvPr/>
          </p:nvSpPr>
          <p:spPr bwMode="auto">
            <a:xfrm>
              <a:off x="192" y="3312"/>
              <a:ext cx="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Light</a:t>
              </a:r>
            </a:p>
          </p:txBody>
        </p:sp>
        <p:sp>
          <p:nvSpPr>
            <p:cNvPr id="77848" name="Line 39"/>
            <p:cNvSpPr>
              <a:spLocks noChangeShapeType="1"/>
            </p:cNvSpPr>
            <p:nvPr/>
          </p:nvSpPr>
          <p:spPr bwMode="auto">
            <a:xfrm>
              <a:off x="720" y="345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512" name="Group 40"/>
          <p:cNvGrpSpPr>
            <a:grpSpLocks/>
          </p:cNvGrpSpPr>
          <p:nvPr/>
        </p:nvGrpSpPr>
        <p:grpSpPr bwMode="auto">
          <a:xfrm>
            <a:off x="5638800" y="5181600"/>
            <a:ext cx="2438400" cy="457200"/>
            <a:chOff x="2160" y="3264"/>
            <a:chExt cx="1536" cy="288"/>
          </a:xfrm>
        </p:grpSpPr>
        <p:sp>
          <p:nvSpPr>
            <p:cNvPr id="77845" name="Text Box 41"/>
            <p:cNvSpPr txBox="1">
              <a:spLocks noChangeArrowheads="1"/>
            </p:cNvSpPr>
            <p:nvPr/>
          </p:nvSpPr>
          <p:spPr bwMode="auto">
            <a:xfrm>
              <a:off x="2496" y="3264"/>
              <a:ext cx="12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Rough focus</a:t>
              </a:r>
            </a:p>
          </p:txBody>
        </p:sp>
        <p:sp>
          <p:nvSpPr>
            <p:cNvPr id="77846" name="Line 42"/>
            <p:cNvSpPr>
              <a:spLocks noChangeShapeType="1"/>
            </p:cNvSpPr>
            <p:nvPr/>
          </p:nvSpPr>
          <p:spPr bwMode="auto">
            <a:xfrm flipH="1">
              <a:off x="2160" y="3408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515" name="Group 43"/>
          <p:cNvGrpSpPr>
            <a:grpSpLocks/>
          </p:cNvGrpSpPr>
          <p:nvPr/>
        </p:nvGrpSpPr>
        <p:grpSpPr bwMode="auto">
          <a:xfrm>
            <a:off x="5638800" y="3657600"/>
            <a:ext cx="1676400" cy="457200"/>
            <a:chOff x="2256" y="2352"/>
            <a:chExt cx="1056" cy="288"/>
          </a:xfrm>
        </p:grpSpPr>
        <p:sp>
          <p:nvSpPr>
            <p:cNvPr id="77843" name="Text Box 44"/>
            <p:cNvSpPr txBox="1">
              <a:spLocks noChangeArrowheads="1"/>
            </p:cNvSpPr>
            <p:nvPr/>
          </p:nvSpPr>
          <p:spPr bwMode="auto">
            <a:xfrm>
              <a:off x="2592" y="2352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Handle</a:t>
              </a:r>
            </a:p>
          </p:txBody>
        </p:sp>
        <p:sp>
          <p:nvSpPr>
            <p:cNvPr id="77844" name="Line 45"/>
            <p:cNvSpPr>
              <a:spLocks noChangeShapeType="1"/>
            </p:cNvSpPr>
            <p:nvPr/>
          </p:nvSpPr>
          <p:spPr bwMode="auto">
            <a:xfrm flipH="1">
              <a:off x="2256" y="2496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518" name="Group 46"/>
          <p:cNvGrpSpPr>
            <a:grpSpLocks/>
          </p:cNvGrpSpPr>
          <p:nvPr/>
        </p:nvGrpSpPr>
        <p:grpSpPr bwMode="auto">
          <a:xfrm>
            <a:off x="2057400" y="4800600"/>
            <a:ext cx="1371600" cy="457200"/>
            <a:chOff x="0" y="2976"/>
            <a:chExt cx="864" cy="288"/>
          </a:xfrm>
        </p:grpSpPr>
        <p:sp>
          <p:nvSpPr>
            <p:cNvPr id="77841" name="Text Box 47"/>
            <p:cNvSpPr txBox="1">
              <a:spLocks noChangeArrowheads="1"/>
            </p:cNvSpPr>
            <p:nvPr/>
          </p:nvSpPr>
          <p:spPr bwMode="auto">
            <a:xfrm>
              <a:off x="0" y="2976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Stage</a:t>
              </a:r>
            </a:p>
          </p:txBody>
        </p:sp>
        <p:sp>
          <p:nvSpPr>
            <p:cNvPr id="77842" name="Line 48"/>
            <p:cNvSpPr>
              <a:spLocks noChangeShapeType="1"/>
            </p:cNvSpPr>
            <p:nvPr/>
          </p:nvSpPr>
          <p:spPr bwMode="auto">
            <a:xfrm flipV="1">
              <a:off x="528" y="3024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521" name="Group 49"/>
          <p:cNvGrpSpPr>
            <a:grpSpLocks/>
          </p:cNvGrpSpPr>
          <p:nvPr/>
        </p:nvGrpSpPr>
        <p:grpSpPr bwMode="auto">
          <a:xfrm>
            <a:off x="2057400" y="4191000"/>
            <a:ext cx="1752600" cy="457200"/>
            <a:chOff x="1296" y="2640"/>
            <a:chExt cx="1104" cy="288"/>
          </a:xfrm>
        </p:grpSpPr>
        <p:sp>
          <p:nvSpPr>
            <p:cNvPr id="77839" name="Text Box 50"/>
            <p:cNvSpPr txBox="1">
              <a:spLocks noChangeArrowheads="1"/>
            </p:cNvSpPr>
            <p:nvPr/>
          </p:nvSpPr>
          <p:spPr bwMode="auto">
            <a:xfrm>
              <a:off x="1296" y="2640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Clip</a:t>
              </a:r>
            </a:p>
          </p:txBody>
        </p:sp>
        <p:sp>
          <p:nvSpPr>
            <p:cNvPr id="77840" name="Line 51"/>
            <p:cNvSpPr>
              <a:spLocks noChangeShapeType="1"/>
            </p:cNvSpPr>
            <p:nvPr/>
          </p:nvSpPr>
          <p:spPr bwMode="auto">
            <a:xfrm>
              <a:off x="1680" y="2784"/>
              <a:ext cx="72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5524" name="Group 52"/>
          <p:cNvGrpSpPr>
            <a:grpSpLocks/>
          </p:cNvGrpSpPr>
          <p:nvPr/>
        </p:nvGrpSpPr>
        <p:grpSpPr bwMode="auto">
          <a:xfrm>
            <a:off x="1981200" y="2971800"/>
            <a:ext cx="1752600" cy="990600"/>
            <a:chOff x="1248" y="1872"/>
            <a:chExt cx="1104" cy="624"/>
          </a:xfrm>
        </p:grpSpPr>
        <p:sp>
          <p:nvSpPr>
            <p:cNvPr id="77836" name="Text Box 53"/>
            <p:cNvSpPr txBox="1">
              <a:spLocks noChangeArrowheads="1"/>
            </p:cNvSpPr>
            <p:nvPr/>
          </p:nvSpPr>
          <p:spPr bwMode="auto">
            <a:xfrm>
              <a:off x="1248" y="1872"/>
              <a:ext cx="86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Objective lenses</a:t>
              </a:r>
            </a:p>
          </p:txBody>
        </p:sp>
        <p:sp>
          <p:nvSpPr>
            <p:cNvPr id="77837" name="Line 54"/>
            <p:cNvSpPr>
              <a:spLocks noChangeShapeType="1"/>
            </p:cNvSpPr>
            <p:nvPr/>
          </p:nvSpPr>
          <p:spPr bwMode="auto">
            <a:xfrm>
              <a:off x="1872" y="2160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38" name="Line 55"/>
            <p:cNvSpPr>
              <a:spLocks noChangeShapeType="1"/>
            </p:cNvSpPr>
            <p:nvPr/>
          </p:nvSpPr>
          <p:spPr bwMode="auto">
            <a:xfrm>
              <a:off x="1872" y="2160"/>
              <a:ext cx="48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29" name="Text Box 57"/>
          <p:cNvSpPr txBox="1">
            <a:spLocks noChangeArrowheads="1"/>
          </p:cNvSpPr>
          <p:nvPr/>
        </p:nvSpPr>
        <p:spPr bwMode="auto">
          <a:xfrm>
            <a:off x="5795963" y="404813"/>
            <a:ext cx="25908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Lets name all the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Parts!!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5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5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5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5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5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5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5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5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5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5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29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5263" y="655638"/>
            <a:ext cx="8015287" cy="487362"/>
          </a:xfrm>
        </p:spPr>
        <p:txBody>
          <a:bodyPr/>
          <a:lstStyle/>
          <a:p>
            <a:pPr algn="ctr"/>
            <a:r>
              <a:rPr lang="en-GB" smtClean="0">
                <a:solidFill>
                  <a:srgbClr val="0000FF"/>
                </a:solidFill>
                <a:latin typeface="Comic Sans MS" pitchFamily="66" charset="0"/>
              </a:rPr>
              <a:t>Special cells for special jobs</a:t>
            </a:r>
            <a:endParaRPr lang="en-US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4064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3438" y="1557338"/>
            <a:ext cx="4038600" cy="4724400"/>
          </a:xfrm>
        </p:spPr>
        <p:txBody>
          <a:bodyPr/>
          <a:lstStyle/>
          <a:p>
            <a:endParaRPr lang="en-GB" sz="2800" smtClean="0"/>
          </a:p>
          <a:p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Female sex cell (egg)</a:t>
            </a:r>
          </a:p>
          <a:p>
            <a:endParaRPr lang="en-GB" sz="2800" smtClean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The </a:t>
            </a:r>
            <a:r>
              <a:rPr lang="en-GB" sz="2800" smtClean="0">
                <a:solidFill>
                  <a:srgbClr val="A50021"/>
                </a:solidFill>
                <a:latin typeface="Comic Sans MS" pitchFamily="66" charset="0"/>
              </a:rPr>
              <a:t>egg cell</a:t>
            </a: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 is larger than the sperm because it contains a </a:t>
            </a:r>
            <a:r>
              <a:rPr lang="en-GB" sz="2800" smtClean="0">
                <a:solidFill>
                  <a:srgbClr val="A50021"/>
                </a:solidFill>
                <a:latin typeface="Comic Sans MS" pitchFamily="66" charset="0"/>
              </a:rPr>
              <a:t>food store</a:t>
            </a: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, needed for </a:t>
            </a:r>
            <a:r>
              <a:rPr lang="en-GB" sz="2800" smtClean="0">
                <a:solidFill>
                  <a:srgbClr val="A50021"/>
                </a:solidFill>
                <a:latin typeface="Comic Sans MS" pitchFamily="66" charset="0"/>
              </a:rPr>
              <a:t>energy</a:t>
            </a: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 should the egg be fertilised by a sperm.</a:t>
            </a:r>
          </a:p>
          <a:p>
            <a:endParaRPr lang="en-US" sz="280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240643" name="Picture 5" descr="ov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44675"/>
            <a:ext cx="4464050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  <a:latin typeface="Comic Sans MS" pitchFamily="66" charset="0"/>
              </a:rPr>
              <a:t>Special cells for special jobs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96686" y="1556792"/>
            <a:ext cx="7835754" cy="2133600"/>
          </a:xfrm>
        </p:spPr>
        <p:txBody>
          <a:bodyPr/>
          <a:lstStyle/>
          <a:p>
            <a:r>
              <a:rPr lang="en-GB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Root cell</a:t>
            </a:r>
            <a:endParaRPr lang="en-GB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1560" y="2348880"/>
            <a:ext cx="7776864" cy="2133600"/>
          </a:xfrm>
        </p:spPr>
        <p:txBody>
          <a:bodyPr/>
          <a:lstStyle/>
          <a:p>
            <a:r>
              <a:rPr lang="en-GB" dirty="0">
                <a:solidFill>
                  <a:srgbClr val="0000FF"/>
                </a:solidFill>
                <a:latin typeface="Comic Sans MS" panose="030F0702030302020204" pitchFamily="66" charset="0"/>
              </a:rPr>
              <a:t>Hairs to increase the surface area for water uptake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861048"/>
            <a:ext cx="4129546" cy="23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065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796500"/>
              </p:ext>
            </p:extLst>
          </p:nvPr>
        </p:nvGraphicFramePr>
        <p:xfrm>
          <a:off x="467544" y="476673"/>
          <a:ext cx="7992888" cy="59036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128"/>
                <a:gridCol w="2030225"/>
                <a:gridCol w="4810535"/>
              </a:tblGrid>
              <a:tr h="122586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Cell type</a:t>
                      </a:r>
                      <a:endParaRPr lang="en-GB" sz="2400" b="1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Diagram</a:t>
                      </a:r>
                      <a:endParaRPr lang="en-GB" sz="2400" b="1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Structure</a:t>
                      </a:r>
                      <a:r>
                        <a:rPr lang="en-GB" sz="2400" b="1" baseline="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/ Function</a:t>
                      </a:r>
                      <a:endParaRPr lang="en-GB" sz="2400" b="1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1976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Nerve</a:t>
                      </a:r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Long, thin</a:t>
                      </a:r>
                      <a:r>
                        <a:rPr lang="en-GB" sz="2000" baseline="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 fibres to carry messages from one part of the body to another</a:t>
                      </a:r>
                      <a:endParaRPr lang="en-GB" sz="20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1976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Sperm</a:t>
                      </a:r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Streamlined shape and a</a:t>
                      </a:r>
                      <a:r>
                        <a:rPr lang="en-GB" sz="2000" baseline="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 tail to help them to swim to the egg cell</a:t>
                      </a:r>
                      <a:endParaRPr lang="en-GB" sz="20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19768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Egg</a:t>
                      </a:r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Large cell,</a:t>
                      </a:r>
                      <a:r>
                        <a:rPr lang="en-GB" sz="2000" baseline="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 containing a food source for energy</a:t>
                      </a:r>
                      <a:endParaRPr lang="en-GB" sz="20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  <a:tr h="1084728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Root</a:t>
                      </a:r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Hairs</a:t>
                      </a:r>
                      <a:r>
                        <a:rPr lang="en-GB" sz="2000" baseline="0" dirty="0" smtClean="0">
                          <a:solidFill>
                            <a:srgbClr val="0000FF"/>
                          </a:solidFill>
                          <a:latin typeface="Comic Sans MS" panose="030F0702030302020204" pitchFamily="66" charset="0"/>
                        </a:rPr>
                        <a:t> to increase the surface area for water uptake</a:t>
                      </a:r>
                      <a:endParaRPr lang="en-GB" sz="2000" dirty="0">
                        <a:solidFill>
                          <a:srgbClr val="0000FF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26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1" b="8018"/>
          <a:stretch/>
        </p:blipFill>
        <p:spPr bwMode="auto">
          <a:xfrm>
            <a:off x="1866236" y="5301208"/>
            <a:ext cx="1503085" cy="99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99" y="2945408"/>
            <a:ext cx="1867761" cy="102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52" y="4149080"/>
            <a:ext cx="934383" cy="105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37" y="1916900"/>
            <a:ext cx="1897623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9415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2"/>
          <p:cNvSpPr>
            <a:spLocks noChangeArrowheads="1"/>
          </p:cNvSpPr>
          <p:nvPr/>
        </p:nvSpPr>
        <p:spPr bwMode="auto">
          <a:xfrm>
            <a:off x="250825" y="1052513"/>
            <a:ext cx="85693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en-GB" sz="4200">
              <a:solidFill>
                <a:srgbClr val="3E02D4"/>
              </a:solidFill>
            </a:endParaRPr>
          </a:p>
        </p:txBody>
      </p:sp>
      <p:sp>
        <p:nvSpPr>
          <p:cNvPr id="243714" name="Rectangle 3"/>
          <p:cNvSpPr>
            <a:spLocks noChangeArrowheads="1"/>
          </p:cNvSpPr>
          <p:nvPr/>
        </p:nvSpPr>
        <p:spPr bwMode="auto">
          <a:xfrm>
            <a:off x="323850" y="3500438"/>
            <a:ext cx="842486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</a:pPr>
            <a:endParaRPr lang="en-GB" sz="2800"/>
          </a:p>
        </p:txBody>
      </p:sp>
      <p:sp>
        <p:nvSpPr>
          <p:cNvPr id="243715" name="Text Box 4"/>
          <p:cNvSpPr txBox="1">
            <a:spLocks noChangeArrowheads="1"/>
          </p:cNvSpPr>
          <p:nvPr/>
        </p:nvSpPr>
        <p:spPr bwMode="auto">
          <a:xfrm>
            <a:off x="468313" y="2420938"/>
            <a:ext cx="80645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>
                <a:solidFill>
                  <a:srgbClr val="0000FF"/>
                </a:solidFill>
              </a:rPr>
              <a:t> </a:t>
            </a:r>
            <a:r>
              <a:rPr lang="en-GB" sz="2800">
                <a:solidFill>
                  <a:srgbClr val="0000FF"/>
                </a:solidFill>
                <a:latin typeface="Comic Sans MS" pitchFamily="66" charset="0"/>
              </a:rPr>
              <a:t>Use Starting Science Book 1  P76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GB" sz="2800">
              <a:solidFill>
                <a:srgbClr val="0000FF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800">
                <a:solidFill>
                  <a:srgbClr val="0000FF"/>
                </a:solidFill>
                <a:latin typeface="Comic Sans MS" pitchFamily="66" charset="0"/>
              </a:rPr>
              <a:t>Choose three cells, draw each of them  and say how each is suited to the job it does.</a:t>
            </a:r>
            <a:endParaRPr lang="en-US" sz="280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43716" name="Text Box 5"/>
          <p:cNvSpPr txBox="1">
            <a:spLocks noChangeArrowheads="1"/>
          </p:cNvSpPr>
          <p:nvPr/>
        </p:nvSpPr>
        <p:spPr bwMode="auto">
          <a:xfrm>
            <a:off x="611188" y="188913"/>
            <a:ext cx="77057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>
                <a:solidFill>
                  <a:srgbClr val="0000FF"/>
                </a:solidFill>
                <a:latin typeface="Comic Sans MS" pitchFamily="66" charset="0"/>
              </a:rPr>
              <a:t>Special Cells for Special Jobs</a:t>
            </a:r>
            <a:endParaRPr lang="en-US" sz="4400">
              <a:solidFill>
                <a:srgbClr val="0000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0"/>
            <a:ext cx="2590800" cy="990600"/>
          </a:xfrm>
        </p:spPr>
        <p:txBody>
          <a:bodyPr/>
          <a:lstStyle/>
          <a:p>
            <a:r>
              <a:rPr lang="en-US" smtClean="0">
                <a:solidFill>
                  <a:srgbClr val="0000FF"/>
                </a:solidFill>
                <a:latin typeface="Comic Sans MS" pitchFamily="66" charset="0"/>
              </a:rPr>
              <a:t>A Tissue</a:t>
            </a:r>
          </a:p>
        </p:txBody>
      </p:sp>
      <p:grpSp>
        <p:nvGrpSpPr>
          <p:cNvPr id="231427" name="Group 3"/>
          <p:cNvGrpSpPr>
            <a:grpSpLocks/>
          </p:cNvGrpSpPr>
          <p:nvPr/>
        </p:nvGrpSpPr>
        <p:grpSpPr bwMode="auto">
          <a:xfrm>
            <a:off x="304800" y="1143000"/>
            <a:ext cx="3581400" cy="1295400"/>
            <a:chOff x="3120" y="3360"/>
            <a:chExt cx="2496" cy="768"/>
          </a:xfrm>
        </p:grpSpPr>
        <p:grpSp>
          <p:nvGrpSpPr>
            <p:cNvPr id="241880" name="Group 4"/>
            <p:cNvGrpSpPr>
              <a:grpSpLocks/>
            </p:cNvGrpSpPr>
            <p:nvPr/>
          </p:nvGrpSpPr>
          <p:grpSpPr bwMode="auto">
            <a:xfrm rot="-5400000">
              <a:off x="3672" y="3192"/>
              <a:ext cx="384" cy="720"/>
              <a:chOff x="384" y="1296"/>
              <a:chExt cx="1728" cy="2640"/>
            </a:xfrm>
          </p:grpSpPr>
          <p:grpSp>
            <p:nvGrpSpPr>
              <p:cNvPr id="241996" name="Group 5"/>
              <p:cNvGrpSpPr>
                <a:grpSpLocks/>
              </p:cNvGrpSpPr>
              <p:nvPr/>
            </p:nvGrpSpPr>
            <p:grpSpPr bwMode="auto">
              <a:xfrm>
                <a:off x="384" y="1296"/>
                <a:ext cx="1728" cy="2640"/>
                <a:chOff x="288" y="1104"/>
                <a:chExt cx="1824" cy="3024"/>
              </a:xfrm>
            </p:grpSpPr>
            <p:sp>
              <p:nvSpPr>
                <p:cNvPr id="242016" name="AutoShape 6"/>
                <p:cNvSpPr>
                  <a:spLocks noChangeArrowheads="1"/>
                </p:cNvSpPr>
                <p:nvPr/>
              </p:nvSpPr>
              <p:spPr bwMode="auto">
                <a:xfrm>
                  <a:off x="288" y="1104"/>
                  <a:ext cx="1824" cy="30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66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2017" name="AutoShape 7" descr="Pink tissue paper"/>
                <p:cNvSpPr>
                  <a:spLocks noChangeArrowheads="1"/>
                </p:cNvSpPr>
                <p:nvPr/>
              </p:nvSpPr>
              <p:spPr bwMode="auto">
                <a:xfrm>
                  <a:off x="384" y="1200"/>
                  <a:ext cx="1632" cy="2832"/>
                </a:xfrm>
                <a:prstGeom prst="roundRect">
                  <a:avLst>
                    <a:gd name="adj" fmla="val 16667"/>
                  </a:avLst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1432" name="Oval 8" descr="Brown marble"/>
              <p:cNvSpPr>
                <a:spLocks noChangeArrowheads="1"/>
              </p:cNvSpPr>
              <p:nvPr/>
            </p:nvSpPr>
            <p:spPr bwMode="auto">
              <a:xfrm rot="3653521">
                <a:off x="1543" y="1486"/>
                <a:ext cx="320" cy="419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33" name="Oval 9"/>
              <p:cNvSpPr>
                <a:spLocks noChangeArrowheads="1"/>
              </p:cNvSpPr>
              <p:nvPr/>
            </p:nvSpPr>
            <p:spPr bwMode="auto">
              <a:xfrm>
                <a:off x="913" y="1774"/>
                <a:ext cx="728" cy="1679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34" name="Oval 10"/>
              <p:cNvSpPr>
                <a:spLocks noChangeArrowheads="1"/>
              </p:cNvSpPr>
              <p:nvPr/>
            </p:nvSpPr>
            <p:spPr bwMode="auto">
              <a:xfrm rot="-8720263">
                <a:off x="863" y="3409"/>
                <a:ext cx="254" cy="1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35" name="Oval 11"/>
              <p:cNvSpPr>
                <a:spLocks noChangeArrowheads="1"/>
              </p:cNvSpPr>
              <p:nvPr/>
            </p:nvSpPr>
            <p:spPr bwMode="auto">
              <a:xfrm rot="-4939263">
                <a:off x="508" y="2611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36" name="Oval 12"/>
              <p:cNvSpPr>
                <a:spLocks noChangeArrowheads="1"/>
              </p:cNvSpPr>
              <p:nvPr/>
            </p:nvSpPr>
            <p:spPr bwMode="auto">
              <a:xfrm rot="-5150073">
                <a:off x="1690" y="2360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37" name="Oval 13"/>
              <p:cNvSpPr>
                <a:spLocks noChangeArrowheads="1"/>
              </p:cNvSpPr>
              <p:nvPr/>
            </p:nvSpPr>
            <p:spPr bwMode="auto">
              <a:xfrm rot="-4345572">
                <a:off x="576" y="2254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38" name="Oval 14"/>
              <p:cNvSpPr>
                <a:spLocks noChangeArrowheads="1"/>
              </p:cNvSpPr>
              <p:nvPr/>
            </p:nvSpPr>
            <p:spPr bwMode="auto">
              <a:xfrm rot="-2442313">
                <a:off x="566" y="1965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39" name="Oval 15"/>
              <p:cNvSpPr>
                <a:spLocks noChangeArrowheads="1"/>
              </p:cNvSpPr>
              <p:nvPr/>
            </p:nvSpPr>
            <p:spPr bwMode="auto">
              <a:xfrm>
                <a:off x="1066" y="1507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40" name="Oval 16"/>
              <p:cNvSpPr>
                <a:spLocks noChangeArrowheads="1"/>
              </p:cNvSpPr>
              <p:nvPr/>
            </p:nvSpPr>
            <p:spPr bwMode="auto">
              <a:xfrm rot="4357202">
                <a:off x="1669" y="2027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41" name="Oval 17"/>
              <p:cNvSpPr>
                <a:spLocks noChangeArrowheads="1"/>
              </p:cNvSpPr>
              <p:nvPr/>
            </p:nvSpPr>
            <p:spPr bwMode="auto">
              <a:xfrm rot="-2378170">
                <a:off x="1680" y="3551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42" name="Oval 18"/>
              <p:cNvSpPr>
                <a:spLocks noChangeArrowheads="1"/>
              </p:cNvSpPr>
              <p:nvPr/>
            </p:nvSpPr>
            <p:spPr bwMode="auto">
              <a:xfrm rot="-2212194">
                <a:off x="706" y="1673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43" name="Oval 19"/>
              <p:cNvSpPr>
                <a:spLocks noChangeArrowheads="1"/>
              </p:cNvSpPr>
              <p:nvPr/>
            </p:nvSpPr>
            <p:spPr bwMode="auto">
              <a:xfrm>
                <a:off x="1299" y="3600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44" name="Oval 20"/>
              <p:cNvSpPr>
                <a:spLocks noChangeArrowheads="1"/>
              </p:cNvSpPr>
              <p:nvPr/>
            </p:nvSpPr>
            <p:spPr bwMode="auto">
              <a:xfrm>
                <a:off x="888" y="3645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45" name="Oval 21"/>
              <p:cNvSpPr>
                <a:spLocks noChangeArrowheads="1"/>
              </p:cNvSpPr>
              <p:nvPr/>
            </p:nvSpPr>
            <p:spPr bwMode="auto">
              <a:xfrm rot="-1976223">
                <a:off x="1536" y="3361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46" name="Oval 22"/>
              <p:cNvSpPr>
                <a:spLocks noChangeArrowheads="1"/>
              </p:cNvSpPr>
              <p:nvPr/>
            </p:nvSpPr>
            <p:spPr bwMode="auto">
              <a:xfrm rot="5217721">
                <a:off x="1650" y="3027"/>
                <a:ext cx="252" cy="1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47" name="Oval 23"/>
              <p:cNvSpPr>
                <a:spLocks noChangeArrowheads="1"/>
              </p:cNvSpPr>
              <p:nvPr/>
            </p:nvSpPr>
            <p:spPr bwMode="auto">
              <a:xfrm rot="-5122130">
                <a:off x="1719" y="2672"/>
                <a:ext cx="247" cy="1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48" name="Oval 24"/>
              <p:cNvSpPr>
                <a:spLocks noChangeArrowheads="1"/>
              </p:cNvSpPr>
              <p:nvPr/>
            </p:nvSpPr>
            <p:spPr bwMode="auto">
              <a:xfrm rot="3010445">
                <a:off x="578" y="3554"/>
                <a:ext cx="247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49" name="Oval 25"/>
              <p:cNvSpPr>
                <a:spLocks noChangeArrowheads="1"/>
              </p:cNvSpPr>
              <p:nvPr/>
            </p:nvSpPr>
            <p:spPr bwMode="auto">
              <a:xfrm rot="-6718783">
                <a:off x="567" y="3228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50" name="Oval 26"/>
              <p:cNvSpPr>
                <a:spLocks noChangeArrowheads="1"/>
              </p:cNvSpPr>
              <p:nvPr/>
            </p:nvSpPr>
            <p:spPr bwMode="auto">
              <a:xfrm rot="-5553540">
                <a:off x="576" y="2883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881" name="Group 27"/>
            <p:cNvGrpSpPr>
              <a:grpSpLocks/>
            </p:cNvGrpSpPr>
            <p:nvPr/>
          </p:nvGrpSpPr>
          <p:grpSpPr bwMode="auto">
            <a:xfrm rot="5400000" flipH="1">
              <a:off x="4008" y="3576"/>
              <a:ext cx="384" cy="720"/>
              <a:chOff x="384" y="1296"/>
              <a:chExt cx="1728" cy="2640"/>
            </a:xfrm>
          </p:grpSpPr>
          <p:grpSp>
            <p:nvGrpSpPr>
              <p:cNvPr id="241974" name="Group 28"/>
              <p:cNvGrpSpPr>
                <a:grpSpLocks/>
              </p:cNvGrpSpPr>
              <p:nvPr/>
            </p:nvGrpSpPr>
            <p:grpSpPr bwMode="auto">
              <a:xfrm>
                <a:off x="384" y="1296"/>
                <a:ext cx="1728" cy="2640"/>
                <a:chOff x="288" y="1104"/>
                <a:chExt cx="1824" cy="3024"/>
              </a:xfrm>
            </p:grpSpPr>
            <p:sp>
              <p:nvSpPr>
                <p:cNvPr id="241994" name="AutoShape 29"/>
                <p:cNvSpPr>
                  <a:spLocks noChangeArrowheads="1"/>
                </p:cNvSpPr>
                <p:nvPr/>
              </p:nvSpPr>
              <p:spPr bwMode="auto">
                <a:xfrm>
                  <a:off x="288" y="1104"/>
                  <a:ext cx="1824" cy="30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66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1995" name="AutoShape 30" descr="Pink tissue paper"/>
                <p:cNvSpPr>
                  <a:spLocks noChangeArrowheads="1"/>
                </p:cNvSpPr>
                <p:nvPr/>
              </p:nvSpPr>
              <p:spPr bwMode="auto">
                <a:xfrm>
                  <a:off x="384" y="1200"/>
                  <a:ext cx="1632" cy="2832"/>
                </a:xfrm>
                <a:prstGeom prst="roundRect">
                  <a:avLst>
                    <a:gd name="adj" fmla="val 16667"/>
                  </a:avLst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1455" name="Oval 31" descr="Brown marble"/>
              <p:cNvSpPr>
                <a:spLocks noChangeArrowheads="1"/>
              </p:cNvSpPr>
              <p:nvPr/>
            </p:nvSpPr>
            <p:spPr bwMode="auto">
              <a:xfrm rot="3653521">
                <a:off x="1539" y="1484"/>
                <a:ext cx="320" cy="419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56" name="Oval 32"/>
              <p:cNvSpPr>
                <a:spLocks noChangeArrowheads="1"/>
              </p:cNvSpPr>
              <p:nvPr/>
            </p:nvSpPr>
            <p:spPr bwMode="auto">
              <a:xfrm>
                <a:off x="913" y="1769"/>
                <a:ext cx="728" cy="1679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57" name="Oval 33"/>
              <p:cNvSpPr>
                <a:spLocks noChangeArrowheads="1"/>
              </p:cNvSpPr>
              <p:nvPr/>
            </p:nvSpPr>
            <p:spPr bwMode="auto">
              <a:xfrm rot="-8720263">
                <a:off x="863" y="3404"/>
                <a:ext cx="254" cy="1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58" name="Oval 34"/>
              <p:cNvSpPr>
                <a:spLocks noChangeArrowheads="1"/>
              </p:cNvSpPr>
              <p:nvPr/>
            </p:nvSpPr>
            <p:spPr bwMode="auto">
              <a:xfrm rot="-4939263">
                <a:off x="508" y="2606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59" name="Oval 35"/>
              <p:cNvSpPr>
                <a:spLocks noChangeArrowheads="1"/>
              </p:cNvSpPr>
              <p:nvPr/>
            </p:nvSpPr>
            <p:spPr bwMode="auto">
              <a:xfrm rot="-5150073">
                <a:off x="1690" y="2354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60" name="Oval 36"/>
              <p:cNvSpPr>
                <a:spLocks noChangeArrowheads="1"/>
              </p:cNvSpPr>
              <p:nvPr/>
            </p:nvSpPr>
            <p:spPr bwMode="auto">
              <a:xfrm rot="-4345572">
                <a:off x="576" y="2249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61" name="Oval 37"/>
              <p:cNvSpPr>
                <a:spLocks noChangeArrowheads="1"/>
              </p:cNvSpPr>
              <p:nvPr/>
            </p:nvSpPr>
            <p:spPr bwMode="auto">
              <a:xfrm rot="-2442313">
                <a:off x="566" y="1963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62" name="Oval 38"/>
              <p:cNvSpPr>
                <a:spLocks noChangeArrowheads="1"/>
              </p:cNvSpPr>
              <p:nvPr/>
            </p:nvSpPr>
            <p:spPr bwMode="auto">
              <a:xfrm>
                <a:off x="1066" y="1505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63" name="Oval 39"/>
              <p:cNvSpPr>
                <a:spLocks noChangeArrowheads="1"/>
              </p:cNvSpPr>
              <p:nvPr/>
            </p:nvSpPr>
            <p:spPr bwMode="auto">
              <a:xfrm rot="4357202">
                <a:off x="1669" y="2021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64" name="Oval 40"/>
              <p:cNvSpPr>
                <a:spLocks noChangeArrowheads="1"/>
              </p:cNvSpPr>
              <p:nvPr/>
            </p:nvSpPr>
            <p:spPr bwMode="auto">
              <a:xfrm rot="-2378170">
                <a:off x="1680" y="3550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65" name="Oval 41"/>
              <p:cNvSpPr>
                <a:spLocks noChangeArrowheads="1"/>
              </p:cNvSpPr>
              <p:nvPr/>
            </p:nvSpPr>
            <p:spPr bwMode="auto">
              <a:xfrm rot="-2212194">
                <a:off x="702" y="1671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66" name="Oval 42"/>
              <p:cNvSpPr>
                <a:spLocks noChangeArrowheads="1"/>
              </p:cNvSpPr>
              <p:nvPr/>
            </p:nvSpPr>
            <p:spPr bwMode="auto">
              <a:xfrm>
                <a:off x="1295" y="3598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67" name="Oval 43"/>
              <p:cNvSpPr>
                <a:spLocks noChangeArrowheads="1"/>
              </p:cNvSpPr>
              <p:nvPr/>
            </p:nvSpPr>
            <p:spPr bwMode="auto">
              <a:xfrm>
                <a:off x="884" y="3643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68" name="Oval 44"/>
              <p:cNvSpPr>
                <a:spLocks noChangeArrowheads="1"/>
              </p:cNvSpPr>
              <p:nvPr/>
            </p:nvSpPr>
            <p:spPr bwMode="auto">
              <a:xfrm rot="-1976223">
                <a:off x="1536" y="3359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69" name="Oval 45"/>
              <p:cNvSpPr>
                <a:spLocks noChangeArrowheads="1"/>
              </p:cNvSpPr>
              <p:nvPr/>
            </p:nvSpPr>
            <p:spPr bwMode="auto">
              <a:xfrm rot="5217721">
                <a:off x="1645" y="3021"/>
                <a:ext cx="252" cy="1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70" name="Oval 46"/>
              <p:cNvSpPr>
                <a:spLocks noChangeArrowheads="1"/>
              </p:cNvSpPr>
              <p:nvPr/>
            </p:nvSpPr>
            <p:spPr bwMode="auto">
              <a:xfrm rot="-5122130">
                <a:off x="1715" y="2670"/>
                <a:ext cx="247" cy="1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71" name="Oval 47"/>
              <p:cNvSpPr>
                <a:spLocks noChangeArrowheads="1"/>
              </p:cNvSpPr>
              <p:nvPr/>
            </p:nvSpPr>
            <p:spPr bwMode="auto">
              <a:xfrm rot="3010445">
                <a:off x="578" y="3553"/>
                <a:ext cx="247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72" name="Oval 48"/>
              <p:cNvSpPr>
                <a:spLocks noChangeArrowheads="1"/>
              </p:cNvSpPr>
              <p:nvPr/>
            </p:nvSpPr>
            <p:spPr bwMode="auto">
              <a:xfrm rot="-6718783">
                <a:off x="567" y="3222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73" name="Oval 49"/>
              <p:cNvSpPr>
                <a:spLocks noChangeArrowheads="1"/>
              </p:cNvSpPr>
              <p:nvPr/>
            </p:nvSpPr>
            <p:spPr bwMode="auto">
              <a:xfrm rot="-5553540">
                <a:off x="576" y="2877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882" name="Group 50"/>
            <p:cNvGrpSpPr>
              <a:grpSpLocks/>
            </p:cNvGrpSpPr>
            <p:nvPr/>
          </p:nvGrpSpPr>
          <p:grpSpPr bwMode="auto">
            <a:xfrm rot="5400000">
              <a:off x="3288" y="3576"/>
              <a:ext cx="384" cy="720"/>
              <a:chOff x="384" y="1296"/>
              <a:chExt cx="1728" cy="2640"/>
            </a:xfrm>
          </p:grpSpPr>
          <p:grpSp>
            <p:nvGrpSpPr>
              <p:cNvPr id="241952" name="Group 51"/>
              <p:cNvGrpSpPr>
                <a:grpSpLocks/>
              </p:cNvGrpSpPr>
              <p:nvPr/>
            </p:nvGrpSpPr>
            <p:grpSpPr bwMode="auto">
              <a:xfrm>
                <a:off x="384" y="1296"/>
                <a:ext cx="1728" cy="2640"/>
                <a:chOff x="288" y="1104"/>
                <a:chExt cx="1824" cy="3024"/>
              </a:xfrm>
            </p:grpSpPr>
            <p:sp>
              <p:nvSpPr>
                <p:cNvPr id="241972" name="AutoShape 52"/>
                <p:cNvSpPr>
                  <a:spLocks noChangeArrowheads="1"/>
                </p:cNvSpPr>
                <p:nvPr/>
              </p:nvSpPr>
              <p:spPr bwMode="auto">
                <a:xfrm>
                  <a:off x="288" y="1104"/>
                  <a:ext cx="1824" cy="30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66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1973" name="AutoShape 53" descr="Pink tissue paper"/>
                <p:cNvSpPr>
                  <a:spLocks noChangeArrowheads="1"/>
                </p:cNvSpPr>
                <p:nvPr/>
              </p:nvSpPr>
              <p:spPr bwMode="auto">
                <a:xfrm>
                  <a:off x="384" y="1200"/>
                  <a:ext cx="1632" cy="2832"/>
                </a:xfrm>
                <a:prstGeom prst="roundRect">
                  <a:avLst>
                    <a:gd name="adj" fmla="val 16667"/>
                  </a:avLst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1478" name="Oval 54" descr="Brown marble"/>
              <p:cNvSpPr>
                <a:spLocks noChangeArrowheads="1"/>
              </p:cNvSpPr>
              <p:nvPr/>
            </p:nvSpPr>
            <p:spPr bwMode="auto">
              <a:xfrm rot="3653521">
                <a:off x="1539" y="1485"/>
                <a:ext cx="320" cy="419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79" name="Oval 55"/>
              <p:cNvSpPr>
                <a:spLocks noChangeArrowheads="1"/>
              </p:cNvSpPr>
              <p:nvPr/>
            </p:nvSpPr>
            <p:spPr bwMode="auto">
              <a:xfrm>
                <a:off x="913" y="1770"/>
                <a:ext cx="728" cy="1679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80" name="Oval 56"/>
              <p:cNvSpPr>
                <a:spLocks noChangeArrowheads="1"/>
              </p:cNvSpPr>
              <p:nvPr/>
            </p:nvSpPr>
            <p:spPr bwMode="auto">
              <a:xfrm rot="-8720263">
                <a:off x="863" y="3405"/>
                <a:ext cx="254" cy="1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81" name="Oval 57"/>
              <p:cNvSpPr>
                <a:spLocks noChangeArrowheads="1"/>
              </p:cNvSpPr>
              <p:nvPr/>
            </p:nvSpPr>
            <p:spPr bwMode="auto">
              <a:xfrm rot="-4939263">
                <a:off x="508" y="2607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82" name="Oval 58"/>
              <p:cNvSpPr>
                <a:spLocks noChangeArrowheads="1"/>
              </p:cNvSpPr>
              <p:nvPr/>
            </p:nvSpPr>
            <p:spPr bwMode="auto">
              <a:xfrm rot="-5150073">
                <a:off x="1690" y="2355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83" name="Oval 59"/>
              <p:cNvSpPr>
                <a:spLocks noChangeArrowheads="1"/>
              </p:cNvSpPr>
              <p:nvPr/>
            </p:nvSpPr>
            <p:spPr bwMode="auto">
              <a:xfrm rot="-4345572">
                <a:off x="576" y="2250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84" name="Oval 60"/>
              <p:cNvSpPr>
                <a:spLocks noChangeArrowheads="1"/>
              </p:cNvSpPr>
              <p:nvPr/>
            </p:nvSpPr>
            <p:spPr bwMode="auto">
              <a:xfrm rot="-2442313">
                <a:off x="566" y="1964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85" name="Oval 61"/>
              <p:cNvSpPr>
                <a:spLocks noChangeArrowheads="1"/>
              </p:cNvSpPr>
              <p:nvPr/>
            </p:nvSpPr>
            <p:spPr bwMode="auto">
              <a:xfrm>
                <a:off x="1066" y="1506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86" name="Oval 62"/>
              <p:cNvSpPr>
                <a:spLocks noChangeArrowheads="1"/>
              </p:cNvSpPr>
              <p:nvPr/>
            </p:nvSpPr>
            <p:spPr bwMode="auto">
              <a:xfrm rot="4357202">
                <a:off x="1669" y="2022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87" name="Oval 63"/>
              <p:cNvSpPr>
                <a:spLocks noChangeArrowheads="1"/>
              </p:cNvSpPr>
              <p:nvPr/>
            </p:nvSpPr>
            <p:spPr bwMode="auto">
              <a:xfrm rot="-2378170">
                <a:off x="1680" y="3551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88" name="Oval 64"/>
              <p:cNvSpPr>
                <a:spLocks noChangeArrowheads="1"/>
              </p:cNvSpPr>
              <p:nvPr/>
            </p:nvSpPr>
            <p:spPr bwMode="auto">
              <a:xfrm rot="-2212194">
                <a:off x="702" y="1672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89" name="Oval 65"/>
              <p:cNvSpPr>
                <a:spLocks noChangeArrowheads="1"/>
              </p:cNvSpPr>
              <p:nvPr/>
            </p:nvSpPr>
            <p:spPr bwMode="auto">
              <a:xfrm>
                <a:off x="1295" y="3599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90" name="Oval 66"/>
              <p:cNvSpPr>
                <a:spLocks noChangeArrowheads="1"/>
              </p:cNvSpPr>
              <p:nvPr/>
            </p:nvSpPr>
            <p:spPr bwMode="auto">
              <a:xfrm>
                <a:off x="884" y="3644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91" name="Oval 67"/>
              <p:cNvSpPr>
                <a:spLocks noChangeArrowheads="1"/>
              </p:cNvSpPr>
              <p:nvPr/>
            </p:nvSpPr>
            <p:spPr bwMode="auto">
              <a:xfrm rot="-1976223">
                <a:off x="1536" y="3360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92" name="Oval 68"/>
              <p:cNvSpPr>
                <a:spLocks noChangeArrowheads="1"/>
              </p:cNvSpPr>
              <p:nvPr/>
            </p:nvSpPr>
            <p:spPr bwMode="auto">
              <a:xfrm rot="5217721">
                <a:off x="1645" y="3022"/>
                <a:ext cx="252" cy="1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93" name="Oval 69"/>
              <p:cNvSpPr>
                <a:spLocks noChangeArrowheads="1"/>
              </p:cNvSpPr>
              <p:nvPr/>
            </p:nvSpPr>
            <p:spPr bwMode="auto">
              <a:xfrm rot="-5122130">
                <a:off x="1715" y="2671"/>
                <a:ext cx="247" cy="1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94" name="Oval 70"/>
              <p:cNvSpPr>
                <a:spLocks noChangeArrowheads="1"/>
              </p:cNvSpPr>
              <p:nvPr/>
            </p:nvSpPr>
            <p:spPr bwMode="auto">
              <a:xfrm rot="3010445">
                <a:off x="578" y="3554"/>
                <a:ext cx="247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95" name="Oval 71"/>
              <p:cNvSpPr>
                <a:spLocks noChangeArrowheads="1"/>
              </p:cNvSpPr>
              <p:nvPr/>
            </p:nvSpPr>
            <p:spPr bwMode="auto">
              <a:xfrm rot="-6718783">
                <a:off x="567" y="3223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496" name="Oval 72"/>
              <p:cNvSpPr>
                <a:spLocks noChangeArrowheads="1"/>
              </p:cNvSpPr>
              <p:nvPr/>
            </p:nvSpPr>
            <p:spPr bwMode="auto">
              <a:xfrm rot="-5553540">
                <a:off x="576" y="2878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883" name="Group 73"/>
            <p:cNvGrpSpPr>
              <a:grpSpLocks/>
            </p:cNvGrpSpPr>
            <p:nvPr/>
          </p:nvGrpSpPr>
          <p:grpSpPr bwMode="auto">
            <a:xfrm rot="5400000" flipV="1">
              <a:off x="4728" y="3576"/>
              <a:ext cx="384" cy="720"/>
              <a:chOff x="384" y="1296"/>
              <a:chExt cx="1728" cy="2640"/>
            </a:xfrm>
          </p:grpSpPr>
          <p:grpSp>
            <p:nvGrpSpPr>
              <p:cNvPr id="241930" name="Group 74"/>
              <p:cNvGrpSpPr>
                <a:grpSpLocks/>
              </p:cNvGrpSpPr>
              <p:nvPr/>
            </p:nvGrpSpPr>
            <p:grpSpPr bwMode="auto">
              <a:xfrm>
                <a:off x="384" y="1296"/>
                <a:ext cx="1728" cy="2640"/>
                <a:chOff x="288" y="1104"/>
                <a:chExt cx="1824" cy="3024"/>
              </a:xfrm>
            </p:grpSpPr>
            <p:sp>
              <p:nvSpPr>
                <p:cNvPr id="241950" name="AutoShape 75"/>
                <p:cNvSpPr>
                  <a:spLocks noChangeArrowheads="1"/>
                </p:cNvSpPr>
                <p:nvPr/>
              </p:nvSpPr>
              <p:spPr bwMode="auto">
                <a:xfrm>
                  <a:off x="288" y="1104"/>
                  <a:ext cx="1824" cy="30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66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1951" name="AutoShape 76" descr="Pink tissue paper"/>
                <p:cNvSpPr>
                  <a:spLocks noChangeArrowheads="1"/>
                </p:cNvSpPr>
                <p:nvPr/>
              </p:nvSpPr>
              <p:spPr bwMode="auto">
                <a:xfrm>
                  <a:off x="384" y="1200"/>
                  <a:ext cx="1632" cy="2832"/>
                </a:xfrm>
                <a:prstGeom prst="roundRect">
                  <a:avLst>
                    <a:gd name="adj" fmla="val 16667"/>
                  </a:avLst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1501" name="Oval 77" descr="Brown marble"/>
              <p:cNvSpPr>
                <a:spLocks noChangeArrowheads="1"/>
              </p:cNvSpPr>
              <p:nvPr/>
            </p:nvSpPr>
            <p:spPr bwMode="auto">
              <a:xfrm rot="3653521">
                <a:off x="1539" y="1484"/>
                <a:ext cx="320" cy="419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02" name="Oval 78"/>
              <p:cNvSpPr>
                <a:spLocks noChangeArrowheads="1"/>
              </p:cNvSpPr>
              <p:nvPr/>
            </p:nvSpPr>
            <p:spPr bwMode="auto">
              <a:xfrm>
                <a:off x="913" y="1773"/>
                <a:ext cx="728" cy="1675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03" name="Oval 79"/>
              <p:cNvSpPr>
                <a:spLocks noChangeArrowheads="1"/>
              </p:cNvSpPr>
              <p:nvPr/>
            </p:nvSpPr>
            <p:spPr bwMode="auto">
              <a:xfrm rot="-8720263">
                <a:off x="863" y="3407"/>
                <a:ext cx="254" cy="1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04" name="Oval 80"/>
              <p:cNvSpPr>
                <a:spLocks noChangeArrowheads="1"/>
              </p:cNvSpPr>
              <p:nvPr/>
            </p:nvSpPr>
            <p:spPr bwMode="auto">
              <a:xfrm rot="-4939263">
                <a:off x="506" y="2607"/>
                <a:ext cx="256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05" name="Oval 81"/>
              <p:cNvSpPr>
                <a:spLocks noChangeArrowheads="1"/>
              </p:cNvSpPr>
              <p:nvPr/>
            </p:nvSpPr>
            <p:spPr bwMode="auto">
              <a:xfrm rot="-5150073">
                <a:off x="1692" y="2356"/>
                <a:ext cx="247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06" name="Oval 82"/>
              <p:cNvSpPr>
                <a:spLocks noChangeArrowheads="1"/>
              </p:cNvSpPr>
              <p:nvPr/>
            </p:nvSpPr>
            <p:spPr bwMode="auto">
              <a:xfrm rot="-4345572">
                <a:off x="576" y="2256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07" name="Oval 83"/>
              <p:cNvSpPr>
                <a:spLocks noChangeArrowheads="1"/>
              </p:cNvSpPr>
              <p:nvPr/>
            </p:nvSpPr>
            <p:spPr bwMode="auto">
              <a:xfrm rot="-2442313">
                <a:off x="566" y="1963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08" name="Oval 84"/>
              <p:cNvSpPr>
                <a:spLocks noChangeArrowheads="1"/>
              </p:cNvSpPr>
              <p:nvPr/>
            </p:nvSpPr>
            <p:spPr bwMode="auto">
              <a:xfrm>
                <a:off x="1066" y="1509"/>
                <a:ext cx="271" cy="12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09" name="Oval 85"/>
              <p:cNvSpPr>
                <a:spLocks noChangeArrowheads="1"/>
              </p:cNvSpPr>
              <p:nvPr/>
            </p:nvSpPr>
            <p:spPr bwMode="auto">
              <a:xfrm rot="4357202">
                <a:off x="1669" y="2025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10" name="Oval 86"/>
              <p:cNvSpPr>
                <a:spLocks noChangeArrowheads="1"/>
              </p:cNvSpPr>
              <p:nvPr/>
            </p:nvSpPr>
            <p:spPr bwMode="auto">
              <a:xfrm rot="-2378170">
                <a:off x="1680" y="3545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11" name="Oval 87"/>
              <p:cNvSpPr>
                <a:spLocks noChangeArrowheads="1"/>
              </p:cNvSpPr>
              <p:nvPr/>
            </p:nvSpPr>
            <p:spPr bwMode="auto">
              <a:xfrm rot="-2212194">
                <a:off x="702" y="1671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12" name="Oval 88"/>
              <p:cNvSpPr>
                <a:spLocks noChangeArrowheads="1"/>
              </p:cNvSpPr>
              <p:nvPr/>
            </p:nvSpPr>
            <p:spPr bwMode="auto">
              <a:xfrm>
                <a:off x="1295" y="3594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13" name="Oval 89"/>
              <p:cNvSpPr>
                <a:spLocks noChangeArrowheads="1"/>
              </p:cNvSpPr>
              <p:nvPr/>
            </p:nvSpPr>
            <p:spPr bwMode="auto">
              <a:xfrm>
                <a:off x="884" y="3639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14" name="Oval 90"/>
              <p:cNvSpPr>
                <a:spLocks noChangeArrowheads="1"/>
              </p:cNvSpPr>
              <p:nvPr/>
            </p:nvSpPr>
            <p:spPr bwMode="auto">
              <a:xfrm rot="-1976223">
                <a:off x="1536" y="3355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15" name="Oval 91"/>
              <p:cNvSpPr>
                <a:spLocks noChangeArrowheads="1"/>
              </p:cNvSpPr>
              <p:nvPr/>
            </p:nvSpPr>
            <p:spPr bwMode="auto">
              <a:xfrm rot="5217721">
                <a:off x="1645" y="3029"/>
                <a:ext cx="252" cy="1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16" name="Oval 92"/>
              <p:cNvSpPr>
                <a:spLocks noChangeArrowheads="1"/>
              </p:cNvSpPr>
              <p:nvPr/>
            </p:nvSpPr>
            <p:spPr bwMode="auto">
              <a:xfrm rot="-5122130">
                <a:off x="1713" y="2672"/>
                <a:ext cx="252" cy="1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17" name="Oval 93"/>
              <p:cNvSpPr>
                <a:spLocks noChangeArrowheads="1"/>
              </p:cNvSpPr>
              <p:nvPr/>
            </p:nvSpPr>
            <p:spPr bwMode="auto">
              <a:xfrm rot="3010445">
                <a:off x="578" y="3549"/>
                <a:ext cx="247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18" name="Oval 94"/>
              <p:cNvSpPr>
                <a:spLocks noChangeArrowheads="1"/>
              </p:cNvSpPr>
              <p:nvPr/>
            </p:nvSpPr>
            <p:spPr bwMode="auto">
              <a:xfrm rot="-6718783">
                <a:off x="567" y="3226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19" name="Oval 95"/>
              <p:cNvSpPr>
                <a:spLocks noChangeArrowheads="1"/>
              </p:cNvSpPr>
              <p:nvPr/>
            </p:nvSpPr>
            <p:spPr bwMode="auto">
              <a:xfrm rot="-5553540">
                <a:off x="576" y="2885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884" name="Group 96"/>
            <p:cNvGrpSpPr>
              <a:grpSpLocks/>
            </p:cNvGrpSpPr>
            <p:nvPr/>
          </p:nvGrpSpPr>
          <p:grpSpPr bwMode="auto">
            <a:xfrm rot="5400000">
              <a:off x="5064" y="3192"/>
              <a:ext cx="384" cy="720"/>
              <a:chOff x="384" y="1296"/>
              <a:chExt cx="1728" cy="2640"/>
            </a:xfrm>
          </p:grpSpPr>
          <p:grpSp>
            <p:nvGrpSpPr>
              <p:cNvPr id="241908" name="Group 97"/>
              <p:cNvGrpSpPr>
                <a:grpSpLocks/>
              </p:cNvGrpSpPr>
              <p:nvPr/>
            </p:nvGrpSpPr>
            <p:grpSpPr bwMode="auto">
              <a:xfrm>
                <a:off x="384" y="1296"/>
                <a:ext cx="1728" cy="2640"/>
                <a:chOff x="288" y="1104"/>
                <a:chExt cx="1824" cy="3024"/>
              </a:xfrm>
            </p:grpSpPr>
            <p:sp>
              <p:nvSpPr>
                <p:cNvPr id="241928" name="AutoShape 98"/>
                <p:cNvSpPr>
                  <a:spLocks noChangeArrowheads="1"/>
                </p:cNvSpPr>
                <p:nvPr/>
              </p:nvSpPr>
              <p:spPr bwMode="auto">
                <a:xfrm>
                  <a:off x="288" y="1104"/>
                  <a:ext cx="1824" cy="30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66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1929" name="AutoShape 99" descr="Pink tissue paper"/>
                <p:cNvSpPr>
                  <a:spLocks noChangeArrowheads="1"/>
                </p:cNvSpPr>
                <p:nvPr/>
              </p:nvSpPr>
              <p:spPr bwMode="auto">
                <a:xfrm>
                  <a:off x="384" y="1200"/>
                  <a:ext cx="1632" cy="2832"/>
                </a:xfrm>
                <a:prstGeom prst="roundRect">
                  <a:avLst>
                    <a:gd name="adj" fmla="val 16667"/>
                  </a:avLst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1524" name="Oval 100" descr="Brown marble"/>
              <p:cNvSpPr>
                <a:spLocks noChangeArrowheads="1"/>
              </p:cNvSpPr>
              <p:nvPr/>
            </p:nvSpPr>
            <p:spPr bwMode="auto">
              <a:xfrm rot="3653521">
                <a:off x="1539" y="1486"/>
                <a:ext cx="320" cy="419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25" name="Oval 101"/>
              <p:cNvSpPr>
                <a:spLocks noChangeArrowheads="1"/>
              </p:cNvSpPr>
              <p:nvPr/>
            </p:nvSpPr>
            <p:spPr bwMode="auto">
              <a:xfrm>
                <a:off x="913" y="1771"/>
                <a:ext cx="728" cy="1679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26" name="Oval 102"/>
              <p:cNvSpPr>
                <a:spLocks noChangeArrowheads="1"/>
              </p:cNvSpPr>
              <p:nvPr/>
            </p:nvSpPr>
            <p:spPr bwMode="auto">
              <a:xfrm rot="-8720263">
                <a:off x="863" y="3406"/>
                <a:ext cx="254" cy="1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27" name="Oval 103"/>
              <p:cNvSpPr>
                <a:spLocks noChangeArrowheads="1"/>
              </p:cNvSpPr>
              <p:nvPr/>
            </p:nvSpPr>
            <p:spPr bwMode="auto">
              <a:xfrm rot="-4939263">
                <a:off x="508" y="2608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28" name="Oval 104"/>
              <p:cNvSpPr>
                <a:spLocks noChangeArrowheads="1"/>
              </p:cNvSpPr>
              <p:nvPr/>
            </p:nvSpPr>
            <p:spPr bwMode="auto">
              <a:xfrm rot="-5150073">
                <a:off x="1690" y="2356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29" name="Oval 105"/>
              <p:cNvSpPr>
                <a:spLocks noChangeArrowheads="1"/>
              </p:cNvSpPr>
              <p:nvPr/>
            </p:nvSpPr>
            <p:spPr bwMode="auto">
              <a:xfrm rot="-4345572">
                <a:off x="576" y="2251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30" name="Oval 106"/>
              <p:cNvSpPr>
                <a:spLocks noChangeArrowheads="1"/>
              </p:cNvSpPr>
              <p:nvPr/>
            </p:nvSpPr>
            <p:spPr bwMode="auto">
              <a:xfrm rot="-2442313">
                <a:off x="566" y="1965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31" name="Oval 107"/>
              <p:cNvSpPr>
                <a:spLocks noChangeArrowheads="1"/>
              </p:cNvSpPr>
              <p:nvPr/>
            </p:nvSpPr>
            <p:spPr bwMode="auto">
              <a:xfrm>
                <a:off x="1066" y="1507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32" name="Oval 108"/>
              <p:cNvSpPr>
                <a:spLocks noChangeArrowheads="1"/>
              </p:cNvSpPr>
              <p:nvPr/>
            </p:nvSpPr>
            <p:spPr bwMode="auto">
              <a:xfrm rot="4357202">
                <a:off x="1669" y="2023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33" name="Oval 109"/>
              <p:cNvSpPr>
                <a:spLocks noChangeArrowheads="1"/>
              </p:cNvSpPr>
              <p:nvPr/>
            </p:nvSpPr>
            <p:spPr bwMode="auto">
              <a:xfrm rot="-2378170">
                <a:off x="1680" y="3552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34" name="Oval 110"/>
              <p:cNvSpPr>
                <a:spLocks noChangeArrowheads="1"/>
              </p:cNvSpPr>
              <p:nvPr/>
            </p:nvSpPr>
            <p:spPr bwMode="auto">
              <a:xfrm rot="-2212194">
                <a:off x="702" y="1673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35" name="Oval 111"/>
              <p:cNvSpPr>
                <a:spLocks noChangeArrowheads="1"/>
              </p:cNvSpPr>
              <p:nvPr/>
            </p:nvSpPr>
            <p:spPr bwMode="auto">
              <a:xfrm>
                <a:off x="1295" y="3600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36" name="Oval 112"/>
              <p:cNvSpPr>
                <a:spLocks noChangeArrowheads="1"/>
              </p:cNvSpPr>
              <p:nvPr/>
            </p:nvSpPr>
            <p:spPr bwMode="auto">
              <a:xfrm>
                <a:off x="884" y="3645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37" name="Oval 113"/>
              <p:cNvSpPr>
                <a:spLocks noChangeArrowheads="1"/>
              </p:cNvSpPr>
              <p:nvPr/>
            </p:nvSpPr>
            <p:spPr bwMode="auto">
              <a:xfrm rot="-1976223">
                <a:off x="1536" y="3361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38" name="Oval 114"/>
              <p:cNvSpPr>
                <a:spLocks noChangeArrowheads="1"/>
              </p:cNvSpPr>
              <p:nvPr/>
            </p:nvSpPr>
            <p:spPr bwMode="auto">
              <a:xfrm rot="5217721">
                <a:off x="1645" y="3023"/>
                <a:ext cx="252" cy="1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39" name="Oval 115"/>
              <p:cNvSpPr>
                <a:spLocks noChangeArrowheads="1"/>
              </p:cNvSpPr>
              <p:nvPr/>
            </p:nvSpPr>
            <p:spPr bwMode="auto">
              <a:xfrm rot="-5122130">
                <a:off x="1715" y="2672"/>
                <a:ext cx="247" cy="1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40" name="Oval 116"/>
              <p:cNvSpPr>
                <a:spLocks noChangeArrowheads="1"/>
              </p:cNvSpPr>
              <p:nvPr/>
            </p:nvSpPr>
            <p:spPr bwMode="auto">
              <a:xfrm rot="3010445">
                <a:off x="578" y="3555"/>
                <a:ext cx="247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41" name="Oval 117"/>
              <p:cNvSpPr>
                <a:spLocks noChangeArrowheads="1"/>
              </p:cNvSpPr>
              <p:nvPr/>
            </p:nvSpPr>
            <p:spPr bwMode="auto">
              <a:xfrm rot="-6718783">
                <a:off x="567" y="3224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42" name="Oval 118"/>
              <p:cNvSpPr>
                <a:spLocks noChangeArrowheads="1"/>
              </p:cNvSpPr>
              <p:nvPr/>
            </p:nvSpPr>
            <p:spPr bwMode="auto">
              <a:xfrm rot="-5553540">
                <a:off x="576" y="2879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885" name="Group 119"/>
            <p:cNvGrpSpPr>
              <a:grpSpLocks/>
            </p:cNvGrpSpPr>
            <p:nvPr/>
          </p:nvGrpSpPr>
          <p:grpSpPr bwMode="auto">
            <a:xfrm rot="5400000" flipV="1">
              <a:off x="4392" y="3192"/>
              <a:ext cx="384" cy="720"/>
              <a:chOff x="384" y="1296"/>
              <a:chExt cx="1728" cy="2640"/>
            </a:xfrm>
          </p:grpSpPr>
          <p:grpSp>
            <p:nvGrpSpPr>
              <p:cNvPr id="241886" name="Group 120"/>
              <p:cNvGrpSpPr>
                <a:grpSpLocks/>
              </p:cNvGrpSpPr>
              <p:nvPr/>
            </p:nvGrpSpPr>
            <p:grpSpPr bwMode="auto">
              <a:xfrm>
                <a:off x="384" y="1296"/>
                <a:ext cx="1728" cy="2640"/>
                <a:chOff x="288" y="1104"/>
                <a:chExt cx="1824" cy="3024"/>
              </a:xfrm>
            </p:grpSpPr>
            <p:sp>
              <p:nvSpPr>
                <p:cNvPr id="241906" name="AutoShape 121"/>
                <p:cNvSpPr>
                  <a:spLocks noChangeArrowheads="1"/>
                </p:cNvSpPr>
                <p:nvPr/>
              </p:nvSpPr>
              <p:spPr bwMode="auto">
                <a:xfrm>
                  <a:off x="288" y="1104"/>
                  <a:ext cx="1824" cy="302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66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1907" name="AutoShape 122" descr="Pink tissue paper"/>
                <p:cNvSpPr>
                  <a:spLocks noChangeArrowheads="1"/>
                </p:cNvSpPr>
                <p:nvPr/>
              </p:nvSpPr>
              <p:spPr bwMode="auto">
                <a:xfrm>
                  <a:off x="384" y="1200"/>
                  <a:ext cx="1632" cy="2832"/>
                </a:xfrm>
                <a:prstGeom prst="roundRect">
                  <a:avLst>
                    <a:gd name="adj" fmla="val 16667"/>
                  </a:avLst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1547" name="Oval 123" descr="Brown marble"/>
              <p:cNvSpPr>
                <a:spLocks noChangeArrowheads="1"/>
              </p:cNvSpPr>
              <p:nvPr/>
            </p:nvSpPr>
            <p:spPr bwMode="auto">
              <a:xfrm rot="3653521">
                <a:off x="1539" y="1487"/>
                <a:ext cx="320" cy="419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48" name="Oval 124"/>
              <p:cNvSpPr>
                <a:spLocks noChangeArrowheads="1"/>
              </p:cNvSpPr>
              <p:nvPr/>
            </p:nvSpPr>
            <p:spPr bwMode="auto">
              <a:xfrm>
                <a:off x="913" y="1779"/>
                <a:ext cx="728" cy="1679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49" name="Oval 125"/>
              <p:cNvSpPr>
                <a:spLocks noChangeArrowheads="1"/>
              </p:cNvSpPr>
              <p:nvPr/>
            </p:nvSpPr>
            <p:spPr bwMode="auto">
              <a:xfrm rot="-8720263">
                <a:off x="863" y="3414"/>
                <a:ext cx="254" cy="13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50" name="Oval 126"/>
              <p:cNvSpPr>
                <a:spLocks noChangeArrowheads="1"/>
              </p:cNvSpPr>
              <p:nvPr/>
            </p:nvSpPr>
            <p:spPr bwMode="auto">
              <a:xfrm rot="-4939263">
                <a:off x="508" y="2616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51" name="Oval 127"/>
              <p:cNvSpPr>
                <a:spLocks noChangeArrowheads="1"/>
              </p:cNvSpPr>
              <p:nvPr/>
            </p:nvSpPr>
            <p:spPr bwMode="auto">
              <a:xfrm rot="-5150073">
                <a:off x="1690" y="2365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52" name="Oval 128"/>
              <p:cNvSpPr>
                <a:spLocks noChangeArrowheads="1"/>
              </p:cNvSpPr>
              <p:nvPr/>
            </p:nvSpPr>
            <p:spPr bwMode="auto">
              <a:xfrm rot="-4345572">
                <a:off x="576" y="2259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53" name="Oval 129"/>
              <p:cNvSpPr>
                <a:spLocks noChangeArrowheads="1"/>
              </p:cNvSpPr>
              <p:nvPr/>
            </p:nvSpPr>
            <p:spPr bwMode="auto">
              <a:xfrm rot="-2442313">
                <a:off x="566" y="1966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54" name="Oval 130"/>
              <p:cNvSpPr>
                <a:spLocks noChangeArrowheads="1"/>
              </p:cNvSpPr>
              <p:nvPr/>
            </p:nvSpPr>
            <p:spPr bwMode="auto">
              <a:xfrm>
                <a:off x="1066" y="1508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55" name="Oval 131"/>
              <p:cNvSpPr>
                <a:spLocks noChangeArrowheads="1"/>
              </p:cNvSpPr>
              <p:nvPr/>
            </p:nvSpPr>
            <p:spPr bwMode="auto">
              <a:xfrm rot="4357202">
                <a:off x="1669" y="2032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56" name="Oval 132"/>
              <p:cNvSpPr>
                <a:spLocks noChangeArrowheads="1"/>
              </p:cNvSpPr>
              <p:nvPr/>
            </p:nvSpPr>
            <p:spPr bwMode="auto">
              <a:xfrm rot="-2378170">
                <a:off x="1680" y="3552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57" name="Oval 133"/>
              <p:cNvSpPr>
                <a:spLocks noChangeArrowheads="1"/>
              </p:cNvSpPr>
              <p:nvPr/>
            </p:nvSpPr>
            <p:spPr bwMode="auto">
              <a:xfrm rot="-2212194">
                <a:off x="702" y="1674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58" name="Oval 134"/>
              <p:cNvSpPr>
                <a:spLocks noChangeArrowheads="1"/>
              </p:cNvSpPr>
              <p:nvPr/>
            </p:nvSpPr>
            <p:spPr bwMode="auto">
              <a:xfrm>
                <a:off x="1295" y="3601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59" name="Oval 135"/>
              <p:cNvSpPr>
                <a:spLocks noChangeArrowheads="1"/>
              </p:cNvSpPr>
              <p:nvPr/>
            </p:nvSpPr>
            <p:spPr bwMode="auto">
              <a:xfrm>
                <a:off x="884" y="3645"/>
                <a:ext cx="275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60" name="Oval 136"/>
              <p:cNvSpPr>
                <a:spLocks noChangeArrowheads="1"/>
              </p:cNvSpPr>
              <p:nvPr/>
            </p:nvSpPr>
            <p:spPr bwMode="auto">
              <a:xfrm rot="-1976223">
                <a:off x="1536" y="3362"/>
                <a:ext cx="271" cy="12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61" name="Oval 137"/>
              <p:cNvSpPr>
                <a:spLocks noChangeArrowheads="1"/>
              </p:cNvSpPr>
              <p:nvPr/>
            </p:nvSpPr>
            <p:spPr bwMode="auto">
              <a:xfrm rot="5217721">
                <a:off x="1645" y="3032"/>
                <a:ext cx="252" cy="1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62" name="Oval 138"/>
              <p:cNvSpPr>
                <a:spLocks noChangeArrowheads="1"/>
              </p:cNvSpPr>
              <p:nvPr/>
            </p:nvSpPr>
            <p:spPr bwMode="auto">
              <a:xfrm rot="-5122130">
                <a:off x="1713" y="2675"/>
                <a:ext cx="252" cy="1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63" name="Oval 139"/>
              <p:cNvSpPr>
                <a:spLocks noChangeArrowheads="1"/>
              </p:cNvSpPr>
              <p:nvPr/>
            </p:nvSpPr>
            <p:spPr bwMode="auto">
              <a:xfrm rot="3010445">
                <a:off x="576" y="3557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64" name="Oval 140"/>
              <p:cNvSpPr>
                <a:spLocks noChangeArrowheads="1"/>
              </p:cNvSpPr>
              <p:nvPr/>
            </p:nvSpPr>
            <p:spPr bwMode="auto">
              <a:xfrm rot="-6718783">
                <a:off x="567" y="3233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65" name="Oval 141"/>
              <p:cNvSpPr>
                <a:spLocks noChangeArrowheads="1"/>
              </p:cNvSpPr>
              <p:nvPr/>
            </p:nvSpPr>
            <p:spPr bwMode="auto">
              <a:xfrm rot="-5553540">
                <a:off x="576" y="2888"/>
                <a:ext cx="252" cy="1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231566" name="Group 142"/>
          <p:cNvGrpSpPr>
            <a:grpSpLocks/>
          </p:cNvGrpSpPr>
          <p:nvPr/>
        </p:nvGrpSpPr>
        <p:grpSpPr bwMode="auto">
          <a:xfrm>
            <a:off x="304800" y="2895600"/>
            <a:ext cx="2057400" cy="1828800"/>
            <a:chOff x="2112" y="2160"/>
            <a:chExt cx="1728" cy="1584"/>
          </a:xfrm>
        </p:grpSpPr>
        <p:grpSp>
          <p:nvGrpSpPr>
            <p:cNvPr id="241868" name="Group 143"/>
            <p:cNvGrpSpPr>
              <a:grpSpLocks/>
            </p:cNvGrpSpPr>
            <p:nvPr/>
          </p:nvGrpSpPr>
          <p:grpSpPr bwMode="auto">
            <a:xfrm>
              <a:off x="2112" y="2160"/>
              <a:ext cx="864" cy="864"/>
              <a:chOff x="960" y="1584"/>
              <a:chExt cx="2160" cy="2448"/>
            </a:xfrm>
          </p:grpSpPr>
          <p:sp>
            <p:nvSpPr>
              <p:cNvPr id="231568" name="Freeform 144" descr="Pink tissue paper"/>
              <p:cNvSpPr>
                <a:spLocks/>
              </p:cNvSpPr>
              <p:nvPr/>
            </p:nvSpPr>
            <p:spPr bwMode="auto">
              <a:xfrm>
                <a:off x="960" y="1584"/>
                <a:ext cx="2160" cy="2447"/>
              </a:xfrm>
              <a:custGeom>
                <a:avLst/>
                <a:gdLst/>
                <a:ahLst/>
                <a:cxnLst>
                  <a:cxn ang="0">
                    <a:pos x="488" y="240"/>
                  </a:cxn>
                  <a:cxn ang="0">
                    <a:pos x="104" y="432"/>
                  </a:cxn>
                  <a:cxn ang="0">
                    <a:pos x="8" y="912"/>
                  </a:cxn>
                  <a:cxn ang="0">
                    <a:pos x="152" y="1296"/>
                  </a:cxn>
                  <a:cxn ang="0">
                    <a:pos x="344" y="1728"/>
                  </a:cxn>
                  <a:cxn ang="0">
                    <a:pos x="344" y="2208"/>
                  </a:cxn>
                  <a:cxn ang="0">
                    <a:pos x="776" y="2448"/>
                  </a:cxn>
                  <a:cxn ang="0">
                    <a:pos x="1448" y="2160"/>
                  </a:cxn>
                  <a:cxn ang="0">
                    <a:pos x="1640" y="1536"/>
                  </a:cxn>
                  <a:cxn ang="0">
                    <a:pos x="2024" y="1152"/>
                  </a:cxn>
                  <a:cxn ang="0">
                    <a:pos x="2072" y="384"/>
                  </a:cxn>
                  <a:cxn ang="0">
                    <a:pos x="1640" y="192"/>
                  </a:cxn>
                  <a:cxn ang="0">
                    <a:pos x="1256" y="0"/>
                  </a:cxn>
                  <a:cxn ang="0">
                    <a:pos x="680" y="192"/>
                  </a:cxn>
                  <a:cxn ang="0">
                    <a:pos x="488" y="240"/>
                  </a:cxn>
                </a:cxnLst>
                <a:rect l="0" t="0" r="r" b="b"/>
                <a:pathLst>
                  <a:path w="2136" h="2456">
                    <a:moveTo>
                      <a:pt x="488" y="240"/>
                    </a:moveTo>
                    <a:cubicBezTo>
                      <a:pt x="392" y="280"/>
                      <a:pt x="184" y="320"/>
                      <a:pt x="104" y="432"/>
                    </a:cubicBezTo>
                    <a:cubicBezTo>
                      <a:pt x="24" y="544"/>
                      <a:pt x="0" y="768"/>
                      <a:pt x="8" y="912"/>
                    </a:cubicBezTo>
                    <a:cubicBezTo>
                      <a:pt x="16" y="1056"/>
                      <a:pt x="96" y="1160"/>
                      <a:pt x="152" y="1296"/>
                    </a:cubicBezTo>
                    <a:cubicBezTo>
                      <a:pt x="208" y="1432"/>
                      <a:pt x="312" y="1576"/>
                      <a:pt x="344" y="1728"/>
                    </a:cubicBezTo>
                    <a:cubicBezTo>
                      <a:pt x="376" y="1880"/>
                      <a:pt x="272" y="2088"/>
                      <a:pt x="344" y="2208"/>
                    </a:cubicBezTo>
                    <a:cubicBezTo>
                      <a:pt x="416" y="2328"/>
                      <a:pt x="592" y="2456"/>
                      <a:pt x="776" y="2448"/>
                    </a:cubicBezTo>
                    <a:cubicBezTo>
                      <a:pt x="960" y="2440"/>
                      <a:pt x="1304" y="2312"/>
                      <a:pt x="1448" y="2160"/>
                    </a:cubicBezTo>
                    <a:cubicBezTo>
                      <a:pt x="1592" y="2008"/>
                      <a:pt x="1544" y="1704"/>
                      <a:pt x="1640" y="1536"/>
                    </a:cubicBezTo>
                    <a:cubicBezTo>
                      <a:pt x="1736" y="1368"/>
                      <a:pt x="1952" y="1344"/>
                      <a:pt x="2024" y="1152"/>
                    </a:cubicBezTo>
                    <a:cubicBezTo>
                      <a:pt x="2096" y="960"/>
                      <a:pt x="2136" y="544"/>
                      <a:pt x="2072" y="384"/>
                    </a:cubicBezTo>
                    <a:cubicBezTo>
                      <a:pt x="2008" y="224"/>
                      <a:pt x="1776" y="256"/>
                      <a:pt x="1640" y="192"/>
                    </a:cubicBezTo>
                    <a:cubicBezTo>
                      <a:pt x="1504" y="128"/>
                      <a:pt x="1416" y="0"/>
                      <a:pt x="1256" y="0"/>
                    </a:cubicBezTo>
                    <a:cubicBezTo>
                      <a:pt x="1096" y="0"/>
                      <a:pt x="808" y="152"/>
                      <a:pt x="680" y="192"/>
                    </a:cubicBezTo>
                    <a:cubicBezTo>
                      <a:pt x="552" y="232"/>
                      <a:pt x="584" y="200"/>
                      <a:pt x="488" y="240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69" name="Oval 145" descr="Brown marble"/>
              <p:cNvSpPr>
                <a:spLocks noChangeArrowheads="1"/>
              </p:cNvSpPr>
              <p:nvPr/>
            </p:nvSpPr>
            <p:spPr bwMode="auto">
              <a:xfrm>
                <a:off x="1777" y="2542"/>
                <a:ext cx="430" cy="335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857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869" name="Group 146"/>
            <p:cNvGrpSpPr>
              <a:grpSpLocks/>
            </p:cNvGrpSpPr>
            <p:nvPr/>
          </p:nvGrpSpPr>
          <p:grpSpPr bwMode="auto">
            <a:xfrm rot="9741682">
              <a:off x="2784" y="2160"/>
              <a:ext cx="864" cy="864"/>
              <a:chOff x="960" y="1584"/>
              <a:chExt cx="2160" cy="2448"/>
            </a:xfrm>
          </p:grpSpPr>
          <p:sp>
            <p:nvSpPr>
              <p:cNvPr id="231571" name="Freeform 147" descr="Pink tissue paper"/>
              <p:cNvSpPr>
                <a:spLocks/>
              </p:cNvSpPr>
              <p:nvPr/>
            </p:nvSpPr>
            <p:spPr bwMode="auto">
              <a:xfrm>
                <a:off x="960" y="1585"/>
                <a:ext cx="2160" cy="2447"/>
              </a:xfrm>
              <a:custGeom>
                <a:avLst/>
                <a:gdLst/>
                <a:ahLst/>
                <a:cxnLst>
                  <a:cxn ang="0">
                    <a:pos x="488" y="240"/>
                  </a:cxn>
                  <a:cxn ang="0">
                    <a:pos x="104" y="432"/>
                  </a:cxn>
                  <a:cxn ang="0">
                    <a:pos x="8" y="912"/>
                  </a:cxn>
                  <a:cxn ang="0">
                    <a:pos x="152" y="1296"/>
                  </a:cxn>
                  <a:cxn ang="0">
                    <a:pos x="344" y="1728"/>
                  </a:cxn>
                  <a:cxn ang="0">
                    <a:pos x="344" y="2208"/>
                  </a:cxn>
                  <a:cxn ang="0">
                    <a:pos x="776" y="2448"/>
                  </a:cxn>
                  <a:cxn ang="0">
                    <a:pos x="1448" y="2160"/>
                  </a:cxn>
                  <a:cxn ang="0">
                    <a:pos x="1640" y="1536"/>
                  </a:cxn>
                  <a:cxn ang="0">
                    <a:pos x="2024" y="1152"/>
                  </a:cxn>
                  <a:cxn ang="0">
                    <a:pos x="2072" y="384"/>
                  </a:cxn>
                  <a:cxn ang="0">
                    <a:pos x="1640" y="192"/>
                  </a:cxn>
                  <a:cxn ang="0">
                    <a:pos x="1256" y="0"/>
                  </a:cxn>
                  <a:cxn ang="0">
                    <a:pos x="680" y="192"/>
                  </a:cxn>
                  <a:cxn ang="0">
                    <a:pos x="488" y="240"/>
                  </a:cxn>
                </a:cxnLst>
                <a:rect l="0" t="0" r="r" b="b"/>
                <a:pathLst>
                  <a:path w="2136" h="2456">
                    <a:moveTo>
                      <a:pt x="488" y="240"/>
                    </a:moveTo>
                    <a:cubicBezTo>
                      <a:pt x="392" y="280"/>
                      <a:pt x="184" y="320"/>
                      <a:pt x="104" y="432"/>
                    </a:cubicBezTo>
                    <a:cubicBezTo>
                      <a:pt x="24" y="544"/>
                      <a:pt x="0" y="768"/>
                      <a:pt x="8" y="912"/>
                    </a:cubicBezTo>
                    <a:cubicBezTo>
                      <a:pt x="16" y="1056"/>
                      <a:pt x="96" y="1160"/>
                      <a:pt x="152" y="1296"/>
                    </a:cubicBezTo>
                    <a:cubicBezTo>
                      <a:pt x="208" y="1432"/>
                      <a:pt x="312" y="1576"/>
                      <a:pt x="344" y="1728"/>
                    </a:cubicBezTo>
                    <a:cubicBezTo>
                      <a:pt x="376" y="1880"/>
                      <a:pt x="272" y="2088"/>
                      <a:pt x="344" y="2208"/>
                    </a:cubicBezTo>
                    <a:cubicBezTo>
                      <a:pt x="416" y="2328"/>
                      <a:pt x="592" y="2456"/>
                      <a:pt x="776" y="2448"/>
                    </a:cubicBezTo>
                    <a:cubicBezTo>
                      <a:pt x="960" y="2440"/>
                      <a:pt x="1304" y="2312"/>
                      <a:pt x="1448" y="2160"/>
                    </a:cubicBezTo>
                    <a:cubicBezTo>
                      <a:pt x="1592" y="2008"/>
                      <a:pt x="1544" y="1704"/>
                      <a:pt x="1640" y="1536"/>
                    </a:cubicBezTo>
                    <a:cubicBezTo>
                      <a:pt x="1736" y="1368"/>
                      <a:pt x="1952" y="1344"/>
                      <a:pt x="2024" y="1152"/>
                    </a:cubicBezTo>
                    <a:cubicBezTo>
                      <a:pt x="2096" y="960"/>
                      <a:pt x="2136" y="544"/>
                      <a:pt x="2072" y="384"/>
                    </a:cubicBezTo>
                    <a:cubicBezTo>
                      <a:pt x="2008" y="224"/>
                      <a:pt x="1776" y="256"/>
                      <a:pt x="1640" y="192"/>
                    </a:cubicBezTo>
                    <a:cubicBezTo>
                      <a:pt x="1504" y="128"/>
                      <a:pt x="1416" y="0"/>
                      <a:pt x="1256" y="0"/>
                    </a:cubicBezTo>
                    <a:cubicBezTo>
                      <a:pt x="1096" y="0"/>
                      <a:pt x="808" y="152"/>
                      <a:pt x="680" y="192"/>
                    </a:cubicBezTo>
                    <a:cubicBezTo>
                      <a:pt x="552" y="232"/>
                      <a:pt x="584" y="200"/>
                      <a:pt x="488" y="240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72" name="Oval 148" descr="Brown marble"/>
              <p:cNvSpPr>
                <a:spLocks noChangeArrowheads="1"/>
              </p:cNvSpPr>
              <p:nvPr/>
            </p:nvSpPr>
            <p:spPr bwMode="auto">
              <a:xfrm>
                <a:off x="1782" y="2548"/>
                <a:ext cx="430" cy="335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857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870" name="Group 149"/>
            <p:cNvGrpSpPr>
              <a:grpSpLocks/>
            </p:cNvGrpSpPr>
            <p:nvPr/>
          </p:nvGrpSpPr>
          <p:grpSpPr bwMode="auto">
            <a:xfrm rot="3497576">
              <a:off x="2352" y="2976"/>
              <a:ext cx="768" cy="768"/>
              <a:chOff x="960" y="1584"/>
              <a:chExt cx="2160" cy="2448"/>
            </a:xfrm>
          </p:grpSpPr>
          <p:sp>
            <p:nvSpPr>
              <p:cNvPr id="231574" name="Freeform 150" descr="Pink tissue paper"/>
              <p:cNvSpPr>
                <a:spLocks/>
              </p:cNvSpPr>
              <p:nvPr/>
            </p:nvSpPr>
            <p:spPr bwMode="auto">
              <a:xfrm>
                <a:off x="958" y="1583"/>
                <a:ext cx="2162" cy="2448"/>
              </a:xfrm>
              <a:custGeom>
                <a:avLst/>
                <a:gdLst/>
                <a:ahLst/>
                <a:cxnLst>
                  <a:cxn ang="0">
                    <a:pos x="488" y="240"/>
                  </a:cxn>
                  <a:cxn ang="0">
                    <a:pos x="104" y="432"/>
                  </a:cxn>
                  <a:cxn ang="0">
                    <a:pos x="8" y="912"/>
                  </a:cxn>
                  <a:cxn ang="0">
                    <a:pos x="152" y="1296"/>
                  </a:cxn>
                  <a:cxn ang="0">
                    <a:pos x="344" y="1728"/>
                  </a:cxn>
                  <a:cxn ang="0">
                    <a:pos x="344" y="2208"/>
                  </a:cxn>
                  <a:cxn ang="0">
                    <a:pos x="776" y="2448"/>
                  </a:cxn>
                  <a:cxn ang="0">
                    <a:pos x="1448" y="2160"/>
                  </a:cxn>
                  <a:cxn ang="0">
                    <a:pos x="1640" y="1536"/>
                  </a:cxn>
                  <a:cxn ang="0">
                    <a:pos x="2024" y="1152"/>
                  </a:cxn>
                  <a:cxn ang="0">
                    <a:pos x="2072" y="384"/>
                  </a:cxn>
                  <a:cxn ang="0">
                    <a:pos x="1640" y="192"/>
                  </a:cxn>
                  <a:cxn ang="0">
                    <a:pos x="1256" y="0"/>
                  </a:cxn>
                  <a:cxn ang="0">
                    <a:pos x="680" y="192"/>
                  </a:cxn>
                  <a:cxn ang="0">
                    <a:pos x="488" y="240"/>
                  </a:cxn>
                </a:cxnLst>
                <a:rect l="0" t="0" r="r" b="b"/>
                <a:pathLst>
                  <a:path w="2136" h="2456">
                    <a:moveTo>
                      <a:pt x="488" y="240"/>
                    </a:moveTo>
                    <a:cubicBezTo>
                      <a:pt x="392" y="280"/>
                      <a:pt x="184" y="320"/>
                      <a:pt x="104" y="432"/>
                    </a:cubicBezTo>
                    <a:cubicBezTo>
                      <a:pt x="24" y="544"/>
                      <a:pt x="0" y="768"/>
                      <a:pt x="8" y="912"/>
                    </a:cubicBezTo>
                    <a:cubicBezTo>
                      <a:pt x="16" y="1056"/>
                      <a:pt x="96" y="1160"/>
                      <a:pt x="152" y="1296"/>
                    </a:cubicBezTo>
                    <a:cubicBezTo>
                      <a:pt x="208" y="1432"/>
                      <a:pt x="312" y="1576"/>
                      <a:pt x="344" y="1728"/>
                    </a:cubicBezTo>
                    <a:cubicBezTo>
                      <a:pt x="376" y="1880"/>
                      <a:pt x="272" y="2088"/>
                      <a:pt x="344" y="2208"/>
                    </a:cubicBezTo>
                    <a:cubicBezTo>
                      <a:pt x="416" y="2328"/>
                      <a:pt x="592" y="2456"/>
                      <a:pt x="776" y="2448"/>
                    </a:cubicBezTo>
                    <a:cubicBezTo>
                      <a:pt x="960" y="2440"/>
                      <a:pt x="1304" y="2312"/>
                      <a:pt x="1448" y="2160"/>
                    </a:cubicBezTo>
                    <a:cubicBezTo>
                      <a:pt x="1592" y="2008"/>
                      <a:pt x="1544" y="1704"/>
                      <a:pt x="1640" y="1536"/>
                    </a:cubicBezTo>
                    <a:cubicBezTo>
                      <a:pt x="1736" y="1368"/>
                      <a:pt x="1952" y="1344"/>
                      <a:pt x="2024" y="1152"/>
                    </a:cubicBezTo>
                    <a:cubicBezTo>
                      <a:pt x="2096" y="960"/>
                      <a:pt x="2136" y="544"/>
                      <a:pt x="2072" y="384"/>
                    </a:cubicBezTo>
                    <a:cubicBezTo>
                      <a:pt x="2008" y="224"/>
                      <a:pt x="1776" y="256"/>
                      <a:pt x="1640" y="192"/>
                    </a:cubicBezTo>
                    <a:cubicBezTo>
                      <a:pt x="1504" y="128"/>
                      <a:pt x="1416" y="0"/>
                      <a:pt x="1256" y="0"/>
                    </a:cubicBezTo>
                    <a:cubicBezTo>
                      <a:pt x="1096" y="0"/>
                      <a:pt x="808" y="152"/>
                      <a:pt x="680" y="192"/>
                    </a:cubicBezTo>
                    <a:cubicBezTo>
                      <a:pt x="552" y="232"/>
                      <a:pt x="584" y="200"/>
                      <a:pt x="488" y="240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75" name="Oval 151" descr="Brown marble"/>
              <p:cNvSpPr>
                <a:spLocks noChangeArrowheads="1"/>
              </p:cNvSpPr>
              <p:nvPr/>
            </p:nvSpPr>
            <p:spPr bwMode="auto">
              <a:xfrm>
                <a:off x="1770" y="2551"/>
                <a:ext cx="433" cy="336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857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871" name="Group 152"/>
            <p:cNvGrpSpPr>
              <a:grpSpLocks/>
            </p:cNvGrpSpPr>
            <p:nvPr/>
          </p:nvGrpSpPr>
          <p:grpSpPr bwMode="auto">
            <a:xfrm rot="15237464" flipH="1">
              <a:off x="3096" y="3000"/>
              <a:ext cx="768" cy="720"/>
              <a:chOff x="960" y="1584"/>
              <a:chExt cx="2160" cy="2448"/>
            </a:xfrm>
          </p:grpSpPr>
          <p:sp>
            <p:nvSpPr>
              <p:cNvPr id="231577" name="Freeform 153" descr="Pink tissue paper"/>
              <p:cNvSpPr>
                <a:spLocks/>
              </p:cNvSpPr>
              <p:nvPr/>
            </p:nvSpPr>
            <p:spPr bwMode="auto">
              <a:xfrm>
                <a:off x="958" y="1584"/>
                <a:ext cx="2162" cy="2448"/>
              </a:xfrm>
              <a:custGeom>
                <a:avLst/>
                <a:gdLst/>
                <a:ahLst/>
                <a:cxnLst>
                  <a:cxn ang="0">
                    <a:pos x="488" y="240"/>
                  </a:cxn>
                  <a:cxn ang="0">
                    <a:pos x="104" y="432"/>
                  </a:cxn>
                  <a:cxn ang="0">
                    <a:pos x="8" y="912"/>
                  </a:cxn>
                  <a:cxn ang="0">
                    <a:pos x="152" y="1296"/>
                  </a:cxn>
                  <a:cxn ang="0">
                    <a:pos x="344" y="1728"/>
                  </a:cxn>
                  <a:cxn ang="0">
                    <a:pos x="344" y="2208"/>
                  </a:cxn>
                  <a:cxn ang="0">
                    <a:pos x="776" y="2448"/>
                  </a:cxn>
                  <a:cxn ang="0">
                    <a:pos x="1448" y="2160"/>
                  </a:cxn>
                  <a:cxn ang="0">
                    <a:pos x="1640" y="1536"/>
                  </a:cxn>
                  <a:cxn ang="0">
                    <a:pos x="2024" y="1152"/>
                  </a:cxn>
                  <a:cxn ang="0">
                    <a:pos x="2072" y="384"/>
                  </a:cxn>
                  <a:cxn ang="0">
                    <a:pos x="1640" y="192"/>
                  </a:cxn>
                  <a:cxn ang="0">
                    <a:pos x="1256" y="0"/>
                  </a:cxn>
                  <a:cxn ang="0">
                    <a:pos x="680" y="192"/>
                  </a:cxn>
                  <a:cxn ang="0">
                    <a:pos x="488" y="240"/>
                  </a:cxn>
                </a:cxnLst>
                <a:rect l="0" t="0" r="r" b="b"/>
                <a:pathLst>
                  <a:path w="2136" h="2456">
                    <a:moveTo>
                      <a:pt x="488" y="240"/>
                    </a:moveTo>
                    <a:cubicBezTo>
                      <a:pt x="392" y="280"/>
                      <a:pt x="184" y="320"/>
                      <a:pt x="104" y="432"/>
                    </a:cubicBezTo>
                    <a:cubicBezTo>
                      <a:pt x="24" y="544"/>
                      <a:pt x="0" y="768"/>
                      <a:pt x="8" y="912"/>
                    </a:cubicBezTo>
                    <a:cubicBezTo>
                      <a:pt x="16" y="1056"/>
                      <a:pt x="96" y="1160"/>
                      <a:pt x="152" y="1296"/>
                    </a:cubicBezTo>
                    <a:cubicBezTo>
                      <a:pt x="208" y="1432"/>
                      <a:pt x="312" y="1576"/>
                      <a:pt x="344" y="1728"/>
                    </a:cubicBezTo>
                    <a:cubicBezTo>
                      <a:pt x="376" y="1880"/>
                      <a:pt x="272" y="2088"/>
                      <a:pt x="344" y="2208"/>
                    </a:cubicBezTo>
                    <a:cubicBezTo>
                      <a:pt x="416" y="2328"/>
                      <a:pt x="592" y="2456"/>
                      <a:pt x="776" y="2448"/>
                    </a:cubicBezTo>
                    <a:cubicBezTo>
                      <a:pt x="960" y="2440"/>
                      <a:pt x="1304" y="2312"/>
                      <a:pt x="1448" y="2160"/>
                    </a:cubicBezTo>
                    <a:cubicBezTo>
                      <a:pt x="1592" y="2008"/>
                      <a:pt x="1544" y="1704"/>
                      <a:pt x="1640" y="1536"/>
                    </a:cubicBezTo>
                    <a:cubicBezTo>
                      <a:pt x="1736" y="1368"/>
                      <a:pt x="1952" y="1344"/>
                      <a:pt x="2024" y="1152"/>
                    </a:cubicBezTo>
                    <a:cubicBezTo>
                      <a:pt x="2096" y="960"/>
                      <a:pt x="2136" y="544"/>
                      <a:pt x="2072" y="384"/>
                    </a:cubicBezTo>
                    <a:cubicBezTo>
                      <a:pt x="2008" y="224"/>
                      <a:pt x="1776" y="256"/>
                      <a:pt x="1640" y="192"/>
                    </a:cubicBezTo>
                    <a:cubicBezTo>
                      <a:pt x="1504" y="128"/>
                      <a:pt x="1416" y="0"/>
                      <a:pt x="1256" y="0"/>
                    </a:cubicBezTo>
                    <a:cubicBezTo>
                      <a:pt x="1096" y="0"/>
                      <a:pt x="808" y="152"/>
                      <a:pt x="680" y="192"/>
                    </a:cubicBezTo>
                    <a:cubicBezTo>
                      <a:pt x="552" y="232"/>
                      <a:pt x="584" y="200"/>
                      <a:pt x="488" y="240"/>
                    </a:cubicBezTo>
                    <a:close/>
                  </a:path>
                </a:pathLst>
              </a:custGeom>
              <a:blipFill dpi="0" rotWithShape="0">
                <a:blip r:embed="rId2"/>
                <a:srcRect/>
                <a:tile tx="0" ty="0" sx="100000" sy="100000" flip="none" algn="tl"/>
              </a:blipFill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78" name="Oval 154" descr="Brown marble"/>
              <p:cNvSpPr>
                <a:spLocks noChangeArrowheads="1"/>
              </p:cNvSpPr>
              <p:nvPr/>
            </p:nvSpPr>
            <p:spPr bwMode="auto">
              <a:xfrm>
                <a:off x="1777" y="2543"/>
                <a:ext cx="433" cy="335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2857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231579" name="Group 155"/>
          <p:cNvGrpSpPr>
            <a:grpSpLocks/>
          </p:cNvGrpSpPr>
          <p:nvPr/>
        </p:nvGrpSpPr>
        <p:grpSpPr bwMode="auto">
          <a:xfrm>
            <a:off x="2819400" y="1981200"/>
            <a:ext cx="3200400" cy="3352800"/>
            <a:chOff x="816" y="624"/>
            <a:chExt cx="3600" cy="3312"/>
          </a:xfrm>
        </p:grpSpPr>
        <p:grpSp>
          <p:nvGrpSpPr>
            <p:cNvPr id="241805" name="Group 156"/>
            <p:cNvGrpSpPr>
              <a:grpSpLocks/>
            </p:cNvGrpSpPr>
            <p:nvPr/>
          </p:nvGrpSpPr>
          <p:grpSpPr bwMode="auto">
            <a:xfrm rot="3458445">
              <a:off x="840" y="2376"/>
              <a:ext cx="1200" cy="1248"/>
              <a:chOff x="1152" y="2016"/>
              <a:chExt cx="1488" cy="1584"/>
            </a:xfrm>
          </p:grpSpPr>
          <p:sp>
            <p:nvSpPr>
              <p:cNvPr id="231581" name="AutoShape 157" descr="Pink tissue paper"/>
              <p:cNvSpPr>
                <a:spLocks noChangeArrowheads="1"/>
              </p:cNvSpPr>
              <p:nvPr/>
            </p:nvSpPr>
            <p:spPr bwMode="auto">
              <a:xfrm>
                <a:off x="1391" y="2352"/>
                <a:ext cx="1056" cy="1009"/>
              </a:xfrm>
              <a:prstGeom prst="irregularSeal1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82" name="Oval 158" descr="Brown marble"/>
              <p:cNvSpPr>
                <a:spLocks noChangeArrowheads="1"/>
              </p:cNvSpPr>
              <p:nvPr/>
            </p:nvSpPr>
            <p:spPr bwMode="auto">
              <a:xfrm>
                <a:off x="1823" y="2735"/>
                <a:ext cx="241" cy="190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83" name="Freeform 159"/>
              <p:cNvSpPr>
                <a:spLocks/>
              </p:cNvSpPr>
              <p:nvPr/>
            </p:nvSpPr>
            <p:spPr bwMode="auto">
              <a:xfrm>
                <a:off x="2113" y="2015"/>
                <a:ext cx="399" cy="335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48" y="192"/>
                  </a:cxn>
                  <a:cxn ang="0">
                    <a:pos x="144" y="144"/>
                  </a:cxn>
                  <a:cxn ang="0">
                    <a:pos x="288" y="144"/>
                  </a:cxn>
                  <a:cxn ang="0">
                    <a:pos x="384" y="96"/>
                  </a:cxn>
                  <a:cxn ang="0">
                    <a:pos x="384" y="0"/>
                  </a:cxn>
                </a:cxnLst>
                <a:rect l="0" t="0" r="r" b="b"/>
                <a:pathLst>
                  <a:path w="400" h="336">
                    <a:moveTo>
                      <a:pt x="0" y="336"/>
                    </a:moveTo>
                    <a:cubicBezTo>
                      <a:pt x="12" y="280"/>
                      <a:pt x="24" y="224"/>
                      <a:pt x="48" y="192"/>
                    </a:cubicBezTo>
                    <a:cubicBezTo>
                      <a:pt x="72" y="160"/>
                      <a:pt x="104" y="152"/>
                      <a:pt x="144" y="144"/>
                    </a:cubicBezTo>
                    <a:cubicBezTo>
                      <a:pt x="184" y="136"/>
                      <a:pt x="248" y="152"/>
                      <a:pt x="288" y="144"/>
                    </a:cubicBezTo>
                    <a:cubicBezTo>
                      <a:pt x="328" y="136"/>
                      <a:pt x="368" y="120"/>
                      <a:pt x="384" y="96"/>
                    </a:cubicBezTo>
                    <a:cubicBezTo>
                      <a:pt x="400" y="72"/>
                      <a:pt x="392" y="36"/>
                      <a:pt x="38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231584" name="AutoShape 160"/>
              <p:cNvCxnSpPr>
                <a:cxnSpLocks noChangeShapeType="1"/>
                <a:stCxn id="231581" idx="1"/>
              </p:cNvCxnSpPr>
              <p:nvPr/>
            </p:nvCxnSpPr>
            <p:spPr bwMode="auto">
              <a:xfrm rot="10800000">
                <a:off x="1153" y="2449"/>
                <a:ext cx="239" cy="306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585" name="AutoShape 161"/>
              <p:cNvCxnSpPr>
                <a:cxnSpLocks noChangeShapeType="1"/>
                <a:stCxn id="231581" idx="3"/>
              </p:cNvCxnSpPr>
              <p:nvPr/>
            </p:nvCxnSpPr>
            <p:spPr bwMode="auto">
              <a:xfrm flipV="1">
                <a:off x="2447" y="2831"/>
                <a:ext cx="193" cy="14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586" name="AutoShape 162"/>
              <p:cNvCxnSpPr>
                <a:cxnSpLocks noChangeShapeType="1"/>
                <a:stCxn id="231581" idx="2"/>
              </p:cNvCxnSpPr>
              <p:nvPr/>
            </p:nvCxnSpPr>
            <p:spPr bwMode="auto">
              <a:xfrm rot="16200000" flipH="1">
                <a:off x="1815" y="3350"/>
                <a:ext cx="145" cy="161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587" name="AutoShape 163"/>
              <p:cNvCxnSpPr>
                <a:cxnSpLocks noChangeShapeType="1"/>
                <a:stCxn id="231581" idx="0"/>
              </p:cNvCxnSpPr>
              <p:nvPr/>
            </p:nvCxnSpPr>
            <p:spPr bwMode="auto">
              <a:xfrm rot="5400000" flipH="1">
                <a:off x="1819" y="2069"/>
                <a:ext cx="335" cy="229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588" name="AutoShape 164"/>
              <p:cNvCxnSpPr>
                <a:cxnSpLocks noChangeShapeType="1"/>
                <a:stCxn id="231581" idx="2"/>
              </p:cNvCxnSpPr>
              <p:nvPr/>
            </p:nvCxnSpPr>
            <p:spPr bwMode="auto">
              <a:xfrm rot="5400000">
                <a:off x="1551" y="3344"/>
                <a:ext cx="240" cy="272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</p:grpSp>
        <p:grpSp>
          <p:nvGrpSpPr>
            <p:cNvPr id="241806" name="Group 165"/>
            <p:cNvGrpSpPr>
              <a:grpSpLocks/>
            </p:cNvGrpSpPr>
            <p:nvPr/>
          </p:nvGrpSpPr>
          <p:grpSpPr bwMode="auto">
            <a:xfrm rot="-2573062">
              <a:off x="1536" y="1632"/>
              <a:ext cx="1200" cy="1248"/>
              <a:chOff x="1152" y="2016"/>
              <a:chExt cx="1488" cy="1584"/>
            </a:xfrm>
          </p:grpSpPr>
          <p:sp>
            <p:nvSpPr>
              <p:cNvPr id="231590" name="AutoShape 166" descr="Pink tissue paper"/>
              <p:cNvSpPr>
                <a:spLocks noChangeArrowheads="1"/>
              </p:cNvSpPr>
              <p:nvPr/>
            </p:nvSpPr>
            <p:spPr bwMode="auto">
              <a:xfrm>
                <a:off x="1390" y="2351"/>
                <a:ext cx="1056" cy="1007"/>
              </a:xfrm>
              <a:prstGeom prst="irregularSeal1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91" name="Oval 167" descr="Brown marble"/>
              <p:cNvSpPr>
                <a:spLocks noChangeArrowheads="1"/>
              </p:cNvSpPr>
              <p:nvPr/>
            </p:nvSpPr>
            <p:spPr bwMode="auto">
              <a:xfrm>
                <a:off x="1823" y="2734"/>
                <a:ext cx="241" cy="191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592" name="Freeform 168"/>
              <p:cNvSpPr>
                <a:spLocks/>
              </p:cNvSpPr>
              <p:nvPr/>
            </p:nvSpPr>
            <p:spPr bwMode="auto">
              <a:xfrm>
                <a:off x="2113" y="2014"/>
                <a:ext cx="399" cy="336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48" y="192"/>
                  </a:cxn>
                  <a:cxn ang="0">
                    <a:pos x="144" y="144"/>
                  </a:cxn>
                  <a:cxn ang="0">
                    <a:pos x="288" y="144"/>
                  </a:cxn>
                  <a:cxn ang="0">
                    <a:pos x="384" y="96"/>
                  </a:cxn>
                  <a:cxn ang="0">
                    <a:pos x="384" y="0"/>
                  </a:cxn>
                </a:cxnLst>
                <a:rect l="0" t="0" r="r" b="b"/>
                <a:pathLst>
                  <a:path w="400" h="336">
                    <a:moveTo>
                      <a:pt x="0" y="336"/>
                    </a:moveTo>
                    <a:cubicBezTo>
                      <a:pt x="12" y="280"/>
                      <a:pt x="24" y="224"/>
                      <a:pt x="48" y="192"/>
                    </a:cubicBezTo>
                    <a:cubicBezTo>
                      <a:pt x="72" y="160"/>
                      <a:pt x="104" y="152"/>
                      <a:pt x="144" y="144"/>
                    </a:cubicBezTo>
                    <a:cubicBezTo>
                      <a:pt x="184" y="136"/>
                      <a:pt x="248" y="152"/>
                      <a:pt x="288" y="144"/>
                    </a:cubicBezTo>
                    <a:cubicBezTo>
                      <a:pt x="328" y="136"/>
                      <a:pt x="368" y="120"/>
                      <a:pt x="384" y="96"/>
                    </a:cubicBezTo>
                    <a:cubicBezTo>
                      <a:pt x="400" y="72"/>
                      <a:pt x="392" y="36"/>
                      <a:pt x="38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231593" name="AutoShape 169"/>
              <p:cNvCxnSpPr>
                <a:cxnSpLocks noChangeShapeType="1"/>
                <a:stCxn id="231590" idx="1"/>
              </p:cNvCxnSpPr>
              <p:nvPr/>
            </p:nvCxnSpPr>
            <p:spPr bwMode="auto">
              <a:xfrm rot="10800000">
                <a:off x="1151" y="2446"/>
                <a:ext cx="239" cy="307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594" name="AutoShape 170"/>
              <p:cNvCxnSpPr>
                <a:cxnSpLocks noChangeShapeType="1"/>
                <a:stCxn id="231590" idx="3"/>
              </p:cNvCxnSpPr>
              <p:nvPr/>
            </p:nvCxnSpPr>
            <p:spPr bwMode="auto">
              <a:xfrm flipV="1">
                <a:off x="2446" y="2830"/>
                <a:ext cx="193" cy="139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595" name="AutoShape 171"/>
              <p:cNvCxnSpPr>
                <a:cxnSpLocks noChangeShapeType="1"/>
                <a:stCxn id="231590" idx="2"/>
              </p:cNvCxnSpPr>
              <p:nvPr/>
            </p:nvCxnSpPr>
            <p:spPr bwMode="auto">
              <a:xfrm rot="16200000" flipH="1">
                <a:off x="1815" y="3350"/>
                <a:ext cx="145" cy="162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596" name="AutoShape 172"/>
              <p:cNvCxnSpPr>
                <a:cxnSpLocks noChangeShapeType="1"/>
                <a:stCxn id="231590" idx="0"/>
              </p:cNvCxnSpPr>
              <p:nvPr/>
            </p:nvCxnSpPr>
            <p:spPr bwMode="auto">
              <a:xfrm rot="5400000" flipH="1">
                <a:off x="1820" y="2068"/>
                <a:ext cx="336" cy="230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597" name="AutoShape 173"/>
              <p:cNvCxnSpPr>
                <a:cxnSpLocks noChangeShapeType="1"/>
                <a:stCxn id="231590" idx="2"/>
              </p:cNvCxnSpPr>
              <p:nvPr/>
            </p:nvCxnSpPr>
            <p:spPr bwMode="auto">
              <a:xfrm rot="5400000">
                <a:off x="1552" y="3343"/>
                <a:ext cx="241" cy="272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</p:grpSp>
        <p:grpSp>
          <p:nvGrpSpPr>
            <p:cNvPr id="241807" name="Group 174"/>
            <p:cNvGrpSpPr>
              <a:grpSpLocks/>
            </p:cNvGrpSpPr>
            <p:nvPr/>
          </p:nvGrpSpPr>
          <p:grpSpPr bwMode="auto">
            <a:xfrm flipH="1">
              <a:off x="816" y="1152"/>
              <a:ext cx="1200" cy="1248"/>
              <a:chOff x="1152" y="2016"/>
              <a:chExt cx="1488" cy="1584"/>
            </a:xfrm>
          </p:grpSpPr>
          <p:sp>
            <p:nvSpPr>
              <p:cNvPr id="231599" name="AutoShape 175" descr="Pink tissue paper"/>
              <p:cNvSpPr>
                <a:spLocks noChangeArrowheads="1"/>
              </p:cNvSpPr>
              <p:nvPr/>
            </p:nvSpPr>
            <p:spPr bwMode="auto">
              <a:xfrm>
                <a:off x="1391" y="2353"/>
                <a:ext cx="1056" cy="1007"/>
              </a:xfrm>
              <a:prstGeom prst="irregularSeal1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600" name="Oval 176" descr="Brown marble"/>
              <p:cNvSpPr>
                <a:spLocks noChangeArrowheads="1"/>
              </p:cNvSpPr>
              <p:nvPr/>
            </p:nvSpPr>
            <p:spPr bwMode="auto">
              <a:xfrm>
                <a:off x="1823" y="2737"/>
                <a:ext cx="241" cy="191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601" name="Freeform 177"/>
              <p:cNvSpPr>
                <a:spLocks/>
              </p:cNvSpPr>
              <p:nvPr/>
            </p:nvSpPr>
            <p:spPr bwMode="auto">
              <a:xfrm>
                <a:off x="2113" y="2017"/>
                <a:ext cx="399" cy="336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48" y="192"/>
                  </a:cxn>
                  <a:cxn ang="0">
                    <a:pos x="144" y="144"/>
                  </a:cxn>
                  <a:cxn ang="0">
                    <a:pos x="288" y="144"/>
                  </a:cxn>
                  <a:cxn ang="0">
                    <a:pos x="384" y="96"/>
                  </a:cxn>
                  <a:cxn ang="0">
                    <a:pos x="384" y="0"/>
                  </a:cxn>
                </a:cxnLst>
                <a:rect l="0" t="0" r="r" b="b"/>
                <a:pathLst>
                  <a:path w="400" h="336">
                    <a:moveTo>
                      <a:pt x="0" y="336"/>
                    </a:moveTo>
                    <a:cubicBezTo>
                      <a:pt x="12" y="280"/>
                      <a:pt x="24" y="224"/>
                      <a:pt x="48" y="192"/>
                    </a:cubicBezTo>
                    <a:cubicBezTo>
                      <a:pt x="72" y="160"/>
                      <a:pt x="104" y="152"/>
                      <a:pt x="144" y="144"/>
                    </a:cubicBezTo>
                    <a:cubicBezTo>
                      <a:pt x="184" y="136"/>
                      <a:pt x="248" y="152"/>
                      <a:pt x="288" y="144"/>
                    </a:cubicBezTo>
                    <a:cubicBezTo>
                      <a:pt x="328" y="136"/>
                      <a:pt x="368" y="120"/>
                      <a:pt x="384" y="96"/>
                    </a:cubicBezTo>
                    <a:cubicBezTo>
                      <a:pt x="400" y="72"/>
                      <a:pt x="392" y="36"/>
                      <a:pt x="38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231602" name="AutoShape 178"/>
              <p:cNvCxnSpPr>
                <a:cxnSpLocks noChangeShapeType="1"/>
                <a:stCxn id="231599" idx="1"/>
              </p:cNvCxnSpPr>
              <p:nvPr/>
            </p:nvCxnSpPr>
            <p:spPr bwMode="auto">
              <a:xfrm rot="10800000">
                <a:off x="1152" y="2449"/>
                <a:ext cx="239" cy="307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03" name="AutoShape 179"/>
              <p:cNvCxnSpPr>
                <a:cxnSpLocks noChangeShapeType="1"/>
                <a:stCxn id="231599" idx="3"/>
              </p:cNvCxnSpPr>
              <p:nvPr/>
            </p:nvCxnSpPr>
            <p:spPr bwMode="auto">
              <a:xfrm flipV="1">
                <a:off x="2447" y="2833"/>
                <a:ext cx="193" cy="139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04" name="AutoShape 180"/>
              <p:cNvCxnSpPr>
                <a:cxnSpLocks noChangeShapeType="1"/>
                <a:stCxn id="231599" idx="2"/>
              </p:cNvCxnSpPr>
              <p:nvPr/>
            </p:nvCxnSpPr>
            <p:spPr bwMode="auto">
              <a:xfrm rot="16200000" flipH="1">
                <a:off x="1816" y="3352"/>
                <a:ext cx="145" cy="162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05" name="AutoShape 181"/>
              <p:cNvCxnSpPr>
                <a:cxnSpLocks noChangeShapeType="1"/>
                <a:stCxn id="231599" idx="0"/>
              </p:cNvCxnSpPr>
              <p:nvPr/>
            </p:nvCxnSpPr>
            <p:spPr bwMode="auto">
              <a:xfrm rot="5400000" flipH="1">
                <a:off x="1819" y="2070"/>
                <a:ext cx="336" cy="230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06" name="AutoShape 182"/>
              <p:cNvCxnSpPr>
                <a:cxnSpLocks noChangeShapeType="1"/>
                <a:stCxn id="231599" idx="2"/>
              </p:cNvCxnSpPr>
              <p:nvPr/>
            </p:nvCxnSpPr>
            <p:spPr bwMode="auto">
              <a:xfrm rot="5400000">
                <a:off x="1551" y="3344"/>
                <a:ext cx="241" cy="272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</p:grpSp>
        <p:grpSp>
          <p:nvGrpSpPr>
            <p:cNvPr id="241808" name="Group 183"/>
            <p:cNvGrpSpPr>
              <a:grpSpLocks/>
            </p:cNvGrpSpPr>
            <p:nvPr/>
          </p:nvGrpSpPr>
          <p:grpSpPr bwMode="auto">
            <a:xfrm>
              <a:off x="2544" y="1680"/>
              <a:ext cx="1200" cy="1248"/>
              <a:chOff x="1152" y="2016"/>
              <a:chExt cx="1488" cy="1584"/>
            </a:xfrm>
          </p:grpSpPr>
          <p:sp>
            <p:nvSpPr>
              <p:cNvPr id="231608" name="AutoShape 184" descr="Pink tissue paper"/>
              <p:cNvSpPr>
                <a:spLocks noChangeArrowheads="1"/>
              </p:cNvSpPr>
              <p:nvPr/>
            </p:nvSpPr>
            <p:spPr bwMode="auto">
              <a:xfrm>
                <a:off x="1392" y="2352"/>
                <a:ext cx="1056" cy="1007"/>
              </a:xfrm>
              <a:prstGeom prst="irregularSeal1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609" name="Oval 185" descr="Brown marble"/>
              <p:cNvSpPr>
                <a:spLocks noChangeArrowheads="1"/>
              </p:cNvSpPr>
              <p:nvPr/>
            </p:nvSpPr>
            <p:spPr bwMode="auto">
              <a:xfrm>
                <a:off x="1824" y="2736"/>
                <a:ext cx="241" cy="191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610" name="Freeform 186"/>
              <p:cNvSpPr>
                <a:spLocks/>
              </p:cNvSpPr>
              <p:nvPr/>
            </p:nvSpPr>
            <p:spPr bwMode="auto">
              <a:xfrm>
                <a:off x="2114" y="2015"/>
                <a:ext cx="399" cy="336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48" y="192"/>
                  </a:cxn>
                  <a:cxn ang="0">
                    <a:pos x="144" y="144"/>
                  </a:cxn>
                  <a:cxn ang="0">
                    <a:pos x="288" y="144"/>
                  </a:cxn>
                  <a:cxn ang="0">
                    <a:pos x="384" y="96"/>
                  </a:cxn>
                  <a:cxn ang="0">
                    <a:pos x="384" y="0"/>
                  </a:cxn>
                </a:cxnLst>
                <a:rect l="0" t="0" r="r" b="b"/>
                <a:pathLst>
                  <a:path w="400" h="336">
                    <a:moveTo>
                      <a:pt x="0" y="336"/>
                    </a:moveTo>
                    <a:cubicBezTo>
                      <a:pt x="12" y="280"/>
                      <a:pt x="24" y="224"/>
                      <a:pt x="48" y="192"/>
                    </a:cubicBezTo>
                    <a:cubicBezTo>
                      <a:pt x="72" y="160"/>
                      <a:pt x="104" y="152"/>
                      <a:pt x="144" y="144"/>
                    </a:cubicBezTo>
                    <a:cubicBezTo>
                      <a:pt x="184" y="136"/>
                      <a:pt x="248" y="152"/>
                      <a:pt x="288" y="144"/>
                    </a:cubicBezTo>
                    <a:cubicBezTo>
                      <a:pt x="328" y="136"/>
                      <a:pt x="368" y="120"/>
                      <a:pt x="384" y="96"/>
                    </a:cubicBezTo>
                    <a:cubicBezTo>
                      <a:pt x="400" y="72"/>
                      <a:pt x="392" y="36"/>
                      <a:pt x="38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231611" name="AutoShape 187"/>
              <p:cNvCxnSpPr>
                <a:cxnSpLocks noChangeShapeType="1"/>
                <a:stCxn id="231608" idx="1"/>
              </p:cNvCxnSpPr>
              <p:nvPr/>
            </p:nvCxnSpPr>
            <p:spPr bwMode="auto">
              <a:xfrm rot="10800000">
                <a:off x="1153" y="2447"/>
                <a:ext cx="239" cy="307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12" name="AutoShape 188"/>
              <p:cNvCxnSpPr>
                <a:cxnSpLocks noChangeShapeType="1"/>
                <a:stCxn id="231608" idx="3"/>
              </p:cNvCxnSpPr>
              <p:nvPr/>
            </p:nvCxnSpPr>
            <p:spPr bwMode="auto">
              <a:xfrm flipV="1">
                <a:off x="2448" y="2831"/>
                <a:ext cx="193" cy="139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13" name="AutoShape 189"/>
              <p:cNvCxnSpPr>
                <a:cxnSpLocks noChangeShapeType="1"/>
                <a:stCxn id="231608" idx="2"/>
              </p:cNvCxnSpPr>
              <p:nvPr/>
            </p:nvCxnSpPr>
            <p:spPr bwMode="auto">
              <a:xfrm rot="16200000" flipH="1">
                <a:off x="1816" y="3351"/>
                <a:ext cx="145" cy="162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14" name="AutoShape 190"/>
              <p:cNvCxnSpPr>
                <a:cxnSpLocks noChangeShapeType="1"/>
                <a:stCxn id="231608" idx="0"/>
              </p:cNvCxnSpPr>
              <p:nvPr/>
            </p:nvCxnSpPr>
            <p:spPr bwMode="auto">
              <a:xfrm rot="5400000" flipH="1">
                <a:off x="1819" y="2068"/>
                <a:ext cx="336" cy="230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15" name="AutoShape 191"/>
              <p:cNvCxnSpPr>
                <a:cxnSpLocks noChangeShapeType="1"/>
                <a:stCxn id="231608" idx="2"/>
              </p:cNvCxnSpPr>
              <p:nvPr/>
            </p:nvCxnSpPr>
            <p:spPr bwMode="auto">
              <a:xfrm rot="5400000">
                <a:off x="1552" y="3343"/>
                <a:ext cx="241" cy="272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</p:grpSp>
        <p:grpSp>
          <p:nvGrpSpPr>
            <p:cNvPr id="241809" name="Group 192"/>
            <p:cNvGrpSpPr>
              <a:grpSpLocks/>
            </p:cNvGrpSpPr>
            <p:nvPr/>
          </p:nvGrpSpPr>
          <p:grpSpPr bwMode="auto">
            <a:xfrm flipV="1">
              <a:off x="2016" y="624"/>
              <a:ext cx="1200" cy="1248"/>
              <a:chOff x="1152" y="2016"/>
              <a:chExt cx="1488" cy="1584"/>
            </a:xfrm>
          </p:grpSpPr>
          <p:sp>
            <p:nvSpPr>
              <p:cNvPr id="231617" name="AutoShape 193" descr="Pink tissue paper"/>
              <p:cNvSpPr>
                <a:spLocks noChangeArrowheads="1"/>
              </p:cNvSpPr>
              <p:nvPr/>
            </p:nvSpPr>
            <p:spPr bwMode="auto">
              <a:xfrm>
                <a:off x="1391" y="2352"/>
                <a:ext cx="1056" cy="1007"/>
              </a:xfrm>
              <a:prstGeom prst="irregularSeal1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618" name="Oval 194" descr="Brown marble"/>
              <p:cNvSpPr>
                <a:spLocks noChangeArrowheads="1"/>
              </p:cNvSpPr>
              <p:nvPr/>
            </p:nvSpPr>
            <p:spPr bwMode="auto">
              <a:xfrm>
                <a:off x="1823" y="2736"/>
                <a:ext cx="241" cy="191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619" name="Freeform 195"/>
              <p:cNvSpPr>
                <a:spLocks/>
              </p:cNvSpPr>
              <p:nvPr/>
            </p:nvSpPr>
            <p:spPr bwMode="auto">
              <a:xfrm>
                <a:off x="2113" y="2016"/>
                <a:ext cx="399" cy="336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48" y="192"/>
                  </a:cxn>
                  <a:cxn ang="0">
                    <a:pos x="144" y="144"/>
                  </a:cxn>
                  <a:cxn ang="0">
                    <a:pos x="288" y="144"/>
                  </a:cxn>
                  <a:cxn ang="0">
                    <a:pos x="384" y="96"/>
                  </a:cxn>
                  <a:cxn ang="0">
                    <a:pos x="384" y="0"/>
                  </a:cxn>
                </a:cxnLst>
                <a:rect l="0" t="0" r="r" b="b"/>
                <a:pathLst>
                  <a:path w="400" h="336">
                    <a:moveTo>
                      <a:pt x="0" y="336"/>
                    </a:moveTo>
                    <a:cubicBezTo>
                      <a:pt x="12" y="280"/>
                      <a:pt x="24" y="224"/>
                      <a:pt x="48" y="192"/>
                    </a:cubicBezTo>
                    <a:cubicBezTo>
                      <a:pt x="72" y="160"/>
                      <a:pt x="104" y="152"/>
                      <a:pt x="144" y="144"/>
                    </a:cubicBezTo>
                    <a:cubicBezTo>
                      <a:pt x="184" y="136"/>
                      <a:pt x="248" y="152"/>
                      <a:pt x="288" y="144"/>
                    </a:cubicBezTo>
                    <a:cubicBezTo>
                      <a:pt x="328" y="136"/>
                      <a:pt x="368" y="120"/>
                      <a:pt x="384" y="96"/>
                    </a:cubicBezTo>
                    <a:cubicBezTo>
                      <a:pt x="400" y="72"/>
                      <a:pt x="392" y="36"/>
                      <a:pt x="38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231620" name="AutoShape 196"/>
              <p:cNvCxnSpPr>
                <a:cxnSpLocks noChangeShapeType="1"/>
                <a:stCxn id="231617" idx="1"/>
              </p:cNvCxnSpPr>
              <p:nvPr/>
            </p:nvCxnSpPr>
            <p:spPr bwMode="auto">
              <a:xfrm rot="10800000">
                <a:off x="1152" y="2448"/>
                <a:ext cx="239" cy="307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21" name="AutoShape 197"/>
              <p:cNvCxnSpPr>
                <a:cxnSpLocks noChangeShapeType="1"/>
                <a:stCxn id="231617" idx="3"/>
              </p:cNvCxnSpPr>
              <p:nvPr/>
            </p:nvCxnSpPr>
            <p:spPr bwMode="auto">
              <a:xfrm flipV="1">
                <a:off x="2447" y="2832"/>
                <a:ext cx="193" cy="139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22" name="AutoShape 198"/>
              <p:cNvCxnSpPr>
                <a:cxnSpLocks noChangeShapeType="1"/>
                <a:stCxn id="231617" idx="2"/>
              </p:cNvCxnSpPr>
              <p:nvPr/>
            </p:nvCxnSpPr>
            <p:spPr bwMode="auto">
              <a:xfrm rot="16200000" flipH="1">
                <a:off x="1816" y="3351"/>
                <a:ext cx="145" cy="162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23" name="AutoShape 199"/>
              <p:cNvCxnSpPr>
                <a:cxnSpLocks noChangeShapeType="1"/>
                <a:stCxn id="231617" idx="0"/>
              </p:cNvCxnSpPr>
              <p:nvPr/>
            </p:nvCxnSpPr>
            <p:spPr bwMode="auto">
              <a:xfrm rot="5400000" flipH="1">
                <a:off x="1819" y="2069"/>
                <a:ext cx="336" cy="230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24" name="AutoShape 200"/>
              <p:cNvCxnSpPr>
                <a:cxnSpLocks noChangeShapeType="1"/>
                <a:stCxn id="231617" idx="2"/>
              </p:cNvCxnSpPr>
              <p:nvPr/>
            </p:nvCxnSpPr>
            <p:spPr bwMode="auto">
              <a:xfrm rot="5400000">
                <a:off x="1551" y="3343"/>
                <a:ext cx="241" cy="272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</p:grpSp>
        <p:grpSp>
          <p:nvGrpSpPr>
            <p:cNvPr id="241810" name="Group 201"/>
            <p:cNvGrpSpPr>
              <a:grpSpLocks/>
            </p:cNvGrpSpPr>
            <p:nvPr/>
          </p:nvGrpSpPr>
          <p:grpSpPr bwMode="auto">
            <a:xfrm rot="5400000" flipV="1">
              <a:off x="2088" y="2712"/>
              <a:ext cx="1200" cy="1248"/>
              <a:chOff x="1152" y="2016"/>
              <a:chExt cx="1488" cy="1584"/>
            </a:xfrm>
          </p:grpSpPr>
          <p:sp>
            <p:nvSpPr>
              <p:cNvPr id="231626" name="AutoShape 202" descr="Pink tissue paper"/>
              <p:cNvSpPr>
                <a:spLocks noChangeArrowheads="1"/>
              </p:cNvSpPr>
              <p:nvPr/>
            </p:nvSpPr>
            <p:spPr bwMode="auto">
              <a:xfrm>
                <a:off x="1392" y="2352"/>
                <a:ext cx="1056" cy="1009"/>
              </a:xfrm>
              <a:prstGeom prst="irregularSeal1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627" name="Oval 203" descr="Brown marble"/>
              <p:cNvSpPr>
                <a:spLocks noChangeArrowheads="1"/>
              </p:cNvSpPr>
              <p:nvPr/>
            </p:nvSpPr>
            <p:spPr bwMode="auto">
              <a:xfrm>
                <a:off x="1823" y="2739"/>
                <a:ext cx="241" cy="190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628" name="Freeform 204"/>
              <p:cNvSpPr>
                <a:spLocks/>
              </p:cNvSpPr>
              <p:nvPr/>
            </p:nvSpPr>
            <p:spPr bwMode="auto">
              <a:xfrm>
                <a:off x="2113" y="2019"/>
                <a:ext cx="399" cy="335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48" y="192"/>
                  </a:cxn>
                  <a:cxn ang="0">
                    <a:pos x="144" y="144"/>
                  </a:cxn>
                  <a:cxn ang="0">
                    <a:pos x="288" y="144"/>
                  </a:cxn>
                  <a:cxn ang="0">
                    <a:pos x="384" y="96"/>
                  </a:cxn>
                  <a:cxn ang="0">
                    <a:pos x="384" y="0"/>
                  </a:cxn>
                </a:cxnLst>
                <a:rect l="0" t="0" r="r" b="b"/>
                <a:pathLst>
                  <a:path w="400" h="336">
                    <a:moveTo>
                      <a:pt x="0" y="336"/>
                    </a:moveTo>
                    <a:cubicBezTo>
                      <a:pt x="12" y="280"/>
                      <a:pt x="24" y="224"/>
                      <a:pt x="48" y="192"/>
                    </a:cubicBezTo>
                    <a:cubicBezTo>
                      <a:pt x="72" y="160"/>
                      <a:pt x="104" y="152"/>
                      <a:pt x="144" y="144"/>
                    </a:cubicBezTo>
                    <a:cubicBezTo>
                      <a:pt x="184" y="136"/>
                      <a:pt x="248" y="152"/>
                      <a:pt x="288" y="144"/>
                    </a:cubicBezTo>
                    <a:cubicBezTo>
                      <a:pt x="328" y="136"/>
                      <a:pt x="368" y="120"/>
                      <a:pt x="384" y="96"/>
                    </a:cubicBezTo>
                    <a:cubicBezTo>
                      <a:pt x="400" y="72"/>
                      <a:pt x="392" y="36"/>
                      <a:pt x="38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231629" name="AutoShape 205"/>
              <p:cNvCxnSpPr>
                <a:cxnSpLocks noChangeShapeType="1"/>
                <a:stCxn id="231626" idx="1"/>
              </p:cNvCxnSpPr>
              <p:nvPr/>
            </p:nvCxnSpPr>
            <p:spPr bwMode="auto">
              <a:xfrm rot="10800000">
                <a:off x="1152" y="2449"/>
                <a:ext cx="239" cy="306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30" name="AutoShape 206"/>
              <p:cNvCxnSpPr>
                <a:cxnSpLocks noChangeShapeType="1"/>
                <a:stCxn id="231626" idx="3"/>
              </p:cNvCxnSpPr>
              <p:nvPr/>
            </p:nvCxnSpPr>
            <p:spPr bwMode="auto">
              <a:xfrm flipV="1">
                <a:off x="2447" y="2834"/>
                <a:ext cx="193" cy="14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31" name="AutoShape 207"/>
              <p:cNvCxnSpPr>
                <a:cxnSpLocks noChangeShapeType="1"/>
                <a:stCxn id="231626" idx="2"/>
              </p:cNvCxnSpPr>
              <p:nvPr/>
            </p:nvCxnSpPr>
            <p:spPr bwMode="auto">
              <a:xfrm rot="16200000" flipH="1">
                <a:off x="1816" y="3354"/>
                <a:ext cx="145" cy="161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32" name="AutoShape 208"/>
              <p:cNvCxnSpPr>
                <a:cxnSpLocks noChangeShapeType="1"/>
                <a:stCxn id="231626" idx="0"/>
              </p:cNvCxnSpPr>
              <p:nvPr/>
            </p:nvCxnSpPr>
            <p:spPr bwMode="auto">
              <a:xfrm rot="5400000" flipH="1">
                <a:off x="1819" y="2072"/>
                <a:ext cx="335" cy="229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33" name="AutoShape 209"/>
              <p:cNvCxnSpPr>
                <a:cxnSpLocks noChangeShapeType="1"/>
                <a:stCxn id="231626" idx="2"/>
              </p:cNvCxnSpPr>
              <p:nvPr/>
            </p:nvCxnSpPr>
            <p:spPr bwMode="auto">
              <a:xfrm rot="5400000">
                <a:off x="1551" y="3347"/>
                <a:ext cx="240" cy="272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</p:grpSp>
        <p:grpSp>
          <p:nvGrpSpPr>
            <p:cNvPr id="241811" name="Group 210"/>
            <p:cNvGrpSpPr>
              <a:grpSpLocks/>
            </p:cNvGrpSpPr>
            <p:nvPr/>
          </p:nvGrpSpPr>
          <p:grpSpPr bwMode="auto">
            <a:xfrm rot="-2807095">
              <a:off x="3192" y="1992"/>
              <a:ext cx="1200" cy="1248"/>
              <a:chOff x="1152" y="2016"/>
              <a:chExt cx="1488" cy="1584"/>
            </a:xfrm>
          </p:grpSpPr>
          <p:sp>
            <p:nvSpPr>
              <p:cNvPr id="231635" name="AutoShape 211" descr="Pink tissue paper"/>
              <p:cNvSpPr>
                <a:spLocks noChangeArrowheads="1"/>
              </p:cNvSpPr>
              <p:nvPr/>
            </p:nvSpPr>
            <p:spPr bwMode="auto">
              <a:xfrm>
                <a:off x="1391" y="2350"/>
                <a:ext cx="1056" cy="1009"/>
              </a:xfrm>
              <a:prstGeom prst="irregularSeal1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636" name="Oval 212" descr="Brown marble"/>
              <p:cNvSpPr>
                <a:spLocks noChangeArrowheads="1"/>
              </p:cNvSpPr>
              <p:nvPr/>
            </p:nvSpPr>
            <p:spPr bwMode="auto">
              <a:xfrm>
                <a:off x="1821" y="2736"/>
                <a:ext cx="241" cy="190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637" name="Freeform 213"/>
              <p:cNvSpPr>
                <a:spLocks/>
              </p:cNvSpPr>
              <p:nvPr/>
            </p:nvSpPr>
            <p:spPr bwMode="auto">
              <a:xfrm>
                <a:off x="2113" y="2015"/>
                <a:ext cx="399" cy="335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48" y="192"/>
                  </a:cxn>
                  <a:cxn ang="0">
                    <a:pos x="144" y="144"/>
                  </a:cxn>
                  <a:cxn ang="0">
                    <a:pos x="288" y="144"/>
                  </a:cxn>
                  <a:cxn ang="0">
                    <a:pos x="384" y="96"/>
                  </a:cxn>
                  <a:cxn ang="0">
                    <a:pos x="384" y="0"/>
                  </a:cxn>
                </a:cxnLst>
                <a:rect l="0" t="0" r="r" b="b"/>
                <a:pathLst>
                  <a:path w="400" h="336">
                    <a:moveTo>
                      <a:pt x="0" y="336"/>
                    </a:moveTo>
                    <a:cubicBezTo>
                      <a:pt x="12" y="280"/>
                      <a:pt x="24" y="224"/>
                      <a:pt x="48" y="192"/>
                    </a:cubicBezTo>
                    <a:cubicBezTo>
                      <a:pt x="72" y="160"/>
                      <a:pt x="104" y="152"/>
                      <a:pt x="144" y="144"/>
                    </a:cubicBezTo>
                    <a:cubicBezTo>
                      <a:pt x="184" y="136"/>
                      <a:pt x="248" y="152"/>
                      <a:pt x="288" y="144"/>
                    </a:cubicBezTo>
                    <a:cubicBezTo>
                      <a:pt x="328" y="136"/>
                      <a:pt x="368" y="120"/>
                      <a:pt x="384" y="96"/>
                    </a:cubicBezTo>
                    <a:cubicBezTo>
                      <a:pt x="400" y="72"/>
                      <a:pt x="392" y="36"/>
                      <a:pt x="384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231638" name="AutoShape 214"/>
              <p:cNvCxnSpPr>
                <a:cxnSpLocks noChangeShapeType="1"/>
                <a:stCxn id="231635" idx="1"/>
              </p:cNvCxnSpPr>
              <p:nvPr/>
            </p:nvCxnSpPr>
            <p:spPr bwMode="auto">
              <a:xfrm rot="10800000">
                <a:off x="1152" y="2447"/>
                <a:ext cx="239" cy="306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39" name="AutoShape 215"/>
              <p:cNvCxnSpPr>
                <a:cxnSpLocks noChangeShapeType="1"/>
                <a:stCxn id="231635" idx="3"/>
              </p:cNvCxnSpPr>
              <p:nvPr/>
            </p:nvCxnSpPr>
            <p:spPr bwMode="auto">
              <a:xfrm flipV="1">
                <a:off x="2447" y="2830"/>
                <a:ext cx="193" cy="14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40" name="AutoShape 216"/>
              <p:cNvCxnSpPr>
                <a:cxnSpLocks noChangeShapeType="1"/>
                <a:stCxn id="231635" idx="2"/>
              </p:cNvCxnSpPr>
              <p:nvPr/>
            </p:nvCxnSpPr>
            <p:spPr bwMode="auto">
              <a:xfrm rot="16200000" flipH="1">
                <a:off x="1815" y="3350"/>
                <a:ext cx="145" cy="161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41" name="AutoShape 217"/>
              <p:cNvCxnSpPr>
                <a:cxnSpLocks noChangeShapeType="1"/>
                <a:stCxn id="231635" idx="0"/>
              </p:cNvCxnSpPr>
              <p:nvPr/>
            </p:nvCxnSpPr>
            <p:spPr bwMode="auto">
              <a:xfrm rot="5400000" flipH="1">
                <a:off x="1817" y="2068"/>
                <a:ext cx="335" cy="229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  <p:cxnSp>
            <p:nvCxnSpPr>
              <p:cNvPr id="231642" name="AutoShape 218"/>
              <p:cNvCxnSpPr>
                <a:cxnSpLocks noChangeShapeType="1"/>
                <a:stCxn id="231635" idx="2"/>
              </p:cNvCxnSpPr>
              <p:nvPr/>
            </p:nvCxnSpPr>
            <p:spPr bwMode="auto">
              <a:xfrm rot="5400000">
                <a:off x="1550" y="3344"/>
                <a:ext cx="240" cy="272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</p:cxnSp>
        </p:grpSp>
      </p:grpSp>
      <p:grpSp>
        <p:nvGrpSpPr>
          <p:cNvPr id="231643" name="Group 219"/>
          <p:cNvGrpSpPr>
            <a:grpSpLocks/>
          </p:cNvGrpSpPr>
          <p:nvPr/>
        </p:nvGrpSpPr>
        <p:grpSpPr bwMode="auto">
          <a:xfrm rot="-1918795">
            <a:off x="5334000" y="990600"/>
            <a:ext cx="3048000" cy="2438400"/>
            <a:chOff x="192" y="528"/>
            <a:chExt cx="3312" cy="3552"/>
          </a:xfrm>
        </p:grpSpPr>
        <p:grpSp>
          <p:nvGrpSpPr>
            <p:cNvPr id="241714" name="Group 220"/>
            <p:cNvGrpSpPr>
              <a:grpSpLocks/>
            </p:cNvGrpSpPr>
            <p:nvPr/>
          </p:nvGrpSpPr>
          <p:grpSpPr bwMode="auto">
            <a:xfrm>
              <a:off x="192" y="528"/>
              <a:ext cx="3240" cy="3288"/>
              <a:chOff x="240" y="768"/>
              <a:chExt cx="3240" cy="3288"/>
            </a:xfrm>
          </p:grpSpPr>
          <p:grpSp>
            <p:nvGrpSpPr>
              <p:cNvPr id="241725" name="Group 221"/>
              <p:cNvGrpSpPr>
                <a:grpSpLocks/>
              </p:cNvGrpSpPr>
              <p:nvPr/>
            </p:nvGrpSpPr>
            <p:grpSpPr bwMode="auto">
              <a:xfrm>
                <a:off x="240" y="768"/>
                <a:ext cx="1072" cy="1032"/>
                <a:chOff x="1280" y="1608"/>
                <a:chExt cx="1072" cy="1032"/>
              </a:xfrm>
            </p:grpSpPr>
            <p:sp>
              <p:nvSpPr>
                <p:cNvPr id="231646" name="Freeform 222"/>
                <p:cNvSpPr>
                  <a:spLocks/>
                </p:cNvSpPr>
                <p:nvPr/>
              </p:nvSpPr>
              <p:spPr bwMode="auto">
                <a:xfrm>
                  <a:off x="1279" y="1602"/>
                  <a:ext cx="1071" cy="1031"/>
                </a:xfrm>
                <a:custGeom>
                  <a:avLst/>
                  <a:gdLst/>
                  <a:ahLst/>
                  <a:cxnLst>
                    <a:cxn ang="0">
                      <a:pos x="352" y="24"/>
                    </a:cxn>
                    <a:cxn ang="0">
                      <a:pos x="64" y="216"/>
                    </a:cxn>
                    <a:cxn ang="0">
                      <a:pos x="16" y="504"/>
                    </a:cxn>
                    <a:cxn ang="0">
                      <a:pos x="160" y="696"/>
                    </a:cxn>
                    <a:cxn ang="0">
                      <a:pos x="448" y="744"/>
                    </a:cxn>
                    <a:cxn ang="0">
                      <a:pos x="688" y="504"/>
                    </a:cxn>
                    <a:cxn ang="0">
                      <a:pos x="640" y="216"/>
                    </a:cxn>
                    <a:cxn ang="0">
                      <a:pos x="496" y="72"/>
                    </a:cxn>
                    <a:cxn ang="0">
                      <a:pos x="352" y="24"/>
                    </a:cxn>
                  </a:cxnLst>
                  <a:rect l="0" t="0" r="r" b="b"/>
                  <a:pathLst>
                    <a:path w="720" h="776">
                      <a:moveTo>
                        <a:pt x="352" y="24"/>
                      </a:moveTo>
                      <a:cubicBezTo>
                        <a:pt x="280" y="48"/>
                        <a:pt x="120" y="136"/>
                        <a:pt x="64" y="216"/>
                      </a:cubicBezTo>
                      <a:cubicBezTo>
                        <a:pt x="8" y="296"/>
                        <a:pt x="0" y="424"/>
                        <a:pt x="16" y="504"/>
                      </a:cubicBezTo>
                      <a:cubicBezTo>
                        <a:pt x="32" y="584"/>
                        <a:pt x="88" y="656"/>
                        <a:pt x="160" y="696"/>
                      </a:cubicBezTo>
                      <a:cubicBezTo>
                        <a:pt x="232" y="736"/>
                        <a:pt x="360" y="776"/>
                        <a:pt x="448" y="744"/>
                      </a:cubicBezTo>
                      <a:cubicBezTo>
                        <a:pt x="536" y="712"/>
                        <a:pt x="656" y="592"/>
                        <a:pt x="688" y="504"/>
                      </a:cubicBezTo>
                      <a:cubicBezTo>
                        <a:pt x="720" y="416"/>
                        <a:pt x="672" y="288"/>
                        <a:pt x="640" y="216"/>
                      </a:cubicBezTo>
                      <a:cubicBezTo>
                        <a:pt x="608" y="144"/>
                        <a:pt x="544" y="104"/>
                        <a:pt x="496" y="72"/>
                      </a:cubicBezTo>
                      <a:cubicBezTo>
                        <a:pt x="448" y="40"/>
                        <a:pt x="424" y="0"/>
                        <a:pt x="352" y="2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19050" cmpd="sng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47" name="Oval 223"/>
                <p:cNvSpPr>
                  <a:spLocks noChangeArrowheads="1"/>
                </p:cNvSpPr>
                <p:nvPr/>
              </p:nvSpPr>
              <p:spPr bwMode="auto">
                <a:xfrm>
                  <a:off x="1440" y="2298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48" name="Oval 224"/>
                <p:cNvSpPr>
                  <a:spLocks noChangeArrowheads="1"/>
                </p:cNvSpPr>
                <p:nvPr/>
              </p:nvSpPr>
              <p:spPr bwMode="auto">
                <a:xfrm>
                  <a:off x="1582" y="2393"/>
                  <a:ext cx="145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49" name="Oval 225"/>
                <p:cNvSpPr>
                  <a:spLocks noChangeArrowheads="1"/>
                </p:cNvSpPr>
                <p:nvPr/>
              </p:nvSpPr>
              <p:spPr bwMode="auto">
                <a:xfrm rot="3099395">
                  <a:off x="1704" y="2321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50" name="Oval 226"/>
                <p:cNvSpPr>
                  <a:spLocks noChangeArrowheads="1"/>
                </p:cNvSpPr>
                <p:nvPr/>
              </p:nvSpPr>
              <p:spPr bwMode="auto">
                <a:xfrm rot="-1766881">
                  <a:off x="1582" y="2200"/>
                  <a:ext cx="145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51" name="Oval 227"/>
                <p:cNvSpPr>
                  <a:spLocks noChangeArrowheads="1"/>
                </p:cNvSpPr>
                <p:nvPr/>
              </p:nvSpPr>
              <p:spPr bwMode="auto">
                <a:xfrm>
                  <a:off x="1774" y="2489"/>
                  <a:ext cx="145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52" name="Oval 228"/>
                <p:cNvSpPr>
                  <a:spLocks noChangeArrowheads="1"/>
                </p:cNvSpPr>
                <p:nvPr/>
              </p:nvSpPr>
              <p:spPr bwMode="auto">
                <a:xfrm rot="2941259">
                  <a:off x="1460" y="2033"/>
                  <a:ext cx="146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53" name="Oval 229"/>
                <p:cNvSpPr>
                  <a:spLocks noChangeArrowheads="1"/>
                </p:cNvSpPr>
                <p:nvPr/>
              </p:nvSpPr>
              <p:spPr bwMode="auto">
                <a:xfrm>
                  <a:off x="1342" y="2154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54" name="Oval 230"/>
                <p:cNvSpPr>
                  <a:spLocks noChangeArrowheads="1"/>
                </p:cNvSpPr>
                <p:nvPr/>
              </p:nvSpPr>
              <p:spPr bwMode="auto">
                <a:xfrm rot="-1981432">
                  <a:off x="1632" y="2008"/>
                  <a:ext cx="143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41726" name="Group 231"/>
              <p:cNvGrpSpPr>
                <a:grpSpLocks/>
              </p:cNvGrpSpPr>
              <p:nvPr/>
            </p:nvGrpSpPr>
            <p:grpSpPr bwMode="auto">
              <a:xfrm rot="6182368">
                <a:off x="508" y="1748"/>
                <a:ext cx="1072" cy="1032"/>
                <a:chOff x="1280" y="1608"/>
                <a:chExt cx="1072" cy="1032"/>
              </a:xfrm>
            </p:grpSpPr>
            <p:sp>
              <p:nvSpPr>
                <p:cNvPr id="231656" name="Freeform 232"/>
                <p:cNvSpPr>
                  <a:spLocks/>
                </p:cNvSpPr>
                <p:nvPr/>
              </p:nvSpPr>
              <p:spPr bwMode="auto">
                <a:xfrm>
                  <a:off x="1276" y="1611"/>
                  <a:ext cx="1073" cy="1032"/>
                </a:xfrm>
                <a:custGeom>
                  <a:avLst/>
                  <a:gdLst/>
                  <a:ahLst/>
                  <a:cxnLst>
                    <a:cxn ang="0">
                      <a:pos x="352" y="24"/>
                    </a:cxn>
                    <a:cxn ang="0">
                      <a:pos x="64" y="216"/>
                    </a:cxn>
                    <a:cxn ang="0">
                      <a:pos x="16" y="504"/>
                    </a:cxn>
                    <a:cxn ang="0">
                      <a:pos x="160" y="696"/>
                    </a:cxn>
                    <a:cxn ang="0">
                      <a:pos x="448" y="744"/>
                    </a:cxn>
                    <a:cxn ang="0">
                      <a:pos x="688" y="504"/>
                    </a:cxn>
                    <a:cxn ang="0">
                      <a:pos x="640" y="216"/>
                    </a:cxn>
                    <a:cxn ang="0">
                      <a:pos x="496" y="72"/>
                    </a:cxn>
                    <a:cxn ang="0">
                      <a:pos x="352" y="24"/>
                    </a:cxn>
                  </a:cxnLst>
                  <a:rect l="0" t="0" r="r" b="b"/>
                  <a:pathLst>
                    <a:path w="720" h="776">
                      <a:moveTo>
                        <a:pt x="352" y="24"/>
                      </a:moveTo>
                      <a:cubicBezTo>
                        <a:pt x="280" y="48"/>
                        <a:pt x="120" y="136"/>
                        <a:pt x="64" y="216"/>
                      </a:cubicBezTo>
                      <a:cubicBezTo>
                        <a:pt x="8" y="296"/>
                        <a:pt x="0" y="424"/>
                        <a:pt x="16" y="504"/>
                      </a:cubicBezTo>
                      <a:cubicBezTo>
                        <a:pt x="32" y="584"/>
                        <a:pt x="88" y="656"/>
                        <a:pt x="160" y="696"/>
                      </a:cubicBezTo>
                      <a:cubicBezTo>
                        <a:pt x="232" y="736"/>
                        <a:pt x="360" y="776"/>
                        <a:pt x="448" y="744"/>
                      </a:cubicBezTo>
                      <a:cubicBezTo>
                        <a:pt x="536" y="712"/>
                        <a:pt x="656" y="592"/>
                        <a:pt x="688" y="504"/>
                      </a:cubicBezTo>
                      <a:cubicBezTo>
                        <a:pt x="720" y="416"/>
                        <a:pt x="672" y="288"/>
                        <a:pt x="640" y="216"/>
                      </a:cubicBezTo>
                      <a:cubicBezTo>
                        <a:pt x="608" y="144"/>
                        <a:pt x="544" y="104"/>
                        <a:pt x="496" y="72"/>
                      </a:cubicBezTo>
                      <a:cubicBezTo>
                        <a:pt x="448" y="40"/>
                        <a:pt x="424" y="0"/>
                        <a:pt x="352" y="2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19050" cmpd="sng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57" name="Oval 233"/>
                <p:cNvSpPr>
                  <a:spLocks noChangeArrowheads="1"/>
                </p:cNvSpPr>
                <p:nvPr/>
              </p:nvSpPr>
              <p:spPr bwMode="auto">
                <a:xfrm>
                  <a:off x="1433" y="2306"/>
                  <a:ext cx="146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58" name="Oval 234"/>
                <p:cNvSpPr>
                  <a:spLocks noChangeArrowheads="1"/>
                </p:cNvSpPr>
                <p:nvPr/>
              </p:nvSpPr>
              <p:spPr bwMode="auto">
                <a:xfrm>
                  <a:off x="1579" y="2403"/>
                  <a:ext cx="143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59" name="Oval 235"/>
                <p:cNvSpPr>
                  <a:spLocks noChangeArrowheads="1"/>
                </p:cNvSpPr>
                <p:nvPr/>
              </p:nvSpPr>
              <p:spPr bwMode="auto">
                <a:xfrm rot="3099395">
                  <a:off x="1700" y="2332"/>
                  <a:ext cx="145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60" name="Oval 236"/>
                <p:cNvSpPr>
                  <a:spLocks noChangeArrowheads="1"/>
                </p:cNvSpPr>
                <p:nvPr/>
              </p:nvSpPr>
              <p:spPr bwMode="auto">
                <a:xfrm rot="-1766881">
                  <a:off x="1578" y="2213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61" name="Oval 237"/>
                <p:cNvSpPr>
                  <a:spLocks noChangeArrowheads="1"/>
                </p:cNvSpPr>
                <p:nvPr/>
              </p:nvSpPr>
              <p:spPr bwMode="auto">
                <a:xfrm>
                  <a:off x="1771" y="2502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62" name="Oval 238"/>
                <p:cNvSpPr>
                  <a:spLocks noChangeArrowheads="1"/>
                </p:cNvSpPr>
                <p:nvPr/>
              </p:nvSpPr>
              <p:spPr bwMode="auto">
                <a:xfrm rot="2941259">
                  <a:off x="1458" y="2042"/>
                  <a:ext cx="145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63" name="Oval 239"/>
                <p:cNvSpPr>
                  <a:spLocks noChangeArrowheads="1"/>
                </p:cNvSpPr>
                <p:nvPr/>
              </p:nvSpPr>
              <p:spPr bwMode="auto">
                <a:xfrm>
                  <a:off x="1340" y="2165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64" name="Oval 240"/>
                <p:cNvSpPr>
                  <a:spLocks noChangeArrowheads="1"/>
                </p:cNvSpPr>
                <p:nvPr/>
              </p:nvSpPr>
              <p:spPr bwMode="auto">
                <a:xfrm rot="-1981432">
                  <a:off x="1627" y="2020"/>
                  <a:ext cx="146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41727" name="Group 241"/>
              <p:cNvGrpSpPr>
                <a:grpSpLocks/>
              </p:cNvGrpSpPr>
              <p:nvPr/>
            </p:nvGrpSpPr>
            <p:grpSpPr bwMode="auto">
              <a:xfrm rot="-4590718">
                <a:off x="1228" y="1076"/>
                <a:ext cx="1072" cy="1032"/>
                <a:chOff x="1280" y="1608"/>
                <a:chExt cx="1072" cy="1032"/>
              </a:xfrm>
            </p:grpSpPr>
            <p:sp>
              <p:nvSpPr>
                <p:cNvPr id="231666" name="Freeform 242"/>
                <p:cNvSpPr>
                  <a:spLocks/>
                </p:cNvSpPr>
                <p:nvPr/>
              </p:nvSpPr>
              <p:spPr bwMode="auto">
                <a:xfrm>
                  <a:off x="1283" y="1607"/>
                  <a:ext cx="1071" cy="1032"/>
                </a:xfrm>
                <a:custGeom>
                  <a:avLst/>
                  <a:gdLst/>
                  <a:ahLst/>
                  <a:cxnLst>
                    <a:cxn ang="0">
                      <a:pos x="352" y="24"/>
                    </a:cxn>
                    <a:cxn ang="0">
                      <a:pos x="64" y="216"/>
                    </a:cxn>
                    <a:cxn ang="0">
                      <a:pos x="16" y="504"/>
                    </a:cxn>
                    <a:cxn ang="0">
                      <a:pos x="160" y="696"/>
                    </a:cxn>
                    <a:cxn ang="0">
                      <a:pos x="448" y="744"/>
                    </a:cxn>
                    <a:cxn ang="0">
                      <a:pos x="688" y="504"/>
                    </a:cxn>
                    <a:cxn ang="0">
                      <a:pos x="640" y="216"/>
                    </a:cxn>
                    <a:cxn ang="0">
                      <a:pos x="496" y="72"/>
                    </a:cxn>
                    <a:cxn ang="0">
                      <a:pos x="352" y="24"/>
                    </a:cxn>
                  </a:cxnLst>
                  <a:rect l="0" t="0" r="r" b="b"/>
                  <a:pathLst>
                    <a:path w="720" h="776">
                      <a:moveTo>
                        <a:pt x="352" y="24"/>
                      </a:moveTo>
                      <a:cubicBezTo>
                        <a:pt x="280" y="48"/>
                        <a:pt x="120" y="136"/>
                        <a:pt x="64" y="216"/>
                      </a:cubicBezTo>
                      <a:cubicBezTo>
                        <a:pt x="8" y="296"/>
                        <a:pt x="0" y="424"/>
                        <a:pt x="16" y="504"/>
                      </a:cubicBezTo>
                      <a:cubicBezTo>
                        <a:pt x="32" y="584"/>
                        <a:pt x="88" y="656"/>
                        <a:pt x="160" y="696"/>
                      </a:cubicBezTo>
                      <a:cubicBezTo>
                        <a:pt x="232" y="736"/>
                        <a:pt x="360" y="776"/>
                        <a:pt x="448" y="744"/>
                      </a:cubicBezTo>
                      <a:cubicBezTo>
                        <a:pt x="536" y="712"/>
                        <a:pt x="656" y="592"/>
                        <a:pt x="688" y="504"/>
                      </a:cubicBezTo>
                      <a:cubicBezTo>
                        <a:pt x="720" y="416"/>
                        <a:pt x="672" y="288"/>
                        <a:pt x="640" y="216"/>
                      </a:cubicBezTo>
                      <a:cubicBezTo>
                        <a:pt x="608" y="144"/>
                        <a:pt x="544" y="104"/>
                        <a:pt x="496" y="72"/>
                      </a:cubicBezTo>
                      <a:cubicBezTo>
                        <a:pt x="448" y="40"/>
                        <a:pt x="424" y="0"/>
                        <a:pt x="352" y="2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19050" cmpd="sng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67" name="Oval 243"/>
                <p:cNvSpPr>
                  <a:spLocks noChangeArrowheads="1"/>
                </p:cNvSpPr>
                <p:nvPr/>
              </p:nvSpPr>
              <p:spPr bwMode="auto">
                <a:xfrm>
                  <a:off x="1441" y="2302"/>
                  <a:ext cx="143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68" name="Oval 244"/>
                <p:cNvSpPr>
                  <a:spLocks noChangeArrowheads="1"/>
                </p:cNvSpPr>
                <p:nvPr/>
              </p:nvSpPr>
              <p:spPr bwMode="auto">
                <a:xfrm>
                  <a:off x="1586" y="2398"/>
                  <a:ext cx="143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69" name="Oval 245"/>
                <p:cNvSpPr>
                  <a:spLocks noChangeArrowheads="1"/>
                </p:cNvSpPr>
                <p:nvPr/>
              </p:nvSpPr>
              <p:spPr bwMode="auto">
                <a:xfrm rot="3099395">
                  <a:off x="1705" y="2326"/>
                  <a:ext cx="145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70" name="Oval 246"/>
                <p:cNvSpPr>
                  <a:spLocks noChangeArrowheads="1"/>
                </p:cNvSpPr>
                <p:nvPr/>
              </p:nvSpPr>
              <p:spPr bwMode="auto">
                <a:xfrm rot="-1766881">
                  <a:off x="1587" y="2208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71" name="Oval 247"/>
                <p:cNvSpPr>
                  <a:spLocks noChangeArrowheads="1"/>
                </p:cNvSpPr>
                <p:nvPr/>
              </p:nvSpPr>
              <p:spPr bwMode="auto">
                <a:xfrm>
                  <a:off x="1777" y="2495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72" name="Oval 248"/>
                <p:cNvSpPr>
                  <a:spLocks noChangeArrowheads="1"/>
                </p:cNvSpPr>
                <p:nvPr/>
              </p:nvSpPr>
              <p:spPr bwMode="auto">
                <a:xfrm rot="2941259">
                  <a:off x="1467" y="2037"/>
                  <a:ext cx="145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73" name="Oval 249"/>
                <p:cNvSpPr>
                  <a:spLocks noChangeArrowheads="1"/>
                </p:cNvSpPr>
                <p:nvPr/>
              </p:nvSpPr>
              <p:spPr bwMode="auto">
                <a:xfrm>
                  <a:off x="1348" y="2158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74" name="Oval 250"/>
                <p:cNvSpPr>
                  <a:spLocks noChangeArrowheads="1"/>
                </p:cNvSpPr>
                <p:nvPr/>
              </p:nvSpPr>
              <p:spPr bwMode="auto">
                <a:xfrm rot="-1981432">
                  <a:off x="1634" y="2014"/>
                  <a:ext cx="143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41728" name="Group 251"/>
              <p:cNvGrpSpPr>
                <a:grpSpLocks/>
              </p:cNvGrpSpPr>
              <p:nvPr/>
            </p:nvGrpSpPr>
            <p:grpSpPr bwMode="auto">
              <a:xfrm>
                <a:off x="1488" y="2064"/>
                <a:ext cx="1072" cy="1032"/>
                <a:chOff x="1280" y="1608"/>
                <a:chExt cx="1072" cy="1032"/>
              </a:xfrm>
            </p:grpSpPr>
            <p:sp>
              <p:nvSpPr>
                <p:cNvPr id="231676" name="Freeform 252"/>
                <p:cNvSpPr>
                  <a:spLocks/>
                </p:cNvSpPr>
                <p:nvPr/>
              </p:nvSpPr>
              <p:spPr bwMode="auto">
                <a:xfrm>
                  <a:off x="1279" y="1603"/>
                  <a:ext cx="1073" cy="1034"/>
                </a:xfrm>
                <a:custGeom>
                  <a:avLst/>
                  <a:gdLst/>
                  <a:ahLst/>
                  <a:cxnLst>
                    <a:cxn ang="0">
                      <a:pos x="352" y="24"/>
                    </a:cxn>
                    <a:cxn ang="0">
                      <a:pos x="64" y="216"/>
                    </a:cxn>
                    <a:cxn ang="0">
                      <a:pos x="16" y="504"/>
                    </a:cxn>
                    <a:cxn ang="0">
                      <a:pos x="160" y="696"/>
                    </a:cxn>
                    <a:cxn ang="0">
                      <a:pos x="448" y="744"/>
                    </a:cxn>
                    <a:cxn ang="0">
                      <a:pos x="688" y="504"/>
                    </a:cxn>
                    <a:cxn ang="0">
                      <a:pos x="640" y="216"/>
                    </a:cxn>
                    <a:cxn ang="0">
                      <a:pos x="496" y="72"/>
                    </a:cxn>
                    <a:cxn ang="0">
                      <a:pos x="352" y="24"/>
                    </a:cxn>
                  </a:cxnLst>
                  <a:rect l="0" t="0" r="r" b="b"/>
                  <a:pathLst>
                    <a:path w="720" h="776">
                      <a:moveTo>
                        <a:pt x="352" y="24"/>
                      </a:moveTo>
                      <a:cubicBezTo>
                        <a:pt x="280" y="48"/>
                        <a:pt x="120" y="136"/>
                        <a:pt x="64" y="216"/>
                      </a:cubicBezTo>
                      <a:cubicBezTo>
                        <a:pt x="8" y="296"/>
                        <a:pt x="0" y="424"/>
                        <a:pt x="16" y="504"/>
                      </a:cubicBezTo>
                      <a:cubicBezTo>
                        <a:pt x="32" y="584"/>
                        <a:pt x="88" y="656"/>
                        <a:pt x="160" y="696"/>
                      </a:cubicBezTo>
                      <a:cubicBezTo>
                        <a:pt x="232" y="736"/>
                        <a:pt x="360" y="776"/>
                        <a:pt x="448" y="744"/>
                      </a:cubicBezTo>
                      <a:cubicBezTo>
                        <a:pt x="536" y="712"/>
                        <a:pt x="656" y="592"/>
                        <a:pt x="688" y="504"/>
                      </a:cubicBezTo>
                      <a:cubicBezTo>
                        <a:pt x="720" y="416"/>
                        <a:pt x="672" y="288"/>
                        <a:pt x="640" y="216"/>
                      </a:cubicBezTo>
                      <a:cubicBezTo>
                        <a:pt x="608" y="144"/>
                        <a:pt x="544" y="104"/>
                        <a:pt x="496" y="72"/>
                      </a:cubicBezTo>
                      <a:cubicBezTo>
                        <a:pt x="448" y="40"/>
                        <a:pt x="424" y="0"/>
                        <a:pt x="352" y="2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19050" cmpd="sng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77" name="Oval 253"/>
                <p:cNvSpPr>
                  <a:spLocks noChangeArrowheads="1"/>
                </p:cNvSpPr>
                <p:nvPr/>
              </p:nvSpPr>
              <p:spPr bwMode="auto">
                <a:xfrm>
                  <a:off x="1439" y="2297"/>
                  <a:ext cx="143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78" name="Oval 254"/>
                <p:cNvSpPr>
                  <a:spLocks noChangeArrowheads="1"/>
                </p:cNvSpPr>
                <p:nvPr/>
              </p:nvSpPr>
              <p:spPr bwMode="auto">
                <a:xfrm>
                  <a:off x="1582" y="2396"/>
                  <a:ext cx="145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79" name="Oval 255"/>
                <p:cNvSpPr>
                  <a:spLocks noChangeArrowheads="1"/>
                </p:cNvSpPr>
                <p:nvPr/>
              </p:nvSpPr>
              <p:spPr bwMode="auto">
                <a:xfrm rot="3099395">
                  <a:off x="1702" y="2322"/>
                  <a:ext cx="146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80" name="Oval 256"/>
                <p:cNvSpPr>
                  <a:spLocks noChangeArrowheads="1"/>
                </p:cNvSpPr>
                <p:nvPr/>
              </p:nvSpPr>
              <p:spPr bwMode="auto">
                <a:xfrm rot="-1766881">
                  <a:off x="1582" y="2203"/>
                  <a:ext cx="145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81" name="Oval 257"/>
                <p:cNvSpPr>
                  <a:spLocks noChangeArrowheads="1"/>
                </p:cNvSpPr>
                <p:nvPr/>
              </p:nvSpPr>
              <p:spPr bwMode="auto">
                <a:xfrm>
                  <a:off x="1776" y="2491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82" name="Oval 258"/>
                <p:cNvSpPr>
                  <a:spLocks noChangeArrowheads="1"/>
                </p:cNvSpPr>
                <p:nvPr/>
              </p:nvSpPr>
              <p:spPr bwMode="auto">
                <a:xfrm rot="2941259">
                  <a:off x="1464" y="2035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83" name="Oval 259"/>
                <p:cNvSpPr>
                  <a:spLocks noChangeArrowheads="1"/>
                </p:cNvSpPr>
                <p:nvPr/>
              </p:nvSpPr>
              <p:spPr bwMode="auto">
                <a:xfrm>
                  <a:off x="1342" y="2154"/>
                  <a:ext cx="145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84" name="Oval 260"/>
                <p:cNvSpPr>
                  <a:spLocks noChangeArrowheads="1"/>
                </p:cNvSpPr>
                <p:nvPr/>
              </p:nvSpPr>
              <p:spPr bwMode="auto">
                <a:xfrm rot="-1981432">
                  <a:off x="1630" y="2012"/>
                  <a:ext cx="145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41729" name="Group 261"/>
              <p:cNvGrpSpPr>
                <a:grpSpLocks/>
              </p:cNvGrpSpPr>
              <p:nvPr/>
            </p:nvGrpSpPr>
            <p:grpSpPr bwMode="auto">
              <a:xfrm rot="9405732">
                <a:off x="2160" y="1392"/>
                <a:ext cx="1072" cy="1032"/>
                <a:chOff x="1280" y="1608"/>
                <a:chExt cx="1072" cy="1032"/>
              </a:xfrm>
            </p:grpSpPr>
            <p:sp>
              <p:nvSpPr>
                <p:cNvPr id="231686" name="Freeform 262"/>
                <p:cNvSpPr>
                  <a:spLocks/>
                </p:cNvSpPr>
                <p:nvPr/>
              </p:nvSpPr>
              <p:spPr bwMode="auto">
                <a:xfrm>
                  <a:off x="1280" y="1614"/>
                  <a:ext cx="1071" cy="1031"/>
                </a:xfrm>
                <a:custGeom>
                  <a:avLst/>
                  <a:gdLst/>
                  <a:ahLst/>
                  <a:cxnLst>
                    <a:cxn ang="0">
                      <a:pos x="352" y="24"/>
                    </a:cxn>
                    <a:cxn ang="0">
                      <a:pos x="64" y="216"/>
                    </a:cxn>
                    <a:cxn ang="0">
                      <a:pos x="16" y="504"/>
                    </a:cxn>
                    <a:cxn ang="0">
                      <a:pos x="160" y="696"/>
                    </a:cxn>
                    <a:cxn ang="0">
                      <a:pos x="448" y="744"/>
                    </a:cxn>
                    <a:cxn ang="0">
                      <a:pos x="688" y="504"/>
                    </a:cxn>
                    <a:cxn ang="0">
                      <a:pos x="640" y="216"/>
                    </a:cxn>
                    <a:cxn ang="0">
                      <a:pos x="496" y="72"/>
                    </a:cxn>
                    <a:cxn ang="0">
                      <a:pos x="352" y="24"/>
                    </a:cxn>
                  </a:cxnLst>
                  <a:rect l="0" t="0" r="r" b="b"/>
                  <a:pathLst>
                    <a:path w="720" h="776">
                      <a:moveTo>
                        <a:pt x="352" y="24"/>
                      </a:moveTo>
                      <a:cubicBezTo>
                        <a:pt x="280" y="48"/>
                        <a:pt x="120" y="136"/>
                        <a:pt x="64" y="216"/>
                      </a:cubicBezTo>
                      <a:cubicBezTo>
                        <a:pt x="8" y="296"/>
                        <a:pt x="0" y="424"/>
                        <a:pt x="16" y="504"/>
                      </a:cubicBezTo>
                      <a:cubicBezTo>
                        <a:pt x="32" y="584"/>
                        <a:pt x="88" y="656"/>
                        <a:pt x="160" y="696"/>
                      </a:cubicBezTo>
                      <a:cubicBezTo>
                        <a:pt x="232" y="736"/>
                        <a:pt x="360" y="776"/>
                        <a:pt x="448" y="744"/>
                      </a:cubicBezTo>
                      <a:cubicBezTo>
                        <a:pt x="536" y="712"/>
                        <a:pt x="656" y="592"/>
                        <a:pt x="688" y="504"/>
                      </a:cubicBezTo>
                      <a:cubicBezTo>
                        <a:pt x="720" y="416"/>
                        <a:pt x="672" y="288"/>
                        <a:pt x="640" y="216"/>
                      </a:cubicBezTo>
                      <a:cubicBezTo>
                        <a:pt x="608" y="144"/>
                        <a:pt x="544" y="104"/>
                        <a:pt x="496" y="72"/>
                      </a:cubicBezTo>
                      <a:cubicBezTo>
                        <a:pt x="448" y="40"/>
                        <a:pt x="424" y="0"/>
                        <a:pt x="352" y="2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19050" cmpd="sng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87" name="Oval 263"/>
                <p:cNvSpPr>
                  <a:spLocks noChangeArrowheads="1"/>
                </p:cNvSpPr>
                <p:nvPr/>
              </p:nvSpPr>
              <p:spPr bwMode="auto">
                <a:xfrm>
                  <a:off x="1439" y="2313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88" name="Oval 264"/>
                <p:cNvSpPr>
                  <a:spLocks noChangeArrowheads="1"/>
                </p:cNvSpPr>
                <p:nvPr/>
              </p:nvSpPr>
              <p:spPr bwMode="auto">
                <a:xfrm>
                  <a:off x="1582" y="2405"/>
                  <a:ext cx="145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89" name="Oval 265"/>
                <p:cNvSpPr>
                  <a:spLocks noChangeArrowheads="1"/>
                </p:cNvSpPr>
                <p:nvPr/>
              </p:nvSpPr>
              <p:spPr bwMode="auto">
                <a:xfrm rot="3099395">
                  <a:off x="1703" y="2336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90" name="Oval 266"/>
                <p:cNvSpPr>
                  <a:spLocks noChangeArrowheads="1"/>
                </p:cNvSpPr>
                <p:nvPr/>
              </p:nvSpPr>
              <p:spPr bwMode="auto">
                <a:xfrm rot="-1766881">
                  <a:off x="1583" y="2213"/>
                  <a:ext cx="145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91" name="Oval 267"/>
                <p:cNvSpPr>
                  <a:spLocks noChangeArrowheads="1"/>
                </p:cNvSpPr>
                <p:nvPr/>
              </p:nvSpPr>
              <p:spPr bwMode="auto">
                <a:xfrm>
                  <a:off x="1774" y="2505"/>
                  <a:ext cx="145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92" name="Oval 268"/>
                <p:cNvSpPr>
                  <a:spLocks noChangeArrowheads="1"/>
                </p:cNvSpPr>
                <p:nvPr/>
              </p:nvSpPr>
              <p:spPr bwMode="auto">
                <a:xfrm rot="2941259">
                  <a:off x="1462" y="2048"/>
                  <a:ext cx="146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93" name="Oval 269"/>
                <p:cNvSpPr>
                  <a:spLocks noChangeArrowheads="1"/>
                </p:cNvSpPr>
                <p:nvPr/>
              </p:nvSpPr>
              <p:spPr bwMode="auto">
                <a:xfrm>
                  <a:off x="1345" y="2171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94" name="Oval 270"/>
                <p:cNvSpPr>
                  <a:spLocks noChangeArrowheads="1"/>
                </p:cNvSpPr>
                <p:nvPr/>
              </p:nvSpPr>
              <p:spPr bwMode="auto">
                <a:xfrm rot="-1981432">
                  <a:off x="1632" y="2022"/>
                  <a:ext cx="143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41730" name="Group 271"/>
              <p:cNvGrpSpPr>
                <a:grpSpLocks/>
              </p:cNvGrpSpPr>
              <p:nvPr/>
            </p:nvGrpSpPr>
            <p:grpSpPr bwMode="auto">
              <a:xfrm>
                <a:off x="720" y="2688"/>
                <a:ext cx="1072" cy="1032"/>
                <a:chOff x="1280" y="1608"/>
                <a:chExt cx="1072" cy="1032"/>
              </a:xfrm>
            </p:grpSpPr>
            <p:sp>
              <p:nvSpPr>
                <p:cNvPr id="231696" name="Freeform 272"/>
                <p:cNvSpPr>
                  <a:spLocks/>
                </p:cNvSpPr>
                <p:nvPr/>
              </p:nvSpPr>
              <p:spPr bwMode="auto">
                <a:xfrm>
                  <a:off x="1278" y="1603"/>
                  <a:ext cx="1073" cy="1034"/>
                </a:xfrm>
                <a:custGeom>
                  <a:avLst/>
                  <a:gdLst/>
                  <a:ahLst/>
                  <a:cxnLst>
                    <a:cxn ang="0">
                      <a:pos x="352" y="24"/>
                    </a:cxn>
                    <a:cxn ang="0">
                      <a:pos x="64" y="216"/>
                    </a:cxn>
                    <a:cxn ang="0">
                      <a:pos x="16" y="504"/>
                    </a:cxn>
                    <a:cxn ang="0">
                      <a:pos x="160" y="696"/>
                    </a:cxn>
                    <a:cxn ang="0">
                      <a:pos x="448" y="744"/>
                    </a:cxn>
                    <a:cxn ang="0">
                      <a:pos x="688" y="504"/>
                    </a:cxn>
                    <a:cxn ang="0">
                      <a:pos x="640" y="216"/>
                    </a:cxn>
                    <a:cxn ang="0">
                      <a:pos x="496" y="72"/>
                    </a:cxn>
                    <a:cxn ang="0">
                      <a:pos x="352" y="24"/>
                    </a:cxn>
                  </a:cxnLst>
                  <a:rect l="0" t="0" r="r" b="b"/>
                  <a:pathLst>
                    <a:path w="720" h="776">
                      <a:moveTo>
                        <a:pt x="352" y="24"/>
                      </a:moveTo>
                      <a:cubicBezTo>
                        <a:pt x="280" y="48"/>
                        <a:pt x="120" y="136"/>
                        <a:pt x="64" y="216"/>
                      </a:cubicBezTo>
                      <a:cubicBezTo>
                        <a:pt x="8" y="296"/>
                        <a:pt x="0" y="424"/>
                        <a:pt x="16" y="504"/>
                      </a:cubicBezTo>
                      <a:cubicBezTo>
                        <a:pt x="32" y="584"/>
                        <a:pt x="88" y="656"/>
                        <a:pt x="160" y="696"/>
                      </a:cubicBezTo>
                      <a:cubicBezTo>
                        <a:pt x="232" y="736"/>
                        <a:pt x="360" y="776"/>
                        <a:pt x="448" y="744"/>
                      </a:cubicBezTo>
                      <a:cubicBezTo>
                        <a:pt x="536" y="712"/>
                        <a:pt x="656" y="592"/>
                        <a:pt x="688" y="504"/>
                      </a:cubicBezTo>
                      <a:cubicBezTo>
                        <a:pt x="720" y="416"/>
                        <a:pt x="672" y="288"/>
                        <a:pt x="640" y="216"/>
                      </a:cubicBezTo>
                      <a:cubicBezTo>
                        <a:pt x="608" y="144"/>
                        <a:pt x="544" y="104"/>
                        <a:pt x="496" y="72"/>
                      </a:cubicBezTo>
                      <a:cubicBezTo>
                        <a:pt x="448" y="40"/>
                        <a:pt x="424" y="0"/>
                        <a:pt x="352" y="2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19050" cmpd="sng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97" name="Oval 273"/>
                <p:cNvSpPr>
                  <a:spLocks noChangeArrowheads="1"/>
                </p:cNvSpPr>
                <p:nvPr/>
              </p:nvSpPr>
              <p:spPr bwMode="auto">
                <a:xfrm>
                  <a:off x="1438" y="2297"/>
                  <a:ext cx="143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98" name="Oval 274"/>
                <p:cNvSpPr>
                  <a:spLocks noChangeArrowheads="1"/>
                </p:cNvSpPr>
                <p:nvPr/>
              </p:nvSpPr>
              <p:spPr bwMode="auto">
                <a:xfrm>
                  <a:off x="1581" y="2396"/>
                  <a:ext cx="145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699" name="Oval 275"/>
                <p:cNvSpPr>
                  <a:spLocks noChangeArrowheads="1"/>
                </p:cNvSpPr>
                <p:nvPr/>
              </p:nvSpPr>
              <p:spPr bwMode="auto">
                <a:xfrm rot="3099395">
                  <a:off x="1701" y="2323"/>
                  <a:ext cx="146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00" name="Oval 276"/>
                <p:cNvSpPr>
                  <a:spLocks noChangeArrowheads="1"/>
                </p:cNvSpPr>
                <p:nvPr/>
              </p:nvSpPr>
              <p:spPr bwMode="auto">
                <a:xfrm rot="-1766881">
                  <a:off x="1581" y="2203"/>
                  <a:ext cx="145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01" name="Oval 277"/>
                <p:cNvSpPr>
                  <a:spLocks noChangeArrowheads="1"/>
                </p:cNvSpPr>
                <p:nvPr/>
              </p:nvSpPr>
              <p:spPr bwMode="auto">
                <a:xfrm>
                  <a:off x="1775" y="2492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02" name="Oval 278"/>
                <p:cNvSpPr>
                  <a:spLocks noChangeArrowheads="1"/>
                </p:cNvSpPr>
                <p:nvPr/>
              </p:nvSpPr>
              <p:spPr bwMode="auto">
                <a:xfrm rot="2941259">
                  <a:off x="1464" y="2035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03" name="Oval 279"/>
                <p:cNvSpPr>
                  <a:spLocks noChangeArrowheads="1"/>
                </p:cNvSpPr>
                <p:nvPr/>
              </p:nvSpPr>
              <p:spPr bwMode="auto">
                <a:xfrm>
                  <a:off x="1342" y="2155"/>
                  <a:ext cx="145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04" name="Oval 280"/>
                <p:cNvSpPr>
                  <a:spLocks noChangeArrowheads="1"/>
                </p:cNvSpPr>
                <p:nvPr/>
              </p:nvSpPr>
              <p:spPr bwMode="auto">
                <a:xfrm rot="-1981432">
                  <a:off x="1629" y="2012"/>
                  <a:ext cx="145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41731" name="Group 281"/>
              <p:cNvGrpSpPr>
                <a:grpSpLocks/>
              </p:cNvGrpSpPr>
              <p:nvPr/>
            </p:nvGrpSpPr>
            <p:grpSpPr bwMode="auto">
              <a:xfrm>
                <a:off x="1680" y="3024"/>
                <a:ext cx="1072" cy="1032"/>
                <a:chOff x="1280" y="1608"/>
                <a:chExt cx="1072" cy="1032"/>
              </a:xfrm>
            </p:grpSpPr>
            <p:sp>
              <p:nvSpPr>
                <p:cNvPr id="231706" name="Freeform 282"/>
                <p:cNvSpPr>
                  <a:spLocks/>
                </p:cNvSpPr>
                <p:nvPr/>
              </p:nvSpPr>
              <p:spPr bwMode="auto">
                <a:xfrm>
                  <a:off x="1280" y="1605"/>
                  <a:ext cx="1071" cy="1031"/>
                </a:xfrm>
                <a:custGeom>
                  <a:avLst/>
                  <a:gdLst/>
                  <a:ahLst/>
                  <a:cxnLst>
                    <a:cxn ang="0">
                      <a:pos x="352" y="24"/>
                    </a:cxn>
                    <a:cxn ang="0">
                      <a:pos x="64" y="216"/>
                    </a:cxn>
                    <a:cxn ang="0">
                      <a:pos x="16" y="504"/>
                    </a:cxn>
                    <a:cxn ang="0">
                      <a:pos x="160" y="696"/>
                    </a:cxn>
                    <a:cxn ang="0">
                      <a:pos x="448" y="744"/>
                    </a:cxn>
                    <a:cxn ang="0">
                      <a:pos x="688" y="504"/>
                    </a:cxn>
                    <a:cxn ang="0">
                      <a:pos x="640" y="216"/>
                    </a:cxn>
                    <a:cxn ang="0">
                      <a:pos x="496" y="72"/>
                    </a:cxn>
                    <a:cxn ang="0">
                      <a:pos x="352" y="24"/>
                    </a:cxn>
                  </a:cxnLst>
                  <a:rect l="0" t="0" r="r" b="b"/>
                  <a:pathLst>
                    <a:path w="720" h="776">
                      <a:moveTo>
                        <a:pt x="352" y="24"/>
                      </a:moveTo>
                      <a:cubicBezTo>
                        <a:pt x="280" y="48"/>
                        <a:pt x="120" y="136"/>
                        <a:pt x="64" y="216"/>
                      </a:cubicBezTo>
                      <a:cubicBezTo>
                        <a:pt x="8" y="296"/>
                        <a:pt x="0" y="424"/>
                        <a:pt x="16" y="504"/>
                      </a:cubicBezTo>
                      <a:cubicBezTo>
                        <a:pt x="32" y="584"/>
                        <a:pt x="88" y="656"/>
                        <a:pt x="160" y="696"/>
                      </a:cubicBezTo>
                      <a:cubicBezTo>
                        <a:pt x="232" y="736"/>
                        <a:pt x="360" y="776"/>
                        <a:pt x="448" y="744"/>
                      </a:cubicBezTo>
                      <a:cubicBezTo>
                        <a:pt x="536" y="712"/>
                        <a:pt x="656" y="592"/>
                        <a:pt x="688" y="504"/>
                      </a:cubicBezTo>
                      <a:cubicBezTo>
                        <a:pt x="720" y="416"/>
                        <a:pt x="672" y="288"/>
                        <a:pt x="640" y="216"/>
                      </a:cubicBezTo>
                      <a:cubicBezTo>
                        <a:pt x="608" y="144"/>
                        <a:pt x="544" y="104"/>
                        <a:pt x="496" y="72"/>
                      </a:cubicBezTo>
                      <a:cubicBezTo>
                        <a:pt x="448" y="40"/>
                        <a:pt x="424" y="0"/>
                        <a:pt x="352" y="2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19050" cmpd="sng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07" name="Oval 283"/>
                <p:cNvSpPr>
                  <a:spLocks noChangeArrowheads="1"/>
                </p:cNvSpPr>
                <p:nvPr/>
              </p:nvSpPr>
              <p:spPr bwMode="auto">
                <a:xfrm>
                  <a:off x="1441" y="2301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08" name="Oval 284"/>
                <p:cNvSpPr>
                  <a:spLocks noChangeArrowheads="1"/>
                </p:cNvSpPr>
                <p:nvPr/>
              </p:nvSpPr>
              <p:spPr bwMode="auto">
                <a:xfrm>
                  <a:off x="1583" y="2396"/>
                  <a:ext cx="145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09" name="Oval 285"/>
                <p:cNvSpPr>
                  <a:spLocks noChangeArrowheads="1"/>
                </p:cNvSpPr>
                <p:nvPr/>
              </p:nvSpPr>
              <p:spPr bwMode="auto">
                <a:xfrm rot="3099395">
                  <a:off x="1706" y="2323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10" name="Oval 286"/>
                <p:cNvSpPr>
                  <a:spLocks noChangeArrowheads="1"/>
                </p:cNvSpPr>
                <p:nvPr/>
              </p:nvSpPr>
              <p:spPr bwMode="auto">
                <a:xfrm rot="-1766881">
                  <a:off x="1584" y="2203"/>
                  <a:ext cx="145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11" name="Oval 287"/>
                <p:cNvSpPr>
                  <a:spLocks noChangeArrowheads="1"/>
                </p:cNvSpPr>
                <p:nvPr/>
              </p:nvSpPr>
              <p:spPr bwMode="auto">
                <a:xfrm>
                  <a:off x="1775" y="2491"/>
                  <a:ext cx="145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12" name="Oval 288"/>
                <p:cNvSpPr>
                  <a:spLocks noChangeArrowheads="1"/>
                </p:cNvSpPr>
                <p:nvPr/>
              </p:nvSpPr>
              <p:spPr bwMode="auto">
                <a:xfrm rot="2941259">
                  <a:off x="1461" y="2036"/>
                  <a:ext cx="146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13" name="Oval 289"/>
                <p:cNvSpPr>
                  <a:spLocks noChangeArrowheads="1"/>
                </p:cNvSpPr>
                <p:nvPr/>
              </p:nvSpPr>
              <p:spPr bwMode="auto">
                <a:xfrm>
                  <a:off x="1343" y="2156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14" name="Oval 290"/>
                <p:cNvSpPr>
                  <a:spLocks noChangeArrowheads="1"/>
                </p:cNvSpPr>
                <p:nvPr/>
              </p:nvSpPr>
              <p:spPr bwMode="auto">
                <a:xfrm rot="-1981432">
                  <a:off x="1633" y="2011"/>
                  <a:ext cx="143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241732" name="Group 291"/>
              <p:cNvGrpSpPr>
                <a:grpSpLocks/>
              </p:cNvGrpSpPr>
              <p:nvPr/>
            </p:nvGrpSpPr>
            <p:grpSpPr bwMode="auto">
              <a:xfrm rot="-3134122">
                <a:off x="2428" y="2372"/>
                <a:ext cx="1072" cy="1032"/>
                <a:chOff x="1280" y="1608"/>
                <a:chExt cx="1072" cy="1032"/>
              </a:xfrm>
            </p:grpSpPr>
            <p:sp>
              <p:nvSpPr>
                <p:cNvPr id="231716" name="Freeform 292"/>
                <p:cNvSpPr>
                  <a:spLocks/>
                </p:cNvSpPr>
                <p:nvPr/>
              </p:nvSpPr>
              <p:spPr bwMode="auto">
                <a:xfrm>
                  <a:off x="1282" y="1605"/>
                  <a:ext cx="1073" cy="1032"/>
                </a:xfrm>
                <a:custGeom>
                  <a:avLst/>
                  <a:gdLst/>
                  <a:ahLst/>
                  <a:cxnLst>
                    <a:cxn ang="0">
                      <a:pos x="352" y="24"/>
                    </a:cxn>
                    <a:cxn ang="0">
                      <a:pos x="64" y="216"/>
                    </a:cxn>
                    <a:cxn ang="0">
                      <a:pos x="16" y="504"/>
                    </a:cxn>
                    <a:cxn ang="0">
                      <a:pos x="160" y="696"/>
                    </a:cxn>
                    <a:cxn ang="0">
                      <a:pos x="448" y="744"/>
                    </a:cxn>
                    <a:cxn ang="0">
                      <a:pos x="688" y="504"/>
                    </a:cxn>
                    <a:cxn ang="0">
                      <a:pos x="640" y="216"/>
                    </a:cxn>
                    <a:cxn ang="0">
                      <a:pos x="496" y="72"/>
                    </a:cxn>
                    <a:cxn ang="0">
                      <a:pos x="352" y="24"/>
                    </a:cxn>
                  </a:cxnLst>
                  <a:rect l="0" t="0" r="r" b="b"/>
                  <a:pathLst>
                    <a:path w="720" h="776">
                      <a:moveTo>
                        <a:pt x="352" y="24"/>
                      </a:moveTo>
                      <a:cubicBezTo>
                        <a:pt x="280" y="48"/>
                        <a:pt x="120" y="136"/>
                        <a:pt x="64" y="216"/>
                      </a:cubicBezTo>
                      <a:cubicBezTo>
                        <a:pt x="8" y="296"/>
                        <a:pt x="0" y="424"/>
                        <a:pt x="16" y="504"/>
                      </a:cubicBezTo>
                      <a:cubicBezTo>
                        <a:pt x="32" y="584"/>
                        <a:pt x="88" y="656"/>
                        <a:pt x="160" y="696"/>
                      </a:cubicBezTo>
                      <a:cubicBezTo>
                        <a:pt x="232" y="736"/>
                        <a:pt x="360" y="776"/>
                        <a:pt x="448" y="744"/>
                      </a:cubicBezTo>
                      <a:cubicBezTo>
                        <a:pt x="536" y="712"/>
                        <a:pt x="656" y="592"/>
                        <a:pt x="688" y="504"/>
                      </a:cubicBezTo>
                      <a:cubicBezTo>
                        <a:pt x="720" y="416"/>
                        <a:pt x="672" y="288"/>
                        <a:pt x="640" y="216"/>
                      </a:cubicBezTo>
                      <a:cubicBezTo>
                        <a:pt x="608" y="144"/>
                        <a:pt x="544" y="104"/>
                        <a:pt x="496" y="72"/>
                      </a:cubicBezTo>
                      <a:cubicBezTo>
                        <a:pt x="448" y="40"/>
                        <a:pt x="424" y="0"/>
                        <a:pt x="352" y="2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19050" cmpd="sng">
                  <a:solidFill>
                    <a:srgbClr val="8000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17" name="Oval 293"/>
                <p:cNvSpPr>
                  <a:spLocks noChangeArrowheads="1"/>
                </p:cNvSpPr>
                <p:nvPr/>
              </p:nvSpPr>
              <p:spPr bwMode="auto">
                <a:xfrm>
                  <a:off x="1445" y="2299"/>
                  <a:ext cx="146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18" name="Oval 294"/>
                <p:cNvSpPr>
                  <a:spLocks noChangeArrowheads="1"/>
                </p:cNvSpPr>
                <p:nvPr/>
              </p:nvSpPr>
              <p:spPr bwMode="auto">
                <a:xfrm>
                  <a:off x="1589" y="2396"/>
                  <a:ext cx="143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19" name="Oval 295"/>
                <p:cNvSpPr>
                  <a:spLocks noChangeArrowheads="1"/>
                </p:cNvSpPr>
                <p:nvPr/>
              </p:nvSpPr>
              <p:spPr bwMode="auto">
                <a:xfrm rot="3099395">
                  <a:off x="1709" y="2324"/>
                  <a:ext cx="145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20" name="Oval 296"/>
                <p:cNvSpPr>
                  <a:spLocks noChangeArrowheads="1"/>
                </p:cNvSpPr>
                <p:nvPr/>
              </p:nvSpPr>
              <p:spPr bwMode="auto">
                <a:xfrm rot="-1766881">
                  <a:off x="1588" y="2204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21" name="Oval 297"/>
                <p:cNvSpPr>
                  <a:spLocks noChangeArrowheads="1"/>
                </p:cNvSpPr>
                <p:nvPr/>
              </p:nvSpPr>
              <p:spPr bwMode="auto">
                <a:xfrm>
                  <a:off x="1781" y="2493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22" name="Oval 298"/>
                <p:cNvSpPr>
                  <a:spLocks noChangeArrowheads="1"/>
                </p:cNvSpPr>
                <p:nvPr/>
              </p:nvSpPr>
              <p:spPr bwMode="auto">
                <a:xfrm rot="2941259">
                  <a:off x="1467" y="2034"/>
                  <a:ext cx="145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23" name="Oval 299"/>
                <p:cNvSpPr>
                  <a:spLocks noChangeArrowheads="1"/>
                </p:cNvSpPr>
                <p:nvPr/>
              </p:nvSpPr>
              <p:spPr bwMode="auto">
                <a:xfrm>
                  <a:off x="1347" y="2156"/>
                  <a:ext cx="143" cy="9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1724" name="Oval 300"/>
                <p:cNvSpPr>
                  <a:spLocks noChangeArrowheads="1"/>
                </p:cNvSpPr>
                <p:nvPr/>
              </p:nvSpPr>
              <p:spPr bwMode="auto">
                <a:xfrm rot="-1981432">
                  <a:off x="1636" y="2011"/>
                  <a:ext cx="146" cy="9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241715" name="Group 301"/>
            <p:cNvGrpSpPr>
              <a:grpSpLocks/>
            </p:cNvGrpSpPr>
            <p:nvPr/>
          </p:nvGrpSpPr>
          <p:grpSpPr bwMode="auto">
            <a:xfrm rot="-6449317">
              <a:off x="2592" y="3168"/>
              <a:ext cx="912" cy="912"/>
              <a:chOff x="1280" y="1608"/>
              <a:chExt cx="1072" cy="1032"/>
            </a:xfrm>
          </p:grpSpPr>
          <p:sp>
            <p:nvSpPr>
              <p:cNvPr id="231726" name="Freeform 302"/>
              <p:cNvSpPr>
                <a:spLocks/>
              </p:cNvSpPr>
              <p:nvPr/>
            </p:nvSpPr>
            <p:spPr bwMode="auto">
              <a:xfrm>
                <a:off x="1284" y="1609"/>
                <a:ext cx="1071" cy="1033"/>
              </a:xfrm>
              <a:custGeom>
                <a:avLst/>
                <a:gdLst/>
                <a:ahLst/>
                <a:cxnLst>
                  <a:cxn ang="0">
                    <a:pos x="352" y="24"/>
                  </a:cxn>
                  <a:cxn ang="0">
                    <a:pos x="64" y="216"/>
                  </a:cxn>
                  <a:cxn ang="0">
                    <a:pos x="16" y="504"/>
                  </a:cxn>
                  <a:cxn ang="0">
                    <a:pos x="160" y="696"/>
                  </a:cxn>
                  <a:cxn ang="0">
                    <a:pos x="448" y="744"/>
                  </a:cxn>
                  <a:cxn ang="0">
                    <a:pos x="688" y="504"/>
                  </a:cxn>
                  <a:cxn ang="0">
                    <a:pos x="640" y="216"/>
                  </a:cxn>
                  <a:cxn ang="0">
                    <a:pos x="496" y="72"/>
                  </a:cxn>
                  <a:cxn ang="0">
                    <a:pos x="352" y="24"/>
                  </a:cxn>
                </a:cxnLst>
                <a:rect l="0" t="0" r="r" b="b"/>
                <a:pathLst>
                  <a:path w="720" h="776">
                    <a:moveTo>
                      <a:pt x="352" y="24"/>
                    </a:moveTo>
                    <a:cubicBezTo>
                      <a:pt x="280" y="48"/>
                      <a:pt x="120" y="136"/>
                      <a:pt x="64" y="216"/>
                    </a:cubicBezTo>
                    <a:cubicBezTo>
                      <a:pt x="8" y="296"/>
                      <a:pt x="0" y="424"/>
                      <a:pt x="16" y="504"/>
                    </a:cubicBezTo>
                    <a:cubicBezTo>
                      <a:pt x="32" y="584"/>
                      <a:pt x="88" y="656"/>
                      <a:pt x="160" y="696"/>
                    </a:cubicBezTo>
                    <a:cubicBezTo>
                      <a:pt x="232" y="736"/>
                      <a:pt x="360" y="776"/>
                      <a:pt x="448" y="744"/>
                    </a:cubicBezTo>
                    <a:cubicBezTo>
                      <a:pt x="536" y="712"/>
                      <a:pt x="656" y="592"/>
                      <a:pt x="688" y="504"/>
                    </a:cubicBezTo>
                    <a:cubicBezTo>
                      <a:pt x="720" y="416"/>
                      <a:pt x="672" y="288"/>
                      <a:pt x="640" y="216"/>
                    </a:cubicBezTo>
                    <a:cubicBezTo>
                      <a:pt x="608" y="144"/>
                      <a:pt x="544" y="104"/>
                      <a:pt x="496" y="72"/>
                    </a:cubicBezTo>
                    <a:cubicBezTo>
                      <a:pt x="448" y="40"/>
                      <a:pt x="424" y="0"/>
                      <a:pt x="352" y="24"/>
                    </a:cubicBezTo>
                    <a:close/>
                  </a:path>
                </a:pathLst>
              </a:custGeom>
              <a:solidFill>
                <a:srgbClr val="FFFFCC"/>
              </a:solidFill>
              <a:ln w="19050" cmpd="sng">
                <a:solidFill>
                  <a:srgbClr val="8000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27" name="Oval 303"/>
              <p:cNvSpPr>
                <a:spLocks noChangeArrowheads="1"/>
              </p:cNvSpPr>
              <p:nvPr/>
            </p:nvSpPr>
            <p:spPr bwMode="auto">
              <a:xfrm>
                <a:off x="1447" y="2305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28" name="Oval 304"/>
              <p:cNvSpPr>
                <a:spLocks noChangeArrowheads="1"/>
              </p:cNvSpPr>
              <p:nvPr/>
            </p:nvSpPr>
            <p:spPr bwMode="auto">
              <a:xfrm>
                <a:off x="1593" y="2400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29" name="Oval 305"/>
              <p:cNvSpPr>
                <a:spLocks noChangeArrowheads="1"/>
              </p:cNvSpPr>
              <p:nvPr/>
            </p:nvSpPr>
            <p:spPr bwMode="auto">
              <a:xfrm rot="3099395">
                <a:off x="1710" y="2328"/>
                <a:ext cx="144" cy="9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30" name="Oval 306"/>
              <p:cNvSpPr>
                <a:spLocks noChangeArrowheads="1"/>
              </p:cNvSpPr>
              <p:nvPr/>
            </p:nvSpPr>
            <p:spPr bwMode="auto">
              <a:xfrm rot="-1766881">
                <a:off x="1591" y="2209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31" name="Oval 307"/>
              <p:cNvSpPr>
                <a:spLocks noChangeArrowheads="1"/>
              </p:cNvSpPr>
              <p:nvPr/>
            </p:nvSpPr>
            <p:spPr bwMode="auto">
              <a:xfrm>
                <a:off x="1783" y="2497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32" name="Oval 308"/>
              <p:cNvSpPr>
                <a:spLocks noChangeArrowheads="1"/>
              </p:cNvSpPr>
              <p:nvPr/>
            </p:nvSpPr>
            <p:spPr bwMode="auto">
              <a:xfrm rot="2941259">
                <a:off x="1469" y="2038"/>
                <a:ext cx="144" cy="9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33" name="Oval 309"/>
              <p:cNvSpPr>
                <a:spLocks noChangeArrowheads="1"/>
              </p:cNvSpPr>
              <p:nvPr/>
            </p:nvSpPr>
            <p:spPr bwMode="auto">
              <a:xfrm>
                <a:off x="1352" y="2162"/>
                <a:ext cx="141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34" name="Oval 310"/>
              <p:cNvSpPr>
                <a:spLocks noChangeArrowheads="1"/>
              </p:cNvSpPr>
              <p:nvPr/>
            </p:nvSpPr>
            <p:spPr bwMode="auto">
              <a:xfrm rot="-1981432">
                <a:off x="1637" y="2017"/>
                <a:ext cx="144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231735" name="Group 311"/>
          <p:cNvGrpSpPr>
            <a:grpSpLocks/>
          </p:cNvGrpSpPr>
          <p:nvPr/>
        </p:nvGrpSpPr>
        <p:grpSpPr bwMode="auto">
          <a:xfrm>
            <a:off x="6019800" y="3657600"/>
            <a:ext cx="2757488" cy="2798763"/>
            <a:chOff x="144" y="624"/>
            <a:chExt cx="3225" cy="3059"/>
          </a:xfrm>
        </p:grpSpPr>
        <p:grpSp>
          <p:nvGrpSpPr>
            <p:cNvPr id="241672" name="Group 312"/>
            <p:cNvGrpSpPr>
              <a:grpSpLocks/>
            </p:cNvGrpSpPr>
            <p:nvPr/>
          </p:nvGrpSpPr>
          <p:grpSpPr bwMode="auto">
            <a:xfrm rot="5115762">
              <a:off x="1662" y="2082"/>
              <a:ext cx="618" cy="486"/>
              <a:chOff x="1248" y="1584"/>
              <a:chExt cx="912" cy="672"/>
            </a:xfrm>
          </p:grpSpPr>
          <p:sp>
            <p:nvSpPr>
              <p:cNvPr id="231737" name="Oval 313"/>
              <p:cNvSpPr>
                <a:spLocks noChangeArrowheads="1"/>
              </p:cNvSpPr>
              <p:nvPr/>
            </p:nvSpPr>
            <p:spPr bwMode="auto">
              <a:xfrm>
                <a:off x="1247" y="1584"/>
                <a:ext cx="912" cy="67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38" name="Oval 314"/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430" cy="28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673" name="Group 315"/>
            <p:cNvGrpSpPr>
              <a:grpSpLocks/>
            </p:cNvGrpSpPr>
            <p:nvPr/>
          </p:nvGrpSpPr>
          <p:grpSpPr bwMode="auto">
            <a:xfrm rot="-253655">
              <a:off x="2256" y="3168"/>
              <a:ext cx="672" cy="480"/>
              <a:chOff x="1248" y="1584"/>
              <a:chExt cx="912" cy="672"/>
            </a:xfrm>
          </p:grpSpPr>
          <p:sp>
            <p:nvSpPr>
              <p:cNvPr id="231740" name="Oval 316"/>
              <p:cNvSpPr>
                <a:spLocks noChangeArrowheads="1"/>
              </p:cNvSpPr>
              <p:nvPr/>
            </p:nvSpPr>
            <p:spPr bwMode="auto">
              <a:xfrm>
                <a:off x="1249" y="1584"/>
                <a:ext cx="910" cy="67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41" name="Oval 317"/>
              <p:cNvSpPr>
                <a:spLocks noChangeArrowheads="1"/>
              </p:cNvSpPr>
              <p:nvPr/>
            </p:nvSpPr>
            <p:spPr bwMode="auto">
              <a:xfrm>
                <a:off x="1489" y="1775"/>
                <a:ext cx="431" cy="289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674" name="Group 318"/>
            <p:cNvGrpSpPr>
              <a:grpSpLocks/>
            </p:cNvGrpSpPr>
            <p:nvPr/>
          </p:nvGrpSpPr>
          <p:grpSpPr bwMode="auto">
            <a:xfrm rot="1286394">
              <a:off x="1392" y="624"/>
              <a:ext cx="768" cy="528"/>
              <a:chOff x="1248" y="1584"/>
              <a:chExt cx="912" cy="672"/>
            </a:xfrm>
          </p:grpSpPr>
          <p:sp>
            <p:nvSpPr>
              <p:cNvPr id="231743" name="Oval 319"/>
              <p:cNvSpPr>
                <a:spLocks noChangeArrowheads="1"/>
              </p:cNvSpPr>
              <p:nvPr/>
            </p:nvSpPr>
            <p:spPr bwMode="auto">
              <a:xfrm>
                <a:off x="1247" y="1584"/>
                <a:ext cx="913" cy="6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44" name="Oval 320"/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432" cy="287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675" name="Group 321"/>
            <p:cNvGrpSpPr>
              <a:grpSpLocks/>
            </p:cNvGrpSpPr>
            <p:nvPr/>
          </p:nvGrpSpPr>
          <p:grpSpPr bwMode="auto">
            <a:xfrm rot="3882446">
              <a:off x="285" y="1087"/>
              <a:ext cx="720" cy="513"/>
              <a:chOff x="1248" y="1584"/>
              <a:chExt cx="912" cy="672"/>
            </a:xfrm>
          </p:grpSpPr>
          <p:sp>
            <p:nvSpPr>
              <p:cNvPr id="231746" name="Oval 322"/>
              <p:cNvSpPr>
                <a:spLocks noChangeArrowheads="1"/>
              </p:cNvSpPr>
              <p:nvPr/>
            </p:nvSpPr>
            <p:spPr bwMode="auto">
              <a:xfrm>
                <a:off x="1247" y="1584"/>
                <a:ext cx="912" cy="67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47" name="Oval 323"/>
              <p:cNvSpPr>
                <a:spLocks noChangeArrowheads="1"/>
              </p:cNvSpPr>
              <p:nvPr/>
            </p:nvSpPr>
            <p:spPr bwMode="auto">
              <a:xfrm>
                <a:off x="1487" y="1776"/>
                <a:ext cx="433" cy="289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676" name="Group 324"/>
            <p:cNvGrpSpPr>
              <a:grpSpLocks/>
            </p:cNvGrpSpPr>
            <p:nvPr/>
          </p:nvGrpSpPr>
          <p:grpSpPr bwMode="auto">
            <a:xfrm rot="-3289685">
              <a:off x="1004" y="3124"/>
              <a:ext cx="659" cy="459"/>
              <a:chOff x="1248" y="1584"/>
              <a:chExt cx="912" cy="672"/>
            </a:xfrm>
          </p:grpSpPr>
          <p:sp>
            <p:nvSpPr>
              <p:cNvPr id="231749" name="Oval 325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912" cy="6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50" name="Oval 326"/>
              <p:cNvSpPr>
                <a:spLocks noChangeArrowheads="1"/>
              </p:cNvSpPr>
              <p:nvPr/>
            </p:nvSpPr>
            <p:spPr bwMode="auto">
              <a:xfrm>
                <a:off x="1488" y="1777"/>
                <a:ext cx="432" cy="285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677" name="Group 327"/>
            <p:cNvGrpSpPr>
              <a:grpSpLocks/>
            </p:cNvGrpSpPr>
            <p:nvPr/>
          </p:nvGrpSpPr>
          <p:grpSpPr bwMode="auto">
            <a:xfrm rot="-1720688">
              <a:off x="2601" y="1137"/>
              <a:ext cx="768" cy="432"/>
              <a:chOff x="1248" y="1584"/>
              <a:chExt cx="912" cy="672"/>
            </a:xfrm>
          </p:grpSpPr>
          <p:sp>
            <p:nvSpPr>
              <p:cNvPr id="231752" name="Oval 328"/>
              <p:cNvSpPr>
                <a:spLocks noChangeArrowheads="1"/>
              </p:cNvSpPr>
              <p:nvPr/>
            </p:nvSpPr>
            <p:spPr bwMode="auto">
              <a:xfrm>
                <a:off x="1247" y="1585"/>
                <a:ext cx="913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53" name="Oval 329"/>
              <p:cNvSpPr>
                <a:spLocks noChangeArrowheads="1"/>
              </p:cNvSpPr>
              <p:nvPr/>
            </p:nvSpPr>
            <p:spPr bwMode="auto">
              <a:xfrm>
                <a:off x="1487" y="1776"/>
                <a:ext cx="432" cy="289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31754" name="Freeform 330" descr="Pink tissue paper"/>
            <p:cNvSpPr>
              <a:spLocks/>
            </p:cNvSpPr>
            <p:nvPr/>
          </p:nvSpPr>
          <p:spPr bwMode="auto">
            <a:xfrm rot="16509039" flipH="1">
              <a:off x="168" y="1992"/>
              <a:ext cx="1057" cy="1105"/>
            </a:xfrm>
            <a:custGeom>
              <a:avLst/>
              <a:gdLst/>
              <a:ahLst/>
              <a:cxnLst>
                <a:cxn ang="0">
                  <a:pos x="344" y="24"/>
                </a:cxn>
                <a:cxn ang="0">
                  <a:pos x="104" y="24"/>
                </a:cxn>
                <a:cxn ang="0">
                  <a:pos x="8" y="168"/>
                </a:cxn>
                <a:cxn ang="0">
                  <a:pos x="56" y="360"/>
                </a:cxn>
                <a:cxn ang="0">
                  <a:pos x="152" y="456"/>
                </a:cxn>
                <a:cxn ang="0">
                  <a:pos x="152" y="552"/>
                </a:cxn>
                <a:cxn ang="0">
                  <a:pos x="104" y="648"/>
                </a:cxn>
                <a:cxn ang="0">
                  <a:pos x="104" y="840"/>
                </a:cxn>
                <a:cxn ang="0">
                  <a:pos x="152" y="936"/>
                </a:cxn>
                <a:cxn ang="0">
                  <a:pos x="296" y="1032"/>
                </a:cxn>
                <a:cxn ang="0">
                  <a:pos x="392" y="1032"/>
                </a:cxn>
                <a:cxn ang="0">
                  <a:pos x="584" y="936"/>
                </a:cxn>
                <a:cxn ang="0">
                  <a:pos x="632" y="792"/>
                </a:cxn>
                <a:cxn ang="0">
                  <a:pos x="680" y="648"/>
                </a:cxn>
                <a:cxn ang="0">
                  <a:pos x="776" y="600"/>
                </a:cxn>
                <a:cxn ang="0">
                  <a:pos x="872" y="552"/>
                </a:cxn>
                <a:cxn ang="0">
                  <a:pos x="968" y="408"/>
                </a:cxn>
                <a:cxn ang="0">
                  <a:pos x="968" y="264"/>
                </a:cxn>
                <a:cxn ang="0">
                  <a:pos x="968" y="168"/>
                </a:cxn>
                <a:cxn ang="0">
                  <a:pos x="920" y="24"/>
                </a:cxn>
                <a:cxn ang="0">
                  <a:pos x="824" y="24"/>
                </a:cxn>
                <a:cxn ang="0">
                  <a:pos x="728" y="24"/>
                </a:cxn>
                <a:cxn ang="0">
                  <a:pos x="632" y="120"/>
                </a:cxn>
                <a:cxn ang="0">
                  <a:pos x="536" y="120"/>
                </a:cxn>
                <a:cxn ang="0">
                  <a:pos x="488" y="72"/>
                </a:cxn>
                <a:cxn ang="0">
                  <a:pos x="344" y="24"/>
                </a:cxn>
              </a:cxnLst>
              <a:rect l="0" t="0" r="r" b="b"/>
              <a:pathLst>
                <a:path w="984" h="1048">
                  <a:moveTo>
                    <a:pt x="344" y="24"/>
                  </a:moveTo>
                  <a:cubicBezTo>
                    <a:pt x="280" y="16"/>
                    <a:pt x="160" y="0"/>
                    <a:pt x="104" y="24"/>
                  </a:cubicBezTo>
                  <a:cubicBezTo>
                    <a:pt x="48" y="48"/>
                    <a:pt x="16" y="112"/>
                    <a:pt x="8" y="168"/>
                  </a:cubicBezTo>
                  <a:cubicBezTo>
                    <a:pt x="0" y="224"/>
                    <a:pt x="32" y="312"/>
                    <a:pt x="56" y="360"/>
                  </a:cubicBezTo>
                  <a:cubicBezTo>
                    <a:pt x="80" y="408"/>
                    <a:pt x="136" y="424"/>
                    <a:pt x="152" y="456"/>
                  </a:cubicBezTo>
                  <a:cubicBezTo>
                    <a:pt x="168" y="488"/>
                    <a:pt x="160" y="520"/>
                    <a:pt x="152" y="552"/>
                  </a:cubicBezTo>
                  <a:cubicBezTo>
                    <a:pt x="144" y="584"/>
                    <a:pt x="112" y="600"/>
                    <a:pt x="104" y="648"/>
                  </a:cubicBezTo>
                  <a:cubicBezTo>
                    <a:pt x="96" y="696"/>
                    <a:pt x="96" y="792"/>
                    <a:pt x="104" y="840"/>
                  </a:cubicBezTo>
                  <a:cubicBezTo>
                    <a:pt x="112" y="888"/>
                    <a:pt x="120" y="904"/>
                    <a:pt x="152" y="936"/>
                  </a:cubicBezTo>
                  <a:cubicBezTo>
                    <a:pt x="184" y="968"/>
                    <a:pt x="256" y="1016"/>
                    <a:pt x="296" y="1032"/>
                  </a:cubicBezTo>
                  <a:cubicBezTo>
                    <a:pt x="336" y="1048"/>
                    <a:pt x="344" y="1048"/>
                    <a:pt x="392" y="1032"/>
                  </a:cubicBezTo>
                  <a:cubicBezTo>
                    <a:pt x="440" y="1016"/>
                    <a:pt x="544" y="976"/>
                    <a:pt x="584" y="936"/>
                  </a:cubicBezTo>
                  <a:cubicBezTo>
                    <a:pt x="624" y="896"/>
                    <a:pt x="616" y="840"/>
                    <a:pt x="632" y="792"/>
                  </a:cubicBezTo>
                  <a:cubicBezTo>
                    <a:pt x="648" y="744"/>
                    <a:pt x="656" y="680"/>
                    <a:pt x="680" y="648"/>
                  </a:cubicBezTo>
                  <a:cubicBezTo>
                    <a:pt x="704" y="616"/>
                    <a:pt x="744" y="616"/>
                    <a:pt x="776" y="600"/>
                  </a:cubicBezTo>
                  <a:cubicBezTo>
                    <a:pt x="808" y="584"/>
                    <a:pt x="840" y="584"/>
                    <a:pt x="872" y="552"/>
                  </a:cubicBezTo>
                  <a:cubicBezTo>
                    <a:pt x="904" y="520"/>
                    <a:pt x="952" y="456"/>
                    <a:pt x="968" y="408"/>
                  </a:cubicBezTo>
                  <a:cubicBezTo>
                    <a:pt x="984" y="360"/>
                    <a:pt x="968" y="304"/>
                    <a:pt x="968" y="264"/>
                  </a:cubicBezTo>
                  <a:cubicBezTo>
                    <a:pt x="968" y="224"/>
                    <a:pt x="976" y="208"/>
                    <a:pt x="968" y="168"/>
                  </a:cubicBezTo>
                  <a:cubicBezTo>
                    <a:pt x="960" y="128"/>
                    <a:pt x="944" y="48"/>
                    <a:pt x="920" y="24"/>
                  </a:cubicBezTo>
                  <a:cubicBezTo>
                    <a:pt x="896" y="0"/>
                    <a:pt x="856" y="24"/>
                    <a:pt x="824" y="24"/>
                  </a:cubicBezTo>
                  <a:cubicBezTo>
                    <a:pt x="792" y="24"/>
                    <a:pt x="760" y="8"/>
                    <a:pt x="728" y="24"/>
                  </a:cubicBezTo>
                  <a:cubicBezTo>
                    <a:pt x="696" y="40"/>
                    <a:pt x="664" y="104"/>
                    <a:pt x="632" y="120"/>
                  </a:cubicBezTo>
                  <a:cubicBezTo>
                    <a:pt x="600" y="136"/>
                    <a:pt x="560" y="128"/>
                    <a:pt x="536" y="120"/>
                  </a:cubicBezTo>
                  <a:cubicBezTo>
                    <a:pt x="512" y="112"/>
                    <a:pt x="512" y="88"/>
                    <a:pt x="488" y="72"/>
                  </a:cubicBezTo>
                  <a:cubicBezTo>
                    <a:pt x="464" y="56"/>
                    <a:pt x="408" y="32"/>
                    <a:pt x="344" y="2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1755" name="Oval 331" descr="Brown marble"/>
            <p:cNvSpPr>
              <a:spLocks noChangeArrowheads="1"/>
            </p:cNvSpPr>
            <p:nvPr/>
          </p:nvSpPr>
          <p:spPr bwMode="auto">
            <a:xfrm rot="2224651" flipH="1">
              <a:off x="545" y="2246"/>
              <a:ext cx="358" cy="108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1756" name="Oval 332" descr="Brown marble"/>
            <p:cNvSpPr>
              <a:spLocks noChangeArrowheads="1"/>
            </p:cNvSpPr>
            <p:nvPr/>
          </p:nvSpPr>
          <p:spPr bwMode="auto">
            <a:xfrm rot="5682719" flipH="1">
              <a:off x="786" y="2208"/>
              <a:ext cx="161" cy="421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1757" name="Oval 333" descr="Brown marble"/>
            <p:cNvSpPr>
              <a:spLocks noChangeArrowheads="1"/>
            </p:cNvSpPr>
            <p:nvPr/>
          </p:nvSpPr>
          <p:spPr bwMode="auto">
            <a:xfrm rot="5682719" flipH="1">
              <a:off x="864" y="2441"/>
              <a:ext cx="161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1758" name="Freeform 334" descr="Pink tissue paper"/>
            <p:cNvSpPr>
              <a:spLocks/>
            </p:cNvSpPr>
            <p:nvPr/>
          </p:nvSpPr>
          <p:spPr bwMode="auto">
            <a:xfrm rot="2053417">
              <a:off x="1631" y="2640"/>
              <a:ext cx="889" cy="935"/>
            </a:xfrm>
            <a:custGeom>
              <a:avLst/>
              <a:gdLst/>
              <a:ahLst/>
              <a:cxnLst>
                <a:cxn ang="0">
                  <a:pos x="344" y="24"/>
                </a:cxn>
                <a:cxn ang="0">
                  <a:pos x="104" y="24"/>
                </a:cxn>
                <a:cxn ang="0">
                  <a:pos x="8" y="168"/>
                </a:cxn>
                <a:cxn ang="0">
                  <a:pos x="56" y="360"/>
                </a:cxn>
                <a:cxn ang="0">
                  <a:pos x="152" y="456"/>
                </a:cxn>
                <a:cxn ang="0">
                  <a:pos x="152" y="552"/>
                </a:cxn>
                <a:cxn ang="0">
                  <a:pos x="104" y="648"/>
                </a:cxn>
                <a:cxn ang="0">
                  <a:pos x="104" y="840"/>
                </a:cxn>
                <a:cxn ang="0">
                  <a:pos x="152" y="936"/>
                </a:cxn>
                <a:cxn ang="0">
                  <a:pos x="296" y="1032"/>
                </a:cxn>
                <a:cxn ang="0">
                  <a:pos x="392" y="1032"/>
                </a:cxn>
                <a:cxn ang="0">
                  <a:pos x="584" y="936"/>
                </a:cxn>
                <a:cxn ang="0">
                  <a:pos x="632" y="792"/>
                </a:cxn>
                <a:cxn ang="0">
                  <a:pos x="680" y="648"/>
                </a:cxn>
                <a:cxn ang="0">
                  <a:pos x="776" y="600"/>
                </a:cxn>
                <a:cxn ang="0">
                  <a:pos x="872" y="552"/>
                </a:cxn>
                <a:cxn ang="0">
                  <a:pos x="968" y="408"/>
                </a:cxn>
                <a:cxn ang="0">
                  <a:pos x="968" y="264"/>
                </a:cxn>
                <a:cxn ang="0">
                  <a:pos x="968" y="168"/>
                </a:cxn>
                <a:cxn ang="0">
                  <a:pos x="920" y="24"/>
                </a:cxn>
                <a:cxn ang="0">
                  <a:pos x="824" y="24"/>
                </a:cxn>
                <a:cxn ang="0">
                  <a:pos x="728" y="24"/>
                </a:cxn>
                <a:cxn ang="0">
                  <a:pos x="632" y="120"/>
                </a:cxn>
                <a:cxn ang="0">
                  <a:pos x="536" y="120"/>
                </a:cxn>
                <a:cxn ang="0">
                  <a:pos x="488" y="72"/>
                </a:cxn>
                <a:cxn ang="0">
                  <a:pos x="344" y="24"/>
                </a:cxn>
              </a:cxnLst>
              <a:rect l="0" t="0" r="r" b="b"/>
              <a:pathLst>
                <a:path w="984" h="1048">
                  <a:moveTo>
                    <a:pt x="344" y="24"/>
                  </a:moveTo>
                  <a:cubicBezTo>
                    <a:pt x="280" y="16"/>
                    <a:pt x="160" y="0"/>
                    <a:pt x="104" y="24"/>
                  </a:cubicBezTo>
                  <a:cubicBezTo>
                    <a:pt x="48" y="48"/>
                    <a:pt x="16" y="112"/>
                    <a:pt x="8" y="168"/>
                  </a:cubicBezTo>
                  <a:cubicBezTo>
                    <a:pt x="0" y="224"/>
                    <a:pt x="32" y="312"/>
                    <a:pt x="56" y="360"/>
                  </a:cubicBezTo>
                  <a:cubicBezTo>
                    <a:pt x="80" y="408"/>
                    <a:pt x="136" y="424"/>
                    <a:pt x="152" y="456"/>
                  </a:cubicBezTo>
                  <a:cubicBezTo>
                    <a:pt x="168" y="488"/>
                    <a:pt x="160" y="520"/>
                    <a:pt x="152" y="552"/>
                  </a:cubicBezTo>
                  <a:cubicBezTo>
                    <a:pt x="144" y="584"/>
                    <a:pt x="112" y="600"/>
                    <a:pt x="104" y="648"/>
                  </a:cubicBezTo>
                  <a:cubicBezTo>
                    <a:pt x="96" y="696"/>
                    <a:pt x="96" y="792"/>
                    <a:pt x="104" y="840"/>
                  </a:cubicBezTo>
                  <a:cubicBezTo>
                    <a:pt x="112" y="888"/>
                    <a:pt x="120" y="904"/>
                    <a:pt x="152" y="936"/>
                  </a:cubicBezTo>
                  <a:cubicBezTo>
                    <a:pt x="184" y="968"/>
                    <a:pt x="256" y="1016"/>
                    <a:pt x="296" y="1032"/>
                  </a:cubicBezTo>
                  <a:cubicBezTo>
                    <a:pt x="336" y="1048"/>
                    <a:pt x="344" y="1048"/>
                    <a:pt x="392" y="1032"/>
                  </a:cubicBezTo>
                  <a:cubicBezTo>
                    <a:pt x="440" y="1016"/>
                    <a:pt x="544" y="976"/>
                    <a:pt x="584" y="936"/>
                  </a:cubicBezTo>
                  <a:cubicBezTo>
                    <a:pt x="624" y="896"/>
                    <a:pt x="616" y="840"/>
                    <a:pt x="632" y="792"/>
                  </a:cubicBezTo>
                  <a:cubicBezTo>
                    <a:pt x="648" y="744"/>
                    <a:pt x="656" y="680"/>
                    <a:pt x="680" y="648"/>
                  </a:cubicBezTo>
                  <a:cubicBezTo>
                    <a:pt x="704" y="616"/>
                    <a:pt x="744" y="616"/>
                    <a:pt x="776" y="600"/>
                  </a:cubicBezTo>
                  <a:cubicBezTo>
                    <a:pt x="808" y="584"/>
                    <a:pt x="840" y="584"/>
                    <a:pt x="872" y="552"/>
                  </a:cubicBezTo>
                  <a:cubicBezTo>
                    <a:pt x="904" y="520"/>
                    <a:pt x="952" y="456"/>
                    <a:pt x="968" y="408"/>
                  </a:cubicBezTo>
                  <a:cubicBezTo>
                    <a:pt x="984" y="360"/>
                    <a:pt x="968" y="304"/>
                    <a:pt x="968" y="264"/>
                  </a:cubicBezTo>
                  <a:cubicBezTo>
                    <a:pt x="968" y="224"/>
                    <a:pt x="976" y="208"/>
                    <a:pt x="968" y="168"/>
                  </a:cubicBezTo>
                  <a:cubicBezTo>
                    <a:pt x="960" y="128"/>
                    <a:pt x="944" y="48"/>
                    <a:pt x="920" y="24"/>
                  </a:cubicBezTo>
                  <a:cubicBezTo>
                    <a:pt x="896" y="0"/>
                    <a:pt x="856" y="24"/>
                    <a:pt x="824" y="24"/>
                  </a:cubicBezTo>
                  <a:cubicBezTo>
                    <a:pt x="792" y="24"/>
                    <a:pt x="760" y="8"/>
                    <a:pt x="728" y="24"/>
                  </a:cubicBezTo>
                  <a:cubicBezTo>
                    <a:pt x="696" y="40"/>
                    <a:pt x="664" y="104"/>
                    <a:pt x="632" y="120"/>
                  </a:cubicBezTo>
                  <a:cubicBezTo>
                    <a:pt x="600" y="136"/>
                    <a:pt x="560" y="128"/>
                    <a:pt x="536" y="120"/>
                  </a:cubicBezTo>
                  <a:cubicBezTo>
                    <a:pt x="512" y="112"/>
                    <a:pt x="512" y="88"/>
                    <a:pt x="488" y="72"/>
                  </a:cubicBezTo>
                  <a:cubicBezTo>
                    <a:pt x="464" y="56"/>
                    <a:pt x="408" y="32"/>
                    <a:pt x="344" y="24"/>
                  </a:cubicBez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41683" name="Group 335"/>
            <p:cNvGrpSpPr>
              <a:grpSpLocks/>
            </p:cNvGrpSpPr>
            <p:nvPr/>
          </p:nvGrpSpPr>
          <p:grpSpPr bwMode="auto">
            <a:xfrm>
              <a:off x="1872" y="2832"/>
              <a:ext cx="443" cy="469"/>
              <a:chOff x="4464" y="3456"/>
              <a:chExt cx="443" cy="469"/>
            </a:xfrm>
          </p:grpSpPr>
          <p:sp>
            <p:nvSpPr>
              <p:cNvPr id="231760" name="Oval 336" descr="Brown marble"/>
              <p:cNvSpPr>
                <a:spLocks noChangeArrowheads="1"/>
              </p:cNvSpPr>
              <p:nvPr/>
            </p:nvSpPr>
            <p:spPr bwMode="auto">
              <a:xfrm rot="-8720262">
                <a:off x="4465" y="3649"/>
                <a:ext cx="160" cy="239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61" name="Oval 337" descr="Brown marble"/>
              <p:cNvSpPr>
                <a:spLocks noChangeArrowheads="1"/>
              </p:cNvSpPr>
              <p:nvPr/>
            </p:nvSpPr>
            <p:spPr bwMode="auto">
              <a:xfrm rot="-8720262">
                <a:off x="4608" y="3505"/>
                <a:ext cx="162" cy="420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62" name="Oval 338" descr="Brown marble"/>
              <p:cNvSpPr>
                <a:spLocks noChangeArrowheads="1"/>
              </p:cNvSpPr>
              <p:nvPr/>
            </p:nvSpPr>
            <p:spPr bwMode="auto">
              <a:xfrm rot="-5262195">
                <a:off x="4674" y="3583"/>
                <a:ext cx="359" cy="106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684" name="Group 339"/>
            <p:cNvGrpSpPr>
              <a:grpSpLocks/>
            </p:cNvGrpSpPr>
            <p:nvPr/>
          </p:nvGrpSpPr>
          <p:grpSpPr bwMode="auto">
            <a:xfrm rot="-1212361">
              <a:off x="912" y="1920"/>
              <a:ext cx="624" cy="576"/>
              <a:chOff x="1248" y="1584"/>
              <a:chExt cx="912" cy="672"/>
            </a:xfrm>
          </p:grpSpPr>
          <p:sp>
            <p:nvSpPr>
              <p:cNvPr id="231764" name="Oval 340"/>
              <p:cNvSpPr>
                <a:spLocks noChangeArrowheads="1"/>
              </p:cNvSpPr>
              <p:nvPr/>
            </p:nvSpPr>
            <p:spPr bwMode="auto">
              <a:xfrm>
                <a:off x="1249" y="1584"/>
                <a:ext cx="912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65" name="Oval 341"/>
              <p:cNvSpPr>
                <a:spLocks noChangeArrowheads="1"/>
              </p:cNvSpPr>
              <p:nvPr/>
            </p:nvSpPr>
            <p:spPr bwMode="auto">
              <a:xfrm>
                <a:off x="1488" y="1777"/>
                <a:ext cx="434" cy="287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685" name="Group 342"/>
            <p:cNvGrpSpPr>
              <a:grpSpLocks/>
            </p:cNvGrpSpPr>
            <p:nvPr/>
          </p:nvGrpSpPr>
          <p:grpSpPr bwMode="auto">
            <a:xfrm rot="5123738">
              <a:off x="238" y="2930"/>
              <a:ext cx="676" cy="576"/>
              <a:chOff x="1248" y="1584"/>
              <a:chExt cx="912" cy="672"/>
            </a:xfrm>
          </p:grpSpPr>
          <p:sp>
            <p:nvSpPr>
              <p:cNvPr id="231767" name="Oval 343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913" cy="6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68" name="Oval 344"/>
              <p:cNvSpPr>
                <a:spLocks noChangeArrowheads="1"/>
              </p:cNvSpPr>
              <p:nvPr/>
            </p:nvSpPr>
            <p:spPr bwMode="auto">
              <a:xfrm>
                <a:off x="1489" y="1776"/>
                <a:ext cx="431" cy="286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686" name="Group 345"/>
            <p:cNvGrpSpPr>
              <a:grpSpLocks/>
            </p:cNvGrpSpPr>
            <p:nvPr/>
          </p:nvGrpSpPr>
          <p:grpSpPr bwMode="auto">
            <a:xfrm>
              <a:off x="1488" y="1056"/>
              <a:ext cx="1056" cy="1104"/>
              <a:chOff x="3600" y="2880"/>
              <a:chExt cx="1056" cy="1104"/>
            </a:xfrm>
          </p:grpSpPr>
          <p:sp>
            <p:nvSpPr>
              <p:cNvPr id="231770" name="Oval 346" descr="Stationery"/>
              <p:cNvSpPr>
                <a:spLocks noChangeArrowheads="1"/>
              </p:cNvSpPr>
              <p:nvPr/>
            </p:nvSpPr>
            <p:spPr bwMode="auto">
              <a:xfrm>
                <a:off x="3600" y="2880"/>
                <a:ext cx="1056" cy="1104"/>
              </a:xfrm>
              <a:prstGeom prst="ellipse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800000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71" name="Oval 347" descr="Brown marble"/>
              <p:cNvSpPr>
                <a:spLocks noChangeArrowheads="1"/>
              </p:cNvSpPr>
              <p:nvPr/>
            </p:nvSpPr>
            <p:spPr bwMode="auto">
              <a:xfrm>
                <a:off x="3888" y="2975"/>
                <a:ext cx="672" cy="816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687" name="Group 348"/>
            <p:cNvGrpSpPr>
              <a:grpSpLocks/>
            </p:cNvGrpSpPr>
            <p:nvPr/>
          </p:nvGrpSpPr>
          <p:grpSpPr bwMode="auto">
            <a:xfrm rot="2637218">
              <a:off x="893" y="1003"/>
              <a:ext cx="802" cy="576"/>
              <a:chOff x="1248" y="1584"/>
              <a:chExt cx="912" cy="672"/>
            </a:xfrm>
          </p:grpSpPr>
          <p:sp>
            <p:nvSpPr>
              <p:cNvPr id="231773" name="Oval 349"/>
              <p:cNvSpPr>
                <a:spLocks noChangeArrowheads="1"/>
              </p:cNvSpPr>
              <p:nvPr/>
            </p:nvSpPr>
            <p:spPr bwMode="auto">
              <a:xfrm>
                <a:off x="1247" y="1584"/>
                <a:ext cx="912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74" name="Oval 350"/>
              <p:cNvSpPr>
                <a:spLocks noChangeArrowheads="1"/>
              </p:cNvSpPr>
              <p:nvPr/>
            </p:nvSpPr>
            <p:spPr bwMode="auto">
              <a:xfrm>
                <a:off x="1487" y="1776"/>
                <a:ext cx="431" cy="287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241688" name="Group 351"/>
            <p:cNvGrpSpPr>
              <a:grpSpLocks/>
            </p:cNvGrpSpPr>
            <p:nvPr/>
          </p:nvGrpSpPr>
          <p:grpSpPr bwMode="auto">
            <a:xfrm rot="-2446802">
              <a:off x="2208" y="1680"/>
              <a:ext cx="672" cy="576"/>
              <a:chOff x="1248" y="1584"/>
              <a:chExt cx="912" cy="672"/>
            </a:xfrm>
          </p:grpSpPr>
          <p:sp>
            <p:nvSpPr>
              <p:cNvPr id="231776" name="Oval 352"/>
              <p:cNvSpPr>
                <a:spLocks noChangeArrowheads="1"/>
              </p:cNvSpPr>
              <p:nvPr/>
            </p:nvSpPr>
            <p:spPr bwMode="auto">
              <a:xfrm>
                <a:off x="1248" y="1585"/>
                <a:ext cx="912" cy="67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1777" name="Oval 353"/>
              <p:cNvSpPr>
                <a:spLocks noChangeArrowheads="1"/>
              </p:cNvSpPr>
              <p:nvPr/>
            </p:nvSpPr>
            <p:spPr bwMode="auto">
              <a:xfrm>
                <a:off x="1487" y="1777"/>
                <a:ext cx="433" cy="287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31778" name="Text Box 354"/>
          <p:cNvSpPr txBox="1">
            <a:spLocks noChangeArrowheads="1"/>
          </p:cNvSpPr>
          <p:nvPr/>
        </p:nvSpPr>
        <p:spPr bwMode="auto">
          <a:xfrm>
            <a:off x="395288" y="5373688"/>
            <a:ext cx="5181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Comic Sans MS" pitchFamily="66" charset="0"/>
              </a:rPr>
              <a:t>Where we have a group of similar cells all working together, we call this a </a:t>
            </a:r>
            <a:r>
              <a:rPr lang="en-US" sz="2400" b="1">
                <a:solidFill>
                  <a:srgbClr val="A50021"/>
                </a:solidFill>
                <a:latin typeface="Comic Sans MS" pitchFamily="66" charset="0"/>
              </a:rPr>
              <a:t>tissue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1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1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1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1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778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r>
              <a:rPr lang="en-US" sz="3800" smtClean="0">
                <a:solidFill>
                  <a:srgbClr val="0000FF"/>
                </a:solidFill>
                <a:latin typeface="Comic Sans MS" pitchFamily="66" charset="0"/>
              </a:rPr>
              <a:t>Finally….Organising cells</a:t>
            </a:r>
          </a:p>
        </p:txBody>
      </p:sp>
      <p:grpSp>
        <p:nvGrpSpPr>
          <p:cNvPr id="232451" name="Group 3"/>
          <p:cNvGrpSpPr>
            <a:grpSpLocks/>
          </p:cNvGrpSpPr>
          <p:nvPr/>
        </p:nvGrpSpPr>
        <p:grpSpPr bwMode="auto">
          <a:xfrm>
            <a:off x="4191000" y="5943600"/>
            <a:ext cx="4648200" cy="701675"/>
            <a:chOff x="2640" y="3744"/>
            <a:chExt cx="2928" cy="442"/>
          </a:xfrm>
        </p:grpSpPr>
        <p:sp>
          <p:nvSpPr>
            <p:cNvPr id="242711" name="Text Box 4"/>
            <p:cNvSpPr txBox="1">
              <a:spLocks noChangeArrowheads="1"/>
            </p:cNvSpPr>
            <p:nvPr/>
          </p:nvSpPr>
          <p:spPr bwMode="auto">
            <a:xfrm>
              <a:off x="2640" y="3744"/>
              <a:ext cx="67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4000" b="1">
                  <a:latin typeface="Comic Sans MS" pitchFamily="66" charset="0"/>
                </a:rPr>
                <a:t>Cell</a:t>
              </a:r>
              <a:endParaRPr lang="en-US" sz="3200" b="1">
                <a:latin typeface="Comic Sans MS" pitchFamily="66" charset="0"/>
              </a:endParaRPr>
            </a:p>
          </p:txBody>
        </p:sp>
        <p:sp>
          <p:nvSpPr>
            <p:cNvPr id="242712" name="Text Box 5"/>
            <p:cNvSpPr txBox="1">
              <a:spLocks noChangeArrowheads="1"/>
            </p:cNvSpPr>
            <p:nvPr/>
          </p:nvSpPr>
          <p:spPr bwMode="auto">
            <a:xfrm>
              <a:off x="3648" y="3792"/>
              <a:ext cx="19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omic Sans MS" pitchFamily="66" charset="0"/>
                </a:rPr>
                <a:t>The basic unit of life</a:t>
              </a:r>
            </a:p>
          </p:txBody>
        </p:sp>
      </p:grpSp>
      <p:sp>
        <p:nvSpPr>
          <p:cNvPr id="232454" name="AutoShape 6"/>
          <p:cNvSpPr>
            <a:spLocks noChangeArrowheads="1"/>
          </p:cNvSpPr>
          <p:nvPr/>
        </p:nvSpPr>
        <p:spPr bwMode="auto">
          <a:xfrm>
            <a:off x="4500563" y="5445125"/>
            <a:ext cx="485775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32455" name="AutoShape 7"/>
          <p:cNvSpPr>
            <a:spLocks noChangeArrowheads="1"/>
          </p:cNvSpPr>
          <p:nvPr/>
        </p:nvSpPr>
        <p:spPr bwMode="auto">
          <a:xfrm>
            <a:off x="4495800" y="4267200"/>
            <a:ext cx="485775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32456" name="AutoShape 8"/>
          <p:cNvSpPr>
            <a:spLocks noChangeArrowheads="1"/>
          </p:cNvSpPr>
          <p:nvPr/>
        </p:nvSpPr>
        <p:spPr bwMode="auto">
          <a:xfrm>
            <a:off x="4495800" y="1981200"/>
            <a:ext cx="485775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32457" name="Group 9"/>
          <p:cNvGrpSpPr>
            <a:grpSpLocks/>
          </p:cNvGrpSpPr>
          <p:nvPr/>
        </p:nvGrpSpPr>
        <p:grpSpPr bwMode="auto">
          <a:xfrm>
            <a:off x="3995738" y="4724400"/>
            <a:ext cx="4953000" cy="701675"/>
            <a:chOff x="2496" y="2976"/>
            <a:chExt cx="3120" cy="442"/>
          </a:xfrm>
        </p:grpSpPr>
        <p:sp>
          <p:nvSpPr>
            <p:cNvPr id="242709" name="Text Box 10"/>
            <p:cNvSpPr txBox="1">
              <a:spLocks noChangeArrowheads="1"/>
            </p:cNvSpPr>
            <p:nvPr/>
          </p:nvSpPr>
          <p:spPr bwMode="auto">
            <a:xfrm>
              <a:off x="2496" y="2976"/>
              <a:ext cx="115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4000" b="1">
                  <a:latin typeface="Comic Sans MS" pitchFamily="66" charset="0"/>
                </a:rPr>
                <a:t>Tissue</a:t>
              </a:r>
            </a:p>
          </p:txBody>
        </p:sp>
        <p:sp>
          <p:nvSpPr>
            <p:cNvPr id="242710" name="Text Box 11"/>
            <p:cNvSpPr txBox="1">
              <a:spLocks noChangeArrowheads="1"/>
            </p:cNvSpPr>
            <p:nvPr/>
          </p:nvSpPr>
          <p:spPr bwMode="auto">
            <a:xfrm>
              <a:off x="3696" y="2976"/>
              <a:ext cx="192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solidFill>
                    <a:srgbClr val="008000"/>
                  </a:solidFill>
                  <a:latin typeface="Comic Sans MS" pitchFamily="66" charset="0"/>
                </a:rPr>
                <a:t>Cells of the same type grouped together</a:t>
              </a:r>
            </a:p>
          </p:txBody>
        </p:sp>
      </p:grpSp>
      <p:sp>
        <p:nvSpPr>
          <p:cNvPr id="232460" name="AutoShape 12"/>
          <p:cNvSpPr>
            <a:spLocks noChangeArrowheads="1"/>
          </p:cNvSpPr>
          <p:nvPr/>
        </p:nvSpPr>
        <p:spPr bwMode="auto">
          <a:xfrm>
            <a:off x="4495800" y="3124200"/>
            <a:ext cx="485775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32461" name="Group 13"/>
          <p:cNvGrpSpPr>
            <a:grpSpLocks/>
          </p:cNvGrpSpPr>
          <p:nvPr/>
        </p:nvGrpSpPr>
        <p:grpSpPr bwMode="auto">
          <a:xfrm>
            <a:off x="3995738" y="3500438"/>
            <a:ext cx="4343400" cy="701675"/>
            <a:chOff x="2496" y="2208"/>
            <a:chExt cx="2736" cy="442"/>
          </a:xfrm>
        </p:grpSpPr>
        <p:sp>
          <p:nvSpPr>
            <p:cNvPr id="242707" name="Text Box 14"/>
            <p:cNvSpPr txBox="1">
              <a:spLocks noChangeArrowheads="1"/>
            </p:cNvSpPr>
            <p:nvPr/>
          </p:nvSpPr>
          <p:spPr bwMode="auto">
            <a:xfrm>
              <a:off x="2496" y="2208"/>
              <a:ext cx="110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4000" b="1">
                  <a:latin typeface="Comic Sans MS" pitchFamily="66" charset="0"/>
                </a:rPr>
                <a:t>Organ</a:t>
              </a:r>
            </a:p>
          </p:txBody>
        </p:sp>
        <p:sp>
          <p:nvSpPr>
            <p:cNvPr id="242708" name="Text Box 15"/>
            <p:cNvSpPr txBox="1">
              <a:spLocks noChangeArrowheads="1"/>
            </p:cNvSpPr>
            <p:nvPr/>
          </p:nvSpPr>
          <p:spPr bwMode="auto">
            <a:xfrm>
              <a:off x="3696" y="2208"/>
              <a:ext cx="153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solidFill>
                    <a:srgbClr val="FF0066"/>
                  </a:solidFill>
                  <a:latin typeface="Comic Sans MS" pitchFamily="66" charset="0"/>
                </a:rPr>
                <a:t>Different tissues working together</a:t>
              </a:r>
            </a:p>
          </p:txBody>
        </p:sp>
      </p:grpSp>
      <p:grpSp>
        <p:nvGrpSpPr>
          <p:cNvPr id="232464" name="Group 16"/>
          <p:cNvGrpSpPr>
            <a:grpSpLocks/>
          </p:cNvGrpSpPr>
          <p:nvPr/>
        </p:nvGrpSpPr>
        <p:grpSpPr bwMode="auto">
          <a:xfrm>
            <a:off x="3708400" y="2205038"/>
            <a:ext cx="5435600" cy="915987"/>
            <a:chOff x="2448" y="1344"/>
            <a:chExt cx="3312" cy="577"/>
          </a:xfrm>
        </p:grpSpPr>
        <p:sp>
          <p:nvSpPr>
            <p:cNvPr id="242705" name="Text Box 17"/>
            <p:cNvSpPr txBox="1">
              <a:spLocks noChangeArrowheads="1"/>
            </p:cNvSpPr>
            <p:nvPr/>
          </p:nvSpPr>
          <p:spPr bwMode="auto">
            <a:xfrm>
              <a:off x="2448" y="1488"/>
              <a:ext cx="11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 b="1">
                  <a:latin typeface="Comic Sans MS" pitchFamily="66" charset="0"/>
                </a:rPr>
                <a:t>System</a:t>
              </a:r>
            </a:p>
          </p:txBody>
        </p:sp>
        <p:sp>
          <p:nvSpPr>
            <p:cNvPr id="242706" name="Text Box 18"/>
            <p:cNvSpPr txBox="1">
              <a:spLocks noChangeArrowheads="1"/>
            </p:cNvSpPr>
            <p:nvPr/>
          </p:nvSpPr>
          <p:spPr bwMode="auto">
            <a:xfrm>
              <a:off x="3696" y="1344"/>
              <a:ext cx="206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solidFill>
                    <a:srgbClr val="800000"/>
                  </a:solidFill>
                  <a:latin typeface="Comic Sans MS" pitchFamily="66" charset="0"/>
                </a:rPr>
                <a:t>A group of organs co-operating to a common purpose</a:t>
              </a:r>
            </a:p>
          </p:txBody>
        </p:sp>
      </p:grpSp>
      <p:grpSp>
        <p:nvGrpSpPr>
          <p:cNvPr id="232467" name="Group 19"/>
          <p:cNvGrpSpPr>
            <a:grpSpLocks/>
          </p:cNvGrpSpPr>
          <p:nvPr/>
        </p:nvGrpSpPr>
        <p:grpSpPr bwMode="auto">
          <a:xfrm>
            <a:off x="3581400" y="981075"/>
            <a:ext cx="5562600" cy="930275"/>
            <a:chOff x="2256" y="624"/>
            <a:chExt cx="3504" cy="586"/>
          </a:xfrm>
        </p:grpSpPr>
        <p:sp>
          <p:nvSpPr>
            <p:cNvPr id="242703" name="Text Box 20"/>
            <p:cNvSpPr txBox="1">
              <a:spLocks noChangeArrowheads="1"/>
            </p:cNvSpPr>
            <p:nvPr/>
          </p:nvSpPr>
          <p:spPr bwMode="auto">
            <a:xfrm>
              <a:off x="2256" y="768"/>
              <a:ext cx="153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4000" b="1">
                  <a:latin typeface="Comic Sans MS" pitchFamily="66" charset="0"/>
                </a:rPr>
                <a:t>Organism</a:t>
              </a:r>
            </a:p>
          </p:txBody>
        </p:sp>
        <p:sp>
          <p:nvSpPr>
            <p:cNvPr id="242704" name="Text Box 21"/>
            <p:cNvSpPr txBox="1">
              <a:spLocks noChangeArrowheads="1"/>
            </p:cNvSpPr>
            <p:nvPr/>
          </p:nvSpPr>
          <p:spPr bwMode="auto">
            <a:xfrm>
              <a:off x="3696" y="624"/>
              <a:ext cx="2064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solidFill>
                    <a:srgbClr val="990099"/>
                  </a:solidFill>
                  <a:latin typeface="Comic Sans MS" pitchFamily="66" charset="0"/>
                </a:rPr>
                <a:t>All the systems working together as a coordinated living unit</a:t>
              </a:r>
            </a:p>
          </p:txBody>
        </p:sp>
      </p:grpSp>
      <p:grpSp>
        <p:nvGrpSpPr>
          <p:cNvPr id="232470" name="Group 22"/>
          <p:cNvGrpSpPr>
            <a:grpSpLocks/>
          </p:cNvGrpSpPr>
          <p:nvPr/>
        </p:nvGrpSpPr>
        <p:grpSpPr bwMode="auto">
          <a:xfrm>
            <a:off x="990600" y="1600200"/>
            <a:ext cx="2573338" cy="4740275"/>
            <a:chOff x="624" y="1008"/>
            <a:chExt cx="1488" cy="2986"/>
          </a:xfrm>
        </p:grpSpPr>
        <p:sp>
          <p:nvSpPr>
            <p:cNvPr id="232471" name="AutoShape 23"/>
            <p:cNvSpPr>
              <a:spLocks noChangeArrowheads="1"/>
            </p:cNvSpPr>
            <p:nvPr/>
          </p:nvSpPr>
          <p:spPr bwMode="auto">
            <a:xfrm rot="-5400000">
              <a:off x="182" y="2073"/>
              <a:ext cx="2160" cy="893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2701" name="Text Box 24"/>
            <p:cNvSpPr txBox="1">
              <a:spLocks noChangeArrowheads="1"/>
            </p:cNvSpPr>
            <p:nvPr/>
          </p:nvSpPr>
          <p:spPr bwMode="auto">
            <a:xfrm>
              <a:off x="768" y="3552"/>
              <a:ext cx="134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4000" b="1">
                  <a:latin typeface="Comic Sans MS" pitchFamily="66" charset="0"/>
                </a:rPr>
                <a:t>Simple</a:t>
              </a:r>
            </a:p>
          </p:txBody>
        </p:sp>
        <p:sp>
          <p:nvSpPr>
            <p:cNvPr id="242702" name="Text Box 25"/>
            <p:cNvSpPr txBox="1">
              <a:spLocks noChangeArrowheads="1"/>
            </p:cNvSpPr>
            <p:nvPr/>
          </p:nvSpPr>
          <p:spPr bwMode="auto">
            <a:xfrm>
              <a:off x="624" y="1008"/>
              <a:ext cx="1344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4000" b="1">
                  <a:latin typeface="Comic Sans MS" pitchFamily="66" charset="0"/>
                </a:rPr>
                <a:t>Complex</a:t>
              </a:r>
            </a:p>
          </p:txBody>
        </p:sp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2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2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2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2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2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2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2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2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23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4" grpId="0" animBg="1"/>
      <p:bldP spid="232455" grpId="0" animBg="1"/>
      <p:bldP spid="232456" grpId="0" animBg="1"/>
      <p:bldP spid="2324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A50021"/>
                </a:solidFill>
                <a:latin typeface="Comic Sans MS" pitchFamily="66" charset="0"/>
              </a:rPr>
              <a:t>The Microscope – What the parts do?</a:t>
            </a:r>
          </a:p>
        </p:txBody>
      </p:sp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1981200" y="1524000"/>
            <a:ext cx="6096000" cy="4876800"/>
            <a:chOff x="1248" y="960"/>
            <a:chExt cx="3840" cy="3072"/>
          </a:xfrm>
        </p:grpSpPr>
        <p:grpSp>
          <p:nvGrpSpPr>
            <p:cNvPr id="78859" name="Group 4"/>
            <p:cNvGrpSpPr>
              <a:grpSpLocks/>
            </p:cNvGrpSpPr>
            <p:nvPr/>
          </p:nvGrpSpPr>
          <p:grpSpPr bwMode="auto">
            <a:xfrm>
              <a:off x="1824" y="960"/>
              <a:ext cx="1920" cy="3072"/>
              <a:chOff x="432" y="960"/>
              <a:chExt cx="1920" cy="3072"/>
            </a:xfrm>
          </p:grpSpPr>
          <p:grpSp>
            <p:nvGrpSpPr>
              <p:cNvPr id="78888" name="Group 5"/>
              <p:cNvGrpSpPr>
                <a:grpSpLocks/>
              </p:cNvGrpSpPr>
              <p:nvPr/>
            </p:nvGrpSpPr>
            <p:grpSpPr bwMode="auto">
              <a:xfrm>
                <a:off x="432" y="960"/>
                <a:ext cx="1920" cy="3072"/>
                <a:chOff x="432" y="960"/>
                <a:chExt cx="1920" cy="3072"/>
              </a:xfrm>
            </p:grpSpPr>
            <p:grpSp>
              <p:nvGrpSpPr>
                <p:cNvPr id="78894" name="Group 6"/>
                <p:cNvGrpSpPr>
                  <a:grpSpLocks/>
                </p:cNvGrpSpPr>
                <p:nvPr/>
              </p:nvGrpSpPr>
              <p:grpSpPr bwMode="auto">
                <a:xfrm>
                  <a:off x="432" y="960"/>
                  <a:ext cx="1920" cy="3072"/>
                  <a:chOff x="432" y="960"/>
                  <a:chExt cx="1920" cy="3072"/>
                </a:xfrm>
              </p:grpSpPr>
              <p:sp>
                <p:nvSpPr>
                  <p:cNvPr id="78898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2688"/>
                    <a:ext cx="336" cy="1152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8899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432" y="3840"/>
                    <a:ext cx="1920" cy="192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890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2976"/>
                    <a:ext cx="1152" cy="96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890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3408"/>
                    <a:ext cx="384" cy="432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8902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3072"/>
                    <a:ext cx="240" cy="768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8903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3168"/>
                    <a:ext cx="480" cy="480"/>
                  </a:xfrm>
                  <a:prstGeom prst="ellipse">
                    <a:avLst/>
                  </a:pr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8904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1344"/>
                    <a:ext cx="336" cy="1296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78905" name="Group 14"/>
                  <p:cNvGrpSpPr>
                    <a:grpSpLocks/>
                  </p:cNvGrpSpPr>
                  <p:nvPr/>
                </p:nvGrpSpPr>
                <p:grpSpPr bwMode="auto">
                  <a:xfrm rot="3400919">
                    <a:off x="792" y="2280"/>
                    <a:ext cx="720" cy="384"/>
                    <a:chOff x="1824" y="2160"/>
                    <a:chExt cx="720" cy="384"/>
                  </a:xfrm>
                </p:grpSpPr>
                <p:sp>
                  <p:nvSpPr>
                    <p:cNvPr id="78909" name="AutoShape 15"/>
                    <p:cNvSpPr>
                      <a:spLocks noChangeArrowheads="1"/>
                    </p:cNvSpPr>
                    <p:nvPr/>
                  </p:nvSpPr>
                  <p:spPr bwMode="auto">
                    <a:xfrm rot="-3317343">
                      <a:off x="2400" y="2304"/>
                      <a:ext cx="192" cy="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910" name="AutoShape 16"/>
                    <p:cNvSpPr>
                      <a:spLocks noChangeArrowheads="1"/>
                    </p:cNvSpPr>
                    <p:nvPr/>
                  </p:nvSpPr>
                  <p:spPr bwMode="auto">
                    <a:xfrm rot="2896930">
                      <a:off x="1776" y="2304"/>
                      <a:ext cx="192" cy="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78911" name="Group 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24" y="2160"/>
                      <a:ext cx="720" cy="384"/>
                      <a:chOff x="1824" y="2160"/>
                      <a:chExt cx="720" cy="384"/>
                    </a:xfrm>
                  </p:grpSpPr>
                  <p:sp>
                    <p:nvSpPr>
                      <p:cNvPr id="78912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24" y="2160"/>
                        <a:ext cx="720" cy="48"/>
                      </a:xfrm>
                      <a:prstGeom prst="rect">
                        <a:avLst/>
                      </a:prstGeom>
                      <a:solidFill>
                        <a:srgbClr val="29292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78913" name="AutoShap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24" y="2208"/>
                        <a:ext cx="720" cy="240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4800 w 21600"/>
                          <a:gd name="T13" fmla="*/ 4770 h 21600"/>
                          <a:gd name="T14" fmla="*/ 16800 w 21600"/>
                          <a:gd name="T15" fmla="*/ 1683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5982" y="21600"/>
                            </a:lnTo>
                            <a:lnTo>
                              <a:pt x="15618" y="21600"/>
                            </a:lnTo>
                            <a:lnTo>
                              <a:pt x="21600" y="0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914" name="AutoShap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448"/>
                        <a:ext cx="240" cy="96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4500 w 21600"/>
                          <a:gd name="T13" fmla="*/ 4500 h 21600"/>
                          <a:gd name="T14" fmla="*/ 17100 w 21600"/>
                          <a:gd name="T15" fmla="*/ 17100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5400" y="21600"/>
                            </a:lnTo>
                            <a:lnTo>
                              <a:pt x="16200" y="21600"/>
                            </a:lnTo>
                            <a:lnTo>
                              <a:pt x="21600" y="0"/>
                            </a:lnTo>
                            <a:close/>
                          </a:path>
                        </a:pathLst>
                      </a:custGeom>
                      <a:solidFill>
                        <a:srgbClr val="29292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78906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208"/>
                    <a:ext cx="768" cy="480"/>
                  </a:xfrm>
                  <a:prstGeom prst="rtTriangl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8907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1008"/>
                    <a:ext cx="240" cy="336"/>
                  </a:xfrm>
                  <a:prstGeom prst="rect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8908" name="AutoShape 2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960"/>
                    <a:ext cx="432" cy="48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00 w 21600"/>
                      <a:gd name="T13" fmla="*/ 4500 h 21600"/>
                      <a:gd name="T14" fmla="*/ 17100 w 21600"/>
                      <a:gd name="T15" fmla="*/ 171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8895" name="Rectangle 24"/>
                <p:cNvSpPr>
                  <a:spLocks noChangeArrowheads="1"/>
                </p:cNvSpPr>
                <p:nvPr/>
              </p:nvSpPr>
              <p:spPr bwMode="auto">
                <a:xfrm>
                  <a:off x="1152" y="3408"/>
                  <a:ext cx="384" cy="48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896" name="Rectangle 25"/>
                <p:cNvSpPr>
                  <a:spLocks noChangeArrowheads="1"/>
                </p:cNvSpPr>
                <p:nvPr/>
              </p:nvSpPr>
              <p:spPr bwMode="auto">
                <a:xfrm>
                  <a:off x="1152" y="3504"/>
                  <a:ext cx="384" cy="48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897" name="Oval 26"/>
                <p:cNvSpPr>
                  <a:spLocks noChangeArrowheads="1"/>
                </p:cNvSpPr>
                <p:nvPr/>
              </p:nvSpPr>
              <p:spPr bwMode="auto">
                <a:xfrm>
                  <a:off x="1392" y="2112"/>
                  <a:ext cx="240" cy="240"/>
                </a:xfrm>
                <a:prstGeom prst="ellipse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8889" name="Group 27"/>
              <p:cNvGrpSpPr>
                <a:grpSpLocks/>
              </p:cNvGrpSpPr>
              <p:nvPr/>
            </p:nvGrpSpPr>
            <p:grpSpPr bwMode="auto">
              <a:xfrm>
                <a:off x="1008" y="2832"/>
                <a:ext cx="864" cy="144"/>
                <a:chOff x="3408" y="2016"/>
                <a:chExt cx="864" cy="144"/>
              </a:xfrm>
            </p:grpSpPr>
            <p:grpSp>
              <p:nvGrpSpPr>
                <p:cNvPr id="78890" name="Group 28"/>
                <p:cNvGrpSpPr>
                  <a:grpSpLocks/>
                </p:cNvGrpSpPr>
                <p:nvPr/>
              </p:nvGrpSpPr>
              <p:grpSpPr bwMode="auto">
                <a:xfrm>
                  <a:off x="3408" y="2016"/>
                  <a:ext cx="864" cy="112"/>
                  <a:chOff x="3408" y="2016"/>
                  <a:chExt cx="864" cy="112"/>
                </a:xfrm>
              </p:grpSpPr>
              <p:sp>
                <p:nvSpPr>
                  <p:cNvPr id="78892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552" y="2112"/>
                    <a:ext cx="720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893" name="Freeform 30"/>
                  <p:cNvSpPr>
                    <a:spLocks/>
                  </p:cNvSpPr>
                  <p:nvPr/>
                </p:nvSpPr>
                <p:spPr bwMode="auto">
                  <a:xfrm>
                    <a:off x="3408" y="2016"/>
                    <a:ext cx="144" cy="112"/>
                  </a:xfrm>
                  <a:custGeom>
                    <a:avLst/>
                    <a:gdLst>
                      <a:gd name="T0" fmla="*/ 144 w 144"/>
                      <a:gd name="T1" fmla="*/ 96 h 112"/>
                      <a:gd name="T2" fmla="*/ 48 w 144"/>
                      <a:gd name="T3" fmla="*/ 96 h 112"/>
                      <a:gd name="T4" fmla="*/ 0 w 144"/>
                      <a:gd name="T5" fmla="*/ 0 h 112"/>
                      <a:gd name="T6" fmla="*/ 0 60000 65536"/>
                      <a:gd name="T7" fmla="*/ 0 60000 65536"/>
                      <a:gd name="T8" fmla="*/ 0 60000 65536"/>
                      <a:gd name="T9" fmla="*/ 0 w 144"/>
                      <a:gd name="T10" fmla="*/ 0 h 112"/>
                      <a:gd name="T11" fmla="*/ 144 w 144"/>
                      <a:gd name="T12" fmla="*/ 112 h 11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44" h="112">
                        <a:moveTo>
                          <a:pt x="144" y="96"/>
                        </a:moveTo>
                        <a:cubicBezTo>
                          <a:pt x="108" y="104"/>
                          <a:pt x="72" y="112"/>
                          <a:pt x="48" y="96"/>
                        </a:cubicBezTo>
                        <a:cubicBezTo>
                          <a:pt x="24" y="80"/>
                          <a:pt x="8" y="16"/>
                          <a:pt x="0" y="0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8891" name="Rectangle 31"/>
                <p:cNvSpPr>
                  <a:spLocks noChangeArrowheads="1"/>
                </p:cNvSpPr>
                <p:nvPr/>
              </p:nvSpPr>
              <p:spPr bwMode="auto">
                <a:xfrm>
                  <a:off x="4128" y="2064"/>
                  <a:ext cx="48" cy="96"/>
                </a:xfrm>
                <a:prstGeom prst="rect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78860" name="Group 32"/>
            <p:cNvGrpSpPr>
              <a:grpSpLocks/>
            </p:cNvGrpSpPr>
            <p:nvPr/>
          </p:nvGrpSpPr>
          <p:grpSpPr bwMode="auto">
            <a:xfrm>
              <a:off x="2880" y="1008"/>
              <a:ext cx="1200" cy="288"/>
              <a:chOff x="1392" y="912"/>
              <a:chExt cx="1344" cy="288"/>
            </a:xfrm>
          </p:grpSpPr>
          <p:sp>
            <p:nvSpPr>
              <p:cNvPr id="78886" name="Text Box 33"/>
              <p:cNvSpPr txBox="1">
                <a:spLocks noChangeArrowheads="1"/>
              </p:cNvSpPr>
              <p:nvPr/>
            </p:nvSpPr>
            <p:spPr bwMode="auto">
              <a:xfrm>
                <a:off x="1728" y="912"/>
                <a:ext cx="10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18" charset="0"/>
                  </a:rPr>
                  <a:t>Eyepiece</a:t>
                </a:r>
              </a:p>
            </p:txBody>
          </p:sp>
          <p:sp>
            <p:nvSpPr>
              <p:cNvPr id="78887" name="Line 34"/>
              <p:cNvSpPr>
                <a:spLocks noChangeShapeType="1"/>
              </p:cNvSpPr>
              <p:nvPr/>
            </p:nvSpPr>
            <p:spPr bwMode="auto">
              <a:xfrm flipH="1">
                <a:off x="1392" y="105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61" name="Group 35"/>
            <p:cNvGrpSpPr>
              <a:grpSpLocks/>
            </p:cNvGrpSpPr>
            <p:nvPr/>
          </p:nvGrpSpPr>
          <p:grpSpPr bwMode="auto">
            <a:xfrm>
              <a:off x="3024" y="1824"/>
              <a:ext cx="1152" cy="336"/>
              <a:chOff x="1632" y="1824"/>
              <a:chExt cx="1152" cy="336"/>
            </a:xfrm>
          </p:grpSpPr>
          <p:sp>
            <p:nvSpPr>
              <p:cNvPr id="78884" name="Text Box 36"/>
              <p:cNvSpPr txBox="1">
                <a:spLocks noChangeArrowheads="1"/>
              </p:cNvSpPr>
              <p:nvPr/>
            </p:nvSpPr>
            <p:spPr bwMode="auto">
              <a:xfrm>
                <a:off x="1824" y="1824"/>
                <a:ext cx="96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18" charset="0"/>
                  </a:rPr>
                  <a:t>Fine focus</a:t>
                </a:r>
              </a:p>
            </p:txBody>
          </p:sp>
          <p:sp>
            <p:nvSpPr>
              <p:cNvPr id="78885" name="Line 37"/>
              <p:cNvSpPr>
                <a:spLocks noChangeShapeType="1"/>
              </p:cNvSpPr>
              <p:nvPr/>
            </p:nvSpPr>
            <p:spPr bwMode="auto">
              <a:xfrm flipH="1">
                <a:off x="1632" y="1968"/>
                <a:ext cx="24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62" name="Group 38"/>
            <p:cNvGrpSpPr>
              <a:grpSpLocks/>
            </p:cNvGrpSpPr>
            <p:nvPr/>
          </p:nvGrpSpPr>
          <p:grpSpPr bwMode="auto">
            <a:xfrm>
              <a:off x="1632" y="3504"/>
              <a:ext cx="912" cy="288"/>
              <a:chOff x="192" y="3312"/>
              <a:chExt cx="912" cy="288"/>
            </a:xfrm>
          </p:grpSpPr>
          <p:sp>
            <p:nvSpPr>
              <p:cNvPr id="78882" name="Text Box 39"/>
              <p:cNvSpPr txBox="1">
                <a:spLocks noChangeArrowheads="1"/>
              </p:cNvSpPr>
              <p:nvPr/>
            </p:nvSpPr>
            <p:spPr bwMode="auto">
              <a:xfrm>
                <a:off x="192" y="3312"/>
                <a:ext cx="57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18" charset="0"/>
                  </a:rPr>
                  <a:t>Light</a:t>
                </a:r>
              </a:p>
            </p:txBody>
          </p:sp>
          <p:sp>
            <p:nvSpPr>
              <p:cNvPr id="78883" name="Line 40"/>
              <p:cNvSpPr>
                <a:spLocks noChangeShapeType="1"/>
              </p:cNvSpPr>
              <p:nvPr/>
            </p:nvSpPr>
            <p:spPr bwMode="auto">
              <a:xfrm>
                <a:off x="720" y="345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63" name="Group 41"/>
            <p:cNvGrpSpPr>
              <a:grpSpLocks/>
            </p:cNvGrpSpPr>
            <p:nvPr/>
          </p:nvGrpSpPr>
          <p:grpSpPr bwMode="auto">
            <a:xfrm>
              <a:off x="3552" y="3264"/>
              <a:ext cx="1536" cy="288"/>
              <a:chOff x="2160" y="3264"/>
              <a:chExt cx="1536" cy="288"/>
            </a:xfrm>
          </p:grpSpPr>
          <p:sp>
            <p:nvSpPr>
              <p:cNvPr id="78880" name="Text Box 42"/>
              <p:cNvSpPr txBox="1">
                <a:spLocks noChangeArrowheads="1"/>
              </p:cNvSpPr>
              <p:nvPr/>
            </p:nvSpPr>
            <p:spPr bwMode="auto">
              <a:xfrm>
                <a:off x="2496" y="3264"/>
                <a:ext cx="120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18" charset="0"/>
                  </a:rPr>
                  <a:t>Rough focus</a:t>
                </a:r>
              </a:p>
            </p:txBody>
          </p:sp>
          <p:sp>
            <p:nvSpPr>
              <p:cNvPr id="78881" name="Line 43"/>
              <p:cNvSpPr>
                <a:spLocks noChangeShapeType="1"/>
              </p:cNvSpPr>
              <p:nvPr/>
            </p:nvSpPr>
            <p:spPr bwMode="auto">
              <a:xfrm flipH="1">
                <a:off x="2160" y="340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64" name="Group 44"/>
            <p:cNvGrpSpPr>
              <a:grpSpLocks/>
            </p:cNvGrpSpPr>
            <p:nvPr/>
          </p:nvGrpSpPr>
          <p:grpSpPr bwMode="auto">
            <a:xfrm>
              <a:off x="3552" y="2304"/>
              <a:ext cx="1056" cy="288"/>
              <a:chOff x="2256" y="2352"/>
              <a:chExt cx="1056" cy="288"/>
            </a:xfrm>
          </p:grpSpPr>
          <p:sp>
            <p:nvSpPr>
              <p:cNvPr id="78878" name="Text Box 45"/>
              <p:cNvSpPr txBox="1">
                <a:spLocks noChangeArrowheads="1"/>
              </p:cNvSpPr>
              <p:nvPr/>
            </p:nvSpPr>
            <p:spPr bwMode="auto">
              <a:xfrm>
                <a:off x="2592" y="2352"/>
                <a:ext cx="72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18" charset="0"/>
                  </a:rPr>
                  <a:t>Handle</a:t>
                </a:r>
              </a:p>
            </p:txBody>
          </p:sp>
          <p:sp>
            <p:nvSpPr>
              <p:cNvPr id="78879" name="Line 46"/>
              <p:cNvSpPr>
                <a:spLocks noChangeShapeType="1"/>
              </p:cNvSpPr>
              <p:nvPr/>
            </p:nvSpPr>
            <p:spPr bwMode="auto">
              <a:xfrm flipH="1">
                <a:off x="2256" y="2496"/>
                <a:ext cx="336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65" name="Group 47"/>
            <p:cNvGrpSpPr>
              <a:grpSpLocks/>
            </p:cNvGrpSpPr>
            <p:nvPr/>
          </p:nvGrpSpPr>
          <p:grpSpPr bwMode="auto">
            <a:xfrm>
              <a:off x="1968" y="1584"/>
              <a:ext cx="768" cy="720"/>
              <a:chOff x="528" y="1632"/>
              <a:chExt cx="768" cy="720"/>
            </a:xfrm>
          </p:grpSpPr>
          <p:sp>
            <p:nvSpPr>
              <p:cNvPr id="78876" name="Text Box 48"/>
              <p:cNvSpPr txBox="1">
                <a:spLocks noChangeArrowheads="1"/>
              </p:cNvSpPr>
              <p:nvPr/>
            </p:nvSpPr>
            <p:spPr bwMode="auto">
              <a:xfrm>
                <a:off x="528" y="1632"/>
                <a:ext cx="76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18" charset="0"/>
                  </a:rPr>
                  <a:t>Turret</a:t>
                </a:r>
              </a:p>
            </p:txBody>
          </p:sp>
          <p:sp>
            <p:nvSpPr>
              <p:cNvPr id="78877" name="Line 49"/>
              <p:cNvSpPr>
                <a:spLocks noChangeShapeType="1"/>
              </p:cNvSpPr>
              <p:nvPr/>
            </p:nvSpPr>
            <p:spPr bwMode="auto">
              <a:xfrm>
                <a:off x="912" y="1872"/>
                <a:ext cx="192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66" name="Group 50"/>
            <p:cNvGrpSpPr>
              <a:grpSpLocks/>
            </p:cNvGrpSpPr>
            <p:nvPr/>
          </p:nvGrpSpPr>
          <p:grpSpPr bwMode="auto">
            <a:xfrm>
              <a:off x="1296" y="3024"/>
              <a:ext cx="864" cy="288"/>
              <a:chOff x="0" y="2976"/>
              <a:chExt cx="864" cy="288"/>
            </a:xfrm>
          </p:grpSpPr>
          <p:sp>
            <p:nvSpPr>
              <p:cNvPr id="78874" name="Text Box 51"/>
              <p:cNvSpPr txBox="1">
                <a:spLocks noChangeArrowheads="1"/>
              </p:cNvSpPr>
              <p:nvPr/>
            </p:nvSpPr>
            <p:spPr bwMode="auto">
              <a:xfrm>
                <a:off x="0" y="2976"/>
                <a:ext cx="6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18" charset="0"/>
                  </a:rPr>
                  <a:t>Stage</a:t>
                </a:r>
              </a:p>
            </p:txBody>
          </p:sp>
          <p:sp>
            <p:nvSpPr>
              <p:cNvPr id="78875" name="Line 52"/>
              <p:cNvSpPr>
                <a:spLocks noChangeShapeType="1"/>
              </p:cNvSpPr>
              <p:nvPr/>
            </p:nvSpPr>
            <p:spPr bwMode="auto">
              <a:xfrm flipV="1">
                <a:off x="528" y="3024"/>
                <a:ext cx="3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67" name="Group 53"/>
            <p:cNvGrpSpPr>
              <a:grpSpLocks/>
            </p:cNvGrpSpPr>
            <p:nvPr/>
          </p:nvGrpSpPr>
          <p:grpSpPr bwMode="auto">
            <a:xfrm>
              <a:off x="1296" y="2640"/>
              <a:ext cx="1104" cy="288"/>
              <a:chOff x="1296" y="2640"/>
              <a:chExt cx="1104" cy="288"/>
            </a:xfrm>
          </p:grpSpPr>
          <p:sp>
            <p:nvSpPr>
              <p:cNvPr id="78872" name="Text Box 54"/>
              <p:cNvSpPr txBox="1">
                <a:spLocks noChangeArrowheads="1"/>
              </p:cNvSpPr>
              <p:nvPr/>
            </p:nvSpPr>
            <p:spPr bwMode="auto">
              <a:xfrm>
                <a:off x="1296" y="2640"/>
                <a:ext cx="48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18" charset="0"/>
                  </a:rPr>
                  <a:t>Clip</a:t>
                </a:r>
              </a:p>
            </p:txBody>
          </p:sp>
          <p:sp>
            <p:nvSpPr>
              <p:cNvPr id="78873" name="Line 55"/>
              <p:cNvSpPr>
                <a:spLocks noChangeShapeType="1"/>
              </p:cNvSpPr>
              <p:nvPr/>
            </p:nvSpPr>
            <p:spPr bwMode="auto">
              <a:xfrm>
                <a:off x="1680" y="2784"/>
                <a:ext cx="72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68" name="Group 56"/>
            <p:cNvGrpSpPr>
              <a:grpSpLocks/>
            </p:cNvGrpSpPr>
            <p:nvPr/>
          </p:nvGrpSpPr>
          <p:grpSpPr bwMode="auto">
            <a:xfrm>
              <a:off x="1248" y="1872"/>
              <a:ext cx="1104" cy="624"/>
              <a:chOff x="1248" y="1872"/>
              <a:chExt cx="1104" cy="624"/>
            </a:xfrm>
          </p:grpSpPr>
          <p:sp>
            <p:nvSpPr>
              <p:cNvPr id="78869" name="Text Box 57"/>
              <p:cNvSpPr txBox="1">
                <a:spLocks noChangeArrowheads="1"/>
              </p:cNvSpPr>
              <p:nvPr/>
            </p:nvSpPr>
            <p:spPr bwMode="auto">
              <a:xfrm>
                <a:off x="1248" y="1872"/>
                <a:ext cx="864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>
                    <a:solidFill>
                      <a:srgbClr val="000000"/>
                    </a:solidFill>
                    <a:latin typeface="Times New Roman" pitchFamily="18" charset="0"/>
                  </a:rPr>
                  <a:t>Objective lenses</a:t>
                </a:r>
              </a:p>
            </p:txBody>
          </p:sp>
          <p:sp>
            <p:nvSpPr>
              <p:cNvPr id="78870" name="Line 58"/>
              <p:cNvSpPr>
                <a:spLocks noChangeShapeType="1"/>
              </p:cNvSpPr>
              <p:nvPr/>
            </p:nvSpPr>
            <p:spPr bwMode="auto">
              <a:xfrm>
                <a:off x="1872" y="2160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71" name="Line 59"/>
              <p:cNvSpPr>
                <a:spLocks noChangeShapeType="1"/>
              </p:cNvSpPr>
              <p:nvPr/>
            </p:nvSpPr>
            <p:spPr bwMode="auto">
              <a:xfrm>
                <a:off x="1872" y="2160"/>
                <a:ext cx="48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557" name="Text Box 61"/>
          <p:cNvSpPr txBox="1">
            <a:spLocks noChangeArrowheads="1"/>
          </p:cNvSpPr>
          <p:nvPr/>
        </p:nvSpPr>
        <p:spPr bwMode="auto">
          <a:xfrm>
            <a:off x="6324600" y="1447800"/>
            <a:ext cx="2514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To look at the specimen</a:t>
            </a:r>
          </a:p>
        </p:txBody>
      </p:sp>
      <p:sp>
        <p:nvSpPr>
          <p:cNvPr id="106558" name="Text Box 62"/>
          <p:cNvSpPr txBox="1">
            <a:spLocks noChangeArrowheads="1"/>
          </p:cNvSpPr>
          <p:nvPr/>
        </p:nvSpPr>
        <p:spPr bwMode="auto">
          <a:xfrm>
            <a:off x="6629400" y="2743200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8000"/>
                </a:solidFill>
                <a:latin typeface="Times New Roman" pitchFamily="18" charset="0"/>
              </a:rPr>
              <a:t>Makes the image sharp</a:t>
            </a:r>
          </a:p>
        </p:txBody>
      </p:sp>
      <p:sp>
        <p:nvSpPr>
          <p:cNvPr id="106559" name="Text Box 63"/>
          <p:cNvSpPr txBox="1">
            <a:spLocks noChangeArrowheads="1"/>
          </p:cNvSpPr>
          <p:nvPr/>
        </p:nvSpPr>
        <p:spPr bwMode="auto">
          <a:xfrm>
            <a:off x="6172200" y="4038600"/>
            <a:ext cx="2667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9999CC"/>
                </a:solidFill>
                <a:latin typeface="Times New Roman" pitchFamily="18" charset="0"/>
              </a:rPr>
              <a:t>To carry the microscope</a:t>
            </a:r>
          </a:p>
        </p:txBody>
      </p:sp>
      <p:sp>
        <p:nvSpPr>
          <p:cNvPr id="106560" name="Text Box 64"/>
          <p:cNvSpPr txBox="1">
            <a:spLocks noChangeArrowheads="1"/>
          </p:cNvSpPr>
          <p:nvPr/>
        </p:nvSpPr>
        <p:spPr bwMode="auto">
          <a:xfrm>
            <a:off x="6156325" y="5589588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To get a clear image</a:t>
            </a:r>
          </a:p>
        </p:txBody>
      </p:sp>
      <p:sp>
        <p:nvSpPr>
          <p:cNvPr id="106561" name="Text Box 65"/>
          <p:cNvSpPr txBox="1">
            <a:spLocks noChangeArrowheads="1"/>
          </p:cNvSpPr>
          <p:nvPr/>
        </p:nvSpPr>
        <p:spPr bwMode="auto">
          <a:xfrm>
            <a:off x="228600" y="5562600"/>
            <a:ext cx="2590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8000"/>
                </a:solidFill>
                <a:latin typeface="Times New Roman" pitchFamily="18" charset="0"/>
              </a:rPr>
              <a:t>To illuminate the specimen</a:t>
            </a:r>
          </a:p>
        </p:txBody>
      </p:sp>
      <p:sp>
        <p:nvSpPr>
          <p:cNvPr id="106562" name="Text Box 66"/>
          <p:cNvSpPr txBox="1">
            <a:spLocks noChangeArrowheads="1"/>
          </p:cNvSpPr>
          <p:nvPr/>
        </p:nvSpPr>
        <p:spPr bwMode="auto">
          <a:xfrm>
            <a:off x="457200" y="4648200"/>
            <a:ext cx="2057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9999CC"/>
                </a:solidFill>
                <a:latin typeface="Times New Roman" pitchFamily="18" charset="0"/>
              </a:rPr>
              <a:t>The slide is placed here</a:t>
            </a:r>
          </a:p>
        </p:txBody>
      </p:sp>
      <p:sp>
        <p:nvSpPr>
          <p:cNvPr id="106563" name="Text Box 67"/>
          <p:cNvSpPr txBox="1">
            <a:spLocks noChangeArrowheads="1"/>
          </p:cNvSpPr>
          <p:nvPr/>
        </p:nvSpPr>
        <p:spPr bwMode="auto">
          <a:xfrm>
            <a:off x="457200" y="3886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Holds the slide</a:t>
            </a:r>
          </a:p>
        </p:txBody>
      </p:sp>
      <p:sp>
        <p:nvSpPr>
          <p:cNvPr id="106564" name="Text Box 68"/>
          <p:cNvSpPr txBox="1">
            <a:spLocks noChangeArrowheads="1"/>
          </p:cNvSpPr>
          <p:nvPr/>
        </p:nvSpPr>
        <p:spPr bwMode="auto">
          <a:xfrm>
            <a:off x="277813" y="2322513"/>
            <a:ext cx="23399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8000"/>
                </a:solidFill>
                <a:latin typeface="Times New Roman" pitchFamily="18" charset="0"/>
              </a:rPr>
              <a:t>Further magnifies the specimen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6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6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6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6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57" grpId="0" autoUpdateAnimBg="0"/>
      <p:bldP spid="106558" grpId="0" autoUpdateAnimBg="0"/>
      <p:bldP spid="106559" grpId="0" autoUpdateAnimBg="0"/>
      <p:bldP spid="106560" grpId="0" autoUpdateAnimBg="0"/>
      <p:bldP spid="106561" grpId="0" autoUpdateAnimBg="0"/>
      <p:bldP spid="106562" grpId="0" autoUpdateAnimBg="0"/>
      <p:bldP spid="106563" grpId="0" autoUpdateAnimBg="0"/>
      <p:bldP spid="10656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3" name="Group 2"/>
          <p:cNvGrpSpPr>
            <a:grpSpLocks/>
          </p:cNvGrpSpPr>
          <p:nvPr/>
        </p:nvGrpSpPr>
        <p:grpSpPr bwMode="auto">
          <a:xfrm flipH="1">
            <a:off x="609600" y="1752600"/>
            <a:ext cx="2286000" cy="3657600"/>
            <a:chOff x="432" y="960"/>
            <a:chExt cx="1920" cy="3072"/>
          </a:xfrm>
        </p:grpSpPr>
        <p:grpSp>
          <p:nvGrpSpPr>
            <p:cNvPr id="79876" name="Group 3"/>
            <p:cNvGrpSpPr>
              <a:grpSpLocks/>
            </p:cNvGrpSpPr>
            <p:nvPr/>
          </p:nvGrpSpPr>
          <p:grpSpPr bwMode="auto">
            <a:xfrm>
              <a:off x="432" y="960"/>
              <a:ext cx="1920" cy="3072"/>
              <a:chOff x="432" y="960"/>
              <a:chExt cx="1920" cy="3072"/>
            </a:xfrm>
          </p:grpSpPr>
          <p:grpSp>
            <p:nvGrpSpPr>
              <p:cNvPr id="79882" name="Group 4"/>
              <p:cNvGrpSpPr>
                <a:grpSpLocks/>
              </p:cNvGrpSpPr>
              <p:nvPr/>
            </p:nvGrpSpPr>
            <p:grpSpPr bwMode="auto">
              <a:xfrm>
                <a:off x="432" y="960"/>
                <a:ext cx="1920" cy="3072"/>
                <a:chOff x="432" y="960"/>
                <a:chExt cx="1920" cy="3072"/>
              </a:xfrm>
            </p:grpSpPr>
            <p:sp>
              <p:nvSpPr>
                <p:cNvPr id="79886" name="Rectangle 5"/>
                <p:cNvSpPr>
                  <a:spLocks noChangeArrowheads="1"/>
                </p:cNvSpPr>
                <p:nvPr/>
              </p:nvSpPr>
              <p:spPr bwMode="auto">
                <a:xfrm>
                  <a:off x="1920" y="2688"/>
                  <a:ext cx="336" cy="115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87" name="Rectangle 6"/>
                <p:cNvSpPr>
                  <a:spLocks noChangeArrowheads="1"/>
                </p:cNvSpPr>
                <p:nvPr/>
              </p:nvSpPr>
              <p:spPr bwMode="auto">
                <a:xfrm>
                  <a:off x="432" y="3840"/>
                  <a:ext cx="1920" cy="19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88" name="Rectangle 7"/>
                <p:cNvSpPr>
                  <a:spLocks noChangeArrowheads="1"/>
                </p:cNvSpPr>
                <p:nvPr/>
              </p:nvSpPr>
              <p:spPr bwMode="auto">
                <a:xfrm>
                  <a:off x="768" y="2976"/>
                  <a:ext cx="1152" cy="9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89" name="Rectangle 8"/>
                <p:cNvSpPr>
                  <a:spLocks noChangeArrowheads="1"/>
                </p:cNvSpPr>
                <p:nvPr/>
              </p:nvSpPr>
              <p:spPr bwMode="auto">
                <a:xfrm>
                  <a:off x="1152" y="3408"/>
                  <a:ext cx="384" cy="43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90" name="Rectangle 9"/>
                <p:cNvSpPr>
                  <a:spLocks noChangeArrowheads="1"/>
                </p:cNvSpPr>
                <p:nvPr/>
              </p:nvSpPr>
              <p:spPr bwMode="auto">
                <a:xfrm>
                  <a:off x="1680" y="3072"/>
                  <a:ext cx="240" cy="768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91" name="Oval 10"/>
                <p:cNvSpPr>
                  <a:spLocks noChangeArrowheads="1"/>
                </p:cNvSpPr>
                <p:nvPr/>
              </p:nvSpPr>
              <p:spPr bwMode="auto">
                <a:xfrm>
                  <a:off x="1632" y="3168"/>
                  <a:ext cx="480" cy="480"/>
                </a:xfrm>
                <a:prstGeom prst="ellipse">
                  <a:avLst/>
                </a:prstGeom>
                <a:solidFill>
                  <a:srgbClr val="29292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92" name="Rectangle 11"/>
                <p:cNvSpPr>
                  <a:spLocks noChangeArrowheads="1"/>
                </p:cNvSpPr>
                <p:nvPr/>
              </p:nvSpPr>
              <p:spPr bwMode="auto">
                <a:xfrm>
                  <a:off x="1152" y="1344"/>
                  <a:ext cx="336" cy="129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79893" name="Group 12"/>
                <p:cNvGrpSpPr>
                  <a:grpSpLocks/>
                </p:cNvGrpSpPr>
                <p:nvPr/>
              </p:nvGrpSpPr>
              <p:grpSpPr bwMode="auto">
                <a:xfrm rot="3400919">
                  <a:off x="792" y="2280"/>
                  <a:ext cx="720" cy="384"/>
                  <a:chOff x="1824" y="2160"/>
                  <a:chExt cx="720" cy="384"/>
                </a:xfrm>
              </p:grpSpPr>
              <p:sp>
                <p:nvSpPr>
                  <p:cNvPr id="79897" name="AutoShape 13"/>
                  <p:cNvSpPr>
                    <a:spLocks noChangeArrowheads="1"/>
                  </p:cNvSpPr>
                  <p:nvPr/>
                </p:nvSpPr>
                <p:spPr bwMode="auto">
                  <a:xfrm rot="-3317343">
                    <a:off x="2400" y="2304"/>
                    <a:ext cx="192" cy="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00 w 21600"/>
                      <a:gd name="T13" fmla="*/ 4500 h 21600"/>
                      <a:gd name="T14" fmla="*/ 17100 w 21600"/>
                      <a:gd name="T15" fmla="*/ 171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898" name="AutoShape 14"/>
                  <p:cNvSpPr>
                    <a:spLocks noChangeArrowheads="1"/>
                  </p:cNvSpPr>
                  <p:nvPr/>
                </p:nvSpPr>
                <p:spPr bwMode="auto">
                  <a:xfrm rot="2896930">
                    <a:off x="1776" y="2304"/>
                    <a:ext cx="192" cy="9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500 w 21600"/>
                      <a:gd name="T13" fmla="*/ 4500 h 21600"/>
                      <a:gd name="T14" fmla="*/ 17100 w 21600"/>
                      <a:gd name="T15" fmla="*/ 171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29292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989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824" y="2160"/>
                    <a:ext cx="720" cy="384"/>
                    <a:chOff x="1824" y="2160"/>
                    <a:chExt cx="720" cy="384"/>
                  </a:xfrm>
                </p:grpSpPr>
                <p:sp>
                  <p:nvSpPr>
                    <p:cNvPr id="79900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24" y="2160"/>
                      <a:ext cx="720" cy="48"/>
                    </a:xfrm>
                    <a:prstGeom prst="rect">
                      <a:avLst/>
                    </a:prstGeom>
                    <a:solidFill>
                      <a:srgbClr val="292929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79901" name="AutoShap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24" y="2208"/>
                      <a:ext cx="720" cy="24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800 w 21600"/>
                        <a:gd name="T13" fmla="*/ 4770 h 21600"/>
                        <a:gd name="T14" fmla="*/ 16800 w 21600"/>
                        <a:gd name="T15" fmla="*/ 1683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982" y="21600"/>
                          </a:lnTo>
                          <a:lnTo>
                            <a:pt x="15618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902" name="AutoShap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64" y="2448"/>
                      <a:ext cx="240" cy="9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rgbClr val="292929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79894" name="AutoShape 19"/>
                <p:cNvSpPr>
                  <a:spLocks noChangeArrowheads="1"/>
                </p:cNvSpPr>
                <p:nvPr/>
              </p:nvSpPr>
              <p:spPr bwMode="auto">
                <a:xfrm>
                  <a:off x="1488" y="2208"/>
                  <a:ext cx="768" cy="480"/>
                </a:xfrm>
                <a:prstGeom prst="rtTriangle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95" name="Rectangle 20"/>
                <p:cNvSpPr>
                  <a:spLocks noChangeArrowheads="1"/>
                </p:cNvSpPr>
                <p:nvPr/>
              </p:nvSpPr>
              <p:spPr bwMode="auto">
                <a:xfrm>
                  <a:off x="1200" y="1008"/>
                  <a:ext cx="240" cy="33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896" name="AutoShape 21"/>
                <p:cNvSpPr>
                  <a:spLocks noChangeArrowheads="1"/>
                </p:cNvSpPr>
                <p:nvPr/>
              </p:nvSpPr>
              <p:spPr bwMode="auto">
                <a:xfrm>
                  <a:off x="1104" y="960"/>
                  <a:ext cx="432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00 h 21600"/>
                    <a:gd name="T14" fmla="*/ 17100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29292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9883" name="Rectangle 22"/>
              <p:cNvSpPr>
                <a:spLocks noChangeArrowheads="1"/>
              </p:cNvSpPr>
              <p:nvPr/>
            </p:nvSpPr>
            <p:spPr bwMode="auto">
              <a:xfrm>
                <a:off x="1152" y="3408"/>
                <a:ext cx="384" cy="48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9884" name="Rectangle 23"/>
              <p:cNvSpPr>
                <a:spLocks noChangeArrowheads="1"/>
              </p:cNvSpPr>
              <p:nvPr/>
            </p:nvSpPr>
            <p:spPr bwMode="auto">
              <a:xfrm>
                <a:off x="1152" y="3504"/>
                <a:ext cx="384" cy="48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9885" name="Oval 24"/>
              <p:cNvSpPr>
                <a:spLocks noChangeArrowheads="1"/>
              </p:cNvSpPr>
              <p:nvPr/>
            </p:nvSpPr>
            <p:spPr bwMode="auto">
              <a:xfrm>
                <a:off x="1392" y="2112"/>
                <a:ext cx="240" cy="240"/>
              </a:xfrm>
              <a:prstGeom prst="ellipse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9877" name="Group 25"/>
            <p:cNvGrpSpPr>
              <a:grpSpLocks/>
            </p:cNvGrpSpPr>
            <p:nvPr/>
          </p:nvGrpSpPr>
          <p:grpSpPr bwMode="auto">
            <a:xfrm>
              <a:off x="1008" y="2832"/>
              <a:ext cx="864" cy="144"/>
              <a:chOff x="3408" y="2016"/>
              <a:chExt cx="864" cy="144"/>
            </a:xfrm>
          </p:grpSpPr>
          <p:grpSp>
            <p:nvGrpSpPr>
              <p:cNvPr id="79878" name="Group 26"/>
              <p:cNvGrpSpPr>
                <a:grpSpLocks/>
              </p:cNvGrpSpPr>
              <p:nvPr/>
            </p:nvGrpSpPr>
            <p:grpSpPr bwMode="auto">
              <a:xfrm>
                <a:off x="3408" y="2016"/>
                <a:ext cx="864" cy="112"/>
                <a:chOff x="3408" y="2016"/>
                <a:chExt cx="864" cy="112"/>
              </a:xfrm>
            </p:grpSpPr>
            <p:sp>
              <p:nvSpPr>
                <p:cNvPr id="79880" name="Line 27"/>
                <p:cNvSpPr>
                  <a:spLocks noChangeShapeType="1"/>
                </p:cNvSpPr>
                <p:nvPr/>
              </p:nvSpPr>
              <p:spPr bwMode="auto">
                <a:xfrm>
                  <a:off x="3552" y="2112"/>
                  <a:ext cx="720" cy="0"/>
                </a:xfrm>
                <a:prstGeom prst="line">
                  <a:avLst/>
                </a:prstGeom>
                <a:noFill/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881" name="Freeform 28"/>
                <p:cNvSpPr>
                  <a:spLocks/>
                </p:cNvSpPr>
                <p:nvPr/>
              </p:nvSpPr>
              <p:spPr bwMode="auto">
                <a:xfrm>
                  <a:off x="3408" y="2016"/>
                  <a:ext cx="144" cy="112"/>
                </a:xfrm>
                <a:custGeom>
                  <a:avLst/>
                  <a:gdLst>
                    <a:gd name="T0" fmla="*/ 144 w 144"/>
                    <a:gd name="T1" fmla="*/ 96 h 112"/>
                    <a:gd name="T2" fmla="*/ 48 w 144"/>
                    <a:gd name="T3" fmla="*/ 96 h 112"/>
                    <a:gd name="T4" fmla="*/ 0 w 144"/>
                    <a:gd name="T5" fmla="*/ 0 h 112"/>
                    <a:gd name="T6" fmla="*/ 0 60000 65536"/>
                    <a:gd name="T7" fmla="*/ 0 60000 65536"/>
                    <a:gd name="T8" fmla="*/ 0 60000 65536"/>
                    <a:gd name="T9" fmla="*/ 0 w 144"/>
                    <a:gd name="T10" fmla="*/ 0 h 112"/>
                    <a:gd name="T11" fmla="*/ 144 w 144"/>
                    <a:gd name="T12" fmla="*/ 112 h 1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4" h="112">
                      <a:moveTo>
                        <a:pt x="144" y="96"/>
                      </a:moveTo>
                      <a:cubicBezTo>
                        <a:pt x="108" y="104"/>
                        <a:pt x="72" y="112"/>
                        <a:pt x="48" y="96"/>
                      </a:cubicBezTo>
                      <a:cubicBezTo>
                        <a:pt x="24" y="80"/>
                        <a:pt x="8" y="16"/>
                        <a:pt x="0" y="0"/>
                      </a:cubicBezTo>
                    </a:path>
                  </a:pathLst>
                </a:custGeom>
                <a:noFill/>
                <a:ln w="381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9879" name="Rectangle 29"/>
              <p:cNvSpPr>
                <a:spLocks noChangeArrowheads="1"/>
              </p:cNvSpPr>
              <p:nvPr/>
            </p:nvSpPr>
            <p:spPr bwMode="auto">
              <a:xfrm>
                <a:off x="4128" y="2064"/>
                <a:ext cx="48" cy="96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8574" name="Text Box 30"/>
          <p:cNvSpPr txBox="1">
            <a:spLocks noChangeArrowheads="1"/>
          </p:cNvSpPr>
          <p:nvPr/>
        </p:nvSpPr>
        <p:spPr bwMode="auto">
          <a:xfrm>
            <a:off x="3276600" y="1066800"/>
            <a:ext cx="55626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Adjust the light to get a nice bright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“Field of View”.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Clip the slide on the stage.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Swing the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low power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lens into position.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Bring the stage up close to the objective lens with the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rough focus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Looking into the eyepiece, adjust the focus by moving the stage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slowly downwards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Achieve a perfect image using the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fine focus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If you move up in magnification, you may have to re-focus.</a:t>
            </a:r>
          </a:p>
        </p:txBody>
      </p:sp>
      <p:sp>
        <p:nvSpPr>
          <p:cNvPr id="79875" name="Rectangle 31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Using the Microscope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8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5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85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5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5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85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85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85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85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74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333375"/>
            <a:ext cx="7345362" cy="23764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b="1" u="sng" smtClean="0">
                <a:solidFill>
                  <a:srgbClr val="0000FF"/>
                </a:solidFill>
                <a:latin typeface="Comic Sans MS" pitchFamily="66" charset="0"/>
              </a:rPr>
              <a:t>Microscope drawings must have:</a:t>
            </a:r>
          </a:p>
          <a:p>
            <a:pPr eaLnBrk="1" hangingPunct="1">
              <a:buFont typeface="Wingdings" pitchFamily="2" charset="2"/>
              <a:buNone/>
            </a:pPr>
            <a:endParaRPr lang="en-US" sz="2800" u="sng" smtClean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>
              <a:buClr>
                <a:srgbClr val="A50021"/>
              </a:buClr>
              <a:buFontTx/>
              <a:buChar char="o"/>
            </a:pPr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Heading	</a:t>
            </a:r>
          </a:p>
          <a:p>
            <a:pPr eaLnBrk="1" hangingPunct="1">
              <a:buClr>
                <a:srgbClr val="A50021"/>
              </a:buClr>
              <a:buFontTx/>
              <a:buChar char="o"/>
            </a:pPr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Pencil drawing of what YOU see</a:t>
            </a:r>
          </a:p>
          <a:p>
            <a:pPr eaLnBrk="1" hangingPunct="1">
              <a:buClr>
                <a:srgbClr val="A50021"/>
              </a:buClr>
              <a:buFontTx/>
              <a:buChar char="o"/>
            </a:pPr>
            <a:r>
              <a:rPr lang="en-US" sz="2800" smtClean="0">
                <a:solidFill>
                  <a:srgbClr val="0000FF"/>
                </a:solidFill>
                <a:latin typeface="Comic Sans MS" pitchFamily="66" charset="0"/>
              </a:rPr>
              <a:t>Magnification</a:t>
            </a:r>
          </a:p>
          <a:p>
            <a:pPr eaLnBrk="1" hangingPunct="1">
              <a:buClr>
                <a:srgbClr val="A50021"/>
              </a:buClr>
              <a:buFontTx/>
              <a:buChar char="o"/>
            </a:pPr>
            <a:r>
              <a:rPr lang="en-GB" sz="2800" smtClean="0">
                <a:solidFill>
                  <a:srgbClr val="0000FF"/>
                </a:solidFill>
                <a:latin typeface="Comic Sans MS" pitchFamily="66" charset="0"/>
              </a:rPr>
              <a:t>Date</a:t>
            </a:r>
            <a:endParaRPr lang="en-US" sz="2800" smtClean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/>
            <a:endParaRPr lang="en-US" sz="280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80898" name="Rectangle 4"/>
          <p:cNvSpPr>
            <a:spLocks noChangeArrowheads="1"/>
          </p:cNvSpPr>
          <p:nvPr/>
        </p:nvSpPr>
        <p:spPr bwMode="auto">
          <a:xfrm>
            <a:off x="7958138" y="6308725"/>
            <a:ext cx="79057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80899" name="Text Box 6"/>
          <p:cNvSpPr txBox="1">
            <a:spLocks noChangeArrowheads="1"/>
          </p:cNvSpPr>
          <p:nvPr/>
        </p:nvSpPr>
        <p:spPr bwMode="auto">
          <a:xfrm>
            <a:off x="5160963" y="4743450"/>
            <a:ext cx="28670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40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Magnification: x100</a:t>
            </a:r>
            <a:endParaRPr lang="en-GB" sz="2400">
              <a:solidFill>
                <a:srgbClr val="0000FF"/>
              </a:solidFill>
            </a:endParaRPr>
          </a:p>
        </p:txBody>
      </p:sp>
      <p:sp>
        <p:nvSpPr>
          <p:cNvPr id="80900" name="Rectangle 7"/>
          <p:cNvSpPr>
            <a:spLocks noChangeArrowheads="1"/>
          </p:cNvSpPr>
          <p:nvPr/>
        </p:nvSpPr>
        <p:spPr bwMode="auto">
          <a:xfrm>
            <a:off x="1403350" y="3860800"/>
            <a:ext cx="5467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28528" anchor="ctr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Comic Sans MS" pitchFamily="66" charset="0"/>
                <a:ea typeface="Times New Roman" pitchFamily="18" charset="0"/>
                <a:cs typeface="TimesNewRomanPSMT"/>
              </a:rPr>
              <a:t>Slide #1: </a:t>
            </a:r>
            <a:r>
              <a:rPr lang="en-US" sz="2000" u="sng">
                <a:solidFill>
                  <a:srgbClr val="0000FF"/>
                </a:solidFill>
                <a:latin typeface="Comic Sans MS" pitchFamily="66" charset="0"/>
                <a:ea typeface="Times New Roman" pitchFamily="18" charset="0"/>
                <a:cs typeface="TimesNewRomanPSMT"/>
              </a:rPr>
              <a:t>Paper hanky (prepared 22/01/07)</a:t>
            </a:r>
            <a:endParaRPr lang="en-US" sz="2000">
              <a:solidFill>
                <a:srgbClr val="0000FF"/>
              </a:solidFill>
              <a:ea typeface="Times New Roman" pitchFamily="18" charset="0"/>
              <a:cs typeface="TimesNewRomanPSMT"/>
            </a:endParaRPr>
          </a:p>
          <a:p>
            <a:pPr eaLnBrk="0" hangingPunct="0"/>
            <a:endParaRPr lang="en-US" sz="2000">
              <a:solidFill>
                <a:srgbClr val="000000"/>
              </a:solidFill>
              <a:ea typeface="Times New Roman" pitchFamily="18" charset="0"/>
              <a:cs typeface="TimesNewRomanPSMT"/>
            </a:endParaRPr>
          </a:p>
        </p:txBody>
      </p:sp>
      <p:sp>
        <p:nvSpPr>
          <p:cNvPr id="80901" name="Rectangle 8"/>
          <p:cNvSpPr>
            <a:spLocks noChangeArrowheads="1"/>
          </p:cNvSpPr>
          <p:nvPr/>
        </p:nvSpPr>
        <p:spPr bwMode="auto">
          <a:xfrm>
            <a:off x="0" y="27416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GB">
              <a:solidFill>
                <a:srgbClr val="000000"/>
              </a:solidFill>
            </a:endParaRPr>
          </a:p>
        </p:txBody>
      </p:sp>
      <p:sp>
        <p:nvSpPr>
          <p:cNvPr id="80902" name="Rectangle 9"/>
          <p:cNvSpPr>
            <a:spLocks noChangeArrowheads="1"/>
          </p:cNvSpPr>
          <p:nvPr/>
        </p:nvSpPr>
        <p:spPr bwMode="auto">
          <a:xfrm>
            <a:off x="0" y="446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1294347" name="Picture 11" descr="Fiber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843213" y="4292600"/>
            <a:ext cx="1833562" cy="18573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9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adial">
  <a:themeElements>
    <a:clrScheme name="Radial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1883</Words>
  <Application>Microsoft Office PowerPoint</Application>
  <PresentationFormat>On-screen Show (4:3)</PresentationFormat>
  <Paragraphs>473</Paragraphs>
  <Slides>65</Slides>
  <Notes>36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Radial</vt:lpstr>
      <vt:lpstr>Pixel</vt:lpstr>
      <vt:lpstr>1_Pixel</vt:lpstr>
      <vt:lpstr>2_Pixel</vt:lpstr>
      <vt:lpstr>Bitmap Image</vt:lpstr>
      <vt:lpstr>Photo Editor Photo</vt:lpstr>
      <vt:lpstr>Lesson 1</vt:lpstr>
      <vt:lpstr>PowerPoint Presentation</vt:lpstr>
      <vt:lpstr>Lesson Starter- Using a microscope</vt:lpstr>
      <vt:lpstr>Microscope</vt:lpstr>
      <vt:lpstr>Lesson Starter</vt:lpstr>
      <vt:lpstr>The Microscope</vt:lpstr>
      <vt:lpstr>The Microscope – What the parts do?</vt:lpstr>
      <vt:lpstr>Using the Microscope</vt:lpstr>
      <vt:lpstr>PowerPoint Presentation</vt:lpstr>
      <vt:lpstr>Lesson Starter</vt:lpstr>
      <vt:lpstr>PowerPoint Presentation</vt:lpstr>
      <vt:lpstr>PowerPoint Presentation</vt:lpstr>
      <vt:lpstr>Magnification</vt:lpstr>
      <vt:lpstr>PowerPoint Presentation</vt:lpstr>
      <vt:lpstr>PowerPoint Presentation</vt:lpstr>
      <vt:lpstr>PowerPoint Presentation</vt:lpstr>
      <vt:lpstr>Estimating cell size</vt:lpstr>
      <vt:lpstr>Estimating cell size</vt:lpstr>
      <vt:lpstr>Lesson Starter- Estimating cell size</vt:lpstr>
      <vt:lpstr>Learning intentions</vt:lpstr>
      <vt:lpstr>Preparing an onion slide</vt:lpstr>
      <vt:lpstr>Onion cells under the microscope</vt:lpstr>
      <vt:lpstr>A Typical Plant Cell</vt:lpstr>
      <vt:lpstr>Lesson starter- Label the Parts of the Microscope</vt:lpstr>
      <vt:lpstr>Lesson Starter</vt:lpstr>
      <vt:lpstr>Learning intentions</vt:lpstr>
      <vt:lpstr>Preparing a cheek slide</vt:lpstr>
      <vt:lpstr>Cheek cells under the microscope</vt:lpstr>
      <vt:lpstr>Learning intentions</vt:lpstr>
      <vt:lpstr>Cells</vt:lpstr>
      <vt:lpstr>Cells</vt:lpstr>
      <vt:lpstr>Lesson Starter</vt:lpstr>
      <vt:lpstr>What are cells?</vt:lpstr>
      <vt:lpstr>Unicellular organisms</vt:lpstr>
      <vt:lpstr>Multicellular Organisms</vt:lpstr>
      <vt:lpstr>Cells</vt:lpstr>
      <vt:lpstr>Lesson Starter- animal cell</vt:lpstr>
      <vt:lpstr>Lesson Starter- plant cell</vt:lpstr>
      <vt:lpstr>Name structures 1-6</vt:lpstr>
      <vt:lpstr>Cells</vt:lpstr>
      <vt:lpstr>Animal cell: Made of 3 parts</vt:lpstr>
      <vt:lpstr>Animal cell structures</vt:lpstr>
      <vt:lpstr>Plant cell: Made of 6 parts</vt:lpstr>
      <vt:lpstr>PowerPoint Presentation</vt:lpstr>
      <vt:lpstr>Identifying cells  </vt:lpstr>
      <vt:lpstr>Identifying cells  </vt:lpstr>
      <vt:lpstr>Identifying cells  </vt:lpstr>
      <vt:lpstr>Identifying cells</vt:lpstr>
      <vt:lpstr>Identifying cells  </vt:lpstr>
      <vt:lpstr>Plant or Animal Cell?</vt:lpstr>
      <vt:lpstr>Identifying cells  </vt:lpstr>
      <vt:lpstr>Animal cells</vt:lpstr>
      <vt:lpstr>Plant Cells</vt:lpstr>
      <vt:lpstr>Lesson Starter- Identifying cells  </vt:lpstr>
      <vt:lpstr>Specialised cells for special jobs</vt:lpstr>
      <vt:lpstr>PowerPoint Presentation</vt:lpstr>
      <vt:lpstr>Muscle cells</vt:lpstr>
      <vt:lpstr>Nerve cells</vt:lpstr>
      <vt:lpstr>Special cells for special jobs</vt:lpstr>
      <vt:lpstr>Special cells for special jobs</vt:lpstr>
      <vt:lpstr>Special cells for special jobs</vt:lpstr>
      <vt:lpstr>PowerPoint Presentation</vt:lpstr>
      <vt:lpstr>PowerPoint Presentation</vt:lpstr>
      <vt:lpstr>A Tissue</vt:lpstr>
      <vt:lpstr>Finally….Organising cells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Sarah Gordon</dc:creator>
  <cp:lastModifiedBy>Sarah Gordon</cp:lastModifiedBy>
  <cp:revision>31</cp:revision>
  <dcterms:created xsi:type="dcterms:W3CDTF">2013-09-28T10:43:22Z</dcterms:created>
  <dcterms:modified xsi:type="dcterms:W3CDTF">2016-02-09T09:20:41Z</dcterms:modified>
</cp:coreProperties>
</file>