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CC9A-7F85-4943-B975-EE5D91523F0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AA3C-3ED9-4057-954C-23289489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55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CC9A-7F85-4943-B975-EE5D91523F0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AA3C-3ED9-4057-954C-23289489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CC9A-7F85-4943-B975-EE5D91523F0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AA3C-3ED9-4057-954C-23289489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27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CC9A-7F85-4943-B975-EE5D91523F0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AA3C-3ED9-4057-954C-23289489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40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CC9A-7F85-4943-B975-EE5D91523F0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AA3C-3ED9-4057-954C-23289489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90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CC9A-7F85-4943-B975-EE5D91523F0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AA3C-3ED9-4057-954C-23289489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04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CC9A-7F85-4943-B975-EE5D91523F0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AA3C-3ED9-4057-954C-23289489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9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CC9A-7F85-4943-B975-EE5D91523F0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AA3C-3ED9-4057-954C-23289489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26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CC9A-7F85-4943-B975-EE5D91523F0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AA3C-3ED9-4057-954C-23289489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34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CC9A-7F85-4943-B975-EE5D91523F0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AA3C-3ED9-4057-954C-23289489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63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CC9A-7F85-4943-B975-EE5D91523F0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AA3C-3ED9-4057-954C-23289489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52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2CC9A-7F85-4943-B975-EE5D91523F03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9AA3C-3ED9-4057-954C-232894896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EKfx0FHF-w" TargetMode="External"/><Relationship Id="rId2" Type="http://schemas.openxmlformats.org/officeDocument/2006/relationships/hyperlink" Target="https://www.youtube.com/watch?v=ntuLeV9KbA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re_XqTmN0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416"/>
            <a:ext cx="10515600" cy="1325563"/>
          </a:xfrm>
        </p:spPr>
        <p:txBody>
          <a:bodyPr/>
          <a:lstStyle/>
          <a:p>
            <a:r>
              <a:rPr lang="en-GB" dirty="0" smtClean="0"/>
              <a:t>Intro to Cycle of Analysis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Through each Factor- Mental, Emotional, Social and Physical (MESP) you will be asked to carry out a Cycle of Analysis.</a:t>
            </a:r>
          </a:p>
          <a:p>
            <a:endParaRPr lang="en-GB" dirty="0"/>
          </a:p>
          <a:p>
            <a:r>
              <a:rPr lang="en-GB" dirty="0" smtClean="0"/>
              <a:t>So far you have looked at Describe and Explain questions.</a:t>
            </a:r>
          </a:p>
          <a:p>
            <a:endParaRPr lang="en-GB" dirty="0"/>
          </a:p>
          <a:p>
            <a:r>
              <a:rPr lang="en-GB" dirty="0" smtClean="0"/>
              <a:t>Now we will look at the two ways in which you can gather information (Qualitative and Quantitative).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81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41306"/>
          </a:xfrm>
        </p:spPr>
        <p:txBody>
          <a:bodyPr/>
          <a:lstStyle/>
          <a:p>
            <a:r>
              <a:rPr lang="en-GB" dirty="0" smtClean="0"/>
              <a:t>Gathering Data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Gathering data is an essential part of improving our performance as it helps us to identify our strengths and weaknesses.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There are two different types of data we can gather:</a:t>
            </a:r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838200" y="3815562"/>
          <a:ext cx="10515600" cy="2271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672">
                  <a:extLst>
                    <a:ext uri="{9D8B030D-6E8A-4147-A177-3AD203B41FA5}">
                      <a16:colId xmlns:a16="http://schemas.microsoft.com/office/drawing/2014/main" val="3195329277"/>
                    </a:ext>
                  </a:extLst>
                </a:gridCol>
                <a:gridCol w="4391729">
                  <a:extLst>
                    <a:ext uri="{9D8B030D-6E8A-4147-A177-3AD203B41FA5}">
                      <a16:colId xmlns:a16="http://schemas.microsoft.com/office/drawing/2014/main" val="277112867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966215734"/>
                    </a:ext>
                  </a:extLst>
                </a:gridCol>
              </a:tblGrid>
              <a:tr h="442929"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r>
                        <a:rPr lang="en-GB" baseline="0" dirty="0" smtClean="0"/>
                        <a:t> of Data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</a:t>
                      </a:r>
                      <a:r>
                        <a:rPr lang="en-GB" baseline="0" dirty="0" smtClean="0"/>
                        <a:t> does this mean?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258487"/>
                  </a:ext>
                </a:extLst>
              </a:tr>
              <a:tr h="548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Quantitative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Data</a:t>
                      </a:r>
                      <a:r>
                        <a:rPr lang="en-GB" baseline="0" dirty="0" smtClean="0"/>
                        <a:t> that can be specifically measured.</a:t>
                      </a:r>
                    </a:p>
                    <a:p>
                      <a:r>
                        <a:rPr lang="en-GB" baseline="0" dirty="0" smtClean="0"/>
                        <a:t>Facts and Figures, such as percentages. 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Standardised</a:t>
                      </a:r>
                      <a:r>
                        <a:rPr lang="en-GB" baseline="0" dirty="0" smtClean="0"/>
                        <a:t> Fitness Tests 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472970"/>
                  </a:ext>
                </a:extLst>
              </a:tr>
              <a:tr h="548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Qualitative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Data gathered from personal</a:t>
                      </a:r>
                      <a:r>
                        <a:rPr lang="en-GB" baseline="0" dirty="0" smtClean="0"/>
                        <a:t> judgements, opinions and reflections.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Coach/Teacher</a:t>
                      </a:r>
                      <a:r>
                        <a:rPr lang="en-GB" baseline="0" dirty="0" smtClean="0"/>
                        <a:t> Feedback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024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9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15626"/>
          </a:xfrm>
        </p:spPr>
        <p:txBody>
          <a:bodyPr>
            <a:normAutofit/>
          </a:bodyPr>
          <a:lstStyle/>
          <a:p>
            <a:r>
              <a:rPr lang="en-GB" sz="4000" dirty="0"/>
              <a:t>Benefits/ Limitations  of gathering these different types of data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4"/>
          <a:ext cx="10058400" cy="220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4047625792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223365977"/>
                    </a:ext>
                  </a:extLst>
                </a:gridCol>
              </a:tblGrid>
              <a:tr h="2831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Quantitative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701558"/>
                  </a:ext>
                </a:extLst>
              </a:tr>
              <a:tr h="28314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Benefits</a:t>
                      </a:r>
                      <a:r>
                        <a:rPr lang="en-GB" sz="1600" baseline="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Limitations</a:t>
                      </a:r>
                      <a:r>
                        <a:rPr lang="en-GB" sz="1600" baseline="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98830"/>
                  </a:ext>
                </a:extLst>
              </a:tr>
              <a:tr h="153598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Gives you a baseline</a:t>
                      </a:r>
                      <a:r>
                        <a:rPr lang="en-GB" sz="1600" baseline="0" dirty="0" smtClean="0"/>
                        <a:t> number/statistic so that you can measure improvement/ compare to National Averages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/>
                        <a:t>Helps with target setting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/>
                        <a:t>Factual information- your score in a test is the score, no external influences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Only gives you a score so no detail as to what</a:t>
                      </a:r>
                      <a:r>
                        <a:rPr lang="en-GB" sz="1600" baseline="0" dirty="0" smtClean="0"/>
                        <a:t> exactly you need to improve 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50222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96963" y="4052808"/>
          <a:ext cx="10058400" cy="20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638370296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436041360"/>
                    </a:ext>
                  </a:extLst>
                </a:gridCol>
              </a:tblGrid>
              <a:tr h="386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Qualitative Data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18047"/>
                  </a:ext>
                </a:extLst>
              </a:tr>
              <a:tr h="3866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Benefits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Limitations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590012"/>
                  </a:ext>
                </a:extLst>
              </a:tr>
              <a:tr h="121931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Gives</a:t>
                      </a:r>
                      <a:r>
                        <a:rPr lang="en-GB" sz="1600" baseline="0" dirty="0" smtClean="0"/>
                        <a:t> you more detail about the areas of strength and weakness instead of a number/score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/>
                        <a:t>Can help you select appropriate approaches to develop performance/ plan PDP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Results</a:t>
                      </a:r>
                      <a:r>
                        <a:rPr lang="en-GB" sz="1600" baseline="0" dirty="0" smtClean="0"/>
                        <a:t> c</a:t>
                      </a:r>
                      <a:r>
                        <a:rPr lang="en-GB" sz="1600" dirty="0" smtClean="0"/>
                        <a:t>an</a:t>
                      </a:r>
                      <a:r>
                        <a:rPr lang="en-GB" sz="1600" baseline="0" dirty="0" smtClean="0"/>
                        <a:t> be impacted by observers opinions which can impact validity of results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/>
                        <a:t>Open to personal interpretation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/>
                        <a:t>Time Consuming 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79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9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27" y="1"/>
            <a:ext cx="11118273" cy="16906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Task 1- </a:t>
            </a:r>
            <a:r>
              <a:rPr lang="en-GB" b="1" u="sng" dirty="0" smtClean="0"/>
              <a:t>Explain</a:t>
            </a:r>
            <a:r>
              <a:rPr lang="en-GB" dirty="0" smtClean="0"/>
              <a:t> the benefits and limitations of Gathering Data on performance through the Physical Factor 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825625"/>
            <a:ext cx="11007436" cy="4351338"/>
          </a:xfrm>
        </p:spPr>
        <p:txBody>
          <a:bodyPr/>
          <a:lstStyle/>
          <a:p>
            <a:r>
              <a:rPr lang="en-GB" dirty="0" smtClean="0"/>
              <a:t>Example-</a:t>
            </a:r>
          </a:p>
          <a:p>
            <a:pPr marL="0" indent="0">
              <a:buNone/>
            </a:pPr>
            <a:r>
              <a:rPr lang="en-GB" dirty="0" smtClean="0"/>
              <a:t>By gathering information on my performance it gives me hard data on my level of fitness. By knowing what level my CRE is at I can then design a programme of work to set achievable targets and improve my level of fitness by working through my programme of work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168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of Gathering Data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55816"/>
            <a:ext cx="10058400" cy="3413277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Through the physical factor we will gathering quantitative data by carrying out the following Standardised Tests-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35m Sprint </a:t>
            </a:r>
            <a:r>
              <a:rPr lang="en-GB" dirty="0" smtClean="0"/>
              <a:t>Test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https://www.youtube.com/watch?v=ntuLeV9KbAQ</a:t>
            </a: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Illinois Agility </a:t>
            </a:r>
            <a:r>
              <a:rPr lang="en-GB" dirty="0" smtClean="0"/>
              <a:t>Test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https://www.youtube.com/watch?v=QEKfx0FHF-w</a:t>
            </a: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Multi-Stage Fitness Test (Bleep Test) </a:t>
            </a: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https://www.youtube.com/watch?v=Lre_XqTmN0c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00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2" y="221433"/>
            <a:ext cx="11817926" cy="1325563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Task 2-</a:t>
            </a:r>
            <a:br>
              <a:rPr lang="en-US" sz="3600" dirty="0" smtClean="0"/>
            </a:br>
            <a:r>
              <a:rPr lang="en-US" sz="3600" dirty="0" smtClean="0"/>
              <a:t>Choose </a:t>
            </a:r>
            <a:r>
              <a:rPr lang="en-US" sz="3600" b="1" dirty="0">
                <a:solidFill>
                  <a:srgbClr val="3366FF"/>
                </a:solidFill>
              </a:rPr>
              <a:t>one</a:t>
            </a:r>
            <a:r>
              <a:rPr lang="en-US" sz="3600" dirty="0"/>
              <a:t> of the methods </a:t>
            </a:r>
            <a:r>
              <a:rPr lang="en-US" sz="3600" dirty="0" smtClean="0"/>
              <a:t>you </a:t>
            </a:r>
            <a:r>
              <a:rPr lang="en-US" sz="3600" dirty="0"/>
              <a:t>have </a:t>
            </a:r>
            <a:r>
              <a:rPr lang="en-US" sz="3600" dirty="0" smtClean="0"/>
              <a:t>watched</a:t>
            </a:r>
            <a:r>
              <a:rPr lang="en-US" sz="3600" dirty="0" smtClean="0"/>
              <a:t> </a:t>
            </a:r>
            <a:r>
              <a:rPr lang="en-US" sz="3600" dirty="0"/>
              <a:t>to answer the following </a:t>
            </a:r>
            <a:r>
              <a:rPr lang="en-US" sz="3600" dirty="0" smtClean="0"/>
              <a:t>question (4).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1" y="1759527"/>
            <a:ext cx="11222182" cy="49417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u="sng" dirty="0" smtClean="0">
                <a:solidFill>
                  <a:srgbClr val="FF0000"/>
                </a:solidFill>
              </a:rPr>
              <a:t>Q. Describe</a:t>
            </a:r>
            <a:r>
              <a:rPr lang="en-US" sz="3000" u="sng" dirty="0" smtClean="0"/>
              <a:t> </a:t>
            </a:r>
            <a:r>
              <a:rPr lang="en-US" sz="3000" u="sng" dirty="0" smtClean="0">
                <a:solidFill>
                  <a:srgbClr val="3366FF"/>
                </a:solidFill>
              </a:rPr>
              <a:t>how you used this method to gather data about the physical factor (4 marks) 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This is a </a:t>
            </a:r>
            <a:r>
              <a:rPr lang="en-US" b="1" u="sng" dirty="0" smtClean="0"/>
              <a:t>describe</a:t>
            </a:r>
            <a:r>
              <a:rPr lang="en-US" dirty="0" smtClean="0"/>
              <a:t> question, so think about;</a:t>
            </a:r>
          </a:p>
          <a:p>
            <a:pPr>
              <a:buFontTx/>
              <a:buChar char="-"/>
            </a:pPr>
            <a:r>
              <a:rPr lang="en-US" dirty="0"/>
              <a:t>Painting a </a:t>
            </a:r>
            <a:r>
              <a:rPr lang="en-US" dirty="0" smtClean="0"/>
              <a:t>picture- Imagine the marker has never seen this test before and this is their set of instructions </a:t>
            </a:r>
            <a:endParaRPr lang="en-US" dirty="0"/>
          </a:p>
          <a:p>
            <a:pPr>
              <a:buFontTx/>
              <a:buChar char="-"/>
            </a:pPr>
            <a:r>
              <a:rPr lang="en-US" b="1" u="sng" dirty="0"/>
              <a:t>Giving step by step instructions </a:t>
            </a:r>
          </a:p>
          <a:p>
            <a:pPr>
              <a:buFontTx/>
              <a:buChar char="-"/>
            </a:pPr>
            <a:r>
              <a:rPr lang="en-US" dirty="0"/>
              <a:t>What exactly did you do?</a:t>
            </a:r>
          </a:p>
          <a:p>
            <a:pPr>
              <a:buFontTx/>
              <a:buChar char="-"/>
            </a:pPr>
            <a:r>
              <a:rPr lang="en-US" dirty="0"/>
              <a:t>What was the process you went through from start to finish</a:t>
            </a:r>
            <a:r>
              <a:rPr lang="en-US" dirty="0" smtClean="0"/>
              <a:t>?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W</a:t>
            </a:r>
            <a:r>
              <a:rPr lang="en-US" dirty="0" smtClean="0"/>
              <a:t>ho</a:t>
            </a:r>
            <a:r>
              <a:rPr lang="en-US" dirty="0"/>
              <a:t>, W</a:t>
            </a:r>
            <a:r>
              <a:rPr lang="en-US" dirty="0" smtClean="0"/>
              <a:t>hen</a:t>
            </a:r>
            <a:r>
              <a:rPr lang="en-US" dirty="0"/>
              <a:t>, </a:t>
            </a:r>
            <a:r>
              <a:rPr lang="en-US" dirty="0" smtClean="0"/>
              <a:t>Where</a:t>
            </a:r>
            <a:r>
              <a:rPr lang="en-US" dirty="0"/>
              <a:t>, </a:t>
            </a:r>
            <a:r>
              <a:rPr lang="en-US" dirty="0" smtClean="0"/>
              <a:t>What </a:t>
            </a:r>
            <a:r>
              <a:rPr lang="en-US" dirty="0"/>
              <a:t>and </a:t>
            </a:r>
            <a:r>
              <a:rPr lang="en-US" dirty="0" smtClean="0"/>
              <a:t>how</a:t>
            </a:r>
            <a:r>
              <a:rPr lang="en-US" dirty="0"/>
              <a:t>?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What equipment was needed? How did you use this equipment? </a:t>
            </a: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Example:</a:t>
            </a:r>
          </a:p>
          <a:p>
            <a:pPr marL="0" indent="0">
              <a:buNone/>
            </a:pPr>
            <a:r>
              <a:rPr lang="en-US" sz="2000" i="1" dirty="0" smtClean="0"/>
              <a:t>‘My partner stood on the other side of the net and fed the shuttle 10  times using a high serve to the back of the court’</a:t>
            </a:r>
            <a:r>
              <a:rPr lang="en-GB" sz="2000" i="1" dirty="0" smtClean="0"/>
              <a:t> (1 mark)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12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Answer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76994"/>
            <a:ext cx="10058400" cy="4415246"/>
          </a:xfrm>
        </p:spPr>
        <p:txBody>
          <a:bodyPr>
            <a:normAutofit lnSpcReduction="10000"/>
          </a:bodyPr>
          <a:lstStyle/>
          <a:p>
            <a:r>
              <a:rPr lang="en-GB" i="1" dirty="0"/>
              <a:t>‘A method I used to collect data on physical factors (speed) was the </a:t>
            </a:r>
            <a:r>
              <a:rPr lang="en-GB" i="1" dirty="0" smtClean="0"/>
              <a:t>35m Sprint </a:t>
            </a:r>
            <a:r>
              <a:rPr lang="en-GB" i="1" dirty="0"/>
              <a:t>Test.’</a:t>
            </a:r>
            <a:endParaRPr lang="en-GB" dirty="0"/>
          </a:p>
          <a:p>
            <a:r>
              <a:rPr lang="en-GB" i="1" dirty="0" smtClean="0"/>
              <a:t>‘</a:t>
            </a:r>
            <a:r>
              <a:rPr lang="en-GB" i="1" dirty="0" smtClean="0">
                <a:solidFill>
                  <a:srgbClr val="FF0000"/>
                </a:solidFill>
              </a:rPr>
              <a:t>To begin I measured 35m on a flat and dry surface using a measuring tape and placed cones down at either end</a:t>
            </a:r>
            <a:r>
              <a:rPr lang="en-GB" i="1" dirty="0" smtClean="0"/>
              <a:t>. </a:t>
            </a:r>
            <a:r>
              <a:rPr lang="en-GB" i="1" dirty="0" smtClean="0">
                <a:solidFill>
                  <a:srgbClr val="0070C0"/>
                </a:solidFill>
              </a:rPr>
              <a:t>I </a:t>
            </a:r>
            <a:r>
              <a:rPr lang="en-GB" i="1" dirty="0">
                <a:solidFill>
                  <a:srgbClr val="0070C0"/>
                </a:solidFill>
              </a:rPr>
              <a:t>initially waited behind one of the </a:t>
            </a:r>
            <a:r>
              <a:rPr lang="en-GB" i="1" dirty="0" smtClean="0">
                <a:solidFill>
                  <a:srgbClr val="0070C0"/>
                </a:solidFill>
              </a:rPr>
              <a:t>cones </a:t>
            </a:r>
            <a:r>
              <a:rPr lang="en-GB" i="1" dirty="0">
                <a:solidFill>
                  <a:srgbClr val="0070C0"/>
                </a:solidFill>
              </a:rPr>
              <a:t>in a </a:t>
            </a:r>
            <a:r>
              <a:rPr lang="en-GB" i="1" dirty="0" smtClean="0">
                <a:solidFill>
                  <a:srgbClr val="0070C0"/>
                </a:solidFill>
              </a:rPr>
              <a:t>starting sprint stance </a:t>
            </a:r>
            <a:r>
              <a:rPr lang="en-GB" i="1" dirty="0">
                <a:solidFill>
                  <a:srgbClr val="0070C0"/>
                </a:solidFill>
              </a:rPr>
              <a:t>position</a:t>
            </a:r>
            <a:r>
              <a:rPr lang="en-GB" i="1" dirty="0"/>
              <a:t>. </a:t>
            </a:r>
            <a:r>
              <a:rPr lang="en-GB" i="1" dirty="0">
                <a:solidFill>
                  <a:srgbClr val="7030A0"/>
                </a:solidFill>
              </a:rPr>
              <a:t>At the other </a:t>
            </a:r>
            <a:r>
              <a:rPr lang="en-GB" i="1" dirty="0" smtClean="0">
                <a:solidFill>
                  <a:srgbClr val="7030A0"/>
                </a:solidFill>
              </a:rPr>
              <a:t>cone </a:t>
            </a:r>
            <a:r>
              <a:rPr lang="en-GB" i="1" dirty="0">
                <a:solidFill>
                  <a:srgbClr val="7030A0"/>
                </a:solidFill>
              </a:rPr>
              <a:t>was a timekeeper holding a stopwatch. </a:t>
            </a:r>
            <a:r>
              <a:rPr lang="en-GB" i="1" dirty="0" smtClean="0">
                <a:solidFill>
                  <a:srgbClr val="00B050"/>
                </a:solidFill>
              </a:rPr>
              <a:t>The timekeeper counted down 3,2,1, Go and </a:t>
            </a:r>
            <a:r>
              <a:rPr lang="en-GB" i="1" dirty="0">
                <a:solidFill>
                  <a:srgbClr val="00B050"/>
                </a:solidFill>
              </a:rPr>
              <a:t>I sprinted as fast as I could to the other c</a:t>
            </a:r>
            <a:r>
              <a:rPr lang="en-GB" i="1" dirty="0" smtClean="0">
                <a:solidFill>
                  <a:srgbClr val="00B050"/>
                </a:solidFill>
              </a:rPr>
              <a:t>one. </a:t>
            </a:r>
            <a:r>
              <a:rPr lang="en-GB" i="1" dirty="0">
                <a:solidFill>
                  <a:srgbClr val="FFC000"/>
                </a:solidFill>
              </a:rPr>
              <a:t>The timekeeper stopped the watch as I ran </a:t>
            </a:r>
            <a:r>
              <a:rPr lang="en-GB" i="1" dirty="0" smtClean="0">
                <a:solidFill>
                  <a:srgbClr val="FFC000"/>
                </a:solidFill>
              </a:rPr>
              <a:t>past the </a:t>
            </a:r>
            <a:r>
              <a:rPr lang="en-GB" i="1" dirty="0">
                <a:solidFill>
                  <a:srgbClr val="FFC000"/>
                </a:solidFill>
              </a:rPr>
              <a:t>opposite </a:t>
            </a:r>
            <a:r>
              <a:rPr lang="en-GB" i="1" dirty="0" smtClean="0">
                <a:solidFill>
                  <a:srgbClr val="FFC000"/>
                </a:solidFill>
              </a:rPr>
              <a:t>cone. </a:t>
            </a:r>
            <a:r>
              <a:rPr lang="en-GB" i="1" dirty="0" smtClean="0">
                <a:solidFill>
                  <a:schemeClr val="tx2">
                    <a:lumMod val="50000"/>
                  </a:schemeClr>
                </a:solidFill>
              </a:rPr>
              <a:t>I completed this a further 3 times with a 2 minute rest in between</a:t>
            </a:r>
            <a:r>
              <a:rPr lang="en-GB" i="1" dirty="0" smtClean="0"/>
              <a:t>. 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I 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then received my score and compared it to the 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National Averages.’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42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624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Intro to Cycle of Analysis</vt:lpstr>
      <vt:lpstr>Gathering Data </vt:lpstr>
      <vt:lpstr>Benefits/ Limitations  of gathering these different types of data </vt:lpstr>
      <vt:lpstr>Task 1- Explain the benefits and limitations of Gathering Data on performance through the Physical Factor (4)</vt:lpstr>
      <vt:lpstr>Methods of Gathering Data </vt:lpstr>
      <vt:lpstr>Task 2- Choose one of the methods you have watched to answer the following question (4).</vt:lpstr>
      <vt:lpstr>Example Answer 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Cycle of Analysis</dc:title>
  <dc:creator>Stephen McMaster</dc:creator>
  <cp:lastModifiedBy>Stephen McMaster</cp:lastModifiedBy>
  <cp:revision>6</cp:revision>
  <dcterms:created xsi:type="dcterms:W3CDTF">2020-05-08T10:02:32Z</dcterms:created>
  <dcterms:modified xsi:type="dcterms:W3CDTF">2020-05-08T12:33:33Z</dcterms:modified>
</cp:coreProperties>
</file>