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57" r:id="rId3"/>
    <p:sldId id="258" r:id="rId4"/>
    <p:sldId id="286" r:id="rId5"/>
    <p:sldId id="30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06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304" r:id="rId34"/>
    <p:sldId id="294" r:id="rId35"/>
    <p:sldId id="297" r:id="rId36"/>
    <p:sldId id="299" r:id="rId37"/>
    <p:sldId id="300" r:id="rId38"/>
    <p:sldId id="301" r:id="rId39"/>
    <p:sldId id="302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40" d="100"/>
          <a:sy n="40" d="100"/>
        </p:scale>
        <p:origin x="52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6B30-3DD1-40A0-962A-BA2F5FEB8B96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EBAFD-3428-4F77-880B-921AB095F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8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0867D-48E4-4803-B0A3-86064D41A3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5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1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8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34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9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7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0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8BE65-7497-4177-8B94-B645987EC50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C382-97A2-4AFD-BB9D-05C7D2B4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6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jpg"/><Relationship Id="rId4" Type="http://schemas.openxmlformats.org/officeDocument/2006/relationships/hyperlink" Target="https://www.sqa.org.uk/sqa/70972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938"/>
            <a:ext cx="9144000" cy="2387600"/>
          </a:xfrm>
        </p:spPr>
        <p:txBody>
          <a:bodyPr/>
          <a:lstStyle/>
          <a:p>
            <a:r>
              <a:rPr lang="en-GB" b="1" dirty="0" smtClean="0"/>
              <a:t>UCAS Application Process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3801"/>
            <a:ext cx="9144000" cy="1678926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St </a:t>
            </a:r>
            <a:r>
              <a:rPr lang="en-GB" sz="4000" dirty="0" err="1" smtClean="0">
                <a:solidFill>
                  <a:srgbClr val="002060"/>
                </a:solidFill>
              </a:rPr>
              <a:t>Ninian’s</a:t>
            </a:r>
            <a:r>
              <a:rPr lang="en-GB" sz="4000" dirty="0" smtClean="0">
                <a:solidFill>
                  <a:srgbClr val="002060"/>
                </a:solidFill>
              </a:rPr>
              <a:t> High School</a:t>
            </a:r>
          </a:p>
          <a:p>
            <a:endParaRPr lang="en-GB" sz="4000" dirty="0" smtClean="0">
              <a:solidFill>
                <a:srgbClr val="002060"/>
              </a:solidFill>
            </a:endParaRPr>
          </a:p>
          <a:p>
            <a:r>
              <a:rPr lang="en-GB" sz="4000" dirty="0" smtClean="0">
                <a:solidFill>
                  <a:srgbClr val="002060"/>
                </a:solidFill>
              </a:rPr>
              <a:t>October 2022</a:t>
            </a:r>
            <a:endParaRPr lang="en-GB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30108"/>
            <a:ext cx="12192000" cy="0"/>
          </a:xfrm>
          <a:prstGeom prst="line">
            <a:avLst/>
          </a:prstGeom>
          <a:ln w="76200">
            <a:solidFill>
              <a:srgbClr val="A6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15" y="6737925"/>
            <a:ext cx="12192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68726" y="1"/>
            <a:ext cx="0" cy="6530107"/>
          </a:xfrm>
          <a:prstGeom prst="line">
            <a:avLst/>
          </a:prstGeom>
          <a:ln w="76200">
            <a:solidFill>
              <a:srgbClr val="A6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55056" y="1"/>
            <a:ext cx="0" cy="653010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3937" y="5105206"/>
            <a:ext cx="1207336" cy="16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46" y="44396"/>
            <a:ext cx="4715276" cy="62778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5643419" y="5650344"/>
            <a:ext cx="2105891" cy="8797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3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57" y="114639"/>
            <a:ext cx="6332255" cy="631156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112330" y="5424055"/>
            <a:ext cx="1958108" cy="89823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6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6" y="197618"/>
            <a:ext cx="12027518" cy="5620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70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0474" y="1228612"/>
            <a:ext cx="7839846" cy="4400776"/>
            <a:chOff x="2050474" y="1228612"/>
            <a:chExt cx="7839846" cy="44007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1680" y="1228612"/>
              <a:ext cx="7588640" cy="440077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050474" y="3429000"/>
              <a:ext cx="2724726" cy="144087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2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3" y="1225750"/>
            <a:ext cx="10624055" cy="46622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99854" y="3967018"/>
            <a:ext cx="1468581" cy="6742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7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5599" y="1937261"/>
            <a:ext cx="11519276" cy="3410593"/>
            <a:chOff x="345599" y="1937261"/>
            <a:chExt cx="11519276" cy="34105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599" y="1937261"/>
              <a:ext cx="11519276" cy="341059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2087419" y="4442691"/>
              <a:ext cx="2604654" cy="90516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18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8" y="713841"/>
            <a:ext cx="10704398" cy="4675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5894" y="2826328"/>
            <a:ext cx="289098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Ninian2023</a:t>
            </a:r>
            <a:endParaRPr lang="en-GB" sz="4000" b="1" dirty="0"/>
          </a:p>
        </p:txBody>
      </p:sp>
      <p:sp>
        <p:nvSpPr>
          <p:cNvPr id="5" name="Oval 4"/>
          <p:cNvSpPr/>
          <p:nvPr/>
        </p:nvSpPr>
        <p:spPr>
          <a:xfrm>
            <a:off x="4303874" y="2727690"/>
            <a:ext cx="3546763" cy="8929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47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73" y="572241"/>
            <a:ext cx="7855702" cy="5591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09456" y="4636655"/>
            <a:ext cx="1468581" cy="6742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66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6109" y="1103934"/>
            <a:ext cx="6795162" cy="4733448"/>
            <a:chOff x="2686109" y="1103934"/>
            <a:chExt cx="6795162" cy="47334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6109" y="1103934"/>
              <a:ext cx="6795162" cy="47334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81773" r="84735" b="10531"/>
            <a:stretch/>
          </p:blipFill>
          <p:spPr>
            <a:xfrm>
              <a:off x="2686109" y="3677532"/>
              <a:ext cx="2664639" cy="37538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5349399" y="3133530"/>
            <a:ext cx="1468581" cy="67425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94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9394" y="168169"/>
            <a:ext cx="12052606" cy="5753396"/>
            <a:chOff x="139394" y="552302"/>
            <a:chExt cx="12052606" cy="57533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94" y="552302"/>
              <a:ext cx="11913212" cy="575339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9884453" y="552302"/>
              <a:ext cx="2307547" cy="999407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95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85" y="-17335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Timeline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090290"/>
              </p:ext>
            </p:extLst>
          </p:nvPr>
        </p:nvGraphicFramePr>
        <p:xfrm>
          <a:off x="231228" y="830318"/>
          <a:ext cx="11813627" cy="562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771">
                  <a:extLst>
                    <a:ext uri="{9D8B030D-6E8A-4147-A177-3AD203B41FA5}">
                      <a16:colId xmlns:a16="http://schemas.microsoft.com/office/drawing/2014/main" val="1919083750"/>
                    </a:ext>
                  </a:extLst>
                </a:gridCol>
                <a:gridCol w="8907856">
                  <a:extLst>
                    <a:ext uri="{9D8B030D-6E8A-4147-A177-3AD203B41FA5}">
                      <a16:colId xmlns:a16="http://schemas.microsoft.com/office/drawing/2014/main" val="833533536"/>
                    </a:ext>
                  </a:extLst>
                </a:gridCol>
              </a:tblGrid>
              <a:tr h="308009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 POINTS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39081"/>
                  </a:ext>
                </a:extLst>
              </a:tr>
              <a:tr h="694853">
                <a:tc>
                  <a:txBody>
                    <a:bodyPr/>
                    <a:lstStyle/>
                    <a:p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Friday 30</a:t>
                      </a:r>
                      <a:r>
                        <a:rPr lang="en-GB" sz="1800" b="1" kern="1400" baseline="300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 September 2022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All applicants should have registered on  UCAS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3855"/>
                  </a:ext>
                </a:extLst>
              </a:tr>
              <a:tr h="903308">
                <a:tc>
                  <a:txBody>
                    <a:bodyPr/>
                    <a:lstStyle/>
                    <a:p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Friday 28th October 2022</a:t>
                      </a: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   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All Personal Details, Education,</a:t>
                      </a:r>
                      <a:r>
                        <a:rPr lang="en-GB" sz="1800" kern="1400" baseline="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Exam Results &amp; Employment entered</a:t>
                      </a:r>
                      <a:endParaRPr lang="en-GB" sz="18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07291"/>
                  </a:ext>
                </a:extLst>
              </a:tr>
              <a:tr h="903308">
                <a:tc>
                  <a:txBody>
                    <a:bodyPr/>
                    <a:lstStyle/>
                    <a:p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Friday 11</a:t>
                      </a:r>
                      <a:r>
                        <a:rPr lang="en-GB" sz="1800" b="1" kern="1400" baseline="300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 November 2022</a:t>
                      </a: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   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First draft of applicants personal statement submitted to Pastoral teacher, </a:t>
                      </a:r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with parental signature</a:t>
                      </a:r>
                      <a:endParaRPr lang="en-GB" sz="1800" b="1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631451"/>
                  </a:ext>
                </a:extLst>
              </a:tr>
              <a:tr h="617393">
                <a:tc>
                  <a:txBody>
                    <a:bodyPr/>
                    <a:lstStyle/>
                    <a:p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Friday 18</a:t>
                      </a:r>
                      <a:r>
                        <a:rPr lang="en-GB" sz="1800" b="1" kern="1400" baseline="300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1800" b="1" kern="1400" baseline="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November 2022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</a:rPr>
                        <a:t>All choices for University Courses entered</a:t>
                      </a:r>
                      <a:endParaRPr lang="en-GB" sz="18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14483"/>
                  </a:ext>
                </a:extLst>
              </a:tr>
              <a:tr h="881989">
                <a:tc>
                  <a:txBody>
                    <a:bodyPr/>
                    <a:lstStyle/>
                    <a:p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Friday 8</a:t>
                      </a:r>
                      <a:r>
                        <a:rPr lang="en-GB" sz="1800" b="1" kern="1400" baseline="300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GB" sz="1800" b="1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 December 2022</a:t>
                      </a: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  </a:t>
                      </a:r>
                      <a:endParaRPr lang="en-GB" sz="1800" dirty="0"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400" dirty="0" smtClean="0">
                          <a:ln>
                            <a:noFill/>
                          </a:ln>
                          <a:solidFill>
                            <a:srgbClr val="2B2B2B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Final draft of applicants personal statement submitted to Pastoral teacher with parental signature and entered online on the electronic application</a:t>
                      </a:r>
                      <a:endParaRPr lang="en-GB" sz="1800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Calibri Light" panose="020F0302020204030204" pitchFamily="34" charset="0"/>
                      </a:endParaRPr>
                    </a:p>
                    <a:p>
                      <a:endParaRPr lang="en-GB" sz="1800" dirty="0"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1933"/>
                  </a:ext>
                </a:extLst>
              </a:tr>
              <a:tr h="591415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+mn-lt"/>
                          <a:cs typeface="Calibri Light" panose="020F0302020204030204" pitchFamily="34" charset="0"/>
                        </a:rPr>
                        <a:t>Friday 16</a:t>
                      </a:r>
                      <a:r>
                        <a:rPr lang="en-GB" sz="1800" b="1" baseline="30000" dirty="0" smtClean="0">
                          <a:latin typeface="+mn-lt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GB" sz="1800" b="1" dirty="0" smtClean="0">
                          <a:latin typeface="+mn-lt"/>
                          <a:cs typeface="Calibri Light" panose="020F0302020204030204" pitchFamily="34" charset="0"/>
                        </a:rPr>
                        <a:t> December 2022</a:t>
                      </a:r>
                      <a:endParaRPr lang="en-GB" sz="1800" b="1" dirty="0">
                        <a:latin typeface="+mn-lt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Students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u="sng" baseline="0" dirty="0" smtClean="0"/>
                        <a:t>must</a:t>
                      </a:r>
                      <a:r>
                        <a:rPr lang="en-GB" b="1" baseline="0" dirty="0" smtClean="0"/>
                        <a:t> submit their application to the school by this date.  </a:t>
                      </a:r>
                    </a:p>
                    <a:p>
                      <a:r>
                        <a:rPr lang="en-GB" b="1" dirty="0" smtClean="0"/>
                        <a:t>Applications will be checked, processed and sent to UCAS by the school.</a:t>
                      </a:r>
                      <a:endParaRPr lang="en-GB" dirty="0" smtClean="0"/>
                    </a:p>
                    <a:p>
                      <a:pPr marL="0" indent="0">
                        <a:buNone/>
                      </a:pPr>
                      <a:r>
                        <a:rPr lang="en-GB" dirty="0" smtClean="0"/>
                        <a:t> </a:t>
                      </a:r>
                    </a:p>
                    <a:p>
                      <a:r>
                        <a:rPr lang="en-GB" dirty="0" smtClean="0"/>
                        <a:t>Individual applications will be checked and sent upon completion.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04184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088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3" y="557795"/>
            <a:ext cx="11775805" cy="5320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14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64773" cy="4426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50" y="2320636"/>
            <a:ext cx="4864350" cy="445792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349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45" y="0"/>
            <a:ext cx="7201335" cy="61311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00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0" t="20046" r="53343" b="10085"/>
          <a:stretch/>
        </p:blipFill>
        <p:spPr>
          <a:xfrm>
            <a:off x="193964" y="277090"/>
            <a:ext cx="4910744" cy="2262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63" y="83560"/>
            <a:ext cx="6189082" cy="62744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96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742"/>
            <a:ext cx="3870793" cy="4656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619" y="1300742"/>
            <a:ext cx="3838714" cy="4656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159" y="1300742"/>
            <a:ext cx="3897883" cy="46567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 Codes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6072" y="327206"/>
            <a:ext cx="299258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Accessible on UCAS Teams page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7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938"/>
            <a:ext cx="9144000" cy="2387600"/>
          </a:xfrm>
        </p:spPr>
        <p:txBody>
          <a:bodyPr/>
          <a:lstStyle/>
          <a:p>
            <a:r>
              <a:rPr lang="en-GB" b="1" dirty="0" smtClean="0"/>
              <a:t>Writing Your Personal Statement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8639"/>
            <a:ext cx="9144000" cy="66292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(also available on UCAS Teams page)</a:t>
            </a:r>
            <a:endParaRPr lang="en-GB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30108"/>
            <a:ext cx="12192000" cy="0"/>
          </a:xfrm>
          <a:prstGeom prst="line">
            <a:avLst/>
          </a:prstGeom>
          <a:ln w="76200">
            <a:solidFill>
              <a:srgbClr val="A6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15" y="6737925"/>
            <a:ext cx="12192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68726" y="1"/>
            <a:ext cx="0" cy="6530107"/>
          </a:xfrm>
          <a:prstGeom prst="line">
            <a:avLst/>
          </a:prstGeom>
          <a:ln w="76200">
            <a:solidFill>
              <a:srgbClr val="A6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55056" y="1"/>
            <a:ext cx="0" cy="653010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3937" y="5105206"/>
            <a:ext cx="1207336" cy="16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0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DE4369-FA32-4F8B-BCF6-EF44E5B4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purpose of the Personal Statement?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FD5FB8-0027-470E-B06A-BD40FABD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72" y="2416752"/>
            <a:ext cx="11113655" cy="4351338"/>
          </a:xfrm>
        </p:spPr>
        <p:txBody>
          <a:bodyPr/>
          <a:lstStyle/>
          <a:p>
            <a:r>
              <a:rPr lang="en-GB" dirty="0"/>
              <a:t>The personal statement gives you the opportunity to tell the university why they should pick you above all the other candidates</a:t>
            </a:r>
          </a:p>
          <a:p>
            <a:endParaRPr lang="en-GB" dirty="0"/>
          </a:p>
          <a:p>
            <a:r>
              <a:rPr lang="en-GB" dirty="0"/>
              <a:t>You must give the best account of yourself!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0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821" t="4828" r="30523" b="5517"/>
          <a:stretch/>
        </p:blipFill>
        <p:spPr>
          <a:xfrm>
            <a:off x="7774457" y="32086"/>
            <a:ext cx="4337331" cy="61288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C94EE2-788D-4D74-85C7-E964ECE9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21379" cy="1325563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B88C07-7AD2-4E55-A24E-5A551705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1379" cy="4351338"/>
          </a:xfrm>
        </p:spPr>
        <p:txBody>
          <a:bodyPr/>
          <a:lstStyle/>
          <a:p>
            <a:r>
              <a:rPr lang="en-GB" dirty="0"/>
              <a:t>Do your research!</a:t>
            </a:r>
          </a:p>
          <a:p>
            <a:r>
              <a:rPr lang="en-GB" dirty="0"/>
              <a:t>Check entry </a:t>
            </a:r>
            <a:r>
              <a:rPr lang="en-GB" dirty="0" smtClean="0"/>
              <a:t>requirements</a:t>
            </a:r>
          </a:p>
          <a:p>
            <a:r>
              <a:rPr lang="en-GB" dirty="0" smtClean="0"/>
              <a:t>Check what skills are required</a:t>
            </a:r>
            <a:endParaRPr lang="en-GB" dirty="0"/>
          </a:p>
          <a:p>
            <a:r>
              <a:rPr lang="en-GB" b="1" i="1" dirty="0"/>
              <a:t>Everything in your personal statement should aim to show that you have the skills and qualities they are looking </a:t>
            </a:r>
            <a:r>
              <a:rPr lang="en-GB" b="1" i="1" dirty="0" smtClean="0"/>
              <a:t>for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4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85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Paragraph 1 – Why you have chosen this subject/course</a:t>
            </a:r>
          </a:p>
          <a:p>
            <a:r>
              <a:rPr lang="en-GB" dirty="0" smtClean="0"/>
              <a:t>Paragraph 2 – Academic Skills</a:t>
            </a:r>
          </a:p>
          <a:p>
            <a:r>
              <a:rPr lang="en-GB" dirty="0" smtClean="0"/>
              <a:t>Paragraph 3 – Personal Skills: Work experience, Volunteering</a:t>
            </a:r>
          </a:p>
          <a:p>
            <a:r>
              <a:rPr lang="en-GB" dirty="0" smtClean="0"/>
              <a:t>Paragraph 4 – </a:t>
            </a:r>
            <a:r>
              <a:rPr lang="en-GB" dirty="0"/>
              <a:t>Personal Skills: </a:t>
            </a:r>
            <a:r>
              <a:rPr lang="en-GB" dirty="0" smtClean="0"/>
              <a:t>Extracurricular/ Interests</a:t>
            </a:r>
          </a:p>
          <a:p>
            <a:r>
              <a:rPr lang="en-GB" dirty="0" smtClean="0"/>
              <a:t>Paragraph 5 - Conclusion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62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A15B70-C03F-46B0-8EC0-304E22DD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Opening Paragraph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864C1C-6F4D-473C-BD94-15FF2BEAA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 smtClean="0"/>
              <a:t>Why you </a:t>
            </a:r>
            <a:r>
              <a:rPr lang="en-GB" dirty="0"/>
              <a:t>want to study the </a:t>
            </a:r>
            <a:r>
              <a:rPr lang="en-GB" dirty="0" smtClean="0"/>
              <a:t>course</a:t>
            </a:r>
          </a:p>
          <a:p>
            <a:r>
              <a:rPr lang="en-GB" dirty="0" smtClean="0"/>
              <a:t>It </a:t>
            </a:r>
            <a:r>
              <a:rPr lang="en-GB" dirty="0"/>
              <a:t>should give convincing reasons for your choice of course and show that serious research has been undertaken into the </a:t>
            </a:r>
            <a:r>
              <a:rPr lang="en-GB" dirty="0" smtClean="0"/>
              <a:t>subject</a:t>
            </a:r>
          </a:p>
          <a:p>
            <a:r>
              <a:rPr lang="en-GB" dirty="0"/>
              <a:t>Show enthusiasm, interest, </a:t>
            </a:r>
            <a:r>
              <a:rPr lang="en-GB" dirty="0" smtClean="0"/>
              <a:t>excitement</a:t>
            </a:r>
          </a:p>
          <a:p>
            <a:r>
              <a:rPr lang="en-GB" dirty="0" smtClean="0"/>
              <a:t>Avoid dramatic openings/clichés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3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85" y="1466319"/>
            <a:ext cx="10515600" cy="4351338"/>
          </a:xfrm>
        </p:spPr>
        <p:txBody>
          <a:bodyPr/>
          <a:lstStyle/>
          <a:p>
            <a:r>
              <a:rPr lang="en-GB" b="1" dirty="0" smtClean="0"/>
              <a:t>All applications will be checked, processed and sent to UCAS by Friday 23</a:t>
            </a:r>
            <a:r>
              <a:rPr lang="en-GB" b="1" baseline="30000" dirty="0" smtClean="0"/>
              <a:t>rd</a:t>
            </a:r>
            <a:r>
              <a:rPr lang="en-GB" b="1" dirty="0" smtClean="0"/>
              <a:t> December 2022.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 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3585" y="-17335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Timeline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94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24135D-5CB7-4AB6-8358-D4C02153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2968" cy="1325563"/>
          </a:xfrm>
        </p:spPr>
        <p:txBody>
          <a:bodyPr/>
          <a:lstStyle/>
          <a:p>
            <a:pPr algn="l"/>
            <a:r>
              <a:rPr lang="en-GB" i="1" dirty="0" smtClean="0"/>
              <a:t>What </a:t>
            </a:r>
            <a:r>
              <a:rPr lang="en-GB" i="1" dirty="0"/>
              <a:t>makes you </a:t>
            </a:r>
            <a:r>
              <a:rPr lang="en-GB" i="1" dirty="0" smtClean="0"/>
              <a:t>suitable </a:t>
            </a:r>
            <a:r>
              <a:rPr lang="en-GB" i="1" dirty="0"/>
              <a:t>to study the subject?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7E5B62-BA5B-49BB-AE24-289C05F4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Paragraph 2</a:t>
            </a:r>
          </a:p>
          <a:p>
            <a:r>
              <a:rPr lang="en-GB" dirty="0"/>
              <a:t>Academic skills</a:t>
            </a:r>
          </a:p>
          <a:p>
            <a:pPr lvl="1"/>
            <a:r>
              <a:rPr lang="en-GB" dirty="0"/>
              <a:t>Don’t list </a:t>
            </a:r>
            <a:r>
              <a:rPr lang="en-GB" dirty="0" smtClean="0"/>
              <a:t>your subjects and grades</a:t>
            </a:r>
          </a:p>
          <a:p>
            <a:pPr lvl="1"/>
            <a:r>
              <a:rPr lang="en-GB" dirty="0" smtClean="0"/>
              <a:t>You must identify </a:t>
            </a:r>
            <a:r>
              <a:rPr lang="en-GB" dirty="0"/>
              <a:t>the </a:t>
            </a:r>
            <a:r>
              <a:rPr lang="en-GB" dirty="0" smtClean="0"/>
              <a:t>skills you have developed </a:t>
            </a:r>
            <a:r>
              <a:rPr lang="en-GB" dirty="0"/>
              <a:t>and provide </a:t>
            </a:r>
            <a:r>
              <a:rPr lang="en-GB" dirty="0" smtClean="0"/>
              <a:t>evidence of these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9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25" y="274639"/>
            <a:ext cx="10972800" cy="1143000"/>
          </a:xfrm>
        </p:spPr>
        <p:txBody>
          <a:bodyPr>
            <a:normAutofit/>
          </a:bodyPr>
          <a:lstStyle/>
          <a:p>
            <a:pPr algn="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Subject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ourse Specifications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73" t="34211" r="29334" b="28070"/>
          <a:stretch/>
        </p:blipFill>
        <p:spPr>
          <a:xfrm>
            <a:off x="68239" y="2198974"/>
            <a:ext cx="6449051" cy="3546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912" t="42294" r="38189" b="22222"/>
          <a:stretch/>
        </p:blipFill>
        <p:spPr>
          <a:xfrm>
            <a:off x="6694711" y="1420347"/>
            <a:ext cx="5403103" cy="4692169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3" b="21521"/>
          <a:stretch/>
        </p:blipFill>
        <p:spPr>
          <a:xfrm>
            <a:off x="217796" y="54589"/>
            <a:ext cx="2812007" cy="17332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85" y="14691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Evidencing Skills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85" y="1680296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Example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002060"/>
                </a:solidFill>
              </a:rPr>
              <a:t>Medicine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Through studying Biology </a:t>
            </a:r>
            <a:r>
              <a:rPr lang="en-US" i="1" dirty="0"/>
              <a:t>and Chemistry to Advanced Higher level, </a:t>
            </a:r>
            <a:r>
              <a:rPr lang="en-US" i="1" dirty="0" smtClean="0"/>
              <a:t>I have </a:t>
            </a:r>
            <a:r>
              <a:rPr lang="en-US" i="1" dirty="0"/>
              <a:t>acquired and honed a suite of skills essential for a successful career in Medicine. By participating in investigative experimental work, </a:t>
            </a:r>
            <a:r>
              <a:rPr lang="en-US" i="1" dirty="0" smtClean="0"/>
              <a:t>I have developed an understanding of </a:t>
            </a:r>
            <a:r>
              <a:rPr lang="en-US" i="1" dirty="0"/>
              <a:t>the importance of problem solving as an essential </a:t>
            </a:r>
            <a:r>
              <a:rPr lang="en-US" i="1" dirty="0" smtClean="0"/>
              <a:t>life skill </a:t>
            </a:r>
            <a:r>
              <a:rPr lang="en-US" i="1" dirty="0"/>
              <a:t>that </a:t>
            </a:r>
            <a:r>
              <a:rPr lang="en-US" i="1" dirty="0" smtClean="0"/>
              <a:t>enables me </a:t>
            </a:r>
            <a:r>
              <a:rPr lang="en-US" i="1" dirty="0"/>
              <a:t>to apply </a:t>
            </a:r>
            <a:r>
              <a:rPr lang="en-US" i="1" dirty="0" smtClean="0"/>
              <a:t>my </a:t>
            </a:r>
            <a:r>
              <a:rPr lang="en-US" i="1" dirty="0"/>
              <a:t>learning to complex real world situations to arrive at the best possible solution. </a:t>
            </a:r>
            <a:endParaRPr lang="en-GB" i="1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36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119755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Example</a:t>
            </a:r>
            <a:r>
              <a:rPr lang="en-GB" dirty="0"/>
              <a:t>: </a:t>
            </a:r>
            <a:r>
              <a:rPr lang="en-GB" dirty="0">
                <a:solidFill>
                  <a:srgbClr val="002060"/>
                </a:solidFill>
              </a:rPr>
              <a:t>English </a:t>
            </a:r>
            <a:r>
              <a:rPr lang="en-GB" dirty="0" smtClean="0">
                <a:solidFill>
                  <a:srgbClr val="002060"/>
                </a:solidFill>
              </a:rPr>
              <a:t>Literature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i="1" dirty="0" smtClean="0"/>
              <a:t>Through studying English to Advanced Higher level, I have </a:t>
            </a:r>
            <a:r>
              <a:rPr lang="en-GB" i="1" dirty="0"/>
              <a:t>developed a robust and refined skillset that will stand </a:t>
            </a:r>
            <a:r>
              <a:rPr lang="en-GB" i="1" dirty="0" smtClean="0"/>
              <a:t>me </a:t>
            </a:r>
            <a:r>
              <a:rPr lang="en-GB" i="1" dirty="0"/>
              <a:t>in excellent stead for pursuing an undergraduate degree in English Literature. </a:t>
            </a:r>
            <a:r>
              <a:rPr lang="en-GB" i="1" dirty="0" smtClean="0"/>
              <a:t>I am an avid </a:t>
            </a:r>
            <a:r>
              <a:rPr lang="en-GB" i="1" dirty="0"/>
              <a:t>reader and </a:t>
            </a:r>
            <a:r>
              <a:rPr lang="en-GB" i="1" dirty="0" smtClean="0"/>
              <a:t>I am well-versed </a:t>
            </a:r>
            <a:r>
              <a:rPr lang="en-GB" i="1" dirty="0"/>
              <a:t>in multiple genres, possessing a broad vocabulary and utilising critical terminology appropriately. </a:t>
            </a:r>
            <a:r>
              <a:rPr lang="en-GB" i="1" dirty="0" smtClean="0"/>
              <a:t>I have refined my skills in critical </a:t>
            </a:r>
            <a:r>
              <a:rPr lang="en-GB" i="1" dirty="0"/>
              <a:t>analysis </a:t>
            </a:r>
            <a:r>
              <a:rPr lang="en-GB" i="1" dirty="0" smtClean="0"/>
              <a:t>and </a:t>
            </a:r>
            <a:r>
              <a:rPr lang="en-GB" i="1" dirty="0"/>
              <a:t>can </a:t>
            </a:r>
            <a:r>
              <a:rPr lang="en-GB" i="1" dirty="0" smtClean="0"/>
              <a:t>effectively carry </a:t>
            </a:r>
            <a:r>
              <a:rPr lang="en-GB" i="1" dirty="0"/>
              <a:t>out detailed, balanced and meticulous examination of texts to present well-articulated ideas on what </a:t>
            </a:r>
            <a:r>
              <a:rPr lang="en-GB" i="1" dirty="0" smtClean="0"/>
              <a:t>I have read.</a:t>
            </a:r>
            <a:r>
              <a:rPr lang="en-GB" i="1" dirty="0"/>
              <a:t> </a:t>
            </a:r>
            <a:endParaRPr lang="en-GB" i="1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88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64" y="92046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rgbClr val="C00000"/>
                </a:solidFill>
              </a:rPr>
              <a:t>Example</a:t>
            </a:r>
            <a:r>
              <a:rPr lang="en-GB" dirty="0"/>
              <a:t>: </a:t>
            </a:r>
            <a:r>
              <a:rPr lang="en-GB" dirty="0" smtClean="0">
                <a:solidFill>
                  <a:srgbClr val="002060"/>
                </a:solidFill>
              </a:rPr>
              <a:t>Business </a:t>
            </a:r>
            <a:endParaRPr lang="en-GB" dirty="0">
              <a:solidFill>
                <a:srgbClr val="002060"/>
              </a:solidFill>
            </a:endParaRPr>
          </a:p>
          <a:p>
            <a:endParaRPr lang="en-GB" i="1" dirty="0" smtClean="0"/>
          </a:p>
          <a:p>
            <a:r>
              <a:rPr lang="en-GB" i="1" dirty="0"/>
              <a:t>T</a:t>
            </a:r>
            <a:r>
              <a:rPr lang="en-GB" i="1" dirty="0" smtClean="0"/>
              <a:t>he </a:t>
            </a:r>
            <a:r>
              <a:rPr lang="en-GB" i="1" dirty="0"/>
              <a:t>Advanced Higher Business course </a:t>
            </a:r>
            <a:r>
              <a:rPr lang="en-GB" i="1" dirty="0" smtClean="0"/>
              <a:t>presents </a:t>
            </a:r>
            <a:r>
              <a:rPr lang="en-GB" i="1" dirty="0"/>
              <a:t>me with the opportunity to improve my proficiency by working independently on a project. </a:t>
            </a:r>
            <a:r>
              <a:rPr lang="en-US" i="1" dirty="0" smtClean="0"/>
              <a:t>Through the research </a:t>
            </a:r>
            <a:r>
              <a:rPr lang="en-US" i="1" dirty="0"/>
              <a:t>and project work that </a:t>
            </a:r>
            <a:r>
              <a:rPr lang="en-US" i="1" dirty="0" smtClean="0"/>
              <a:t>I have undertaken</a:t>
            </a:r>
            <a:r>
              <a:rPr lang="en-US" i="1" dirty="0"/>
              <a:t>, </a:t>
            </a:r>
            <a:r>
              <a:rPr lang="en-US" i="1" dirty="0" smtClean="0"/>
              <a:t>I have developed my knowledge and understanding of effective </a:t>
            </a:r>
            <a:r>
              <a:rPr lang="en-US" i="1" dirty="0"/>
              <a:t>project management and can apply relevant skills and knowledge to achieve specific project objectives. </a:t>
            </a:r>
            <a:r>
              <a:rPr lang="en-US" i="1" dirty="0" smtClean="0"/>
              <a:t>I have also had the opportunity to develop </a:t>
            </a:r>
            <a:r>
              <a:rPr lang="en-US" i="1" dirty="0"/>
              <a:t>strong critical thinking and analytical skills, carrying out effective data analysis to evaluate the outcome and success of a given project and devise the most suitable next steps for taking the work forward. </a:t>
            </a:r>
            <a:endParaRPr lang="en-GB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1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1BFC2-6586-4A53-A1B4-1B6369AE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GB" sz="2800" i="1" dirty="0" smtClean="0"/>
              <a:t>How </a:t>
            </a:r>
            <a:r>
              <a:rPr lang="en-GB" sz="2800" i="1" dirty="0"/>
              <a:t>will you contribute to the course and the university community and what makes you an interesting and unique individual?</a:t>
            </a:r>
            <a:endParaRPr lang="en-GB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9B68C8-F2CB-4059-8CA1-ABCDDFE6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sz="2400" dirty="0" smtClean="0"/>
              <a:t>Paragraph 3 - Personal Skills</a:t>
            </a:r>
          </a:p>
          <a:p>
            <a:r>
              <a:rPr lang="en-GB" sz="2400" dirty="0" smtClean="0"/>
              <a:t>Work Experience</a:t>
            </a:r>
          </a:p>
          <a:p>
            <a:r>
              <a:rPr lang="en-GB" sz="2400" dirty="0" smtClean="0"/>
              <a:t>Volunteering/S6 Service</a:t>
            </a:r>
          </a:p>
          <a:p>
            <a:endParaRPr lang="en-GB" sz="2400" dirty="0"/>
          </a:p>
          <a:p>
            <a:r>
              <a:rPr lang="en-GB" sz="2400" dirty="0" smtClean="0"/>
              <a:t>Paragraph 4 – Extracurricular (both in and </a:t>
            </a:r>
            <a:r>
              <a:rPr lang="en-GB" sz="2400" dirty="0" err="1" smtClean="0"/>
              <a:t>outwith</a:t>
            </a:r>
            <a:r>
              <a:rPr lang="en-GB" sz="2400" smtClean="0"/>
              <a:t> school)/Interests/Part time work</a:t>
            </a:r>
            <a:endParaRPr lang="en-GB" sz="2400" dirty="0" smtClean="0"/>
          </a:p>
          <a:p>
            <a:r>
              <a:rPr lang="en-GB" sz="2400" dirty="0"/>
              <a:t>Your interests outside of school, particularly those that show you are a responsible and reliable person able to work well as part of a team as well as independently.</a:t>
            </a:r>
          </a:p>
          <a:p>
            <a:r>
              <a:rPr lang="en-GB" sz="2400" dirty="0"/>
              <a:t>What makes you stand </a:t>
            </a:r>
            <a:r>
              <a:rPr lang="en-GB" sz="2400" dirty="0" smtClean="0"/>
              <a:t>out?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9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Commitment to course not profession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research you have undertaken (open days, prospectuses, discussions </a:t>
            </a:r>
            <a:r>
              <a:rPr lang="en-US" sz="2400" dirty="0" err="1"/>
              <a:t>etc</a:t>
            </a:r>
            <a:r>
              <a:rPr lang="en-US" sz="2400" dirty="0"/>
              <a:t>) that has helped inform your choice and application. </a:t>
            </a:r>
            <a:endParaRPr lang="en-US" sz="2400" dirty="0" smtClean="0"/>
          </a:p>
          <a:p>
            <a:r>
              <a:rPr lang="en-GB" sz="2400" dirty="0" smtClean="0"/>
              <a:t>Demonstrate that you will be hardworking </a:t>
            </a:r>
          </a:p>
          <a:p>
            <a:r>
              <a:rPr lang="en-GB" sz="2400" dirty="0" smtClean="0"/>
              <a:t>Understand the demands of life at university</a:t>
            </a:r>
          </a:p>
          <a:p>
            <a:r>
              <a:rPr lang="en-US" sz="2400" dirty="0"/>
              <a:t>Closing statement –</a:t>
            </a:r>
            <a:r>
              <a:rPr lang="en-US" sz="2400" dirty="0" err="1"/>
              <a:t>summarise</a:t>
            </a:r>
            <a:r>
              <a:rPr lang="en-US" sz="2400" dirty="0"/>
              <a:t> your suitability and interest for the course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E.g.  </a:t>
            </a:r>
            <a:r>
              <a:rPr lang="en-GB" sz="2400" i="1" dirty="0" smtClean="0"/>
              <a:t>“If </a:t>
            </a:r>
            <a:r>
              <a:rPr lang="en-GB" sz="2400" i="1" dirty="0"/>
              <a:t>successful in my application, I </a:t>
            </a:r>
            <a:r>
              <a:rPr lang="en-GB" sz="2400" i="1" dirty="0" smtClean="0"/>
              <a:t>will strive to be </a:t>
            </a:r>
            <a:r>
              <a:rPr lang="en-GB" sz="2400" i="1" dirty="0"/>
              <a:t>fully committed to the course, and intend to </a:t>
            </a:r>
            <a:r>
              <a:rPr lang="en-GB" sz="2400" i="1" dirty="0" smtClean="0"/>
              <a:t>live up to the high standards which I have set myself. I look forward to the challenges that university will bring.”</a:t>
            </a:r>
            <a:endParaRPr lang="en-GB" sz="2400" i="1" dirty="0"/>
          </a:p>
          <a:p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0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E941E8-6AC0-4AD1-AF0A-89FE5A1D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to Avoid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8E94ED-E4D1-4849-BAF7-03121372C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sz="2800" dirty="0"/>
              <a:t>Mentioning a particular </a:t>
            </a:r>
            <a:r>
              <a:rPr lang="en-GB" sz="2800" dirty="0" smtClean="0"/>
              <a:t>University</a:t>
            </a:r>
          </a:p>
          <a:p>
            <a:r>
              <a:rPr lang="en-GB" sz="2800" dirty="0" smtClean="0"/>
              <a:t>Exaggerating</a:t>
            </a:r>
            <a:endParaRPr lang="en-GB" sz="2800" dirty="0"/>
          </a:p>
          <a:p>
            <a:r>
              <a:rPr lang="en-GB" sz="2800" dirty="0"/>
              <a:t>Arrogance</a:t>
            </a:r>
          </a:p>
          <a:p>
            <a:r>
              <a:rPr lang="en-GB" sz="2800" dirty="0"/>
              <a:t>Waffling or flowery </a:t>
            </a:r>
            <a:r>
              <a:rPr lang="en-GB" sz="2800" dirty="0" smtClean="0"/>
              <a:t>language</a:t>
            </a:r>
          </a:p>
          <a:p>
            <a:r>
              <a:rPr lang="en-GB" sz="2800" dirty="0" smtClean="0"/>
              <a:t>Poor spelling and grammar</a:t>
            </a:r>
            <a:endParaRPr lang="en-GB" sz="2800" dirty="0"/>
          </a:p>
          <a:p>
            <a:r>
              <a:rPr lang="en-GB" sz="2800" dirty="0"/>
              <a:t>Clichés</a:t>
            </a:r>
          </a:p>
          <a:p>
            <a:r>
              <a:rPr lang="en-GB" sz="2800" dirty="0"/>
              <a:t>Plagiarism </a:t>
            </a:r>
            <a:r>
              <a:rPr lang="en-GB" sz="2800" dirty="0" smtClean="0"/>
              <a:t>– UCAS uses software that will identify sections of text that have been copied</a:t>
            </a:r>
            <a:endParaRPr lang="en-GB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2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726D8F-47DF-442E-944D-D01F6B14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895AB1-7E74-4EEC-B5E0-F80F2349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4000 characters including spaces or 47 </a:t>
            </a:r>
            <a:r>
              <a:rPr lang="en-GB" dirty="0" smtClean="0"/>
              <a:t>lines</a:t>
            </a:r>
          </a:p>
          <a:p>
            <a:endParaRPr lang="en-GB" dirty="0"/>
          </a:p>
          <a:p>
            <a:pPr lvl="1"/>
            <a:r>
              <a:rPr lang="en-GB" dirty="0"/>
              <a:t>Whichever one comes first</a:t>
            </a:r>
          </a:p>
          <a:p>
            <a:pPr lvl="1"/>
            <a:endParaRPr lang="en-GB" dirty="0"/>
          </a:p>
          <a:p>
            <a:pPr lvl="1"/>
            <a:r>
              <a:rPr lang="en-GB" b="1" i="1" dirty="0"/>
              <a:t>You need to be concise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1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Show </a:t>
            </a:r>
            <a:r>
              <a:rPr lang="en-GB" sz="2800" dirty="0"/>
              <a:t>that you know your strengths and can outline your ideas </a:t>
            </a:r>
            <a:r>
              <a:rPr lang="en-GB" sz="2800" dirty="0" smtClean="0"/>
              <a:t>clearly</a:t>
            </a:r>
          </a:p>
          <a:p>
            <a:r>
              <a:rPr lang="en-GB" sz="2800" dirty="0" smtClean="0"/>
              <a:t>Use </a:t>
            </a:r>
            <a:r>
              <a:rPr lang="en-GB" sz="2800" dirty="0"/>
              <a:t>words you know will be understood by the person reading your </a:t>
            </a:r>
            <a:r>
              <a:rPr lang="en-GB" sz="2800" dirty="0" smtClean="0"/>
              <a:t>statement </a:t>
            </a:r>
          </a:p>
          <a:p>
            <a:r>
              <a:rPr lang="en-GB" sz="2800" dirty="0" smtClean="0"/>
              <a:t>Be </a:t>
            </a:r>
            <a:r>
              <a:rPr lang="en-GB" sz="2800" dirty="0"/>
              <a:t>enthusiastic – if you show your interest in the course,  it may help you get a </a:t>
            </a:r>
            <a:r>
              <a:rPr lang="en-GB" sz="2800" dirty="0" smtClean="0"/>
              <a:t>place</a:t>
            </a:r>
          </a:p>
          <a:p>
            <a:r>
              <a:rPr lang="en-GB" sz="2800" dirty="0"/>
              <a:t>E</a:t>
            </a:r>
            <a:r>
              <a:rPr lang="en-GB" sz="2800" dirty="0" smtClean="0"/>
              <a:t>xpect </a:t>
            </a:r>
            <a:r>
              <a:rPr lang="en-GB" sz="2800" dirty="0"/>
              <a:t>to produce several drafts of your personal statement before being totally happy with </a:t>
            </a:r>
            <a:r>
              <a:rPr lang="en-GB" sz="2800" dirty="0" smtClean="0"/>
              <a:t>it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sk </a:t>
            </a:r>
            <a:r>
              <a:rPr lang="en-GB" sz="2800" dirty="0"/>
              <a:t>people you trust for their feedback.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25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227"/>
            <a:ext cx="10515600" cy="449806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>
                <a:solidFill>
                  <a:srgbClr val="080808"/>
                </a:solidFill>
                <a:cs typeface="Arial" charset="0"/>
              </a:rPr>
              <a:t>Creating an account with UCAS online if you have not already</a:t>
            </a:r>
          </a:p>
          <a:p>
            <a:pPr>
              <a:defRPr/>
            </a:pPr>
            <a:endParaRPr lang="en-GB" dirty="0" smtClean="0">
              <a:solidFill>
                <a:srgbClr val="080808"/>
              </a:solidFill>
              <a:cs typeface="Arial" charset="0"/>
            </a:endParaRPr>
          </a:p>
          <a:p>
            <a:pPr>
              <a:defRPr/>
            </a:pPr>
            <a:r>
              <a:rPr lang="en-GB" dirty="0" smtClean="0">
                <a:solidFill>
                  <a:srgbClr val="080808"/>
                </a:solidFill>
                <a:cs typeface="Arial" charset="0"/>
              </a:rPr>
              <a:t>Beginning/Continuing to complete the Personal Details, Contact &amp; Residency, Nationality, English Language Skills, Supporting Information, Employment, and Education sections of your application form</a:t>
            </a:r>
          </a:p>
          <a:p>
            <a:pPr>
              <a:defRPr/>
            </a:pPr>
            <a:endParaRPr lang="en-GB" dirty="0">
              <a:solidFill>
                <a:srgbClr val="080808"/>
              </a:solidFill>
              <a:cs typeface="Arial" charset="0"/>
            </a:endParaRPr>
          </a:p>
          <a:p>
            <a:pPr>
              <a:defRPr/>
            </a:pPr>
            <a:r>
              <a:rPr lang="en-GB" dirty="0" smtClean="0">
                <a:solidFill>
                  <a:srgbClr val="080808"/>
                </a:solidFill>
                <a:cs typeface="Arial" charset="0"/>
              </a:rPr>
              <a:t>Researching courses, universities and entry requirements</a:t>
            </a:r>
          </a:p>
          <a:p>
            <a:pPr>
              <a:defRPr/>
            </a:pPr>
            <a:endParaRPr lang="en-GB" dirty="0">
              <a:solidFill>
                <a:srgbClr val="080808"/>
              </a:solidFill>
              <a:cs typeface="Arial" charset="0"/>
            </a:endParaRPr>
          </a:p>
          <a:p>
            <a:pPr>
              <a:defRPr/>
            </a:pPr>
            <a:r>
              <a:rPr lang="en-GB" b="1" dirty="0" smtClean="0">
                <a:solidFill>
                  <a:srgbClr val="080808"/>
                </a:solidFill>
                <a:cs typeface="Arial" charset="0"/>
              </a:rPr>
              <a:t>PLEASE REMEMBER TO ACCESS THE UCAS TEAMS PAGE FOR ADDITIONAL INFORMATION AND MATERIALS TO HELP YOU COMPLETE YOUR APPLICATION.</a:t>
            </a:r>
            <a:endParaRPr lang="en-GB" b="1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9264072" y="284090"/>
            <a:ext cx="2641600" cy="7573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Thursday 6</a:t>
            </a:r>
            <a:r>
              <a:rPr lang="en-GB" baseline="30000" dirty="0" smtClean="0"/>
              <a:t>th</a:t>
            </a:r>
            <a:r>
              <a:rPr lang="en-GB" dirty="0" smtClean="0"/>
              <a:t> October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403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pupils need to do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Conduct thorough research on courses and universities/colleges</a:t>
            </a:r>
          </a:p>
          <a:p>
            <a:r>
              <a:rPr lang="en-GB" dirty="0" smtClean="0"/>
              <a:t>Prepare well – organise your time to dedicate sufficient effort to personal statement</a:t>
            </a:r>
          </a:p>
          <a:p>
            <a:r>
              <a:rPr lang="en-GB" dirty="0" smtClean="0"/>
              <a:t>Keep up-to-date with announcements on S6 UCAS Teams page</a:t>
            </a:r>
          </a:p>
          <a:p>
            <a:r>
              <a:rPr lang="en-GB" b="1" dirty="0" smtClean="0"/>
              <a:t>Stick to </a:t>
            </a:r>
            <a:r>
              <a:rPr lang="en-GB" b="1" smtClean="0"/>
              <a:t>the timeline!!!</a:t>
            </a:r>
            <a:endParaRPr lang="en-GB" b="1" dirty="0" smtClean="0"/>
          </a:p>
          <a:p>
            <a:r>
              <a:rPr lang="en-GB" dirty="0" smtClean="0"/>
              <a:t>Liaise closely with your Pastoral Support Teacher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Take responsibility – this is </a:t>
            </a:r>
            <a:r>
              <a:rPr lang="en-GB" b="1" u="sng" dirty="0" smtClean="0">
                <a:solidFill>
                  <a:srgbClr val="C00000"/>
                </a:solidFill>
              </a:rPr>
              <a:t>your</a:t>
            </a:r>
            <a:r>
              <a:rPr lang="en-GB" b="1" dirty="0" smtClean="0">
                <a:solidFill>
                  <a:srgbClr val="C00000"/>
                </a:solidFill>
              </a:rPr>
              <a:t> application and </a:t>
            </a:r>
            <a:r>
              <a:rPr lang="en-GB" b="1" u="sng" dirty="0" smtClean="0">
                <a:solidFill>
                  <a:srgbClr val="C00000"/>
                </a:solidFill>
              </a:rPr>
              <a:t>your future</a:t>
            </a:r>
            <a:endParaRPr lang="en-GB" b="1" u="sng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27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5938"/>
            <a:ext cx="9144000" cy="2387600"/>
          </a:xfrm>
        </p:spPr>
        <p:txBody>
          <a:bodyPr/>
          <a:lstStyle/>
          <a:p>
            <a:r>
              <a:rPr lang="en-GB" b="1" dirty="0" smtClean="0"/>
              <a:t>Creating a UCAS account online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8639"/>
            <a:ext cx="9144000" cy="66292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(also available on UCAS Teams page)</a:t>
            </a:r>
            <a:endParaRPr lang="en-GB" sz="3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530108"/>
            <a:ext cx="12192000" cy="0"/>
          </a:xfrm>
          <a:prstGeom prst="line">
            <a:avLst/>
          </a:prstGeom>
          <a:ln w="76200">
            <a:solidFill>
              <a:srgbClr val="A6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615" y="6737925"/>
            <a:ext cx="12192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868726" y="1"/>
            <a:ext cx="0" cy="6530107"/>
          </a:xfrm>
          <a:prstGeom prst="line">
            <a:avLst/>
          </a:prstGeom>
          <a:ln w="76200">
            <a:solidFill>
              <a:srgbClr val="A61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55056" y="1"/>
            <a:ext cx="0" cy="653010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3937" y="5105206"/>
            <a:ext cx="1207336" cy="16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0" y="420442"/>
            <a:ext cx="11849709" cy="565814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934036" y="1542473"/>
            <a:ext cx="3985494" cy="1292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Google “register for UCAS” and select the link titled “</a:t>
            </a:r>
            <a:r>
              <a:rPr lang="en-GB" sz="2600" dirty="0" smtClean="0">
                <a:solidFill>
                  <a:srgbClr val="002060"/>
                </a:solidFill>
              </a:rPr>
              <a:t>UCAS Hub – sign up today</a:t>
            </a:r>
            <a:r>
              <a:rPr lang="en-GB" sz="2600" dirty="0" smtClean="0"/>
              <a:t>”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782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27303" y="240294"/>
            <a:ext cx="6803024" cy="6081998"/>
            <a:chOff x="3139918" y="1339422"/>
            <a:chExt cx="6115364" cy="5416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9918" y="1339422"/>
              <a:ext cx="6115364" cy="541682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255491" y="4904509"/>
              <a:ext cx="1884218" cy="84974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72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50837" y="295565"/>
            <a:ext cx="6839108" cy="5873596"/>
            <a:chOff x="3016091" y="790439"/>
            <a:chExt cx="6159817" cy="52771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6091" y="790439"/>
              <a:ext cx="6159817" cy="527712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451926" y="4064000"/>
              <a:ext cx="3288145" cy="97905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37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3055" y="939125"/>
            <a:ext cx="7092795" cy="5153695"/>
            <a:chOff x="2503055" y="939125"/>
            <a:chExt cx="7092795" cy="51536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3055" y="939125"/>
              <a:ext cx="7092795" cy="515369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500582" y="3112655"/>
              <a:ext cx="4895273" cy="1588654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4615" y="5105206"/>
            <a:ext cx="12265888" cy="1632719"/>
            <a:chOff x="-4615" y="5105206"/>
            <a:chExt cx="12265888" cy="163271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6530108"/>
              <a:ext cx="12192000" cy="0"/>
            </a:xfrm>
            <a:prstGeom prst="line">
              <a:avLst/>
            </a:prstGeom>
            <a:ln w="76200">
              <a:solidFill>
                <a:srgbClr val="A61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615" y="6737925"/>
              <a:ext cx="121920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53937" y="5105206"/>
              <a:ext cx="1207336" cy="1632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234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1063</Words>
  <Application>Microsoft Office PowerPoint</Application>
  <PresentationFormat>Widescreen</PresentationFormat>
  <Paragraphs>125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UCAS Application Process </vt:lpstr>
      <vt:lpstr>Application Timeline</vt:lpstr>
      <vt:lpstr>Application Timeline</vt:lpstr>
      <vt:lpstr>Today we are</vt:lpstr>
      <vt:lpstr>Creating a UCAS account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Codes</vt:lpstr>
      <vt:lpstr>Writing Your Personal Statement</vt:lpstr>
      <vt:lpstr>What is the purpose of the Personal Statement?</vt:lpstr>
      <vt:lpstr>Getting started</vt:lpstr>
      <vt:lpstr>Structure</vt:lpstr>
      <vt:lpstr>Opening Paragraph</vt:lpstr>
      <vt:lpstr>What makes you suitable to study the subject?</vt:lpstr>
      <vt:lpstr>Subject Course Specifications</vt:lpstr>
      <vt:lpstr>Evidencing Skills</vt:lpstr>
      <vt:lpstr>PowerPoint Presentation</vt:lpstr>
      <vt:lpstr>PowerPoint Presentation</vt:lpstr>
      <vt:lpstr>How will you contribute to the course and the university community and what makes you an interesting and unique individual?</vt:lpstr>
      <vt:lpstr>Conclusion</vt:lpstr>
      <vt:lpstr>What to Avoid</vt:lpstr>
      <vt:lpstr>Limit</vt:lpstr>
      <vt:lpstr>Summary</vt:lpstr>
      <vt:lpstr>What pupils need to do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Coleen Kelly</dc:creator>
  <cp:lastModifiedBy>Anthony Low</cp:lastModifiedBy>
  <cp:revision>51</cp:revision>
  <dcterms:created xsi:type="dcterms:W3CDTF">2022-09-12T19:47:27Z</dcterms:created>
  <dcterms:modified xsi:type="dcterms:W3CDTF">2022-10-13T12:46:20Z</dcterms:modified>
</cp:coreProperties>
</file>