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4" r:id="rId2"/>
    <p:sldId id="465" r:id="rId3"/>
    <p:sldId id="464" r:id="rId4"/>
    <p:sldId id="455" r:id="rId5"/>
    <p:sldId id="456" r:id="rId6"/>
    <p:sldId id="457" r:id="rId7"/>
    <p:sldId id="458" r:id="rId8"/>
    <p:sldId id="459" r:id="rId9"/>
    <p:sldId id="460" r:id="rId10"/>
    <p:sldId id="462" r:id="rId11"/>
    <p:sldId id="461" r:id="rId12"/>
    <p:sldId id="463" r:id="rId13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CCECFF"/>
    <a:srgbClr val="5F5F5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994" autoAdjust="0"/>
  </p:normalViewPr>
  <p:slideViewPr>
    <p:cSldViewPr>
      <p:cViewPr>
        <p:scale>
          <a:sx n="50" d="100"/>
          <a:sy n="50" d="100"/>
        </p:scale>
        <p:origin x="-257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515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001" y="1"/>
            <a:ext cx="2890514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B18B9D-7C29-47A8-9804-4B269CCD4FA2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044"/>
            <a:ext cx="2890515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001" y="9377044"/>
            <a:ext cx="2890514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EB948F-554B-4607-9F34-08776FEAF4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4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15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01" y="1"/>
            <a:ext cx="2890514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pPr>
              <a:defRPr/>
            </a:pPr>
            <a:fld id="{A3700012-1104-4AFF-AADF-705B42694D2B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439" y="4689316"/>
            <a:ext cx="5336213" cy="4443096"/>
          </a:xfrm>
          <a:prstGeom prst="rect">
            <a:avLst/>
          </a:prstGeom>
        </p:spPr>
        <p:txBody>
          <a:bodyPr vert="horz" lIns="91815" tIns="45907" rIns="91815" bIns="4590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044"/>
            <a:ext cx="2890515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01" y="9377044"/>
            <a:ext cx="2890514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pPr>
              <a:defRPr/>
            </a:pPr>
            <a:fld id="{165C335E-15B2-422B-9A5A-FD94216CE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92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74AAB5-D45B-49A0-ACF7-0BC9FB5C93E8}" type="slidenum">
              <a:rPr lang="en-GB" smtClean="0"/>
              <a:pPr/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0495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-26988"/>
            <a:ext cx="9144000" cy="6884988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6"/>
          <p:cNvSpPr/>
          <p:nvPr userDrawn="1"/>
        </p:nvSpPr>
        <p:spPr>
          <a:xfrm>
            <a:off x="0" y="6669088"/>
            <a:ext cx="9144000" cy="73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7"/>
          <p:cNvSpPr/>
          <p:nvPr userDrawn="1"/>
        </p:nvSpPr>
        <p:spPr>
          <a:xfrm>
            <a:off x="0" y="6453188"/>
            <a:ext cx="9144000" cy="7143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Badge[1]"/>
          <p:cNvPicPr preferRelativeResize="0"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6175375"/>
            <a:ext cx="577850" cy="68262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D3C39-D23E-432C-ACA2-6EEB0F192BF5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3AAC-DECD-4877-B780-4DD640BFE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E03F-DD09-49DB-9D33-A0CADB70C7CC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79CA7-37D7-4332-95DE-7BA563B6B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4BA4-A59F-4061-98F3-89333B067026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C4A5-1D93-4DE4-8077-F70494B18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CDF3-FE18-42D8-8061-966739B5D088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AA3E-110C-4082-89B7-C165A5AA5F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7AAD-8B14-4A0D-9DDF-6140F5A7DB14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29A4-07E5-4F68-85D0-CE52EC1505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CA6B-A90F-4153-ABED-C2C8457C849C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0A08-AA85-47AF-AC3B-54A40CAA8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0F8C5-56BC-46D2-96A1-40B6659A3A9B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B9D4-920E-41AA-BE62-78C2646546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8EEE-969D-4835-B1C5-354CAB0F8A07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55B6-3DD5-40CA-B303-5EEE6C225F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3119-DBF9-4A91-9141-A9FEC851150A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4915-8599-4E78-809D-741213DFE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FBA9-9DD7-442D-9FD6-B307FD210031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4878-E361-492C-991B-0FBC826FB2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E7EF-9894-4175-9EDB-BA27356DE5F2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626BE-6B6B-44CC-86D4-C38C60F5F1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52FA-4466-485A-B0B2-1E528C91133C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F968-F84B-4BB8-B2BA-6587E5653C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BC5A2B-C4DE-4BE1-AE38-9516E0291C30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1F6854-9E8D-42B8-B9E0-537A5CB21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669088"/>
            <a:ext cx="9144000" cy="73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453188"/>
            <a:ext cx="9144000" cy="7143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" name="Picture 3" descr="Badge[1]"/>
          <p:cNvPicPr preferRelativeResize="0">
            <a:picLocks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6175375"/>
            <a:ext cx="577850" cy="68262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orkit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6" descr="data:image/jpeg;base64,/9j/4AAQSkZJRgABAQAAAQABAAD/2wCEAAkGBhQSEBUUEhQWFRUWGR8aFhYYGB8cGBwdGB8gGhgfHxwcHCYfGB0kHxgdHy8gIygpLCwtGx8xNTEqNSYrLCkBCQoKBQUFDQUFDSkYEhgpKSkpKSkpKSkpKSkpKSkpKSkpKSkpKSkpKSkpKSkpKSkpKSkpKSkpKSkpKSkpKSkpKf/AABEIAG0BzQMBIgACEQEDEQH/xAAcAAACAwEBAQEAAAAAAAAAAAAABgQFBwMCCAH/xABMEAACAQMCBAQDAwcICAQHAQABAgMABBESIQUGEzEHIkFRMmFxFIGRIzVCcnOhshU0UnSCscHCFiQzg5Kzw/A2Q2KiJURTk6PR4Rf/xAAUAQEAAAAAAAAAAAAAAAAAAAAA/8QAFBEBAAAAAAAAAAAAAAAAAAAAAP/aAAwDAQACEQMRAD8A3GiiigKKKKAooooMz8SPEm5sLxYYVhKmJXy6sTks4PZxt5R6Usjxt4gBkwwaffpyAfj1K5eOP5yT+rp/HJWu8rIp4bahgCptosg9sdNc5ztigW+Q/FRL+ToSx9KYglcHKPjcgZ3Vsb4Odgd6suKc9iC8aB4wVBjCsJBqJkeJGJBGlQvXBwWB7EDDZGK8ngfyxb9L4ftA04/oaj/krTPEDxJS0uOjBBHNcAKJHcZC/pIuB5nO4bGQBkdz2C6HihamMuEmIC68BVPlD9NiDrwQCUzv2kQ+pxL4r4gW1vIUkD7KG1ALp3Ctjdwezqc4074znaswh8T5oZR9qsIQpXTo6bxHQTk6VcldyAc6d9K5OwxofNnMapw4X9vDFOrBM9Qb9NjtnYnyuV29N/agl/6eRCFJWRwHlkiCjQT+SZlLHzgY8udO7b7A96jvzrIltaXEkSBJ0Mkg1nUirE050gKQ50Ie5Xcjt6QvDnnNeJiVZIIo2hZXULuDqz5txswKnf5iovOHiA9vfx2NvbxSkhF82RhpSVCgAYA0kfc1Bcz+JFujlHSVGG2CE76SxG0h3GMfM9sjeonCPFCOV40eJ1aRYdlw+HmyWyQcaFGg57+Y5UFSBX+IfiFFYzdGO3ilmIV3ZwNK4yEzgZZsZ9RgEb70t2Hi88bp9qsIgmQw0IUYbk6lD5DEFidsdzvvQbXRXK1ulkjWRDqR1DKfcMMg/ga60EbiN8sMMkr/AAxozt9FBJ/urJuVfGS5nvYIp0hEcjhCVVgwLbLuXI+Ij07U0eMnF+jw1kB807rGPp8b/uXT/arDr7hslv0HOxljWaM+wLMF+/yZ+8UH1XS5zNz9aWDhLh2DldYVUZjpJIBzjT3U+vpVpwfiontYp17SRq+B8xkj7jt91fO3PXMc17ddSeHoMqBBGQwIXJYZ1AEk6jvgelB9Lq2RmlyfxBtFvBZ62M5cR6QjYDHtliAPX0zSxwXxJvZEuDJYlTDDrRQsgZ21KqqMrnsSdge1Zf8A6QTNxT7UYsz9bX0QG+JdtOPi2xj32oPpuilLkznCW5tp57uEWywsQchh5VUOzHUAcDP7qTbzxnuppinD7UOozjUjySED10oRpHy3+tBr9FZryV4tm4uBbXkSxSMdKMuQur+gysSUPoNzvttXbxC8TZeHXSwxwxyAxB8sxByWYY2/V/fQaJRWRcb8cH1EWcCsigapJNRHzwq40rnYEnf2FMHJfiYb23uC0QE8CF9CEkSDBI07FgcjSRv3HfOAFzxrxBtLW4FvI7dUlRoVGPx40740+vvVhzRxJ7eznmiXW8cbMq9xkDuQNyB3I+VfPHMXME1xxD7RLFolDJ+SwwI0Y0qQRqyce3rWt8B8Qbqa2vZprUQm2i1orB11HDnB1AHHkHb3oK7wn57u724liuGEqBNYcKq6TqAC+UAEMCSM7+X61qNZ34Zc9G9mmj+zwwBVD/k9sknG4wPxqPzr4wfZp2t7WNZXQ6XdydAb1UKuCxB2JyN9t6DTKKxmDxpvIZFF3aoFO+ArxPj3GskH8PvFaDxrnJU4W19bgSLpVkDZAOpwhBxuCMkEe4oGWisjtvHU9By9uvW1ARorHSQRuzEjbB2wNzn071z4N43Sm4VLuCNI2YKxXUGTO2SGJyB6jbb8KDYKKKKAooooCiiigKKKKAooooCiiigKKKKAooooCiiigKKKKAooooCiiigKKKKDCPHH85J/V0/jkrlZcj8Ynt49Mj9CRFKq1ydGggFRo1HAxjbFdfHH85J/V0/jkrYOUPzfaf1eL/lrQKXh74VfYpftFw6vMAQipnQmRgnJwWbBI7ADJ79xX8y8W4Vw/iLXGiSa8yWZVbKKzDuSxwpwdgMkZ7DatUr5s4feR2/GTJeqWVLiQyjGo6stg49cMQ33UE7xE5xk4gsDNatAiltDsSderTkAlFBxgHbPetN5C4ctzwCOF/hkjlQ/LLuAfu7/AHVnninztDxBoltg5SHUzOykZ16V2B3AGAMnG7AfXRvCC/SThUSKctEXWQYOxLs4G4wfK4O3vQZp4U3rWvFxDJ5TIHgcezLuP/cmPvq25Gj/AJQ4/NdHdIy8ik//AGoR/wAO/wDZqp8WOFta8VMseV6oEqMNsONnx89S6v7VPngjwXpWDTEbzuSP1I/Iv79Z++gUvGLluaO9N2qlonC5cDIRkAXDewwoIJ2OSK/LjxJt+IxJBxOFlAYMJ4DuCNs6WBIBBOdJJ9hVxzfzldWHGV6ru1ocMIgFAKMul8bDUVfJwT7ds0ueJnFOGXCxyWIAmLflNMbIunB+IEAF843Hzye1BtvL9rFHawpbtqhVB021asrjKnPrtVhSr4XQOnCbYOCCVZgD/RZ2ZP8A2kH76aSaDEPG/ivVvYrcMAIkyx9A0p9foqqfvrl4qX9lNDafZJkkMKmIquc6MDSe3YFSP7VQOFcNHGeMy6mYRuXkLLjUEXyx4yCP6A7e9NPMXgtBDaTSwzTNJGjOqtowdIyRsgPYH1oLnwT4v1eHmInzQSEf2X86/vLD7qzvxh/O0v6kf8Aqd4J8X6XEGiJ8s8ZA/Wj86/8At1/jUTxlhI4q5I2aNCvzGNP96kfdQfQEXwj6Cvnvh/8A4jH9ef8A5jVqfJXiB9vup4o4z0Y0VkkIw2TgEMN+51EHPZTWS3N4LXjzyyghY7x3bAydOstkD12INBrXi9dFOEzY/TZEP0LjP4gY++s08N+Zp7NJjBYyXWtgGddfl0jZfLG39LPf1p0m4pJxrg13pi0skh6OO7iMiRRj0bT5TuQT+AVfCbnuGx60VySiSEOrhSwDAaWBCgncAenoaCr5jivbq+N2thcQsSjaRFI3mjAAOdA38o9KsvHE/wDxGP8Aq6fxyVeX/iZcXfEoIOGMRESFYtGDq3y74YalVVHyPf5VR+Of5xT+rr/HJQaJa8Jih4C6xoFDWbM3uzNESxY+pJP+HYUgeBX8/m/YH+NK0ub8xn+on/k1mngV/P5v2B/jSgqedPz/ACf1iL+6Ots54/Nl5+wk/gNYl4gnpccldwcCWN/qoVDt79jWgDng8RsOK6Y9MUUTiJ+xZWRtmHow05+jDb3BZ8DpNNxdN7Qg/g2ap/CaETcXiaTzEB5d/wCljY/XLZ+oq68ClzdXIPYwgH/ipf5fujwji466tiJmR8DfQwIDAeowVf5ig0bxztFNhG5HmSYAH1w6sGH34B+4UrcDuC3K94p7JMAPoWhb+9ifvrr4r+INteQRwWrFwH6juVZQNIIA8wBPxZ7Y2qVBwV7flWfqAq0zLLg9wGkjVc/VVB++g4+BPConluJnQM8QQRk76devUR7HygZ74z7mqDxgXHFpfmkZP/AB/hTV4Bdrz6xf9Slbxi/O0v6kf8NB9Bx9h9K9Um8U5xlhmmULCY4TENJYiV+qF+DuCRn2q7bmq3DOpZhoV2JMbhWEW0mk6cPpOx05oLeqy+5ighk6cr6DpDljsoDEquT8yD+G+KhnnGIywpGruJtWH6bgDSAQcFPMDqG42A37VCi43aSrE1ysckroCzLC7IFZiiliy5RSSQNXu3vQWNxznaIjMZ0OkE4XdjgZwFG5O4/Ee9FzzlaxuqvJgMgdXwdBVgxB1f2fxIHc0vh+H4Bmij1q0jDoQyY0RO0ZLALkgDIbPlOT3B3trifh7SojRIzEKiP0coNY1Rrr06VJByBn1FBa2PMFvM+iKZHbBOFOexwf31YUo8H4vZjVOsBidnaFQsTln0s7eVQvc4LMANsAN2FWy82WxZAHJ6gVgQjFQJDpTUdOEyw0+bG9BcUUUUBRRRQFFFFAUUUUBRRRQFFFFAUUUUBRRRQFfgYZx615l+E742O/t86wblbh6WV1Zi6jlhuXuPLxGOQzQXayE+Rjr0qHDAZwSMAkDeg2HjPJdndyCS4hWRwoUMSw2BJA2YDux/Gra1tVjjWNBpRFCqPYKMAb+wFZBwznjiFtacRuZWhmEV80QVjIdLF41ITLeWEKTpXvnvV5zB4nTW89/CkUbNBJbQ2+dQ1PdKW85z2Gk9sf40Gh/ak1FdS6lxkZGRq+HI9M+nvVFx3kCyvJOpPCDJ6urMjHHbOkjV7ZNZLxyaRLnihvoYJpOpYhlQyLEcghWGGDggY2J757imm58W5heSKkcTQRXX2dowsrXDBTpeVWUdIAHcKdyB6bGgd+F8kWVvE8UVumiQYkDZcsPYliSR8u1SuD8Ct7ONlgjWJCS7AE4zgAncnGwH4UmcE8Rbibir2kiW6Kszx9Is6XIVASko14SVWx8KeYA53AzT5xGxWaGSJiQsilGKnDYYYOD6HBoMS8T+Zk4ndW8Fn+UC+VWAI1PKQMDIzpGkb/ADPtWxW0SWNkq/oQRhdu50gD8Sf3mqrlnw2s7GTqxKzSdleRtRXOx0gAAZG2cZx6125zu1CRRtnS8gLgDJ0Ju2w7+lBJlsrbiVupmiWRDnAceZSDg4IOVO3oap5fDnhtsrTC1DmMFtLu7Dbfs7FfxBrhwK8/1e7iR+npJaNmOjAbbufh7D6Fq5wOUjnjfqo/2diY3OpWI7urZ29dht89qB04bd9WFJMadSg474zXaaEOrKwyGBBHbY7HtSdyvcmSWNJSyiOJTCgOFYerHB8x9h27+1cbGR450aV5PPLhZlfXC4JxpxnC/wCHttsF3YctWXDg80MSxeXDMCxOM5xuT647fKvI5tjYL1IZUik8od1Gg599+xFeueAfsT491z/xD/HFU/MHGYpbHQuVddGEYYOPQj3GPUUFpYeHlhDIkkVuqOhyrBnyCPq1TeO8rWt4FFzCsmn4SchhnvhlIIHyzVH9ocNfgs3liXHmOx0b43239qjLLJK1tEQ8i9AOUEmgsSSMlid8Y/73oGngnLtvZoUtoljUnJxkkn5sSSfvNVnNHKnD5T17yFSdgXGsMfRQemQW9t81WyxXBt40ZtZWVgY1mHUdVAONQO5XcEdxttUbiLh7EHVKSk+nTITqTP6J382MbE77ntQNdksds8drDAUj0kgqv5NdzkE+5O5J3yR71XcY8OLC5kMksA1scsyMyEn3OkgE/MjNR7+QwXaLGzFUt5GALFskazvk77+9QQrR29vdLJIZXkAfLkhgS2Rjt+jj/sUDHwDk+0ssm2hVGYYLZLOR7amJOPl2rzxrkyzu5BJcQLI4UKGJYbAkgbMPVj+NL1xEzrfOZZB0pDoUOQAcnf8AAYxXriLyNokYySIIELCKTDxsRnWyg753O/47UF7xW9ihjMDR5gEarJv2jfMSgDu3Y53BA9zVbwez4fZys0EBic6Y2OG/TIIBDMf6Oe3pV9YQRzQxOwWU6Bh2QajkYbvnGfUV7HBIdbOUDFiCdXmGRsCAexxt8uw2oFvjEHD75g1xBr0hQHwyuA4ZxnSQ2kKpfucAk4G9SuEw2fS+xwQaYZVfqLgr3GCGJ8zMR657Y37VffyXFkHpR5GMHQu2BgY22wNq9Q8PjQgrGikDAIUAgd8ZA2GfSgruC8o2lmzPbwrGzDDEFjkDf1JqLxXg3D+IkCUQzOBsVcdQD9ZGDY+XamGX4T9KyvlVRIeHxpDokjLSvKdIMiAspC4Op9/Lg9se29A2cN8MOHwOHS3DMDkF2ZwD9GYrn54pg4nwyO4iaKZQ8bY1KcjOCCOxB7gGknhfMd46LMzqElSY/lDEsalAxTQA3UIUrhtWdt/nXJOZLoR6GmZZetArdSKPKibUGIK+R0JAKnY7HNA4cD5XtrPX9miEevGrBJzpzjuT21H8ajcW5FsrmUyzwK8hABYlhsNh2YCl6bmG6VmtxIzsLrpCULGJCvT16RqAj152yR++u1txe6keG3eYQsRMXlURszdJgqg41IpGfMB7HtQMFry8iXU9w4RtegplRqTprpPmPbOM7Ypas+WvtPVeO6ilyJoy4DMx66nGo68DTlQFAAxn3rxI7yXUjfac6rBW1Iq6XyGyFDKTgkF/ffvgYo4HxGWCKyQS+SS1kkIKptoRSgzpzhd+59d80F/ccN1XFsI5kElsh1oRklJAqkgZGnOggE+/yqJwzlGe30dKdBmNI5ToJOI2ZgUycAkMV3zjvVTwBpLt5dbDqT8PQFiMDU5cZwPr6Vbx8r3KyeW5IiLZYBmDkGQO2dIAzpGnUMHc0Fe3Lc63BijZfPBOGkZGKATTatIwfjAbIyd8HapjckydaNhMpSJoWj1KxcCEKpQebSqtgtkDOTXqfldvs8onnUFpVkMpY7KFWOTJb4SyawANl1ADYV+WHLdwBGVusphS7IzAPmTW+MbeZf0859O1B+NyW+kDqRPomeWNXQlSsuosHw258wwR20/OvbclvrgZZI1MYXLJHoYaXLuE0MBpfVjS+rHfuTXK05Ruo1QC4A0KFyuQSFBKj20gkDHYhckZJzbcuu8UIW7bTKzba5ASxOkAL5jjc40gnft3AoLyivEcoYZUgjJGQc7qcMPqCCCPQivdAUUUUBRRRQFFFFAUUUUBRRRQFFZn4k8Zbh/ELe8DEI9tcRMMnTrjQyw7dtTOdOaVeCXsxRLKZmd+HJfPcqXYawEAhywIbBM5wc5GnbtQbrqr9r59WUMwZV0hv5IIXJbAIJxliScfOmjgfOM8eiCzghBmkvHJlklKqYX3bJLMc7+UY3I3G9BrLLkYO4PekG08JESSENd3D2tvKJYLViCiMpyvm7soycD2J33Oae88X5vs0cqJbRs1oLgiZ2HUYu0ZjiAxqIKasEk+YD/1Uxc/8UuoOCSzI6rOqKWdVZMaiASq6mKtv6k43oOF34TRul5H9pnCXchmCeXTHIzrIzAY8xygXfsuR3Oa8yeEiOt11bqeSW5aKQzEIGSSDOhlCqBjzEacbDYe9RuKc8X8RkjjjtWe0tftNyzGTSwOohIx3B0LnU2dzjFdfE3jBl5fNxGWTqi3kXBwwEjxtjI+TYoPc3hKsgnM93NLLcNC0shVBvbk6cKoAUYIGPTFV/EeFpa302J7uK2knWeWOPToed8PpD4EihtOSqnfBBx5csPPfOL2bW0UKqZblnAZ0kkVViXUx0QgyOdwAB8ydhS9xbxPuo7SGXowwytFJJJFMJS5MRIwkaqJFVgpbqOAqgjJ2NBAtmtTdR3Ek900cUsk8MLRowUuxyRLjX08sT087Y3zsWd7rn2KOaSJ45BoIUEAEFskEbHKjAB3757Zxmk4dz9d3NwywQQCJLeC4kLyMHCzx6yqgKQzD0zpHl+Yx55Q8Qbq5ntFuIYEjvIZJI+mzl1MWMltQxht8KMkbZNBey88oqRSdGQxyIzs23kCsEBOcDBZgMkjvk7ZxBn51tDL1jHOXjVgBpGAMkHbVgE4A37ZwcYbDpRQKHCuIWt5dSBUcu0bCXJ8mAUUDbuTnvtjT8watIeWo1LjS7Bl6eppCSEPcDI2rlz8pPD5gHkTOjLRqzMB1F1EhGVymM69B1aNWMnakDh3Md1CiODOsS20+hNDzIzLPhXUyaX0BCGXqEFUXBJHcNNHL0QMLDUDCMIQ2+PY+47/AImucfK8IkDgNgNrCazoDe4XtSbw/nG+ZrZCFYz9Uauk232WVmZiuxIlg0BcAeY5A3xUrhnNd43CJ5yuu4jbSCIjpwRHrdVBzIE1ucYU+QqRlSSD3cW6upRwGVhgg0uXfIyYBhdldSCms6lGDnGCO2fr99LFpzfxBpBghokaPDdA5mR7w2+sHICZi8+w9AdgauuYODq3FrNsSlWSZpdMkoQtEIullVYKO7bY33zmgtI+VA5Z7k6pH+PQSqHAwuR6kYz9fSu19wG3WJC7GIQrgSB9JC/Nvb6+/wA6z1PEO/MDuN8SIQTbtqKvE7FAudOoSJp0l87FA5bBrrbcSnNnfwTKyKvWeHKn8orXUoZi57FSAoT2IbJ1DSDc8vDjEsYuIlCHUrCYBwx7nVnOT/32qRa2VlLEYI5UkDNrOmUM5b+lkEnNZtyPyol88qu7poCkacb6iRvkH2qTzjyGbJFmjkLpqAORhlJ+E5HcbY9MHHvsGnQcvQo6MAcopQZOQQxJbOe5JYnPzrjBynAjqw1kKdSIXJRT3yBVd4d8wNdWpEh1SRNpZj3YYypPzxt88Z9aveIcaggx1pY489gzAE/QdzQK1pNgXoniAQSBZek7u7O4RxpBjUKuJdyTtj23qPFxSzmkYEuqJAjI6FgzQdPWzSAdlXZdx3IG52q6jsbO7EoimDmSVZm0SAsHjCKpxvgYRdiCK/YuQbVcYV/h0bud0KGIoT3KlT+Kqe4oPD80xpw95rWMuISqCI5U6iVAXO+5DqfXv9a8W3iDbsGY6tOcqVUtiMRxOzvgeQK04U9+31x+Nc2EcRt3u1bLKxLTAtlCpXcbLjQu2B653JNdF5HtHDNHq0ys7Nofyus2gyLt+gxjU4HzwRk0Hr/TyBRmUPH+UkjGV9IX0O/6oJGfXf1watOE8diuTJ0ix6bFWJUgZBKnBOx3Uj32+YzT8Q4NZQvqlnMTF3cZmCnEzBpVAO4RmUNtuDnBFTuX7G2V5ZbeQSmUjWRIHxgsVG3trbvk4wM4AAC5IqgvOE2sCwmXoRrE35EsNIUnzYB1j1GcfLtTBVHzTyst8iI8jIEYt5cbkjHqKCLb3HC0dpFe1DuCGOtNw3xbZwM+vvVZxOz4c0aRwzWka9ZJJBrXDKmcr39iQB23NLHOvI8djCkiSO5Z9OGAx8JPoPlXbk/kGO8tuq8rodZXCgY2x7j50Dff3PDYrPdY3t+pjEY1jqY1Zyu4bA75z2rvwq2sr62TRApijYqisuMH9LGDnBzv7+tK/OvLy2XDEiRmYG41EtjOSjD0+gq18Nr6OLh2qV1Req+7MFHp6mgaZeCQM6uYkLKuhTpGQpBGkewwSPvNR7zlqF1jXpxaIhhFZNQUfLcbbDY5GwqbY8TimBMMiSAdyjBsfXB2r3d3iRLqkdUUfpMQB+JoINpwNYjmIRodITIj30KcqvxdhmpN7xFLeIyTuFUd2xjc9sAZJPyGa4WXMltM2mOeJ29FDjJ+g9fuqFzrweO5tdEkqw4YMrsRp1DIAOSM5BPrQd3mi4hasIZco22tRupUg9jgg/X3Bqpj5EYdrls+U50sN1IJ26mk5ILdtmdyO4A68l8JhsrZyLiOQFsvIGAjBAAAzkgenc+v0q/j4rCyl1ljKrsWDqVH1OcCgV7PkSTRH1LhgwA1qurAOnSwUl84Y+ZiR5iAfL2on5CODquSVGk4dSV/J47/AJTOMKNgRj8TTfFMrKGUhgexByD94r0wzQKPK9pbxz5jvknZlYBNYLHUxkJ2cg+p+HOSxyM4pruLlY1LuwVRuWY4A+pPasR4R/qnFEUnHTn0H6Fin9xzWg+KV9osdHrK6r9w85/hA++gabLiMUwLRSJIAcEowYA98beu9eL3i8MJAmljjJ3Adwucd8ZO9Z54QX2JJ4j6qrj+ydLfxL+FQfElzPxJIV7hUjH60hz/AJ1oNZilDKGUgqwBBG4IO4IPqK91yjRY0A2CouN+wCj/APQqt/0us9Wn7TDn9oMfjnFBb0V5RwQCCCDuCOxqNb8WhkbSksbMBkhXUnA7nANBImlCqWPZQSfoNzVJwPnW3u5THDrJClslcDAIHrv+kPSp17eJJbzdN1fCMDpYHHlPsdqzLwk/nrfsW/iSg12io93xGKLHUkRM9tTBc474yd66QTq6hkYMp7MpBB+hGxoKnmjlKC/SNLgMVilWVdJx5lyMHY5UgnIrgeRrb7Rdz4bqXkfSlORgLp0HTt5SQAT33FMNFAoR+F9ouMGXb7P+mP8A5MYi/R/H3+VSLDw9toZEkQyak62MsMf6ycyfo/h7fOmeigyfi/h7cRSotpHMUhtxFazRXKxuG1M/5cPs6hm20L2Jzk4xZc98zxR2sfDruOW7u7mFQ8VsMMSANTg48oLoxAwfhORitGrJ7DB5zn1+lsOln9SPOPuL/voOHL1pZcSma2f+ULS7ih6c8ckuHniLaiHYg6939ApwwA8vbReO8pwXVl9jcMkOEAEZwQIyCgBIOMaQKzLnZ9PM6GMkN9glLlTggiKfByOx2T91K1xNdpwG34kb+7aYT6EQynQqhnzkd5GLLnLHthcYFBrHGeRo47YyGbiE8sBMsLrLruVOkqVjJXGGBwVIINZ3dcVtDPFAbHjCTiFo2iDYlnid2kkEgPndWYuSVx3PoMDe1O1ZZxL/AMY2/wDVD/dLQd+U2jju44Vsr6P7VZqjvMBiNbcPGithfKxVe+f0023piXw4tljhRWkHQglgjJIPlnGGLDT5jvt2pS524tMnHxGk0ix/ydK+hXYJqCz4bSDjUMDfvsPakmO5vE4Zw6+W/uuvNcmEapC0arqcbqf9ocrklicggdgKDY15Ex8N1OvsFYqFBKsyqFICLlNguMA43xXqXkbUVP2u620/+Yx+FdJO52Lb5Ix8RrMp+N3HC73jEMdzPMsNqjxmd+owkfojXvtkGZj2xsM5xXvlSC/WXh9xAnEH6pQ3jzyK0MiS6SWQdQnABJBIzgA+9BqNhy2bZ+u089wURwFc6idRDHG/c6QMDGdu1TYeYAxUdGdc4G8ZwM4xn8cn2xVrRQUCcSjabqm1nEioy6zGchB5iBgn4io2G5wvyqh4xZPN1mRrqMSONa9HJK6FVQPOCQOmx3/+rsAcGn2ovELZ3C6HKEHOR64BwPmM4yD7UCT9kuumSLq8AHl09DfLA6SMvk6SN8HG/oMY9T2ztcPKkt0gZs4W3bfKgDJZ8bHfsNsggg0zmxuSRmYfcPTHyUA+/b8BtXQ2lwVIMq6sqQQuANO7DA9CRjudqClHK1y6o326TIG2VYHcJ3HUGCNJGcavMd9XmqHzFwOeGzuHku3mXpMCjLgZLIQ2zbY0kYx6ntTCLC5G4mBOB37dhn9H3z+NVXNVtMthdGSQODHsMeuR8u3y+fr3ILvg/wD7W4/VT+9qafEdc8Nm+Wg//kWlbwf/ANrcfqp/e1W/inxlFtegGBkkZSVB3CqdWT7bgD57+1BSeGfEOjBfSHcRor49yokOPvxVVylwI8SupGuJGwBqkYfESxwoBOQB39NgMCrPk/hrHhV+4HxqQvz6akn+Ij7q6eEE4E06+rIpH0UkH+IUFRzbwM8Nu4zbu241xsfiBBwQSAAR29NwcGmjn7mdv5Pg6Z0m6UM2D+jpBYfeWA+mfeqzxenBuIF9VRif7TbfwmovO1my2HDic7RFT8iyowH7j+FB05f5RspbQPNcqkzgkDqIAnouVO59zn3xt3rt4UcXZZ3tycoyllHoGUjOPqCfwFWPKvI1lc2cUrKxZhh8SMPMDhtgdtxUjlW14cL5ktll60WoZLEoQPKxB1EEZON8UCImi44g/wBtkaNWkfW/qCMhRuDpAwF7bCmjh3KcttfxS2TGa3ONThkxpJw6kggNgeYYHt7V6/k2z4vNKYupbzKASSFw/cElATuMDJBHcUvRrPwq/VNWd1LBT5ZEY43Hv377gig2yiiigRPF3+aw/tv8jVJ8Kv5h/vX/AMKjeLv81h/bf5GqT4VfzD/ev/hQcvFr+ZR/th/A9LPJfJJvYtc0jLChKoqkZ1HdjuCFHb0yflimbxa/mUf7YfwPXfwr/mH+8f8AwoEzw8kaLigjB2PURvmFDEfvQGjmm+N7xTpPJoiSTpqSQFULs7b7ZJB3+gr85J/PC/ry/wAL1ENhGeLtFcZ0NcOrb4+Njp39NypoJvOPLtrbxxyWk4dtWGXqKx7Ehhp3GCP3jtVtx7izXPAo5HOX1qrH3KMVz9SAD99WXGuSeHWsLTSpJpXAwJG1Ek4AALDJ9fuNV/MUduOCg2ocRNKCNec5yQ3f5igh8D/MF3+0P/Sqn5Q5We+Lp1NESYZts+ZshcLkb4U7+gHzq44H+YLv9of+lU/we7XP1j/z0DNyZyw1jE6NJr1OWGNgBgAbehOMn/8AlMNFFBjPiVZmLiDMNuoqyD640n96Z++rPn+++1zWUSf+Yiv985AH4Afvqb4v2PlgmA7FkJ+o1L/C341QcgxNccRhL7iFM/QRrpT97Cg68ur9j410uy9R4h+q+en/AJK78GX7Vx5n7qsjv90flT94WvHiVCYOIpMmxZUkB/8AVGcf5Vqx8IrLL3Ex+SA/U6m/uWg8+LXGm1pbKcJp6jgfpEkhQfcDSTj5j2Fe28L0Fl1Nb9fp68baM41acYzj0zn5/KqnxXhIvgfRolx9xYH/AL+dadJfr9jM2fJ0deflpzQIfhLxltcluTlNPUQH0IIDAfI6gcfI+5pQ4Nw6S4uujE2kyFlY+mn4mz7jC9vXtV/4TwE3pPosTZ+8qB/j+FRfD386R/7z+FqBt4TyCbJp5RNrUwMoGNJJI3yMkEDG31+W6VyNx5LOaSV8n8iQqjuzFkwPl2Jz6AH6Vs3Ff9hL+zb+E1ifKHLovZXj1FSImdfmwwFB+WWyfpQMnLPAn4pO13dsDGG0hAe+NwuP0UGfqc/Mk6hGgUAAAADAA2AA7AD0rIvDnjhtrswSeVZToIP6MgOF/flT9R7Vr9AUUUUBRRRQFJ3OPhwl7PHdRTy2t1ENKzR+q77EZGfiI2I2Yg5GMONFAjcA8LEga4mmuJbm6uI2iaeTGVVhp8q5ODgDuTsABgZzyuPCSN+ER8N67hI5DIJNI1EkscY7fp/up+ooPwClq45IR+LR8R6jB44jEI8DSQQwznv+n+6maigU+N+HyXN+LwysrC3e30BQRhw41ZO+R1Dt8qrT4Sx/YLSz676bWbrK+kZYlmbBGcAeb91P1FAoT+G0Ml9eXUrs4vIei8WAAFwgyG75/Jg/In5VX8E8KTDJb9a9nuILVtdtA4UKjD4CxG76c7dsfTIL/RQFFFBoMc8F+JyyXtwJJZHAiyA7swHnHYEnFaVzjZdWxnjEwg1JjqsdKruPiORhT8JPsTWWeBv8+uP2X+cVo3iV+abv9n/iKCL4a8M+yWBV7qKdQ7MXjfVEgwMqG9hjUe3xH6m8s+abSZ+nFcwO/oqyKWP0AO/3Vj/DrSWTliUQhmxclpFXclF0k7DuAdLH5A1UcNi4dcW0MYdrO8VhmdyzRMc7nIOE9xsuCO570GqeJ3PTWEKC3aIzs26P5mCaWOrSGBG4Aydt6sftKcR4e0cc0TSvEuvSwbSzAE6gpJXcHb5UgeN/CkRbaYgGZ8pJIM+bQox5ckAZJO3vV3xOwi4bwOWe0TpSzxQh2DMTl8LkZY6SBIx2xvj2oF245Thjk6b8Rs1cHBUvgg+x32P1q5j8MY4gJLq8jSLIyRhQc9vO5wM/Q0kcH/k7+TnWWC4e6YOVlVCUU7iMDDYI2BOR6n5VOW+kbluWOQN+RuUVNQIwjYYDf0BLf3UGwRcWsbWCNOvBHEV/J5kXDD1IJPnyc5O++aTr/wAOirfaLG5RIiC6sXKhR/6ZEyCuPXbb1NLXD+RYG4FJeyF3m6bNH5iFjEbFVAGd/hPfbfYDufPD4Z5uWJVi1MI7kllGSemArsMeoDNqI+RNBdcvcrwT3INxf287ZyY45tbuR6FiQSNvQHb1FaRx/gMd3AYZNh3Vh3Vh2I/ux7EisG4bFw64toYw7Wd4rDM7lmiY53OQcJ7jZcEdz3r6Ht1IRQxDMANTAYBONzj0yaDMl8NL6PUkNyojbvh5Ez9VAI/eabeTeTVsUYltcr41NjAAHZVHt8/Xb2pkooEHjnhq5uDPZzCJmJbSdS6Se5Vl3APtj921eOD+Gkn2hZryYSlSGwCzFivbUz4OBgbYrQaKAooooF3nbll72FI0dUKvqJYHHwken1rryby+1nbdJ2VjrLZXON8e/wBKvaKBf515ce9gWNGVCJA2WzjAVh6frV05O4A1nbdJ2VjqZsrnG+Pf6VeUUCJwDw+lt74XDSoyhnOkA584YDvt+lUnnHw9F2/WicRykYYMPK2Ngdt1ONs77AU5UUGRRcqvNKsVzxGE6Tp0dYu4I2IVXwAfT/A09cxcp9axW1gKxhCunVkjC/Tck+9K0HCJrpLuGOKPS12+Z2YakwwJAXGo7fP1NXFrxW503kxmyltJMqxGNfNoB05YYIwSPwOe+weuH8kSR8NmtDIhaVtQYA6R8Hf1/QP41I5G5RexEut1fqacaQRjTqz3/WqpXjV6kDyMzlWtjIHcQjDjBBjCklkwceYe3apMXG54ZF6twHWW1aYlkGmNgMggIMlPTG5NA70VnsfMdygnHVkb/VDMjSxoratQXKqufIc7Bt9vxl3nE7uOG2zMzvdMu6RoGRdGplTUdJJyMFvY0F9zbwD7ZatECFbKsrHsCp37fLI++qHw85ZFtJO3VSVgekdIYaSpy4Oob/o9vavI4vdno27uY3kndOqRGZOmihhkKWRXOrH3fOrHkVCBdhm1sLpwWwBkgLk4Gwz7Cg/OeOT2vhFodUaMtuwO4bHt81FTeTuXTZW3SZgzFizEdt8Ad/kBV5RQUHN3KKX0YBbRImdD4z37gj1BwPpj7imf/wCaX2npfaE6Wfh6kmn3+DTj51qVFBRcp8ppYxFVOt3wXcjGcdgB6AZP4mqDlnw8ltrxZ2lRlGrYA58wIHf60+UUHG8g1xug2LKRn6jFJ/JXIcllOZHkRwYymFBzklT6/q07UUCDzP4atcXTTQyJGHwWBBzq9SMe+Afrmnbh6SCJBKQ0gUB2XsSO537Z71IooCiiigKKKKAooooCiiigKKKKAooooCiiigKDRRQfO/I/MEvDbiWU2ssutdGAGXHmDZzoOe1OXE+fZOI2N7D9jkhxAWDElsnWg0gdMb7k/dWrUUGN8t2l6OX3+xmSOZbhmKquHZMAMACM53DbbnTge1UfNfGY+IpEsXD5EvtQ6jImNWxDDA3bJwcsBpx3r6AooMk8UuXZxwqxGlna3UJMVBYg9MLnb0yuM/MVJ4a1zxbhVzCYemipEtsWyCzxAFhk4BUsgwcbayN8VqVFBinKviQ/DrQ2c1rKZoy3TGNPxEthgfNsxPwg5GKncxx30nLxN7reZ5kZV0AOqZGAyqo32Lb7jIB7VrtFBmvD7dv9FWXS2roS+XB1fG/p3qi5YtL1eAy/Y+pHMtyWKquHZNChgoIyTuG23OnA9q2eigwDmvjMfEUiSLh8iX2odRkTGrYhhgbtk4OWA0471uHALNorSCOQ5eOJFY9/MqgHf13FT6KAooooCiiigKKKKAooooCiiigKKKKCJYcLjh19MY6jmRtycs3c7nbt2Febbg8UYlCrtMzPICSQxfZu/ofbtU2igWb/AJNjW2mW3U9R4jGmqRm0g76V1EhVyPSu/CuUIEiw6Es8Qjk1OzYGBqVcnyrnfy4q/ooKKHku1UEBGOpCjEyOSVbHlJ1dhgY9vSpt5wGGWJInU6Y8aMMQylRhSGByCB65qwooKd+U7cxCPQcK/UDB26ms92151En3z7ewqXwrg0VsrLCukM2o5YnfAGcsSfQVNooCiiigKKKKAooooCiiigKKK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23528" y="980728"/>
            <a:ext cx="76253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endParaRPr lang="en-GB" sz="30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78050" y="1681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5400" dirty="0" smtClean="0">
                <a:latin typeface="+mn-lt"/>
              </a:rPr>
              <a:t>Work experience 2018</a:t>
            </a:r>
            <a:endParaRPr lang="en-GB" sz="5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5575" y="1451917"/>
            <a:ext cx="8988425" cy="291318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Work experience will be undertaken during the week of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700" b="1" dirty="0" smtClean="0"/>
              <a:t>Monday 5</a:t>
            </a:r>
            <a:r>
              <a:rPr lang="en-GB" sz="3700" b="1" baseline="30000" dirty="0" smtClean="0"/>
              <a:t>th</a:t>
            </a:r>
            <a:r>
              <a:rPr lang="en-GB" sz="3700" b="1" dirty="0" smtClean="0"/>
              <a:t> November- Friday 9</a:t>
            </a:r>
            <a:r>
              <a:rPr lang="en-GB" sz="3700" b="1" baseline="30000" dirty="0" smtClean="0"/>
              <a:t>th</a:t>
            </a:r>
            <a:r>
              <a:rPr lang="en-GB" sz="3700" b="1" dirty="0" smtClean="0"/>
              <a:t> November</a:t>
            </a:r>
          </a:p>
          <a:p>
            <a:endParaRPr lang="en-GB" dirty="0"/>
          </a:p>
        </p:txBody>
      </p:sp>
      <p:pic>
        <p:nvPicPr>
          <p:cNvPr id="1026" name="Picture 2" descr="http://www.castlefield-pri.s-lanark.sch.uk/images/pupil%20council%20websi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20"/>
            <a:ext cx="2232248" cy="190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9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to take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 packs will be given out in PSHE next week</a:t>
            </a:r>
          </a:p>
          <a:p>
            <a:r>
              <a:rPr lang="en-GB" dirty="0" smtClean="0"/>
              <a:t>Will contain:</a:t>
            </a:r>
          </a:p>
          <a:p>
            <a:r>
              <a:rPr lang="en-GB" dirty="0" smtClean="0"/>
              <a:t>Information booklet</a:t>
            </a:r>
          </a:p>
          <a:p>
            <a:r>
              <a:rPr lang="en-GB" dirty="0" smtClean="0"/>
              <a:t>Self found placement form</a:t>
            </a:r>
          </a:p>
          <a:p>
            <a:r>
              <a:rPr lang="en-GB" dirty="0" err="1" smtClean="0"/>
              <a:t>WorkIT</a:t>
            </a:r>
            <a:r>
              <a:rPr lang="en-GB" dirty="0" smtClean="0"/>
              <a:t> username and password</a:t>
            </a:r>
          </a:p>
          <a:p>
            <a:r>
              <a:rPr lang="en-GB" dirty="0" smtClean="0"/>
              <a:t>Consent </a:t>
            </a:r>
            <a:r>
              <a:rPr lang="en-GB" dirty="0"/>
              <a:t>form </a:t>
            </a:r>
            <a:r>
              <a:rPr lang="en-GB" dirty="0" smtClean="0"/>
              <a:t>- to </a:t>
            </a:r>
            <a:r>
              <a:rPr lang="en-GB" dirty="0"/>
              <a:t>be </a:t>
            </a:r>
            <a:r>
              <a:rPr lang="en-GB" dirty="0" smtClean="0"/>
              <a:t>returned to </a:t>
            </a:r>
            <a:r>
              <a:rPr lang="en-GB" dirty="0"/>
              <a:t>Pastoral teacher ASAP.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789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pack given out – Next week</a:t>
            </a:r>
          </a:p>
          <a:p>
            <a:r>
              <a:rPr lang="en-GB" dirty="0" smtClean="0"/>
              <a:t>Consent form handed back in – May (asap)</a:t>
            </a:r>
          </a:p>
          <a:p>
            <a:r>
              <a:rPr lang="en-GB" dirty="0" err="1" smtClean="0"/>
              <a:t>WorkIt</a:t>
            </a:r>
            <a:r>
              <a:rPr lang="en-GB" dirty="0" smtClean="0"/>
              <a:t> username and password – Next week</a:t>
            </a:r>
          </a:p>
          <a:p>
            <a:r>
              <a:rPr lang="en-GB" dirty="0" err="1" smtClean="0"/>
              <a:t>WorkIt</a:t>
            </a:r>
            <a:r>
              <a:rPr lang="en-GB" dirty="0" smtClean="0"/>
              <a:t> database opens – June</a:t>
            </a:r>
          </a:p>
          <a:p>
            <a:r>
              <a:rPr lang="en-GB" dirty="0" smtClean="0"/>
              <a:t>NHS application meeting – Friday 11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</a:p>
          <a:p>
            <a:r>
              <a:rPr lang="en-GB" dirty="0" smtClean="0"/>
              <a:t>Placements both self found and database done by </a:t>
            </a:r>
            <a:r>
              <a:rPr lang="en-GB" sz="5400" dirty="0" smtClean="0"/>
              <a:t>24</a:t>
            </a:r>
            <a:r>
              <a:rPr lang="en-GB" sz="5400" baseline="30000" dirty="0" smtClean="0"/>
              <a:t>th</a:t>
            </a:r>
            <a:r>
              <a:rPr lang="en-GB" sz="5400" dirty="0"/>
              <a:t> August 2018</a:t>
            </a:r>
          </a:p>
        </p:txBody>
      </p:sp>
    </p:spTree>
    <p:extLst>
      <p:ext uri="{BB962C8B-B14F-4D97-AF65-F5344CB8AC3E}">
        <p14:creationId xmlns:p14="http://schemas.microsoft.com/office/powerpoint/2010/main" val="21243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receive more information during PSHE and your Pastoral Support Teacher will provide regular updates</a:t>
            </a:r>
          </a:p>
          <a:p>
            <a:r>
              <a:rPr lang="en-GB" dirty="0" smtClean="0"/>
              <a:t>If you have any </a:t>
            </a:r>
            <a:r>
              <a:rPr lang="en-GB" smtClean="0"/>
              <a:t>questions please contact</a:t>
            </a:r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 </a:t>
            </a:r>
            <a:r>
              <a:rPr lang="en-GB" dirty="0" smtClean="0"/>
              <a:t>Mrs Wilson or Mrs McLuskie in the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for choices and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Based on my interests, skills, strengths and preferences, I am supported to make suitable, realistic and informed choices, set manageable goals and plan for my further transitions. HWB 4-19a</a:t>
            </a:r>
          </a:p>
        </p:txBody>
      </p:sp>
    </p:spTree>
    <p:extLst>
      <p:ext uri="{BB962C8B-B14F-4D97-AF65-F5344CB8AC3E}">
        <p14:creationId xmlns:p14="http://schemas.microsoft.com/office/powerpoint/2010/main" val="4170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week-long placement with an employer in the industry of your choice</a:t>
            </a:r>
          </a:p>
          <a:p>
            <a:endParaRPr lang="en-GB" dirty="0"/>
          </a:p>
          <a:p>
            <a:r>
              <a:rPr lang="en-GB" dirty="0" smtClean="0"/>
              <a:t>A chance to see what life might be like after you leave education and enter the world of work</a:t>
            </a:r>
          </a:p>
          <a:p>
            <a:endParaRPr lang="en-GB" dirty="0"/>
          </a:p>
          <a:p>
            <a:r>
              <a:rPr lang="en-GB" dirty="0" smtClean="0"/>
              <a:t>An opportunity for you to see what happens on a day-to-day basis in a job/career which has interested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3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4283968" cy="179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15"/>
            <a:ext cx="8229600" cy="1143000"/>
          </a:xfrm>
        </p:spPr>
        <p:txBody>
          <a:bodyPr/>
          <a:lstStyle/>
          <a:p>
            <a:r>
              <a:rPr lang="en-GB" dirty="0" smtClean="0"/>
              <a:t>Why is it important?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/>
          <a:lstStyle/>
          <a:p>
            <a:r>
              <a:rPr lang="en-GB" sz="2800" dirty="0"/>
              <a:t>Skills </a:t>
            </a:r>
            <a:r>
              <a:rPr lang="en-GB" sz="2800" dirty="0" smtClean="0"/>
              <a:t>development </a:t>
            </a:r>
            <a:endParaRPr lang="en-GB" sz="2800" dirty="0"/>
          </a:p>
          <a:p>
            <a:r>
              <a:rPr lang="en-GB" sz="2800" dirty="0"/>
              <a:t>Skills implementation</a:t>
            </a:r>
          </a:p>
          <a:p>
            <a:r>
              <a:rPr lang="en-GB" sz="2800" dirty="0"/>
              <a:t>Understanding the workplace</a:t>
            </a:r>
          </a:p>
          <a:p>
            <a:r>
              <a:rPr lang="en-GB" sz="2800" dirty="0"/>
              <a:t>Independence</a:t>
            </a:r>
          </a:p>
          <a:p>
            <a:r>
              <a:rPr lang="en-GB" sz="2800" dirty="0" smtClean="0"/>
              <a:t>Responsibility</a:t>
            </a:r>
            <a:endParaRPr lang="en-GB" sz="2800" dirty="0"/>
          </a:p>
          <a:p>
            <a:r>
              <a:rPr lang="en-GB" sz="2800" dirty="0" smtClean="0"/>
              <a:t>Experience</a:t>
            </a:r>
          </a:p>
          <a:p>
            <a:r>
              <a:rPr lang="en-GB" sz="2800" dirty="0" smtClean="0"/>
              <a:t>Inspiration</a:t>
            </a:r>
            <a:endParaRPr lang="en-GB" sz="2800" dirty="0"/>
          </a:p>
          <a:p>
            <a:r>
              <a:rPr lang="en-GB" sz="2800" dirty="0" smtClean="0"/>
              <a:t>Motivation</a:t>
            </a:r>
            <a:endParaRPr lang="en-GB" sz="2800" dirty="0"/>
          </a:p>
          <a:p>
            <a:r>
              <a:rPr lang="en-GB" sz="2800" dirty="0"/>
              <a:t>Meet contacts/make useful connections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110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get a placement?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There are 3 different types of placement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544" y="2708920"/>
            <a:ext cx="82296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Self Found placement</a:t>
            </a:r>
          </a:p>
          <a:p>
            <a:r>
              <a:rPr lang="en-GB" dirty="0" err="1" smtClean="0"/>
              <a:t>WorkIT</a:t>
            </a:r>
            <a:r>
              <a:rPr lang="en-GB" dirty="0" smtClean="0"/>
              <a:t> database placement</a:t>
            </a:r>
          </a:p>
          <a:p>
            <a:r>
              <a:rPr lang="en-GB" dirty="0" smtClean="0"/>
              <a:t>NHS placement</a:t>
            </a:r>
          </a:p>
          <a:p>
            <a:endParaRPr lang="en-GB" dirty="0" smtClean="0"/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0" indent="0">
              <a:buFont typeface="Arial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3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Found placements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4" y="1196752"/>
            <a:ext cx="8525544" cy="67667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Green forms will be given out in the pack via PSHE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2367" y="1844824"/>
            <a:ext cx="362557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Family or friends</a:t>
            </a:r>
          </a:p>
          <a:p>
            <a:r>
              <a:rPr lang="en-GB" dirty="0" smtClean="0"/>
              <a:t>Neighbours</a:t>
            </a:r>
          </a:p>
          <a:p>
            <a:r>
              <a:rPr lang="en-GB" dirty="0" smtClean="0"/>
              <a:t>Local businesses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Font typeface="Arial" charset="0"/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9424" y="2636912"/>
            <a:ext cx="518457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Can be the most valuable</a:t>
            </a:r>
          </a:p>
          <a:p>
            <a:r>
              <a:rPr lang="en-GB" dirty="0" smtClean="0"/>
              <a:t>Gives more scope for choice</a:t>
            </a:r>
          </a:p>
          <a:p>
            <a:r>
              <a:rPr lang="en-GB" dirty="0" smtClean="0"/>
              <a:t>Can be </a:t>
            </a:r>
            <a:r>
              <a:rPr lang="en-GB" u="sng" dirty="0" smtClean="0"/>
              <a:t>almost</a:t>
            </a:r>
            <a:r>
              <a:rPr lang="en-GB" dirty="0" smtClean="0"/>
              <a:t> anywhere</a:t>
            </a:r>
          </a:p>
          <a:p>
            <a:r>
              <a:rPr lang="en-GB" dirty="0" smtClean="0"/>
              <a:t>Mainland UK only.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Font typeface="Arial" charset="0"/>
              <a:buNone/>
            </a:pP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528" y="5193196"/>
            <a:ext cx="8525544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dirty="0" smtClean="0"/>
              <a:t>Forms should be filled out by company and returned to the school office by </a:t>
            </a:r>
            <a:r>
              <a:rPr lang="en-GB" b="1" dirty="0" smtClean="0"/>
              <a:t>24</a:t>
            </a:r>
            <a:r>
              <a:rPr lang="en-GB" b="1" baseline="30000" dirty="0" smtClean="0"/>
              <a:t>th</a:t>
            </a:r>
            <a:r>
              <a:rPr lang="en-GB" b="1" dirty="0" smtClean="0"/>
              <a:t> August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2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can’t I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requirement is that the company has insurance</a:t>
            </a:r>
          </a:p>
          <a:p>
            <a:r>
              <a:rPr lang="en-GB" dirty="0" smtClean="0"/>
              <a:t>Some other restrictions may </a:t>
            </a:r>
            <a:r>
              <a:rPr lang="en-GB" dirty="0" smtClean="0"/>
              <a:t>be due </a:t>
            </a:r>
            <a:r>
              <a:rPr lang="en-GB" dirty="0" smtClean="0"/>
              <a:t>to H&amp;S issues</a:t>
            </a:r>
          </a:p>
          <a:p>
            <a:r>
              <a:rPr lang="en-GB" dirty="0" smtClean="0"/>
              <a:t>E.g. Gas fitters, construction workers</a:t>
            </a:r>
          </a:p>
          <a:p>
            <a:r>
              <a:rPr lang="en-GB" dirty="0" smtClean="0"/>
              <a:t>Some jobs have their own times for work experience</a:t>
            </a:r>
          </a:p>
          <a:p>
            <a:r>
              <a:rPr lang="en-GB" dirty="0" smtClean="0"/>
              <a:t>E.g. Police, Fire Service, </a:t>
            </a:r>
            <a:r>
              <a:rPr lang="en-GB" dirty="0"/>
              <a:t>A</a:t>
            </a:r>
            <a:r>
              <a:rPr lang="en-GB" dirty="0" smtClean="0"/>
              <a:t>rmed </a:t>
            </a:r>
            <a:r>
              <a:rPr lang="en-GB" dirty="0"/>
              <a:t>F</a:t>
            </a:r>
            <a:r>
              <a:rPr lang="en-GB" dirty="0" smtClean="0"/>
              <a:t>orces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6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WorkIT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www.workit.info</a:t>
            </a:r>
            <a:r>
              <a:rPr lang="en-GB" dirty="0" smtClean="0"/>
              <a:t> </a:t>
            </a:r>
          </a:p>
          <a:p>
            <a:r>
              <a:rPr lang="en-GB" dirty="0" smtClean="0"/>
              <a:t>Database of jobs split into industry type</a:t>
            </a:r>
          </a:p>
          <a:p>
            <a:r>
              <a:rPr lang="en-GB" dirty="0" smtClean="0"/>
              <a:t>Will receive username</a:t>
            </a:r>
          </a:p>
          <a:p>
            <a:pPr marL="0" indent="0">
              <a:buNone/>
            </a:pPr>
            <a:r>
              <a:rPr lang="en-GB" dirty="0" smtClean="0"/>
              <a:t>and password.</a:t>
            </a:r>
          </a:p>
          <a:p>
            <a:r>
              <a:rPr lang="en-GB" dirty="0" smtClean="0"/>
              <a:t>Jobs generally booked</a:t>
            </a:r>
          </a:p>
          <a:p>
            <a:pPr marL="0" indent="0">
              <a:buNone/>
            </a:pPr>
            <a:r>
              <a:rPr lang="en-GB" dirty="0" smtClean="0"/>
              <a:t>on 1</a:t>
            </a:r>
            <a:r>
              <a:rPr lang="en-GB" baseline="30000" dirty="0" smtClean="0"/>
              <a:t>st</a:t>
            </a:r>
            <a:r>
              <a:rPr lang="en-GB" dirty="0" smtClean="0"/>
              <a:t> come 1</a:t>
            </a:r>
            <a:r>
              <a:rPr lang="en-GB" baseline="30000" dirty="0" smtClean="0"/>
              <a:t>st</a:t>
            </a:r>
            <a:r>
              <a:rPr lang="en-GB" dirty="0" smtClean="0"/>
              <a:t> served</a:t>
            </a:r>
          </a:p>
          <a:p>
            <a:pPr marL="0" indent="0">
              <a:buNone/>
            </a:pPr>
            <a:r>
              <a:rPr lang="en-GB" dirty="0" smtClean="0"/>
              <a:t>basis. 	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4" t="12334" r="19938" b="8333"/>
          <a:stretch/>
        </p:blipFill>
        <p:spPr bwMode="auto">
          <a:xfrm>
            <a:off x="4788025" y="2950527"/>
            <a:ext cx="4353694" cy="322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8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go to the NHS?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NHS work experience scheme is slightly different</a:t>
            </a:r>
          </a:p>
          <a:p>
            <a:r>
              <a:rPr lang="en-GB" dirty="0" smtClean="0"/>
              <a:t>Meeting for those interested will be: </a:t>
            </a:r>
          </a:p>
          <a:p>
            <a:r>
              <a:rPr lang="en-GB" b="1" u="sng" dirty="0" smtClean="0"/>
              <a:t>Friday 11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May 12.20 in the Lecture Theatre</a:t>
            </a:r>
          </a:p>
        </p:txBody>
      </p:sp>
    </p:spTree>
    <p:extLst>
      <p:ext uri="{BB962C8B-B14F-4D97-AF65-F5344CB8AC3E}">
        <p14:creationId xmlns:p14="http://schemas.microsoft.com/office/powerpoint/2010/main" val="9512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7591</TotalTime>
  <Words>433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Planning for choices and changes</vt:lpstr>
      <vt:lpstr>What is it?</vt:lpstr>
      <vt:lpstr>Why is it important?</vt:lpstr>
      <vt:lpstr>How do I get a placement?</vt:lpstr>
      <vt:lpstr>Self Found placements</vt:lpstr>
      <vt:lpstr>What can’t I do?</vt:lpstr>
      <vt:lpstr>WorkIT</vt:lpstr>
      <vt:lpstr>How do I go to the NHS?</vt:lpstr>
      <vt:lpstr>Information to take home</vt:lpstr>
      <vt:lpstr>Timelines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O'Hagan</dc:creator>
  <cp:lastModifiedBy>Jennifer Wilson</cp:lastModifiedBy>
  <cp:revision>370</cp:revision>
  <cp:lastPrinted>2018-04-30T15:50:10Z</cp:lastPrinted>
  <dcterms:created xsi:type="dcterms:W3CDTF">2014-02-10T16:51:14Z</dcterms:created>
  <dcterms:modified xsi:type="dcterms:W3CDTF">2018-05-01T07:42:10Z</dcterms:modified>
</cp:coreProperties>
</file>