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9" r:id="rId2"/>
    <p:sldId id="257" r:id="rId3"/>
    <p:sldId id="260" r:id="rId4"/>
    <p:sldId id="261" r:id="rId5"/>
    <p:sldId id="279" r:id="rId6"/>
    <p:sldId id="280" r:id="rId7"/>
    <p:sldId id="281" r:id="rId8"/>
    <p:sldId id="269" r:id="rId9"/>
    <p:sldId id="262" r:id="rId10"/>
    <p:sldId id="263" r:id="rId11"/>
    <p:sldId id="264" r:id="rId12"/>
    <p:sldId id="265" r:id="rId13"/>
    <p:sldId id="266" r:id="rId14"/>
    <p:sldId id="267" r:id="rId15"/>
    <p:sldId id="270" r:id="rId16"/>
    <p:sldId id="271" r:id="rId17"/>
    <p:sldId id="272" r:id="rId18"/>
    <p:sldId id="273" r:id="rId19"/>
    <p:sldId id="274" r:id="rId20"/>
    <p:sldId id="275" r:id="rId21"/>
    <p:sldId id="276" r:id="rId22"/>
    <p:sldId id="277" r:id="rId23"/>
    <p:sldId id="278" r:id="rId24"/>
  </p:sldIdLst>
  <p:sldSz cx="9144000" cy="6858000" type="screen4x3"/>
  <p:notesSz cx="6735763" cy="986631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FF7"/>
    <a:srgbClr val="CCECFF"/>
    <a:srgbClr val="969696"/>
    <a:srgbClr val="5F5F5F"/>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39" autoAdjust="0"/>
    <p:restoredTop sz="95022" autoAdjust="0"/>
  </p:normalViewPr>
  <p:slideViewPr>
    <p:cSldViewPr>
      <p:cViewPr>
        <p:scale>
          <a:sx n="90" d="100"/>
          <a:sy n="90" d="100"/>
        </p:scale>
        <p:origin x="-618" y="-6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2" y="0"/>
            <a:ext cx="2919413" cy="49371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dirty="0"/>
          </a:p>
        </p:txBody>
      </p:sp>
      <p:sp>
        <p:nvSpPr>
          <p:cNvPr id="24579" name="Rectangle 3"/>
          <p:cNvSpPr>
            <a:spLocks noGrp="1" noChangeArrowheads="1"/>
          </p:cNvSpPr>
          <p:nvPr>
            <p:ph type="dt" sz="quarter" idx="1"/>
          </p:nvPr>
        </p:nvSpPr>
        <p:spPr bwMode="auto">
          <a:xfrm>
            <a:off x="3814764" y="0"/>
            <a:ext cx="2919412" cy="49371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0588EBE0-6E33-4A06-AC40-530A3BEAAF31}" type="datetimeFigureOut">
              <a:rPr lang="en-GB"/>
              <a:pPr>
                <a:defRPr/>
              </a:pPr>
              <a:t>15/05/2018</a:t>
            </a:fld>
            <a:endParaRPr lang="en-GB" dirty="0"/>
          </a:p>
        </p:txBody>
      </p:sp>
      <p:sp>
        <p:nvSpPr>
          <p:cNvPr id="24580" name="Rectangle 4"/>
          <p:cNvSpPr>
            <a:spLocks noGrp="1" noChangeArrowheads="1"/>
          </p:cNvSpPr>
          <p:nvPr>
            <p:ph type="ftr" sz="quarter" idx="2"/>
          </p:nvPr>
        </p:nvSpPr>
        <p:spPr bwMode="auto">
          <a:xfrm>
            <a:off x="2" y="9371012"/>
            <a:ext cx="2919413"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dirty="0"/>
          </a:p>
        </p:txBody>
      </p:sp>
      <p:sp>
        <p:nvSpPr>
          <p:cNvPr id="24581" name="Rectangle 5"/>
          <p:cNvSpPr>
            <a:spLocks noGrp="1" noChangeArrowheads="1"/>
          </p:cNvSpPr>
          <p:nvPr>
            <p:ph type="sldNum" sz="quarter" idx="3"/>
          </p:nvPr>
        </p:nvSpPr>
        <p:spPr bwMode="auto">
          <a:xfrm>
            <a:off x="3814764" y="9371012"/>
            <a:ext cx="2919412"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C52B4D2-5C1C-47C4-9645-D6540D604CF3}" type="slidenum">
              <a:rPr lang="en-GB"/>
              <a:pPr>
                <a:defRPr/>
              </a:pPr>
              <a:t>‹#›</a:t>
            </a:fld>
            <a:endParaRPr lang="en-GB" dirty="0"/>
          </a:p>
        </p:txBody>
      </p:sp>
    </p:spTree>
    <p:extLst>
      <p:ext uri="{BB962C8B-B14F-4D97-AF65-F5344CB8AC3E}">
        <p14:creationId xmlns:p14="http://schemas.microsoft.com/office/powerpoint/2010/main" val="16827310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19413" cy="493714"/>
          </a:xfrm>
          <a:prstGeom prst="rect">
            <a:avLst/>
          </a:prstGeom>
        </p:spPr>
        <p:txBody>
          <a:bodyPr vert="horz" lIns="91440" tIns="45720" rIns="91440" bIns="45720" rtlCol="0"/>
          <a:lstStyle>
            <a:lvl1pPr algn="l">
              <a:defRPr sz="1200"/>
            </a:lvl1pPr>
          </a:lstStyle>
          <a:p>
            <a:pPr>
              <a:defRPr/>
            </a:pPr>
            <a:endParaRPr lang="en-GB" dirty="0"/>
          </a:p>
        </p:txBody>
      </p:sp>
      <p:sp>
        <p:nvSpPr>
          <p:cNvPr id="3" name="Date Placeholder 2"/>
          <p:cNvSpPr>
            <a:spLocks noGrp="1"/>
          </p:cNvSpPr>
          <p:nvPr>
            <p:ph type="dt" idx="1"/>
          </p:nvPr>
        </p:nvSpPr>
        <p:spPr>
          <a:xfrm>
            <a:off x="3814764" y="0"/>
            <a:ext cx="2919412" cy="493714"/>
          </a:xfrm>
          <a:prstGeom prst="rect">
            <a:avLst/>
          </a:prstGeom>
        </p:spPr>
        <p:txBody>
          <a:bodyPr vert="horz" lIns="91440" tIns="45720" rIns="91440" bIns="45720" rtlCol="0"/>
          <a:lstStyle>
            <a:lvl1pPr algn="r">
              <a:defRPr sz="1200"/>
            </a:lvl1pPr>
          </a:lstStyle>
          <a:p>
            <a:pPr>
              <a:defRPr/>
            </a:pPr>
            <a:fld id="{05E88199-403F-4CA5-A6BA-6E0ABFD5BAF7}" type="datetimeFigureOut">
              <a:rPr lang="en-GB"/>
              <a:pPr>
                <a:defRPr/>
              </a:pPr>
              <a:t>15/05/2018</a:t>
            </a:fld>
            <a:endParaRPr lang="en-GB" dirty="0"/>
          </a:p>
        </p:txBody>
      </p:sp>
      <p:sp>
        <p:nvSpPr>
          <p:cNvPr id="4" name="Slide Image Placeholder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673100" y="4686300"/>
            <a:ext cx="5389564" cy="4440238"/>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2" y="9371012"/>
            <a:ext cx="2919413" cy="493713"/>
          </a:xfrm>
          <a:prstGeom prst="rect">
            <a:avLst/>
          </a:prstGeom>
        </p:spPr>
        <p:txBody>
          <a:bodyPr vert="horz" lIns="91440" tIns="45720" rIns="91440" bIns="45720" rtlCol="0" anchor="b"/>
          <a:lstStyle>
            <a:lvl1pPr algn="l">
              <a:defRPr sz="1200"/>
            </a:lvl1pPr>
          </a:lstStyle>
          <a:p>
            <a:pPr>
              <a:defRPr/>
            </a:pPr>
            <a:endParaRPr lang="en-GB" dirty="0"/>
          </a:p>
        </p:txBody>
      </p:sp>
      <p:sp>
        <p:nvSpPr>
          <p:cNvPr id="7" name="Slide Number Placeholder 6"/>
          <p:cNvSpPr>
            <a:spLocks noGrp="1"/>
          </p:cNvSpPr>
          <p:nvPr>
            <p:ph type="sldNum" sz="quarter" idx="5"/>
          </p:nvPr>
        </p:nvSpPr>
        <p:spPr>
          <a:xfrm>
            <a:off x="3814764" y="9371012"/>
            <a:ext cx="2919412" cy="493713"/>
          </a:xfrm>
          <a:prstGeom prst="rect">
            <a:avLst/>
          </a:prstGeom>
        </p:spPr>
        <p:txBody>
          <a:bodyPr vert="horz" lIns="91440" tIns="45720" rIns="91440" bIns="45720" rtlCol="0" anchor="b"/>
          <a:lstStyle>
            <a:lvl1pPr algn="r">
              <a:defRPr sz="1200"/>
            </a:lvl1pPr>
          </a:lstStyle>
          <a:p>
            <a:pPr>
              <a:defRPr/>
            </a:pPr>
            <a:fld id="{418D76F0-39E7-4EA0-BDB2-1FEAA35590AD}" type="slidenum">
              <a:rPr lang="en-GB"/>
              <a:pPr>
                <a:defRPr/>
              </a:pPr>
              <a:t>‹#›</a:t>
            </a:fld>
            <a:endParaRPr lang="en-GB" dirty="0"/>
          </a:p>
        </p:txBody>
      </p:sp>
    </p:spTree>
    <p:extLst>
      <p:ext uri="{BB962C8B-B14F-4D97-AF65-F5344CB8AC3E}">
        <p14:creationId xmlns:p14="http://schemas.microsoft.com/office/powerpoint/2010/main" val="27277722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1"/>
          <p:cNvSpPr>
            <a:spLocks noChangeArrowheads="1"/>
          </p:cNvSpPr>
          <p:nvPr userDrawn="1"/>
        </p:nvSpPr>
        <p:spPr bwMode="auto">
          <a:xfrm>
            <a:off x="0" y="-26988"/>
            <a:ext cx="9144000" cy="6884988"/>
          </a:xfrm>
          <a:prstGeom prst="rect">
            <a:avLst/>
          </a:prstGeom>
          <a:gradFill rotWithShape="1">
            <a:gsLst>
              <a:gs pos="0">
                <a:srgbClr val="CCECFF"/>
              </a:gs>
              <a:gs pos="100000">
                <a:schemeClr val="bg1"/>
              </a:gs>
            </a:gsLst>
            <a:lin ang="5400000" scaled="1"/>
          </a:gradFill>
          <a:ln w="9525">
            <a:solidFill>
              <a:schemeClr val="tx1"/>
            </a:solidFill>
            <a:miter lim="800000"/>
            <a:headEnd/>
            <a:tailEnd/>
          </a:ln>
          <a:effectLst/>
        </p:spPr>
        <p:txBody>
          <a:bodyPr wrap="none" anchor="ctr"/>
          <a:lstStyle/>
          <a:p>
            <a:pPr>
              <a:defRPr/>
            </a:pPr>
            <a:endParaRPr lang="en-US" dirty="0"/>
          </a:p>
        </p:txBody>
      </p:sp>
      <p:sp>
        <p:nvSpPr>
          <p:cNvPr id="5" name="Rectangle 6"/>
          <p:cNvSpPr/>
          <p:nvPr userDrawn="1"/>
        </p:nvSpPr>
        <p:spPr>
          <a:xfrm>
            <a:off x="0" y="6669088"/>
            <a:ext cx="9144000" cy="73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6" name="Rectangle 7"/>
          <p:cNvSpPr/>
          <p:nvPr userDrawn="1"/>
        </p:nvSpPr>
        <p:spPr>
          <a:xfrm>
            <a:off x="0" y="6453188"/>
            <a:ext cx="9144000" cy="71437"/>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pic>
        <p:nvPicPr>
          <p:cNvPr id="7" name="Picture 3" descr="Badge[1]"/>
          <p:cNvPicPr preferRelativeResize="0">
            <a:picLocks noChangeArrowheads="1"/>
          </p:cNvPicPr>
          <p:nvPr userDrawn="1"/>
        </p:nvPicPr>
        <p:blipFill>
          <a:blip r:embed="rId2"/>
          <a:srcRect/>
          <a:stretch>
            <a:fillRect/>
          </a:stretch>
        </p:blipFill>
        <p:spPr bwMode="auto">
          <a:xfrm>
            <a:off x="7812088" y="6175375"/>
            <a:ext cx="577850" cy="682625"/>
          </a:xfrm>
          <a:prstGeom prst="rect">
            <a:avLst/>
          </a:prstGeom>
          <a:noFill/>
          <a:ln w="0" algn="in">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8" name="Date Placeholder 3"/>
          <p:cNvSpPr>
            <a:spLocks noGrp="1"/>
          </p:cNvSpPr>
          <p:nvPr>
            <p:ph type="dt" sz="half" idx="10"/>
          </p:nvPr>
        </p:nvSpPr>
        <p:spPr/>
        <p:txBody>
          <a:bodyPr/>
          <a:lstStyle>
            <a:lvl1pPr>
              <a:defRPr/>
            </a:lvl1pPr>
          </a:lstStyle>
          <a:p>
            <a:pPr>
              <a:defRPr/>
            </a:pPr>
            <a:fld id="{AE06AEC1-EED2-4350-B92B-6E193D6DA2F1}" type="datetimeFigureOut">
              <a:rPr lang="en-GB"/>
              <a:pPr>
                <a:defRPr/>
              </a:pPr>
              <a:t>15/05/2018</a:t>
            </a:fld>
            <a:endParaRPr lang="en-GB" dirty="0"/>
          </a:p>
        </p:txBody>
      </p:sp>
      <p:sp>
        <p:nvSpPr>
          <p:cNvPr id="9" name="Footer Placeholder 4"/>
          <p:cNvSpPr>
            <a:spLocks noGrp="1"/>
          </p:cNvSpPr>
          <p:nvPr>
            <p:ph type="ftr" sz="quarter" idx="11"/>
          </p:nvPr>
        </p:nvSpPr>
        <p:spPr/>
        <p:txBody>
          <a:bodyPr/>
          <a:lstStyle>
            <a:lvl1pPr>
              <a:defRPr/>
            </a:lvl1pPr>
          </a:lstStyle>
          <a:p>
            <a:pPr>
              <a:defRPr/>
            </a:pPr>
            <a:endParaRPr lang="en-GB" dirty="0"/>
          </a:p>
        </p:txBody>
      </p:sp>
      <p:sp>
        <p:nvSpPr>
          <p:cNvPr id="10" name="Slide Number Placeholder 5"/>
          <p:cNvSpPr>
            <a:spLocks noGrp="1"/>
          </p:cNvSpPr>
          <p:nvPr>
            <p:ph type="sldNum" sz="quarter" idx="12"/>
          </p:nvPr>
        </p:nvSpPr>
        <p:spPr/>
        <p:txBody>
          <a:bodyPr/>
          <a:lstStyle>
            <a:lvl1pPr>
              <a:defRPr/>
            </a:lvl1pPr>
          </a:lstStyle>
          <a:p>
            <a:pPr>
              <a:defRPr/>
            </a:pPr>
            <a:fld id="{1D099B1F-2B79-4649-B2CC-1A1969CCE82D}" type="slidenum">
              <a:rPr lang="en-GB"/>
              <a:pPr>
                <a:defRPr/>
              </a:pPr>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0F3D32DC-6F9B-4A5F-97BC-F1DAC098D038}" type="datetimeFigureOut">
              <a:rPr lang="en-GB"/>
              <a:pPr>
                <a:defRPr/>
              </a:pPr>
              <a:t>15/05/2018</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81BE0C03-29E2-42C6-9039-176096378F25}"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596BA380-7606-4C2D-9A93-C20BA264C53A}" type="datetimeFigureOut">
              <a:rPr lang="en-GB"/>
              <a:pPr>
                <a:defRPr/>
              </a:pPr>
              <a:t>15/05/2018</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98CC8643-DBB4-480A-AF56-74F0926FBE26}"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9233C012-2ABE-4AEB-82E4-2CE690F98299}" type="datetimeFigureOut">
              <a:rPr lang="en-GB"/>
              <a:pPr>
                <a:defRPr/>
              </a:pPr>
              <a:t>15/05/2018</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D87C7500-D214-471B-9F56-8104B8DBD231}"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53B9D55-9976-45E8-9879-116C69111832}" type="datetimeFigureOut">
              <a:rPr lang="en-GB"/>
              <a:pPr>
                <a:defRPr/>
              </a:pPr>
              <a:t>15/05/2018</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FA539AEC-8849-4461-AAC7-D1B0C48BE56E}"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52C41D99-9450-43E8-876E-E3EE9B1D9E09}" type="datetimeFigureOut">
              <a:rPr lang="en-GB"/>
              <a:pPr>
                <a:defRPr/>
              </a:pPr>
              <a:t>15/05/2018</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03716695-B693-4E46-851C-50384FCF8991}"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B0A00824-D0F8-44B2-BCB0-BD50865ABA3B}" type="datetimeFigureOut">
              <a:rPr lang="en-GB"/>
              <a:pPr>
                <a:defRPr/>
              </a:pPr>
              <a:t>15/05/2018</a:t>
            </a:fld>
            <a:endParaRPr lang="en-GB" dirty="0"/>
          </a:p>
        </p:txBody>
      </p:sp>
      <p:sp>
        <p:nvSpPr>
          <p:cNvPr id="8" name="Footer Placeholder 4"/>
          <p:cNvSpPr>
            <a:spLocks noGrp="1"/>
          </p:cNvSpPr>
          <p:nvPr>
            <p:ph type="ftr" sz="quarter" idx="11"/>
          </p:nvPr>
        </p:nvSpPr>
        <p:spPr/>
        <p:txBody>
          <a:bodyPr/>
          <a:lstStyle>
            <a:lvl1pPr>
              <a:defRPr/>
            </a:lvl1pPr>
          </a:lstStyle>
          <a:p>
            <a:pPr>
              <a:defRPr/>
            </a:pPr>
            <a:endParaRPr lang="en-GB" dirty="0"/>
          </a:p>
        </p:txBody>
      </p:sp>
      <p:sp>
        <p:nvSpPr>
          <p:cNvPr id="9" name="Slide Number Placeholder 5"/>
          <p:cNvSpPr>
            <a:spLocks noGrp="1"/>
          </p:cNvSpPr>
          <p:nvPr>
            <p:ph type="sldNum" sz="quarter" idx="12"/>
          </p:nvPr>
        </p:nvSpPr>
        <p:spPr/>
        <p:txBody>
          <a:bodyPr/>
          <a:lstStyle>
            <a:lvl1pPr>
              <a:defRPr/>
            </a:lvl1pPr>
          </a:lstStyle>
          <a:p>
            <a:pPr>
              <a:defRPr/>
            </a:pPr>
            <a:fld id="{9B7B2CE2-EB97-4E5F-B6D1-7517278D16C9}"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80777A30-C169-4212-B461-F6277BFC5206}" type="datetimeFigureOut">
              <a:rPr lang="en-GB"/>
              <a:pPr>
                <a:defRPr/>
              </a:pPr>
              <a:t>15/05/2018</a:t>
            </a:fld>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dirty="0"/>
          </a:p>
        </p:txBody>
      </p:sp>
      <p:sp>
        <p:nvSpPr>
          <p:cNvPr id="5" name="Slide Number Placeholder 5"/>
          <p:cNvSpPr>
            <a:spLocks noGrp="1"/>
          </p:cNvSpPr>
          <p:nvPr>
            <p:ph type="sldNum" sz="quarter" idx="12"/>
          </p:nvPr>
        </p:nvSpPr>
        <p:spPr/>
        <p:txBody>
          <a:bodyPr/>
          <a:lstStyle>
            <a:lvl1pPr>
              <a:defRPr/>
            </a:lvl1pPr>
          </a:lstStyle>
          <a:p>
            <a:pPr>
              <a:defRPr/>
            </a:pPr>
            <a:fld id="{D0361761-3C6E-4CE9-A76A-977936190EAB}"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6555DE6-B40A-4A79-B747-B999C321CF9E}" type="datetimeFigureOut">
              <a:rPr lang="en-GB"/>
              <a:pPr>
                <a:defRPr/>
              </a:pPr>
              <a:t>15/05/2018</a:t>
            </a:fld>
            <a:endParaRPr lang="en-GB" dirty="0"/>
          </a:p>
        </p:txBody>
      </p:sp>
      <p:sp>
        <p:nvSpPr>
          <p:cNvPr id="3" name="Footer Placeholder 4"/>
          <p:cNvSpPr>
            <a:spLocks noGrp="1"/>
          </p:cNvSpPr>
          <p:nvPr>
            <p:ph type="ftr" sz="quarter" idx="11"/>
          </p:nvPr>
        </p:nvSpPr>
        <p:spPr/>
        <p:txBody>
          <a:bodyPr/>
          <a:lstStyle>
            <a:lvl1pPr>
              <a:defRPr/>
            </a:lvl1pPr>
          </a:lstStyle>
          <a:p>
            <a:pPr>
              <a:defRPr/>
            </a:pPr>
            <a:endParaRPr lang="en-GB" dirty="0"/>
          </a:p>
        </p:txBody>
      </p:sp>
      <p:sp>
        <p:nvSpPr>
          <p:cNvPr id="4" name="Slide Number Placeholder 5"/>
          <p:cNvSpPr>
            <a:spLocks noGrp="1"/>
          </p:cNvSpPr>
          <p:nvPr>
            <p:ph type="sldNum" sz="quarter" idx="12"/>
          </p:nvPr>
        </p:nvSpPr>
        <p:spPr/>
        <p:txBody>
          <a:bodyPr/>
          <a:lstStyle>
            <a:lvl1pPr>
              <a:defRPr/>
            </a:lvl1pPr>
          </a:lstStyle>
          <a:p>
            <a:pPr>
              <a:defRPr/>
            </a:pPr>
            <a:fld id="{80795D5F-7A16-47D0-900A-816742FBE8CC}"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59FDBC2-0526-4740-9EA1-06CBD5A46EC3}" type="datetimeFigureOut">
              <a:rPr lang="en-GB"/>
              <a:pPr>
                <a:defRPr/>
              </a:pPr>
              <a:t>15/05/2018</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241B6DA1-A8B1-4446-BF53-5F26A33CD36E}"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12ECC6B-D5F5-43E3-8E7A-C9D2573B3534}" type="datetimeFigureOut">
              <a:rPr lang="en-GB"/>
              <a:pPr>
                <a:defRPr/>
              </a:pPr>
              <a:t>15/05/2018</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807851E9-D690-431D-9BCE-CEBEC437EDCD}"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34" name="Rectangle 10"/>
          <p:cNvSpPr>
            <a:spLocks noChangeArrowheads="1"/>
          </p:cNvSpPr>
          <p:nvPr userDrawn="1"/>
        </p:nvSpPr>
        <p:spPr bwMode="auto">
          <a:xfrm>
            <a:off x="0" y="0"/>
            <a:ext cx="9144000" cy="6858000"/>
          </a:xfrm>
          <a:prstGeom prst="rect">
            <a:avLst/>
          </a:prstGeom>
          <a:gradFill rotWithShape="1">
            <a:gsLst>
              <a:gs pos="0">
                <a:srgbClr val="CCECFF"/>
              </a:gs>
              <a:gs pos="100000">
                <a:schemeClr val="bg1"/>
              </a:gs>
            </a:gsLst>
            <a:lin ang="5400000" scaled="1"/>
          </a:gradFill>
          <a:ln w="9525">
            <a:solidFill>
              <a:schemeClr val="tx1"/>
            </a:solidFill>
            <a:miter lim="800000"/>
            <a:headEnd/>
            <a:tailEnd/>
          </a:ln>
          <a:effectLst/>
        </p:spPr>
        <p:txBody>
          <a:bodyPr wrap="none" anchor="ctr"/>
          <a:lstStyle/>
          <a:p>
            <a:pPr>
              <a:defRPr/>
            </a:pPr>
            <a:endParaRPr lang="en-US" dirty="0"/>
          </a:p>
        </p:txBody>
      </p:sp>
      <p:sp>
        <p:nvSpPr>
          <p:cNvPr id="1027"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19390122-FA8D-4E19-8D03-903B19627739}" type="datetimeFigureOut">
              <a:rPr lang="en-GB"/>
              <a:pPr>
                <a:defRPr/>
              </a:pPr>
              <a:t>15/05/2018</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85D90CE-86C2-459C-8855-F4A7F508FCC8}" type="slidenum">
              <a:rPr lang="en-GB"/>
              <a:pPr>
                <a:defRPr/>
              </a:pPr>
              <a:t>‹#›</a:t>
            </a:fld>
            <a:endParaRPr lang="en-GB" dirty="0"/>
          </a:p>
        </p:txBody>
      </p:sp>
      <p:sp>
        <p:nvSpPr>
          <p:cNvPr id="7" name="Rectangle 6"/>
          <p:cNvSpPr/>
          <p:nvPr userDrawn="1"/>
        </p:nvSpPr>
        <p:spPr>
          <a:xfrm>
            <a:off x="0" y="6669088"/>
            <a:ext cx="9144000" cy="73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8" name="Rectangle 7"/>
          <p:cNvSpPr/>
          <p:nvPr userDrawn="1"/>
        </p:nvSpPr>
        <p:spPr>
          <a:xfrm>
            <a:off x="0" y="6453188"/>
            <a:ext cx="9144000" cy="71437"/>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pic>
        <p:nvPicPr>
          <p:cNvPr id="2" name="Picture 3" descr="Badge[1]"/>
          <p:cNvPicPr preferRelativeResize="0">
            <a:picLocks noChangeArrowheads="1"/>
          </p:cNvPicPr>
          <p:nvPr userDrawn="1"/>
        </p:nvPicPr>
        <p:blipFill>
          <a:blip r:embed="rId13"/>
          <a:srcRect/>
          <a:stretch>
            <a:fillRect/>
          </a:stretch>
        </p:blipFill>
        <p:spPr bwMode="auto">
          <a:xfrm>
            <a:off x="7812088" y="6175375"/>
            <a:ext cx="577850" cy="682625"/>
          </a:xfrm>
          <a:prstGeom prst="rect">
            <a:avLst/>
          </a:prstGeom>
          <a:noFill/>
          <a:ln w="0" algn="in">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18409" y="980727"/>
            <a:ext cx="7200800" cy="830997"/>
          </a:xfrm>
          <a:prstGeom prst="rect">
            <a:avLst/>
          </a:prstGeom>
          <a:noFill/>
        </p:spPr>
        <p:txBody>
          <a:bodyPr wrap="square" rtlCol="0">
            <a:spAutoFit/>
          </a:bodyPr>
          <a:lstStyle/>
          <a:p>
            <a:pPr algn="ctr"/>
            <a:r>
              <a:rPr lang="en-GB" sz="2400" b="1" dirty="0" smtClean="0"/>
              <a:t>Mental Health Awareness Week</a:t>
            </a:r>
          </a:p>
          <a:p>
            <a:pPr algn="ctr"/>
            <a:r>
              <a:rPr lang="en-GB" sz="2400" b="1" dirty="0" smtClean="0"/>
              <a:t>14</a:t>
            </a:r>
            <a:r>
              <a:rPr lang="en-GB" sz="2400" b="1" baseline="30000" dirty="0" smtClean="0"/>
              <a:t>th</a:t>
            </a:r>
            <a:r>
              <a:rPr lang="en-GB" sz="2400" b="1" dirty="0" smtClean="0"/>
              <a:t> – 20</a:t>
            </a:r>
            <a:r>
              <a:rPr lang="en-GB" sz="2400" b="1" baseline="30000" dirty="0" smtClean="0"/>
              <a:t>th</a:t>
            </a:r>
            <a:r>
              <a:rPr lang="en-GB" sz="2400" b="1" dirty="0" smtClean="0"/>
              <a:t> May 2018</a:t>
            </a:r>
            <a:endParaRPr lang="en-GB" sz="2400" b="1"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27016"/>
            <a:ext cx="9144000" cy="6138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936630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476672"/>
            <a:ext cx="8496944" cy="4154984"/>
          </a:xfrm>
          <a:prstGeom prst="rect">
            <a:avLst/>
          </a:prstGeom>
          <a:noFill/>
        </p:spPr>
        <p:txBody>
          <a:bodyPr wrap="square" rtlCol="0">
            <a:spAutoFit/>
          </a:bodyPr>
          <a:lstStyle/>
          <a:p>
            <a:r>
              <a:rPr lang="en-GB" sz="2400" dirty="0" smtClean="0">
                <a:latin typeface="+mj-lt"/>
              </a:rPr>
              <a:t>There are a few things that we can do to help all of these people:</a:t>
            </a:r>
          </a:p>
          <a:p>
            <a:endParaRPr lang="en-GB" sz="2400" dirty="0">
              <a:latin typeface="+mj-lt"/>
            </a:endParaRPr>
          </a:p>
          <a:p>
            <a:pPr marL="342900" indent="-342900">
              <a:buAutoNum type="arabicPeriod"/>
            </a:pPr>
            <a:r>
              <a:rPr lang="en-GB" sz="2400" dirty="0" smtClean="0">
                <a:latin typeface="+mj-lt"/>
              </a:rPr>
              <a:t>Talking </a:t>
            </a:r>
            <a:r>
              <a:rPr lang="en-GB" sz="2400" dirty="0">
                <a:latin typeface="+mj-lt"/>
              </a:rPr>
              <a:t>about </a:t>
            </a:r>
            <a:r>
              <a:rPr lang="en-GB" sz="2400" dirty="0" smtClean="0">
                <a:latin typeface="+mj-lt"/>
              </a:rPr>
              <a:t>your feelings</a:t>
            </a:r>
          </a:p>
          <a:p>
            <a:r>
              <a:rPr lang="en-GB" sz="2400" dirty="0">
                <a:latin typeface="+mj-lt"/>
              </a:rPr>
              <a:t>	</a:t>
            </a:r>
            <a:endParaRPr lang="en-GB" sz="2400" dirty="0" smtClean="0">
              <a:latin typeface="+mj-lt"/>
            </a:endParaRPr>
          </a:p>
          <a:p>
            <a:r>
              <a:rPr lang="en-GB" sz="2400" dirty="0">
                <a:latin typeface="+mj-lt"/>
              </a:rPr>
              <a:t>	</a:t>
            </a:r>
            <a:r>
              <a:rPr lang="en-GB" sz="2400" dirty="0" smtClean="0">
                <a:latin typeface="+mj-lt"/>
              </a:rPr>
              <a:t>This </a:t>
            </a:r>
            <a:r>
              <a:rPr lang="en-GB" sz="2400" dirty="0">
                <a:latin typeface="+mj-lt"/>
              </a:rPr>
              <a:t>isn’t a sign of weakness. It’s part of taking </a:t>
            </a:r>
            <a:r>
              <a:rPr lang="en-GB" sz="2400" dirty="0" smtClean="0">
                <a:latin typeface="+mj-lt"/>
              </a:rPr>
              <a:t>charge 	of </a:t>
            </a:r>
            <a:r>
              <a:rPr lang="en-GB" sz="2400" dirty="0">
                <a:latin typeface="+mj-lt"/>
              </a:rPr>
              <a:t>your wellbeing </a:t>
            </a:r>
            <a:r>
              <a:rPr lang="en-GB" sz="2400" dirty="0" smtClean="0">
                <a:latin typeface="+mj-lt"/>
              </a:rPr>
              <a:t>and </a:t>
            </a:r>
            <a:r>
              <a:rPr lang="en-GB" sz="2400" dirty="0">
                <a:latin typeface="+mj-lt"/>
              </a:rPr>
              <a:t>doing what you can </a:t>
            </a:r>
            <a:r>
              <a:rPr lang="en-GB" sz="2400" dirty="0" smtClean="0">
                <a:latin typeface="+mj-lt"/>
              </a:rPr>
              <a:t>	to </a:t>
            </a:r>
            <a:r>
              <a:rPr lang="en-GB" sz="2400" dirty="0">
                <a:latin typeface="+mj-lt"/>
              </a:rPr>
              <a:t>stay </a:t>
            </a:r>
            <a:r>
              <a:rPr lang="en-GB" sz="2400" dirty="0" smtClean="0">
                <a:latin typeface="+mj-lt"/>
              </a:rPr>
              <a:t>healthy</a:t>
            </a:r>
          </a:p>
          <a:p>
            <a:endParaRPr lang="en-GB" sz="2400" dirty="0">
              <a:latin typeface="+mj-lt"/>
            </a:endParaRPr>
          </a:p>
          <a:p>
            <a:r>
              <a:rPr lang="en-GB" sz="2400" dirty="0">
                <a:latin typeface="+mj-lt"/>
              </a:rPr>
              <a:t>	If you open up, it might encourage others to do the </a:t>
            </a:r>
            <a:r>
              <a:rPr lang="en-GB" sz="2400" dirty="0" smtClean="0">
                <a:latin typeface="+mj-lt"/>
              </a:rPr>
              <a:t>	same</a:t>
            </a:r>
          </a:p>
          <a:p>
            <a:endParaRPr lang="en-GB" sz="2400" dirty="0">
              <a:latin typeface="+mj-lt"/>
            </a:endParaRPr>
          </a:p>
          <a:p>
            <a:r>
              <a:rPr lang="en-GB" sz="2400" dirty="0">
                <a:latin typeface="+mj-lt"/>
              </a:rPr>
              <a:t>	If it feels awkward at first, give it time. Make talking </a:t>
            </a:r>
            <a:r>
              <a:rPr lang="en-GB" sz="2400" dirty="0" smtClean="0">
                <a:latin typeface="+mj-lt"/>
              </a:rPr>
              <a:t>	about </a:t>
            </a:r>
            <a:r>
              <a:rPr lang="en-GB" sz="2400" dirty="0">
                <a:latin typeface="+mj-lt"/>
              </a:rPr>
              <a:t>your feelings </a:t>
            </a:r>
            <a:r>
              <a:rPr lang="en-GB" sz="2400" dirty="0" smtClean="0">
                <a:latin typeface="+mj-lt"/>
              </a:rPr>
              <a:t>something </a:t>
            </a:r>
            <a:r>
              <a:rPr lang="en-GB" sz="2400" dirty="0">
                <a:latin typeface="+mj-lt"/>
              </a:rPr>
              <a:t>that you do</a:t>
            </a:r>
          </a:p>
        </p:txBody>
      </p:sp>
    </p:spTree>
    <p:extLst>
      <p:ext uri="{BB962C8B-B14F-4D97-AF65-F5344CB8AC3E}">
        <p14:creationId xmlns:p14="http://schemas.microsoft.com/office/powerpoint/2010/main" val="23483293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548680"/>
            <a:ext cx="8352928" cy="5632311"/>
          </a:xfrm>
          <a:prstGeom prst="rect">
            <a:avLst/>
          </a:prstGeom>
          <a:noFill/>
        </p:spPr>
        <p:txBody>
          <a:bodyPr wrap="square" rtlCol="0">
            <a:spAutoFit/>
          </a:bodyPr>
          <a:lstStyle/>
          <a:p>
            <a:r>
              <a:rPr lang="en-GB" sz="2400" dirty="0" smtClean="0">
                <a:latin typeface="+mj-lt"/>
              </a:rPr>
              <a:t>2. Keeping Active</a:t>
            </a:r>
          </a:p>
          <a:p>
            <a:endParaRPr lang="en-GB" sz="2400" dirty="0" smtClean="0">
              <a:latin typeface="+mj-lt"/>
            </a:endParaRPr>
          </a:p>
          <a:p>
            <a:r>
              <a:rPr lang="en-GB" sz="2400" dirty="0">
                <a:latin typeface="+mj-lt"/>
              </a:rPr>
              <a:t>	</a:t>
            </a:r>
            <a:r>
              <a:rPr lang="en-GB" sz="2400" dirty="0" smtClean="0">
                <a:latin typeface="+mj-lt"/>
              </a:rPr>
              <a:t>The importance of physical activity cannot be 	underestimated </a:t>
            </a:r>
          </a:p>
          <a:p>
            <a:r>
              <a:rPr lang="en-GB" sz="2400" dirty="0">
                <a:latin typeface="+mj-lt"/>
              </a:rPr>
              <a:t>	</a:t>
            </a:r>
            <a:endParaRPr lang="en-GB" sz="2400" dirty="0" smtClean="0">
              <a:latin typeface="+mj-lt"/>
            </a:endParaRPr>
          </a:p>
          <a:p>
            <a:r>
              <a:rPr lang="en-GB" sz="2400" dirty="0">
                <a:latin typeface="+mj-lt"/>
              </a:rPr>
              <a:t>	</a:t>
            </a:r>
            <a:r>
              <a:rPr lang="en-GB" sz="2400" dirty="0" smtClean="0">
                <a:latin typeface="+mj-lt"/>
              </a:rPr>
              <a:t>During and after exercise your brain releases chemicals 	into the body that makes you feel good</a:t>
            </a:r>
          </a:p>
          <a:p>
            <a:endParaRPr lang="en-GB" sz="2400" dirty="0">
              <a:latin typeface="+mj-lt"/>
            </a:endParaRPr>
          </a:p>
          <a:p>
            <a:r>
              <a:rPr lang="en-GB" sz="2400" dirty="0" smtClean="0">
                <a:latin typeface="+mj-lt"/>
              </a:rPr>
              <a:t>	Exercising </a:t>
            </a:r>
            <a:r>
              <a:rPr lang="en-GB" sz="2400" dirty="0">
                <a:latin typeface="+mj-lt"/>
              </a:rPr>
              <a:t>doesn’t just mean doing sport or going to the </a:t>
            </a:r>
            <a:r>
              <a:rPr lang="en-GB" sz="2400" dirty="0" smtClean="0">
                <a:latin typeface="+mj-lt"/>
              </a:rPr>
              <a:t>	gym</a:t>
            </a:r>
            <a:r>
              <a:rPr lang="en-GB" sz="2400" dirty="0">
                <a:latin typeface="+mj-lt"/>
              </a:rPr>
              <a:t>. Walks in the park, gardening or housework can also </a:t>
            </a:r>
            <a:r>
              <a:rPr lang="en-GB" sz="2400" dirty="0" smtClean="0">
                <a:latin typeface="+mj-lt"/>
              </a:rPr>
              <a:t>	keep </a:t>
            </a:r>
            <a:r>
              <a:rPr lang="en-GB" sz="2400" dirty="0">
                <a:latin typeface="+mj-lt"/>
              </a:rPr>
              <a:t>you </a:t>
            </a:r>
            <a:r>
              <a:rPr lang="en-GB" sz="2400" dirty="0" smtClean="0">
                <a:latin typeface="+mj-lt"/>
              </a:rPr>
              <a:t>active</a:t>
            </a:r>
          </a:p>
          <a:p>
            <a:endParaRPr lang="en-GB" sz="2400" dirty="0">
              <a:latin typeface="+mj-lt"/>
            </a:endParaRPr>
          </a:p>
          <a:p>
            <a:r>
              <a:rPr lang="en-GB" sz="2400" dirty="0" smtClean="0">
                <a:latin typeface="+mj-lt"/>
              </a:rPr>
              <a:t>	You should  look to do </a:t>
            </a:r>
            <a:r>
              <a:rPr lang="en-GB" sz="2400" dirty="0">
                <a:latin typeface="+mj-lt"/>
              </a:rPr>
              <a:t>about 30 minutes’ exercise at least </a:t>
            </a:r>
            <a:r>
              <a:rPr lang="en-GB" sz="2400" dirty="0" smtClean="0">
                <a:latin typeface="+mj-lt"/>
              </a:rPr>
              <a:t>	five </a:t>
            </a:r>
            <a:r>
              <a:rPr lang="en-GB" sz="2400" dirty="0">
                <a:latin typeface="+mj-lt"/>
              </a:rPr>
              <a:t>days a </a:t>
            </a:r>
            <a:r>
              <a:rPr lang="en-GB" sz="2400" dirty="0" smtClean="0">
                <a:latin typeface="+mj-lt"/>
              </a:rPr>
              <a:t>week</a:t>
            </a:r>
            <a:endParaRPr lang="en-GB" sz="2400" dirty="0">
              <a:latin typeface="+mj-lt"/>
            </a:endParaRPr>
          </a:p>
          <a:p>
            <a:r>
              <a:rPr lang="en-GB" sz="2400" dirty="0" smtClean="0">
                <a:latin typeface="+mj-lt"/>
              </a:rPr>
              <a:t> </a:t>
            </a:r>
            <a:endParaRPr lang="en-GB" sz="2400" dirty="0">
              <a:latin typeface="+mj-lt"/>
            </a:endParaRPr>
          </a:p>
        </p:txBody>
      </p:sp>
    </p:spTree>
    <p:extLst>
      <p:ext uri="{BB962C8B-B14F-4D97-AF65-F5344CB8AC3E}">
        <p14:creationId xmlns:p14="http://schemas.microsoft.com/office/powerpoint/2010/main" val="30259560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260648"/>
            <a:ext cx="8280920" cy="6001643"/>
          </a:xfrm>
          <a:prstGeom prst="rect">
            <a:avLst/>
          </a:prstGeom>
          <a:noFill/>
        </p:spPr>
        <p:txBody>
          <a:bodyPr wrap="square" rtlCol="0">
            <a:spAutoFit/>
          </a:bodyPr>
          <a:lstStyle/>
          <a:p>
            <a:r>
              <a:rPr lang="en-GB" sz="2400" dirty="0">
                <a:latin typeface="+mj-lt"/>
              </a:rPr>
              <a:t>3. Eat </a:t>
            </a:r>
            <a:r>
              <a:rPr lang="en-GB" sz="2400" dirty="0" smtClean="0">
                <a:latin typeface="+mj-lt"/>
              </a:rPr>
              <a:t>well</a:t>
            </a:r>
          </a:p>
          <a:p>
            <a:endParaRPr lang="en-GB" sz="2400" dirty="0">
              <a:latin typeface="+mj-lt"/>
            </a:endParaRPr>
          </a:p>
          <a:p>
            <a:r>
              <a:rPr lang="en-GB" sz="2400" dirty="0" smtClean="0">
                <a:latin typeface="+mj-lt"/>
              </a:rPr>
              <a:t>	Your </a:t>
            </a:r>
            <a:r>
              <a:rPr lang="en-GB" sz="2400" dirty="0">
                <a:latin typeface="+mj-lt"/>
              </a:rPr>
              <a:t>brain needs a mix of nutrients to stay healthy and </a:t>
            </a:r>
            <a:r>
              <a:rPr lang="en-GB" sz="2400" dirty="0" smtClean="0">
                <a:latin typeface="+mj-lt"/>
              </a:rPr>
              <a:t>	function </a:t>
            </a:r>
            <a:r>
              <a:rPr lang="en-GB" sz="2400" dirty="0">
                <a:latin typeface="+mj-lt"/>
              </a:rPr>
              <a:t>well, just like the other organs in your </a:t>
            </a:r>
            <a:r>
              <a:rPr lang="en-GB" sz="2400" dirty="0" smtClean="0">
                <a:latin typeface="+mj-lt"/>
              </a:rPr>
              <a:t>body</a:t>
            </a:r>
            <a:endParaRPr lang="en-GB" sz="2400" dirty="0">
              <a:latin typeface="+mj-lt"/>
            </a:endParaRPr>
          </a:p>
          <a:p>
            <a:endParaRPr lang="en-GB" sz="2400" dirty="0">
              <a:latin typeface="+mj-lt"/>
            </a:endParaRPr>
          </a:p>
          <a:p>
            <a:r>
              <a:rPr lang="en-GB" sz="2400" dirty="0" smtClean="0">
                <a:latin typeface="+mj-lt"/>
              </a:rPr>
              <a:t>	A </a:t>
            </a:r>
            <a:r>
              <a:rPr lang="en-GB" sz="2400" dirty="0">
                <a:latin typeface="+mj-lt"/>
              </a:rPr>
              <a:t>diet that’s good for your physical health is also good </a:t>
            </a:r>
            <a:r>
              <a:rPr lang="en-GB" sz="2400" dirty="0" smtClean="0">
                <a:latin typeface="+mj-lt"/>
              </a:rPr>
              <a:t>f	or </a:t>
            </a:r>
            <a:r>
              <a:rPr lang="en-GB" sz="2400" dirty="0">
                <a:latin typeface="+mj-lt"/>
              </a:rPr>
              <a:t>your mental </a:t>
            </a:r>
            <a:r>
              <a:rPr lang="en-GB" sz="2400" dirty="0" smtClean="0">
                <a:latin typeface="+mj-lt"/>
              </a:rPr>
              <a:t>health</a:t>
            </a:r>
          </a:p>
          <a:p>
            <a:endParaRPr lang="en-GB" sz="2400" dirty="0">
              <a:latin typeface="+mj-lt"/>
            </a:endParaRPr>
          </a:p>
          <a:p>
            <a:r>
              <a:rPr lang="en-GB" sz="2400" dirty="0" smtClean="0">
                <a:latin typeface="+mj-lt"/>
              </a:rPr>
              <a:t>	A </a:t>
            </a:r>
            <a:r>
              <a:rPr lang="en-GB" sz="2400" dirty="0">
                <a:latin typeface="+mj-lt"/>
              </a:rPr>
              <a:t>healthy balanced diet includes:</a:t>
            </a:r>
          </a:p>
          <a:p>
            <a:endParaRPr lang="en-GB" sz="2400" dirty="0">
              <a:latin typeface="+mj-lt"/>
            </a:endParaRPr>
          </a:p>
          <a:p>
            <a:r>
              <a:rPr lang="en-GB" sz="2400" dirty="0" smtClean="0">
                <a:latin typeface="+mj-lt"/>
              </a:rPr>
              <a:t>	- Lots </a:t>
            </a:r>
            <a:r>
              <a:rPr lang="en-GB" sz="2400" dirty="0">
                <a:latin typeface="+mj-lt"/>
              </a:rPr>
              <a:t>of different types of fruit and vegetables</a:t>
            </a:r>
          </a:p>
          <a:p>
            <a:r>
              <a:rPr lang="en-GB" sz="2400" dirty="0" smtClean="0">
                <a:latin typeface="+mj-lt"/>
              </a:rPr>
              <a:t>	- wholegrain </a:t>
            </a:r>
            <a:r>
              <a:rPr lang="en-GB" sz="2400" dirty="0">
                <a:latin typeface="+mj-lt"/>
              </a:rPr>
              <a:t>cereals or bread</a:t>
            </a:r>
          </a:p>
          <a:p>
            <a:r>
              <a:rPr lang="en-GB" sz="2400" dirty="0" smtClean="0">
                <a:latin typeface="+mj-lt"/>
              </a:rPr>
              <a:t>	- nuts </a:t>
            </a:r>
            <a:r>
              <a:rPr lang="en-GB" sz="2400" dirty="0">
                <a:latin typeface="+mj-lt"/>
              </a:rPr>
              <a:t>and seeds</a:t>
            </a:r>
          </a:p>
          <a:p>
            <a:r>
              <a:rPr lang="en-GB" sz="2400" dirty="0" smtClean="0">
                <a:latin typeface="+mj-lt"/>
              </a:rPr>
              <a:t>	- dairy </a:t>
            </a:r>
            <a:r>
              <a:rPr lang="en-GB" sz="2400" dirty="0">
                <a:latin typeface="+mj-lt"/>
              </a:rPr>
              <a:t>products</a:t>
            </a:r>
          </a:p>
          <a:p>
            <a:r>
              <a:rPr lang="en-GB" sz="2400" dirty="0" smtClean="0">
                <a:latin typeface="+mj-lt"/>
              </a:rPr>
              <a:t>	- oily </a:t>
            </a:r>
            <a:r>
              <a:rPr lang="en-GB" sz="2400" dirty="0">
                <a:latin typeface="+mj-lt"/>
              </a:rPr>
              <a:t>fish</a:t>
            </a:r>
          </a:p>
          <a:p>
            <a:r>
              <a:rPr lang="en-GB" sz="2400" dirty="0" smtClean="0">
                <a:latin typeface="+mj-lt"/>
              </a:rPr>
              <a:t>	- plenty </a:t>
            </a:r>
            <a:r>
              <a:rPr lang="en-GB" sz="2400" dirty="0">
                <a:latin typeface="+mj-lt"/>
              </a:rPr>
              <a:t>of </a:t>
            </a:r>
            <a:r>
              <a:rPr lang="en-GB" sz="2400" dirty="0" smtClean="0">
                <a:latin typeface="+mj-lt"/>
              </a:rPr>
              <a:t>water</a:t>
            </a:r>
            <a:endParaRPr lang="en-GB" sz="2400" dirty="0">
              <a:latin typeface="+mj-lt"/>
            </a:endParaRPr>
          </a:p>
        </p:txBody>
      </p:sp>
    </p:spTree>
    <p:extLst>
      <p:ext uri="{BB962C8B-B14F-4D97-AF65-F5344CB8AC3E}">
        <p14:creationId xmlns:p14="http://schemas.microsoft.com/office/powerpoint/2010/main" val="13210456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332656"/>
            <a:ext cx="8640960" cy="5262979"/>
          </a:xfrm>
          <a:prstGeom prst="rect">
            <a:avLst/>
          </a:prstGeom>
          <a:noFill/>
        </p:spPr>
        <p:txBody>
          <a:bodyPr wrap="square" rtlCol="0">
            <a:spAutoFit/>
          </a:bodyPr>
          <a:lstStyle/>
          <a:p>
            <a:r>
              <a:rPr lang="en-GB" sz="2400" dirty="0" smtClean="0">
                <a:latin typeface="+mj-lt"/>
              </a:rPr>
              <a:t>4. </a:t>
            </a:r>
            <a:r>
              <a:rPr lang="en-GB" sz="2400" dirty="0">
                <a:latin typeface="+mj-lt"/>
              </a:rPr>
              <a:t>Keep in </a:t>
            </a:r>
            <a:r>
              <a:rPr lang="en-GB" sz="2400" dirty="0" smtClean="0">
                <a:latin typeface="+mj-lt"/>
              </a:rPr>
              <a:t>touch</a:t>
            </a:r>
          </a:p>
          <a:p>
            <a:endParaRPr lang="en-GB" sz="2400" dirty="0">
              <a:latin typeface="+mj-lt"/>
            </a:endParaRPr>
          </a:p>
          <a:p>
            <a:pPr lvl="2"/>
            <a:r>
              <a:rPr lang="en-GB" sz="2400" dirty="0">
                <a:latin typeface="+mj-lt"/>
              </a:rPr>
              <a:t>Strong family ties and supportive friends can help you deal with the stresses of life. Friends and family can make you feel included and cared for. </a:t>
            </a:r>
            <a:endParaRPr lang="en-GB" sz="2400" dirty="0" smtClean="0">
              <a:latin typeface="+mj-lt"/>
            </a:endParaRPr>
          </a:p>
          <a:p>
            <a:pPr lvl="2"/>
            <a:endParaRPr lang="en-GB" sz="2400" dirty="0">
              <a:latin typeface="+mj-lt"/>
            </a:endParaRPr>
          </a:p>
          <a:p>
            <a:pPr lvl="2"/>
            <a:r>
              <a:rPr lang="en-GB" sz="2400" dirty="0" smtClean="0">
                <a:latin typeface="+mj-lt"/>
              </a:rPr>
              <a:t>They </a:t>
            </a:r>
            <a:r>
              <a:rPr lang="en-GB" sz="2400" dirty="0">
                <a:latin typeface="+mj-lt"/>
              </a:rPr>
              <a:t>can offer different views from whatever’s going on inside your own head. They can help keep you active, keep you grounded and help you solve practical problems.</a:t>
            </a:r>
          </a:p>
          <a:p>
            <a:pPr lvl="2"/>
            <a:endParaRPr lang="en-GB" sz="2400" dirty="0">
              <a:latin typeface="+mj-lt"/>
            </a:endParaRPr>
          </a:p>
          <a:p>
            <a:pPr lvl="2"/>
            <a:r>
              <a:rPr lang="en-GB" sz="2400" dirty="0">
                <a:latin typeface="+mj-lt"/>
              </a:rPr>
              <a:t>There’s nothing better than catching up with someone face-to-face. But that’s not always possible. Give them a call, drop them a note or chat to them online instead. Keep the lines of communication open. It’s good for you!</a:t>
            </a:r>
          </a:p>
        </p:txBody>
      </p:sp>
    </p:spTree>
    <p:extLst>
      <p:ext uri="{BB962C8B-B14F-4D97-AF65-F5344CB8AC3E}">
        <p14:creationId xmlns:p14="http://schemas.microsoft.com/office/powerpoint/2010/main" val="16097609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404664"/>
            <a:ext cx="8496944" cy="5262979"/>
          </a:xfrm>
          <a:prstGeom prst="rect">
            <a:avLst/>
          </a:prstGeom>
          <a:noFill/>
        </p:spPr>
        <p:txBody>
          <a:bodyPr wrap="square" rtlCol="0">
            <a:spAutoFit/>
          </a:bodyPr>
          <a:lstStyle/>
          <a:p>
            <a:r>
              <a:rPr lang="en-GB" sz="2400" dirty="0" smtClean="0">
                <a:latin typeface="+mj-lt"/>
              </a:rPr>
              <a:t>5. </a:t>
            </a:r>
            <a:r>
              <a:rPr lang="en-GB" sz="2400" dirty="0">
                <a:latin typeface="+mj-lt"/>
              </a:rPr>
              <a:t>Ask for </a:t>
            </a:r>
            <a:r>
              <a:rPr lang="en-GB" sz="2400" dirty="0" smtClean="0">
                <a:latin typeface="+mj-lt"/>
              </a:rPr>
              <a:t>help</a:t>
            </a:r>
          </a:p>
          <a:p>
            <a:endParaRPr lang="en-GB" sz="2400" dirty="0">
              <a:latin typeface="+mj-lt"/>
            </a:endParaRPr>
          </a:p>
          <a:p>
            <a:pPr lvl="2"/>
            <a:r>
              <a:rPr lang="en-GB" sz="2400" dirty="0">
                <a:latin typeface="+mj-lt"/>
              </a:rPr>
              <a:t>None of us are superhuman. We all sometimes get tired or overwhelmed by how we feel or when things go wrong. If things are getting too much for you and you feel you can’t cope, ask for </a:t>
            </a:r>
            <a:r>
              <a:rPr lang="en-GB" sz="2400" dirty="0" smtClean="0">
                <a:latin typeface="+mj-lt"/>
              </a:rPr>
              <a:t>help!</a:t>
            </a:r>
          </a:p>
          <a:p>
            <a:pPr lvl="2"/>
            <a:endParaRPr lang="en-GB" sz="2400" dirty="0">
              <a:latin typeface="+mj-lt"/>
            </a:endParaRPr>
          </a:p>
          <a:p>
            <a:pPr lvl="2"/>
            <a:r>
              <a:rPr lang="en-GB" sz="2400" dirty="0" smtClean="0">
                <a:latin typeface="+mj-lt"/>
              </a:rPr>
              <a:t>People you can ask for help:</a:t>
            </a:r>
          </a:p>
          <a:p>
            <a:pPr lvl="2"/>
            <a:endParaRPr lang="en-GB" sz="2400" dirty="0">
              <a:latin typeface="+mj-lt"/>
            </a:endParaRPr>
          </a:p>
          <a:p>
            <a:pPr marL="1200150" lvl="2" indent="-285750">
              <a:buFontTx/>
              <a:buChar char="-"/>
            </a:pPr>
            <a:r>
              <a:rPr lang="en-GB" sz="2400" dirty="0" smtClean="0">
                <a:latin typeface="+mj-lt"/>
              </a:rPr>
              <a:t>Parents/Family</a:t>
            </a:r>
          </a:p>
          <a:p>
            <a:pPr marL="1200150" lvl="2" indent="-285750">
              <a:buFontTx/>
              <a:buChar char="-"/>
            </a:pPr>
            <a:r>
              <a:rPr lang="en-GB" sz="2400" dirty="0" smtClean="0">
                <a:latin typeface="+mj-lt"/>
              </a:rPr>
              <a:t>Pastoral Teacher</a:t>
            </a:r>
          </a:p>
          <a:p>
            <a:pPr marL="1200150" lvl="2" indent="-285750">
              <a:buFontTx/>
              <a:buChar char="-"/>
            </a:pPr>
            <a:r>
              <a:rPr lang="en-GB" sz="2400" dirty="0" smtClean="0">
                <a:latin typeface="+mj-lt"/>
              </a:rPr>
              <a:t>Teacher you have a good relationship with</a:t>
            </a:r>
          </a:p>
          <a:p>
            <a:pPr marL="1200150" lvl="2" indent="-285750">
              <a:buFontTx/>
              <a:buChar char="-"/>
            </a:pPr>
            <a:r>
              <a:rPr lang="en-GB" sz="2400" dirty="0" smtClean="0">
                <a:latin typeface="+mj-lt"/>
              </a:rPr>
              <a:t>Friends </a:t>
            </a:r>
          </a:p>
          <a:p>
            <a:pPr marL="1200150" lvl="2" indent="-285750">
              <a:buFontTx/>
              <a:buChar char="-"/>
            </a:pPr>
            <a:r>
              <a:rPr lang="en-GB" sz="2400" dirty="0" smtClean="0">
                <a:latin typeface="+mj-lt"/>
              </a:rPr>
              <a:t>The GP (Doctor)</a:t>
            </a:r>
            <a:endParaRPr lang="en-GB" sz="2400" dirty="0">
              <a:latin typeface="+mj-lt"/>
            </a:endParaRPr>
          </a:p>
        </p:txBody>
      </p:sp>
    </p:spTree>
    <p:extLst>
      <p:ext uri="{BB962C8B-B14F-4D97-AF65-F5344CB8AC3E}">
        <p14:creationId xmlns:p14="http://schemas.microsoft.com/office/powerpoint/2010/main" val="24903650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4138" y="2924944"/>
            <a:ext cx="5391903" cy="1219370"/>
          </a:xfrm>
          <a:prstGeom prst="rect">
            <a:avLst/>
          </a:prstGeom>
        </p:spPr>
      </p:pic>
    </p:spTree>
    <p:extLst>
      <p:ext uri="{BB962C8B-B14F-4D97-AF65-F5344CB8AC3E}">
        <p14:creationId xmlns:p14="http://schemas.microsoft.com/office/powerpoint/2010/main" val="38894044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404664"/>
            <a:ext cx="7848872" cy="5693866"/>
          </a:xfrm>
          <a:prstGeom prst="rect">
            <a:avLst/>
          </a:prstGeom>
          <a:noFill/>
        </p:spPr>
        <p:txBody>
          <a:bodyPr wrap="square" rtlCol="0">
            <a:spAutoFit/>
          </a:bodyPr>
          <a:lstStyle/>
          <a:p>
            <a:r>
              <a:rPr lang="en-GB" sz="2800" b="1" u="sng" dirty="0" smtClean="0">
                <a:solidFill>
                  <a:srgbClr val="FF0000"/>
                </a:solidFill>
                <a:latin typeface="+mj-lt"/>
              </a:rPr>
              <a:t>Mental Health Quiz</a:t>
            </a:r>
          </a:p>
          <a:p>
            <a:endParaRPr lang="en-GB" sz="2800" dirty="0">
              <a:latin typeface="+mj-lt"/>
            </a:endParaRPr>
          </a:p>
          <a:p>
            <a:r>
              <a:rPr lang="en-GB" sz="2800" dirty="0" smtClean="0">
                <a:latin typeface="+mj-lt"/>
              </a:rPr>
              <a:t>You will be tested on your knowledge </a:t>
            </a:r>
            <a:r>
              <a:rPr lang="en-GB" sz="2800" dirty="0">
                <a:latin typeface="+mj-lt"/>
              </a:rPr>
              <a:t>of mental health and mental health </a:t>
            </a:r>
            <a:r>
              <a:rPr lang="en-GB" sz="2800" dirty="0" smtClean="0">
                <a:latin typeface="+mj-lt"/>
              </a:rPr>
              <a:t>problems.</a:t>
            </a:r>
          </a:p>
          <a:p>
            <a:endParaRPr lang="en-GB" sz="2800" dirty="0">
              <a:latin typeface="+mj-lt"/>
            </a:endParaRPr>
          </a:p>
          <a:p>
            <a:r>
              <a:rPr lang="en-GB" sz="2800" dirty="0" smtClean="0">
                <a:latin typeface="+mj-lt"/>
              </a:rPr>
              <a:t>This quiz will help you to challenge the misconceptions of Mental Health problems that affect young people</a:t>
            </a:r>
          </a:p>
          <a:p>
            <a:endParaRPr lang="en-GB" sz="2800" dirty="0">
              <a:latin typeface="+mj-lt"/>
            </a:endParaRPr>
          </a:p>
          <a:p>
            <a:r>
              <a:rPr lang="en-GB" sz="2800" dirty="0" smtClean="0">
                <a:latin typeface="+mj-lt"/>
              </a:rPr>
              <a:t>If you fail to get through this quiz, you can complete it in your next PSHE Lesson.</a:t>
            </a:r>
          </a:p>
          <a:p>
            <a:endParaRPr lang="en-GB" sz="2800" dirty="0">
              <a:latin typeface="+mj-lt"/>
            </a:endParaRPr>
          </a:p>
          <a:p>
            <a:r>
              <a:rPr lang="en-GB" sz="2800" dirty="0" smtClean="0">
                <a:latin typeface="+mj-lt"/>
              </a:rPr>
              <a:t>Get your pen and paper ready!!!!</a:t>
            </a:r>
          </a:p>
        </p:txBody>
      </p:sp>
    </p:spTree>
    <p:extLst>
      <p:ext uri="{BB962C8B-B14F-4D97-AF65-F5344CB8AC3E}">
        <p14:creationId xmlns:p14="http://schemas.microsoft.com/office/powerpoint/2010/main" val="6590397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620688"/>
            <a:ext cx="7632848" cy="4893647"/>
          </a:xfrm>
          <a:prstGeom prst="rect">
            <a:avLst/>
          </a:prstGeom>
          <a:noFill/>
        </p:spPr>
        <p:txBody>
          <a:bodyPr wrap="square" rtlCol="0">
            <a:spAutoFit/>
          </a:bodyPr>
          <a:lstStyle/>
          <a:p>
            <a:r>
              <a:rPr lang="en-GB" sz="2400" b="1" dirty="0">
                <a:latin typeface="+mj-lt"/>
              </a:rPr>
              <a:t>Statement 1</a:t>
            </a:r>
          </a:p>
          <a:p>
            <a:r>
              <a:rPr lang="en-GB" sz="2400" dirty="0">
                <a:solidFill>
                  <a:srgbClr val="FF0000"/>
                </a:solidFill>
                <a:latin typeface="+mj-lt"/>
              </a:rPr>
              <a:t>True or False: </a:t>
            </a:r>
            <a:r>
              <a:rPr lang="en-GB" sz="2400" dirty="0">
                <a:latin typeface="+mj-lt"/>
              </a:rPr>
              <a:t>Mental health problems make young people unpredictable and </a:t>
            </a:r>
            <a:r>
              <a:rPr lang="en-GB" sz="2400" dirty="0" smtClean="0">
                <a:latin typeface="+mj-lt"/>
              </a:rPr>
              <a:t>dangerous</a:t>
            </a:r>
          </a:p>
          <a:p>
            <a:endParaRPr lang="en-GB" sz="2400" dirty="0">
              <a:latin typeface="+mj-lt"/>
            </a:endParaRPr>
          </a:p>
          <a:p>
            <a:endParaRPr lang="en-GB" sz="2400" dirty="0" smtClean="0">
              <a:latin typeface="+mj-lt"/>
            </a:endParaRPr>
          </a:p>
          <a:p>
            <a:r>
              <a:rPr lang="en-GB" sz="2400" dirty="0">
                <a:solidFill>
                  <a:srgbClr val="FF0000"/>
                </a:solidFill>
                <a:latin typeface="+mj-lt"/>
              </a:rPr>
              <a:t>False</a:t>
            </a:r>
            <a:r>
              <a:rPr lang="en-GB" sz="2400" dirty="0">
                <a:latin typeface="+mj-lt"/>
              </a:rPr>
              <a:t>: You may not even know a young person has a mental health problem. Mental </a:t>
            </a:r>
            <a:r>
              <a:rPr lang="en-GB" sz="2400" dirty="0" smtClean="0">
                <a:latin typeface="+mj-lt"/>
              </a:rPr>
              <a:t>health problems </a:t>
            </a:r>
            <a:r>
              <a:rPr lang="en-GB" sz="2400" dirty="0">
                <a:latin typeface="+mj-lt"/>
              </a:rPr>
              <a:t>refer to a group of illnesses that can change how a young person may behave and </a:t>
            </a:r>
            <a:r>
              <a:rPr lang="en-GB" sz="2400" dirty="0" smtClean="0">
                <a:latin typeface="+mj-lt"/>
              </a:rPr>
              <a:t>feel with </a:t>
            </a:r>
            <a:r>
              <a:rPr lang="en-GB" sz="2400" dirty="0">
                <a:latin typeface="+mj-lt"/>
              </a:rPr>
              <a:t>everyday life. Mental health problems manifest differently in different people. There are </a:t>
            </a:r>
            <a:r>
              <a:rPr lang="en-GB" sz="2400" dirty="0" smtClean="0">
                <a:latin typeface="+mj-lt"/>
              </a:rPr>
              <a:t>many mental </a:t>
            </a:r>
            <a:r>
              <a:rPr lang="en-GB" sz="2400" dirty="0">
                <a:latin typeface="+mj-lt"/>
              </a:rPr>
              <a:t>health problems including depression, anxiety, eating disorders, bipolar disorder, </a:t>
            </a:r>
            <a:r>
              <a:rPr lang="en-GB" sz="2400" dirty="0" smtClean="0">
                <a:latin typeface="+mj-lt"/>
              </a:rPr>
              <a:t>and schizophrenia</a:t>
            </a:r>
            <a:r>
              <a:rPr lang="en-GB" sz="2400" dirty="0">
                <a:latin typeface="+mj-lt"/>
              </a:rPr>
              <a:t>.</a:t>
            </a:r>
          </a:p>
          <a:p>
            <a:endParaRPr lang="en-GB" sz="2400" dirty="0" smtClean="0">
              <a:latin typeface="+mj-lt"/>
            </a:endParaRPr>
          </a:p>
        </p:txBody>
      </p:sp>
    </p:spTree>
    <p:extLst>
      <p:ext uri="{BB962C8B-B14F-4D97-AF65-F5344CB8AC3E}">
        <p14:creationId xmlns:p14="http://schemas.microsoft.com/office/powerpoint/2010/main" val="40093675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7544" y="404664"/>
            <a:ext cx="8136904" cy="6093976"/>
          </a:xfrm>
          <a:prstGeom prst="rect">
            <a:avLst/>
          </a:prstGeom>
          <a:noFill/>
        </p:spPr>
        <p:txBody>
          <a:bodyPr wrap="square" rtlCol="0">
            <a:spAutoFit/>
          </a:bodyPr>
          <a:lstStyle/>
          <a:p>
            <a:r>
              <a:rPr lang="en-GB" sz="2400" b="1" dirty="0">
                <a:latin typeface="+mj-lt"/>
              </a:rPr>
              <a:t>Statement 2</a:t>
            </a:r>
          </a:p>
          <a:p>
            <a:r>
              <a:rPr lang="en-GB" sz="2400" dirty="0">
                <a:solidFill>
                  <a:srgbClr val="FF0000"/>
                </a:solidFill>
                <a:latin typeface="+mj-lt"/>
              </a:rPr>
              <a:t>True or False: </a:t>
            </a:r>
            <a:r>
              <a:rPr lang="en-GB" sz="2400" dirty="0">
                <a:latin typeface="+mj-lt"/>
              </a:rPr>
              <a:t>All mental health problems are caused by genetics</a:t>
            </a:r>
            <a:r>
              <a:rPr lang="en-GB" sz="2400" dirty="0" smtClean="0">
                <a:latin typeface="+mj-lt"/>
              </a:rPr>
              <a:t>.</a:t>
            </a:r>
          </a:p>
          <a:p>
            <a:endParaRPr lang="en-GB" sz="2400" dirty="0">
              <a:latin typeface="+mj-lt"/>
            </a:endParaRPr>
          </a:p>
          <a:p>
            <a:r>
              <a:rPr lang="en-GB" sz="2400" dirty="0">
                <a:solidFill>
                  <a:srgbClr val="FF0000"/>
                </a:solidFill>
                <a:latin typeface="+mj-lt"/>
              </a:rPr>
              <a:t>False</a:t>
            </a:r>
            <a:r>
              <a:rPr lang="en-GB" sz="2400" dirty="0">
                <a:latin typeface="+mj-lt"/>
              </a:rPr>
              <a:t>: There are many reasons why mental health problems occur. They could be due to </a:t>
            </a:r>
            <a:r>
              <a:rPr lang="en-GB" sz="2400" dirty="0" smtClean="0">
                <a:latin typeface="+mj-lt"/>
              </a:rPr>
              <a:t>social, emotional</a:t>
            </a:r>
            <a:r>
              <a:rPr lang="en-GB" sz="2400" dirty="0">
                <a:latin typeface="+mj-lt"/>
              </a:rPr>
              <a:t>, environmental or physical factors</a:t>
            </a:r>
            <a:r>
              <a:rPr lang="en-GB" sz="2400" dirty="0" smtClean="0">
                <a:latin typeface="+mj-lt"/>
              </a:rPr>
              <a:t>.</a:t>
            </a:r>
          </a:p>
          <a:p>
            <a:endParaRPr lang="en-GB" sz="2400" dirty="0">
              <a:latin typeface="+mj-lt"/>
            </a:endParaRPr>
          </a:p>
          <a:p>
            <a:r>
              <a:rPr lang="en-GB" dirty="0">
                <a:latin typeface="+mj-lt"/>
              </a:rPr>
              <a:t>• Social and environmental factors: </a:t>
            </a:r>
            <a:r>
              <a:rPr lang="en-GB" dirty="0" smtClean="0">
                <a:latin typeface="+mj-lt"/>
              </a:rPr>
              <a:t>what </a:t>
            </a:r>
            <a:r>
              <a:rPr lang="en-GB" dirty="0">
                <a:latin typeface="+mj-lt"/>
              </a:rPr>
              <a:t>is happening in our immediate </a:t>
            </a:r>
            <a:r>
              <a:rPr lang="en-GB" dirty="0" smtClean="0">
                <a:latin typeface="+mj-lt"/>
              </a:rPr>
              <a:t>world, where </a:t>
            </a:r>
            <a:r>
              <a:rPr lang="en-GB" dirty="0">
                <a:latin typeface="+mj-lt"/>
              </a:rPr>
              <a:t>we live, whom we socialise with in and outside of school, and how we feel and </a:t>
            </a:r>
            <a:r>
              <a:rPr lang="en-GB" dirty="0" smtClean="0">
                <a:latin typeface="+mj-lt"/>
              </a:rPr>
              <a:t>react to </a:t>
            </a:r>
            <a:r>
              <a:rPr lang="en-GB" dirty="0">
                <a:latin typeface="+mj-lt"/>
              </a:rPr>
              <a:t>things that affect us such as schoolwork and, peer pressure.</a:t>
            </a:r>
          </a:p>
          <a:p>
            <a:endParaRPr lang="en-GB" dirty="0" smtClean="0">
              <a:latin typeface="+mj-lt"/>
            </a:endParaRPr>
          </a:p>
          <a:p>
            <a:r>
              <a:rPr lang="en-GB" dirty="0" smtClean="0">
                <a:latin typeface="+mj-lt"/>
              </a:rPr>
              <a:t>• </a:t>
            </a:r>
            <a:r>
              <a:rPr lang="en-GB" dirty="0">
                <a:latin typeface="+mj-lt"/>
              </a:rPr>
              <a:t>Emotional factors : Psychologically we are all different. We all respond differently to </a:t>
            </a:r>
            <a:r>
              <a:rPr lang="en-GB" dirty="0" smtClean="0">
                <a:latin typeface="+mj-lt"/>
              </a:rPr>
              <a:t>life events </a:t>
            </a:r>
            <a:r>
              <a:rPr lang="en-GB" dirty="0">
                <a:latin typeface="+mj-lt"/>
              </a:rPr>
              <a:t>such as bereavement, pressure at school or at home</a:t>
            </a:r>
            <a:r>
              <a:rPr lang="en-GB" dirty="0" smtClean="0">
                <a:latin typeface="+mj-lt"/>
              </a:rPr>
              <a:t>.</a:t>
            </a:r>
          </a:p>
          <a:p>
            <a:endParaRPr lang="en-GB" dirty="0">
              <a:latin typeface="+mj-lt"/>
            </a:endParaRPr>
          </a:p>
          <a:p>
            <a:r>
              <a:rPr lang="en-GB" dirty="0">
                <a:latin typeface="+mj-lt"/>
              </a:rPr>
              <a:t>• Physical factors: Physically we are all different too. We may inherit through our </a:t>
            </a:r>
            <a:r>
              <a:rPr lang="en-GB" dirty="0" smtClean="0">
                <a:latin typeface="+mj-lt"/>
              </a:rPr>
              <a:t>genes certain </a:t>
            </a:r>
            <a:r>
              <a:rPr lang="en-GB" dirty="0">
                <a:latin typeface="+mj-lt"/>
              </a:rPr>
              <a:t>physical ailments that might affect our mental health. We might also be </a:t>
            </a:r>
            <a:r>
              <a:rPr lang="en-GB" dirty="0" smtClean="0">
                <a:latin typeface="+mj-lt"/>
              </a:rPr>
              <a:t>more susceptible </a:t>
            </a:r>
            <a:r>
              <a:rPr lang="en-GB" dirty="0">
                <a:latin typeface="+mj-lt"/>
              </a:rPr>
              <a:t>to some mental health problems because of genetics. There is no one cause </a:t>
            </a:r>
            <a:r>
              <a:rPr lang="en-GB" dirty="0" smtClean="0">
                <a:latin typeface="+mj-lt"/>
              </a:rPr>
              <a:t>of mental </a:t>
            </a:r>
            <a:r>
              <a:rPr lang="en-GB" dirty="0">
                <a:latin typeface="+mj-lt"/>
              </a:rPr>
              <a:t>health problems.</a:t>
            </a:r>
          </a:p>
        </p:txBody>
      </p:sp>
    </p:spTree>
    <p:extLst>
      <p:ext uri="{BB962C8B-B14F-4D97-AF65-F5344CB8AC3E}">
        <p14:creationId xmlns:p14="http://schemas.microsoft.com/office/powerpoint/2010/main" val="437628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404664"/>
            <a:ext cx="8640960" cy="5632311"/>
          </a:xfrm>
          <a:prstGeom prst="rect">
            <a:avLst/>
          </a:prstGeom>
          <a:noFill/>
        </p:spPr>
        <p:txBody>
          <a:bodyPr wrap="square" rtlCol="0">
            <a:spAutoFit/>
          </a:bodyPr>
          <a:lstStyle/>
          <a:p>
            <a:r>
              <a:rPr lang="en-GB" sz="2400" b="1" dirty="0">
                <a:latin typeface="+mj-lt"/>
              </a:rPr>
              <a:t>Statement 3</a:t>
            </a:r>
          </a:p>
          <a:p>
            <a:r>
              <a:rPr lang="en-GB" sz="2400" dirty="0">
                <a:solidFill>
                  <a:srgbClr val="FF0000"/>
                </a:solidFill>
                <a:latin typeface="+mj-lt"/>
              </a:rPr>
              <a:t>True or False</a:t>
            </a:r>
            <a:r>
              <a:rPr lang="en-GB" sz="2400" dirty="0">
                <a:latin typeface="+mj-lt"/>
              </a:rPr>
              <a:t>: Young people who experience mental health problems are different from </a:t>
            </a:r>
            <a:r>
              <a:rPr lang="en-GB" sz="2400" dirty="0" smtClean="0">
                <a:latin typeface="+mj-lt"/>
              </a:rPr>
              <a:t>other young </a:t>
            </a:r>
            <a:r>
              <a:rPr lang="en-GB" sz="2400" dirty="0">
                <a:latin typeface="+mj-lt"/>
              </a:rPr>
              <a:t>people</a:t>
            </a:r>
            <a:r>
              <a:rPr lang="en-GB" sz="2400" dirty="0" smtClean="0">
                <a:latin typeface="+mj-lt"/>
              </a:rPr>
              <a:t>.</a:t>
            </a:r>
          </a:p>
          <a:p>
            <a:endParaRPr lang="en-GB" sz="2400" dirty="0">
              <a:latin typeface="+mj-lt"/>
            </a:endParaRPr>
          </a:p>
          <a:p>
            <a:r>
              <a:rPr lang="en-GB" sz="2400" dirty="0">
                <a:solidFill>
                  <a:srgbClr val="FF0000"/>
                </a:solidFill>
                <a:latin typeface="+mj-lt"/>
              </a:rPr>
              <a:t>False</a:t>
            </a:r>
            <a:r>
              <a:rPr lang="en-GB" sz="2400" dirty="0">
                <a:latin typeface="+mj-lt"/>
              </a:rPr>
              <a:t>: Young people of all ages and backgrounds can experience a mental health problem</a:t>
            </a:r>
            <a:r>
              <a:rPr lang="en-GB" sz="2400" dirty="0" smtClean="0">
                <a:latin typeface="+mj-lt"/>
              </a:rPr>
              <a:t>.</a:t>
            </a:r>
          </a:p>
          <a:p>
            <a:endParaRPr lang="en-GB" sz="2400" dirty="0" smtClean="0">
              <a:latin typeface="+mj-lt"/>
            </a:endParaRPr>
          </a:p>
          <a:p>
            <a:endParaRPr lang="en-GB" sz="2400" dirty="0" smtClean="0">
              <a:latin typeface="+mj-lt"/>
            </a:endParaRPr>
          </a:p>
          <a:p>
            <a:r>
              <a:rPr lang="en-GB" sz="2400" b="1" dirty="0">
                <a:latin typeface="+mj-lt"/>
              </a:rPr>
              <a:t>Statement 4</a:t>
            </a:r>
          </a:p>
          <a:p>
            <a:r>
              <a:rPr lang="en-GB" sz="2400" dirty="0">
                <a:solidFill>
                  <a:srgbClr val="FF0000"/>
                </a:solidFill>
                <a:latin typeface="+mj-lt"/>
              </a:rPr>
              <a:t>True or False</a:t>
            </a:r>
            <a:r>
              <a:rPr lang="en-GB" sz="2400" dirty="0">
                <a:latin typeface="+mj-lt"/>
              </a:rPr>
              <a:t>: 1 in 100 young people will experience a mental health problem</a:t>
            </a:r>
            <a:r>
              <a:rPr lang="en-GB" sz="2400" dirty="0" smtClean="0">
                <a:latin typeface="+mj-lt"/>
              </a:rPr>
              <a:t>.</a:t>
            </a:r>
          </a:p>
          <a:p>
            <a:endParaRPr lang="en-GB" sz="2400" dirty="0">
              <a:latin typeface="+mj-lt"/>
            </a:endParaRPr>
          </a:p>
          <a:p>
            <a:r>
              <a:rPr lang="en-GB" sz="2400" dirty="0">
                <a:solidFill>
                  <a:srgbClr val="FF0000"/>
                </a:solidFill>
                <a:latin typeface="+mj-lt"/>
              </a:rPr>
              <a:t>False</a:t>
            </a:r>
            <a:r>
              <a:rPr lang="en-GB" sz="2400" dirty="0">
                <a:latin typeface="+mj-lt"/>
              </a:rPr>
              <a:t>: 1 in 10 young people will experience a mental health </a:t>
            </a:r>
            <a:r>
              <a:rPr lang="en-GB" sz="2400" dirty="0" smtClean="0">
                <a:latin typeface="+mj-lt"/>
              </a:rPr>
              <a:t>problem</a:t>
            </a:r>
            <a:r>
              <a:rPr lang="en-GB" sz="2400" dirty="0">
                <a:latin typeface="+mj-lt"/>
              </a:rPr>
              <a:t>. That might be 3 people </a:t>
            </a:r>
            <a:r>
              <a:rPr lang="en-GB" sz="2400" dirty="0" smtClean="0">
                <a:latin typeface="+mj-lt"/>
              </a:rPr>
              <a:t>in your </a:t>
            </a:r>
            <a:r>
              <a:rPr lang="en-GB" sz="2400" dirty="0">
                <a:latin typeface="+mj-lt"/>
              </a:rPr>
              <a:t>classroom.</a:t>
            </a:r>
          </a:p>
          <a:p>
            <a:endParaRPr lang="en-GB" sz="2400" dirty="0" smtClean="0">
              <a:latin typeface="+mj-lt"/>
            </a:endParaRPr>
          </a:p>
        </p:txBody>
      </p:sp>
    </p:spTree>
    <p:extLst>
      <p:ext uri="{BB962C8B-B14F-4D97-AF65-F5344CB8AC3E}">
        <p14:creationId xmlns:p14="http://schemas.microsoft.com/office/powerpoint/2010/main" val="1452757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2">
                                            <p:txEl>
                                              <p:pRg st="9" end="9"/>
                                            </p:txEl>
                                          </p:spTgt>
                                        </p:tgtEl>
                                        <p:attrNameLst>
                                          <p:attrName>style.visibility</p:attrName>
                                        </p:attrNameLst>
                                      </p:cBhvr>
                                      <p:to>
                                        <p:strVal val="visible"/>
                                      </p:to>
                                    </p:set>
                                    <p:animEffect transition="in" filter="fade">
                                      <p:cBhvr>
                                        <p:cTn id="11"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type="body" idx="1"/>
          </p:nvPr>
        </p:nvSpPr>
        <p:spPr>
          <a:xfrm>
            <a:off x="457200" y="549275"/>
            <a:ext cx="8229600" cy="5546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GB" altLang="en-US" sz="2400" i="1" smtClean="0">
                <a:effectLst/>
              </a:rPr>
              <a:t>I understand the importance of mental wellbeing and this can be fostered and strengthened through personal coping skills and positive relationships. I know that it is not always possible to enjoy good mental health and that if this happens there is support available.</a:t>
            </a:r>
          </a:p>
          <a:p>
            <a:pPr>
              <a:lnSpc>
                <a:spcPct val="90000"/>
              </a:lnSpc>
              <a:buFont typeface="Wingdings" pitchFamily="2" charset="2"/>
              <a:buNone/>
            </a:pPr>
            <a:r>
              <a:rPr lang="en-GB" altLang="en-US" sz="2400" i="1" smtClean="0">
                <a:effectLst/>
              </a:rPr>
              <a:t>	HWB 0-06a / HWB 1-06a / HWB 2-06a / HWB 3-06a / HWB 4-06a</a:t>
            </a:r>
          </a:p>
          <a:p>
            <a:pPr>
              <a:lnSpc>
                <a:spcPct val="90000"/>
              </a:lnSpc>
              <a:buFont typeface="Wingdings" pitchFamily="2" charset="2"/>
              <a:buNone/>
            </a:pPr>
            <a:endParaRPr lang="en-GB" altLang="en-US" sz="2400" i="1" smtClean="0">
              <a:effectLst/>
            </a:endParaRPr>
          </a:p>
          <a:p>
            <a:pPr>
              <a:lnSpc>
                <a:spcPct val="90000"/>
              </a:lnSpc>
            </a:pPr>
            <a:r>
              <a:rPr lang="en-GB" altLang="en-US" sz="2400" i="1" smtClean="0">
                <a:effectLst/>
              </a:rPr>
              <a:t>I know that we all experience a variety of thoughts and emotions that affect how we feel and behave and I am learning ways of managing them.</a:t>
            </a:r>
          </a:p>
          <a:p>
            <a:pPr>
              <a:lnSpc>
                <a:spcPct val="90000"/>
              </a:lnSpc>
              <a:buFont typeface="Wingdings" pitchFamily="2" charset="2"/>
              <a:buNone/>
            </a:pPr>
            <a:r>
              <a:rPr lang="en-GB" altLang="en-US" sz="2400" i="1" smtClean="0">
                <a:effectLst/>
              </a:rPr>
              <a:t>	HWB 0-02a / HWB 1-02a / HWB 2-02a / HWB 3-02a / HWB 4-02a</a:t>
            </a:r>
          </a:p>
        </p:txBody>
      </p:sp>
    </p:spTree>
    <p:extLst>
      <p:ext uri="{BB962C8B-B14F-4D97-AF65-F5344CB8AC3E}">
        <p14:creationId xmlns:p14="http://schemas.microsoft.com/office/powerpoint/2010/main" val="400596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9826" y="4614"/>
            <a:ext cx="8712968" cy="6370975"/>
          </a:xfrm>
          <a:prstGeom prst="rect">
            <a:avLst/>
          </a:prstGeom>
          <a:noFill/>
        </p:spPr>
        <p:txBody>
          <a:bodyPr wrap="square" rtlCol="0">
            <a:spAutoFit/>
          </a:bodyPr>
          <a:lstStyle/>
          <a:p>
            <a:endParaRPr lang="en-GB" dirty="0" smtClean="0"/>
          </a:p>
          <a:p>
            <a:r>
              <a:rPr lang="en-GB" sz="2400" b="1" dirty="0" smtClean="0">
                <a:latin typeface="+mj-lt"/>
              </a:rPr>
              <a:t>Statement </a:t>
            </a:r>
            <a:r>
              <a:rPr lang="en-GB" sz="2400" b="1" dirty="0">
                <a:latin typeface="+mj-lt"/>
              </a:rPr>
              <a:t>5</a:t>
            </a:r>
          </a:p>
          <a:p>
            <a:r>
              <a:rPr lang="en-GB" sz="2400" dirty="0">
                <a:solidFill>
                  <a:srgbClr val="FF0000"/>
                </a:solidFill>
                <a:latin typeface="+mj-lt"/>
              </a:rPr>
              <a:t>True or False</a:t>
            </a:r>
            <a:r>
              <a:rPr lang="en-GB" sz="2400" dirty="0">
                <a:latin typeface="+mj-lt"/>
              </a:rPr>
              <a:t>: Depression, anxiety, self-harm and eating disorders are the most common </a:t>
            </a:r>
            <a:r>
              <a:rPr lang="en-GB" sz="2400" dirty="0" smtClean="0">
                <a:latin typeface="+mj-lt"/>
              </a:rPr>
              <a:t>mental health </a:t>
            </a:r>
            <a:r>
              <a:rPr lang="en-GB" sz="2400" dirty="0">
                <a:latin typeface="+mj-lt"/>
              </a:rPr>
              <a:t>problems experienced by young people</a:t>
            </a:r>
            <a:r>
              <a:rPr lang="en-GB" sz="2400" dirty="0" smtClean="0">
                <a:latin typeface="+mj-lt"/>
              </a:rPr>
              <a:t>.</a:t>
            </a:r>
          </a:p>
          <a:p>
            <a:endParaRPr lang="en-GB" sz="2400" dirty="0">
              <a:latin typeface="+mj-lt"/>
            </a:endParaRPr>
          </a:p>
          <a:p>
            <a:r>
              <a:rPr lang="en-GB" dirty="0">
                <a:solidFill>
                  <a:srgbClr val="FF0000"/>
                </a:solidFill>
                <a:latin typeface="+mj-lt"/>
              </a:rPr>
              <a:t>True</a:t>
            </a:r>
            <a:r>
              <a:rPr lang="en-GB" dirty="0">
                <a:latin typeface="+mj-lt"/>
              </a:rPr>
              <a:t>: These are the four most common mental health problems experienced by young people</a:t>
            </a:r>
            <a:r>
              <a:rPr lang="en-GB" dirty="0" smtClean="0">
                <a:latin typeface="+mj-lt"/>
              </a:rPr>
              <a:t>.</a:t>
            </a:r>
          </a:p>
          <a:p>
            <a:endParaRPr lang="en-GB" dirty="0">
              <a:latin typeface="+mj-lt"/>
            </a:endParaRPr>
          </a:p>
          <a:p>
            <a:r>
              <a:rPr lang="en-GB" dirty="0">
                <a:latin typeface="+mj-lt"/>
              </a:rPr>
              <a:t>• Depression: It can affect young people in different ways. It can include a lack of interest </a:t>
            </a:r>
            <a:r>
              <a:rPr lang="en-GB" dirty="0" smtClean="0">
                <a:latin typeface="+mj-lt"/>
              </a:rPr>
              <a:t>and enjoyment</a:t>
            </a:r>
            <a:r>
              <a:rPr lang="en-GB" dirty="0">
                <a:latin typeface="+mj-lt"/>
              </a:rPr>
              <a:t>, consistent sleep problems, changes in eating habits that can affect weight </a:t>
            </a:r>
            <a:r>
              <a:rPr lang="en-GB" dirty="0" smtClean="0">
                <a:latin typeface="+mj-lt"/>
              </a:rPr>
              <a:t>loss or </a:t>
            </a:r>
            <a:r>
              <a:rPr lang="en-GB" dirty="0">
                <a:latin typeface="+mj-lt"/>
              </a:rPr>
              <a:t>gain, and avoiding friends or peers</a:t>
            </a:r>
            <a:r>
              <a:rPr lang="en-GB" dirty="0" smtClean="0">
                <a:latin typeface="+mj-lt"/>
              </a:rPr>
              <a:t>.</a:t>
            </a:r>
          </a:p>
          <a:p>
            <a:endParaRPr lang="en-GB" dirty="0">
              <a:latin typeface="+mj-lt"/>
            </a:endParaRPr>
          </a:p>
          <a:p>
            <a:r>
              <a:rPr lang="en-GB" dirty="0">
                <a:latin typeface="+mj-lt"/>
              </a:rPr>
              <a:t>• Anxiety: Feeling anxious sometimes is a normal reaction to challenging changes in our</a:t>
            </a:r>
          </a:p>
          <a:p>
            <a:r>
              <a:rPr lang="en-GB" dirty="0">
                <a:latin typeface="+mj-lt"/>
              </a:rPr>
              <a:t>lives. But for some young people anxiety is a constant feeling. This can lead to a lack of</a:t>
            </a:r>
          </a:p>
          <a:p>
            <a:r>
              <a:rPr lang="en-GB" dirty="0">
                <a:latin typeface="+mj-lt"/>
              </a:rPr>
              <a:t>concentration, difficulty in making decisions and finding it difficult to control tempers and</a:t>
            </a:r>
          </a:p>
          <a:p>
            <a:r>
              <a:rPr lang="en-GB" dirty="0">
                <a:latin typeface="+mj-lt"/>
              </a:rPr>
              <a:t>emotions</a:t>
            </a:r>
            <a:r>
              <a:rPr lang="en-GB" dirty="0" smtClean="0">
                <a:latin typeface="+mj-lt"/>
              </a:rPr>
              <a:t>.</a:t>
            </a:r>
          </a:p>
          <a:p>
            <a:endParaRPr lang="en-GB" dirty="0">
              <a:latin typeface="+mj-lt"/>
            </a:endParaRPr>
          </a:p>
          <a:p>
            <a:r>
              <a:rPr lang="en-GB" dirty="0">
                <a:latin typeface="+mj-lt"/>
              </a:rPr>
              <a:t>• Eating disorders: Some young people may use food as a way of controlling their feelings</a:t>
            </a:r>
          </a:p>
          <a:p>
            <a:r>
              <a:rPr lang="en-GB" dirty="0">
                <a:latin typeface="+mj-lt"/>
              </a:rPr>
              <a:t>and coping with pressures. Anorexia Nervosa and Bulimia Nervosa are two such examples</a:t>
            </a:r>
          </a:p>
          <a:p>
            <a:r>
              <a:rPr lang="en-GB" dirty="0">
                <a:latin typeface="+mj-lt"/>
              </a:rPr>
              <a:t>of eating disorders.</a:t>
            </a:r>
          </a:p>
        </p:txBody>
      </p:sp>
    </p:spTree>
    <p:extLst>
      <p:ext uri="{BB962C8B-B14F-4D97-AF65-F5344CB8AC3E}">
        <p14:creationId xmlns:p14="http://schemas.microsoft.com/office/powerpoint/2010/main" val="2751355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anim calcmode="lin" valueType="num">
                                      <p:cBhvr additive="base">
                                        <p:cTn id="1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anim calcmode="lin" valueType="num">
                                      <p:cBhvr additive="base">
                                        <p:cTn id="1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anim calcmode="lin" valueType="num">
                                      <p:cBhvr additive="base">
                                        <p:cTn id="19"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10" end="10"/>
                                            </p:txEl>
                                          </p:spTgt>
                                        </p:tgtEl>
                                        <p:attrNameLst>
                                          <p:attrName>style.visibility</p:attrName>
                                        </p:attrNameLst>
                                      </p:cBhvr>
                                      <p:to>
                                        <p:strVal val="visible"/>
                                      </p:to>
                                    </p:set>
                                    <p:anim calcmode="lin" valueType="num">
                                      <p:cBhvr additive="base">
                                        <p:cTn id="23"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11" end="11"/>
                                            </p:txEl>
                                          </p:spTgt>
                                        </p:tgtEl>
                                        <p:attrNameLst>
                                          <p:attrName>style.visibility</p:attrName>
                                        </p:attrNameLst>
                                      </p:cBhvr>
                                      <p:to>
                                        <p:strVal val="visible"/>
                                      </p:to>
                                    </p:set>
                                    <p:anim calcmode="lin" valueType="num">
                                      <p:cBhvr additive="base">
                                        <p:cTn id="27"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11" end="1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13" end="13"/>
                                            </p:txEl>
                                          </p:spTgt>
                                        </p:tgtEl>
                                        <p:attrNameLst>
                                          <p:attrName>style.visibility</p:attrName>
                                        </p:attrNameLst>
                                      </p:cBhvr>
                                      <p:to>
                                        <p:strVal val="visible"/>
                                      </p:to>
                                    </p:set>
                                    <p:anim calcmode="lin" valueType="num">
                                      <p:cBhvr additive="base">
                                        <p:cTn id="31"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13" end="13"/>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14" end="14"/>
                                            </p:txEl>
                                          </p:spTgt>
                                        </p:tgtEl>
                                        <p:attrNameLst>
                                          <p:attrName>style.visibility</p:attrName>
                                        </p:attrNameLst>
                                      </p:cBhvr>
                                      <p:to>
                                        <p:strVal val="visible"/>
                                      </p:to>
                                    </p:set>
                                    <p:anim calcmode="lin" valueType="num">
                                      <p:cBhvr additive="base">
                                        <p:cTn id="35" dur="500" fill="hold"/>
                                        <p:tgtEl>
                                          <p:spTgt spid="2">
                                            <p:txEl>
                                              <p:pRg st="14" end="1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14" end="14"/>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
                                            <p:txEl>
                                              <p:pRg st="15" end="15"/>
                                            </p:txEl>
                                          </p:spTgt>
                                        </p:tgtEl>
                                        <p:attrNameLst>
                                          <p:attrName>style.visibility</p:attrName>
                                        </p:attrNameLst>
                                      </p:cBhvr>
                                      <p:to>
                                        <p:strVal val="visible"/>
                                      </p:to>
                                    </p:set>
                                    <p:anim calcmode="lin" valueType="num">
                                      <p:cBhvr additive="base">
                                        <p:cTn id="39" dur="500" fill="hold"/>
                                        <p:tgtEl>
                                          <p:spTgt spid="2">
                                            <p:txEl>
                                              <p:pRg st="15" end="1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404664"/>
            <a:ext cx="8856984" cy="5016758"/>
          </a:xfrm>
          <a:prstGeom prst="rect">
            <a:avLst/>
          </a:prstGeom>
          <a:noFill/>
        </p:spPr>
        <p:txBody>
          <a:bodyPr wrap="square" rtlCol="0">
            <a:spAutoFit/>
          </a:bodyPr>
          <a:lstStyle/>
          <a:p>
            <a:r>
              <a:rPr lang="en-GB" sz="2000" b="1" dirty="0">
                <a:latin typeface="+mj-lt"/>
              </a:rPr>
              <a:t>Statement 6</a:t>
            </a:r>
          </a:p>
          <a:p>
            <a:r>
              <a:rPr lang="en-GB" sz="2000" dirty="0">
                <a:solidFill>
                  <a:srgbClr val="FF0000"/>
                </a:solidFill>
                <a:latin typeface="+mj-lt"/>
              </a:rPr>
              <a:t>True or False</a:t>
            </a:r>
            <a:r>
              <a:rPr lang="en-GB" sz="2000" dirty="0">
                <a:latin typeface="+mj-lt"/>
              </a:rPr>
              <a:t>: Talking about mental health problems will make things worse.</a:t>
            </a:r>
          </a:p>
          <a:p>
            <a:endParaRPr lang="en-GB" sz="2000" dirty="0" smtClean="0">
              <a:solidFill>
                <a:srgbClr val="FF0000"/>
              </a:solidFill>
              <a:latin typeface="+mj-lt"/>
            </a:endParaRPr>
          </a:p>
          <a:p>
            <a:r>
              <a:rPr lang="en-GB" sz="2000" dirty="0" smtClean="0">
                <a:solidFill>
                  <a:srgbClr val="FF0000"/>
                </a:solidFill>
                <a:latin typeface="+mj-lt"/>
              </a:rPr>
              <a:t>False</a:t>
            </a:r>
            <a:r>
              <a:rPr lang="en-GB" sz="2000" dirty="0">
                <a:latin typeface="+mj-lt"/>
              </a:rPr>
              <a:t>: Everyone, including young people, should be encouraged, and be able to talk about </a:t>
            </a:r>
            <a:r>
              <a:rPr lang="en-GB" sz="2000" dirty="0" smtClean="0">
                <a:latin typeface="+mj-lt"/>
              </a:rPr>
              <a:t>their mental </a:t>
            </a:r>
            <a:r>
              <a:rPr lang="en-GB" sz="2000" dirty="0">
                <a:latin typeface="+mj-lt"/>
              </a:rPr>
              <a:t>health problems. But some young people fear being looked upon negatively and </a:t>
            </a:r>
            <a:r>
              <a:rPr lang="en-GB" sz="2000" dirty="0" smtClean="0">
                <a:latin typeface="+mj-lt"/>
              </a:rPr>
              <a:t>treated differently</a:t>
            </a:r>
            <a:r>
              <a:rPr lang="en-GB" sz="2000" dirty="0">
                <a:latin typeface="+mj-lt"/>
              </a:rPr>
              <a:t>. This is called stigma and discrimination. It can lead to young people having feelings </a:t>
            </a:r>
            <a:r>
              <a:rPr lang="en-GB" sz="2000" dirty="0" smtClean="0">
                <a:latin typeface="+mj-lt"/>
              </a:rPr>
              <a:t>of shame </a:t>
            </a:r>
            <a:r>
              <a:rPr lang="en-GB" sz="2000" dirty="0">
                <a:latin typeface="+mj-lt"/>
              </a:rPr>
              <a:t>or disgrace. It can also lead to young people not taking up opportunities for fear of </a:t>
            </a:r>
            <a:r>
              <a:rPr lang="en-GB" sz="2000" dirty="0" smtClean="0">
                <a:latin typeface="+mj-lt"/>
              </a:rPr>
              <a:t>being bullied</a:t>
            </a:r>
            <a:r>
              <a:rPr lang="en-GB" sz="2000" dirty="0">
                <a:latin typeface="+mj-lt"/>
              </a:rPr>
              <a:t>, which might make their mental health problems worse</a:t>
            </a:r>
            <a:r>
              <a:rPr lang="en-GB" sz="2000" dirty="0" smtClean="0">
                <a:latin typeface="+mj-lt"/>
              </a:rPr>
              <a:t>.</a:t>
            </a:r>
          </a:p>
          <a:p>
            <a:endParaRPr lang="en-GB" sz="2000" dirty="0">
              <a:latin typeface="+mj-lt"/>
            </a:endParaRPr>
          </a:p>
          <a:p>
            <a:r>
              <a:rPr lang="en-GB" sz="2000" b="1" dirty="0">
                <a:latin typeface="+mj-lt"/>
              </a:rPr>
              <a:t>Statement 7</a:t>
            </a:r>
          </a:p>
          <a:p>
            <a:r>
              <a:rPr lang="en-GB" sz="2000" dirty="0">
                <a:solidFill>
                  <a:srgbClr val="FF0000"/>
                </a:solidFill>
                <a:latin typeface="+mj-lt"/>
              </a:rPr>
              <a:t>True or False</a:t>
            </a:r>
            <a:r>
              <a:rPr lang="en-GB" sz="2000" dirty="0">
                <a:latin typeface="+mj-lt"/>
              </a:rPr>
              <a:t>: Mental health problems will clear themselves up on their own.</a:t>
            </a:r>
          </a:p>
          <a:p>
            <a:endParaRPr lang="en-GB" sz="2000" dirty="0" smtClean="0">
              <a:solidFill>
                <a:srgbClr val="FF0000"/>
              </a:solidFill>
              <a:latin typeface="+mj-lt"/>
            </a:endParaRPr>
          </a:p>
          <a:p>
            <a:r>
              <a:rPr lang="en-GB" sz="2000" dirty="0" smtClean="0">
                <a:solidFill>
                  <a:srgbClr val="FF0000"/>
                </a:solidFill>
                <a:latin typeface="+mj-lt"/>
              </a:rPr>
              <a:t>False</a:t>
            </a:r>
            <a:r>
              <a:rPr lang="en-GB" sz="2000" dirty="0">
                <a:latin typeface="+mj-lt"/>
              </a:rPr>
              <a:t>: A young person should seek help and advice. Speaking to a trusted person or a </a:t>
            </a:r>
            <a:r>
              <a:rPr lang="en-GB" sz="2000" dirty="0" smtClean="0">
                <a:latin typeface="+mj-lt"/>
              </a:rPr>
              <a:t>professional can </a:t>
            </a:r>
            <a:r>
              <a:rPr lang="en-GB" sz="2000" dirty="0">
                <a:latin typeface="+mj-lt"/>
              </a:rPr>
              <a:t>help a young person start to overcome their difficulties. In doing this they will start </a:t>
            </a:r>
            <a:r>
              <a:rPr lang="en-GB" sz="2000" dirty="0" smtClean="0">
                <a:latin typeface="+mj-lt"/>
              </a:rPr>
              <a:t>their process </a:t>
            </a:r>
            <a:r>
              <a:rPr lang="en-GB" sz="2000" dirty="0">
                <a:latin typeface="+mj-lt"/>
              </a:rPr>
              <a:t>of recovery from mental health problems.</a:t>
            </a:r>
          </a:p>
        </p:txBody>
      </p:sp>
    </p:spTree>
    <p:extLst>
      <p:ext uri="{BB962C8B-B14F-4D97-AF65-F5344CB8AC3E}">
        <p14:creationId xmlns:p14="http://schemas.microsoft.com/office/powerpoint/2010/main" val="3026328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2">
                                            <p:txEl>
                                              <p:pRg st="8" end="8"/>
                                            </p:txEl>
                                          </p:spTgt>
                                        </p:tgtEl>
                                        <p:attrNameLst>
                                          <p:attrName>style.visibility</p:attrName>
                                        </p:attrNameLst>
                                      </p:cBhvr>
                                      <p:to>
                                        <p:strVal val="visible"/>
                                      </p:to>
                                    </p:set>
                                    <p:animEffect transition="in" filter="barn(inVertical)">
                                      <p:cBhvr>
                                        <p:cTn id="13"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476672"/>
            <a:ext cx="8352928" cy="5509200"/>
          </a:xfrm>
          <a:prstGeom prst="rect">
            <a:avLst/>
          </a:prstGeom>
          <a:noFill/>
        </p:spPr>
        <p:txBody>
          <a:bodyPr wrap="square" rtlCol="0">
            <a:spAutoFit/>
          </a:bodyPr>
          <a:lstStyle/>
          <a:p>
            <a:r>
              <a:rPr lang="en-GB" sz="2200" b="1" dirty="0"/>
              <a:t>Statement 8</a:t>
            </a:r>
          </a:p>
          <a:p>
            <a:r>
              <a:rPr lang="en-GB" sz="2200" dirty="0">
                <a:solidFill>
                  <a:srgbClr val="FF0000"/>
                </a:solidFill>
              </a:rPr>
              <a:t>True or False</a:t>
            </a:r>
            <a:r>
              <a:rPr lang="en-GB" sz="2200" dirty="0"/>
              <a:t>: Having a mental health problem is equivalent to having a broken leg</a:t>
            </a:r>
            <a:r>
              <a:rPr lang="en-GB" sz="2200" dirty="0" smtClean="0"/>
              <a:t>.</a:t>
            </a:r>
          </a:p>
          <a:p>
            <a:endParaRPr lang="en-GB" sz="2200" dirty="0"/>
          </a:p>
          <a:p>
            <a:r>
              <a:rPr lang="en-GB" sz="2200" dirty="0">
                <a:solidFill>
                  <a:srgbClr val="FF0000"/>
                </a:solidFill>
              </a:rPr>
              <a:t>True</a:t>
            </a:r>
            <a:r>
              <a:rPr lang="en-GB" sz="2200" dirty="0"/>
              <a:t>: We all have mental health just like everybody has physical health. Mental health relates to </a:t>
            </a:r>
            <a:r>
              <a:rPr lang="en-GB" sz="2200" dirty="0" smtClean="0"/>
              <a:t>our emotional</a:t>
            </a:r>
            <a:r>
              <a:rPr lang="en-GB" sz="2200" dirty="0"/>
              <a:t>, social and physical wellbeing. If we are mentally healthy we are able to engage </a:t>
            </a:r>
            <a:r>
              <a:rPr lang="en-GB" sz="2200" dirty="0" smtClean="0"/>
              <a:t>with everyday </a:t>
            </a:r>
            <a:r>
              <a:rPr lang="en-GB" sz="2200" dirty="0"/>
              <a:t>living that includes enjoying, achieving, problem solving and actively participating </a:t>
            </a:r>
            <a:r>
              <a:rPr lang="en-GB" sz="2200" dirty="0" smtClean="0"/>
              <a:t>in everyday </a:t>
            </a:r>
            <a:r>
              <a:rPr lang="en-GB" sz="2200" dirty="0"/>
              <a:t>events and also communicating and socialising with peers, friends and teachers</a:t>
            </a:r>
            <a:r>
              <a:rPr lang="en-GB" sz="2200" dirty="0" smtClean="0"/>
              <a:t>.</a:t>
            </a:r>
          </a:p>
          <a:p>
            <a:endParaRPr lang="en-GB" sz="2200" dirty="0">
              <a:latin typeface="+mj-lt"/>
            </a:endParaRPr>
          </a:p>
          <a:p>
            <a:endParaRPr lang="en-GB" sz="2200" dirty="0" smtClean="0">
              <a:latin typeface="+mj-lt"/>
            </a:endParaRPr>
          </a:p>
          <a:p>
            <a:endParaRPr lang="en-GB" sz="2200" dirty="0">
              <a:latin typeface="+mj-lt"/>
            </a:endParaRPr>
          </a:p>
          <a:p>
            <a:endParaRPr lang="en-GB" sz="2200" dirty="0" smtClean="0">
              <a:latin typeface="+mj-lt"/>
            </a:endParaRPr>
          </a:p>
          <a:p>
            <a:r>
              <a:rPr lang="en-GB" sz="2200" dirty="0" smtClean="0">
                <a:latin typeface="+mj-lt"/>
              </a:rPr>
              <a:t>Now pass your paper/booklet to a classmate so that they can mark your answers. </a:t>
            </a:r>
            <a:endParaRPr lang="en-GB" sz="2200" dirty="0">
              <a:latin typeface="+mj-lt"/>
            </a:endParaRPr>
          </a:p>
        </p:txBody>
      </p:sp>
    </p:spTree>
    <p:extLst>
      <p:ext uri="{BB962C8B-B14F-4D97-AF65-F5344CB8AC3E}">
        <p14:creationId xmlns:p14="http://schemas.microsoft.com/office/powerpoint/2010/main" val="2275265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404664"/>
            <a:ext cx="8614958" cy="4126010"/>
          </a:xfrm>
          <a:prstGeom prst="rect">
            <a:avLst/>
          </a:prstGeom>
        </p:spPr>
      </p:pic>
    </p:spTree>
    <p:extLst>
      <p:ext uri="{BB962C8B-B14F-4D97-AF65-F5344CB8AC3E}">
        <p14:creationId xmlns:p14="http://schemas.microsoft.com/office/powerpoint/2010/main" val="565718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1268760"/>
            <a:ext cx="7992888" cy="4093428"/>
          </a:xfrm>
          <a:prstGeom prst="rect">
            <a:avLst/>
          </a:prstGeom>
          <a:noFill/>
        </p:spPr>
        <p:txBody>
          <a:bodyPr wrap="square" rtlCol="0">
            <a:spAutoFit/>
          </a:bodyPr>
          <a:lstStyle/>
          <a:p>
            <a:r>
              <a:rPr lang="en-GB" sz="2600" dirty="0">
                <a:latin typeface="+mj-lt"/>
              </a:rPr>
              <a:t>Mental illness is one of the major health challenges in Scotland</a:t>
            </a:r>
            <a:r>
              <a:rPr lang="en-GB" sz="2600" dirty="0" smtClean="0">
                <a:latin typeface="+mj-lt"/>
              </a:rPr>
              <a:t>.</a:t>
            </a:r>
          </a:p>
          <a:p>
            <a:endParaRPr lang="en-GB" sz="2600" dirty="0">
              <a:latin typeface="+mj-lt"/>
            </a:endParaRPr>
          </a:p>
          <a:p>
            <a:r>
              <a:rPr lang="en-GB" sz="2600" dirty="0">
                <a:latin typeface="+mj-lt"/>
              </a:rPr>
              <a:t>It is estimated that more than one in three people are affected by a mental health problem each year. The most common illnesses are depression and anxiety</a:t>
            </a:r>
            <a:r>
              <a:rPr lang="en-GB" sz="2600" dirty="0" smtClean="0">
                <a:latin typeface="+mj-lt"/>
              </a:rPr>
              <a:t>.</a:t>
            </a:r>
          </a:p>
          <a:p>
            <a:endParaRPr lang="en-GB" sz="2600" dirty="0">
              <a:latin typeface="+mj-lt"/>
            </a:endParaRPr>
          </a:p>
          <a:p>
            <a:r>
              <a:rPr lang="en-GB" sz="2600" dirty="0" smtClean="0">
                <a:latin typeface="+mj-lt"/>
              </a:rPr>
              <a:t>1 </a:t>
            </a:r>
            <a:r>
              <a:rPr lang="en-GB" sz="2600" dirty="0">
                <a:latin typeface="+mj-lt"/>
              </a:rPr>
              <a:t>in 3 GP appointments relates to a mental health problem.</a:t>
            </a:r>
          </a:p>
          <a:p>
            <a:endParaRPr lang="en-GB" sz="2600" dirty="0">
              <a:latin typeface="+mj-lt"/>
            </a:endParaRPr>
          </a:p>
        </p:txBody>
      </p:sp>
    </p:spTree>
    <p:extLst>
      <p:ext uri="{BB962C8B-B14F-4D97-AF65-F5344CB8AC3E}">
        <p14:creationId xmlns:p14="http://schemas.microsoft.com/office/powerpoint/2010/main" val="9655135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908720"/>
            <a:ext cx="8280920" cy="4339650"/>
          </a:xfrm>
          <a:prstGeom prst="rect">
            <a:avLst/>
          </a:prstGeom>
          <a:noFill/>
        </p:spPr>
        <p:txBody>
          <a:bodyPr wrap="square" rtlCol="0">
            <a:spAutoFit/>
          </a:bodyPr>
          <a:lstStyle/>
          <a:p>
            <a:r>
              <a:rPr lang="en-GB" sz="3000" u="sng" dirty="0" smtClean="0">
                <a:latin typeface="+mj-lt"/>
              </a:rPr>
              <a:t>Numbers rising</a:t>
            </a:r>
          </a:p>
          <a:p>
            <a:endParaRPr lang="en-GB" sz="3000" u="sng" dirty="0">
              <a:latin typeface="+mj-lt"/>
            </a:endParaRPr>
          </a:p>
          <a:p>
            <a:r>
              <a:rPr lang="en-GB" sz="2400" dirty="0">
                <a:latin typeface="+mj-lt"/>
              </a:rPr>
              <a:t>The number of people being treated for mental health issues is </a:t>
            </a:r>
            <a:r>
              <a:rPr lang="en-GB" sz="2400" dirty="0" smtClean="0">
                <a:latin typeface="+mj-lt"/>
              </a:rPr>
              <a:t>rising</a:t>
            </a:r>
            <a:r>
              <a:rPr lang="en-GB" sz="2400" dirty="0">
                <a:latin typeface="+mj-lt"/>
              </a:rPr>
              <a:t> </a:t>
            </a:r>
            <a:r>
              <a:rPr lang="en-GB" sz="2400" dirty="0" smtClean="0">
                <a:latin typeface="+mj-lt"/>
              </a:rPr>
              <a:t>and </a:t>
            </a:r>
            <a:r>
              <a:rPr lang="en-GB" sz="2400" dirty="0">
                <a:latin typeface="+mj-lt"/>
              </a:rPr>
              <a:t>the number of people dealing with it has increased by 10 per cent in the last 10 years.</a:t>
            </a:r>
          </a:p>
          <a:p>
            <a:endParaRPr lang="en-GB" sz="2400" dirty="0">
              <a:latin typeface="+mj-lt"/>
            </a:endParaRPr>
          </a:p>
          <a:p>
            <a:r>
              <a:rPr lang="en-GB" sz="2400" dirty="0">
                <a:latin typeface="+mj-lt"/>
              </a:rPr>
              <a:t>The worst thing about it is that it doesn't discriminate- anyone can be affected by it</a:t>
            </a:r>
            <a:r>
              <a:rPr lang="en-GB" sz="2400" dirty="0" smtClean="0">
                <a:latin typeface="+mj-lt"/>
              </a:rPr>
              <a:t>.</a:t>
            </a:r>
          </a:p>
          <a:p>
            <a:endParaRPr lang="en-GB" sz="2400" dirty="0">
              <a:latin typeface="+mj-lt"/>
            </a:endParaRPr>
          </a:p>
          <a:p>
            <a:r>
              <a:rPr lang="en-GB" sz="2400" dirty="0" smtClean="0">
                <a:latin typeface="+mj-lt"/>
              </a:rPr>
              <a:t>The following Celebrities have all suffered from mental health issues at some point in their lives</a:t>
            </a:r>
            <a:endParaRPr lang="en-GB" sz="2400" dirty="0">
              <a:latin typeface="+mj-lt"/>
            </a:endParaRPr>
          </a:p>
        </p:txBody>
      </p:sp>
    </p:spTree>
    <p:extLst>
      <p:ext uri="{BB962C8B-B14F-4D97-AF65-F5344CB8AC3E}">
        <p14:creationId xmlns:p14="http://schemas.microsoft.com/office/powerpoint/2010/main" val="12497896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92" y="752100"/>
            <a:ext cx="2664296" cy="4003568"/>
          </a:xfrm>
          <a:prstGeom prst="rect">
            <a:avLst/>
          </a:prstGeom>
        </p:spPr>
      </p:pic>
      <p:sp>
        <p:nvSpPr>
          <p:cNvPr id="3" name="TextBox 2"/>
          <p:cNvSpPr txBox="1"/>
          <p:nvPr/>
        </p:nvSpPr>
        <p:spPr>
          <a:xfrm>
            <a:off x="3923928" y="1052736"/>
            <a:ext cx="4680520" cy="4247317"/>
          </a:xfrm>
          <a:prstGeom prst="rect">
            <a:avLst/>
          </a:prstGeom>
          <a:noFill/>
        </p:spPr>
        <p:txBody>
          <a:bodyPr wrap="square" rtlCol="0">
            <a:spAutoFit/>
          </a:bodyPr>
          <a:lstStyle/>
          <a:p>
            <a:r>
              <a:rPr lang="en-GB" b="1" dirty="0">
                <a:latin typeface="+mj-lt"/>
              </a:rPr>
              <a:t>Ryan Reynolds</a:t>
            </a:r>
          </a:p>
          <a:p>
            <a:endParaRPr lang="en-GB" dirty="0">
              <a:latin typeface="+mj-lt"/>
            </a:endParaRPr>
          </a:p>
          <a:p>
            <a:endParaRPr lang="en-GB" dirty="0">
              <a:latin typeface="+mj-lt"/>
            </a:endParaRPr>
          </a:p>
          <a:p>
            <a:r>
              <a:rPr lang="en-GB" dirty="0">
                <a:latin typeface="+mj-lt"/>
              </a:rPr>
              <a:t>Ryan Reynolds opened up about the anxiety he experienced whilst filming </a:t>
            </a:r>
            <a:r>
              <a:rPr lang="en-GB" dirty="0" err="1">
                <a:latin typeface="+mj-lt"/>
              </a:rPr>
              <a:t>Deadpool</a:t>
            </a:r>
            <a:r>
              <a:rPr lang="en-GB" dirty="0">
                <a:latin typeface="+mj-lt"/>
              </a:rPr>
              <a:t>. "I never, ever slept. Or I was sleeping at a perfect right angle – just sitting straight, constantly working at the same time", he explained. "By the time we were in post [production], we’d been to Comic-Con, and people went crazy for it. The expectations were eating me alive." The 40-year-old credited his wife, Blake Lively, for helping him through it: "Blake helped me through that. I’m lucky to have her around just to keep me sane".</a:t>
            </a:r>
          </a:p>
        </p:txBody>
      </p:sp>
    </p:spTree>
    <p:extLst>
      <p:ext uri="{BB962C8B-B14F-4D97-AF65-F5344CB8AC3E}">
        <p14:creationId xmlns:p14="http://schemas.microsoft.com/office/powerpoint/2010/main" val="9931936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8144" y="742574"/>
            <a:ext cx="2203945" cy="3341466"/>
          </a:xfrm>
          <a:prstGeom prst="rect">
            <a:avLst/>
          </a:prstGeom>
        </p:spPr>
      </p:pic>
      <p:sp>
        <p:nvSpPr>
          <p:cNvPr id="3" name="TextBox 2"/>
          <p:cNvSpPr txBox="1"/>
          <p:nvPr/>
        </p:nvSpPr>
        <p:spPr>
          <a:xfrm>
            <a:off x="279748" y="404664"/>
            <a:ext cx="5328592" cy="5909310"/>
          </a:xfrm>
          <a:prstGeom prst="rect">
            <a:avLst/>
          </a:prstGeom>
          <a:noFill/>
        </p:spPr>
        <p:txBody>
          <a:bodyPr wrap="square" rtlCol="0">
            <a:spAutoFit/>
          </a:bodyPr>
          <a:lstStyle/>
          <a:p>
            <a:r>
              <a:rPr lang="en-GB" b="1" dirty="0">
                <a:latin typeface="+mj-lt"/>
              </a:rPr>
              <a:t>Demi </a:t>
            </a:r>
            <a:r>
              <a:rPr lang="en-GB" b="1" dirty="0" err="1">
                <a:latin typeface="+mj-lt"/>
              </a:rPr>
              <a:t>Lovato</a:t>
            </a:r>
            <a:endParaRPr lang="en-GB" b="1" dirty="0">
              <a:latin typeface="+mj-lt"/>
            </a:endParaRPr>
          </a:p>
          <a:p>
            <a:endParaRPr lang="en-GB" dirty="0">
              <a:latin typeface="+mj-lt"/>
            </a:endParaRPr>
          </a:p>
          <a:p>
            <a:endParaRPr lang="en-GB" dirty="0">
              <a:latin typeface="+mj-lt"/>
            </a:endParaRPr>
          </a:p>
          <a:p>
            <a:r>
              <a:rPr lang="en-GB" dirty="0">
                <a:latin typeface="+mj-lt"/>
              </a:rPr>
              <a:t>The singer has never shied away from opening up about her problems and is determined to de-stigmatise mental illness by sharing her story. Demi </a:t>
            </a:r>
            <a:r>
              <a:rPr lang="en-GB" dirty="0" err="1">
                <a:latin typeface="+mj-lt"/>
              </a:rPr>
              <a:t>Lovato</a:t>
            </a:r>
            <a:r>
              <a:rPr lang="en-GB" dirty="0">
                <a:latin typeface="+mj-lt"/>
              </a:rPr>
              <a:t> said: “I just think mental illness is something people need to learn more  </a:t>
            </a:r>
            <a:r>
              <a:rPr lang="en-GB" dirty="0" smtClean="0">
                <a:latin typeface="+mj-lt"/>
              </a:rPr>
              <a:t>about.  I  want </a:t>
            </a:r>
            <a:r>
              <a:rPr lang="en-GB" dirty="0">
                <a:latin typeface="+mj-lt"/>
              </a:rPr>
              <a:t>people to know it's okay to ask for help and it's okay to have a mental illness." Speaking at the National Council for </a:t>
            </a:r>
            <a:r>
              <a:rPr lang="en-GB" dirty="0" smtClean="0">
                <a:latin typeface="+mj-lt"/>
              </a:rPr>
              <a:t>Behavioural </a:t>
            </a:r>
            <a:r>
              <a:rPr lang="en-GB" dirty="0">
                <a:latin typeface="+mj-lt"/>
              </a:rPr>
              <a:t>Health in Washington DC, she said: “I think it's important that people no longer look at mental illness as something taboo to talk about. It's something that's extremely common, one in five adults has a mental illness, so basically everyone is essentially connected to this problem and this epidemic," she explains. "The problem with mental illness is people don't look at it as a physical illness. When you think about it, the brain is actually the most complex organ in your body. We need to treat it like a physical illness and take it seriously."</a:t>
            </a:r>
          </a:p>
        </p:txBody>
      </p:sp>
    </p:spTree>
    <p:extLst>
      <p:ext uri="{BB962C8B-B14F-4D97-AF65-F5344CB8AC3E}">
        <p14:creationId xmlns:p14="http://schemas.microsoft.com/office/powerpoint/2010/main" val="20516320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188640"/>
            <a:ext cx="1752845" cy="2667372"/>
          </a:xfrm>
          <a:prstGeom prst="rect">
            <a:avLst/>
          </a:prstGeom>
        </p:spPr>
      </p:pic>
      <p:sp>
        <p:nvSpPr>
          <p:cNvPr id="3" name="TextBox 2"/>
          <p:cNvSpPr txBox="1"/>
          <p:nvPr/>
        </p:nvSpPr>
        <p:spPr>
          <a:xfrm>
            <a:off x="2339752" y="404664"/>
            <a:ext cx="6624736" cy="2308324"/>
          </a:xfrm>
          <a:prstGeom prst="rect">
            <a:avLst/>
          </a:prstGeom>
          <a:noFill/>
        </p:spPr>
        <p:txBody>
          <a:bodyPr wrap="square" rtlCol="0">
            <a:spAutoFit/>
          </a:bodyPr>
          <a:lstStyle/>
          <a:p>
            <a:r>
              <a:rPr lang="en-GB" sz="1600" b="1" dirty="0">
                <a:latin typeface="+mj-lt"/>
              </a:rPr>
              <a:t>Cara </a:t>
            </a:r>
            <a:r>
              <a:rPr lang="en-GB" sz="1600" b="1" dirty="0" err="1">
                <a:latin typeface="+mj-lt"/>
              </a:rPr>
              <a:t>Delevingne</a:t>
            </a:r>
            <a:endParaRPr lang="en-GB" sz="1600" b="1" dirty="0">
              <a:latin typeface="+mj-lt"/>
            </a:endParaRPr>
          </a:p>
          <a:p>
            <a:endParaRPr lang="en-GB" sz="1600" dirty="0">
              <a:latin typeface="+mj-lt"/>
            </a:endParaRPr>
          </a:p>
          <a:p>
            <a:r>
              <a:rPr lang="en-GB" sz="1600" dirty="0">
                <a:latin typeface="+mj-lt"/>
              </a:rPr>
              <a:t>She is one of the most successful models in the world but Cara </a:t>
            </a:r>
            <a:r>
              <a:rPr lang="en-GB" sz="1600" dirty="0" err="1">
                <a:latin typeface="+mj-lt"/>
              </a:rPr>
              <a:t>Delevingne</a:t>
            </a:r>
            <a:r>
              <a:rPr lang="en-GB" sz="1600" dirty="0">
                <a:latin typeface="+mj-lt"/>
              </a:rPr>
              <a:t> used her power for good when she posted on Twitter about her battle with </a:t>
            </a:r>
            <a:r>
              <a:rPr lang="en-GB" sz="1600" dirty="0" smtClean="0">
                <a:latin typeface="+mj-lt"/>
              </a:rPr>
              <a:t>depression.  She </a:t>
            </a:r>
            <a:r>
              <a:rPr lang="en-GB" sz="1600" dirty="0">
                <a:latin typeface="+mj-lt"/>
              </a:rPr>
              <a:t>Tweeted: "I suffer from depression and was a model during a particularly rough patch of self hatred. I am so lucky for the work I get to do but I used to work to try and escape and just ended up completely exhausting myself. I am focusing on filming and trying to learn not to pick apart my every flaw. I am really good at that.”</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06866" y="3284984"/>
            <a:ext cx="1762371" cy="2638793"/>
          </a:xfrm>
          <a:prstGeom prst="rect">
            <a:avLst/>
          </a:prstGeom>
        </p:spPr>
      </p:pic>
      <p:sp>
        <p:nvSpPr>
          <p:cNvPr id="5" name="TextBox 4"/>
          <p:cNvSpPr txBox="1"/>
          <p:nvPr/>
        </p:nvSpPr>
        <p:spPr>
          <a:xfrm>
            <a:off x="251520" y="3573016"/>
            <a:ext cx="6624736" cy="2554545"/>
          </a:xfrm>
          <a:prstGeom prst="rect">
            <a:avLst/>
          </a:prstGeom>
          <a:noFill/>
        </p:spPr>
        <p:txBody>
          <a:bodyPr wrap="square" rtlCol="0">
            <a:spAutoFit/>
          </a:bodyPr>
          <a:lstStyle/>
          <a:p>
            <a:r>
              <a:rPr lang="en-GB" sz="1600" b="1" dirty="0">
                <a:latin typeface="+mj-lt"/>
              </a:rPr>
              <a:t>Justin </a:t>
            </a:r>
            <a:r>
              <a:rPr lang="en-GB" sz="1600" b="1" dirty="0" err="1">
                <a:latin typeface="+mj-lt"/>
              </a:rPr>
              <a:t>Bieber</a:t>
            </a:r>
            <a:endParaRPr lang="en-GB" sz="1600" b="1" dirty="0">
              <a:latin typeface="+mj-lt"/>
            </a:endParaRPr>
          </a:p>
          <a:p>
            <a:endParaRPr lang="en-GB" sz="1600" dirty="0" smtClean="0">
              <a:latin typeface="+mj-lt"/>
            </a:endParaRPr>
          </a:p>
          <a:p>
            <a:r>
              <a:rPr lang="en-GB" sz="1600" dirty="0" smtClean="0">
                <a:latin typeface="+mj-lt"/>
              </a:rPr>
              <a:t>Justin </a:t>
            </a:r>
            <a:r>
              <a:rPr lang="en-GB" sz="1600" dirty="0" err="1" smtClean="0">
                <a:latin typeface="+mj-lt"/>
              </a:rPr>
              <a:t>Bieber</a:t>
            </a:r>
            <a:r>
              <a:rPr lang="en-GB" sz="1600" dirty="0" smtClean="0">
                <a:latin typeface="+mj-lt"/>
              </a:rPr>
              <a:t> spoke </a:t>
            </a:r>
            <a:r>
              <a:rPr lang="en-GB" sz="1600" dirty="0">
                <a:latin typeface="+mj-lt"/>
              </a:rPr>
              <a:t>to </a:t>
            </a:r>
            <a:r>
              <a:rPr lang="en-GB" sz="1600" i="1" dirty="0">
                <a:latin typeface="+mj-lt"/>
              </a:rPr>
              <a:t>NME</a:t>
            </a:r>
            <a:r>
              <a:rPr lang="en-GB" sz="1600" dirty="0">
                <a:latin typeface="+mj-lt"/>
              </a:rPr>
              <a:t> about how fame had a negative effect on his mental health: “I’m struggling just to get through the days. I think a lot of people </a:t>
            </a:r>
            <a:r>
              <a:rPr lang="en-GB" sz="1600" dirty="0" smtClean="0">
                <a:latin typeface="+mj-lt"/>
              </a:rPr>
              <a:t>are.  “This </a:t>
            </a:r>
            <a:r>
              <a:rPr lang="en-GB" sz="1600" dirty="0">
                <a:latin typeface="+mj-lt"/>
              </a:rPr>
              <a:t>life can rip you apart. [I get depressed] all the time. And I feel isolated. You’re in your hotel room and there are fans all around, paparazzi following you everywhere, and it gets intense. When you can’t go anywhere or do anything alone you get depressed. I would not wish this upon anyone.”</a:t>
            </a:r>
          </a:p>
          <a:p>
            <a:endParaRPr lang="en-GB" sz="1600" dirty="0">
              <a:latin typeface="+mj-lt"/>
            </a:endParaRPr>
          </a:p>
        </p:txBody>
      </p:sp>
    </p:spTree>
    <p:extLst>
      <p:ext uri="{BB962C8B-B14F-4D97-AF65-F5344CB8AC3E}">
        <p14:creationId xmlns:p14="http://schemas.microsoft.com/office/powerpoint/2010/main" val="36420521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548680"/>
            <a:ext cx="8352928" cy="5262979"/>
          </a:xfrm>
          <a:prstGeom prst="rect">
            <a:avLst/>
          </a:prstGeom>
          <a:noFill/>
        </p:spPr>
        <p:txBody>
          <a:bodyPr wrap="square" rtlCol="0">
            <a:spAutoFit/>
          </a:bodyPr>
          <a:lstStyle/>
          <a:p>
            <a:r>
              <a:rPr lang="en-GB" sz="2400" dirty="0" smtClean="0">
                <a:latin typeface="+mj-lt"/>
              </a:rPr>
              <a:t>What are the aspects of Mental Health:</a:t>
            </a:r>
          </a:p>
          <a:p>
            <a:endParaRPr lang="en-GB" sz="2400" dirty="0">
              <a:latin typeface="+mj-lt"/>
            </a:endParaRPr>
          </a:p>
          <a:p>
            <a:pPr marL="342900" indent="-342900">
              <a:lnSpc>
                <a:spcPct val="200000"/>
              </a:lnSpc>
              <a:buFont typeface="Arial" panose="020B0604020202020204" pitchFamily="34" charset="0"/>
              <a:buChar char="•"/>
            </a:pPr>
            <a:r>
              <a:rPr lang="en-GB" sz="2400" dirty="0" smtClean="0">
                <a:latin typeface="+mj-lt"/>
              </a:rPr>
              <a:t>Fear</a:t>
            </a:r>
          </a:p>
          <a:p>
            <a:pPr marL="342900" indent="-342900">
              <a:lnSpc>
                <a:spcPct val="200000"/>
              </a:lnSpc>
              <a:buFont typeface="Arial" panose="020B0604020202020204" pitchFamily="34" charset="0"/>
              <a:buChar char="•"/>
            </a:pPr>
            <a:r>
              <a:rPr lang="en-GB" sz="2400" dirty="0" smtClean="0">
                <a:latin typeface="+mj-lt"/>
              </a:rPr>
              <a:t>Anxiety</a:t>
            </a:r>
          </a:p>
          <a:p>
            <a:pPr marL="342900" indent="-342900">
              <a:lnSpc>
                <a:spcPct val="200000"/>
              </a:lnSpc>
              <a:buFont typeface="Arial" panose="020B0604020202020204" pitchFamily="34" charset="0"/>
              <a:buChar char="•"/>
            </a:pPr>
            <a:r>
              <a:rPr lang="en-GB" sz="2400" dirty="0" smtClean="0">
                <a:latin typeface="+mj-lt"/>
              </a:rPr>
              <a:t>Self-Harm</a:t>
            </a:r>
          </a:p>
          <a:p>
            <a:pPr marL="342900" indent="-342900">
              <a:lnSpc>
                <a:spcPct val="200000"/>
              </a:lnSpc>
              <a:buFont typeface="Arial" panose="020B0604020202020204" pitchFamily="34" charset="0"/>
              <a:buChar char="•"/>
            </a:pPr>
            <a:r>
              <a:rPr lang="en-GB" sz="2400" dirty="0" smtClean="0">
                <a:latin typeface="+mj-lt"/>
              </a:rPr>
              <a:t>Stress</a:t>
            </a:r>
          </a:p>
          <a:p>
            <a:pPr marL="342900" indent="-342900">
              <a:lnSpc>
                <a:spcPct val="200000"/>
              </a:lnSpc>
              <a:buFont typeface="Arial" panose="020B0604020202020204" pitchFamily="34" charset="0"/>
              <a:buChar char="•"/>
            </a:pPr>
            <a:r>
              <a:rPr lang="en-GB" sz="2400" dirty="0" smtClean="0">
                <a:latin typeface="+mj-lt"/>
              </a:rPr>
              <a:t>Feeling overwhelmed</a:t>
            </a:r>
          </a:p>
          <a:p>
            <a:pPr>
              <a:lnSpc>
                <a:spcPct val="200000"/>
              </a:lnSpc>
            </a:pPr>
            <a:endParaRPr lang="en-GB" sz="2400" dirty="0">
              <a:latin typeface="+mj-lt"/>
            </a:endParaRPr>
          </a:p>
        </p:txBody>
      </p:sp>
    </p:spTree>
    <p:extLst>
      <p:ext uri="{BB962C8B-B14F-4D97-AF65-F5344CB8AC3E}">
        <p14:creationId xmlns:p14="http://schemas.microsoft.com/office/powerpoint/2010/main" val="14528157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476672"/>
            <a:ext cx="7560840" cy="5632311"/>
          </a:xfrm>
          <a:prstGeom prst="rect">
            <a:avLst/>
          </a:prstGeom>
          <a:noFill/>
        </p:spPr>
        <p:txBody>
          <a:bodyPr wrap="square" rtlCol="0">
            <a:spAutoFit/>
          </a:bodyPr>
          <a:lstStyle/>
          <a:p>
            <a:r>
              <a:rPr lang="en-GB" sz="2400" dirty="0" smtClean="0">
                <a:latin typeface="+mj-lt"/>
              </a:rPr>
              <a:t>There is now more awareness of Mental Health than ever before.  However, this does not make it any easier to talk about when you are suffering from Mental ill health.</a:t>
            </a:r>
          </a:p>
          <a:p>
            <a:endParaRPr lang="en-GB" sz="2400" dirty="0">
              <a:latin typeface="+mj-lt"/>
            </a:endParaRPr>
          </a:p>
          <a:p>
            <a:r>
              <a:rPr lang="en-GB" sz="2400" dirty="0" smtClean="0">
                <a:latin typeface="+mj-lt"/>
              </a:rPr>
              <a:t>Mental Ill Health can affect:</a:t>
            </a:r>
          </a:p>
          <a:p>
            <a:endParaRPr lang="en-GB" sz="2400" dirty="0">
              <a:latin typeface="+mj-lt"/>
            </a:endParaRPr>
          </a:p>
          <a:p>
            <a:pPr marL="342900" indent="-342900">
              <a:buFont typeface="Arial" panose="020B0604020202020204" pitchFamily="34" charset="0"/>
              <a:buChar char="•"/>
            </a:pPr>
            <a:r>
              <a:rPr lang="en-GB" sz="2400" dirty="0" smtClean="0">
                <a:latin typeface="+mj-lt"/>
              </a:rPr>
              <a:t>Your friends</a:t>
            </a:r>
          </a:p>
          <a:p>
            <a:pPr marL="342900" indent="-342900">
              <a:buFont typeface="Arial" panose="020B0604020202020204" pitchFamily="34" charset="0"/>
              <a:buChar char="•"/>
            </a:pPr>
            <a:endParaRPr lang="en-GB" sz="2400" dirty="0">
              <a:latin typeface="+mj-lt"/>
            </a:endParaRPr>
          </a:p>
          <a:p>
            <a:pPr marL="342900" indent="-342900">
              <a:buFont typeface="Arial" panose="020B0604020202020204" pitchFamily="34" charset="0"/>
              <a:buChar char="•"/>
            </a:pPr>
            <a:r>
              <a:rPr lang="en-GB" sz="2400" dirty="0" smtClean="0">
                <a:latin typeface="+mj-lt"/>
              </a:rPr>
              <a:t>Your family</a:t>
            </a:r>
          </a:p>
          <a:p>
            <a:pPr marL="342900" indent="-342900">
              <a:buFont typeface="Arial" panose="020B0604020202020204" pitchFamily="34" charset="0"/>
              <a:buChar char="•"/>
            </a:pPr>
            <a:endParaRPr lang="en-GB" sz="2400" dirty="0">
              <a:latin typeface="+mj-lt"/>
            </a:endParaRPr>
          </a:p>
          <a:p>
            <a:pPr marL="342900" indent="-342900">
              <a:buFont typeface="Arial" panose="020B0604020202020204" pitchFamily="34" charset="0"/>
              <a:buChar char="•"/>
            </a:pPr>
            <a:r>
              <a:rPr lang="en-GB" sz="2400" dirty="0" smtClean="0">
                <a:latin typeface="+mj-lt"/>
              </a:rPr>
              <a:t>Yourself</a:t>
            </a:r>
          </a:p>
          <a:p>
            <a:pPr marL="342900" indent="-342900">
              <a:buFont typeface="Arial" panose="020B0604020202020204" pitchFamily="34" charset="0"/>
              <a:buChar char="•"/>
            </a:pPr>
            <a:endParaRPr lang="en-GB" sz="2400" dirty="0">
              <a:latin typeface="+mj-lt"/>
            </a:endParaRPr>
          </a:p>
          <a:p>
            <a:pPr marL="342900" indent="-342900">
              <a:buFont typeface="Arial" panose="020B0604020202020204" pitchFamily="34" charset="0"/>
              <a:buChar char="•"/>
            </a:pPr>
            <a:endParaRPr lang="en-GB" sz="2400" dirty="0" smtClean="0">
              <a:latin typeface="+mj-lt"/>
            </a:endParaRPr>
          </a:p>
          <a:p>
            <a:r>
              <a:rPr lang="en-GB" sz="2400" dirty="0" smtClean="0">
                <a:latin typeface="+mj-lt"/>
              </a:rPr>
              <a:t>What’s really scary is that your best friend could be suffering from Mental Illness and you may never know</a:t>
            </a:r>
            <a:endParaRPr lang="en-GB" sz="2400" dirty="0">
              <a:latin typeface="+mj-lt"/>
            </a:endParaRPr>
          </a:p>
        </p:txBody>
      </p:sp>
    </p:spTree>
    <p:extLst>
      <p:ext uri="{BB962C8B-B14F-4D97-AF65-F5344CB8AC3E}">
        <p14:creationId xmlns:p14="http://schemas.microsoft.com/office/powerpoint/2010/main" val="22990679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14532</TotalTime>
  <Words>1775</Words>
  <Application>Microsoft Office PowerPoint</Application>
  <PresentationFormat>On-screen Show (4:3)</PresentationFormat>
  <Paragraphs>171</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jonoboy315</dc:creator>
  <cp:lastModifiedBy>Anthony Low</cp:lastModifiedBy>
  <cp:revision>959</cp:revision>
  <cp:lastPrinted>2017-11-22T16:19:54Z</cp:lastPrinted>
  <dcterms:created xsi:type="dcterms:W3CDTF">2014-02-10T16:51:14Z</dcterms:created>
  <dcterms:modified xsi:type="dcterms:W3CDTF">2018-05-15T13:18:49Z</dcterms:modified>
</cp:coreProperties>
</file>