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68" r:id="rId4"/>
    <p:sldId id="258" r:id="rId5"/>
    <p:sldId id="269" r:id="rId6"/>
    <p:sldId id="270" r:id="rId7"/>
    <p:sldId id="260" r:id="rId8"/>
    <p:sldId id="259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56BA-585A-4B1A-A7A0-C0BAD5418117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26CC3-9DFB-466C-BBAC-4F4C1AF87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26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86FB-10BB-43A5-A7F7-506273B7147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69A1-D55B-4937-B50C-3024DDBC0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4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86FB-10BB-43A5-A7F7-506273B7147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69A1-D55B-4937-B50C-3024DDBC0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86FB-10BB-43A5-A7F7-506273B7147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69A1-D55B-4937-B50C-3024DDBC0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5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86FB-10BB-43A5-A7F7-506273B7147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69A1-D55B-4937-B50C-3024DDBC0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68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86FB-10BB-43A5-A7F7-506273B7147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69A1-D55B-4937-B50C-3024DDBC0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9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86FB-10BB-43A5-A7F7-506273B7147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69A1-D55B-4937-B50C-3024DDBC0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6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86FB-10BB-43A5-A7F7-506273B7147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69A1-D55B-4937-B50C-3024DDBC0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6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86FB-10BB-43A5-A7F7-506273B7147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69A1-D55B-4937-B50C-3024DDBC0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8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86FB-10BB-43A5-A7F7-506273B7147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69A1-D55B-4937-B50C-3024DDBC0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60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86FB-10BB-43A5-A7F7-506273B7147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69A1-D55B-4937-B50C-3024DDBC0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84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86FB-10BB-43A5-A7F7-506273B7147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69A1-D55B-4937-B50C-3024DDBC0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886FB-10BB-43A5-A7F7-506273B7147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69A1-D55B-4937-B50C-3024DDBC0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8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m4a"/><Relationship Id="rId7" Type="http://schemas.openxmlformats.org/officeDocument/2006/relationships/slideLayout" Target="../slideLayouts/slideLayout2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4" Type="http://schemas.openxmlformats.org/officeDocument/2006/relationships/audio" Target="../media/media6.m4a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hyperlink" Target="2G%20R%20Neil%20Billionaire.m4v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hyperlink" Target="http://www.educationscotland.gov.uk/nqmusic/concepts/index.a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Autofit/>
          </a:bodyPr>
          <a:lstStyle/>
          <a:p>
            <a:r>
              <a:rPr lang="en-GB" sz="4800" b="1" u="sng" dirty="0"/>
              <a:t>St Ninian’s High School </a:t>
            </a:r>
            <a:br>
              <a:rPr lang="en-GB" sz="4800" b="1" u="sng" dirty="0"/>
            </a:br>
            <a:r>
              <a:rPr lang="en-GB" sz="4800" b="1" u="sng" dirty="0"/>
              <a:t>Faculty of Performing 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0D04BC"/>
                </a:solidFill>
              </a:rPr>
              <a:t>S2 Pupil Experience in </a:t>
            </a:r>
            <a:r>
              <a:rPr lang="en-GB" sz="3600" b="1" u="sng" dirty="0" smtClean="0">
                <a:solidFill>
                  <a:srgbClr val="0D04BC"/>
                </a:solidFill>
              </a:rPr>
              <a:t>Music</a:t>
            </a:r>
          </a:p>
          <a:p>
            <a:r>
              <a:rPr lang="en-GB" sz="3600" b="1" u="sng" dirty="0" smtClean="0">
                <a:solidFill>
                  <a:srgbClr val="0D04BC"/>
                </a:solidFill>
              </a:rPr>
              <a:t>September 2021</a:t>
            </a:r>
            <a:endParaRPr lang="en-GB" sz="3600" b="1" u="sng" dirty="0">
              <a:solidFill>
                <a:srgbClr val="0D04B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760412" cy="1074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396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4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1"/>
    </mc:Choice>
    <mc:Fallback>
      <p:transition spd="slow" advTm="148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@</a:t>
            </a:r>
            <a:r>
              <a:rPr lang="en-GB" sz="7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snhsmusicdrama</a:t>
            </a:r>
            <a:endParaRPr lang="en-GB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0693" y="404664"/>
            <a:ext cx="6022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Follow us on Twitter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036" y="5162575"/>
            <a:ext cx="760412" cy="1074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5788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6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72816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The St Ninian’s High School Music Department aims to: -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3200" b="1" dirty="0"/>
              <a:t>include everyone in a vibrant musical culture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3200" b="1" dirty="0"/>
              <a:t>enable all students to realise their own artistic ambitions and aspirations regardless of whether or not they have previously played an instrument.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Music Department Vision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036" y="404664"/>
            <a:ext cx="760412" cy="1074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760412" cy="1074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8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8"/>
    </mc:Choice>
    <mc:Fallback>
      <p:transition spd="slow" advTm="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Music Department Vision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036" y="404664"/>
            <a:ext cx="760412" cy="1074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60412" cy="1074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4000" b="1" dirty="0"/>
              <a:t>Curriculum is performance orientated and puts music making at the centre of all our lessons.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4000" b="1" dirty="0"/>
              <a:t>Students will set their own goals and targets as well as having a say in how their curriculum works through personalisation and choice of instruments and repertoire.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4000" b="1" dirty="0"/>
              <a:t>S2 and beyond, students will develop instrumental skills on Xylophone, Keyboard, Guitar, Bass Guitar and Drum Kit.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4000" b="1" dirty="0"/>
              <a:t>Option to further develop their skills in class if they play a traditional instrument, orchestral instrument or piano.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4000" b="1" dirty="0"/>
              <a:t>They will start to explore how to compose creatively, develop their skill of improvisation and how to work as a group, ultimately developing team work skills and confidence.</a:t>
            </a:r>
            <a:endParaRPr lang="en-GB" sz="4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8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5"/>
    </mc:Choice>
    <mc:Fallback>
      <p:transition spd="slow" advTm="3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2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b="1" dirty="0" err="1"/>
              <a:t>CfE</a:t>
            </a:r>
            <a:r>
              <a:rPr lang="en-GB" b="1" dirty="0"/>
              <a:t> Expressive Arts –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u="sng" dirty="0"/>
              <a:t>Performing (the absolute core of all activities) </a:t>
            </a:r>
            <a:r>
              <a:rPr lang="en-GB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/>
              <a:t>Solo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/>
              <a:t>G</a:t>
            </a:r>
            <a:r>
              <a:rPr lang="en-GB" b="1" dirty="0" smtClean="0"/>
              <a:t>roup </a:t>
            </a:r>
            <a:endParaRPr lang="en-GB" b="1" dirty="0"/>
          </a:p>
          <a:p>
            <a:r>
              <a:rPr lang="en-GB" b="1" u="sng" dirty="0"/>
              <a:t>Composing </a:t>
            </a:r>
            <a:r>
              <a:rPr lang="en-GB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/>
              <a:t>Improvising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/>
              <a:t>Composition</a:t>
            </a:r>
          </a:p>
          <a:p>
            <a:r>
              <a:rPr lang="en-GB" b="1" u="sng" dirty="0"/>
              <a:t>Understanding Music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/>
              <a:t>Musical </a:t>
            </a:r>
            <a:r>
              <a:rPr lang="en-GB" b="1" dirty="0" smtClean="0"/>
              <a:t>Literacy</a:t>
            </a:r>
            <a:endParaRPr lang="en-GB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/>
              <a:t>Identifying a range of features and concepts in solo and group </a:t>
            </a:r>
            <a:r>
              <a:rPr lang="en-GB" b="1" dirty="0" smtClean="0"/>
              <a:t>performances</a:t>
            </a:r>
            <a:endParaRPr lang="en-GB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/>
              <a:t>Cultural influences on </a:t>
            </a:r>
            <a:r>
              <a:rPr lang="en-GB" b="1" dirty="0" smtClean="0"/>
              <a:t>music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8" y="404664"/>
            <a:ext cx="760412" cy="1074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760412" cy="1074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295.535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84568" y="1497048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0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9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1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9"/>
          <a:stretch/>
        </p:blipFill>
        <p:spPr>
          <a:xfrm>
            <a:off x="0" y="-27384"/>
            <a:ext cx="3394075" cy="331622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99392"/>
            <a:ext cx="5292080" cy="3969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0" b="-22800"/>
          <a:stretch/>
        </p:blipFill>
        <p:spPr>
          <a:xfrm>
            <a:off x="5148064" y="2780928"/>
            <a:ext cx="3759882" cy="5013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2780928"/>
            <a:ext cx="5436096" cy="407707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400" y="6140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2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" y="1196752"/>
            <a:ext cx="9124794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5" action="ppaction://hlinkfile"/>
              </a:rPr>
              <a:t>Billionaire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395536" y="260648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Key – C major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03848" y="404664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Sequence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72200" y="332656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Broken Chord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600" y="1340768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Scotch snap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7936" y="3429000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Off beat chords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28184" y="4941168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Drum fill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55373" y="2007332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Rests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043608" y="980728"/>
            <a:ext cx="5484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491880" y="1052736"/>
            <a:ext cx="57606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67944" y="1052736"/>
            <a:ext cx="151216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7" idx="3"/>
          </p:cNvCxnSpPr>
          <p:nvPr/>
        </p:nvCxnSpPr>
        <p:spPr>
          <a:xfrm flipH="1">
            <a:off x="7740352" y="656692"/>
            <a:ext cx="648072" cy="1620180"/>
          </a:xfrm>
          <a:prstGeom prst="curvedConnector4">
            <a:avLst>
              <a:gd name="adj1" fmla="val -35274"/>
              <a:gd name="adj2" fmla="val 6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</p:cNvCxnSpPr>
          <p:nvPr/>
        </p:nvCxnSpPr>
        <p:spPr>
          <a:xfrm flipH="1" flipV="1">
            <a:off x="4283968" y="1556792"/>
            <a:ext cx="2240632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84368" y="5661248"/>
            <a:ext cx="6564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592052" y="3212976"/>
            <a:ext cx="17163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63688" y="3212976"/>
            <a:ext cx="299797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763688" y="3212976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763688" y="3212976"/>
            <a:ext cx="1307909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317830" y="1664804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/>
          <p:nvPr/>
        </p:nvCxnSpPr>
        <p:spPr>
          <a:xfrm flipV="1">
            <a:off x="1317830" y="1664804"/>
            <a:ext cx="121822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Arrow Connector 1028"/>
          <p:cNvCxnSpPr/>
          <p:nvPr/>
        </p:nvCxnSpPr>
        <p:spPr>
          <a:xfrm>
            <a:off x="1187624" y="2655404"/>
            <a:ext cx="72008" cy="269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20919" y="6220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0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HOMEWORK IN MUSIC.</a:t>
            </a:r>
          </a:p>
          <a:p>
            <a:r>
              <a:rPr lang="en-GB" b="1" dirty="0"/>
              <a:t>Regular practice of instruments out of class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/>
              <a:t>Facilities in the department to do this </a:t>
            </a:r>
            <a:r>
              <a:rPr lang="en-GB" b="1" dirty="0" smtClean="0"/>
              <a:t> </a:t>
            </a:r>
            <a:endParaRPr lang="en-GB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/>
              <a:t>After school</a:t>
            </a:r>
          </a:p>
          <a:p>
            <a:r>
              <a:rPr lang="en-GB" b="1" dirty="0"/>
              <a:t>Follow up Listening Concepts explored in class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>
                <a:hlinkClick r:id="rId4"/>
              </a:rPr>
              <a:t>Music concepts</a:t>
            </a:r>
            <a:endParaRPr lang="en-GB" b="1" dirty="0"/>
          </a:p>
          <a:p>
            <a:r>
              <a:rPr lang="en-GB" b="1" dirty="0"/>
              <a:t>Learn Musical Literacy taught in class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03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7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Continuous</a:t>
            </a:r>
          </a:p>
          <a:p>
            <a:r>
              <a:rPr lang="en-GB" sz="4000" b="1" dirty="0"/>
              <a:t>Regular Performance </a:t>
            </a:r>
            <a:r>
              <a:rPr lang="en-GB" sz="4000" b="1" dirty="0" smtClean="0"/>
              <a:t>classes</a:t>
            </a:r>
            <a:endParaRPr lang="en-GB" sz="4000" b="1" dirty="0"/>
          </a:p>
          <a:p>
            <a:r>
              <a:rPr lang="en-GB" sz="4000" b="1" dirty="0"/>
              <a:t>Recordings – video and audio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760412" cy="1074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92" y="410047"/>
            <a:ext cx="760412" cy="1074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8092" y="6003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Co-curricular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(Not just for instrumentalists)</a:t>
            </a:r>
          </a:p>
          <a:p>
            <a:r>
              <a:rPr lang="en-GB" b="1" dirty="0" smtClean="0"/>
              <a:t>Wind Band</a:t>
            </a:r>
          </a:p>
          <a:p>
            <a:r>
              <a:rPr lang="en-GB" b="1" dirty="0" smtClean="0"/>
              <a:t>Ceilidh </a:t>
            </a:r>
            <a:r>
              <a:rPr lang="en-GB" b="1" dirty="0"/>
              <a:t>Band</a:t>
            </a:r>
          </a:p>
          <a:p>
            <a:r>
              <a:rPr lang="en-GB" b="1" dirty="0"/>
              <a:t>Keyboard </a:t>
            </a:r>
            <a:r>
              <a:rPr lang="en-GB" b="1" dirty="0" smtClean="0"/>
              <a:t>Club</a:t>
            </a:r>
            <a:endParaRPr lang="en-GB" b="1" dirty="0"/>
          </a:p>
          <a:p>
            <a:r>
              <a:rPr lang="en-GB" b="1" dirty="0"/>
              <a:t>Symphony </a:t>
            </a:r>
            <a:r>
              <a:rPr lang="en-GB" b="1" dirty="0" smtClean="0"/>
              <a:t>Orchestra</a:t>
            </a:r>
          </a:p>
          <a:p>
            <a:r>
              <a:rPr lang="en-GB" b="1" dirty="0" smtClean="0"/>
              <a:t>Sing</a:t>
            </a:r>
            <a:endParaRPr lang="en-GB" b="1" dirty="0"/>
          </a:p>
          <a:p>
            <a:r>
              <a:rPr lang="en-GB" b="1" dirty="0"/>
              <a:t>String Orchestra</a:t>
            </a:r>
          </a:p>
          <a:p>
            <a:r>
              <a:rPr lang="en-GB" b="1" dirty="0"/>
              <a:t>Percussion Ensemble</a:t>
            </a:r>
          </a:p>
          <a:p>
            <a:r>
              <a:rPr lang="en-GB" b="1" dirty="0"/>
              <a:t>Brass Ensemble</a:t>
            </a:r>
          </a:p>
          <a:p>
            <a:r>
              <a:rPr lang="en-GB" b="1" dirty="0"/>
              <a:t>Guitar Ensemble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18.72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4288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308</Words>
  <Application>Microsoft Office PowerPoint</Application>
  <PresentationFormat>On-screen Show (4:3)</PresentationFormat>
  <Paragraphs>58</Paragraphs>
  <Slides>10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St Ninian’s High School  Faculty of Performing Arts</vt:lpstr>
      <vt:lpstr>Music Department Vision</vt:lpstr>
      <vt:lpstr>Music Department Vision</vt:lpstr>
      <vt:lpstr>CfE Expressive Arts – Music</vt:lpstr>
      <vt:lpstr>PowerPoint Presentation</vt:lpstr>
      <vt:lpstr>Billionaire</vt:lpstr>
      <vt:lpstr>Homework</vt:lpstr>
      <vt:lpstr>Assessment</vt:lpstr>
      <vt:lpstr>Co-curricular</vt:lpstr>
      <vt:lpstr>PowerPoint Presentation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Ninian’s High School  Faculty of Performing Arts</dc:title>
  <dc:creator>Elizabeth Swainson</dc:creator>
  <cp:lastModifiedBy>David Zochowski</cp:lastModifiedBy>
  <cp:revision>46</cp:revision>
  <cp:lastPrinted>2016-11-10T16:04:51Z</cp:lastPrinted>
  <dcterms:created xsi:type="dcterms:W3CDTF">2015-11-17T15:15:59Z</dcterms:created>
  <dcterms:modified xsi:type="dcterms:W3CDTF">2021-09-14T08:09:06Z</dcterms:modified>
</cp:coreProperties>
</file>