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708" r:id="rId5"/>
    <p:sldMasterId id="2147483721" r:id="rId6"/>
    <p:sldMasterId id="2147483733" r:id="rId7"/>
  </p:sldMasterIdLst>
  <p:notesMasterIdLst>
    <p:notesMasterId r:id="rId53"/>
  </p:notesMasterIdLst>
  <p:sldIdLst>
    <p:sldId id="296" r:id="rId8"/>
    <p:sldId id="294" r:id="rId9"/>
    <p:sldId id="261" r:id="rId10"/>
    <p:sldId id="270" r:id="rId11"/>
    <p:sldId id="267" r:id="rId12"/>
    <p:sldId id="268" r:id="rId13"/>
    <p:sldId id="266" r:id="rId14"/>
    <p:sldId id="269" r:id="rId15"/>
    <p:sldId id="304" r:id="rId16"/>
    <p:sldId id="276" r:id="rId17"/>
    <p:sldId id="277" r:id="rId18"/>
    <p:sldId id="263" r:id="rId19"/>
    <p:sldId id="298" r:id="rId20"/>
    <p:sldId id="303" r:id="rId21"/>
    <p:sldId id="256" r:id="rId22"/>
    <p:sldId id="278" r:id="rId23"/>
    <p:sldId id="260" r:id="rId24"/>
    <p:sldId id="289" r:id="rId25"/>
    <p:sldId id="291" r:id="rId26"/>
    <p:sldId id="290" r:id="rId27"/>
    <p:sldId id="265" r:id="rId28"/>
    <p:sldId id="275" r:id="rId29"/>
    <p:sldId id="297" r:id="rId30"/>
    <p:sldId id="299" r:id="rId31"/>
    <p:sldId id="300" r:id="rId32"/>
    <p:sldId id="273" r:id="rId33"/>
    <p:sldId id="272" r:id="rId34"/>
    <p:sldId id="257" r:id="rId35"/>
    <p:sldId id="293" r:id="rId36"/>
    <p:sldId id="259" r:id="rId37"/>
    <p:sldId id="292" r:id="rId38"/>
    <p:sldId id="271" r:id="rId39"/>
    <p:sldId id="295" r:id="rId40"/>
    <p:sldId id="282" r:id="rId41"/>
    <p:sldId id="281" r:id="rId42"/>
    <p:sldId id="284" r:id="rId43"/>
    <p:sldId id="286" r:id="rId44"/>
    <p:sldId id="287" r:id="rId45"/>
    <p:sldId id="288" r:id="rId46"/>
    <p:sldId id="280" r:id="rId47"/>
    <p:sldId id="279" r:id="rId48"/>
    <p:sldId id="301" r:id="rId49"/>
    <p:sldId id="302" r:id="rId50"/>
    <p:sldId id="258" r:id="rId51"/>
    <p:sldId id="305"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AE96C6"/>
    <a:srgbClr val="00C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3" autoAdjust="0"/>
    <p:restoredTop sz="94660"/>
  </p:normalViewPr>
  <p:slideViewPr>
    <p:cSldViewPr snapToGrid="0">
      <p:cViewPr varScale="1">
        <p:scale>
          <a:sx n="66" d="100"/>
          <a:sy n="66" d="100"/>
        </p:scale>
        <p:origin x="-14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8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theme" Target="theme/theme1.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slideMaster" Target="slideMasters/slideMaster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75.wmf"/><Relationship Id="rId3" Type="http://schemas.openxmlformats.org/officeDocument/2006/relationships/image" Target="../media/image70.wmf"/><Relationship Id="rId7" Type="http://schemas.openxmlformats.org/officeDocument/2006/relationships/image" Target="../media/image74.wmf"/><Relationship Id="rId2" Type="http://schemas.openxmlformats.org/officeDocument/2006/relationships/image" Target="../media/image69.wmf"/><Relationship Id="rId1" Type="http://schemas.openxmlformats.org/officeDocument/2006/relationships/image" Target="../media/image68.wmf"/><Relationship Id="rId6" Type="http://schemas.openxmlformats.org/officeDocument/2006/relationships/image" Target="../media/image73.wmf"/><Relationship Id="rId5" Type="http://schemas.openxmlformats.org/officeDocument/2006/relationships/image" Target="../media/image72.wmf"/><Relationship Id="rId4" Type="http://schemas.openxmlformats.org/officeDocument/2006/relationships/image" Target="../media/image71.wmf"/><Relationship Id="rId9" Type="http://schemas.openxmlformats.org/officeDocument/2006/relationships/image" Target="../media/image76.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83.wmf"/><Relationship Id="rId3" Type="http://schemas.openxmlformats.org/officeDocument/2006/relationships/image" Target="../media/image78.wmf"/><Relationship Id="rId7" Type="http://schemas.openxmlformats.org/officeDocument/2006/relationships/image" Target="../media/image82.wmf"/><Relationship Id="rId2" Type="http://schemas.openxmlformats.org/officeDocument/2006/relationships/image" Target="../media/image77.wmf"/><Relationship Id="rId1" Type="http://schemas.openxmlformats.org/officeDocument/2006/relationships/image" Target="../media/image9.wmf"/><Relationship Id="rId6" Type="http://schemas.openxmlformats.org/officeDocument/2006/relationships/image" Target="../media/image81.wmf"/><Relationship Id="rId5" Type="http://schemas.openxmlformats.org/officeDocument/2006/relationships/image" Target="../media/image80.wmf"/><Relationship Id="rId4" Type="http://schemas.openxmlformats.org/officeDocument/2006/relationships/image" Target="../media/image79.wmf"/><Relationship Id="rId9" Type="http://schemas.openxmlformats.org/officeDocument/2006/relationships/image" Target="../media/image8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87.wmf"/><Relationship Id="rId2" Type="http://schemas.openxmlformats.org/officeDocument/2006/relationships/image" Target="../media/image86.wmf"/><Relationship Id="rId1" Type="http://schemas.openxmlformats.org/officeDocument/2006/relationships/image" Target="../media/image85.wmf"/><Relationship Id="rId5" Type="http://schemas.openxmlformats.org/officeDocument/2006/relationships/image" Target="../media/image89.wmf"/><Relationship Id="rId4" Type="http://schemas.openxmlformats.org/officeDocument/2006/relationships/image" Target="../media/image88.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97.wmf"/><Relationship Id="rId3" Type="http://schemas.openxmlformats.org/officeDocument/2006/relationships/image" Target="../media/image92.wmf"/><Relationship Id="rId7" Type="http://schemas.openxmlformats.org/officeDocument/2006/relationships/image" Target="../media/image96.wmf"/><Relationship Id="rId2" Type="http://schemas.openxmlformats.org/officeDocument/2006/relationships/image" Target="../media/image91.wmf"/><Relationship Id="rId1" Type="http://schemas.openxmlformats.org/officeDocument/2006/relationships/image" Target="../media/image90.wmf"/><Relationship Id="rId6" Type="http://schemas.openxmlformats.org/officeDocument/2006/relationships/image" Target="../media/image95.wmf"/><Relationship Id="rId5" Type="http://schemas.openxmlformats.org/officeDocument/2006/relationships/image" Target="../media/image94.wmf"/><Relationship Id="rId10" Type="http://schemas.openxmlformats.org/officeDocument/2006/relationships/image" Target="../media/image99.wmf"/><Relationship Id="rId4" Type="http://schemas.openxmlformats.org/officeDocument/2006/relationships/image" Target="../media/image93.wmf"/><Relationship Id="rId9" Type="http://schemas.openxmlformats.org/officeDocument/2006/relationships/image" Target="../media/image98.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102.wmf"/><Relationship Id="rId2" Type="http://schemas.openxmlformats.org/officeDocument/2006/relationships/image" Target="../media/image101.wmf"/><Relationship Id="rId1" Type="http://schemas.openxmlformats.org/officeDocument/2006/relationships/image" Target="../media/image100.wmf"/><Relationship Id="rId6" Type="http://schemas.openxmlformats.org/officeDocument/2006/relationships/image" Target="../media/image105.wmf"/><Relationship Id="rId5" Type="http://schemas.openxmlformats.org/officeDocument/2006/relationships/image" Target="../media/image104.wmf"/><Relationship Id="rId4" Type="http://schemas.openxmlformats.org/officeDocument/2006/relationships/image" Target="../media/image103.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113.wmf"/><Relationship Id="rId13" Type="http://schemas.openxmlformats.org/officeDocument/2006/relationships/image" Target="../media/image118.wmf"/><Relationship Id="rId3" Type="http://schemas.openxmlformats.org/officeDocument/2006/relationships/image" Target="../media/image108.wmf"/><Relationship Id="rId7" Type="http://schemas.openxmlformats.org/officeDocument/2006/relationships/image" Target="../media/image112.wmf"/><Relationship Id="rId12" Type="http://schemas.openxmlformats.org/officeDocument/2006/relationships/image" Target="../media/image117.wmf"/><Relationship Id="rId2" Type="http://schemas.openxmlformats.org/officeDocument/2006/relationships/image" Target="../media/image107.wmf"/><Relationship Id="rId1" Type="http://schemas.openxmlformats.org/officeDocument/2006/relationships/image" Target="../media/image106.wmf"/><Relationship Id="rId6" Type="http://schemas.openxmlformats.org/officeDocument/2006/relationships/image" Target="../media/image111.wmf"/><Relationship Id="rId11" Type="http://schemas.openxmlformats.org/officeDocument/2006/relationships/image" Target="../media/image116.wmf"/><Relationship Id="rId5" Type="http://schemas.openxmlformats.org/officeDocument/2006/relationships/image" Target="../media/image110.wmf"/><Relationship Id="rId10" Type="http://schemas.openxmlformats.org/officeDocument/2006/relationships/image" Target="../media/image115.wmf"/><Relationship Id="rId4" Type="http://schemas.openxmlformats.org/officeDocument/2006/relationships/image" Target="../media/image109.wmf"/><Relationship Id="rId9" Type="http://schemas.openxmlformats.org/officeDocument/2006/relationships/image" Target="../media/image114.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120.wmf"/><Relationship Id="rId1" Type="http://schemas.openxmlformats.org/officeDocument/2006/relationships/image" Target="../media/image119.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129.wmf"/><Relationship Id="rId13" Type="http://schemas.openxmlformats.org/officeDocument/2006/relationships/image" Target="../media/image134.wmf"/><Relationship Id="rId18" Type="http://schemas.openxmlformats.org/officeDocument/2006/relationships/image" Target="../media/image139.wmf"/><Relationship Id="rId3" Type="http://schemas.openxmlformats.org/officeDocument/2006/relationships/image" Target="../media/image124.wmf"/><Relationship Id="rId21" Type="http://schemas.openxmlformats.org/officeDocument/2006/relationships/image" Target="../media/image142.wmf"/><Relationship Id="rId7" Type="http://schemas.openxmlformats.org/officeDocument/2006/relationships/image" Target="../media/image128.wmf"/><Relationship Id="rId12" Type="http://schemas.openxmlformats.org/officeDocument/2006/relationships/image" Target="../media/image133.wmf"/><Relationship Id="rId17" Type="http://schemas.openxmlformats.org/officeDocument/2006/relationships/image" Target="../media/image138.wmf"/><Relationship Id="rId2" Type="http://schemas.openxmlformats.org/officeDocument/2006/relationships/image" Target="../media/image123.wmf"/><Relationship Id="rId16" Type="http://schemas.openxmlformats.org/officeDocument/2006/relationships/image" Target="../media/image137.wmf"/><Relationship Id="rId20" Type="http://schemas.openxmlformats.org/officeDocument/2006/relationships/image" Target="../media/image141.wmf"/><Relationship Id="rId1" Type="http://schemas.openxmlformats.org/officeDocument/2006/relationships/image" Target="../media/image122.wmf"/><Relationship Id="rId6" Type="http://schemas.openxmlformats.org/officeDocument/2006/relationships/image" Target="../media/image127.wmf"/><Relationship Id="rId11" Type="http://schemas.openxmlformats.org/officeDocument/2006/relationships/image" Target="../media/image132.wmf"/><Relationship Id="rId5" Type="http://schemas.openxmlformats.org/officeDocument/2006/relationships/image" Target="../media/image126.wmf"/><Relationship Id="rId15" Type="http://schemas.openxmlformats.org/officeDocument/2006/relationships/image" Target="../media/image136.wmf"/><Relationship Id="rId10" Type="http://schemas.openxmlformats.org/officeDocument/2006/relationships/image" Target="../media/image131.wmf"/><Relationship Id="rId19" Type="http://schemas.openxmlformats.org/officeDocument/2006/relationships/image" Target="../media/image140.wmf"/><Relationship Id="rId4" Type="http://schemas.openxmlformats.org/officeDocument/2006/relationships/image" Target="../media/image125.wmf"/><Relationship Id="rId9" Type="http://schemas.openxmlformats.org/officeDocument/2006/relationships/image" Target="../media/image130.wmf"/><Relationship Id="rId14" Type="http://schemas.openxmlformats.org/officeDocument/2006/relationships/image" Target="../media/image135.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145.wmf"/><Relationship Id="rId2" Type="http://schemas.openxmlformats.org/officeDocument/2006/relationships/image" Target="../media/image144.wmf"/><Relationship Id="rId1" Type="http://schemas.openxmlformats.org/officeDocument/2006/relationships/image" Target="../media/image143.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148.wmf"/><Relationship Id="rId2" Type="http://schemas.openxmlformats.org/officeDocument/2006/relationships/image" Target="../media/image147.wmf"/><Relationship Id="rId1" Type="http://schemas.openxmlformats.org/officeDocument/2006/relationships/image" Target="../media/image14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156.wmf"/><Relationship Id="rId3" Type="http://schemas.openxmlformats.org/officeDocument/2006/relationships/image" Target="../media/image151.wmf"/><Relationship Id="rId7" Type="http://schemas.openxmlformats.org/officeDocument/2006/relationships/image" Target="../media/image155.wmf"/><Relationship Id="rId2" Type="http://schemas.openxmlformats.org/officeDocument/2006/relationships/image" Target="../media/image150.wmf"/><Relationship Id="rId1" Type="http://schemas.openxmlformats.org/officeDocument/2006/relationships/image" Target="../media/image149.wmf"/><Relationship Id="rId6" Type="http://schemas.openxmlformats.org/officeDocument/2006/relationships/image" Target="../media/image154.wmf"/><Relationship Id="rId5" Type="http://schemas.openxmlformats.org/officeDocument/2006/relationships/image" Target="../media/image153.wmf"/><Relationship Id="rId10" Type="http://schemas.openxmlformats.org/officeDocument/2006/relationships/image" Target="../media/image158.wmf"/><Relationship Id="rId4" Type="http://schemas.openxmlformats.org/officeDocument/2006/relationships/image" Target="../media/image152.wmf"/><Relationship Id="rId9" Type="http://schemas.openxmlformats.org/officeDocument/2006/relationships/image" Target="../media/image157.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161.wmf"/><Relationship Id="rId2" Type="http://schemas.openxmlformats.org/officeDocument/2006/relationships/image" Target="../media/image160.wmf"/><Relationship Id="rId1" Type="http://schemas.openxmlformats.org/officeDocument/2006/relationships/image" Target="../media/image159.wmf"/><Relationship Id="rId5" Type="http://schemas.openxmlformats.org/officeDocument/2006/relationships/image" Target="../media/image163.wmf"/><Relationship Id="rId4" Type="http://schemas.openxmlformats.org/officeDocument/2006/relationships/image" Target="../media/image162.wmf"/></Relationships>
</file>

<file path=ppt/drawings/_rels/vmlDrawing22.vml.rels><?xml version="1.0" encoding="UTF-8" standalone="yes"?>
<Relationships xmlns="http://schemas.openxmlformats.org/package/2006/relationships"><Relationship Id="rId8" Type="http://schemas.openxmlformats.org/officeDocument/2006/relationships/image" Target="../media/image171.wmf"/><Relationship Id="rId13" Type="http://schemas.openxmlformats.org/officeDocument/2006/relationships/image" Target="../media/image176.wmf"/><Relationship Id="rId3" Type="http://schemas.openxmlformats.org/officeDocument/2006/relationships/image" Target="../media/image166.wmf"/><Relationship Id="rId7" Type="http://schemas.openxmlformats.org/officeDocument/2006/relationships/image" Target="../media/image170.wmf"/><Relationship Id="rId12" Type="http://schemas.openxmlformats.org/officeDocument/2006/relationships/image" Target="../media/image175.wmf"/><Relationship Id="rId2" Type="http://schemas.openxmlformats.org/officeDocument/2006/relationships/image" Target="../media/image165.wmf"/><Relationship Id="rId1" Type="http://schemas.openxmlformats.org/officeDocument/2006/relationships/image" Target="../media/image164.wmf"/><Relationship Id="rId6" Type="http://schemas.openxmlformats.org/officeDocument/2006/relationships/image" Target="../media/image169.wmf"/><Relationship Id="rId11" Type="http://schemas.openxmlformats.org/officeDocument/2006/relationships/image" Target="../media/image174.wmf"/><Relationship Id="rId5" Type="http://schemas.openxmlformats.org/officeDocument/2006/relationships/image" Target="../media/image168.wmf"/><Relationship Id="rId10" Type="http://schemas.openxmlformats.org/officeDocument/2006/relationships/image" Target="../media/image173.wmf"/><Relationship Id="rId4" Type="http://schemas.openxmlformats.org/officeDocument/2006/relationships/image" Target="../media/image167.wmf"/><Relationship Id="rId9" Type="http://schemas.openxmlformats.org/officeDocument/2006/relationships/image" Target="../media/image172.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178.wmf"/><Relationship Id="rId1" Type="http://schemas.openxmlformats.org/officeDocument/2006/relationships/image" Target="../media/image177.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82.wmf"/><Relationship Id="rId2" Type="http://schemas.openxmlformats.org/officeDocument/2006/relationships/image" Target="../media/image181.wmf"/><Relationship Id="rId1" Type="http://schemas.openxmlformats.org/officeDocument/2006/relationships/image" Target="../media/image180.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185.wmf"/><Relationship Id="rId2" Type="http://schemas.openxmlformats.org/officeDocument/2006/relationships/image" Target="../media/image184.wmf"/><Relationship Id="rId1" Type="http://schemas.openxmlformats.org/officeDocument/2006/relationships/image" Target="../media/image183.wmf"/><Relationship Id="rId5" Type="http://schemas.openxmlformats.org/officeDocument/2006/relationships/image" Target="../media/image187.wmf"/><Relationship Id="rId4" Type="http://schemas.openxmlformats.org/officeDocument/2006/relationships/image" Target="../media/image186.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195.wmf"/><Relationship Id="rId3" Type="http://schemas.openxmlformats.org/officeDocument/2006/relationships/image" Target="../media/image190.wmf"/><Relationship Id="rId7" Type="http://schemas.openxmlformats.org/officeDocument/2006/relationships/image" Target="../media/image194.wmf"/><Relationship Id="rId2" Type="http://schemas.openxmlformats.org/officeDocument/2006/relationships/image" Target="../media/image189.wmf"/><Relationship Id="rId1" Type="http://schemas.openxmlformats.org/officeDocument/2006/relationships/image" Target="../media/image188.wmf"/><Relationship Id="rId6" Type="http://schemas.openxmlformats.org/officeDocument/2006/relationships/image" Target="../media/image193.wmf"/><Relationship Id="rId5" Type="http://schemas.openxmlformats.org/officeDocument/2006/relationships/image" Target="../media/image192.wmf"/><Relationship Id="rId4" Type="http://schemas.openxmlformats.org/officeDocument/2006/relationships/image" Target="../media/image191.wmf"/><Relationship Id="rId9" Type="http://schemas.openxmlformats.org/officeDocument/2006/relationships/image" Target="../media/image196.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97.wmf"/></Relationships>
</file>

<file path=ppt/drawings/_rels/vmlDrawing28.vml.rels><?xml version="1.0" encoding="UTF-8" standalone="yes"?>
<Relationships xmlns="http://schemas.openxmlformats.org/package/2006/relationships"><Relationship Id="rId8" Type="http://schemas.openxmlformats.org/officeDocument/2006/relationships/image" Target="../media/image205.wmf"/><Relationship Id="rId3" Type="http://schemas.openxmlformats.org/officeDocument/2006/relationships/image" Target="../media/image200.wmf"/><Relationship Id="rId7" Type="http://schemas.openxmlformats.org/officeDocument/2006/relationships/image" Target="../media/image204.wmf"/><Relationship Id="rId2" Type="http://schemas.openxmlformats.org/officeDocument/2006/relationships/image" Target="../media/image199.wmf"/><Relationship Id="rId1" Type="http://schemas.openxmlformats.org/officeDocument/2006/relationships/image" Target="../media/image198.wmf"/><Relationship Id="rId6" Type="http://schemas.openxmlformats.org/officeDocument/2006/relationships/image" Target="../media/image203.wmf"/><Relationship Id="rId5" Type="http://schemas.openxmlformats.org/officeDocument/2006/relationships/image" Target="../media/image202.wmf"/><Relationship Id="rId4" Type="http://schemas.openxmlformats.org/officeDocument/2006/relationships/image" Target="../media/image201.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image" Target="../media/image28.wmf"/><Relationship Id="rId3" Type="http://schemas.openxmlformats.org/officeDocument/2006/relationships/image" Target="../media/image18.wmf"/><Relationship Id="rId7" Type="http://schemas.openxmlformats.org/officeDocument/2006/relationships/image" Target="../media/image22.wmf"/><Relationship Id="rId12" Type="http://schemas.openxmlformats.org/officeDocument/2006/relationships/image" Target="../media/image27.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1.wmf"/><Relationship Id="rId11" Type="http://schemas.openxmlformats.org/officeDocument/2006/relationships/image" Target="../media/image26.wmf"/><Relationship Id="rId5" Type="http://schemas.openxmlformats.org/officeDocument/2006/relationships/image" Target="../media/image20.wmf"/><Relationship Id="rId15" Type="http://schemas.openxmlformats.org/officeDocument/2006/relationships/image" Target="../media/image30.wmf"/><Relationship Id="rId10" Type="http://schemas.openxmlformats.org/officeDocument/2006/relationships/image" Target="../media/image25.wmf"/><Relationship Id="rId4" Type="http://schemas.openxmlformats.org/officeDocument/2006/relationships/image" Target="../media/image19.wmf"/><Relationship Id="rId9" Type="http://schemas.openxmlformats.org/officeDocument/2006/relationships/image" Target="../media/image24.wmf"/><Relationship Id="rId14" Type="http://schemas.openxmlformats.org/officeDocument/2006/relationships/image" Target="../media/image2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4" Type="http://schemas.openxmlformats.org/officeDocument/2006/relationships/image" Target="../media/image3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40.wmf"/><Relationship Id="rId5" Type="http://schemas.openxmlformats.org/officeDocument/2006/relationships/image" Target="../media/image39.wmf"/><Relationship Id="rId4" Type="http://schemas.openxmlformats.org/officeDocument/2006/relationships/image" Target="../media/image3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4" Type="http://schemas.openxmlformats.org/officeDocument/2006/relationships/image" Target="../media/image4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image" Target="../media/image48.wmf"/><Relationship Id="rId7" Type="http://schemas.openxmlformats.org/officeDocument/2006/relationships/image" Target="../media/image52.wmf"/><Relationship Id="rId2" Type="http://schemas.openxmlformats.org/officeDocument/2006/relationships/image" Target="../media/image47.wmf"/><Relationship Id="rId1" Type="http://schemas.openxmlformats.org/officeDocument/2006/relationships/image" Target="../media/image46.wmf"/><Relationship Id="rId6" Type="http://schemas.openxmlformats.org/officeDocument/2006/relationships/image" Target="../media/image51.wmf"/><Relationship Id="rId5" Type="http://schemas.openxmlformats.org/officeDocument/2006/relationships/image" Target="../media/image50.wmf"/><Relationship Id="rId4" Type="http://schemas.openxmlformats.org/officeDocument/2006/relationships/image" Target="../media/image49.wmf"/><Relationship Id="rId9" Type="http://schemas.openxmlformats.org/officeDocument/2006/relationships/image" Target="../media/image54.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62.wmf"/><Relationship Id="rId13" Type="http://schemas.openxmlformats.org/officeDocument/2006/relationships/image" Target="../media/image67.wmf"/><Relationship Id="rId3" Type="http://schemas.openxmlformats.org/officeDocument/2006/relationships/image" Target="../media/image57.wmf"/><Relationship Id="rId7" Type="http://schemas.openxmlformats.org/officeDocument/2006/relationships/image" Target="../media/image61.wmf"/><Relationship Id="rId12" Type="http://schemas.openxmlformats.org/officeDocument/2006/relationships/image" Target="../media/image66.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60.wmf"/><Relationship Id="rId11" Type="http://schemas.openxmlformats.org/officeDocument/2006/relationships/image" Target="../media/image65.wmf"/><Relationship Id="rId5" Type="http://schemas.openxmlformats.org/officeDocument/2006/relationships/image" Target="../media/image59.wmf"/><Relationship Id="rId10" Type="http://schemas.openxmlformats.org/officeDocument/2006/relationships/image" Target="../media/image64.wmf"/><Relationship Id="rId4" Type="http://schemas.openxmlformats.org/officeDocument/2006/relationships/image" Target="../media/image58.wmf"/><Relationship Id="rId9" Type="http://schemas.openxmlformats.org/officeDocument/2006/relationships/image" Target="../media/image6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C662D7-C480-4B3F-8F5C-8D3C53219932}" type="datetimeFigureOut">
              <a:rPr lang="en-GB" smtClean="0"/>
              <a:pPr/>
              <a:t>05/12/2013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FA1792-3C95-4F35-8170-A212A3C96CE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FFAFC5-1718-4089-9883-831E320FDF54}" type="slidenum">
              <a:rPr lang="en-US"/>
              <a:pPr/>
              <a:t>6</a:t>
            </a:fld>
            <a:endParaRPr lang="en-US"/>
          </a:p>
        </p:txBody>
      </p:sp>
      <p:sp>
        <p:nvSpPr>
          <p:cNvPr id="205826" name="Rectangle 2"/>
          <p:cNvSpPr>
            <a:spLocks noGrp="1" noRot="1" noChangeAspect="1" noChangeArrowheads="1" noTextEdit="1"/>
          </p:cNvSpPr>
          <p:nvPr>
            <p:ph type="sldImg"/>
          </p:nvPr>
        </p:nvSpPr>
        <p:spPr>
          <a:xfrm>
            <a:off x="1143000" y="685800"/>
            <a:ext cx="4572000" cy="3429000"/>
          </a:xfrm>
          <a:ln/>
        </p:spPr>
      </p:sp>
      <p:sp>
        <p:nvSpPr>
          <p:cNvPr id="205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D31BFE-FDC3-46B8-A787-DCB66292FF88}" type="slidenum">
              <a:rPr lang="en-US">
                <a:solidFill>
                  <a:prstClr val="black"/>
                </a:solidFill>
              </a:rPr>
              <a:pPr/>
              <a:t>22</a:t>
            </a:fld>
            <a:endParaRPr lang="en-US">
              <a:solidFill>
                <a:prstClr val="black"/>
              </a:solidFill>
            </a:endParaRPr>
          </a:p>
        </p:txBody>
      </p:sp>
      <p:sp>
        <p:nvSpPr>
          <p:cNvPr id="273410" name="Rectangle 2"/>
          <p:cNvSpPr>
            <a:spLocks noGrp="1" noRot="1" noChangeAspect="1" noChangeArrowheads="1" noTextEdit="1"/>
          </p:cNvSpPr>
          <p:nvPr>
            <p:ph type="sldImg"/>
          </p:nvPr>
        </p:nvSpPr>
        <p:spPr>
          <a:xfrm>
            <a:off x="1143000" y="685800"/>
            <a:ext cx="4572000" cy="3429000"/>
          </a:xfrm>
          <a:ln/>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B6A716-0E0D-4DC2-AA93-7ACA974F23BC}" type="slidenum">
              <a:rPr lang="en-US"/>
              <a:pPr/>
              <a:t>23</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914FE2-1315-454D-8B12-63895D5F0011}" type="slidenum">
              <a:rPr lang="en-US">
                <a:solidFill>
                  <a:prstClr val="black"/>
                </a:solidFill>
              </a:rPr>
              <a:pPr/>
              <a:t>27</a:t>
            </a:fld>
            <a:endParaRPr lang="en-US">
              <a:solidFill>
                <a:prstClr val="black"/>
              </a:solidFill>
            </a:endParaRPr>
          </a:p>
        </p:txBody>
      </p:sp>
      <p:sp>
        <p:nvSpPr>
          <p:cNvPr id="357378" name="Rectangle 2"/>
          <p:cNvSpPr>
            <a:spLocks noGrp="1" noRot="1" noChangeAspect="1" noChangeArrowheads="1" noTextEdit="1"/>
          </p:cNvSpPr>
          <p:nvPr>
            <p:ph type="sldImg"/>
          </p:nvPr>
        </p:nvSpPr>
        <p:spPr>
          <a:xfrm>
            <a:off x="1143000" y="685800"/>
            <a:ext cx="4572000" cy="3429000"/>
          </a:xfrm>
          <a:ln/>
        </p:spPr>
      </p:sp>
      <p:sp>
        <p:nvSpPr>
          <p:cNvPr id="357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8CDFA7-BC09-4AA4-9DD2-3E4D8F1F7509}" type="slidenum">
              <a:rPr lang="en-US"/>
              <a:pPr/>
              <a:t>31</a:t>
            </a:fld>
            <a:endParaRPr lang="en-US"/>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BFF2D37B-E328-40C4-A6CC-5028AAB0041B}" type="slidenum">
              <a:rPr lang="en-US" smtClean="0"/>
              <a:pPr/>
              <a:t>34</a:t>
            </a:fld>
            <a:endParaRPr lang="en-US"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9444CC24-2489-4CE6-A872-A4C46D2526DF}" type="slidenum">
              <a:rPr lang="en-US" smtClean="0"/>
              <a:pPr/>
              <a:t>41</a:t>
            </a:fld>
            <a:endParaRPr lang="en-US"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AE275D-80D0-4DDD-9026-E0FF252425B8}" type="slidenum">
              <a:rPr lang="en-US">
                <a:solidFill>
                  <a:prstClr val="black"/>
                </a:solidFill>
              </a:rPr>
              <a:pPr/>
              <a:t>7</a:t>
            </a:fld>
            <a:endParaRPr lang="en-US">
              <a:solidFill>
                <a:prstClr val="black"/>
              </a:solidFill>
            </a:endParaRPr>
          </a:p>
        </p:txBody>
      </p:sp>
      <p:sp>
        <p:nvSpPr>
          <p:cNvPr id="203778" name="Rectangle 2"/>
          <p:cNvSpPr>
            <a:spLocks noGrp="1" noRot="1" noChangeAspect="1" noChangeArrowheads="1" noTextEdit="1"/>
          </p:cNvSpPr>
          <p:nvPr>
            <p:ph type="sldImg"/>
          </p:nvPr>
        </p:nvSpPr>
        <p:spPr>
          <a:xfrm>
            <a:off x="1143000" y="685800"/>
            <a:ext cx="4572000" cy="3429000"/>
          </a:xfrm>
          <a:ln/>
        </p:spPr>
      </p:sp>
      <p:sp>
        <p:nvSpPr>
          <p:cNvPr id="203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541608-8A69-40B0-A2E3-266A944F30CF}" type="slidenum">
              <a:rPr lang="en-US"/>
              <a:pPr/>
              <a:t>8</a:t>
            </a:fld>
            <a:endParaRPr lang="en-US"/>
          </a:p>
        </p:txBody>
      </p:sp>
      <p:sp>
        <p:nvSpPr>
          <p:cNvPr id="166914" name="Rectangle 2"/>
          <p:cNvSpPr>
            <a:spLocks noGrp="1" noRot="1" noChangeAspect="1" noChangeArrowheads="1" noTextEdit="1"/>
          </p:cNvSpPr>
          <p:nvPr>
            <p:ph type="sldImg"/>
          </p:nvPr>
        </p:nvSpPr>
        <p:spPr>
          <a:xfrm>
            <a:off x="1143000" y="685800"/>
            <a:ext cx="4572000" cy="3429000"/>
          </a:xfrm>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7B443B-BD1A-417E-BBF1-DF64A0252711}" type="slidenum">
              <a:rPr lang="en-US">
                <a:solidFill>
                  <a:prstClr val="black"/>
                </a:solidFill>
              </a:rPr>
              <a:pPr/>
              <a:t>10</a:t>
            </a:fld>
            <a:endParaRPr lang="en-US">
              <a:solidFill>
                <a:prstClr val="black"/>
              </a:solidFill>
            </a:endParaRPr>
          </a:p>
        </p:txBody>
      </p:sp>
      <p:sp>
        <p:nvSpPr>
          <p:cNvPr id="319490" name="Rectangle 2"/>
          <p:cNvSpPr>
            <a:spLocks noGrp="1" noRot="1" noChangeAspect="1" noChangeArrowheads="1" noTextEdit="1"/>
          </p:cNvSpPr>
          <p:nvPr>
            <p:ph type="sldImg"/>
          </p:nvPr>
        </p:nvSpPr>
        <p:spPr>
          <a:xfrm>
            <a:off x="1143000" y="685800"/>
            <a:ext cx="4572000" cy="3429000"/>
          </a:xfrm>
          <a:ln/>
        </p:spPr>
      </p:sp>
      <p:sp>
        <p:nvSpPr>
          <p:cNvPr id="319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6D5B4E-6A8B-44BB-B6C3-3C37DB215994}" type="slidenum">
              <a:rPr lang="en-US"/>
              <a:pPr/>
              <a:t>11</a:t>
            </a:fld>
            <a:endParaRPr lang="en-US"/>
          </a:p>
        </p:txBody>
      </p:sp>
      <p:sp>
        <p:nvSpPr>
          <p:cNvPr id="68610" name="Rectangle 2"/>
          <p:cNvSpPr>
            <a:spLocks noGrp="1" noRot="1" noChangeAspect="1" noChangeArrowheads="1" noTextEdit="1"/>
          </p:cNvSpPr>
          <p:nvPr>
            <p:ph type="sldImg"/>
          </p:nvPr>
        </p:nvSpPr>
        <p:spPr>
          <a:xfrm>
            <a:off x="1143000" y="685800"/>
            <a:ext cx="4572000" cy="3429000"/>
          </a:xfrm>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85901-F029-4A84-AAFF-04A7A3FE91A1}" type="slidenum">
              <a:rPr lang="en-US"/>
              <a:pPr/>
              <a:t>13</a:t>
            </a:fld>
            <a:endParaRPr 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277A78B7-6025-4B66-B563-616B97DF7C26}" type="slidenum">
              <a:rPr lang="en-US"/>
              <a:pPr/>
              <a:t>16</a:t>
            </a:fld>
            <a:endParaRPr lang="en-US"/>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539BDE-9F49-429D-97BD-C13427BEA539}" type="slidenum">
              <a:rPr lang="en-US"/>
              <a:pPr/>
              <a:t>19</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72A9CA-99B6-49C2-BB1A-D95E491EE748}" type="slidenum">
              <a:rPr lang="en-US"/>
              <a:pPr/>
              <a:t>20</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AEAE728-3CC3-4949-B2B1-7E23E5881A1A}" type="datetimeFigureOut">
              <a:rPr lang="en-GB" smtClean="0"/>
              <a:pPr/>
              <a:t>05/12/2013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E744C8-6ED8-49D9-B1ED-A9E21D1E3EB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EAE728-3CC3-4949-B2B1-7E23E5881A1A}" type="datetimeFigureOut">
              <a:rPr lang="en-GB" smtClean="0"/>
              <a:pPr/>
              <a:t>05/12/2013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E744C8-6ED8-49D9-B1ED-A9E21D1E3EB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EAE728-3CC3-4949-B2B1-7E23E5881A1A}" type="datetimeFigureOut">
              <a:rPr lang="en-GB" smtClean="0"/>
              <a:pPr/>
              <a:t>05/12/2013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E744C8-6ED8-49D9-B1ED-A9E21D1E3EB4}"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56C1408-2253-4B67-84C3-17DACE03C46C}"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E863946-B3A8-4BBB-90B8-EE7AA19F34A7}"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10AFF89-CFF1-4380-B605-CC2A18F59053}"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6ADAF9C-7936-4C96-B315-321AC71CB67E}"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87B29742-AE5D-44B2-8439-1F28E61E77B1}"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8AA88552-5701-44BB-A730-23E1D2714E8D}"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11C7A326-1570-4E47-AD66-DB9EDC0EF189}"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775B5CC-20A6-4217-9B17-468BDE808158}"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EAE728-3CC3-4949-B2B1-7E23E5881A1A}" type="datetimeFigureOut">
              <a:rPr lang="en-GB" smtClean="0"/>
              <a:pPr/>
              <a:t>05/12/2013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E744C8-6ED8-49D9-B1ED-A9E21D1E3EB4}" type="slidenum">
              <a:rPr lang="en-GB" smtClean="0"/>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FAFB954-CA99-438F-86AA-FACE5E9187D9}"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B85E3A1-0449-43A2-A16C-2FDE4E70E793}"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3BEEE31-C489-4CEB-B88F-7D2D7C1A08FE}"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56C1408-2253-4B67-84C3-17DACE03C46C}"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E863946-B3A8-4BBB-90B8-EE7AA19F34A7}"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10AFF89-CFF1-4380-B605-CC2A18F59053}"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6ADAF9C-7936-4C96-B315-321AC71CB67E}"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87B29742-AE5D-44B2-8439-1F28E61E77B1}"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8AA88552-5701-44BB-A730-23E1D2714E8D}"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11C7A326-1570-4E47-AD66-DB9EDC0EF189}"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EAE728-3CC3-4949-B2B1-7E23E5881A1A}" type="datetimeFigureOut">
              <a:rPr lang="en-GB" smtClean="0"/>
              <a:pPr/>
              <a:t>05/12/2013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E744C8-6ED8-49D9-B1ED-A9E21D1E3EB4}" type="slidenum">
              <a:rPr lang="en-GB" smtClean="0"/>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775B5CC-20A6-4217-9B17-468BDE808158}"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FAFB954-CA99-438F-86AA-FACE5E9187D9}"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B85E3A1-0449-43A2-A16C-2FDE4E70E793}"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3BEEE31-C489-4CEB-B88F-7D2D7C1A08FE}"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EAD64F4-383A-49C1-9C90-E80E36DBCA0E}"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237DD27-F4E1-4E69-98AC-E3F708506308}"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9BFAA47-01AA-451E-BD4D-378E1EB0BA46}"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AACD5BB-4329-4F51-80FA-E0B35E8B45DC}"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939A1CB2-9CBA-442A-A5AA-D23D85AADF1C}"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F7DEB468-EE41-4C66-A4FC-38ADC6A3224C}"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AEAE728-3CC3-4949-B2B1-7E23E5881A1A}" type="datetimeFigureOut">
              <a:rPr lang="en-GB" smtClean="0"/>
              <a:pPr/>
              <a:t>05/12/2013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E744C8-6ED8-49D9-B1ED-A9E21D1E3EB4}" type="slidenum">
              <a:rPr lang="en-GB" smtClean="0"/>
              <a:pPr/>
              <a:t>‹#›</a:t>
            </a:fld>
            <a:endParaRPr lang="en-GB"/>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6C2EEBBE-3B0A-47FE-AEC2-4FD1F7975CDC}"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52F6C97-BF89-4CF0-AD81-28FC7720E105}"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10611EE-26AA-4E1C-8F75-C96DD256440B}"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193BA5E-A295-403B-B15B-663BC645C001}"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25CD3A-E7A1-48C2-B674-0ED840B0566B}"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F28A46B-1A8E-4D40-9502-2C506F38F0F5}"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6712B2D-031A-4FA9-8C4B-AA6F3CEDD7BD}"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692E2B4-C455-47F9-9F1C-4D91F0EA439B}"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1D71A45-1151-4D82-9F83-33F2EB169BD7}"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41486AD-9449-4642-800D-141BCAC34348}"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AEAE728-3CC3-4949-B2B1-7E23E5881A1A}" type="datetimeFigureOut">
              <a:rPr lang="en-GB" smtClean="0"/>
              <a:pPr/>
              <a:t>05/12/2013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E744C8-6ED8-49D9-B1ED-A9E21D1E3EB4}" type="slidenum">
              <a:rPr lang="en-GB" smtClean="0"/>
              <a:pPr/>
              <a:t>‹#›</a:t>
            </a:fld>
            <a:endParaRPr lang="en-GB"/>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BA24294B-9995-4071-8B92-F6647E94EB61}"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DF82811B-DBB7-432D-A4B9-3BD2FA35B1D5}"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72A0B27-D34D-450C-B292-5B194DE752BD}"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E4FB8D5-D036-42FE-98AE-8E635E9FA780}"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4624270-6B84-4220-AA51-B2B4CB9D73F2}"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07906A2-A300-4A67-95D7-AFB09A9748B8}"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2"/>
            <a:ext cx="8229600" cy="4525963"/>
          </a:xfrm>
        </p:spPr>
        <p:txBody>
          <a:bodyPr/>
          <a:lstStyle/>
          <a:p>
            <a:endParaRPr lang="en-GB"/>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51BD8A25-EDB0-40CE-8545-2322CB5BBC86}"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81B5DF9-3F3D-410B-A4D4-9F3C7038F8C5}"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95026B5-2855-4D92-8F27-082D093185DF}"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7119A2F-74BB-4B91-BED3-A22EC536AA97}"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AEAE728-3CC3-4949-B2B1-7E23E5881A1A}" type="datetimeFigureOut">
              <a:rPr lang="en-GB" smtClean="0"/>
              <a:pPr/>
              <a:t>05/12/2013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E744C8-6ED8-49D9-B1ED-A9E21D1E3EB4}" type="slidenum">
              <a:rPr lang="en-GB" smtClean="0"/>
              <a:pPr/>
              <a:t>‹#›</a:t>
            </a:fld>
            <a:endParaRPr lang="en-GB"/>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BC44B30-4F5A-413D-A328-C8CFC855EA73}"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D86D91B2-CB80-4A57-B6B2-B23873473C53}"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A9DC97-CBC1-4BD2-9340-3E434D3860EE}"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02F5D1A2-F400-4BDC-B080-AB5C854DE1BB}"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A58A949-8E25-4A5B-BC98-8DE15229772F}"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246AC0A-FE67-4776-9CAB-9E4402204FF3}"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768130F-7526-4724-8EA4-943E36900C0F}"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7D6A382-8133-4E58-8B0C-9C1ABC36FDAE}"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CA4056A-555F-45EC-A21B-BAA6A5FA2489}" type="datetimeFigureOut">
              <a:rPr lang="en-GB" smtClean="0">
                <a:solidFill>
                  <a:prstClr val="black">
                    <a:tint val="75000"/>
                  </a:prstClr>
                </a:solidFill>
              </a:rPr>
              <a:pPr/>
              <a:t>05/12/2013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50A8113-9FB2-4A0C-AD23-1CC4FCEEAA8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A4056A-555F-45EC-A21B-BAA6A5FA2489}" type="datetimeFigureOut">
              <a:rPr lang="en-GB" smtClean="0">
                <a:solidFill>
                  <a:prstClr val="black">
                    <a:tint val="75000"/>
                  </a:prstClr>
                </a:solidFill>
              </a:rPr>
              <a:pPr/>
              <a:t>05/12/2013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50A8113-9FB2-4A0C-AD23-1CC4FCEEAA8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AE728-3CC3-4949-B2B1-7E23E5881A1A}" type="datetimeFigureOut">
              <a:rPr lang="en-GB" smtClean="0"/>
              <a:pPr/>
              <a:t>05/12/2013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E744C8-6ED8-49D9-B1ED-A9E21D1E3EB4}" type="slidenum">
              <a:rPr lang="en-GB" smtClean="0"/>
              <a:pPr/>
              <a:t>‹#›</a:t>
            </a:fld>
            <a:endParaRPr lang="en-GB"/>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A4056A-555F-45EC-A21B-BAA6A5FA2489}" type="datetimeFigureOut">
              <a:rPr lang="en-GB" smtClean="0">
                <a:solidFill>
                  <a:prstClr val="black">
                    <a:tint val="75000"/>
                  </a:prstClr>
                </a:solidFill>
              </a:rPr>
              <a:pPr/>
              <a:t>05/12/2013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50A8113-9FB2-4A0C-AD23-1CC4FCEEAA8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CA4056A-555F-45EC-A21B-BAA6A5FA2489}" type="datetimeFigureOut">
              <a:rPr lang="en-GB" smtClean="0">
                <a:solidFill>
                  <a:prstClr val="black">
                    <a:tint val="75000"/>
                  </a:prstClr>
                </a:solidFill>
              </a:rPr>
              <a:pPr/>
              <a:t>05/12/2013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50A8113-9FB2-4A0C-AD23-1CC4FCEEAA8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CA4056A-555F-45EC-A21B-BAA6A5FA2489}" type="datetimeFigureOut">
              <a:rPr lang="en-GB" smtClean="0">
                <a:solidFill>
                  <a:prstClr val="black">
                    <a:tint val="75000"/>
                  </a:prstClr>
                </a:solidFill>
              </a:rPr>
              <a:pPr/>
              <a:t>05/12/2013</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F50A8113-9FB2-4A0C-AD23-1CC4FCEEAA8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CA4056A-555F-45EC-A21B-BAA6A5FA2489}" type="datetimeFigureOut">
              <a:rPr lang="en-GB" smtClean="0">
                <a:solidFill>
                  <a:prstClr val="black">
                    <a:tint val="75000"/>
                  </a:prstClr>
                </a:solidFill>
              </a:rPr>
              <a:pPr/>
              <a:t>05/12/2013</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F50A8113-9FB2-4A0C-AD23-1CC4FCEEAA8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A4056A-555F-45EC-A21B-BAA6A5FA2489}" type="datetimeFigureOut">
              <a:rPr lang="en-GB" smtClean="0">
                <a:solidFill>
                  <a:prstClr val="black">
                    <a:tint val="75000"/>
                  </a:prstClr>
                </a:solidFill>
              </a:rPr>
              <a:pPr/>
              <a:t>05/12/2013</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F50A8113-9FB2-4A0C-AD23-1CC4FCEEAA8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A4056A-555F-45EC-A21B-BAA6A5FA2489}" type="datetimeFigureOut">
              <a:rPr lang="en-GB" smtClean="0">
                <a:solidFill>
                  <a:prstClr val="black">
                    <a:tint val="75000"/>
                  </a:prstClr>
                </a:solidFill>
              </a:rPr>
              <a:pPr/>
              <a:t>05/12/2013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50A8113-9FB2-4A0C-AD23-1CC4FCEEAA8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A4056A-555F-45EC-A21B-BAA6A5FA2489}" type="datetimeFigureOut">
              <a:rPr lang="en-GB" smtClean="0">
                <a:solidFill>
                  <a:prstClr val="black">
                    <a:tint val="75000"/>
                  </a:prstClr>
                </a:solidFill>
              </a:rPr>
              <a:pPr/>
              <a:t>05/12/2013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50A8113-9FB2-4A0C-AD23-1CC4FCEEAA8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A4056A-555F-45EC-A21B-BAA6A5FA2489}" type="datetimeFigureOut">
              <a:rPr lang="en-GB" smtClean="0">
                <a:solidFill>
                  <a:prstClr val="black">
                    <a:tint val="75000"/>
                  </a:prstClr>
                </a:solidFill>
              </a:rPr>
              <a:pPr/>
              <a:t>05/12/2013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50A8113-9FB2-4A0C-AD23-1CC4FCEEAA8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A4056A-555F-45EC-A21B-BAA6A5FA2489}" type="datetimeFigureOut">
              <a:rPr lang="en-GB" smtClean="0">
                <a:solidFill>
                  <a:prstClr val="black">
                    <a:tint val="75000"/>
                  </a:prstClr>
                </a:solidFill>
              </a:rPr>
              <a:pPr/>
              <a:t>05/12/2013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50A8113-9FB2-4A0C-AD23-1CC4FCEEAA8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EAE728-3CC3-4949-B2B1-7E23E5881A1A}" type="datetimeFigureOut">
              <a:rPr lang="en-GB" smtClean="0"/>
              <a:pPr/>
              <a:t>05/12/2013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E744C8-6ED8-49D9-B1ED-A9E21D1E3EB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EAE728-3CC3-4949-B2B1-7E23E5881A1A}" type="datetimeFigureOut">
              <a:rPr lang="en-GB" smtClean="0"/>
              <a:pPr/>
              <a:t>05/12/2013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E744C8-6ED8-49D9-B1ED-A9E21D1E3EB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EAE728-3CC3-4949-B2B1-7E23E5881A1A}" type="datetimeFigureOut">
              <a:rPr lang="en-GB" smtClean="0"/>
              <a:pPr/>
              <a:t>05/12/2013</a:t>
            </a:fld>
            <a:endParaRPr lang="en-GB"/>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744C8-6ED8-49D9-B1ED-A9E21D1E3EB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1B1EF84B-52AE-4ED3-A88B-D4D21769C8CB}" type="slidenum">
              <a:rPr lang="en-US">
                <a:solidFill>
                  <a:srgbClr val="000000"/>
                </a:solidFill>
              </a:rPr>
              <a:pPr fontAlgn="base">
                <a:spcBef>
                  <a:spcPct val="0"/>
                </a:spcBef>
                <a:spcAft>
                  <a:spcPct val="0"/>
                </a:spcAft>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1B1EF84B-52AE-4ED3-A88B-D4D21769C8CB}" type="slidenum">
              <a:rPr lang="en-US">
                <a:solidFill>
                  <a:srgbClr val="000000"/>
                </a:solidFill>
              </a:rPr>
              <a:pPr fontAlgn="base">
                <a:spcBef>
                  <a:spcPct val="0"/>
                </a:spcBef>
                <a:spcAft>
                  <a:spcPct val="0"/>
                </a:spcAft>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1658A958-BBEA-495A-97FC-2ED3610CCE03}" type="slidenum">
              <a:rPr lang="en-US">
                <a:solidFill>
                  <a:srgbClr val="000000"/>
                </a:solidFill>
              </a:rPr>
              <a:pPr fontAlgn="base">
                <a:spcBef>
                  <a:spcPct val="0"/>
                </a:spcBef>
                <a:spcAft>
                  <a:spcPct val="0"/>
                </a:spcAft>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2E7E9CA5-2EA9-4A39-B290-0A3DD2153DD5}" type="slidenum">
              <a:rPr lang="en-US">
                <a:solidFill>
                  <a:srgbClr val="000000"/>
                </a:solidFill>
              </a:rPr>
              <a:pPr fontAlgn="base">
                <a:spcBef>
                  <a:spcPct val="0"/>
                </a:spcBef>
                <a:spcAft>
                  <a:spcPct val="0"/>
                </a:spcAft>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1B573C04-D3B7-49A1-939D-71035CC6D453}" type="slidenum">
              <a:rPr lang="en-US">
                <a:solidFill>
                  <a:srgbClr val="000000"/>
                </a:solidFill>
              </a:rPr>
              <a:pPr fontAlgn="base">
                <a:spcBef>
                  <a:spcPct val="0"/>
                </a:spcBef>
                <a:spcAft>
                  <a:spcPct val="0"/>
                </a:spcAft>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A4056A-555F-45EC-A21B-BAA6A5FA2489}" type="datetimeFigureOut">
              <a:rPr lang="en-GB" smtClean="0">
                <a:solidFill>
                  <a:prstClr val="black">
                    <a:tint val="75000"/>
                  </a:prstClr>
                </a:solidFill>
              </a:rPr>
              <a:pPr/>
              <a:t>05/12/2013</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0A8113-9FB2-4A0C-AD23-1CC4FCEEAA87}" type="slidenum">
              <a:rPr lang="en-GB" smtClean="0">
                <a:solidFill>
                  <a:prstClr val="black">
                    <a:tint val="75000"/>
                  </a:prstClr>
                </a:solidFill>
              </a:rPr>
              <a:pPr/>
              <a:t>‹#›</a:t>
            </a:fld>
            <a:endParaRPr lang="en-GB">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6.xml"/><Relationship Id="rId18" Type="http://schemas.openxmlformats.org/officeDocument/2006/relationships/slide" Target="slide20.xml"/><Relationship Id="rId26" Type="http://schemas.openxmlformats.org/officeDocument/2006/relationships/slide" Target="slide35.xml"/><Relationship Id="rId39" Type="http://schemas.openxmlformats.org/officeDocument/2006/relationships/slide" Target="slide24.xml"/><Relationship Id="rId3" Type="http://schemas.openxmlformats.org/officeDocument/2006/relationships/slide" Target="slide3.xml"/><Relationship Id="rId21" Type="http://schemas.openxmlformats.org/officeDocument/2006/relationships/slide" Target="slide17.xml"/><Relationship Id="rId34" Type="http://schemas.openxmlformats.org/officeDocument/2006/relationships/slide" Target="slide21.xml"/><Relationship Id="rId42" Type="http://schemas.openxmlformats.org/officeDocument/2006/relationships/slide" Target="slide42.xml"/><Relationship Id="rId7" Type="http://schemas.openxmlformats.org/officeDocument/2006/relationships/slide" Target="slide6.xml"/><Relationship Id="rId12" Type="http://schemas.openxmlformats.org/officeDocument/2006/relationships/slide" Target="slide15.xml"/><Relationship Id="rId17" Type="http://schemas.openxmlformats.org/officeDocument/2006/relationships/slide" Target="slide28.xml"/><Relationship Id="rId25" Type="http://schemas.openxmlformats.org/officeDocument/2006/relationships/slide" Target="slide34.xml"/><Relationship Id="rId33" Type="http://schemas.openxmlformats.org/officeDocument/2006/relationships/slide" Target="slide18.xml"/><Relationship Id="rId38" Type="http://schemas.openxmlformats.org/officeDocument/2006/relationships/slide" Target="slide23.xml"/><Relationship Id="rId2" Type="http://schemas.openxmlformats.org/officeDocument/2006/relationships/slide" Target="slide2.xml"/><Relationship Id="rId16" Type="http://schemas.openxmlformats.org/officeDocument/2006/relationships/slide" Target="slide26.xml"/><Relationship Id="rId20" Type="http://schemas.openxmlformats.org/officeDocument/2006/relationships/slide" Target="slide30.xml"/><Relationship Id="rId29" Type="http://schemas.openxmlformats.org/officeDocument/2006/relationships/slide" Target="slide37.xml"/><Relationship Id="rId41"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24" Type="http://schemas.openxmlformats.org/officeDocument/2006/relationships/slide" Target="slide31.xml"/><Relationship Id="rId32" Type="http://schemas.openxmlformats.org/officeDocument/2006/relationships/slide" Target="slide41.xml"/><Relationship Id="rId37" Type="http://schemas.openxmlformats.org/officeDocument/2006/relationships/slide" Target="slide13.xml"/><Relationship Id="rId40" Type="http://schemas.openxmlformats.org/officeDocument/2006/relationships/slide" Target="slide25.xml"/><Relationship Id="rId45" Type="http://schemas.openxmlformats.org/officeDocument/2006/relationships/slide" Target="slide45.xml"/><Relationship Id="rId5" Type="http://schemas.openxmlformats.org/officeDocument/2006/relationships/slide" Target="slide5.xml"/><Relationship Id="rId15" Type="http://schemas.openxmlformats.org/officeDocument/2006/relationships/slide" Target="slide27.xml"/><Relationship Id="rId23" Type="http://schemas.openxmlformats.org/officeDocument/2006/relationships/slide" Target="slide33.xml"/><Relationship Id="rId28" Type="http://schemas.openxmlformats.org/officeDocument/2006/relationships/slide" Target="slide40.xml"/><Relationship Id="rId36" Type="http://schemas.openxmlformats.org/officeDocument/2006/relationships/slide" Target="slide44.xml"/><Relationship Id="rId10" Type="http://schemas.openxmlformats.org/officeDocument/2006/relationships/slide" Target="slide11.xml"/><Relationship Id="rId19" Type="http://schemas.openxmlformats.org/officeDocument/2006/relationships/slide" Target="slide29.xml"/><Relationship Id="rId31" Type="http://schemas.openxmlformats.org/officeDocument/2006/relationships/slide" Target="slide39.xml"/><Relationship Id="rId44" Type="http://schemas.openxmlformats.org/officeDocument/2006/relationships/slide" Target="slide14.xml"/><Relationship Id="rId4" Type="http://schemas.openxmlformats.org/officeDocument/2006/relationships/slide" Target="slide4.xml"/><Relationship Id="rId9" Type="http://schemas.openxmlformats.org/officeDocument/2006/relationships/slide" Target="slide10.xml"/><Relationship Id="rId14" Type="http://schemas.openxmlformats.org/officeDocument/2006/relationships/slide" Target="slide19.xml"/><Relationship Id="rId22" Type="http://schemas.openxmlformats.org/officeDocument/2006/relationships/slide" Target="slide32.xml"/><Relationship Id="rId27" Type="http://schemas.openxmlformats.org/officeDocument/2006/relationships/slide" Target="slide36.xml"/><Relationship Id="rId30" Type="http://schemas.openxmlformats.org/officeDocument/2006/relationships/slide" Target="slide38.xml"/><Relationship Id="rId35" Type="http://schemas.openxmlformats.org/officeDocument/2006/relationships/slide" Target="slide22.xml"/><Relationship Id="rId43" Type="http://schemas.openxmlformats.org/officeDocument/2006/relationships/slide" Target="slide43.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4.xml"/><Relationship Id="rId1" Type="http://schemas.openxmlformats.org/officeDocument/2006/relationships/slideLayout" Target="../slideLayouts/slideLayout63.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0.bin"/><Relationship Id="rId13" Type="http://schemas.openxmlformats.org/officeDocument/2006/relationships/image" Target="../media/image8.png"/><Relationship Id="rId3" Type="http://schemas.openxmlformats.org/officeDocument/2006/relationships/notesSlide" Target="../notesSlides/notesSlide5.xml"/><Relationship Id="rId7" Type="http://schemas.openxmlformats.org/officeDocument/2006/relationships/oleObject" Target="../embeddings/oleObject39.bin"/><Relationship Id="rId12" Type="http://schemas.openxmlformats.org/officeDocument/2006/relationships/slide" Target="slide1.xml"/><Relationship Id="rId2" Type="http://schemas.openxmlformats.org/officeDocument/2006/relationships/slideLayout" Target="../slideLayouts/slideLayout63.xml"/><Relationship Id="rId1" Type="http://schemas.openxmlformats.org/officeDocument/2006/relationships/vmlDrawing" Target="../drawings/vmlDrawing5.vml"/><Relationship Id="rId6" Type="http://schemas.openxmlformats.org/officeDocument/2006/relationships/oleObject" Target="../embeddings/oleObject38.bin"/><Relationship Id="rId11" Type="http://schemas.openxmlformats.org/officeDocument/2006/relationships/oleObject" Target="../embeddings/oleObject43.bin"/><Relationship Id="rId5" Type="http://schemas.openxmlformats.org/officeDocument/2006/relationships/oleObject" Target="../embeddings/oleObject37.bin"/><Relationship Id="rId10" Type="http://schemas.openxmlformats.org/officeDocument/2006/relationships/oleObject" Target="../embeddings/oleObject42.bin"/><Relationship Id="rId4" Type="http://schemas.openxmlformats.org/officeDocument/2006/relationships/oleObject" Target="../embeddings/oleObject36.bin"/><Relationship Id="rId9" Type="http://schemas.openxmlformats.org/officeDocument/2006/relationships/oleObject" Target="../embeddings/oleObject41.bin"/></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oleObject" Target="../embeddings/oleObject44.bin"/><Relationship Id="rId7" Type="http://schemas.openxmlformats.org/officeDocument/2006/relationships/slide" Target="slide1.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47.bin"/><Relationship Id="rId5" Type="http://schemas.openxmlformats.org/officeDocument/2006/relationships/oleObject" Target="../embeddings/oleObject46.bin"/><Relationship Id="rId4" Type="http://schemas.openxmlformats.org/officeDocument/2006/relationships/oleObject" Target="../embeddings/oleObject45.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8.png"/><Relationship Id="rId5" Type="http://schemas.openxmlformats.org/officeDocument/2006/relationships/slide" Target="slide1.xml"/><Relationship Id="rId4" Type="http://schemas.openxmlformats.org/officeDocument/2006/relationships/oleObject" Target="../embeddings/oleObject48.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52.bin"/><Relationship Id="rId13" Type="http://schemas.openxmlformats.org/officeDocument/2006/relationships/oleObject" Target="../embeddings/oleObject57.bin"/><Relationship Id="rId3" Type="http://schemas.openxmlformats.org/officeDocument/2006/relationships/slide" Target="slide1.xml"/><Relationship Id="rId7" Type="http://schemas.openxmlformats.org/officeDocument/2006/relationships/oleObject" Target="../embeddings/oleObject51.bin"/><Relationship Id="rId12" Type="http://schemas.openxmlformats.org/officeDocument/2006/relationships/oleObject" Target="../embeddings/oleObject56.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50.bin"/><Relationship Id="rId11" Type="http://schemas.openxmlformats.org/officeDocument/2006/relationships/oleObject" Target="../embeddings/oleObject55.bin"/><Relationship Id="rId5" Type="http://schemas.openxmlformats.org/officeDocument/2006/relationships/oleObject" Target="../embeddings/oleObject49.bin"/><Relationship Id="rId10" Type="http://schemas.openxmlformats.org/officeDocument/2006/relationships/oleObject" Target="../embeddings/oleObject54.bin"/><Relationship Id="rId4" Type="http://schemas.openxmlformats.org/officeDocument/2006/relationships/image" Target="../media/image8.png"/><Relationship Id="rId9" Type="http://schemas.openxmlformats.org/officeDocument/2006/relationships/oleObject" Target="../embeddings/oleObject53.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63.bin"/><Relationship Id="rId13" Type="http://schemas.openxmlformats.org/officeDocument/2006/relationships/oleObject" Target="../embeddings/oleObject68.bin"/><Relationship Id="rId3" Type="http://schemas.openxmlformats.org/officeDocument/2006/relationships/oleObject" Target="../embeddings/oleObject58.bin"/><Relationship Id="rId7" Type="http://schemas.openxmlformats.org/officeDocument/2006/relationships/oleObject" Target="../embeddings/oleObject62.bin"/><Relationship Id="rId12" Type="http://schemas.openxmlformats.org/officeDocument/2006/relationships/oleObject" Target="../embeddings/oleObject67.bin"/><Relationship Id="rId17" Type="http://schemas.openxmlformats.org/officeDocument/2006/relationships/image" Target="../media/image8.png"/><Relationship Id="rId2" Type="http://schemas.openxmlformats.org/officeDocument/2006/relationships/slideLayout" Target="../slideLayouts/slideLayout1.xml"/><Relationship Id="rId16" Type="http://schemas.openxmlformats.org/officeDocument/2006/relationships/slide" Target="slide1.xml"/><Relationship Id="rId1" Type="http://schemas.openxmlformats.org/officeDocument/2006/relationships/vmlDrawing" Target="../drawings/vmlDrawing9.vml"/><Relationship Id="rId6" Type="http://schemas.openxmlformats.org/officeDocument/2006/relationships/oleObject" Target="../embeddings/oleObject61.bin"/><Relationship Id="rId11" Type="http://schemas.openxmlformats.org/officeDocument/2006/relationships/oleObject" Target="../embeddings/oleObject66.bin"/><Relationship Id="rId5" Type="http://schemas.openxmlformats.org/officeDocument/2006/relationships/oleObject" Target="../embeddings/oleObject60.bin"/><Relationship Id="rId15" Type="http://schemas.openxmlformats.org/officeDocument/2006/relationships/oleObject" Target="../embeddings/oleObject70.bin"/><Relationship Id="rId10" Type="http://schemas.openxmlformats.org/officeDocument/2006/relationships/oleObject" Target="../embeddings/oleObject65.bin"/><Relationship Id="rId4" Type="http://schemas.openxmlformats.org/officeDocument/2006/relationships/oleObject" Target="../embeddings/oleObject59.bin"/><Relationship Id="rId9" Type="http://schemas.openxmlformats.org/officeDocument/2006/relationships/oleObject" Target="../embeddings/oleObject64.bin"/><Relationship Id="rId14" Type="http://schemas.openxmlformats.org/officeDocument/2006/relationships/oleObject" Target="../embeddings/oleObject69.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75.bin"/><Relationship Id="rId13" Type="http://schemas.openxmlformats.org/officeDocument/2006/relationships/oleObject" Target="../embeddings/oleObject80.bin"/><Relationship Id="rId3" Type="http://schemas.openxmlformats.org/officeDocument/2006/relationships/notesSlide" Target="../notesSlides/notesSlide7.xml"/><Relationship Id="rId7" Type="http://schemas.openxmlformats.org/officeDocument/2006/relationships/oleObject" Target="../embeddings/oleObject74.bin"/><Relationship Id="rId12" Type="http://schemas.openxmlformats.org/officeDocument/2006/relationships/oleObject" Target="../embeddings/oleObject79.bin"/><Relationship Id="rId2" Type="http://schemas.openxmlformats.org/officeDocument/2006/relationships/slideLayout" Target="../slideLayouts/slideLayout63.xml"/><Relationship Id="rId1" Type="http://schemas.openxmlformats.org/officeDocument/2006/relationships/vmlDrawing" Target="../drawings/vmlDrawing10.vml"/><Relationship Id="rId6" Type="http://schemas.openxmlformats.org/officeDocument/2006/relationships/oleObject" Target="../embeddings/oleObject73.bin"/><Relationship Id="rId11" Type="http://schemas.openxmlformats.org/officeDocument/2006/relationships/oleObject" Target="../embeddings/oleObject78.bin"/><Relationship Id="rId5" Type="http://schemas.openxmlformats.org/officeDocument/2006/relationships/oleObject" Target="../embeddings/oleObject72.bin"/><Relationship Id="rId15" Type="http://schemas.openxmlformats.org/officeDocument/2006/relationships/image" Target="../media/image8.png"/><Relationship Id="rId10" Type="http://schemas.openxmlformats.org/officeDocument/2006/relationships/oleObject" Target="../embeddings/oleObject77.bin"/><Relationship Id="rId4" Type="http://schemas.openxmlformats.org/officeDocument/2006/relationships/oleObject" Target="../embeddings/oleObject71.bin"/><Relationship Id="rId9" Type="http://schemas.openxmlformats.org/officeDocument/2006/relationships/oleObject" Target="../embeddings/oleObject76.bin"/><Relationship Id="rId14" Type="http://schemas.openxmlformats.org/officeDocument/2006/relationships/slide" Target="slide1.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86.bin"/><Relationship Id="rId13" Type="http://schemas.openxmlformats.org/officeDocument/2006/relationships/slide" Target="slide1.xml"/><Relationship Id="rId3" Type="http://schemas.openxmlformats.org/officeDocument/2006/relationships/oleObject" Target="../embeddings/oleObject81.bin"/><Relationship Id="rId7" Type="http://schemas.openxmlformats.org/officeDocument/2006/relationships/oleObject" Target="../embeddings/oleObject85.bin"/><Relationship Id="rId12" Type="http://schemas.openxmlformats.org/officeDocument/2006/relationships/oleObject" Target="../embeddings/oleObject90.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84.bin"/><Relationship Id="rId11" Type="http://schemas.openxmlformats.org/officeDocument/2006/relationships/oleObject" Target="../embeddings/oleObject89.bin"/><Relationship Id="rId5" Type="http://schemas.openxmlformats.org/officeDocument/2006/relationships/oleObject" Target="../embeddings/oleObject83.bin"/><Relationship Id="rId10" Type="http://schemas.openxmlformats.org/officeDocument/2006/relationships/oleObject" Target="../embeddings/oleObject88.bin"/><Relationship Id="rId4" Type="http://schemas.openxmlformats.org/officeDocument/2006/relationships/oleObject" Target="../embeddings/oleObject82.bin"/><Relationship Id="rId9" Type="http://schemas.openxmlformats.org/officeDocument/2006/relationships/oleObject" Target="../embeddings/oleObject87.bin"/><Relationship Id="rId14" Type="http://schemas.openxmlformats.org/officeDocument/2006/relationships/image" Target="../media/image8.png"/></Relationships>
</file>

<file path=ppt/slides/_rels/slide18.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oleObject" Target="../embeddings/oleObject91.bin"/><Relationship Id="rId7" Type="http://schemas.openxmlformats.org/officeDocument/2006/relationships/oleObject" Target="../embeddings/oleObject95.bin"/><Relationship Id="rId2" Type="http://schemas.openxmlformats.org/officeDocument/2006/relationships/slideLayout" Target="../slideLayouts/slideLayout63.xml"/><Relationship Id="rId1" Type="http://schemas.openxmlformats.org/officeDocument/2006/relationships/vmlDrawing" Target="../drawings/vmlDrawing12.vml"/><Relationship Id="rId6" Type="http://schemas.openxmlformats.org/officeDocument/2006/relationships/oleObject" Target="../embeddings/oleObject94.bin"/><Relationship Id="rId5" Type="http://schemas.openxmlformats.org/officeDocument/2006/relationships/oleObject" Target="../embeddings/oleObject93.bin"/><Relationship Id="rId4" Type="http://schemas.openxmlformats.org/officeDocument/2006/relationships/oleObject" Target="../embeddings/oleObject92.bin"/><Relationship Id="rId9" Type="http://schemas.openxmlformats.org/officeDocument/2006/relationships/image" Target="../media/image8.png"/></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00.bin"/><Relationship Id="rId13" Type="http://schemas.openxmlformats.org/officeDocument/2006/relationships/oleObject" Target="../embeddings/oleObject105.bin"/><Relationship Id="rId3" Type="http://schemas.openxmlformats.org/officeDocument/2006/relationships/notesSlide" Target="../notesSlides/notesSlide8.xml"/><Relationship Id="rId7" Type="http://schemas.openxmlformats.org/officeDocument/2006/relationships/oleObject" Target="../embeddings/oleObject99.bin"/><Relationship Id="rId12" Type="http://schemas.openxmlformats.org/officeDocument/2006/relationships/oleObject" Target="../embeddings/oleObject104.bin"/><Relationship Id="rId17" Type="http://schemas.openxmlformats.org/officeDocument/2006/relationships/image" Target="../media/image8.png"/><Relationship Id="rId2" Type="http://schemas.openxmlformats.org/officeDocument/2006/relationships/slideLayout" Target="../slideLayouts/slideLayout63.xml"/><Relationship Id="rId16" Type="http://schemas.openxmlformats.org/officeDocument/2006/relationships/slide" Target="slide1.xml"/><Relationship Id="rId1" Type="http://schemas.openxmlformats.org/officeDocument/2006/relationships/vmlDrawing" Target="../drawings/vmlDrawing13.vml"/><Relationship Id="rId6" Type="http://schemas.openxmlformats.org/officeDocument/2006/relationships/oleObject" Target="../embeddings/oleObject98.bin"/><Relationship Id="rId11" Type="http://schemas.openxmlformats.org/officeDocument/2006/relationships/oleObject" Target="../embeddings/oleObject103.bin"/><Relationship Id="rId5" Type="http://schemas.openxmlformats.org/officeDocument/2006/relationships/oleObject" Target="../embeddings/oleObject97.bin"/><Relationship Id="rId15" Type="http://schemas.openxmlformats.org/officeDocument/2006/relationships/oleObject" Target="../embeddings/oleObject107.bin"/><Relationship Id="rId10" Type="http://schemas.openxmlformats.org/officeDocument/2006/relationships/oleObject" Target="../embeddings/oleObject102.bin"/><Relationship Id="rId4" Type="http://schemas.openxmlformats.org/officeDocument/2006/relationships/oleObject" Target="../embeddings/oleObject96.bin"/><Relationship Id="rId9" Type="http://schemas.openxmlformats.org/officeDocument/2006/relationships/oleObject" Target="../embeddings/oleObject101.bin"/><Relationship Id="rId14" Type="http://schemas.openxmlformats.org/officeDocument/2006/relationships/oleObject" Target="../embeddings/oleObject106.bin"/></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7.png"/><Relationship Id="rId7" Type="http://schemas.openxmlformats.org/officeDocument/2006/relationships/oleObject" Target="../embeddings/oleObject4.bin"/><Relationship Id="rId2" Type="http://schemas.openxmlformats.org/officeDocument/2006/relationships/slideLayout" Target="../slideLayouts/slideLayout69.xml"/><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image" Target="../media/image8.png"/><Relationship Id="rId5" Type="http://schemas.openxmlformats.org/officeDocument/2006/relationships/oleObject" Target="../embeddings/oleObject2.bin"/><Relationship Id="rId10" Type="http://schemas.openxmlformats.org/officeDocument/2006/relationships/slide" Target="slide1.xml"/><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12.bin"/><Relationship Id="rId3" Type="http://schemas.openxmlformats.org/officeDocument/2006/relationships/notesSlide" Target="../notesSlides/notesSlide9.xml"/><Relationship Id="rId7" Type="http://schemas.openxmlformats.org/officeDocument/2006/relationships/oleObject" Target="../embeddings/oleObject111.bin"/><Relationship Id="rId2" Type="http://schemas.openxmlformats.org/officeDocument/2006/relationships/slideLayout" Target="../slideLayouts/slideLayout63.xml"/><Relationship Id="rId1" Type="http://schemas.openxmlformats.org/officeDocument/2006/relationships/vmlDrawing" Target="../drawings/vmlDrawing14.vml"/><Relationship Id="rId6" Type="http://schemas.openxmlformats.org/officeDocument/2006/relationships/oleObject" Target="../embeddings/oleObject110.bin"/><Relationship Id="rId11" Type="http://schemas.openxmlformats.org/officeDocument/2006/relationships/image" Target="../media/image8.png"/><Relationship Id="rId5" Type="http://schemas.openxmlformats.org/officeDocument/2006/relationships/oleObject" Target="../embeddings/oleObject109.bin"/><Relationship Id="rId10" Type="http://schemas.openxmlformats.org/officeDocument/2006/relationships/slide" Target="slide1.xml"/><Relationship Id="rId4" Type="http://schemas.openxmlformats.org/officeDocument/2006/relationships/oleObject" Target="../embeddings/oleObject108.bin"/><Relationship Id="rId9" Type="http://schemas.openxmlformats.org/officeDocument/2006/relationships/oleObject" Target="../embeddings/oleObject113.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119.bin"/><Relationship Id="rId13" Type="http://schemas.openxmlformats.org/officeDocument/2006/relationships/oleObject" Target="../embeddings/oleObject124.bin"/><Relationship Id="rId3" Type="http://schemas.openxmlformats.org/officeDocument/2006/relationships/oleObject" Target="../embeddings/oleObject114.bin"/><Relationship Id="rId7" Type="http://schemas.openxmlformats.org/officeDocument/2006/relationships/oleObject" Target="../embeddings/oleObject118.bin"/><Relationship Id="rId12" Type="http://schemas.openxmlformats.org/officeDocument/2006/relationships/oleObject" Target="../embeddings/oleObject123.bin"/><Relationship Id="rId17" Type="http://schemas.openxmlformats.org/officeDocument/2006/relationships/image" Target="../media/image8.png"/><Relationship Id="rId2" Type="http://schemas.openxmlformats.org/officeDocument/2006/relationships/slideLayout" Target="../slideLayouts/slideLayout2.xml"/><Relationship Id="rId16" Type="http://schemas.openxmlformats.org/officeDocument/2006/relationships/slide" Target="slide1.xml"/><Relationship Id="rId1" Type="http://schemas.openxmlformats.org/officeDocument/2006/relationships/vmlDrawing" Target="../drawings/vmlDrawing15.vml"/><Relationship Id="rId6" Type="http://schemas.openxmlformats.org/officeDocument/2006/relationships/oleObject" Target="../embeddings/oleObject117.bin"/><Relationship Id="rId11" Type="http://schemas.openxmlformats.org/officeDocument/2006/relationships/oleObject" Target="../embeddings/oleObject122.bin"/><Relationship Id="rId5" Type="http://schemas.openxmlformats.org/officeDocument/2006/relationships/oleObject" Target="../embeddings/oleObject116.bin"/><Relationship Id="rId15" Type="http://schemas.openxmlformats.org/officeDocument/2006/relationships/oleObject" Target="../embeddings/oleObject126.bin"/><Relationship Id="rId10" Type="http://schemas.openxmlformats.org/officeDocument/2006/relationships/oleObject" Target="../embeddings/oleObject121.bin"/><Relationship Id="rId4" Type="http://schemas.openxmlformats.org/officeDocument/2006/relationships/oleObject" Target="../embeddings/oleObject115.bin"/><Relationship Id="rId9" Type="http://schemas.openxmlformats.org/officeDocument/2006/relationships/oleObject" Target="../embeddings/oleObject120.bin"/><Relationship Id="rId14" Type="http://schemas.openxmlformats.org/officeDocument/2006/relationships/oleObject" Target="../embeddings/oleObject125.bin"/></Relationships>
</file>

<file path=ppt/slides/_rels/slide2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10.xml"/><Relationship Id="rId7" Type="http://schemas.openxmlformats.org/officeDocument/2006/relationships/slide" Target="slide1.xml"/><Relationship Id="rId2" Type="http://schemas.openxmlformats.org/officeDocument/2006/relationships/slideLayout" Target="../slideLayouts/slideLayout51.xml"/><Relationship Id="rId1" Type="http://schemas.openxmlformats.org/officeDocument/2006/relationships/vmlDrawing" Target="../drawings/vmlDrawing16.vml"/><Relationship Id="rId6" Type="http://schemas.openxmlformats.org/officeDocument/2006/relationships/oleObject" Target="../embeddings/oleObject128.bin"/><Relationship Id="rId5" Type="http://schemas.openxmlformats.org/officeDocument/2006/relationships/oleObject" Target="../embeddings/oleObject127.bin"/><Relationship Id="rId4" Type="http://schemas.openxmlformats.org/officeDocument/2006/relationships/image" Target="../media/image121.png"/></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33.bin"/><Relationship Id="rId13" Type="http://schemas.openxmlformats.org/officeDocument/2006/relationships/oleObject" Target="../embeddings/oleObject138.bin"/><Relationship Id="rId18" Type="http://schemas.openxmlformats.org/officeDocument/2006/relationships/oleObject" Target="../embeddings/oleObject143.bin"/><Relationship Id="rId26" Type="http://schemas.openxmlformats.org/officeDocument/2006/relationships/image" Target="../media/image8.png"/><Relationship Id="rId3" Type="http://schemas.openxmlformats.org/officeDocument/2006/relationships/notesSlide" Target="../notesSlides/notesSlide11.xml"/><Relationship Id="rId21" Type="http://schemas.openxmlformats.org/officeDocument/2006/relationships/oleObject" Target="../embeddings/oleObject146.bin"/><Relationship Id="rId7" Type="http://schemas.openxmlformats.org/officeDocument/2006/relationships/oleObject" Target="../embeddings/oleObject132.bin"/><Relationship Id="rId12" Type="http://schemas.openxmlformats.org/officeDocument/2006/relationships/oleObject" Target="../embeddings/oleObject137.bin"/><Relationship Id="rId17" Type="http://schemas.openxmlformats.org/officeDocument/2006/relationships/oleObject" Target="../embeddings/oleObject142.bin"/><Relationship Id="rId25" Type="http://schemas.openxmlformats.org/officeDocument/2006/relationships/slide" Target="slide1.xml"/><Relationship Id="rId2" Type="http://schemas.openxmlformats.org/officeDocument/2006/relationships/slideLayout" Target="../slideLayouts/slideLayout7.xml"/><Relationship Id="rId16" Type="http://schemas.openxmlformats.org/officeDocument/2006/relationships/oleObject" Target="../embeddings/oleObject141.bin"/><Relationship Id="rId20" Type="http://schemas.openxmlformats.org/officeDocument/2006/relationships/oleObject" Target="../embeddings/oleObject145.bin"/><Relationship Id="rId1" Type="http://schemas.openxmlformats.org/officeDocument/2006/relationships/vmlDrawing" Target="../drawings/vmlDrawing17.vml"/><Relationship Id="rId6" Type="http://schemas.openxmlformats.org/officeDocument/2006/relationships/oleObject" Target="../embeddings/oleObject131.bin"/><Relationship Id="rId11" Type="http://schemas.openxmlformats.org/officeDocument/2006/relationships/oleObject" Target="../embeddings/oleObject136.bin"/><Relationship Id="rId24" Type="http://schemas.openxmlformats.org/officeDocument/2006/relationships/oleObject" Target="../embeddings/oleObject149.bin"/><Relationship Id="rId5" Type="http://schemas.openxmlformats.org/officeDocument/2006/relationships/oleObject" Target="../embeddings/oleObject130.bin"/><Relationship Id="rId15" Type="http://schemas.openxmlformats.org/officeDocument/2006/relationships/oleObject" Target="../embeddings/oleObject140.bin"/><Relationship Id="rId23" Type="http://schemas.openxmlformats.org/officeDocument/2006/relationships/oleObject" Target="../embeddings/oleObject148.bin"/><Relationship Id="rId10" Type="http://schemas.openxmlformats.org/officeDocument/2006/relationships/oleObject" Target="../embeddings/oleObject135.bin"/><Relationship Id="rId19" Type="http://schemas.openxmlformats.org/officeDocument/2006/relationships/oleObject" Target="../embeddings/oleObject144.bin"/><Relationship Id="rId4" Type="http://schemas.openxmlformats.org/officeDocument/2006/relationships/oleObject" Target="../embeddings/oleObject129.bin"/><Relationship Id="rId9" Type="http://schemas.openxmlformats.org/officeDocument/2006/relationships/oleObject" Target="../embeddings/oleObject134.bin"/><Relationship Id="rId14" Type="http://schemas.openxmlformats.org/officeDocument/2006/relationships/oleObject" Target="../embeddings/oleObject139.bin"/><Relationship Id="rId22" Type="http://schemas.openxmlformats.org/officeDocument/2006/relationships/oleObject" Target="../embeddings/oleObject147.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50.bin"/><Relationship Id="rId7"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slide" Target="slide1.xml"/><Relationship Id="rId5" Type="http://schemas.openxmlformats.org/officeDocument/2006/relationships/oleObject" Target="../embeddings/oleObject152.bin"/><Relationship Id="rId4" Type="http://schemas.openxmlformats.org/officeDocument/2006/relationships/oleObject" Target="../embeddings/oleObject151.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53.bin"/><Relationship Id="rId7" Type="http://schemas.openxmlformats.org/officeDocument/2006/relationships/oleObject" Target="../embeddings/oleObject155.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154.bin"/><Relationship Id="rId5" Type="http://schemas.openxmlformats.org/officeDocument/2006/relationships/image" Target="../media/image8.png"/><Relationship Id="rId4" Type="http://schemas.openxmlformats.org/officeDocument/2006/relationships/slide" Target="slide1.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xml"/><Relationship Id="rId1" Type="http://schemas.openxmlformats.org/officeDocument/2006/relationships/slideLayout" Target="../slideLayouts/slideLayout40.xml"/></Relationships>
</file>

<file path=ppt/slides/_rels/slide2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2.xml"/><Relationship Id="rId1" Type="http://schemas.openxmlformats.org/officeDocument/2006/relationships/slideLayout" Target="../slideLayouts/slideLayout40.xml"/><Relationship Id="rId4" Type="http://schemas.openxmlformats.org/officeDocument/2006/relationships/image" Target="../media/image8.png"/></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161.bin"/><Relationship Id="rId13" Type="http://schemas.openxmlformats.org/officeDocument/2006/relationships/slide" Target="slide1.xml"/><Relationship Id="rId3" Type="http://schemas.openxmlformats.org/officeDocument/2006/relationships/oleObject" Target="../embeddings/oleObject156.bin"/><Relationship Id="rId7" Type="http://schemas.openxmlformats.org/officeDocument/2006/relationships/oleObject" Target="../embeddings/oleObject160.bin"/><Relationship Id="rId12" Type="http://schemas.openxmlformats.org/officeDocument/2006/relationships/oleObject" Target="../embeddings/oleObject165.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159.bin"/><Relationship Id="rId11" Type="http://schemas.openxmlformats.org/officeDocument/2006/relationships/oleObject" Target="../embeddings/oleObject164.bin"/><Relationship Id="rId5" Type="http://schemas.openxmlformats.org/officeDocument/2006/relationships/oleObject" Target="../embeddings/oleObject158.bin"/><Relationship Id="rId10" Type="http://schemas.openxmlformats.org/officeDocument/2006/relationships/oleObject" Target="../embeddings/oleObject163.bin"/><Relationship Id="rId4" Type="http://schemas.openxmlformats.org/officeDocument/2006/relationships/oleObject" Target="../embeddings/oleObject157.bin"/><Relationship Id="rId9" Type="http://schemas.openxmlformats.org/officeDocument/2006/relationships/oleObject" Target="../embeddings/oleObject162.bin"/><Relationship Id="rId14" Type="http://schemas.openxmlformats.org/officeDocument/2006/relationships/image" Target="../media/image8.png"/></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xml"/><Relationship Id="rId1" Type="http://schemas.openxmlformats.org/officeDocument/2006/relationships/slideLayout" Target="../slideLayouts/slideLayout63.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8.png"/><Relationship Id="rId3" Type="http://schemas.openxmlformats.org/officeDocument/2006/relationships/oleObject" Target="../embeddings/oleObject7.bin"/><Relationship Id="rId7" Type="http://schemas.openxmlformats.org/officeDocument/2006/relationships/oleObject" Target="../embeddings/oleObject11.bin"/><Relationship Id="rId12" Type="http://schemas.openxmlformats.org/officeDocument/2006/relationships/slide" Target="slide1.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0.bin"/><Relationship Id="rId11" Type="http://schemas.openxmlformats.org/officeDocument/2006/relationships/oleObject" Target="../embeddings/oleObject15.bin"/><Relationship Id="rId5" Type="http://schemas.openxmlformats.org/officeDocument/2006/relationships/oleObject" Target="../embeddings/oleObject9.bin"/><Relationship Id="rId10" Type="http://schemas.openxmlformats.org/officeDocument/2006/relationships/oleObject" Target="../embeddings/oleObject14.bin"/><Relationship Id="rId4" Type="http://schemas.openxmlformats.org/officeDocument/2006/relationships/oleObject" Target="../embeddings/oleObject8.bin"/><Relationship Id="rId9" Type="http://schemas.openxmlformats.org/officeDocument/2006/relationships/oleObject" Target="../embeddings/oleObject13.bin"/></Relationships>
</file>

<file path=ppt/slides/_rels/slide30.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oleObject" Target="../embeddings/oleObject166.bin"/><Relationship Id="rId7" Type="http://schemas.openxmlformats.org/officeDocument/2006/relationships/oleObject" Target="../embeddings/oleObject170.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169.bin"/><Relationship Id="rId5" Type="http://schemas.openxmlformats.org/officeDocument/2006/relationships/oleObject" Target="../embeddings/oleObject168.bin"/><Relationship Id="rId4" Type="http://schemas.openxmlformats.org/officeDocument/2006/relationships/oleObject" Target="../embeddings/oleObject167.bin"/><Relationship Id="rId9" Type="http://schemas.openxmlformats.org/officeDocument/2006/relationships/image" Target="../media/image8.png"/></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175.bin"/><Relationship Id="rId13" Type="http://schemas.openxmlformats.org/officeDocument/2006/relationships/oleObject" Target="../embeddings/oleObject180.bin"/><Relationship Id="rId18" Type="http://schemas.openxmlformats.org/officeDocument/2006/relationships/oleObject" Target="../embeddings/oleObject185.bin"/><Relationship Id="rId3" Type="http://schemas.openxmlformats.org/officeDocument/2006/relationships/notesSlide" Target="../notesSlides/notesSlide13.xml"/><Relationship Id="rId21" Type="http://schemas.openxmlformats.org/officeDocument/2006/relationships/oleObject" Target="../embeddings/oleObject188.bin"/><Relationship Id="rId7" Type="http://schemas.openxmlformats.org/officeDocument/2006/relationships/oleObject" Target="../embeddings/oleObject174.bin"/><Relationship Id="rId12" Type="http://schemas.openxmlformats.org/officeDocument/2006/relationships/oleObject" Target="../embeddings/oleObject179.bin"/><Relationship Id="rId17" Type="http://schemas.openxmlformats.org/officeDocument/2006/relationships/oleObject" Target="../embeddings/oleObject184.bin"/><Relationship Id="rId2" Type="http://schemas.openxmlformats.org/officeDocument/2006/relationships/slideLayout" Target="../slideLayouts/slideLayout63.xml"/><Relationship Id="rId16" Type="http://schemas.openxmlformats.org/officeDocument/2006/relationships/oleObject" Target="../embeddings/oleObject183.bin"/><Relationship Id="rId20" Type="http://schemas.openxmlformats.org/officeDocument/2006/relationships/oleObject" Target="../embeddings/oleObject187.bin"/><Relationship Id="rId1" Type="http://schemas.openxmlformats.org/officeDocument/2006/relationships/vmlDrawing" Target="../drawings/vmlDrawing22.vml"/><Relationship Id="rId6" Type="http://schemas.openxmlformats.org/officeDocument/2006/relationships/oleObject" Target="../embeddings/oleObject173.bin"/><Relationship Id="rId11" Type="http://schemas.openxmlformats.org/officeDocument/2006/relationships/oleObject" Target="../embeddings/oleObject178.bin"/><Relationship Id="rId24" Type="http://schemas.openxmlformats.org/officeDocument/2006/relationships/image" Target="../media/image8.png"/><Relationship Id="rId5" Type="http://schemas.openxmlformats.org/officeDocument/2006/relationships/oleObject" Target="../embeddings/oleObject172.bin"/><Relationship Id="rId15" Type="http://schemas.openxmlformats.org/officeDocument/2006/relationships/oleObject" Target="../embeddings/oleObject182.bin"/><Relationship Id="rId23" Type="http://schemas.openxmlformats.org/officeDocument/2006/relationships/slide" Target="slide1.xml"/><Relationship Id="rId10" Type="http://schemas.openxmlformats.org/officeDocument/2006/relationships/oleObject" Target="../embeddings/oleObject177.bin"/><Relationship Id="rId19" Type="http://schemas.openxmlformats.org/officeDocument/2006/relationships/oleObject" Target="../embeddings/oleObject186.bin"/><Relationship Id="rId4" Type="http://schemas.openxmlformats.org/officeDocument/2006/relationships/oleObject" Target="../embeddings/oleObject171.bin"/><Relationship Id="rId9" Type="http://schemas.openxmlformats.org/officeDocument/2006/relationships/oleObject" Target="../embeddings/oleObject176.bin"/><Relationship Id="rId14" Type="http://schemas.openxmlformats.org/officeDocument/2006/relationships/oleObject" Target="../embeddings/oleObject181.bin"/><Relationship Id="rId22" Type="http://schemas.openxmlformats.org/officeDocument/2006/relationships/oleObject" Target="../embeddings/oleObject189.bin"/></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xml"/><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3" Type="http://schemas.openxmlformats.org/officeDocument/2006/relationships/image" Target="../media/image179.png"/><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slide" Target="slide1.xml"/><Relationship Id="rId5" Type="http://schemas.openxmlformats.org/officeDocument/2006/relationships/oleObject" Target="../embeddings/oleObject191.bin"/><Relationship Id="rId4" Type="http://schemas.openxmlformats.org/officeDocument/2006/relationships/oleObject" Target="../embeddings/oleObject190.bin"/></Relationships>
</file>

<file path=ppt/slides/_rels/slide3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4.xml"/><Relationship Id="rId1" Type="http://schemas.openxmlformats.org/officeDocument/2006/relationships/slideLayout" Target="../slideLayouts/slideLayout63.xml"/><Relationship Id="rId4" Type="http://schemas.openxmlformats.org/officeDocument/2006/relationships/image" Target="../media/image8.png"/></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xml"/><Relationship Id="rId1" Type="http://schemas.openxmlformats.org/officeDocument/2006/relationships/slideLayout" Target="../slideLayouts/slideLayout63.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xml"/><Relationship Id="rId1" Type="http://schemas.openxmlformats.org/officeDocument/2006/relationships/slideLayout" Target="../slideLayouts/slideLayout63.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xml"/><Relationship Id="rId1" Type="http://schemas.openxmlformats.org/officeDocument/2006/relationships/slideLayout" Target="../slideLayouts/slideLayout63.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xml"/><Relationship Id="rId1" Type="http://schemas.openxmlformats.org/officeDocument/2006/relationships/slideLayout" Target="../slideLayouts/slideLayout63.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xml"/><Relationship Id="rId1" Type="http://schemas.openxmlformats.org/officeDocument/2006/relationships/slideLayout" Target="../slideLayouts/slideLayout63.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5.jpeg"/><Relationship Id="rId1" Type="http://schemas.openxmlformats.org/officeDocument/2006/relationships/slideLayout" Target="../slideLayouts/slideLayout29.xml"/><Relationship Id="rId4" Type="http://schemas.openxmlformats.org/officeDocument/2006/relationships/image" Target="../media/image8.png"/></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xml"/><Relationship Id="rId1" Type="http://schemas.openxmlformats.org/officeDocument/2006/relationships/slideLayout" Target="../slideLayouts/slideLayout63.xml"/></Relationships>
</file>

<file path=ppt/slides/_rels/slide4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15.xml"/><Relationship Id="rId7" Type="http://schemas.openxmlformats.org/officeDocument/2006/relationships/slide" Target="slide1.xml"/><Relationship Id="rId2" Type="http://schemas.openxmlformats.org/officeDocument/2006/relationships/slideLayout" Target="../slideLayouts/slideLayout63.xml"/><Relationship Id="rId1" Type="http://schemas.openxmlformats.org/officeDocument/2006/relationships/vmlDrawing" Target="../drawings/vmlDrawing24.vml"/><Relationship Id="rId6" Type="http://schemas.openxmlformats.org/officeDocument/2006/relationships/oleObject" Target="../embeddings/oleObject194.bin"/><Relationship Id="rId5" Type="http://schemas.openxmlformats.org/officeDocument/2006/relationships/oleObject" Target="../embeddings/oleObject193.bin"/><Relationship Id="rId4" Type="http://schemas.openxmlformats.org/officeDocument/2006/relationships/oleObject" Target="../embeddings/oleObject192.bin"/></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198.bin"/><Relationship Id="rId3" Type="http://schemas.openxmlformats.org/officeDocument/2006/relationships/slide" Target="slide1.xml"/><Relationship Id="rId7" Type="http://schemas.openxmlformats.org/officeDocument/2006/relationships/oleObject" Target="../embeddings/oleObject197.bin"/><Relationship Id="rId2" Type="http://schemas.openxmlformats.org/officeDocument/2006/relationships/slideLayout" Target="../slideLayouts/slideLayout63.xml"/><Relationship Id="rId1" Type="http://schemas.openxmlformats.org/officeDocument/2006/relationships/vmlDrawing" Target="../drawings/vmlDrawing25.vml"/><Relationship Id="rId6" Type="http://schemas.openxmlformats.org/officeDocument/2006/relationships/oleObject" Target="../embeddings/oleObject196.bin"/><Relationship Id="rId5" Type="http://schemas.openxmlformats.org/officeDocument/2006/relationships/oleObject" Target="../embeddings/oleObject195.bin"/><Relationship Id="rId4" Type="http://schemas.openxmlformats.org/officeDocument/2006/relationships/image" Target="../media/image8.png"/><Relationship Id="rId9" Type="http://schemas.openxmlformats.org/officeDocument/2006/relationships/oleObject" Target="../embeddings/oleObject199.bin"/></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205.bin"/><Relationship Id="rId13" Type="http://schemas.openxmlformats.org/officeDocument/2006/relationships/oleObject" Target="../embeddings/oleObject210.bin"/><Relationship Id="rId3" Type="http://schemas.openxmlformats.org/officeDocument/2006/relationships/oleObject" Target="../embeddings/oleObject200.bin"/><Relationship Id="rId7" Type="http://schemas.openxmlformats.org/officeDocument/2006/relationships/oleObject" Target="../embeddings/oleObject204.bin"/><Relationship Id="rId12" Type="http://schemas.openxmlformats.org/officeDocument/2006/relationships/oleObject" Target="../embeddings/oleObject209.bin"/><Relationship Id="rId17" Type="http://schemas.openxmlformats.org/officeDocument/2006/relationships/image" Target="../media/image8.png"/><Relationship Id="rId2" Type="http://schemas.openxmlformats.org/officeDocument/2006/relationships/slideLayout" Target="../slideLayouts/slideLayout63.xml"/><Relationship Id="rId16" Type="http://schemas.openxmlformats.org/officeDocument/2006/relationships/slide" Target="slide1.xml"/><Relationship Id="rId1" Type="http://schemas.openxmlformats.org/officeDocument/2006/relationships/vmlDrawing" Target="../drawings/vmlDrawing26.vml"/><Relationship Id="rId6" Type="http://schemas.openxmlformats.org/officeDocument/2006/relationships/oleObject" Target="../embeddings/oleObject203.bin"/><Relationship Id="rId11" Type="http://schemas.openxmlformats.org/officeDocument/2006/relationships/oleObject" Target="../embeddings/oleObject208.bin"/><Relationship Id="rId5" Type="http://schemas.openxmlformats.org/officeDocument/2006/relationships/oleObject" Target="../embeddings/oleObject202.bin"/><Relationship Id="rId15" Type="http://schemas.openxmlformats.org/officeDocument/2006/relationships/oleObject" Target="../embeddings/oleObject212.bin"/><Relationship Id="rId10" Type="http://schemas.openxmlformats.org/officeDocument/2006/relationships/oleObject" Target="../embeddings/oleObject207.bin"/><Relationship Id="rId4" Type="http://schemas.openxmlformats.org/officeDocument/2006/relationships/oleObject" Target="../embeddings/oleObject201.bin"/><Relationship Id="rId9" Type="http://schemas.openxmlformats.org/officeDocument/2006/relationships/oleObject" Target="../embeddings/oleObject206.bin"/><Relationship Id="rId14" Type="http://schemas.openxmlformats.org/officeDocument/2006/relationships/oleObject" Target="../embeddings/oleObject211.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13.bin"/><Relationship Id="rId2" Type="http://schemas.openxmlformats.org/officeDocument/2006/relationships/slideLayout" Target="../slideLayouts/slideLayout2.xml"/><Relationship Id="rId1" Type="http://schemas.openxmlformats.org/officeDocument/2006/relationships/vmlDrawing" Target="../drawings/vmlDrawing27.vml"/><Relationship Id="rId5" Type="http://schemas.openxmlformats.org/officeDocument/2006/relationships/image" Target="../media/image8.png"/><Relationship Id="rId4" Type="http://schemas.openxmlformats.org/officeDocument/2006/relationships/slide" Target="slide1.xml"/></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219.bin"/><Relationship Id="rId3" Type="http://schemas.openxmlformats.org/officeDocument/2006/relationships/oleObject" Target="../embeddings/oleObject214.bin"/><Relationship Id="rId7" Type="http://schemas.openxmlformats.org/officeDocument/2006/relationships/oleObject" Target="../embeddings/oleObject218.bin"/><Relationship Id="rId12"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oleObject" Target="../embeddings/oleObject217.bin"/><Relationship Id="rId11" Type="http://schemas.openxmlformats.org/officeDocument/2006/relationships/slide" Target="slide1.xml"/><Relationship Id="rId5" Type="http://schemas.openxmlformats.org/officeDocument/2006/relationships/oleObject" Target="../embeddings/oleObject216.bin"/><Relationship Id="rId10" Type="http://schemas.openxmlformats.org/officeDocument/2006/relationships/oleObject" Target="../embeddings/oleObject221.bin"/><Relationship Id="rId4" Type="http://schemas.openxmlformats.org/officeDocument/2006/relationships/oleObject" Target="../embeddings/oleObject215.bin"/><Relationship Id="rId9" Type="http://schemas.openxmlformats.org/officeDocument/2006/relationships/oleObject" Target="../embeddings/oleObject220.bin"/></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oleObject" Target="../embeddings/oleObject25.bin"/><Relationship Id="rId18" Type="http://schemas.openxmlformats.org/officeDocument/2006/relationships/oleObject" Target="../embeddings/oleObject30.bin"/><Relationship Id="rId3" Type="http://schemas.openxmlformats.org/officeDocument/2006/relationships/notesSlide" Target="../notesSlides/notesSlide1.xml"/><Relationship Id="rId21" Type="http://schemas.openxmlformats.org/officeDocument/2006/relationships/image" Target="../media/image8.png"/><Relationship Id="rId7" Type="http://schemas.openxmlformats.org/officeDocument/2006/relationships/oleObject" Target="../embeddings/oleObject19.bin"/><Relationship Id="rId12" Type="http://schemas.openxmlformats.org/officeDocument/2006/relationships/oleObject" Target="../embeddings/oleObject24.bin"/><Relationship Id="rId17" Type="http://schemas.openxmlformats.org/officeDocument/2006/relationships/oleObject" Target="../embeddings/oleObject29.bin"/><Relationship Id="rId2" Type="http://schemas.openxmlformats.org/officeDocument/2006/relationships/slideLayout" Target="../slideLayouts/slideLayout18.xml"/><Relationship Id="rId16" Type="http://schemas.openxmlformats.org/officeDocument/2006/relationships/oleObject" Target="../embeddings/oleObject28.bin"/><Relationship Id="rId20" Type="http://schemas.openxmlformats.org/officeDocument/2006/relationships/slide" Target="slide1.xml"/><Relationship Id="rId1" Type="http://schemas.openxmlformats.org/officeDocument/2006/relationships/vmlDrawing" Target="../drawings/vmlDrawing3.vml"/><Relationship Id="rId6" Type="http://schemas.openxmlformats.org/officeDocument/2006/relationships/oleObject" Target="../embeddings/oleObject18.bin"/><Relationship Id="rId11" Type="http://schemas.openxmlformats.org/officeDocument/2006/relationships/oleObject" Target="../embeddings/oleObject23.bin"/><Relationship Id="rId5" Type="http://schemas.openxmlformats.org/officeDocument/2006/relationships/oleObject" Target="../embeddings/oleObject17.bin"/><Relationship Id="rId15" Type="http://schemas.openxmlformats.org/officeDocument/2006/relationships/oleObject" Target="../embeddings/oleObject27.bin"/><Relationship Id="rId10" Type="http://schemas.openxmlformats.org/officeDocument/2006/relationships/oleObject" Target="../embeddings/oleObject22.bin"/><Relationship Id="rId19" Type="http://schemas.openxmlformats.org/officeDocument/2006/relationships/oleObject" Target="../embeddings/oleObject31.bin"/><Relationship Id="rId4" Type="http://schemas.openxmlformats.org/officeDocument/2006/relationships/oleObject" Target="../embeddings/oleObject16.bin"/><Relationship Id="rId9" Type="http://schemas.openxmlformats.org/officeDocument/2006/relationships/oleObject" Target="../embeddings/oleObject21.bin"/><Relationship Id="rId14" Type="http://schemas.openxmlformats.org/officeDocument/2006/relationships/oleObject" Target="../embeddings/oleObject26.bin"/></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oleObject" Target="../embeddings/oleObject32.bin"/><Relationship Id="rId7" Type="http://schemas.openxmlformats.org/officeDocument/2006/relationships/slide" Target="slide1.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35.bin"/><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hlinkClick r:id="rId2" action="ppaction://hlinksldjump"/>
          </p:cNvPr>
          <p:cNvSpPr/>
          <p:nvPr/>
        </p:nvSpPr>
        <p:spPr>
          <a:xfrm>
            <a:off x="250375" y="1248211"/>
            <a:ext cx="1872342" cy="391886"/>
          </a:xfrm>
          <a:prstGeom prst="roundRect">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Multiplication</a:t>
            </a:r>
            <a:endParaRPr lang="en-GB" dirty="0"/>
          </a:p>
        </p:txBody>
      </p:sp>
      <p:sp>
        <p:nvSpPr>
          <p:cNvPr id="5" name="Rounded Rectangle 4">
            <a:hlinkClick r:id="rId3" action="ppaction://hlinksldjump"/>
          </p:cNvPr>
          <p:cNvSpPr/>
          <p:nvPr/>
        </p:nvSpPr>
        <p:spPr>
          <a:xfrm>
            <a:off x="250375" y="1751857"/>
            <a:ext cx="1872342" cy="391886"/>
          </a:xfrm>
          <a:prstGeom prst="roundRect">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Cube numbers</a:t>
            </a:r>
            <a:endParaRPr lang="en-GB" dirty="0"/>
          </a:p>
        </p:txBody>
      </p:sp>
      <p:sp>
        <p:nvSpPr>
          <p:cNvPr id="6" name="Rounded Rectangle 5">
            <a:hlinkClick r:id="rId4" action="ppaction://hlinksldjump"/>
          </p:cNvPr>
          <p:cNvSpPr/>
          <p:nvPr/>
        </p:nvSpPr>
        <p:spPr>
          <a:xfrm>
            <a:off x="250375" y="2255503"/>
            <a:ext cx="1872342" cy="391886"/>
          </a:xfrm>
          <a:prstGeom prst="roundRect">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Prime numbers</a:t>
            </a:r>
            <a:endParaRPr lang="en-GB" dirty="0"/>
          </a:p>
        </p:txBody>
      </p:sp>
      <p:sp>
        <p:nvSpPr>
          <p:cNvPr id="7" name="Rounded Rectangle 6">
            <a:hlinkClick r:id="rId5" action="ppaction://hlinksldjump"/>
          </p:cNvPr>
          <p:cNvSpPr/>
          <p:nvPr/>
        </p:nvSpPr>
        <p:spPr>
          <a:xfrm>
            <a:off x="250375" y="2759149"/>
            <a:ext cx="1872342" cy="391886"/>
          </a:xfrm>
          <a:prstGeom prst="roundRect">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Prime numbers 2</a:t>
            </a:r>
            <a:endParaRPr lang="en-GB" dirty="0"/>
          </a:p>
        </p:txBody>
      </p:sp>
      <p:sp>
        <p:nvSpPr>
          <p:cNvPr id="8" name="Rounded Rectangle 7">
            <a:hlinkClick r:id="rId6" action="ppaction://hlinksldjump"/>
          </p:cNvPr>
          <p:cNvSpPr/>
          <p:nvPr/>
        </p:nvSpPr>
        <p:spPr>
          <a:xfrm>
            <a:off x="250375" y="3766441"/>
            <a:ext cx="1872342" cy="391886"/>
          </a:xfrm>
          <a:prstGeom prst="roundRect">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Multiples 1</a:t>
            </a:r>
            <a:endParaRPr lang="en-GB" dirty="0"/>
          </a:p>
        </p:txBody>
      </p:sp>
      <p:sp>
        <p:nvSpPr>
          <p:cNvPr id="9" name="Rounded Rectangle 8">
            <a:hlinkClick r:id="rId7" action="ppaction://hlinksldjump"/>
          </p:cNvPr>
          <p:cNvSpPr/>
          <p:nvPr/>
        </p:nvSpPr>
        <p:spPr>
          <a:xfrm>
            <a:off x="250375" y="3262795"/>
            <a:ext cx="1872342" cy="391886"/>
          </a:xfrm>
          <a:prstGeom prst="roundRect">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Factors</a:t>
            </a:r>
            <a:endParaRPr lang="en-GB" dirty="0"/>
          </a:p>
        </p:txBody>
      </p:sp>
      <p:sp>
        <p:nvSpPr>
          <p:cNvPr id="10" name="Rounded Rectangle 9">
            <a:hlinkClick r:id="rId8" action="ppaction://hlinksldjump"/>
          </p:cNvPr>
          <p:cNvSpPr/>
          <p:nvPr/>
        </p:nvSpPr>
        <p:spPr>
          <a:xfrm>
            <a:off x="250375" y="4270087"/>
            <a:ext cx="1872342" cy="391886"/>
          </a:xfrm>
          <a:prstGeom prst="roundRect">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Multiples 2</a:t>
            </a:r>
            <a:endParaRPr lang="en-GB" dirty="0"/>
          </a:p>
        </p:txBody>
      </p:sp>
      <p:sp>
        <p:nvSpPr>
          <p:cNvPr id="11" name="Rounded Rectangle 10">
            <a:hlinkClick r:id="rId9" action="ppaction://hlinksldjump"/>
          </p:cNvPr>
          <p:cNvSpPr/>
          <p:nvPr/>
        </p:nvSpPr>
        <p:spPr>
          <a:xfrm>
            <a:off x="250375" y="4773733"/>
            <a:ext cx="1872342" cy="391886"/>
          </a:xfrm>
          <a:prstGeom prst="roundRect">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Equivalent ratios</a:t>
            </a:r>
            <a:endParaRPr lang="en-GB" dirty="0"/>
          </a:p>
        </p:txBody>
      </p:sp>
      <p:sp>
        <p:nvSpPr>
          <p:cNvPr id="12" name="Rounded Rectangle 11">
            <a:hlinkClick r:id="rId10" action="ppaction://hlinksldjump"/>
          </p:cNvPr>
          <p:cNvSpPr/>
          <p:nvPr/>
        </p:nvSpPr>
        <p:spPr>
          <a:xfrm>
            <a:off x="250375" y="5277379"/>
            <a:ext cx="1872342" cy="391886"/>
          </a:xfrm>
          <a:prstGeom prst="roundRect">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Percentage of amount</a:t>
            </a:r>
            <a:endParaRPr lang="en-GB" sz="1400" dirty="0"/>
          </a:p>
        </p:txBody>
      </p:sp>
      <p:sp>
        <p:nvSpPr>
          <p:cNvPr id="13" name="Rounded Rectangle 12">
            <a:hlinkClick r:id="rId11" action="ppaction://hlinksldjump"/>
          </p:cNvPr>
          <p:cNvSpPr/>
          <p:nvPr/>
        </p:nvSpPr>
        <p:spPr>
          <a:xfrm>
            <a:off x="250375" y="5781025"/>
            <a:ext cx="1872342" cy="391886"/>
          </a:xfrm>
          <a:prstGeom prst="roundRect">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Fractions 1</a:t>
            </a:r>
            <a:endParaRPr lang="en-GB" dirty="0"/>
          </a:p>
        </p:txBody>
      </p:sp>
      <p:sp>
        <p:nvSpPr>
          <p:cNvPr id="14" name="Rounded Rectangle 13">
            <a:hlinkClick r:id="rId12" action="ppaction://hlinksldjump"/>
          </p:cNvPr>
          <p:cNvSpPr/>
          <p:nvPr/>
        </p:nvSpPr>
        <p:spPr>
          <a:xfrm>
            <a:off x="2509158" y="1248211"/>
            <a:ext cx="1872342" cy="391886"/>
          </a:xfrm>
          <a:prstGeom prst="round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Algebra pyramid</a:t>
            </a:r>
            <a:endParaRPr lang="en-GB" dirty="0"/>
          </a:p>
        </p:txBody>
      </p:sp>
      <p:sp>
        <p:nvSpPr>
          <p:cNvPr id="15" name="Rounded Rectangle 14">
            <a:hlinkClick r:id="rId13" action="ppaction://hlinksldjump"/>
          </p:cNvPr>
          <p:cNvSpPr/>
          <p:nvPr/>
        </p:nvSpPr>
        <p:spPr>
          <a:xfrm>
            <a:off x="2509158" y="1751857"/>
            <a:ext cx="1872342" cy="391886"/>
          </a:xfrm>
          <a:prstGeom prst="round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Linear equation 1</a:t>
            </a:r>
            <a:endParaRPr lang="en-GB" dirty="0"/>
          </a:p>
        </p:txBody>
      </p:sp>
      <p:sp>
        <p:nvSpPr>
          <p:cNvPr id="16" name="Rounded Rectangle 15">
            <a:hlinkClick r:id="rId14" action="ppaction://hlinksldjump"/>
          </p:cNvPr>
          <p:cNvSpPr/>
          <p:nvPr/>
        </p:nvSpPr>
        <p:spPr>
          <a:xfrm>
            <a:off x="2509158" y="3262795"/>
            <a:ext cx="1872342" cy="391886"/>
          </a:xfrm>
          <a:prstGeom prst="round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fontScale="70000" lnSpcReduction="20000"/>
          </a:bodyPr>
          <a:lstStyle/>
          <a:p>
            <a:pPr algn="ctr"/>
            <a:r>
              <a:rPr lang="en-GB" dirty="0" smtClean="0"/>
              <a:t>Simultaneous equations 1</a:t>
            </a:r>
            <a:endParaRPr lang="en-GB" dirty="0"/>
          </a:p>
        </p:txBody>
      </p:sp>
      <p:sp>
        <p:nvSpPr>
          <p:cNvPr id="19" name="Rounded Rectangle 18">
            <a:hlinkClick r:id="rId15" action="ppaction://hlinksldjump"/>
          </p:cNvPr>
          <p:cNvSpPr/>
          <p:nvPr/>
        </p:nvSpPr>
        <p:spPr>
          <a:xfrm>
            <a:off x="4781248" y="1751857"/>
            <a:ext cx="1872342" cy="391886"/>
          </a:xfrm>
          <a:prstGeom prst="roundRect">
            <a:avLst/>
          </a:prstGeom>
          <a:solidFill>
            <a:schemeClr val="accent5">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Perimeter 2</a:t>
            </a:r>
            <a:endParaRPr lang="en-GB" dirty="0"/>
          </a:p>
        </p:txBody>
      </p:sp>
      <p:sp>
        <p:nvSpPr>
          <p:cNvPr id="20" name="Rounded Rectangle 19">
            <a:hlinkClick r:id="rId16" action="ppaction://hlinksldjump"/>
          </p:cNvPr>
          <p:cNvSpPr/>
          <p:nvPr/>
        </p:nvSpPr>
        <p:spPr>
          <a:xfrm>
            <a:off x="4781248" y="1248211"/>
            <a:ext cx="1872342" cy="391886"/>
          </a:xfrm>
          <a:prstGeom prst="roundRect">
            <a:avLst/>
          </a:prstGeom>
          <a:solidFill>
            <a:schemeClr val="accent5">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Perimeter 1</a:t>
            </a:r>
            <a:endParaRPr lang="en-GB" dirty="0"/>
          </a:p>
        </p:txBody>
      </p:sp>
      <p:sp>
        <p:nvSpPr>
          <p:cNvPr id="21" name="Rounded Rectangle 20">
            <a:hlinkClick r:id="rId17" action="ppaction://hlinksldjump"/>
          </p:cNvPr>
          <p:cNvSpPr/>
          <p:nvPr/>
        </p:nvSpPr>
        <p:spPr>
          <a:xfrm>
            <a:off x="4781248" y="2255503"/>
            <a:ext cx="1872342" cy="391886"/>
          </a:xfrm>
          <a:prstGeom prst="roundRect">
            <a:avLst/>
          </a:prstGeom>
          <a:solidFill>
            <a:schemeClr val="accent5">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Perimeter 3</a:t>
            </a:r>
            <a:endParaRPr lang="en-GB" dirty="0"/>
          </a:p>
        </p:txBody>
      </p:sp>
      <p:sp>
        <p:nvSpPr>
          <p:cNvPr id="24" name="Rounded Rectangle 23">
            <a:hlinkClick r:id="rId18" action="ppaction://hlinksldjump"/>
          </p:cNvPr>
          <p:cNvSpPr/>
          <p:nvPr/>
        </p:nvSpPr>
        <p:spPr>
          <a:xfrm>
            <a:off x="2509158" y="3766441"/>
            <a:ext cx="1872342" cy="391886"/>
          </a:xfrm>
          <a:prstGeom prst="round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fontScale="70000" lnSpcReduction="20000"/>
          </a:bodyPr>
          <a:lstStyle/>
          <a:p>
            <a:pPr algn="ctr"/>
            <a:r>
              <a:rPr lang="en-GB" dirty="0" smtClean="0"/>
              <a:t>Simultaneous equations 2</a:t>
            </a:r>
            <a:endParaRPr lang="en-GB" dirty="0"/>
          </a:p>
        </p:txBody>
      </p:sp>
      <p:sp>
        <p:nvSpPr>
          <p:cNvPr id="29" name="Rounded Rectangle 28">
            <a:hlinkClick r:id="rId19" action="ppaction://hlinksldjump"/>
          </p:cNvPr>
          <p:cNvSpPr/>
          <p:nvPr/>
        </p:nvSpPr>
        <p:spPr>
          <a:xfrm>
            <a:off x="4781248" y="2759149"/>
            <a:ext cx="1872342" cy="391886"/>
          </a:xfrm>
          <a:prstGeom prst="roundRect">
            <a:avLst/>
          </a:prstGeom>
          <a:solidFill>
            <a:schemeClr val="accent5">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Perimeter 4</a:t>
            </a:r>
            <a:endParaRPr lang="en-GB" dirty="0"/>
          </a:p>
        </p:txBody>
      </p:sp>
      <p:sp>
        <p:nvSpPr>
          <p:cNvPr id="30" name="Rounded Rectangle 29">
            <a:hlinkClick r:id="rId20" action="ppaction://hlinksldjump"/>
          </p:cNvPr>
          <p:cNvSpPr/>
          <p:nvPr/>
        </p:nvSpPr>
        <p:spPr>
          <a:xfrm>
            <a:off x="4781248" y="3262795"/>
            <a:ext cx="1872342" cy="391886"/>
          </a:xfrm>
          <a:prstGeom prst="roundRect">
            <a:avLst/>
          </a:prstGeom>
          <a:solidFill>
            <a:schemeClr val="accent5">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dirty="0" smtClean="0"/>
              <a:t>Area rules 1</a:t>
            </a:r>
            <a:endParaRPr lang="en-GB" dirty="0"/>
          </a:p>
        </p:txBody>
      </p:sp>
      <p:sp>
        <p:nvSpPr>
          <p:cNvPr id="31" name="Rounded Rectangle 30">
            <a:hlinkClick r:id="rId21" action="ppaction://hlinksldjump"/>
          </p:cNvPr>
          <p:cNvSpPr/>
          <p:nvPr/>
        </p:nvSpPr>
        <p:spPr>
          <a:xfrm>
            <a:off x="2509158" y="2255503"/>
            <a:ext cx="1872342" cy="391886"/>
          </a:xfrm>
          <a:prstGeom prst="round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Linear equation 2</a:t>
            </a:r>
            <a:endParaRPr lang="en-GB" dirty="0"/>
          </a:p>
        </p:txBody>
      </p:sp>
      <p:sp>
        <p:nvSpPr>
          <p:cNvPr id="32" name="Rounded Rectangle 31">
            <a:hlinkClick r:id="rId22" action="ppaction://hlinksldjump"/>
          </p:cNvPr>
          <p:cNvSpPr/>
          <p:nvPr/>
        </p:nvSpPr>
        <p:spPr>
          <a:xfrm>
            <a:off x="4781248" y="4270087"/>
            <a:ext cx="1872342" cy="391886"/>
          </a:xfrm>
          <a:prstGeom prst="roundRect">
            <a:avLst/>
          </a:prstGeom>
          <a:solidFill>
            <a:schemeClr val="accent5">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600" dirty="0" smtClean="0"/>
              <a:t>Overlapping squares</a:t>
            </a:r>
            <a:endParaRPr lang="en-GB" sz="1600" dirty="0"/>
          </a:p>
        </p:txBody>
      </p:sp>
      <p:sp>
        <p:nvSpPr>
          <p:cNvPr id="34" name="Rounded Rectangle 33">
            <a:hlinkClick r:id="rId23" action="ppaction://hlinksldjump"/>
          </p:cNvPr>
          <p:cNvSpPr/>
          <p:nvPr/>
        </p:nvSpPr>
        <p:spPr>
          <a:xfrm>
            <a:off x="4781248" y="4773733"/>
            <a:ext cx="1872342" cy="391886"/>
          </a:xfrm>
          <a:prstGeom prst="roundRect">
            <a:avLst/>
          </a:prstGeom>
          <a:solidFill>
            <a:schemeClr val="accent5">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600" dirty="0" smtClean="0"/>
              <a:t>Overlapping circles</a:t>
            </a:r>
            <a:endParaRPr lang="en-GB" sz="1600" dirty="0"/>
          </a:p>
        </p:txBody>
      </p:sp>
      <p:sp>
        <p:nvSpPr>
          <p:cNvPr id="35" name="Rounded Rectangle 34">
            <a:hlinkClick r:id="rId24" action="ppaction://hlinksldjump"/>
          </p:cNvPr>
          <p:cNvSpPr/>
          <p:nvPr/>
        </p:nvSpPr>
        <p:spPr>
          <a:xfrm>
            <a:off x="4781248" y="3766441"/>
            <a:ext cx="1872342" cy="391886"/>
          </a:xfrm>
          <a:prstGeom prst="roundRect">
            <a:avLst/>
          </a:prstGeom>
          <a:solidFill>
            <a:schemeClr val="accent5">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dirty="0" smtClean="0"/>
              <a:t>Area rules 2</a:t>
            </a:r>
            <a:endParaRPr lang="en-GB" dirty="0"/>
          </a:p>
        </p:txBody>
      </p:sp>
      <p:sp>
        <p:nvSpPr>
          <p:cNvPr id="38" name="Rounded Rectangle 37">
            <a:hlinkClick r:id="rId25" action="ppaction://hlinksldjump"/>
          </p:cNvPr>
          <p:cNvSpPr/>
          <p:nvPr/>
        </p:nvSpPr>
        <p:spPr>
          <a:xfrm>
            <a:off x="4781248" y="5277379"/>
            <a:ext cx="1872342" cy="391886"/>
          </a:xfrm>
          <a:prstGeom prst="roundRect">
            <a:avLst/>
          </a:prstGeom>
          <a:solidFill>
            <a:schemeClr val="accent5">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Visualisation 1</a:t>
            </a:r>
            <a:endParaRPr lang="en-GB" dirty="0"/>
          </a:p>
        </p:txBody>
      </p:sp>
      <p:sp>
        <p:nvSpPr>
          <p:cNvPr id="39" name="Rounded Rectangle 38">
            <a:hlinkClick r:id="rId26" action="ppaction://hlinksldjump"/>
          </p:cNvPr>
          <p:cNvSpPr/>
          <p:nvPr/>
        </p:nvSpPr>
        <p:spPr>
          <a:xfrm>
            <a:off x="4781248" y="5781025"/>
            <a:ext cx="1872342" cy="391886"/>
          </a:xfrm>
          <a:prstGeom prst="roundRect">
            <a:avLst/>
          </a:prstGeom>
          <a:solidFill>
            <a:schemeClr val="accent5">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Visualisation 2</a:t>
            </a:r>
            <a:endParaRPr lang="en-GB" dirty="0"/>
          </a:p>
        </p:txBody>
      </p:sp>
      <p:sp>
        <p:nvSpPr>
          <p:cNvPr id="41" name="Rounded Rectangle 40">
            <a:hlinkClick r:id="rId27" action="ppaction://hlinksldjump"/>
          </p:cNvPr>
          <p:cNvSpPr/>
          <p:nvPr/>
        </p:nvSpPr>
        <p:spPr>
          <a:xfrm>
            <a:off x="7009190" y="1274338"/>
            <a:ext cx="1872342" cy="391886"/>
          </a:xfrm>
          <a:prstGeom prst="roundRect">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Angles in triangles 1</a:t>
            </a:r>
            <a:endParaRPr lang="en-GB" sz="1600" dirty="0"/>
          </a:p>
        </p:txBody>
      </p:sp>
      <p:sp>
        <p:nvSpPr>
          <p:cNvPr id="44" name="Rounded Rectangle 43">
            <a:hlinkClick r:id="rId28" action="ppaction://hlinksldjump"/>
          </p:cNvPr>
          <p:cNvSpPr/>
          <p:nvPr/>
        </p:nvSpPr>
        <p:spPr>
          <a:xfrm>
            <a:off x="7009190" y="3278470"/>
            <a:ext cx="1872342" cy="391886"/>
          </a:xfrm>
          <a:prstGeom prst="roundRect">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400" dirty="0" smtClean="0"/>
              <a:t>Angles in polygons 1</a:t>
            </a:r>
            <a:endParaRPr lang="en-GB" sz="1400" dirty="0"/>
          </a:p>
        </p:txBody>
      </p:sp>
      <p:sp>
        <p:nvSpPr>
          <p:cNvPr id="46" name="Rounded Rectangle 45">
            <a:hlinkClick r:id="rId29" action="ppaction://hlinksldjump"/>
          </p:cNvPr>
          <p:cNvSpPr/>
          <p:nvPr/>
        </p:nvSpPr>
        <p:spPr>
          <a:xfrm>
            <a:off x="7009190" y="1775371"/>
            <a:ext cx="1872342" cy="391886"/>
          </a:xfrm>
          <a:prstGeom prst="roundRect">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Angles in triangles 2</a:t>
            </a:r>
            <a:endParaRPr lang="en-GB" sz="1600" dirty="0"/>
          </a:p>
        </p:txBody>
      </p:sp>
      <p:sp>
        <p:nvSpPr>
          <p:cNvPr id="47" name="Rounded Rectangle 46">
            <a:hlinkClick r:id="rId30" action="ppaction://hlinksldjump"/>
          </p:cNvPr>
          <p:cNvSpPr/>
          <p:nvPr/>
        </p:nvSpPr>
        <p:spPr>
          <a:xfrm>
            <a:off x="7009190" y="2276404"/>
            <a:ext cx="1872342" cy="391886"/>
          </a:xfrm>
          <a:prstGeom prst="roundRect">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Angles in triangles 3</a:t>
            </a:r>
            <a:endParaRPr lang="en-GB" sz="1600" dirty="0"/>
          </a:p>
        </p:txBody>
      </p:sp>
      <p:sp>
        <p:nvSpPr>
          <p:cNvPr id="48" name="Rounded Rectangle 47">
            <a:hlinkClick r:id="rId31" action="ppaction://hlinksldjump"/>
          </p:cNvPr>
          <p:cNvSpPr/>
          <p:nvPr/>
        </p:nvSpPr>
        <p:spPr>
          <a:xfrm>
            <a:off x="7009190" y="2777437"/>
            <a:ext cx="1872342" cy="391886"/>
          </a:xfrm>
          <a:prstGeom prst="roundRect">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Angles in triangles 4</a:t>
            </a:r>
            <a:endParaRPr lang="en-GB" sz="1600" dirty="0"/>
          </a:p>
        </p:txBody>
      </p:sp>
      <p:sp>
        <p:nvSpPr>
          <p:cNvPr id="49" name="Rounded Rectangle 48">
            <a:hlinkClick r:id="rId32" action="ppaction://hlinksldjump"/>
          </p:cNvPr>
          <p:cNvSpPr/>
          <p:nvPr/>
        </p:nvSpPr>
        <p:spPr>
          <a:xfrm>
            <a:off x="7009190" y="3779503"/>
            <a:ext cx="1872342" cy="391886"/>
          </a:xfrm>
          <a:prstGeom prst="roundRect">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400" dirty="0" smtClean="0"/>
              <a:t>Angles in polygons 2</a:t>
            </a:r>
            <a:endParaRPr lang="en-GB" sz="1400" dirty="0"/>
          </a:p>
        </p:txBody>
      </p:sp>
      <p:sp>
        <p:nvSpPr>
          <p:cNvPr id="50" name="Rounded Rectangle 49"/>
          <p:cNvSpPr/>
          <p:nvPr/>
        </p:nvSpPr>
        <p:spPr>
          <a:xfrm>
            <a:off x="1712671" y="116117"/>
            <a:ext cx="5704113" cy="783772"/>
          </a:xfrm>
          <a:prstGeom prst="roundRect">
            <a:avLst/>
          </a:prstGeom>
          <a:solidFill>
            <a:schemeClr val="accent4">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chorCtr="1">
            <a:noAutofit/>
          </a:bodyPr>
          <a:lstStyle/>
          <a:p>
            <a:pPr algn="ctr"/>
            <a:r>
              <a:rPr lang="en-GB" sz="6000" dirty="0" smtClean="0"/>
              <a:t>Problem solving</a:t>
            </a:r>
            <a:endParaRPr lang="en-GB" sz="6000" dirty="0"/>
          </a:p>
        </p:txBody>
      </p:sp>
      <p:sp>
        <p:nvSpPr>
          <p:cNvPr id="51" name="Rounded Rectangle 50">
            <a:hlinkClick r:id="rId33" action="ppaction://hlinksldjump"/>
          </p:cNvPr>
          <p:cNvSpPr/>
          <p:nvPr/>
        </p:nvSpPr>
        <p:spPr>
          <a:xfrm>
            <a:off x="2509158" y="2759149"/>
            <a:ext cx="1872342" cy="391886"/>
          </a:xfrm>
          <a:prstGeom prst="round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Linear equation 3</a:t>
            </a:r>
            <a:endParaRPr lang="en-GB" dirty="0"/>
          </a:p>
        </p:txBody>
      </p:sp>
      <p:sp>
        <p:nvSpPr>
          <p:cNvPr id="52" name="Rounded Rectangle 51">
            <a:hlinkClick r:id="rId34" action="ppaction://hlinksldjump"/>
          </p:cNvPr>
          <p:cNvSpPr/>
          <p:nvPr/>
        </p:nvSpPr>
        <p:spPr>
          <a:xfrm>
            <a:off x="2509158" y="4270087"/>
            <a:ext cx="1872342" cy="391886"/>
          </a:xfrm>
          <a:prstGeom prst="round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fontScale="70000" lnSpcReduction="20000"/>
          </a:bodyPr>
          <a:lstStyle/>
          <a:p>
            <a:pPr algn="ctr"/>
            <a:r>
              <a:rPr lang="en-GB" dirty="0" smtClean="0"/>
              <a:t>Simultaneous equations 3</a:t>
            </a:r>
            <a:endParaRPr lang="en-GB" dirty="0"/>
          </a:p>
        </p:txBody>
      </p:sp>
      <p:sp>
        <p:nvSpPr>
          <p:cNvPr id="53" name="Rounded Rectangle 52">
            <a:hlinkClick r:id="rId35" action="ppaction://hlinksldjump"/>
          </p:cNvPr>
          <p:cNvSpPr/>
          <p:nvPr/>
        </p:nvSpPr>
        <p:spPr>
          <a:xfrm>
            <a:off x="2509158" y="4773733"/>
            <a:ext cx="1872342" cy="391886"/>
          </a:xfrm>
          <a:prstGeom prst="round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lang="en-GB" dirty="0" smtClean="0"/>
              <a:t>Gradient</a:t>
            </a:r>
            <a:endParaRPr lang="en-GB" dirty="0"/>
          </a:p>
        </p:txBody>
      </p:sp>
      <p:sp>
        <p:nvSpPr>
          <p:cNvPr id="54" name="Rounded Rectangle 53">
            <a:hlinkClick r:id="rId36" action="ppaction://hlinksldjump"/>
          </p:cNvPr>
          <p:cNvSpPr/>
          <p:nvPr/>
        </p:nvSpPr>
        <p:spPr>
          <a:xfrm>
            <a:off x="4781248" y="6284668"/>
            <a:ext cx="1872342" cy="391886"/>
          </a:xfrm>
          <a:prstGeom prst="roundRect">
            <a:avLst/>
          </a:prstGeom>
          <a:solidFill>
            <a:schemeClr val="accent5">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dirty="0" smtClean="0"/>
              <a:t>Constructions</a:t>
            </a:r>
            <a:endParaRPr lang="en-GB" dirty="0"/>
          </a:p>
        </p:txBody>
      </p:sp>
      <p:sp>
        <p:nvSpPr>
          <p:cNvPr id="55" name="Rounded Rectangle 54">
            <a:hlinkClick r:id="rId37" action="ppaction://hlinksldjump"/>
          </p:cNvPr>
          <p:cNvSpPr/>
          <p:nvPr/>
        </p:nvSpPr>
        <p:spPr>
          <a:xfrm>
            <a:off x="250375" y="6284668"/>
            <a:ext cx="1872342" cy="391886"/>
          </a:xfrm>
          <a:prstGeom prst="roundRect">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Logic</a:t>
            </a:r>
            <a:endParaRPr lang="en-GB" dirty="0"/>
          </a:p>
        </p:txBody>
      </p:sp>
      <p:sp>
        <p:nvSpPr>
          <p:cNvPr id="56" name="Rounded Rectangle 55">
            <a:hlinkClick r:id="rId38" action="ppaction://hlinksldjump"/>
          </p:cNvPr>
          <p:cNvSpPr/>
          <p:nvPr/>
        </p:nvSpPr>
        <p:spPr>
          <a:xfrm>
            <a:off x="2509158" y="5277379"/>
            <a:ext cx="1872342" cy="391886"/>
          </a:xfrm>
          <a:prstGeom prst="round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lang="en-GB" dirty="0" smtClean="0"/>
              <a:t>Being systematic</a:t>
            </a:r>
            <a:endParaRPr lang="en-GB" dirty="0"/>
          </a:p>
        </p:txBody>
      </p:sp>
      <p:sp>
        <p:nvSpPr>
          <p:cNvPr id="57" name="Rounded Rectangle 56">
            <a:hlinkClick r:id="rId39" action="ppaction://hlinksldjump"/>
          </p:cNvPr>
          <p:cNvSpPr/>
          <p:nvPr/>
        </p:nvSpPr>
        <p:spPr>
          <a:xfrm>
            <a:off x="2509158" y="5781025"/>
            <a:ext cx="1872342" cy="391886"/>
          </a:xfrm>
          <a:prstGeom prst="round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lang="en-GB" dirty="0" smtClean="0"/>
              <a:t>Linear equation 4</a:t>
            </a:r>
            <a:endParaRPr lang="en-GB" dirty="0"/>
          </a:p>
        </p:txBody>
      </p:sp>
      <p:sp>
        <p:nvSpPr>
          <p:cNvPr id="58" name="Rounded Rectangle 57">
            <a:hlinkClick r:id="rId40" action="ppaction://hlinksldjump"/>
          </p:cNvPr>
          <p:cNvSpPr/>
          <p:nvPr/>
        </p:nvSpPr>
        <p:spPr>
          <a:xfrm>
            <a:off x="2509158" y="6284668"/>
            <a:ext cx="1872342" cy="391886"/>
          </a:xfrm>
          <a:prstGeom prst="round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lang="en-GB" dirty="0" smtClean="0"/>
              <a:t>Fractions 2</a:t>
            </a:r>
            <a:endParaRPr lang="en-GB" dirty="0"/>
          </a:p>
        </p:txBody>
      </p:sp>
      <p:sp>
        <p:nvSpPr>
          <p:cNvPr id="59" name="Rounded Rectangle 58">
            <a:hlinkClick r:id="rId41" action="ppaction://hlinksldjump"/>
          </p:cNvPr>
          <p:cNvSpPr/>
          <p:nvPr/>
        </p:nvSpPr>
        <p:spPr>
          <a:xfrm>
            <a:off x="7009190" y="5783635"/>
            <a:ext cx="1872342" cy="391886"/>
          </a:xfrm>
          <a:prstGeom prst="roundRect">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400" dirty="0" smtClean="0"/>
              <a:t>Percentage change</a:t>
            </a:r>
            <a:endParaRPr lang="en-GB" sz="1400" dirty="0"/>
          </a:p>
        </p:txBody>
      </p:sp>
      <p:sp>
        <p:nvSpPr>
          <p:cNvPr id="60" name="Rounded Rectangle 59">
            <a:hlinkClick r:id="rId42" action="ppaction://hlinksldjump"/>
          </p:cNvPr>
          <p:cNvSpPr/>
          <p:nvPr/>
        </p:nvSpPr>
        <p:spPr>
          <a:xfrm>
            <a:off x="7009190" y="4280536"/>
            <a:ext cx="1872342" cy="391886"/>
          </a:xfrm>
          <a:prstGeom prst="roundRect">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Index laws</a:t>
            </a:r>
            <a:endParaRPr lang="en-GB" sz="1600" dirty="0"/>
          </a:p>
        </p:txBody>
      </p:sp>
      <p:sp>
        <p:nvSpPr>
          <p:cNvPr id="61" name="Rounded Rectangle 60">
            <a:hlinkClick r:id="rId43" action="ppaction://hlinksldjump"/>
          </p:cNvPr>
          <p:cNvSpPr/>
          <p:nvPr/>
        </p:nvSpPr>
        <p:spPr>
          <a:xfrm>
            <a:off x="7009190" y="4781569"/>
            <a:ext cx="1872342" cy="391886"/>
          </a:xfrm>
          <a:prstGeom prst="roundRect">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Fractions 3</a:t>
            </a:r>
            <a:endParaRPr lang="en-GB" sz="1600" dirty="0"/>
          </a:p>
        </p:txBody>
      </p:sp>
      <p:sp>
        <p:nvSpPr>
          <p:cNvPr id="62" name="Rounded Rectangle 61">
            <a:hlinkClick r:id="rId44" action="ppaction://hlinksldjump"/>
          </p:cNvPr>
          <p:cNvSpPr/>
          <p:nvPr/>
        </p:nvSpPr>
        <p:spPr>
          <a:xfrm>
            <a:off x="7009190" y="5282602"/>
            <a:ext cx="1872342" cy="391886"/>
          </a:xfrm>
          <a:prstGeom prst="roundRect">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Fractions 4</a:t>
            </a:r>
            <a:endParaRPr lang="en-GB" sz="1600" dirty="0"/>
          </a:p>
        </p:txBody>
      </p:sp>
      <p:sp>
        <p:nvSpPr>
          <p:cNvPr id="63" name="Rounded Rectangle 62">
            <a:hlinkClick r:id="rId45" action="ppaction://hlinksldjump"/>
          </p:cNvPr>
          <p:cNvSpPr/>
          <p:nvPr/>
        </p:nvSpPr>
        <p:spPr>
          <a:xfrm>
            <a:off x="7009190" y="6284668"/>
            <a:ext cx="1872342" cy="391886"/>
          </a:xfrm>
          <a:prstGeom prst="roundRect">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GB" sz="1400" dirty="0" smtClean="0"/>
              <a:t>Pie charts</a:t>
            </a:r>
            <a:endParaRPr lang="en-GB"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8" name="Text Box 4"/>
          <p:cNvSpPr txBox="1">
            <a:spLocks noChangeArrowheads="1"/>
          </p:cNvSpPr>
          <p:nvPr/>
        </p:nvSpPr>
        <p:spPr bwMode="auto">
          <a:xfrm>
            <a:off x="530226" y="379413"/>
            <a:ext cx="8045792" cy="1754326"/>
          </a:xfrm>
          <a:prstGeom prst="rect">
            <a:avLst/>
          </a:prstGeom>
          <a:solidFill>
            <a:srgbClr val="FFFF00"/>
          </a:solid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A swimming club has junior, senior and veteran members.</a:t>
            </a:r>
          </a:p>
          <a:p>
            <a:pPr fontAlgn="base">
              <a:spcBef>
                <a:spcPct val="0"/>
              </a:spcBef>
              <a:spcAft>
                <a:spcPct val="0"/>
              </a:spcAft>
            </a:pPr>
            <a:r>
              <a:rPr lang="en-GB">
                <a:solidFill>
                  <a:srgbClr val="000000"/>
                </a:solidFill>
              </a:rPr>
              <a:t>The ratio of juniors to seniors is 3:2</a:t>
            </a:r>
          </a:p>
          <a:p>
            <a:pPr fontAlgn="base">
              <a:spcBef>
                <a:spcPct val="0"/>
              </a:spcBef>
              <a:spcAft>
                <a:spcPct val="0"/>
              </a:spcAft>
            </a:pPr>
            <a:r>
              <a:rPr lang="en-GB">
                <a:solidFill>
                  <a:srgbClr val="000000"/>
                </a:solidFill>
              </a:rPr>
              <a:t>The ratio of seniors to veterans is 5:2</a:t>
            </a:r>
          </a:p>
          <a:p>
            <a:pPr fontAlgn="base">
              <a:spcBef>
                <a:spcPct val="0"/>
              </a:spcBef>
              <a:spcAft>
                <a:spcPct val="0"/>
              </a:spcAft>
            </a:pPr>
            <a:r>
              <a:rPr lang="en-GB">
                <a:solidFill>
                  <a:srgbClr val="000000"/>
                </a:solidFill>
              </a:rPr>
              <a:t>Which of the following could be the total number of members in the club?</a:t>
            </a:r>
          </a:p>
          <a:p>
            <a:pPr fontAlgn="base">
              <a:spcBef>
                <a:spcPct val="0"/>
              </a:spcBef>
              <a:spcAft>
                <a:spcPct val="0"/>
              </a:spcAft>
            </a:pPr>
            <a:endParaRPr lang="en-GB">
              <a:solidFill>
                <a:srgbClr val="000000"/>
              </a:solidFill>
            </a:endParaRPr>
          </a:p>
          <a:p>
            <a:pPr fontAlgn="base">
              <a:spcBef>
                <a:spcPct val="0"/>
              </a:spcBef>
              <a:spcAft>
                <a:spcPct val="0"/>
              </a:spcAft>
            </a:pPr>
            <a:r>
              <a:rPr lang="en-GB">
                <a:solidFill>
                  <a:srgbClr val="000000"/>
                </a:solidFill>
              </a:rPr>
              <a:t>A 30		B 35		C 48		D 58		E 60</a:t>
            </a:r>
            <a:endParaRPr lang="en-US">
              <a:solidFill>
                <a:srgbClr val="000000"/>
              </a:solidFill>
            </a:endParaRPr>
          </a:p>
        </p:txBody>
      </p:sp>
      <p:sp>
        <p:nvSpPr>
          <p:cNvPr id="318469" name="Text Box 5"/>
          <p:cNvSpPr txBox="1">
            <a:spLocks noChangeArrowheads="1"/>
          </p:cNvSpPr>
          <p:nvPr/>
        </p:nvSpPr>
        <p:spPr bwMode="auto">
          <a:xfrm>
            <a:off x="1749425" y="2540001"/>
            <a:ext cx="992579"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J : S : V</a:t>
            </a:r>
            <a:endParaRPr lang="en-US">
              <a:solidFill>
                <a:srgbClr val="000000"/>
              </a:solidFill>
            </a:endParaRPr>
          </a:p>
        </p:txBody>
      </p:sp>
      <p:sp>
        <p:nvSpPr>
          <p:cNvPr id="318470" name="Text Box 6"/>
          <p:cNvSpPr txBox="1">
            <a:spLocks noChangeArrowheads="1"/>
          </p:cNvSpPr>
          <p:nvPr/>
        </p:nvSpPr>
        <p:spPr bwMode="auto">
          <a:xfrm>
            <a:off x="1736725" y="2971801"/>
            <a:ext cx="63350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3 : 2</a:t>
            </a:r>
            <a:endParaRPr lang="en-US">
              <a:solidFill>
                <a:srgbClr val="000000"/>
              </a:solidFill>
            </a:endParaRPr>
          </a:p>
        </p:txBody>
      </p:sp>
      <p:sp>
        <p:nvSpPr>
          <p:cNvPr id="318471" name="Text Box 7"/>
          <p:cNvSpPr txBox="1">
            <a:spLocks noChangeArrowheads="1"/>
          </p:cNvSpPr>
          <p:nvPr/>
        </p:nvSpPr>
        <p:spPr bwMode="auto">
          <a:xfrm>
            <a:off x="2079625" y="4516438"/>
            <a:ext cx="63350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5 : 2</a:t>
            </a:r>
            <a:endParaRPr lang="en-US">
              <a:solidFill>
                <a:srgbClr val="000000"/>
              </a:solidFill>
            </a:endParaRPr>
          </a:p>
        </p:txBody>
      </p:sp>
      <p:sp>
        <p:nvSpPr>
          <p:cNvPr id="318472" name="Text Box 8"/>
          <p:cNvSpPr txBox="1">
            <a:spLocks noChangeArrowheads="1"/>
          </p:cNvSpPr>
          <p:nvPr/>
        </p:nvSpPr>
        <p:spPr bwMode="auto">
          <a:xfrm>
            <a:off x="1508125" y="3744913"/>
            <a:ext cx="1236236"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GB" b="1">
                <a:solidFill>
                  <a:srgbClr val="000000"/>
                </a:solidFill>
              </a:rPr>
              <a:t>15 : 10 : 4</a:t>
            </a:r>
            <a:endParaRPr lang="en-US" b="1">
              <a:solidFill>
                <a:srgbClr val="000000"/>
              </a:solidFill>
            </a:endParaRPr>
          </a:p>
        </p:txBody>
      </p:sp>
      <p:sp>
        <p:nvSpPr>
          <p:cNvPr id="318475" name="AutoShape 11"/>
          <p:cNvSpPr>
            <a:spLocks noChangeArrowheads="1"/>
          </p:cNvSpPr>
          <p:nvPr/>
        </p:nvSpPr>
        <p:spPr bwMode="auto">
          <a:xfrm>
            <a:off x="2076451" y="4103690"/>
            <a:ext cx="665163" cy="460375"/>
          </a:xfrm>
          <a:prstGeom prst="up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a:solidFill>
                <a:srgbClr val="000000"/>
              </a:solidFill>
            </a:endParaRPr>
          </a:p>
        </p:txBody>
      </p:sp>
      <p:sp>
        <p:nvSpPr>
          <p:cNvPr id="318476" name="Text Box 12"/>
          <p:cNvSpPr txBox="1">
            <a:spLocks noChangeArrowheads="1"/>
          </p:cNvSpPr>
          <p:nvPr/>
        </p:nvSpPr>
        <p:spPr bwMode="auto">
          <a:xfrm>
            <a:off x="2189163" y="4210051"/>
            <a:ext cx="433132"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GB" sz="1400" b="1">
                <a:solidFill>
                  <a:srgbClr val="000000"/>
                </a:solidFill>
              </a:rPr>
              <a:t>x 2</a:t>
            </a:r>
            <a:endParaRPr lang="en-US" sz="1400" b="1">
              <a:solidFill>
                <a:srgbClr val="000000"/>
              </a:solidFill>
            </a:endParaRPr>
          </a:p>
        </p:txBody>
      </p:sp>
      <p:sp>
        <p:nvSpPr>
          <p:cNvPr id="318477" name="AutoShape 13"/>
          <p:cNvSpPr>
            <a:spLocks noChangeArrowheads="1"/>
          </p:cNvSpPr>
          <p:nvPr/>
        </p:nvSpPr>
        <p:spPr bwMode="auto">
          <a:xfrm rot="10800000">
            <a:off x="1697038" y="3305177"/>
            <a:ext cx="665162" cy="460375"/>
          </a:xfrm>
          <a:prstGeom prst="up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pPr>
            <a:endParaRPr lang="en-US">
              <a:solidFill>
                <a:srgbClr val="000000"/>
              </a:solidFill>
            </a:endParaRPr>
          </a:p>
        </p:txBody>
      </p:sp>
      <p:sp>
        <p:nvSpPr>
          <p:cNvPr id="318478" name="Text Box 14"/>
          <p:cNvSpPr txBox="1">
            <a:spLocks noChangeArrowheads="1"/>
          </p:cNvSpPr>
          <p:nvPr/>
        </p:nvSpPr>
        <p:spPr bwMode="auto">
          <a:xfrm>
            <a:off x="1814513" y="3359151"/>
            <a:ext cx="433132" cy="307777"/>
          </a:xfrm>
          <a:prstGeom prst="rect">
            <a:avLst/>
          </a:prstGeom>
          <a:noFill/>
          <a:ln w="9525">
            <a:noFill/>
            <a:miter lim="800000"/>
            <a:headEnd/>
            <a:tailEnd/>
          </a:ln>
          <a:effectLst/>
        </p:spPr>
        <p:txBody>
          <a:bodyPr wrap="none">
            <a:spAutoFit/>
          </a:bodyPr>
          <a:lstStyle/>
          <a:p>
            <a:pPr fontAlgn="base">
              <a:spcBef>
                <a:spcPct val="0"/>
              </a:spcBef>
              <a:spcAft>
                <a:spcPct val="0"/>
              </a:spcAft>
            </a:pPr>
            <a:r>
              <a:rPr lang="en-GB" sz="1400" b="1">
                <a:solidFill>
                  <a:srgbClr val="000000"/>
                </a:solidFill>
              </a:rPr>
              <a:t>x 5</a:t>
            </a:r>
            <a:endParaRPr lang="en-US" sz="1400" b="1">
              <a:solidFill>
                <a:srgbClr val="000000"/>
              </a:solidFill>
            </a:endParaRPr>
          </a:p>
        </p:txBody>
      </p:sp>
      <p:sp>
        <p:nvSpPr>
          <p:cNvPr id="318480" name="Text Box 16"/>
          <p:cNvSpPr txBox="1">
            <a:spLocks noChangeArrowheads="1"/>
          </p:cNvSpPr>
          <p:nvPr/>
        </p:nvSpPr>
        <p:spPr bwMode="auto">
          <a:xfrm>
            <a:off x="387350" y="5129213"/>
            <a:ext cx="5391219" cy="369332"/>
          </a:xfrm>
          <a:prstGeom prst="rect">
            <a:avLst/>
          </a:prstGeom>
          <a:solidFill>
            <a:srgbClr val="CCECFF"/>
          </a:solid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Which total could be shared in the ratio 15 : 10 : 4?</a:t>
            </a:r>
            <a:endParaRPr lang="en-US">
              <a:solidFill>
                <a:srgbClr val="000000"/>
              </a:solidFill>
            </a:endParaRPr>
          </a:p>
        </p:txBody>
      </p:sp>
      <p:sp>
        <p:nvSpPr>
          <p:cNvPr id="318481" name="Text Box 17"/>
          <p:cNvSpPr txBox="1">
            <a:spLocks noChangeArrowheads="1"/>
          </p:cNvSpPr>
          <p:nvPr/>
        </p:nvSpPr>
        <p:spPr bwMode="auto">
          <a:xfrm>
            <a:off x="6407150" y="5141913"/>
            <a:ext cx="979755" cy="369332"/>
          </a:xfrm>
          <a:prstGeom prst="rect">
            <a:avLst/>
          </a:prstGeom>
          <a:solidFill>
            <a:srgbClr val="99CCFF"/>
          </a:solidFill>
          <a:ln w="38100">
            <a:solidFill>
              <a:schemeClr val="tx1"/>
            </a:solidFill>
            <a:miter lim="800000"/>
            <a:headEnd/>
            <a:tailEnd/>
          </a:ln>
          <a:effectLst/>
        </p:spPr>
        <p:txBody>
          <a:bodyPr wrap="none">
            <a:spAutoFit/>
          </a:bodyPr>
          <a:lstStyle/>
          <a:p>
            <a:pPr fontAlgn="base">
              <a:spcBef>
                <a:spcPct val="0"/>
              </a:spcBef>
              <a:spcAft>
                <a:spcPct val="0"/>
              </a:spcAft>
            </a:pPr>
            <a:r>
              <a:rPr lang="en-GB">
                <a:solidFill>
                  <a:srgbClr val="000000"/>
                </a:solidFill>
              </a:rPr>
              <a:t>Only 58</a:t>
            </a:r>
            <a:endParaRPr lang="en-US">
              <a:solidFill>
                <a:srgbClr val="000000"/>
              </a:solidFill>
            </a:endParaRPr>
          </a:p>
        </p:txBody>
      </p:sp>
      <p:pic>
        <p:nvPicPr>
          <p:cNvPr id="13" name="Picture 8" descr="C:\Users\Dan\Downloads\help_256.png">
            <a:hlinkClick r:id="rId3" action="ppaction://hlinksldjump"/>
          </p:cNvPr>
          <p:cNvPicPr>
            <a:picLocks noChangeAspect="1" noChangeArrowheads="1"/>
          </p:cNvPicPr>
          <p:nvPr/>
        </p:nvPicPr>
        <p:blipFill>
          <a:blip r:embed="rId4"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8469"/>
                                        </p:tgtEl>
                                        <p:attrNameLst>
                                          <p:attrName>style.visibility</p:attrName>
                                        </p:attrNameLst>
                                      </p:cBhvr>
                                      <p:to>
                                        <p:strVal val="visible"/>
                                      </p:to>
                                    </p:set>
                                    <p:animEffect transition="in" filter="fade">
                                      <p:cBhvr>
                                        <p:cTn id="7" dur="500"/>
                                        <p:tgtEl>
                                          <p:spTgt spid="31846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8470"/>
                                        </p:tgtEl>
                                        <p:attrNameLst>
                                          <p:attrName>style.visibility</p:attrName>
                                        </p:attrNameLst>
                                      </p:cBhvr>
                                      <p:to>
                                        <p:strVal val="visible"/>
                                      </p:to>
                                    </p:set>
                                    <p:animEffect transition="in" filter="fade">
                                      <p:cBhvr>
                                        <p:cTn id="12" dur="500"/>
                                        <p:tgtEl>
                                          <p:spTgt spid="31847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8471"/>
                                        </p:tgtEl>
                                        <p:attrNameLst>
                                          <p:attrName>style.visibility</p:attrName>
                                        </p:attrNameLst>
                                      </p:cBhvr>
                                      <p:to>
                                        <p:strVal val="visible"/>
                                      </p:to>
                                    </p:set>
                                    <p:animEffect transition="in" filter="fade">
                                      <p:cBhvr>
                                        <p:cTn id="17" dur="500"/>
                                        <p:tgtEl>
                                          <p:spTgt spid="31847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8477"/>
                                        </p:tgtEl>
                                        <p:attrNameLst>
                                          <p:attrName>style.visibility</p:attrName>
                                        </p:attrNameLst>
                                      </p:cBhvr>
                                      <p:to>
                                        <p:strVal val="visible"/>
                                      </p:to>
                                    </p:set>
                                    <p:animEffect transition="in" filter="fade">
                                      <p:cBhvr>
                                        <p:cTn id="22" dur="500"/>
                                        <p:tgtEl>
                                          <p:spTgt spid="31847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18478"/>
                                        </p:tgtEl>
                                        <p:attrNameLst>
                                          <p:attrName>style.visibility</p:attrName>
                                        </p:attrNameLst>
                                      </p:cBhvr>
                                      <p:to>
                                        <p:strVal val="visible"/>
                                      </p:to>
                                    </p:set>
                                    <p:animEffect transition="in" filter="fade">
                                      <p:cBhvr>
                                        <p:cTn id="25" dur="500"/>
                                        <p:tgtEl>
                                          <p:spTgt spid="31847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18475"/>
                                        </p:tgtEl>
                                        <p:attrNameLst>
                                          <p:attrName>style.visibility</p:attrName>
                                        </p:attrNameLst>
                                      </p:cBhvr>
                                      <p:to>
                                        <p:strVal val="visible"/>
                                      </p:to>
                                    </p:set>
                                    <p:animEffect transition="in" filter="fade">
                                      <p:cBhvr>
                                        <p:cTn id="30" dur="500"/>
                                        <p:tgtEl>
                                          <p:spTgt spid="31847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18476"/>
                                        </p:tgtEl>
                                        <p:attrNameLst>
                                          <p:attrName>style.visibility</p:attrName>
                                        </p:attrNameLst>
                                      </p:cBhvr>
                                      <p:to>
                                        <p:strVal val="visible"/>
                                      </p:to>
                                    </p:set>
                                    <p:animEffect transition="in" filter="fade">
                                      <p:cBhvr>
                                        <p:cTn id="33" dur="500"/>
                                        <p:tgtEl>
                                          <p:spTgt spid="31847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18472"/>
                                        </p:tgtEl>
                                        <p:attrNameLst>
                                          <p:attrName>style.visibility</p:attrName>
                                        </p:attrNameLst>
                                      </p:cBhvr>
                                      <p:to>
                                        <p:strVal val="visible"/>
                                      </p:to>
                                    </p:set>
                                    <p:animEffect transition="in" filter="fade">
                                      <p:cBhvr>
                                        <p:cTn id="38" dur="500"/>
                                        <p:tgtEl>
                                          <p:spTgt spid="31847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18480"/>
                                        </p:tgtEl>
                                        <p:attrNameLst>
                                          <p:attrName>style.visibility</p:attrName>
                                        </p:attrNameLst>
                                      </p:cBhvr>
                                      <p:to>
                                        <p:strVal val="visible"/>
                                      </p:to>
                                    </p:set>
                                    <p:animEffect transition="in" filter="fade">
                                      <p:cBhvr>
                                        <p:cTn id="43" dur="500"/>
                                        <p:tgtEl>
                                          <p:spTgt spid="31848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18481"/>
                                        </p:tgtEl>
                                        <p:attrNameLst>
                                          <p:attrName>style.visibility</p:attrName>
                                        </p:attrNameLst>
                                      </p:cBhvr>
                                      <p:to>
                                        <p:strVal val="visible"/>
                                      </p:to>
                                    </p:set>
                                    <p:animEffect transition="in" filter="fade">
                                      <p:cBhvr>
                                        <p:cTn id="48" dur="500"/>
                                        <p:tgtEl>
                                          <p:spTgt spid="3184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9" grpId="0"/>
      <p:bldP spid="318470" grpId="0"/>
      <p:bldP spid="318471" grpId="0"/>
      <p:bldP spid="318472" grpId="0"/>
      <p:bldP spid="318475" grpId="0" animBg="1"/>
      <p:bldP spid="318476" grpId="0"/>
      <p:bldP spid="318477" grpId="0" animBg="1"/>
      <p:bldP spid="318478" grpId="0"/>
      <p:bldP spid="318480" grpId="0" animBg="1"/>
      <p:bldP spid="31848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ext Box 4"/>
          <p:cNvSpPr txBox="1">
            <a:spLocks noChangeArrowheads="1"/>
          </p:cNvSpPr>
          <p:nvPr/>
        </p:nvSpPr>
        <p:spPr bwMode="auto">
          <a:xfrm>
            <a:off x="962026" y="277813"/>
            <a:ext cx="6851650" cy="1465262"/>
          </a:xfrm>
          <a:prstGeom prst="rect">
            <a:avLst/>
          </a:prstGeom>
          <a:solidFill>
            <a:srgbClr val="FFFF00"/>
          </a:solidFill>
          <a:ln w="9525">
            <a:noFill/>
            <a:miter lim="800000"/>
            <a:headEnd/>
            <a:tailEnd/>
          </a:ln>
          <a:effectLst/>
        </p:spPr>
        <p:txBody>
          <a:bodyPr>
            <a:spAutoFit/>
          </a:bodyPr>
          <a:lstStyle/>
          <a:p>
            <a:r>
              <a:rPr lang="en-GB"/>
              <a:t>After playing 500 games, my success rate at Angry Birds is 49%. </a:t>
            </a:r>
          </a:p>
          <a:p>
            <a:r>
              <a:rPr lang="en-GB"/>
              <a:t>Assuming I win every game from now on, how many extra games do I need to play in order that my success rate increases to 50%?</a:t>
            </a:r>
          </a:p>
          <a:p>
            <a:endParaRPr lang="en-GB"/>
          </a:p>
          <a:p>
            <a:r>
              <a:rPr lang="en-GB"/>
              <a:t>(a) 1	         (b) 2	   (c) 5	           (d) 10	      (e) 50</a:t>
            </a:r>
            <a:endParaRPr lang="en-US"/>
          </a:p>
        </p:txBody>
      </p:sp>
      <p:sp>
        <p:nvSpPr>
          <p:cNvPr id="67591" name="Text Box 7"/>
          <p:cNvSpPr txBox="1">
            <a:spLocks noChangeArrowheads="1"/>
          </p:cNvSpPr>
          <p:nvPr/>
        </p:nvSpPr>
        <p:spPr bwMode="auto">
          <a:xfrm>
            <a:off x="860426" y="2182813"/>
            <a:ext cx="5237331" cy="369332"/>
          </a:xfrm>
          <a:prstGeom prst="rect">
            <a:avLst/>
          </a:prstGeom>
          <a:solidFill>
            <a:srgbClr val="FFCC99"/>
          </a:solidFill>
          <a:ln w="9525">
            <a:noFill/>
            <a:miter lim="800000"/>
            <a:headEnd/>
            <a:tailEnd/>
          </a:ln>
          <a:effectLst/>
        </p:spPr>
        <p:txBody>
          <a:bodyPr wrap="none">
            <a:spAutoFit/>
          </a:bodyPr>
          <a:lstStyle/>
          <a:p>
            <a:r>
              <a:rPr lang="en-GB"/>
              <a:t>1% of 500 is 5, so 49% is </a:t>
            </a:r>
            <a:r>
              <a:rPr lang="en-GB" b="1"/>
              <a:t>245 games won so far</a:t>
            </a:r>
            <a:endParaRPr lang="en-US" b="1"/>
          </a:p>
        </p:txBody>
      </p:sp>
      <p:sp>
        <p:nvSpPr>
          <p:cNvPr id="67592" name="Text Box 8"/>
          <p:cNvSpPr txBox="1">
            <a:spLocks noChangeArrowheads="1"/>
          </p:cNvSpPr>
          <p:nvPr/>
        </p:nvSpPr>
        <p:spPr bwMode="auto">
          <a:xfrm>
            <a:off x="809625" y="3122613"/>
            <a:ext cx="2852063" cy="369332"/>
          </a:xfrm>
          <a:prstGeom prst="rect">
            <a:avLst/>
          </a:prstGeom>
          <a:noFill/>
          <a:ln w="9525">
            <a:noFill/>
            <a:miter lim="800000"/>
            <a:headEnd/>
            <a:tailEnd/>
          </a:ln>
          <a:effectLst/>
        </p:spPr>
        <p:txBody>
          <a:bodyPr wrap="none">
            <a:spAutoFit/>
          </a:bodyPr>
          <a:lstStyle/>
          <a:p>
            <a:r>
              <a:rPr lang="en-GB"/>
              <a:t>If I win 1 more, this gives  </a:t>
            </a:r>
            <a:endParaRPr lang="en-US"/>
          </a:p>
        </p:txBody>
      </p:sp>
      <p:graphicFrame>
        <p:nvGraphicFramePr>
          <p:cNvPr id="67593" name="Object 9"/>
          <p:cNvGraphicFramePr>
            <a:graphicFrameLocks noChangeAspect="1"/>
          </p:cNvGraphicFramePr>
          <p:nvPr/>
        </p:nvGraphicFramePr>
        <p:xfrm>
          <a:off x="3581401" y="3024188"/>
          <a:ext cx="503238" cy="601662"/>
        </p:xfrm>
        <a:graphic>
          <a:graphicData uri="http://schemas.openxmlformats.org/presentationml/2006/ole">
            <p:oleObj spid="_x0000_s38914" name="Equation" r:id="rId4" imgW="330120" imgH="393480" progId="Equation.3">
              <p:embed/>
            </p:oleObj>
          </a:graphicData>
        </a:graphic>
      </p:graphicFrame>
      <p:graphicFrame>
        <p:nvGraphicFramePr>
          <p:cNvPr id="67594" name="Object 10"/>
          <p:cNvGraphicFramePr>
            <a:graphicFrameLocks noChangeAspect="1"/>
          </p:cNvGraphicFramePr>
          <p:nvPr/>
        </p:nvGraphicFramePr>
        <p:xfrm>
          <a:off x="4071938" y="3176588"/>
          <a:ext cx="715962" cy="271462"/>
        </p:xfrm>
        <a:graphic>
          <a:graphicData uri="http://schemas.openxmlformats.org/presentationml/2006/ole">
            <p:oleObj spid="_x0000_s38915" name="Equation" r:id="rId5" imgW="469800" imgH="177480" progId="Equation.3">
              <p:embed/>
            </p:oleObj>
          </a:graphicData>
        </a:graphic>
      </p:graphicFrame>
      <p:sp>
        <p:nvSpPr>
          <p:cNvPr id="67595" name="Text Box 11"/>
          <p:cNvSpPr txBox="1">
            <a:spLocks noChangeArrowheads="1"/>
          </p:cNvSpPr>
          <p:nvPr/>
        </p:nvSpPr>
        <p:spPr bwMode="auto">
          <a:xfrm>
            <a:off x="784225" y="3808413"/>
            <a:ext cx="2852063" cy="369332"/>
          </a:xfrm>
          <a:prstGeom prst="rect">
            <a:avLst/>
          </a:prstGeom>
          <a:noFill/>
          <a:ln w="9525">
            <a:noFill/>
            <a:miter lim="800000"/>
            <a:headEnd/>
            <a:tailEnd/>
          </a:ln>
          <a:effectLst/>
        </p:spPr>
        <p:txBody>
          <a:bodyPr wrap="none">
            <a:spAutoFit/>
          </a:bodyPr>
          <a:lstStyle/>
          <a:p>
            <a:r>
              <a:rPr lang="en-GB"/>
              <a:t>If I win 2 more, this gives  </a:t>
            </a:r>
            <a:endParaRPr lang="en-US"/>
          </a:p>
        </p:txBody>
      </p:sp>
      <p:graphicFrame>
        <p:nvGraphicFramePr>
          <p:cNvPr id="67596" name="Object 12"/>
          <p:cNvGraphicFramePr>
            <a:graphicFrameLocks noChangeAspect="1"/>
          </p:cNvGraphicFramePr>
          <p:nvPr/>
        </p:nvGraphicFramePr>
        <p:xfrm>
          <a:off x="3556000" y="3709988"/>
          <a:ext cx="503238" cy="601662"/>
        </p:xfrm>
        <a:graphic>
          <a:graphicData uri="http://schemas.openxmlformats.org/presentationml/2006/ole">
            <p:oleObj spid="_x0000_s38916" name="Equation" r:id="rId6" imgW="330120" imgH="393480" progId="Equation.3">
              <p:embed/>
            </p:oleObj>
          </a:graphicData>
        </a:graphic>
      </p:graphicFrame>
      <p:graphicFrame>
        <p:nvGraphicFramePr>
          <p:cNvPr id="67597" name="Object 13"/>
          <p:cNvGraphicFramePr>
            <a:graphicFrameLocks noChangeAspect="1"/>
          </p:cNvGraphicFramePr>
          <p:nvPr/>
        </p:nvGraphicFramePr>
        <p:xfrm>
          <a:off x="4046538" y="3862388"/>
          <a:ext cx="715962" cy="271462"/>
        </p:xfrm>
        <a:graphic>
          <a:graphicData uri="http://schemas.openxmlformats.org/presentationml/2006/ole">
            <p:oleObj spid="_x0000_s38917" name="Equation" r:id="rId7" imgW="469800" imgH="177480" progId="Equation.3">
              <p:embed/>
            </p:oleObj>
          </a:graphicData>
        </a:graphic>
      </p:graphicFrame>
      <p:sp>
        <p:nvSpPr>
          <p:cNvPr id="67598" name="Text Box 14"/>
          <p:cNvSpPr txBox="1">
            <a:spLocks noChangeArrowheads="1"/>
          </p:cNvSpPr>
          <p:nvPr/>
        </p:nvSpPr>
        <p:spPr bwMode="auto">
          <a:xfrm>
            <a:off x="771525" y="4519613"/>
            <a:ext cx="2852063" cy="369332"/>
          </a:xfrm>
          <a:prstGeom prst="rect">
            <a:avLst/>
          </a:prstGeom>
          <a:noFill/>
          <a:ln w="9525">
            <a:noFill/>
            <a:miter lim="800000"/>
            <a:headEnd/>
            <a:tailEnd/>
          </a:ln>
          <a:effectLst/>
        </p:spPr>
        <p:txBody>
          <a:bodyPr wrap="none">
            <a:spAutoFit/>
          </a:bodyPr>
          <a:lstStyle/>
          <a:p>
            <a:r>
              <a:rPr lang="en-GB"/>
              <a:t>If I win 5 more, this gives  </a:t>
            </a:r>
            <a:endParaRPr lang="en-US"/>
          </a:p>
        </p:txBody>
      </p:sp>
      <p:graphicFrame>
        <p:nvGraphicFramePr>
          <p:cNvPr id="67599" name="Object 15"/>
          <p:cNvGraphicFramePr>
            <a:graphicFrameLocks noChangeAspect="1"/>
          </p:cNvGraphicFramePr>
          <p:nvPr/>
        </p:nvGraphicFramePr>
        <p:xfrm>
          <a:off x="3543301" y="4421188"/>
          <a:ext cx="503238" cy="601662"/>
        </p:xfrm>
        <a:graphic>
          <a:graphicData uri="http://schemas.openxmlformats.org/presentationml/2006/ole">
            <p:oleObj spid="_x0000_s38918" name="Equation" r:id="rId8" imgW="330120" imgH="393480" progId="Equation.3">
              <p:embed/>
            </p:oleObj>
          </a:graphicData>
        </a:graphic>
      </p:graphicFrame>
      <p:graphicFrame>
        <p:nvGraphicFramePr>
          <p:cNvPr id="67600" name="Object 16"/>
          <p:cNvGraphicFramePr>
            <a:graphicFrameLocks noChangeAspect="1"/>
          </p:cNvGraphicFramePr>
          <p:nvPr/>
        </p:nvGraphicFramePr>
        <p:xfrm>
          <a:off x="4033838" y="4573588"/>
          <a:ext cx="715962" cy="271462"/>
        </p:xfrm>
        <a:graphic>
          <a:graphicData uri="http://schemas.openxmlformats.org/presentationml/2006/ole">
            <p:oleObj spid="_x0000_s38919" name="Equation" r:id="rId9" imgW="469800" imgH="177480" progId="Equation.3">
              <p:embed/>
            </p:oleObj>
          </a:graphicData>
        </a:graphic>
      </p:graphicFrame>
      <p:sp>
        <p:nvSpPr>
          <p:cNvPr id="67601" name="Text Box 17"/>
          <p:cNvSpPr txBox="1">
            <a:spLocks noChangeArrowheads="1"/>
          </p:cNvSpPr>
          <p:nvPr/>
        </p:nvSpPr>
        <p:spPr bwMode="auto">
          <a:xfrm>
            <a:off x="758825" y="5243513"/>
            <a:ext cx="2980303" cy="369332"/>
          </a:xfrm>
          <a:prstGeom prst="rect">
            <a:avLst/>
          </a:prstGeom>
          <a:noFill/>
          <a:ln w="9525">
            <a:noFill/>
            <a:miter lim="800000"/>
            <a:headEnd/>
            <a:tailEnd/>
          </a:ln>
          <a:effectLst/>
        </p:spPr>
        <p:txBody>
          <a:bodyPr wrap="none">
            <a:spAutoFit/>
          </a:bodyPr>
          <a:lstStyle/>
          <a:p>
            <a:r>
              <a:rPr lang="en-GB"/>
              <a:t>If I win 10 more, this gives  </a:t>
            </a:r>
            <a:endParaRPr lang="en-US"/>
          </a:p>
        </p:txBody>
      </p:sp>
      <p:graphicFrame>
        <p:nvGraphicFramePr>
          <p:cNvPr id="67602" name="Object 18"/>
          <p:cNvGraphicFramePr>
            <a:graphicFrameLocks noChangeAspect="1"/>
          </p:cNvGraphicFramePr>
          <p:nvPr/>
        </p:nvGraphicFramePr>
        <p:xfrm>
          <a:off x="3530600" y="5145088"/>
          <a:ext cx="503238" cy="601662"/>
        </p:xfrm>
        <a:graphic>
          <a:graphicData uri="http://schemas.openxmlformats.org/presentationml/2006/ole">
            <p:oleObj spid="_x0000_s38920" name="Equation" r:id="rId10" imgW="330120" imgH="393480" progId="Equation.3">
              <p:embed/>
            </p:oleObj>
          </a:graphicData>
        </a:graphic>
      </p:graphicFrame>
      <p:graphicFrame>
        <p:nvGraphicFramePr>
          <p:cNvPr id="67603" name="Object 19"/>
          <p:cNvGraphicFramePr>
            <a:graphicFrameLocks noChangeAspect="1"/>
          </p:cNvGraphicFramePr>
          <p:nvPr/>
        </p:nvGraphicFramePr>
        <p:xfrm>
          <a:off x="4030663" y="5297488"/>
          <a:ext cx="696912" cy="271462"/>
        </p:xfrm>
        <a:graphic>
          <a:graphicData uri="http://schemas.openxmlformats.org/presentationml/2006/ole">
            <p:oleObj spid="_x0000_s38921" name="Equation" r:id="rId11" imgW="457200" imgH="177480" progId="Equation.3">
              <p:embed/>
            </p:oleObj>
          </a:graphicData>
        </a:graphic>
      </p:graphicFrame>
      <p:sp>
        <p:nvSpPr>
          <p:cNvPr id="67604" name="Text Box 20"/>
          <p:cNvSpPr txBox="1">
            <a:spLocks noChangeArrowheads="1"/>
          </p:cNvSpPr>
          <p:nvPr/>
        </p:nvSpPr>
        <p:spPr bwMode="auto">
          <a:xfrm>
            <a:off x="987426" y="5916613"/>
            <a:ext cx="3005951" cy="369332"/>
          </a:xfrm>
          <a:prstGeom prst="rect">
            <a:avLst/>
          </a:prstGeom>
          <a:solidFill>
            <a:srgbClr val="FFCC99"/>
          </a:solidFill>
          <a:ln w="9525">
            <a:noFill/>
            <a:miter lim="800000"/>
            <a:headEnd/>
            <a:tailEnd/>
          </a:ln>
          <a:effectLst/>
        </p:spPr>
        <p:txBody>
          <a:bodyPr wrap="none">
            <a:spAutoFit/>
          </a:bodyPr>
          <a:lstStyle/>
          <a:p>
            <a:r>
              <a:rPr lang="en-GB" b="1"/>
              <a:t>I must play 10 more times</a:t>
            </a:r>
            <a:endParaRPr lang="en-US" b="1"/>
          </a:p>
        </p:txBody>
      </p:sp>
      <p:pic>
        <p:nvPicPr>
          <p:cNvPr id="17" name="Picture 8" descr="C:\Users\Dan\Downloads\help_256.png">
            <a:hlinkClick r:id="rId12" action="ppaction://hlinksldjump"/>
          </p:cNvPr>
          <p:cNvPicPr>
            <a:picLocks noChangeAspect="1" noChangeArrowheads="1"/>
          </p:cNvPicPr>
          <p:nvPr/>
        </p:nvPicPr>
        <p:blipFill>
          <a:blip r:embed="rId13"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7591"/>
                                        </p:tgtEl>
                                        <p:attrNameLst>
                                          <p:attrName>style.visibility</p:attrName>
                                        </p:attrNameLst>
                                      </p:cBhvr>
                                      <p:to>
                                        <p:strVal val="visible"/>
                                      </p:to>
                                    </p:set>
                                    <p:animEffect transition="in" filter="dissolve">
                                      <p:cBhvr>
                                        <p:cTn id="7" dur="500"/>
                                        <p:tgtEl>
                                          <p:spTgt spid="6759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7592"/>
                                        </p:tgtEl>
                                        <p:attrNameLst>
                                          <p:attrName>style.visibility</p:attrName>
                                        </p:attrNameLst>
                                      </p:cBhvr>
                                      <p:to>
                                        <p:strVal val="visible"/>
                                      </p:to>
                                    </p:set>
                                    <p:animEffect transition="in" filter="dissolve">
                                      <p:cBhvr>
                                        <p:cTn id="12" dur="500"/>
                                        <p:tgtEl>
                                          <p:spTgt spid="6759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7593"/>
                                        </p:tgtEl>
                                        <p:attrNameLst>
                                          <p:attrName>style.visibility</p:attrName>
                                        </p:attrNameLst>
                                      </p:cBhvr>
                                      <p:to>
                                        <p:strVal val="visible"/>
                                      </p:to>
                                    </p:set>
                                    <p:animEffect transition="in" filter="dissolve">
                                      <p:cBhvr>
                                        <p:cTn id="17" dur="500"/>
                                        <p:tgtEl>
                                          <p:spTgt spid="6759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7594"/>
                                        </p:tgtEl>
                                        <p:attrNameLst>
                                          <p:attrName>style.visibility</p:attrName>
                                        </p:attrNameLst>
                                      </p:cBhvr>
                                      <p:to>
                                        <p:strVal val="visible"/>
                                      </p:to>
                                    </p:set>
                                    <p:animEffect transition="in" filter="dissolve">
                                      <p:cBhvr>
                                        <p:cTn id="22" dur="500"/>
                                        <p:tgtEl>
                                          <p:spTgt spid="6759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7595"/>
                                        </p:tgtEl>
                                        <p:attrNameLst>
                                          <p:attrName>style.visibility</p:attrName>
                                        </p:attrNameLst>
                                      </p:cBhvr>
                                      <p:to>
                                        <p:strVal val="visible"/>
                                      </p:to>
                                    </p:set>
                                    <p:animEffect transition="in" filter="dissolve">
                                      <p:cBhvr>
                                        <p:cTn id="27" dur="500"/>
                                        <p:tgtEl>
                                          <p:spTgt spid="6759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67596"/>
                                        </p:tgtEl>
                                        <p:attrNameLst>
                                          <p:attrName>style.visibility</p:attrName>
                                        </p:attrNameLst>
                                      </p:cBhvr>
                                      <p:to>
                                        <p:strVal val="visible"/>
                                      </p:to>
                                    </p:set>
                                    <p:animEffect transition="in" filter="dissolve">
                                      <p:cBhvr>
                                        <p:cTn id="32" dur="500"/>
                                        <p:tgtEl>
                                          <p:spTgt spid="67596"/>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67597"/>
                                        </p:tgtEl>
                                        <p:attrNameLst>
                                          <p:attrName>style.visibility</p:attrName>
                                        </p:attrNameLst>
                                      </p:cBhvr>
                                      <p:to>
                                        <p:strVal val="visible"/>
                                      </p:to>
                                    </p:set>
                                    <p:animEffect transition="in" filter="dissolve">
                                      <p:cBhvr>
                                        <p:cTn id="37" dur="500"/>
                                        <p:tgtEl>
                                          <p:spTgt spid="67597"/>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7598"/>
                                        </p:tgtEl>
                                        <p:attrNameLst>
                                          <p:attrName>style.visibility</p:attrName>
                                        </p:attrNameLst>
                                      </p:cBhvr>
                                      <p:to>
                                        <p:strVal val="visible"/>
                                      </p:to>
                                    </p:set>
                                    <p:animEffect transition="in" filter="dissolve">
                                      <p:cBhvr>
                                        <p:cTn id="42" dur="500"/>
                                        <p:tgtEl>
                                          <p:spTgt spid="67598"/>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67599"/>
                                        </p:tgtEl>
                                        <p:attrNameLst>
                                          <p:attrName>style.visibility</p:attrName>
                                        </p:attrNameLst>
                                      </p:cBhvr>
                                      <p:to>
                                        <p:strVal val="visible"/>
                                      </p:to>
                                    </p:set>
                                    <p:animEffect transition="in" filter="dissolve">
                                      <p:cBhvr>
                                        <p:cTn id="47" dur="500"/>
                                        <p:tgtEl>
                                          <p:spTgt spid="67599"/>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67600"/>
                                        </p:tgtEl>
                                        <p:attrNameLst>
                                          <p:attrName>style.visibility</p:attrName>
                                        </p:attrNameLst>
                                      </p:cBhvr>
                                      <p:to>
                                        <p:strVal val="visible"/>
                                      </p:to>
                                    </p:set>
                                    <p:animEffect transition="in" filter="dissolve">
                                      <p:cBhvr>
                                        <p:cTn id="52" dur="500"/>
                                        <p:tgtEl>
                                          <p:spTgt spid="67600"/>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67601"/>
                                        </p:tgtEl>
                                        <p:attrNameLst>
                                          <p:attrName>style.visibility</p:attrName>
                                        </p:attrNameLst>
                                      </p:cBhvr>
                                      <p:to>
                                        <p:strVal val="visible"/>
                                      </p:to>
                                    </p:set>
                                    <p:animEffect transition="in" filter="dissolve">
                                      <p:cBhvr>
                                        <p:cTn id="57" dur="500"/>
                                        <p:tgtEl>
                                          <p:spTgt spid="67601"/>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67602"/>
                                        </p:tgtEl>
                                        <p:attrNameLst>
                                          <p:attrName>style.visibility</p:attrName>
                                        </p:attrNameLst>
                                      </p:cBhvr>
                                      <p:to>
                                        <p:strVal val="visible"/>
                                      </p:to>
                                    </p:set>
                                    <p:animEffect transition="in" filter="dissolve">
                                      <p:cBhvr>
                                        <p:cTn id="62" dur="500"/>
                                        <p:tgtEl>
                                          <p:spTgt spid="67602"/>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67603"/>
                                        </p:tgtEl>
                                        <p:attrNameLst>
                                          <p:attrName>style.visibility</p:attrName>
                                        </p:attrNameLst>
                                      </p:cBhvr>
                                      <p:to>
                                        <p:strVal val="visible"/>
                                      </p:to>
                                    </p:set>
                                    <p:animEffect transition="in" filter="dissolve">
                                      <p:cBhvr>
                                        <p:cTn id="67" dur="500"/>
                                        <p:tgtEl>
                                          <p:spTgt spid="67603"/>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67604"/>
                                        </p:tgtEl>
                                        <p:attrNameLst>
                                          <p:attrName>style.visibility</p:attrName>
                                        </p:attrNameLst>
                                      </p:cBhvr>
                                      <p:to>
                                        <p:strVal val="visible"/>
                                      </p:to>
                                    </p:set>
                                    <p:animEffect transition="in" filter="dissolve">
                                      <p:cBhvr>
                                        <p:cTn id="72" dur="500"/>
                                        <p:tgtEl>
                                          <p:spTgt spid="67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1" grpId="0" animBg="1"/>
      <p:bldP spid="67592" grpId="0"/>
      <p:bldP spid="67595" grpId="0"/>
      <p:bldP spid="67598" grpId="0"/>
      <p:bldP spid="67601" grpId="0"/>
      <p:bldP spid="6760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2570" y="236871"/>
            <a:ext cx="8955314" cy="1569660"/>
          </a:xfrm>
          <a:prstGeom prst="rect">
            <a:avLst/>
          </a:prstGeom>
          <a:solidFill>
            <a:schemeClr val="accent5">
              <a:lumMod val="60000"/>
              <a:lumOff val="40000"/>
            </a:schemeClr>
          </a:solidFill>
        </p:spPr>
        <p:txBody>
          <a:bodyPr wrap="square" rtlCol="0">
            <a:spAutoFit/>
          </a:bodyPr>
          <a:lstStyle/>
          <a:p>
            <a:pPr algn="ctr"/>
            <a:r>
              <a:rPr lang="en-GB" sz="2400" dirty="0" smtClean="0"/>
              <a:t>A cube with 3cm sides is painted red on the outside.</a:t>
            </a:r>
          </a:p>
          <a:p>
            <a:pPr algn="ctr"/>
            <a:r>
              <a:rPr lang="en-GB" sz="2400" dirty="0" smtClean="0"/>
              <a:t>The cube is then split into cubes with 1cm sides. </a:t>
            </a:r>
          </a:p>
          <a:p>
            <a:pPr algn="ctr"/>
            <a:endParaRPr lang="en-GB" sz="2400" b="1" dirty="0" smtClean="0"/>
          </a:p>
          <a:p>
            <a:pPr algn="ctr"/>
            <a:r>
              <a:rPr lang="en-GB" sz="2400" b="1" dirty="0" smtClean="0"/>
              <a:t>What fraction of the total surface area of the new cubes is red?</a:t>
            </a:r>
            <a:endParaRPr lang="en-GB" sz="2400" b="1" dirty="0"/>
          </a:p>
        </p:txBody>
      </p:sp>
      <p:graphicFrame>
        <p:nvGraphicFramePr>
          <p:cNvPr id="11" name="Object 2"/>
          <p:cNvGraphicFramePr>
            <a:graphicFrameLocks noChangeAspect="1"/>
          </p:cNvGraphicFramePr>
          <p:nvPr/>
        </p:nvGraphicFramePr>
        <p:xfrm>
          <a:off x="190048" y="5189297"/>
          <a:ext cx="4297421" cy="786493"/>
        </p:xfrm>
        <a:graphic>
          <a:graphicData uri="http://schemas.openxmlformats.org/presentationml/2006/ole">
            <p:oleObj spid="_x0000_s19462" name="Equation" r:id="rId3" imgW="1244520" imgH="228600" progId="Equation.3">
              <p:embed/>
            </p:oleObj>
          </a:graphicData>
        </a:graphic>
      </p:graphicFrame>
      <p:graphicFrame>
        <p:nvGraphicFramePr>
          <p:cNvPr id="12" name="Object 3"/>
          <p:cNvGraphicFramePr>
            <a:graphicFrameLocks noChangeAspect="1"/>
          </p:cNvGraphicFramePr>
          <p:nvPr/>
        </p:nvGraphicFramePr>
        <p:xfrm>
          <a:off x="4467455" y="5189637"/>
          <a:ext cx="2762250" cy="785813"/>
        </p:xfrm>
        <a:graphic>
          <a:graphicData uri="http://schemas.openxmlformats.org/presentationml/2006/ole">
            <p:oleObj spid="_x0000_s19463" name="Equation" r:id="rId4" imgW="799920" imgH="228600" progId="Equation.3">
              <p:embed/>
            </p:oleObj>
          </a:graphicData>
        </a:graphic>
      </p:graphicFrame>
      <p:graphicFrame>
        <p:nvGraphicFramePr>
          <p:cNvPr id="13" name="Object 4"/>
          <p:cNvGraphicFramePr>
            <a:graphicFrameLocks noChangeAspect="1"/>
          </p:cNvGraphicFramePr>
          <p:nvPr/>
        </p:nvGraphicFramePr>
        <p:xfrm>
          <a:off x="7156680" y="5189635"/>
          <a:ext cx="1009650" cy="785812"/>
        </p:xfrm>
        <a:graphic>
          <a:graphicData uri="http://schemas.openxmlformats.org/presentationml/2006/ole">
            <p:oleObj spid="_x0000_s19464" name="Equation" r:id="rId5" imgW="291960" imgH="228600" progId="Equation.3">
              <p:embed/>
            </p:oleObj>
          </a:graphicData>
        </a:graphic>
      </p:graphicFrame>
      <p:graphicFrame>
        <p:nvGraphicFramePr>
          <p:cNvPr id="14" name="Object 5"/>
          <p:cNvGraphicFramePr>
            <a:graphicFrameLocks noChangeAspect="1"/>
          </p:cNvGraphicFramePr>
          <p:nvPr/>
        </p:nvGraphicFramePr>
        <p:xfrm>
          <a:off x="8137300" y="5189637"/>
          <a:ext cx="788988" cy="785813"/>
        </p:xfrm>
        <a:graphic>
          <a:graphicData uri="http://schemas.openxmlformats.org/presentationml/2006/ole">
            <p:oleObj spid="_x0000_s19465" name="Equation" r:id="rId6" imgW="228600" imgH="228600" progId="Equation.3">
              <p:embed/>
            </p:oleObj>
          </a:graphicData>
        </a:graphic>
      </p:graphicFrame>
      <p:grpSp>
        <p:nvGrpSpPr>
          <p:cNvPr id="61" name="Group 60"/>
          <p:cNvGrpSpPr>
            <a:grpSpLocks noChangeAspect="1"/>
          </p:cNvGrpSpPr>
          <p:nvPr/>
        </p:nvGrpSpPr>
        <p:grpSpPr>
          <a:xfrm>
            <a:off x="5076374" y="2389869"/>
            <a:ext cx="2266948" cy="2269173"/>
            <a:chOff x="4597400" y="1736725"/>
            <a:chExt cx="3238500" cy="3241675"/>
          </a:xfrm>
        </p:grpSpPr>
        <p:sp>
          <p:nvSpPr>
            <p:cNvPr id="7" name="AutoShape 38"/>
            <p:cNvSpPr>
              <a:spLocks noChangeArrowheads="1"/>
            </p:cNvSpPr>
            <p:nvPr/>
          </p:nvSpPr>
          <p:spPr bwMode="auto">
            <a:xfrm>
              <a:off x="4597400" y="1739900"/>
              <a:ext cx="3238500" cy="3238500"/>
            </a:xfrm>
            <a:prstGeom prst="cube">
              <a:avLst>
                <a:gd name="adj" fmla="val 25000"/>
              </a:avLst>
            </a:prstGeom>
            <a:noFill/>
            <a:ln w="9525">
              <a:solidFill>
                <a:schemeClr val="tx1"/>
              </a:solidFill>
              <a:miter lim="800000"/>
              <a:headEnd/>
              <a:tailEnd/>
            </a:ln>
            <a:effectLst/>
          </p:spPr>
          <p:txBody>
            <a:bodyPr wrap="none" anchor="ctr"/>
            <a:lstStyle/>
            <a:p>
              <a:endParaRPr lang="en-GB"/>
            </a:p>
          </p:txBody>
        </p:sp>
        <p:sp>
          <p:nvSpPr>
            <p:cNvPr id="8" name="Rectangle 39"/>
            <p:cNvSpPr>
              <a:spLocks noChangeArrowheads="1"/>
            </p:cNvSpPr>
            <p:nvPr/>
          </p:nvSpPr>
          <p:spPr bwMode="auto">
            <a:xfrm>
              <a:off x="5411788" y="3362325"/>
              <a:ext cx="796925" cy="803275"/>
            </a:xfrm>
            <a:prstGeom prst="rect">
              <a:avLst/>
            </a:prstGeom>
            <a:solidFill>
              <a:srgbClr val="CCFFCC"/>
            </a:solidFill>
            <a:ln w="9525">
              <a:noFill/>
              <a:miter lim="800000"/>
              <a:headEnd/>
              <a:tailEnd/>
            </a:ln>
            <a:effectLst/>
          </p:spPr>
          <p:txBody>
            <a:bodyPr wrap="none" anchor="ctr"/>
            <a:lstStyle/>
            <a:p>
              <a:endParaRPr lang="en-GB"/>
            </a:p>
          </p:txBody>
        </p:sp>
        <p:sp>
          <p:nvSpPr>
            <p:cNvPr id="9" name="Rectangle 40"/>
            <p:cNvSpPr>
              <a:spLocks noChangeArrowheads="1"/>
            </p:cNvSpPr>
            <p:nvPr/>
          </p:nvSpPr>
          <p:spPr bwMode="auto">
            <a:xfrm>
              <a:off x="4600575" y="2551113"/>
              <a:ext cx="798513" cy="803275"/>
            </a:xfrm>
            <a:prstGeom prst="rect">
              <a:avLst/>
            </a:prstGeom>
            <a:solidFill>
              <a:srgbClr val="CCECFF"/>
            </a:solidFill>
            <a:ln w="9525">
              <a:noFill/>
              <a:miter lim="800000"/>
              <a:headEnd/>
              <a:tailEnd/>
            </a:ln>
            <a:effectLst/>
          </p:spPr>
          <p:txBody>
            <a:bodyPr wrap="none" anchor="ctr"/>
            <a:lstStyle/>
            <a:p>
              <a:endParaRPr lang="en-GB"/>
            </a:p>
          </p:txBody>
        </p:sp>
        <p:sp>
          <p:nvSpPr>
            <p:cNvPr id="15" name="Rectangle 41"/>
            <p:cNvSpPr>
              <a:spLocks noChangeArrowheads="1"/>
            </p:cNvSpPr>
            <p:nvPr/>
          </p:nvSpPr>
          <p:spPr bwMode="auto">
            <a:xfrm>
              <a:off x="6213475" y="2551113"/>
              <a:ext cx="806450" cy="804862"/>
            </a:xfrm>
            <a:prstGeom prst="rect">
              <a:avLst/>
            </a:prstGeom>
            <a:solidFill>
              <a:srgbClr val="CCECFF"/>
            </a:solidFill>
            <a:ln w="9525">
              <a:noFill/>
              <a:miter lim="800000"/>
              <a:headEnd/>
              <a:tailEnd/>
            </a:ln>
            <a:effectLst/>
          </p:spPr>
          <p:txBody>
            <a:bodyPr wrap="none" anchor="ctr"/>
            <a:lstStyle/>
            <a:p>
              <a:endParaRPr lang="en-GB"/>
            </a:p>
          </p:txBody>
        </p:sp>
        <p:sp>
          <p:nvSpPr>
            <p:cNvPr id="16" name="Rectangle 42"/>
            <p:cNvSpPr>
              <a:spLocks noChangeArrowheads="1"/>
            </p:cNvSpPr>
            <p:nvPr/>
          </p:nvSpPr>
          <p:spPr bwMode="auto">
            <a:xfrm>
              <a:off x="4603750" y="4171950"/>
              <a:ext cx="796925" cy="801688"/>
            </a:xfrm>
            <a:prstGeom prst="rect">
              <a:avLst/>
            </a:prstGeom>
            <a:solidFill>
              <a:srgbClr val="CCECFF"/>
            </a:solidFill>
            <a:ln w="9525">
              <a:noFill/>
              <a:miter lim="800000"/>
              <a:headEnd/>
              <a:tailEnd/>
            </a:ln>
            <a:effectLst/>
          </p:spPr>
          <p:txBody>
            <a:bodyPr wrap="none" anchor="ctr"/>
            <a:lstStyle/>
            <a:p>
              <a:endParaRPr lang="en-GB"/>
            </a:p>
          </p:txBody>
        </p:sp>
        <p:sp>
          <p:nvSpPr>
            <p:cNvPr id="17" name="Rectangle 43"/>
            <p:cNvSpPr>
              <a:spLocks noChangeArrowheads="1"/>
            </p:cNvSpPr>
            <p:nvPr/>
          </p:nvSpPr>
          <p:spPr bwMode="auto">
            <a:xfrm>
              <a:off x="6216650" y="4168775"/>
              <a:ext cx="806450" cy="806450"/>
            </a:xfrm>
            <a:prstGeom prst="rect">
              <a:avLst/>
            </a:prstGeom>
            <a:solidFill>
              <a:srgbClr val="CCECFF"/>
            </a:solidFill>
            <a:ln w="9525">
              <a:noFill/>
              <a:miter lim="800000"/>
              <a:headEnd/>
              <a:tailEnd/>
            </a:ln>
            <a:effectLst/>
          </p:spPr>
          <p:txBody>
            <a:bodyPr wrap="none" anchor="ctr"/>
            <a:lstStyle/>
            <a:p>
              <a:endParaRPr lang="en-GB"/>
            </a:p>
          </p:txBody>
        </p:sp>
        <p:sp>
          <p:nvSpPr>
            <p:cNvPr id="18" name="Rectangle 44"/>
            <p:cNvSpPr>
              <a:spLocks noChangeArrowheads="1"/>
            </p:cNvSpPr>
            <p:nvPr/>
          </p:nvSpPr>
          <p:spPr bwMode="auto">
            <a:xfrm>
              <a:off x="5408613" y="2554288"/>
              <a:ext cx="796925" cy="801687"/>
            </a:xfrm>
            <a:prstGeom prst="rect">
              <a:avLst/>
            </a:prstGeom>
            <a:solidFill>
              <a:srgbClr val="FFFF99"/>
            </a:solidFill>
            <a:ln w="9525">
              <a:noFill/>
              <a:miter lim="800000"/>
              <a:headEnd/>
              <a:tailEnd/>
            </a:ln>
            <a:effectLst/>
          </p:spPr>
          <p:txBody>
            <a:bodyPr wrap="none" anchor="ctr"/>
            <a:lstStyle/>
            <a:p>
              <a:endParaRPr lang="en-GB"/>
            </a:p>
          </p:txBody>
        </p:sp>
        <p:sp>
          <p:nvSpPr>
            <p:cNvPr id="19" name="Rectangle 45"/>
            <p:cNvSpPr>
              <a:spLocks noChangeArrowheads="1"/>
            </p:cNvSpPr>
            <p:nvPr/>
          </p:nvSpPr>
          <p:spPr bwMode="auto">
            <a:xfrm>
              <a:off x="4602163" y="3365500"/>
              <a:ext cx="796925" cy="800100"/>
            </a:xfrm>
            <a:prstGeom prst="rect">
              <a:avLst/>
            </a:prstGeom>
            <a:solidFill>
              <a:srgbClr val="FFFF99"/>
            </a:solidFill>
            <a:ln w="9525">
              <a:noFill/>
              <a:miter lim="800000"/>
              <a:headEnd/>
              <a:tailEnd/>
            </a:ln>
            <a:effectLst/>
          </p:spPr>
          <p:txBody>
            <a:bodyPr wrap="none" anchor="ctr"/>
            <a:lstStyle/>
            <a:p>
              <a:endParaRPr lang="en-GB"/>
            </a:p>
          </p:txBody>
        </p:sp>
        <p:sp>
          <p:nvSpPr>
            <p:cNvPr id="20" name="Rectangle 46"/>
            <p:cNvSpPr>
              <a:spLocks noChangeArrowheads="1"/>
            </p:cNvSpPr>
            <p:nvPr/>
          </p:nvSpPr>
          <p:spPr bwMode="auto">
            <a:xfrm>
              <a:off x="6218238" y="3362325"/>
              <a:ext cx="801687" cy="800100"/>
            </a:xfrm>
            <a:prstGeom prst="rect">
              <a:avLst/>
            </a:prstGeom>
            <a:solidFill>
              <a:srgbClr val="FFFF99"/>
            </a:solidFill>
            <a:ln w="9525">
              <a:noFill/>
              <a:miter lim="800000"/>
              <a:headEnd/>
              <a:tailEnd/>
            </a:ln>
            <a:effectLst/>
          </p:spPr>
          <p:txBody>
            <a:bodyPr wrap="none" anchor="ctr"/>
            <a:lstStyle/>
            <a:p>
              <a:endParaRPr lang="en-GB"/>
            </a:p>
          </p:txBody>
        </p:sp>
        <p:sp>
          <p:nvSpPr>
            <p:cNvPr id="21" name="Rectangle 47"/>
            <p:cNvSpPr>
              <a:spLocks noChangeArrowheads="1"/>
            </p:cNvSpPr>
            <p:nvPr/>
          </p:nvSpPr>
          <p:spPr bwMode="auto">
            <a:xfrm>
              <a:off x="5410200" y="4170363"/>
              <a:ext cx="796925" cy="806450"/>
            </a:xfrm>
            <a:prstGeom prst="rect">
              <a:avLst/>
            </a:prstGeom>
            <a:solidFill>
              <a:srgbClr val="FFFF99"/>
            </a:solidFill>
            <a:ln w="9525">
              <a:noFill/>
              <a:miter lim="800000"/>
              <a:headEnd/>
              <a:tailEnd/>
            </a:ln>
            <a:effectLst/>
          </p:spPr>
          <p:txBody>
            <a:bodyPr wrap="none" anchor="ctr"/>
            <a:lstStyle/>
            <a:p>
              <a:endParaRPr lang="en-GB"/>
            </a:p>
          </p:txBody>
        </p:sp>
        <p:sp>
          <p:nvSpPr>
            <p:cNvPr id="22" name="Line 48"/>
            <p:cNvSpPr>
              <a:spLocks noChangeShapeType="1"/>
            </p:cNvSpPr>
            <p:nvPr/>
          </p:nvSpPr>
          <p:spPr bwMode="auto">
            <a:xfrm>
              <a:off x="4597400" y="4167188"/>
              <a:ext cx="2427288" cy="0"/>
            </a:xfrm>
            <a:prstGeom prst="line">
              <a:avLst/>
            </a:prstGeom>
            <a:noFill/>
            <a:ln w="9525">
              <a:solidFill>
                <a:schemeClr val="tx1"/>
              </a:solidFill>
              <a:round/>
              <a:headEnd/>
              <a:tailEnd/>
            </a:ln>
            <a:effectLst/>
          </p:spPr>
          <p:txBody>
            <a:bodyPr/>
            <a:lstStyle/>
            <a:p>
              <a:endParaRPr lang="en-GB"/>
            </a:p>
          </p:txBody>
        </p:sp>
        <p:sp>
          <p:nvSpPr>
            <p:cNvPr id="23" name="Line 49"/>
            <p:cNvSpPr>
              <a:spLocks noChangeShapeType="1"/>
            </p:cNvSpPr>
            <p:nvPr/>
          </p:nvSpPr>
          <p:spPr bwMode="auto">
            <a:xfrm>
              <a:off x="4597400" y="3357563"/>
              <a:ext cx="2427288" cy="0"/>
            </a:xfrm>
            <a:prstGeom prst="line">
              <a:avLst/>
            </a:prstGeom>
            <a:noFill/>
            <a:ln w="9525">
              <a:solidFill>
                <a:schemeClr val="tx1"/>
              </a:solidFill>
              <a:round/>
              <a:headEnd/>
              <a:tailEnd/>
            </a:ln>
            <a:effectLst/>
          </p:spPr>
          <p:txBody>
            <a:bodyPr/>
            <a:lstStyle/>
            <a:p>
              <a:endParaRPr lang="en-GB"/>
            </a:p>
          </p:txBody>
        </p:sp>
        <p:sp>
          <p:nvSpPr>
            <p:cNvPr id="24" name="Line 50"/>
            <p:cNvSpPr>
              <a:spLocks noChangeShapeType="1"/>
            </p:cNvSpPr>
            <p:nvPr/>
          </p:nvSpPr>
          <p:spPr bwMode="auto">
            <a:xfrm>
              <a:off x="4597400" y="4976813"/>
              <a:ext cx="2427288" cy="0"/>
            </a:xfrm>
            <a:prstGeom prst="line">
              <a:avLst/>
            </a:prstGeom>
            <a:noFill/>
            <a:ln w="9525">
              <a:solidFill>
                <a:schemeClr val="tx1"/>
              </a:solidFill>
              <a:round/>
              <a:headEnd/>
              <a:tailEnd/>
            </a:ln>
            <a:effectLst/>
          </p:spPr>
          <p:txBody>
            <a:bodyPr/>
            <a:lstStyle/>
            <a:p>
              <a:endParaRPr lang="en-GB"/>
            </a:p>
          </p:txBody>
        </p:sp>
        <p:sp>
          <p:nvSpPr>
            <p:cNvPr id="25" name="Line 51"/>
            <p:cNvSpPr>
              <a:spLocks noChangeShapeType="1"/>
            </p:cNvSpPr>
            <p:nvPr/>
          </p:nvSpPr>
          <p:spPr bwMode="auto">
            <a:xfrm rot="5400000">
              <a:off x="3383756" y="3759994"/>
              <a:ext cx="2427288" cy="0"/>
            </a:xfrm>
            <a:prstGeom prst="line">
              <a:avLst/>
            </a:prstGeom>
            <a:noFill/>
            <a:ln w="9525">
              <a:solidFill>
                <a:schemeClr val="tx1"/>
              </a:solidFill>
              <a:round/>
              <a:headEnd/>
              <a:tailEnd/>
            </a:ln>
            <a:effectLst/>
          </p:spPr>
          <p:txBody>
            <a:bodyPr/>
            <a:lstStyle/>
            <a:p>
              <a:endParaRPr lang="en-GB"/>
            </a:p>
          </p:txBody>
        </p:sp>
        <p:sp>
          <p:nvSpPr>
            <p:cNvPr id="26" name="Line 52"/>
            <p:cNvSpPr>
              <a:spLocks noChangeShapeType="1"/>
            </p:cNvSpPr>
            <p:nvPr/>
          </p:nvSpPr>
          <p:spPr bwMode="auto">
            <a:xfrm rot="5400000">
              <a:off x="4191794" y="3759994"/>
              <a:ext cx="2427288" cy="0"/>
            </a:xfrm>
            <a:prstGeom prst="line">
              <a:avLst/>
            </a:prstGeom>
            <a:noFill/>
            <a:ln w="9525">
              <a:solidFill>
                <a:schemeClr val="tx1"/>
              </a:solidFill>
              <a:round/>
              <a:headEnd/>
              <a:tailEnd/>
            </a:ln>
            <a:effectLst/>
          </p:spPr>
          <p:txBody>
            <a:bodyPr/>
            <a:lstStyle/>
            <a:p>
              <a:endParaRPr lang="en-GB"/>
            </a:p>
          </p:txBody>
        </p:sp>
        <p:sp>
          <p:nvSpPr>
            <p:cNvPr id="27" name="Line 53"/>
            <p:cNvSpPr>
              <a:spLocks noChangeShapeType="1"/>
            </p:cNvSpPr>
            <p:nvPr/>
          </p:nvSpPr>
          <p:spPr bwMode="auto">
            <a:xfrm rot="5400000">
              <a:off x="4999831" y="3759994"/>
              <a:ext cx="2427288" cy="0"/>
            </a:xfrm>
            <a:prstGeom prst="line">
              <a:avLst/>
            </a:prstGeom>
            <a:noFill/>
            <a:ln w="9525">
              <a:solidFill>
                <a:schemeClr val="tx1"/>
              </a:solidFill>
              <a:round/>
              <a:headEnd/>
              <a:tailEnd/>
            </a:ln>
            <a:effectLst/>
          </p:spPr>
          <p:txBody>
            <a:bodyPr/>
            <a:lstStyle/>
            <a:p>
              <a:endParaRPr lang="en-GB"/>
            </a:p>
          </p:txBody>
        </p:sp>
        <p:sp>
          <p:nvSpPr>
            <p:cNvPr id="28" name="AutoShape 54"/>
            <p:cNvSpPr>
              <a:spLocks noChangeArrowheads="1"/>
            </p:cNvSpPr>
            <p:nvPr/>
          </p:nvSpPr>
          <p:spPr bwMode="auto">
            <a:xfrm>
              <a:off x="4608513" y="2282825"/>
              <a:ext cx="1054100" cy="258763"/>
            </a:xfrm>
            <a:prstGeom prst="parallelogram">
              <a:avLst>
                <a:gd name="adj" fmla="val 101840"/>
              </a:avLst>
            </a:prstGeom>
            <a:solidFill>
              <a:srgbClr val="CCECFF"/>
            </a:solidFill>
            <a:ln w="9525">
              <a:noFill/>
              <a:miter lim="800000"/>
              <a:headEnd/>
              <a:tailEnd/>
            </a:ln>
            <a:effectLst/>
          </p:spPr>
          <p:txBody>
            <a:bodyPr wrap="none" anchor="ctr"/>
            <a:lstStyle/>
            <a:p>
              <a:endParaRPr lang="en-GB"/>
            </a:p>
          </p:txBody>
        </p:sp>
        <p:sp>
          <p:nvSpPr>
            <p:cNvPr id="29" name="AutoShape 55"/>
            <p:cNvSpPr>
              <a:spLocks noChangeArrowheads="1"/>
            </p:cNvSpPr>
            <p:nvPr/>
          </p:nvSpPr>
          <p:spPr bwMode="auto">
            <a:xfrm>
              <a:off x="5143500" y="1746250"/>
              <a:ext cx="1060450" cy="258763"/>
            </a:xfrm>
            <a:prstGeom prst="parallelogram">
              <a:avLst>
                <a:gd name="adj" fmla="val 102454"/>
              </a:avLst>
            </a:prstGeom>
            <a:solidFill>
              <a:srgbClr val="CCECFF"/>
            </a:solidFill>
            <a:ln w="9525">
              <a:noFill/>
              <a:miter lim="800000"/>
              <a:headEnd/>
              <a:tailEnd/>
            </a:ln>
            <a:effectLst/>
          </p:spPr>
          <p:txBody>
            <a:bodyPr wrap="none" anchor="ctr"/>
            <a:lstStyle/>
            <a:p>
              <a:endParaRPr lang="en-GB"/>
            </a:p>
          </p:txBody>
        </p:sp>
        <p:sp>
          <p:nvSpPr>
            <p:cNvPr id="30" name="AutoShape 56"/>
            <p:cNvSpPr>
              <a:spLocks noChangeArrowheads="1"/>
            </p:cNvSpPr>
            <p:nvPr/>
          </p:nvSpPr>
          <p:spPr bwMode="auto">
            <a:xfrm>
              <a:off x="6761163" y="1744663"/>
              <a:ext cx="1068387" cy="260350"/>
            </a:xfrm>
            <a:prstGeom prst="parallelogram">
              <a:avLst>
                <a:gd name="adj" fmla="val 102591"/>
              </a:avLst>
            </a:prstGeom>
            <a:solidFill>
              <a:srgbClr val="CCECFF"/>
            </a:solidFill>
            <a:ln w="9525">
              <a:noFill/>
              <a:miter lim="800000"/>
              <a:headEnd/>
              <a:tailEnd/>
            </a:ln>
            <a:effectLst/>
          </p:spPr>
          <p:txBody>
            <a:bodyPr wrap="none" anchor="ctr"/>
            <a:lstStyle/>
            <a:p>
              <a:endParaRPr lang="en-GB"/>
            </a:p>
          </p:txBody>
        </p:sp>
        <p:sp>
          <p:nvSpPr>
            <p:cNvPr id="31" name="AutoShape 57"/>
            <p:cNvSpPr>
              <a:spLocks noChangeArrowheads="1"/>
            </p:cNvSpPr>
            <p:nvPr/>
          </p:nvSpPr>
          <p:spPr bwMode="auto">
            <a:xfrm>
              <a:off x="6221413" y="2286000"/>
              <a:ext cx="1065212" cy="258763"/>
            </a:xfrm>
            <a:prstGeom prst="parallelogram">
              <a:avLst>
                <a:gd name="adj" fmla="val 102914"/>
              </a:avLst>
            </a:prstGeom>
            <a:solidFill>
              <a:srgbClr val="CCECFF"/>
            </a:solidFill>
            <a:ln w="9525">
              <a:noFill/>
              <a:miter lim="800000"/>
              <a:headEnd/>
              <a:tailEnd/>
            </a:ln>
            <a:effectLst/>
          </p:spPr>
          <p:txBody>
            <a:bodyPr wrap="none" anchor="ctr"/>
            <a:lstStyle/>
            <a:p>
              <a:endParaRPr lang="en-GB"/>
            </a:p>
          </p:txBody>
        </p:sp>
        <p:sp>
          <p:nvSpPr>
            <p:cNvPr id="32" name="AutoShape 58"/>
            <p:cNvSpPr>
              <a:spLocks noChangeArrowheads="1"/>
            </p:cNvSpPr>
            <p:nvPr/>
          </p:nvSpPr>
          <p:spPr bwMode="auto">
            <a:xfrm>
              <a:off x="4872038" y="2014538"/>
              <a:ext cx="1060450" cy="258762"/>
            </a:xfrm>
            <a:prstGeom prst="parallelogram">
              <a:avLst>
                <a:gd name="adj" fmla="val 102454"/>
              </a:avLst>
            </a:prstGeom>
            <a:solidFill>
              <a:srgbClr val="FFFF99"/>
            </a:solidFill>
            <a:ln w="9525">
              <a:noFill/>
              <a:miter lim="800000"/>
              <a:headEnd/>
              <a:tailEnd/>
            </a:ln>
            <a:effectLst/>
          </p:spPr>
          <p:txBody>
            <a:bodyPr wrap="none" anchor="ctr"/>
            <a:lstStyle/>
            <a:p>
              <a:endParaRPr lang="en-GB"/>
            </a:p>
          </p:txBody>
        </p:sp>
        <p:sp>
          <p:nvSpPr>
            <p:cNvPr id="33" name="AutoShape 59"/>
            <p:cNvSpPr>
              <a:spLocks noChangeArrowheads="1"/>
            </p:cNvSpPr>
            <p:nvPr/>
          </p:nvSpPr>
          <p:spPr bwMode="auto">
            <a:xfrm>
              <a:off x="5414963" y="2282825"/>
              <a:ext cx="1060450" cy="258763"/>
            </a:xfrm>
            <a:prstGeom prst="parallelogram">
              <a:avLst>
                <a:gd name="adj" fmla="val 102454"/>
              </a:avLst>
            </a:prstGeom>
            <a:solidFill>
              <a:srgbClr val="FFFF99"/>
            </a:solidFill>
            <a:ln w="9525">
              <a:noFill/>
              <a:miter lim="800000"/>
              <a:headEnd/>
              <a:tailEnd/>
            </a:ln>
            <a:effectLst/>
          </p:spPr>
          <p:txBody>
            <a:bodyPr wrap="none" anchor="ctr"/>
            <a:lstStyle/>
            <a:p>
              <a:endParaRPr lang="en-GB"/>
            </a:p>
          </p:txBody>
        </p:sp>
        <p:sp>
          <p:nvSpPr>
            <p:cNvPr id="34" name="AutoShape 60"/>
            <p:cNvSpPr>
              <a:spLocks noChangeArrowheads="1"/>
            </p:cNvSpPr>
            <p:nvPr/>
          </p:nvSpPr>
          <p:spPr bwMode="auto">
            <a:xfrm>
              <a:off x="5954713" y="1746250"/>
              <a:ext cx="1060450" cy="258763"/>
            </a:xfrm>
            <a:prstGeom prst="parallelogram">
              <a:avLst>
                <a:gd name="adj" fmla="val 102454"/>
              </a:avLst>
            </a:prstGeom>
            <a:solidFill>
              <a:srgbClr val="FFFF99"/>
            </a:solidFill>
            <a:ln w="9525">
              <a:noFill/>
              <a:miter lim="800000"/>
              <a:headEnd/>
              <a:tailEnd/>
            </a:ln>
            <a:effectLst/>
          </p:spPr>
          <p:txBody>
            <a:bodyPr wrap="none" anchor="ctr"/>
            <a:lstStyle/>
            <a:p>
              <a:endParaRPr lang="en-GB"/>
            </a:p>
          </p:txBody>
        </p:sp>
        <p:sp>
          <p:nvSpPr>
            <p:cNvPr id="35" name="AutoShape 61"/>
            <p:cNvSpPr>
              <a:spLocks noChangeArrowheads="1"/>
            </p:cNvSpPr>
            <p:nvPr/>
          </p:nvSpPr>
          <p:spPr bwMode="auto">
            <a:xfrm>
              <a:off x="6494463" y="2014538"/>
              <a:ext cx="1060450" cy="258762"/>
            </a:xfrm>
            <a:prstGeom prst="parallelogram">
              <a:avLst>
                <a:gd name="adj" fmla="val 102454"/>
              </a:avLst>
            </a:prstGeom>
            <a:solidFill>
              <a:srgbClr val="FFFF99"/>
            </a:solidFill>
            <a:ln w="9525">
              <a:noFill/>
              <a:miter lim="800000"/>
              <a:headEnd/>
              <a:tailEnd/>
            </a:ln>
            <a:effectLst/>
          </p:spPr>
          <p:txBody>
            <a:bodyPr wrap="none" anchor="ctr"/>
            <a:lstStyle/>
            <a:p>
              <a:endParaRPr lang="en-GB"/>
            </a:p>
          </p:txBody>
        </p:sp>
        <p:sp>
          <p:nvSpPr>
            <p:cNvPr id="36" name="AutoShape 62"/>
            <p:cNvSpPr>
              <a:spLocks noChangeArrowheads="1"/>
            </p:cNvSpPr>
            <p:nvPr/>
          </p:nvSpPr>
          <p:spPr bwMode="auto">
            <a:xfrm>
              <a:off x="5681663" y="2014538"/>
              <a:ext cx="1060450" cy="258762"/>
            </a:xfrm>
            <a:prstGeom prst="parallelogram">
              <a:avLst>
                <a:gd name="adj" fmla="val 102454"/>
              </a:avLst>
            </a:prstGeom>
            <a:solidFill>
              <a:srgbClr val="CCFFCC"/>
            </a:solidFill>
            <a:ln w="9525">
              <a:noFill/>
              <a:miter lim="800000"/>
              <a:headEnd/>
              <a:tailEnd/>
            </a:ln>
            <a:effectLst/>
          </p:spPr>
          <p:txBody>
            <a:bodyPr wrap="none" anchor="ctr"/>
            <a:lstStyle/>
            <a:p>
              <a:endParaRPr lang="en-GB"/>
            </a:p>
          </p:txBody>
        </p:sp>
        <p:sp>
          <p:nvSpPr>
            <p:cNvPr id="37" name="Line 63"/>
            <p:cNvSpPr>
              <a:spLocks noChangeShapeType="1"/>
            </p:cNvSpPr>
            <p:nvPr/>
          </p:nvSpPr>
          <p:spPr bwMode="auto">
            <a:xfrm>
              <a:off x="5403850" y="1736725"/>
              <a:ext cx="2427288" cy="0"/>
            </a:xfrm>
            <a:prstGeom prst="line">
              <a:avLst/>
            </a:prstGeom>
            <a:noFill/>
            <a:ln w="9525">
              <a:solidFill>
                <a:schemeClr val="tx1"/>
              </a:solidFill>
              <a:round/>
              <a:headEnd/>
              <a:tailEnd/>
            </a:ln>
            <a:effectLst/>
          </p:spPr>
          <p:txBody>
            <a:bodyPr/>
            <a:lstStyle/>
            <a:p>
              <a:endParaRPr lang="en-GB"/>
            </a:p>
          </p:txBody>
        </p:sp>
        <p:sp>
          <p:nvSpPr>
            <p:cNvPr id="38" name="Line 64"/>
            <p:cNvSpPr>
              <a:spLocks noChangeShapeType="1"/>
            </p:cNvSpPr>
            <p:nvPr/>
          </p:nvSpPr>
          <p:spPr bwMode="auto">
            <a:xfrm>
              <a:off x="5138738" y="2009775"/>
              <a:ext cx="2427287" cy="0"/>
            </a:xfrm>
            <a:prstGeom prst="line">
              <a:avLst/>
            </a:prstGeom>
            <a:noFill/>
            <a:ln w="9525">
              <a:solidFill>
                <a:schemeClr val="tx1"/>
              </a:solidFill>
              <a:round/>
              <a:headEnd/>
              <a:tailEnd/>
            </a:ln>
            <a:effectLst/>
          </p:spPr>
          <p:txBody>
            <a:bodyPr/>
            <a:lstStyle/>
            <a:p>
              <a:endParaRPr lang="en-GB"/>
            </a:p>
          </p:txBody>
        </p:sp>
        <p:sp>
          <p:nvSpPr>
            <p:cNvPr id="39" name="Line 65"/>
            <p:cNvSpPr>
              <a:spLocks noChangeShapeType="1"/>
            </p:cNvSpPr>
            <p:nvPr/>
          </p:nvSpPr>
          <p:spPr bwMode="auto">
            <a:xfrm>
              <a:off x="4870450" y="2279650"/>
              <a:ext cx="2427288" cy="0"/>
            </a:xfrm>
            <a:prstGeom prst="line">
              <a:avLst/>
            </a:prstGeom>
            <a:noFill/>
            <a:ln w="9525">
              <a:solidFill>
                <a:schemeClr val="tx1"/>
              </a:solidFill>
              <a:round/>
              <a:headEnd/>
              <a:tailEnd/>
            </a:ln>
            <a:effectLst/>
          </p:spPr>
          <p:txBody>
            <a:bodyPr/>
            <a:lstStyle/>
            <a:p>
              <a:endParaRPr lang="en-GB"/>
            </a:p>
          </p:txBody>
        </p:sp>
        <p:sp>
          <p:nvSpPr>
            <p:cNvPr id="40" name="Line 66"/>
            <p:cNvSpPr>
              <a:spLocks noChangeShapeType="1"/>
            </p:cNvSpPr>
            <p:nvPr/>
          </p:nvSpPr>
          <p:spPr bwMode="auto">
            <a:xfrm flipV="1">
              <a:off x="5411788" y="1738313"/>
              <a:ext cx="803275" cy="800100"/>
            </a:xfrm>
            <a:prstGeom prst="line">
              <a:avLst/>
            </a:prstGeom>
            <a:noFill/>
            <a:ln w="9525">
              <a:solidFill>
                <a:schemeClr val="tx1"/>
              </a:solidFill>
              <a:round/>
              <a:headEnd/>
              <a:tailEnd/>
            </a:ln>
            <a:effectLst/>
          </p:spPr>
          <p:txBody>
            <a:bodyPr/>
            <a:lstStyle/>
            <a:p>
              <a:endParaRPr lang="en-GB"/>
            </a:p>
          </p:txBody>
        </p:sp>
        <p:sp>
          <p:nvSpPr>
            <p:cNvPr id="41" name="Line 67"/>
            <p:cNvSpPr>
              <a:spLocks noChangeShapeType="1"/>
            </p:cNvSpPr>
            <p:nvPr/>
          </p:nvSpPr>
          <p:spPr bwMode="auto">
            <a:xfrm flipV="1">
              <a:off x="4603750" y="1738313"/>
              <a:ext cx="803275" cy="800100"/>
            </a:xfrm>
            <a:prstGeom prst="line">
              <a:avLst/>
            </a:prstGeom>
            <a:noFill/>
            <a:ln w="9525">
              <a:solidFill>
                <a:schemeClr val="tx1"/>
              </a:solidFill>
              <a:round/>
              <a:headEnd/>
              <a:tailEnd/>
            </a:ln>
            <a:effectLst/>
          </p:spPr>
          <p:txBody>
            <a:bodyPr/>
            <a:lstStyle/>
            <a:p>
              <a:endParaRPr lang="en-GB"/>
            </a:p>
          </p:txBody>
        </p:sp>
        <p:sp>
          <p:nvSpPr>
            <p:cNvPr id="42" name="Line 68"/>
            <p:cNvSpPr>
              <a:spLocks noChangeShapeType="1"/>
            </p:cNvSpPr>
            <p:nvPr/>
          </p:nvSpPr>
          <p:spPr bwMode="auto">
            <a:xfrm flipV="1">
              <a:off x="6221413" y="1738313"/>
              <a:ext cx="803275" cy="800100"/>
            </a:xfrm>
            <a:prstGeom prst="line">
              <a:avLst/>
            </a:prstGeom>
            <a:noFill/>
            <a:ln w="9525">
              <a:solidFill>
                <a:schemeClr val="tx1"/>
              </a:solidFill>
              <a:round/>
              <a:headEnd/>
              <a:tailEnd/>
            </a:ln>
            <a:effectLst/>
          </p:spPr>
          <p:txBody>
            <a:bodyPr/>
            <a:lstStyle/>
            <a:p>
              <a:endParaRPr lang="en-GB"/>
            </a:p>
          </p:txBody>
        </p:sp>
        <p:sp>
          <p:nvSpPr>
            <p:cNvPr id="43" name="Line 69"/>
            <p:cNvSpPr>
              <a:spLocks noChangeShapeType="1"/>
            </p:cNvSpPr>
            <p:nvPr/>
          </p:nvSpPr>
          <p:spPr bwMode="auto">
            <a:xfrm>
              <a:off x="4597400" y="2549525"/>
              <a:ext cx="2427288" cy="0"/>
            </a:xfrm>
            <a:prstGeom prst="line">
              <a:avLst/>
            </a:prstGeom>
            <a:noFill/>
            <a:ln w="9525">
              <a:solidFill>
                <a:schemeClr val="tx1"/>
              </a:solidFill>
              <a:round/>
              <a:headEnd/>
              <a:tailEnd/>
            </a:ln>
            <a:effectLst/>
          </p:spPr>
          <p:txBody>
            <a:bodyPr/>
            <a:lstStyle/>
            <a:p>
              <a:endParaRPr lang="en-GB"/>
            </a:p>
          </p:txBody>
        </p:sp>
        <p:sp>
          <p:nvSpPr>
            <p:cNvPr id="44" name="Freeform 70"/>
            <p:cNvSpPr>
              <a:spLocks/>
            </p:cNvSpPr>
            <p:nvPr/>
          </p:nvSpPr>
          <p:spPr bwMode="auto">
            <a:xfrm>
              <a:off x="7029450" y="3095625"/>
              <a:ext cx="263525" cy="1065213"/>
            </a:xfrm>
            <a:custGeom>
              <a:avLst/>
              <a:gdLst/>
              <a:ahLst/>
              <a:cxnLst>
                <a:cxn ang="0">
                  <a:pos x="0" y="165"/>
                </a:cxn>
                <a:cxn ang="0">
                  <a:pos x="0" y="671"/>
                </a:cxn>
                <a:cxn ang="0">
                  <a:pos x="165" y="504"/>
                </a:cxn>
                <a:cxn ang="0">
                  <a:pos x="166" y="0"/>
                </a:cxn>
                <a:cxn ang="0">
                  <a:pos x="0" y="165"/>
                </a:cxn>
              </a:cxnLst>
              <a:rect l="0" t="0" r="r" b="b"/>
              <a:pathLst>
                <a:path w="166" h="671">
                  <a:moveTo>
                    <a:pt x="0" y="165"/>
                  </a:moveTo>
                  <a:lnTo>
                    <a:pt x="0" y="671"/>
                  </a:lnTo>
                  <a:lnTo>
                    <a:pt x="165" y="504"/>
                  </a:lnTo>
                  <a:lnTo>
                    <a:pt x="166" y="0"/>
                  </a:lnTo>
                  <a:lnTo>
                    <a:pt x="0" y="165"/>
                  </a:lnTo>
                  <a:close/>
                </a:path>
              </a:pathLst>
            </a:custGeom>
            <a:solidFill>
              <a:srgbClr val="FFFF99"/>
            </a:solidFill>
            <a:ln w="9525">
              <a:noFill/>
              <a:round/>
              <a:headEnd/>
              <a:tailEnd/>
            </a:ln>
            <a:effectLst/>
          </p:spPr>
          <p:txBody>
            <a:bodyPr/>
            <a:lstStyle/>
            <a:p>
              <a:endParaRPr lang="en-GB"/>
            </a:p>
          </p:txBody>
        </p:sp>
        <p:sp>
          <p:nvSpPr>
            <p:cNvPr id="45" name="Freeform 71"/>
            <p:cNvSpPr>
              <a:spLocks/>
            </p:cNvSpPr>
            <p:nvPr/>
          </p:nvSpPr>
          <p:spPr bwMode="auto">
            <a:xfrm>
              <a:off x="7296150" y="3638550"/>
              <a:ext cx="263525" cy="1065213"/>
            </a:xfrm>
            <a:custGeom>
              <a:avLst/>
              <a:gdLst/>
              <a:ahLst/>
              <a:cxnLst>
                <a:cxn ang="0">
                  <a:pos x="0" y="165"/>
                </a:cxn>
                <a:cxn ang="0">
                  <a:pos x="0" y="671"/>
                </a:cxn>
                <a:cxn ang="0">
                  <a:pos x="165" y="504"/>
                </a:cxn>
                <a:cxn ang="0">
                  <a:pos x="166" y="0"/>
                </a:cxn>
                <a:cxn ang="0">
                  <a:pos x="0" y="165"/>
                </a:cxn>
              </a:cxnLst>
              <a:rect l="0" t="0" r="r" b="b"/>
              <a:pathLst>
                <a:path w="166" h="671">
                  <a:moveTo>
                    <a:pt x="0" y="165"/>
                  </a:moveTo>
                  <a:lnTo>
                    <a:pt x="0" y="671"/>
                  </a:lnTo>
                  <a:lnTo>
                    <a:pt x="165" y="504"/>
                  </a:lnTo>
                  <a:lnTo>
                    <a:pt x="166" y="0"/>
                  </a:lnTo>
                  <a:lnTo>
                    <a:pt x="0" y="165"/>
                  </a:lnTo>
                  <a:close/>
                </a:path>
              </a:pathLst>
            </a:custGeom>
            <a:solidFill>
              <a:srgbClr val="FFFF99"/>
            </a:solidFill>
            <a:ln w="9525">
              <a:noFill/>
              <a:round/>
              <a:headEnd/>
              <a:tailEnd/>
            </a:ln>
            <a:effectLst/>
          </p:spPr>
          <p:txBody>
            <a:bodyPr/>
            <a:lstStyle/>
            <a:p>
              <a:endParaRPr lang="en-GB"/>
            </a:p>
          </p:txBody>
        </p:sp>
        <p:sp>
          <p:nvSpPr>
            <p:cNvPr id="46" name="Freeform 72"/>
            <p:cNvSpPr>
              <a:spLocks/>
            </p:cNvSpPr>
            <p:nvPr/>
          </p:nvSpPr>
          <p:spPr bwMode="auto">
            <a:xfrm>
              <a:off x="7567613" y="2557463"/>
              <a:ext cx="263525" cy="1065212"/>
            </a:xfrm>
            <a:custGeom>
              <a:avLst/>
              <a:gdLst/>
              <a:ahLst/>
              <a:cxnLst>
                <a:cxn ang="0">
                  <a:pos x="0" y="165"/>
                </a:cxn>
                <a:cxn ang="0">
                  <a:pos x="0" y="671"/>
                </a:cxn>
                <a:cxn ang="0">
                  <a:pos x="165" y="504"/>
                </a:cxn>
                <a:cxn ang="0">
                  <a:pos x="166" y="0"/>
                </a:cxn>
                <a:cxn ang="0">
                  <a:pos x="0" y="165"/>
                </a:cxn>
              </a:cxnLst>
              <a:rect l="0" t="0" r="r" b="b"/>
              <a:pathLst>
                <a:path w="166" h="671">
                  <a:moveTo>
                    <a:pt x="0" y="165"/>
                  </a:moveTo>
                  <a:lnTo>
                    <a:pt x="0" y="671"/>
                  </a:lnTo>
                  <a:lnTo>
                    <a:pt x="165" y="504"/>
                  </a:lnTo>
                  <a:lnTo>
                    <a:pt x="166" y="0"/>
                  </a:lnTo>
                  <a:lnTo>
                    <a:pt x="0" y="165"/>
                  </a:lnTo>
                  <a:close/>
                </a:path>
              </a:pathLst>
            </a:custGeom>
            <a:solidFill>
              <a:srgbClr val="FFFF99"/>
            </a:solidFill>
            <a:ln w="9525">
              <a:noFill/>
              <a:round/>
              <a:headEnd/>
              <a:tailEnd/>
            </a:ln>
            <a:effectLst/>
          </p:spPr>
          <p:txBody>
            <a:bodyPr/>
            <a:lstStyle/>
            <a:p>
              <a:endParaRPr lang="en-GB"/>
            </a:p>
          </p:txBody>
        </p:sp>
        <p:sp>
          <p:nvSpPr>
            <p:cNvPr id="47" name="Freeform 73"/>
            <p:cNvSpPr>
              <a:spLocks/>
            </p:cNvSpPr>
            <p:nvPr/>
          </p:nvSpPr>
          <p:spPr bwMode="auto">
            <a:xfrm>
              <a:off x="7297738" y="2019300"/>
              <a:ext cx="263525" cy="1065213"/>
            </a:xfrm>
            <a:custGeom>
              <a:avLst/>
              <a:gdLst/>
              <a:ahLst/>
              <a:cxnLst>
                <a:cxn ang="0">
                  <a:pos x="0" y="165"/>
                </a:cxn>
                <a:cxn ang="0">
                  <a:pos x="0" y="671"/>
                </a:cxn>
                <a:cxn ang="0">
                  <a:pos x="165" y="504"/>
                </a:cxn>
                <a:cxn ang="0">
                  <a:pos x="166" y="0"/>
                </a:cxn>
                <a:cxn ang="0">
                  <a:pos x="0" y="165"/>
                </a:cxn>
              </a:cxnLst>
              <a:rect l="0" t="0" r="r" b="b"/>
              <a:pathLst>
                <a:path w="166" h="671">
                  <a:moveTo>
                    <a:pt x="0" y="165"/>
                  </a:moveTo>
                  <a:lnTo>
                    <a:pt x="0" y="671"/>
                  </a:lnTo>
                  <a:lnTo>
                    <a:pt x="165" y="504"/>
                  </a:lnTo>
                  <a:lnTo>
                    <a:pt x="166" y="0"/>
                  </a:lnTo>
                  <a:lnTo>
                    <a:pt x="0" y="165"/>
                  </a:lnTo>
                  <a:close/>
                </a:path>
              </a:pathLst>
            </a:custGeom>
            <a:solidFill>
              <a:srgbClr val="FFFF99"/>
            </a:solidFill>
            <a:ln w="9525">
              <a:noFill/>
              <a:round/>
              <a:headEnd/>
              <a:tailEnd/>
            </a:ln>
            <a:effectLst/>
          </p:spPr>
          <p:txBody>
            <a:bodyPr/>
            <a:lstStyle/>
            <a:p>
              <a:endParaRPr lang="en-GB"/>
            </a:p>
          </p:txBody>
        </p:sp>
        <p:sp>
          <p:nvSpPr>
            <p:cNvPr id="48" name="Freeform 74"/>
            <p:cNvSpPr>
              <a:spLocks/>
            </p:cNvSpPr>
            <p:nvPr/>
          </p:nvSpPr>
          <p:spPr bwMode="auto">
            <a:xfrm>
              <a:off x="7299325" y="2825750"/>
              <a:ext cx="263525" cy="1065213"/>
            </a:xfrm>
            <a:custGeom>
              <a:avLst/>
              <a:gdLst/>
              <a:ahLst/>
              <a:cxnLst>
                <a:cxn ang="0">
                  <a:pos x="0" y="165"/>
                </a:cxn>
                <a:cxn ang="0">
                  <a:pos x="0" y="671"/>
                </a:cxn>
                <a:cxn ang="0">
                  <a:pos x="165" y="504"/>
                </a:cxn>
                <a:cxn ang="0">
                  <a:pos x="166" y="0"/>
                </a:cxn>
                <a:cxn ang="0">
                  <a:pos x="0" y="165"/>
                </a:cxn>
              </a:cxnLst>
              <a:rect l="0" t="0" r="r" b="b"/>
              <a:pathLst>
                <a:path w="166" h="671">
                  <a:moveTo>
                    <a:pt x="0" y="165"/>
                  </a:moveTo>
                  <a:lnTo>
                    <a:pt x="0" y="671"/>
                  </a:lnTo>
                  <a:lnTo>
                    <a:pt x="165" y="504"/>
                  </a:lnTo>
                  <a:lnTo>
                    <a:pt x="166" y="0"/>
                  </a:lnTo>
                  <a:lnTo>
                    <a:pt x="0" y="165"/>
                  </a:lnTo>
                  <a:close/>
                </a:path>
              </a:pathLst>
            </a:custGeom>
            <a:solidFill>
              <a:srgbClr val="CCFFCC"/>
            </a:solidFill>
            <a:ln w="9525">
              <a:noFill/>
              <a:round/>
              <a:headEnd/>
              <a:tailEnd/>
            </a:ln>
            <a:effectLst/>
          </p:spPr>
          <p:txBody>
            <a:bodyPr/>
            <a:lstStyle/>
            <a:p>
              <a:endParaRPr lang="en-GB"/>
            </a:p>
          </p:txBody>
        </p:sp>
        <p:sp>
          <p:nvSpPr>
            <p:cNvPr id="49" name="Freeform 75"/>
            <p:cNvSpPr>
              <a:spLocks/>
            </p:cNvSpPr>
            <p:nvPr/>
          </p:nvSpPr>
          <p:spPr bwMode="auto">
            <a:xfrm>
              <a:off x="7569200" y="3368675"/>
              <a:ext cx="263525" cy="1065213"/>
            </a:xfrm>
            <a:custGeom>
              <a:avLst/>
              <a:gdLst/>
              <a:ahLst/>
              <a:cxnLst>
                <a:cxn ang="0">
                  <a:pos x="0" y="165"/>
                </a:cxn>
                <a:cxn ang="0">
                  <a:pos x="0" y="671"/>
                </a:cxn>
                <a:cxn ang="0">
                  <a:pos x="165" y="504"/>
                </a:cxn>
                <a:cxn ang="0">
                  <a:pos x="166" y="0"/>
                </a:cxn>
                <a:cxn ang="0">
                  <a:pos x="0" y="165"/>
                </a:cxn>
              </a:cxnLst>
              <a:rect l="0" t="0" r="r" b="b"/>
              <a:pathLst>
                <a:path w="166" h="671">
                  <a:moveTo>
                    <a:pt x="0" y="165"/>
                  </a:moveTo>
                  <a:lnTo>
                    <a:pt x="0" y="671"/>
                  </a:lnTo>
                  <a:lnTo>
                    <a:pt x="165" y="504"/>
                  </a:lnTo>
                  <a:lnTo>
                    <a:pt x="166" y="0"/>
                  </a:lnTo>
                  <a:lnTo>
                    <a:pt x="0" y="165"/>
                  </a:lnTo>
                  <a:close/>
                </a:path>
              </a:pathLst>
            </a:custGeom>
            <a:solidFill>
              <a:srgbClr val="CCECFF"/>
            </a:solidFill>
            <a:ln w="9525">
              <a:noFill/>
              <a:round/>
              <a:headEnd/>
              <a:tailEnd/>
            </a:ln>
            <a:effectLst/>
          </p:spPr>
          <p:txBody>
            <a:bodyPr/>
            <a:lstStyle/>
            <a:p>
              <a:endParaRPr lang="en-GB"/>
            </a:p>
          </p:txBody>
        </p:sp>
        <p:sp>
          <p:nvSpPr>
            <p:cNvPr id="50" name="Freeform 76"/>
            <p:cNvSpPr>
              <a:spLocks/>
            </p:cNvSpPr>
            <p:nvPr/>
          </p:nvSpPr>
          <p:spPr bwMode="auto">
            <a:xfrm>
              <a:off x="7026275" y="3913188"/>
              <a:ext cx="263525" cy="1065212"/>
            </a:xfrm>
            <a:custGeom>
              <a:avLst/>
              <a:gdLst/>
              <a:ahLst/>
              <a:cxnLst>
                <a:cxn ang="0">
                  <a:pos x="0" y="165"/>
                </a:cxn>
                <a:cxn ang="0">
                  <a:pos x="0" y="671"/>
                </a:cxn>
                <a:cxn ang="0">
                  <a:pos x="165" y="504"/>
                </a:cxn>
                <a:cxn ang="0">
                  <a:pos x="166" y="0"/>
                </a:cxn>
                <a:cxn ang="0">
                  <a:pos x="0" y="165"/>
                </a:cxn>
              </a:cxnLst>
              <a:rect l="0" t="0" r="r" b="b"/>
              <a:pathLst>
                <a:path w="166" h="671">
                  <a:moveTo>
                    <a:pt x="0" y="165"/>
                  </a:moveTo>
                  <a:lnTo>
                    <a:pt x="0" y="671"/>
                  </a:lnTo>
                  <a:lnTo>
                    <a:pt x="165" y="504"/>
                  </a:lnTo>
                  <a:lnTo>
                    <a:pt x="166" y="0"/>
                  </a:lnTo>
                  <a:lnTo>
                    <a:pt x="0" y="165"/>
                  </a:lnTo>
                  <a:close/>
                </a:path>
              </a:pathLst>
            </a:custGeom>
            <a:solidFill>
              <a:srgbClr val="CCECFF"/>
            </a:solidFill>
            <a:ln w="9525">
              <a:noFill/>
              <a:round/>
              <a:headEnd/>
              <a:tailEnd/>
            </a:ln>
            <a:effectLst/>
          </p:spPr>
          <p:txBody>
            <a:bodyPr/>
            <a:lstStyle/>
            <a:p>
              <a:endParaRPr lang="en-GB"/>
            </a:p>
          </p:txBody>
        </p:sp>
        <p:sp>
          <p:nvSpPr>
            <p:cNvPr id="51" name="Freeform 77"/>
            <p:cNvSpPr>
              <a:spLocks/>
            </p:cNvSpPr>
            <p:nvPr/>
          </p:nvSpPr>
          <p:spPr bwMode="auto">
            <a:xfrm>
              <a:off x="7027863" y="2289175"/>
              <a:ext cx="263525" cy="1065213"/>
            </a:xfrm>
            <a:custGeom>
              <a:avLst/>
              <a:gdLst/>
              <a:ahLst/>
              <a:cxnLst>
                <a:cxn ang="0">
                  <a:pos x="0" y="165"/>
                </a:cxn>
                <a:cxn ang="0">
                  <a:pos x="0" y="671"/>
                </a:cxn>
                <a:cxn ang="0">
                  <a:pos x="165" y="504"/>
                </a:cxn>
                <a:cxn ang="0">
                  <a:pos x="166" y="0"/>
                </a:cxn>
                <a:cxn ang="0">
                  <a:pos x="0" y="165"/>
                </a:cxn>
              </a:cxnLst>
              <a:rect l="0" t="0" r="r" b="b"/>
              <a:pathLst>
                <a:path w="166" h="671">
                  <a:moveTo>
                    <a:pt x="0" y="165"/>
                  </a:moveTo>
                  <a:lnTo>
                    <a:pt x="0" y="671"/>
                  </a:lnTo>
                  <a:lnTo>
                    <a:pt x="165" y="504"/>
                  </a:lnTo>
                  <a:lnTo>
                    <a:pt x="166" y="0"/>
                  </a:lnTo>
                  <a:lnTo>
                    <a:pt x="0" y="165"/>
                  </a:lnTo>
                  <a:close/>
                </a:path>
              </a:pathLst>
            </a:custGeom>
            <a:solidFill>
              <a:srgbClr val="CCECFF"/>
            </a:solidFill>
            <a:ln w="9525">
              <a:noFill/>
              <a:round/>
              <a:headEnd/>
              <a:tailEnd/>
            </a:ln>
            <a:effectLst/>
          </p:spPr>
          <p:txBody>
            <a:bodyPr/>
            <a:lstStyle/>
            <a:p>
              <a:endParaRPr lang="en-GB"/>
            </a:p>
          </p:txBody>
        </p:sp>
        <p:sp>
          <p:nvSpPr>
            <p:cNvPr id="52" name="Freeform 78"/>
            <p:cNvSpPr>
              <a:spLocks/>
            </p:cNvSpPr>
            <p:nvPr/>
          </p:nvSpPr>
          <p:spPr bwMode="auto">
            <a:xfrm>
              <a:off x="7567613" y="1744663"/>
              <a:ext cx="263525" cy="1065212"/>
            </a:xfrm>
            <a:custGeom>
              <a:avLst/>
              <a:gdLst/>
              <a:ahLst/>
              <a:cxnLst>
                <a:cxn ang="0">
                  <a:pos x="0" y="165"/>
                </a:cxn>
                <a:cxn ang="0">
                  <a:pos x="0" y="671"/>
                </a:cxn>
                <a:cxn ang="0">
                  <a:pos x="165" y="504"/>
                </a:cxn>
                <a:cxn ang="0">
                  <a:pos x="166" y="0"/>
                </a:cxn>
                <a:cxn ang="0">
                  <a:pos x="0" y="165"/>
                </a:cxn>
              </a:cxnLst>
              <a:rect l="0" t="0" r="r" b="b"/>
              <a:pathLst>
                <a:path w="166" h="671">
                  <a:moveTo>
                    <a:pt x="0" y="165"/>
                  </a:moveTo>
                  <a:lnTo>
                    <a:pt x="0" y="671"/>
                  </a:lnTo>
                  <a:lnTo>
                    <a:pt x="165" y="504"/>
                  </a:lnTo>
                  <a:lnTo>
                    <a:pt x="166" y="0"/>
                  </a:lnTo>
                  <a:lnTo>
                    <a:pt x="0" y="165"/>
                  </a:lnTo>
                  <a:close/>
                </a:path>
              </a:pathLst>
            </a:custGeom>
            <a:solidFill>
              <a:srgbClr val="CCECFF"/>
            </a:solidFill>
            <a:ln w="9525">
              <a:noFill/>
              <a:round/>
              <a:headEnd/>
              <a:tailEnd/>
            </a:ln>
            <a:effectLst/>
          </p:spPr>
          <p:txBody>
            <a:bodyPr/>
            <a:lstStyle/>
            <a:p>
              <a:endParaRPr lang="en-GB"/>
            </a:p>
          </p:txBody>
        </p:sp>
        <p:sp>
          <p:nvSpPr>
            <p:cNvPr id="53" name="Line 79"/>
            <p:cNvSpPr>
              <a:spLocks noChangeShapeType="1"/>
            </p:cNvSpPr>
            <p:nvPr/>
          </p:nvSpPr>
          <p:spPr bwMode="auto">
            <a:xfrm flipV="1">
              <a:off x="7031038" y="4173538"/>
              <a:ext cx="803275" cy="800100"/>
            </a:xfrm>
            <a:prstGeom prst="line">
              <a:avLst/>
            </a:prstGeom>
            <a:noFill/>
            <a:ln w="9525">
              <a:solidFill>
                <a:schemeClr val="tx1"/>
              </a:solidFill>
              <a:round/>
              <a:headEnd/>
              <a:tailEnd/>
            </a:ln>
            <a:effectLst/>
          </p:spPr>
          <p:txBody>
            <a:bodyPr/>
            <a:lstStyle/>
            <a:p>
              <a:endParaRPr lang="en-GB"/>
            </a:p>
          </p:txBody>
        </p:sp>
        <p:sp>
          <p:nvSpPr>
            <p:cNvPr id="54" name="Line 80"/>
            <p:cNvSpPr>
              <a:spLocks noChangeShapeType="1"/>
            </p:cNvSpPr>
            <p:nvPr/>
          </p:nvSpPr>
          <p:spPr bwMode="auto">
            <a:xfrm flipV="1">
              <a:off x="7031038" y="2551113"/>
              <a:ext cx="803275" cy="800100"/>
            </a:xfrm>
            <a:prstGeom prst="line">
              <a:avLst/>
            </a:prstGeom>
            <a:noFill/>
            <a:ln w="9525">
              <a:solidFill>
                <a:schemeClr val="tx1"/>
              </a:solidFill>
              <a:round/>
              <a:headEnd/>
              <a:tailEnd/>
            </a:ln>
            <a:effectLst/>
          </p:spPr>
          <p:txBody>
            <a:bodyPr/>
            <a:lstStyle/>
            <a:p>
              <a:endParaRPr lang="en-GB"/>
            </a:p>
          </p:txBody>
        </p:sp>
        <p:sp>
          <p:nvSpPr>
            <p:cNvPr id="55" name="Line 81"/>
            <p:cNvSpPr>
              <a:spLocks noChangeShapeType="1"/>
            </p:cNvSpPr>
            <p:nvPr/>
          </p:nvSpPr>
          <p:spPr bwMode="auto">
            <a:xfrm flipV="1">
              <a:off x="7031038" y="3362325"/>
              <a:ext cx="803275" cy="800100"/>
            </a:xfrm>
            <a:prstGeom prst="line">
              <a:avLst/>
            </a:prstGeom>
            <a:noFill/>
            <a:ln w="9525">
              <a:solidFill>
                <a:schemeClr val="tx1"/>
              </a:solidFill>
              <a:round/>
              <a:headEnd/>
              <a:tailEnd/>
            </a:ln>
            <a:effectLst/>
          </p:spPr>
          <p:txBody>
            <a:bodyPr/>
            <a:lstStyle/>
            <a:p>
              <a:endParaRPr lang="en-GB"/>
            </a:p>
          </p:txBody>
        </p:sp>
        <p:sp>
          <p:nvSpPr>
            <p:cNvPr id="56" name="Line 82"/>
            <p:cNvSpPr>
              <a:spLocks noChangeShapeType="1"/>
            </p:cNvSpPr>
            <p:nvPr/>
          </p:nvSpPr>
          <p:spPr bwMode="auto">
            <a:xfrm rot="5400000">
              <a:off x="6079331" y="3499644"/>
              <a:ext cx="2427288" cy="0"/>
            </a:xfrm>
            <a:prstGeom prst="line">
              <a:avLst/>
            </a:prstGeom>
            <a:noFill/>
            <a:ln w="9525">
              <a:solidFill>
                <a:schemeClr val="tx1"/>
              </a:solidFill>
              <a:round/>
              <a:headEnd/>
              <a:tailEnd/>
            </a:ln>
            <a:effectLst/>
          </p:spPr>
          <p:txBody>
            <a:bodyPr/>
            <a:lstStyle/>
            <a:p>
              <a:endParaRPr lang="en-GB"/>
            </a:p>
          </p:txBody>
        </p:sp>
        <p:sp>
          <p:nvSpPr>
            <p:cNvPr id="57" name="Line 83"/>
            <p:cNvSpPr>
              <a:spLocks noChangeShapeType="1"/>
            </p:cNvSpPr>
            <p:nvPr/>
          </p:nvSpPr>
          <p:spPr bwMode="auto">
            <a:xfrm rot="5400000">
              <a:off x="6350794" y="3223419"/>
              <a:ext cx="2427288" cy="0"/>
            </a:xfrm>
            <a:prstGeom prst="line">
              <a:avLst/>
            </a:prstGeom>
            <a:noFill/>
            <a:ln w="9525">
              <a:solidFill>
                <a:schemeClr val="tx1"/>
              </a:solidFill>
              <a:round/>
              <a:headEnd/>
              <a:tailEnd/>
            </a:ln>
            <a:effectLst/>
          </p:spPr>
          <p:txBody>
            <a:bodyPr/>
            <a:lstStyle/>
            <a:p>
              <a:endParaRPr lang="en-GB"/>
            </a:p>
          </p:txBody>
        </p:sp>
        <p:sp>
          <p:nvSpPr>
            <p:cNvPr id="58" name="Line 84"/>
            <p:cNvSpPr>
              <a:spLocks noChangeShapeType="1"/>
            </p:cNvSpPr>
            <p:nvPr/>
          </p:nvSpPr>
          <p:spPr bwMode="auto">
            <a:xfrm rot="5400000">
              <a:off x="6622256" y="2953544"/>
              <a:ext cx="2427288" cy="0"/>
            </a:xfrm>
            <a:prstGeom prst="line">
              <a:avLst/>
            </a:prstGeom>
            <a:noFill/>
            <a:ln w="9525">
              <a:solidFill>
                <a:schemeClr val="tx1"/>
              </a:solidFill>
              <a:round/>
              <a:headEnd/>
              <a:tailEnd/>
            </a:ln>
            <a:effectLst/>
          </p:spPr>
          <p:txBody>
            <a:bodyPr/>
            <a:lstStyle/>
            <a:p>
              <a:endParaRPr lang="en-GB"/>
            </a:p>
          </p:txBody>
        </p:sp>
        <p:sp>
          <p:nvSpPr>
            <p:cNvPr id="59" name="Line 85"/>
            <p:cNvSpPr>
              <a:spLocks noChangeShapeType="1"/>
            </p:cNvSpPr>
            <p:nvPr/>
          </p:nvSpPr>
          <p:spPr bwMode="auto">
            <a:xfrm rot="5400000">
              <a:off x="5809456" y="3759994"/>
              <a:ext cx="2427288" cy="0"/>
            </a:xfrm>
            <a:prstGeom prst="line">
              <a:avLst/>
            </a:prstGeom>
            <a:noFill/>
            <a:ln w="9525">
              <a:solidFill>
                <a:schemeClr val="tx1"/>
              </a:solidFill>
              <a:round/>
              <a:headEnd/>
              <a:tailEnd/>
            </a:ln>
            <a:effectLst/>
          </p:spPr>
          <p:txBody>
            <a:bodyPr/>
            <a:lstStyle/>
            <a:p>
              <a:endParaRPr lang="en-GB"/>
            </a:p>
          </p:txBody>
        </p:sp>
        <p:sp>
          <p:nvSpPr>
            <p:cNvPr id="60" name="Line 86"/>
            <p:cNvSpPr>
              <a:spLocks noChangeShapeType="1"/>
            </p:cNvSpPr>
            <p:nvPr/>
          </p:nvSpPr>
          <p:spPr bwMode="auto">
            <a:xfrm flipV="1">
              <a:off x="7031038" y="1738313"/>
              <a:ext cx="803275" cy="800100"/>
            </a:xfrm>
            <a:prstGeom prst="line">
              <a:avLst/>
            </a:prstGeom>
            <a:noFill/>
            <a:ln w="9525">
              <a:solidFill>
                <a:schemeClr val="tx1"/>
              </a:solidFill>
              <a:round/>
              <a:headEnd/>
              <a:tailEnd/>
            </a:ln>
            <a:effectLst/>
          </p:spPr>
          <p:txBody>
            <a:bodyPr/>
            <a:lstStyle/>
            <a:p>
              <a:endParaRPr lang="en-GB"/>
            </a:p>
          </p:txBody>
        </p:sp>
      </p:grpSp>
      <p:sp>
        <p:nvSpPr>
          <p:cNvPr id="62" name="Text Box 30"/>
          <p:cNvSpPr txBox="1">
            <a:spLocks noChangeArrowheads="1"/>
          </p:cNvSpPr>
          <p:nvPr/>
        </p:nvSpPr>
        <p:spPr bwMode="auto">
          <a:xfrm>
            <a:off x="2370228" y="2496685"/>
            <a:ext cx="1932132" cy="369332"/>
          </a:xfrm>
          <a:prstGeom prst="rect">
            <a:avLst/>
          </a:prstGeom>
          <a:solidFill>
            <a:srgbClr val="CCECFF"/>
          </a:solidFill>
          <a:ln w="9525">
            <a:noFill/>
            <a:miter lim="800000"/>
            <a:headEnd/>
            <a:tailEnd/>
          </a:ln>
          <a:effectLst/>
        </p:spPr>
        <p:txBody>
          <a:bodyPr wrap="none">
            <a:spAutoFit/>
          </a:bodyPr>
          <a:lstStyle/>
          <a:p>
            <a:r>
              <a:rPr lang="en-GB" dirty="0"/>
              <a:t>3 </a:t>
            </a:r>
            <a:r>
              <a:rPr lang="en-GB" dirty="0" smtClean="0"/>
              <a:t>sides painted </a:t>
            </a:r>
            <a:r>
              <a:rPr lang="en-GB" dirty="0"/>
              <a:t>= 8</a:t>
            </a:r>
            <a:endParaRPr lang="en-US" dirty="0"/>
          </a:p>
        </p:txBody>
      </p:sp>
      <p:sp>
        <p:nvSpPr>
          <p:cNvPr id="63" name="Text Box 31"/>
          <p:cNvSpPr txBox="1">
            <a:spLocks noChangeArrowheads="1"/>
          </p:cNvSpPr>
          <p:nvPr/>
        </p:nvSpPr>
        <p:spPr bwMode="auto">
          <a:xfrm>
            <a:off x="1422854" y="2979285"/>
            <a:ext cx="2826608" cy="369332"/>
          </a:xfrm>
          <a:prstGeom prst="rect">
            <a:avLst/>
          </a:prstGeom>
          <a:solidFill>
            <a:srgbClr val="FFFF99"/>
          </a:solidFill>
          <a:ln w="9525">
            <a:noFill/>
            <a:miter lim="800000"/>
            <a:headEnd/>
            <a:tailEnd/>
          </a:ln>
          <a:effectLst/>
        </p:spPr>
        <p:txBody>
          <a:bodyPr wrap="none">
            <a:spAutoFit/>
          </a:bodyPr>
          <a:lstStyle/>
          <a:p>
            <a:r>
              <a:rPr lang="en-GB" dirty="0" smtClean="0"/>
              <a:t>2 sides </a:t>
            </a:r>
            <a:r>
              <a:rPr lang="en-GB" dirty="0"/>
              <a:t>painted = 1 x 12 = 12</a:t>
            </a:r>
            <a:endParaRPr lang="en-US" dirty="0"/>
          </a:p>
        </p:txBody>
      </p:sp>
      <p:sp>
        <p:nvSpPr>
          <p:cNvPr id="64" name="Text Box 32"/>
          <p:cNvSpPr txBox="1">
            <a:spLocks noChangeArrowheads="1"/>
          </p:cNvSpPr>
          <p:nvPr/>
        </p:nvSpPr>
        <p:spPr bwMode="auto">
          <a:xfrm>
            <a:off x="1799560" y="3461885"/>
            <a:ext cx="2502801" cy="369332"/>
          </a:xfrm>
          <a:prstGeom prst="rect">
            <a:avLst/>
          </a:prstGeom>
          <a:solidFill>
            <a:srgbClr val="CCFFCC"/>
          </a:solidFill>
          <a:ln w="9525">
            <a:noFill/>
            <a:miter lim="800000"/>
            <a:headEnd/>
            <a:tailEnd/>
          </a:ln>
          <a:effectLst/>
        </p:spPr>
        <p:txBody>
          <a:bodyPr wrap="none">
            <a:spAutoFit/>
          </a:bodyPr>
          <a:lstStyle/>
          <a:p>
            <a:r>
              <a:rPr lang="en-GB" dirty="0"/>
              <a:t>1 </a:t>
            </a:r>
            <a:r>
              <a:rPr lang="en-GB" dirty="0" smtClean="0"/>
              <a:t>side painted </a:t>
            </a:r>
            <a:r>
              <a:rPr lang="en-GB" dirty="0"/>
              <a:t>= 1 x 6 = 6</a:t>
            </a:r>
            <a:endParaRPr lang="en-US" dirty="0"/>
          </a:p>
        </p:txBody>
      </p:sp>
      <p:sp>
        <p:nvSpPr>
          <p:cNvPr id="65" name="Text Box 33"/>
          <p:cNvSpPr txBox="1">
            <a:spLocks noChangeArrowheads="1"/>
          </p:cNvSpPr>
          <p:nvPr/>
        </p:nvSpPr>
        <p:spPr bwMode="auto">
          <a:xfrm>
            <a:off x="3057760" y="4414385"/>
            <a:ext cx="1105046" cy="369332"/>
          </a:xfrm>
          <a:prstGeom prst="rect">
            <a:avLst/>
          </a:prstGeom>
          <a:noFill/>
          <a:ln w="9525">
            <a:noFill/>
            <a:miter lim="800000"/>
            <a:headEnd/>
            <a:tailEnd/>
          </a:ln>
          <a:effectLst/>
        </p:spPr>
        <p:txBody>
          <a:bodyPr wrap="none">
            <a:spAutoFit/>
          </a:bodyPr>
          <a:lstStyle/>
          <a:p>
            <a:r>
              <a:rPr lang="en-GB" b="1"/>
              <a:t>Total = 27</a:t>
            </a:r>
            <a:endParaRPr lang="en-US" b="1"/>
          </a:p>
        </p:txBody>
      </p:sp>
      <p:sp>
        <p:nvSpPr>
          <p:cNvPr id="66" name="Text Box 87"/>
          <p:cNvSpPr txBox="1">
            <a:spLocks noChangeArrowheads="1"/>
          </p:cNvSpPr>
          <p:nvPr/>
        </p:nvSpPr>
        <p:spPr bwMode="auto">
          <a:xfrm>
            <a:off x="2216340" y="3969885"/>
            <a:ext cx="2086020" cy="369332"/>
          </a:xfrm>
          <a:prstGeom prst="rect">
            <a:avLst/>
          </a:prstGeom>
          <a:noFill/>
          <a:ln w="9525">
            <a:noFill/>
            <a:miter lim="800000"/>
            <a:headEnd/>
            <a:tailEnd/>
          </a:ln>
          <a:effectLst/>
        </p:spPr>
        <p:txBody>
          <a:bodyPr wrap="none">
            <a:spAutoFit/>
          </a:bodyPr>
          <a:lstStyle/>
          <a:p>
            <a:r>
              <a:rPr lang="en-GB" dirty="0" smtClean="0"/>
              <a:t>No sides </a:t>
            </a:r>
            <a:r>
              <a:rPr lang="en-GB" dirty="0"/>
              <a:t>painted = 1</a:t>
            </a:r>
            <a:endParaRPr lang="en-US" dirty="0"/>
          </a:p>
        </p:txBody>
      </p:sp>
      <p:pic>
        <p:nvPicPr>
          <p:cNvPr id="67" name="Picture 8" descr="C:\Users\Dan\Downloads\help_256.png">
            <a:hlinkClick r:id="rId7" action="ppaction://hlinksldjump"/>
          </p:cNvPr>
          <p:cNvPicPr>
            <a:picLocks noChangeAspect="1" noChangeArrowheads="1"/>
          </p:cNvPicPr>
          <p:nvPr/>
        </p:nvPicPr>
        <p:blipFill>
          <a:blip r:embed="rId8"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5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2"/>
                                        </p:tgtEl>
                                        <p:attrNameLst>
                                          <p:attrName>style.visibility</p:attrName>
                                        </p:attrNameLst>
                                      </p:cBhvr>
                                      <p:to>
                                        <p:strVal val="visible"/>
                                      </p:to>
                                    </p:set>
                                    <p:animEffect transition="in" filter="fade">
                                      <p:cBhvr>
                                        <p:cTn id="12" dur="500"/>
                                        <p:tgtEl>
                                          <p:spTgt spid="6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fade">
                                      <p:cBhvr>
                                        <p:cTn id="17" dur="500"/>
                                        <p:tgtEl>
                                          <p:spTgt spid="6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500"/>
                                        <p:tgtEl>
                                          <p:spTgt spid="6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6"/>
                                        </p:tgtEl>
                                        <p:attrNameLst>
                                          <p:attrName>style.visibility</p:attrName>
                                        </p:attrNameLst>
                                      </p:cBhvr>
                                      <p:to>
                                        <p:strVal val="visible"/>
                                      </p:to>
                                    </p:set>
                                    <p:animEffect transition="in" filter="fade">
                                      <p:cBhvr>
                                        <p:cTn id="27" dur="500"/>
                                        <p:tgtEl>
                                          <p:spTgt spid="6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5"/>
                                        </p:tgtEl>
                                        <p:attrNameLst>
                                          <p:attrName>style.visibility</p:attrName>
                                        </p:attrNameLst>
                                      </p:cBhvr>
                                      <p:to>
                                        <p:strVal val="visible"/>
                                      </p:to>
                                    </p:set>
                                    <p:animEffect transition="in" filter="fade">
                                      <p:cBhvr>
                                        <p:cTn id="32" dur="500"/>
                                        <p:tgtEl>
                                          <p:spTgt spid="6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P spid="64" grpId="0" animBg="1"/>
      <p:bldP spid="65" grpId="0"/>
      <p:bldP spid="6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1849438" y="1895475"/>
            <a:ext cx="539750" cy="539750"/>
          </a:xfrm>
          <a:prstGeom prst="rect">
            <a:avLst/>
          </a:prstGeom>
          <a:noFill/>
          <a:ln w="25400">
            <a:solidFill>
              <a:schemeClr val="tx1"/>
            </a:solidFill>
            <a:miter lim="800000"/>
            <a:headEnd/>
            <a:tailEnd/>
          </a:ln>
          <a:effectLst/>
        </p:spPr>
        <p:txBody>
          <a:bodyPr wrap="none" anchor="ctr"/>
          <a:lstStyle/>
          <a:p>
            <a:endParaRPr lang="en-GB"/>
          </a:p>
        </p:txBody>
      </p:sp>
      <p:sp>
        <p:nvSpPr>
          <p:cNvPr id="4101" name="Rectangle 5"/>
          <p:cNvSpPr>
            <a:spLocks noChangeArrowheads="1"/>
          </p:cNvSpPr>
          <p:nvPr/>
        </p:nvSpPr>
        <p:spPr bwMode="auto">
          <a:xfrm>
            <a:off x="1849438" y="2435225"/>
            <a:ext cx="539750" cy="539750"/>
          </a:xfrm>
          <a:prstGeom prst="rect">
            <a:avLst/>
          </a:prstGeom>
          <a:noFill/>
          <a:ln w="25400">
            <a:solidFill>
              <a:schemeClr val="tx1"/>
            </a:solidFill>
            <a:miter lim="800000"/>
            <a:headEnd/>
            <a:tailEnd/>
          </a:ln>
          <a:effectLst/>
        </p:spPr>
        <p:txBody>
          <a:bodyPr wrap="none" anchor="ctr"/>
          <a:lstStyle/>
          <a:p>
            <a:endParaRPr lang="en-GB"/>
          </a:p>
        </p:txBody>
      </p:sp>
      <p:sp>
        <p:nvSpPr>
          <p:cNvPr id="4102" name="Rectangle 6"/>
          <p:cNvSpPr>
            <a:spLocks noChangeArrowheads="1"/>
          </p:cNvSpPr>
          <p:nvPr/>
        </p:nvSpPr>
        <p:spPr bwMode="auto">
          <a:xfrm>
            <a:off x="1849438" y="2974975"/>
            <a:ext cx="539750" cy="539750"/>
          </a:xfrm>
          <a:prstGeom prst="rect">
            <a:avLst/>
          </a:prstGeom>
          <a:noFill/>
          <a:ln w="25400">
            <a:solidFill>
              <a:schemeClr val="tx1"/>
            </a:solidFill>
            <a:miter lim="800000"/>
            <a:headEnd/>
            <a:tailEnd/>
          </a:ln>
          <a:effectLst/>
        </p:spPr>
        <p:txBody>
          <a:bodyPr wrap="none" anchor="ctr"/>
          <a:lstStyle/>
          <a:p>
            <a:endParaRPr lang="en-GB"/>
          </a:p>
        </p:txBody>
      </p:sp>
      <p:sp>
        <p:nvSpPr>
          <p:cNvPr id="4103" name="Rectangle 7"/>
          <p:cNvSpPr>
            <a:spLocks noChangeArrowheads="1"/>
          </p:cNvSpPr>
          <p:nvPr/>
        </p:nvSpPr>
        <p:spPr bwMode="auto">
          <a:xfrm>
            <a:off x="1849438" y="3514725"/>
            <a:ext cx="539750" cy="539750"/>
          </a:xfrm>
          <a:prstGeom prst="rect">
            <a:avLst/>
          </a:prstGeom>
          <a:noFill/>
          <a:ln w="25400">
            <a:solidFill>
              <a:schemeClr val="tx1"/>
            </a:solidFill>
            <a:miter lim="800000"/>
            <a:headEnd/>
            <a:tailEnd/>
          </a:ln>
          <a:effectLst/>
        </p:spPr>
        <p:txBody>
          <a:bodyPr wrap="none" anchor="ctr"/>
          <a:lstStyle/>
          <a:p>
            <a:endParaRPr lang="en-GB"/>
          </a:p>
        </p:txBody>
      </p:sp>
      <p:sp>
        <p:nvSpPr>
          <p:cNvPr id="4104" name="Rectangle 8"/>
          <p:cNvSpPr>
            <a:spLocks noChangeArrowheads="1"/>
          </p:cNvSpPr>
          <p:nvPr/>
        </p:nvSpPr>
        <p:spPr bwMode="auto">
          <a:xfrm>
            <a:off x="1309688" y="2974975"/>
            <a:ext cx="539750" cy="539750"/>
          </a:xfrm>
          <a:prstGeom prst="rect">
            <a:avLst/>
          </a:prstGeom>
          <a:noFill/>
          <a:ln w="25400">
            <a:solidFill>
              <a:schemeClr val="tx1"/>
            </a:solidFill>
            <a:miter lim="800000"/>
            <a:headEnd/>
            <a:tailEnd/>
          </a:ln>
          <a:effectLst/>
        </p:spPr>
        <p:txBody>
          <a:bodyPr wrap="none" anchor="ctr"/>
          <a:lstStyle/>
          <a:p>
            <a:endParaRPr lang="en-GB"/>
          </a:p>
        </p:txBody>
      </p:sp>
      <p:sp>
        <p:nvSpPr>
          <p:cNvPr id="4105" name="Rectangle 9"/>
          <p:cNvSpPr>
            <a:spLocks noChangeArrowheads="1"/>
          </p:cNvSpPr>
          <p:nvPr/>
        </p:nvSpPr>
        <p:spPr bwMode="auto">
          <a:xfrm>
            <a:off x="2389188" y="2974975"/>
            <a:ext cx="539750" cy="539750"/>
          </a:xfrm>
          <a:prstGeom prst="rect">
            <a:avLst/>
          </a:prstGeom>
          <a:noFill/>
          <a:ln w="25400">
            <a:solidFill>
              <a:schemeClr val="tx1"/>
            </a:solidFill>
            <a:miter lim="800000"/>
            <a:headEnd/>
            <a:tailEnd/>
          </a:ln>
          <a:effectLst/>
        </p:spPr>
        <p:txBody>
          <a:bodyPr wrap="none" anchor="ctr"/>
          <a:lstStyle/>
          <a:p>
            <a:endParaRPr lang="en-GB"/>
          </a:p>
        </p:txBody>
      </p:sp>
      <p:sp>
        <p:nvSpPr>
          <p:cNvPr id="4106" name="Rectangle 10"/>
          <p:cNvSpPr>
            <a:spLocks noChangeArrowheads="1"/>
          </p:cNvSpPr>
          <p:nvPr/>
        </p:nvSpPr>
        <p:spPr bwMode="auto">
          <a:xfrm>
            <a:off x="2928938" y="2974975"/>
            <a:ext cx="539750" cy="539750"/>
          </a:xfrm>
          <a:prstGeom prst="rect">
            <a:avLst/>
          </a:prstGeom>
          <a:noFill/>
          <a:ln w="25400">
            <a:solidFill>
              <a:schemeClr val="tx1"/>
            </a:solidFill>
            <a:miter lim="800000"/>
            <a:headEnd/>
            <a:tailEnd/>
          </a:ln>
          <a:effectLst/>
        </p:spPr>
        <p:txBody>
          <a:bodyPr wrap="none" anchor="ctr"/>
          <a:lstStyle/>
          <a:p>
            <a:endParaRPr lang="en-GB"/>
          </a:p>
        </p:txBody>
      </p:sp>
      <p:graphicFrame>
        <p:nvGraphicFramePr>
          <p:cNvPr id="4109" name="Object 13"/>
          <p:cNvGraphicFramePr>
            <a:graphicFrameLocks noChangeAspect="1"/>
          </p:cNvGraphicFramePr>
          <p:nvPr/>
        </p:nvGraphicFramePr>
        <p:xfrm>
          <a:off x="1938338" y="3054350"/>
          <a:ext cx="365125" cy="401638"/>
        </p:xfrm>
        <a:graphic>
          <a:graphicData uri="http://schemas.openxmlformats.org/presentationml/2006/ole">
            <p:oleObj spid="_x0000_s252930" name="Equation" r:id="rId4" imgW="126720" imgH="139680" progId="Equation.3">
              <p:embed/>
            </p:oleObj>
          </a:graphicData>
        </a:graphic>
      </p:graphicFrame>
      <p:sp>
        <p:nvSpPr>
          <p:cNvPr id="4110" name="Text Box 14"/>
          <p:cNvSpPr txBox="1">
            <a:spLocks noChangeArrowheads="1"/>
          </p:cNvSpPr>
          <p:nvPr/>
        </p:nvSpPr>
        <p:spPr bwMode="auto">
          <a:xfrm>
            <a:off x="1111250" y="241300"/>
            <a:ext cx="6864350" cy="1250950"/>
          </a:xfrm>
          <a:prstGeom prst="rect">
            <a:avLst/>
          </a:prstGeom>
          <a:solidFill>
            <a:srgbClr val="FFFF00"/>
          </a:solidFill>
          <a:ln w="9525">
            <a:noFill/>
            <a:miter lim="800000"/>
            <a:headEnd/>
            <a:tailEnd/>
          </a:ln>
          <a:effectLst/>
        </p:spPr>
        <p:txBody>
          <a:bodyPr>
            <a:spAutoFit/>
          </a:bodyPr>
          <a:lstStyle/>
          <a:p>
            <a:r>
              <a:rPr lang="en-GB"/>
              <a:t>The numbers 2, 3, 4, 5, 6, 7, 8 are to be placed, one per square, in the diagram shown such that the four numbers in the horizontal row and the four numbers in the vertical column add up to 21.</a:t>
            </a:r>
          </a:p>
          <a:p>
            <a:r>
              <a:rPr lang="en-GB"/>
              <a:t>Which number should replace </a:t>
            </a:r>
            <a:r>
              <a:rPr lang="en-GB" sz="2200" i="1">
                <a:latin typeface="Times New Roman" pitchFamily="18" charset="0"/>
              </a:rPr>
              <a:t>x</a:t>
            </a:r>
            <a:r>
              <a:rPr lang="en-GB"/>
              <a:t>?</a:t>
            </a:r>
            <a:endParaRPr lang="en-US"/>
          </a:p>
        </p:txBody>
      </p:sp>
      <p:sp>
        <p:nvSpPr>
          <p:cNvPr id="4111" name="Text Box 15"/>
          <p:cNvSpPr txBox="1">
            <a:spLocks noChangeArrowheads="1"/>
          </p:cNvSpPr>
          <p:nvPr/>
        </p:nvSpPr>
        <p:spPr bwMode="auto">
          <a:xfrm>
            <a:off x="3467100" y="1816100"/>
            <a:ext cx="4565650" cy="366713"/>
          </a:xfrm>
          <a:prstGeom prst="rect">
            <a:avLst/>
          </a:prstGeom>
          <a:noFill/>
          <a:ln w="9525">
            <a:noFill/>
            <a:miter lim="800000"/>
            <a:headEnd/>
            <a:tailEnd/>
          </a:ln>
          <a:effectLst/>
        </p:spPr>
        <p:txBody>
          <a:bodyPr wrap="none">
            <a:spAutoFit/>
          </a:bodyPr>
          <a:lstStyle/>
          <a:p>
            <a:r>
              <a:rPr lang="en-GB"/>
              <a:t>Total in all squares = 2+3+4+5+6+7+8 = 35</a:t>
            </a:r>
            <a:endParaRPr lang="en-US"/>
          </a:p>
        </p:txBody>
      </p:sp>
      <p:sp>
        <p:nvSpPr>
          <p:cNvPr id="4112" name="Text Box 16"/>
          <p:cNvSpPr txBox="1">
            <a:spLocks noChangeArrowheads="1"/>
          </p:cNvSpPr>
          <p:nvPr/>
        </p:nvSpPr>
        <p:spPr bwMode="auto">
          <a:xfrm>
            <a:off x="5124450" y="2317750"/>
            <a:ext cx="2889250" cy="366713"/>
          </a:xfrm>
          <a:prstGeom prst="rect">
            <a:avLst/>
          </a:prstGeom>
          <a:noFill/>
          <a:ln w="9525">
            <a:noFill/>
            <a:miter lim="800000"/>
            <a:headEnd/>
            <a:tailEnd/>
          </a:ln>
          <a:effectLst/>
        </p:spPr>
        <p:txBody>
          <a:bodyPr>
            <a:spAutoFit/>
          </a:bodyPr>
          <a:lstStyle/>
          <a:p>
            <a:r>
              <a:rPr lang="en-GB"/>
              <a:t>Total of row + column = 42</a:t>
            </a:r>
            <a:endParaRPr lang="en-US"/>
          </a:p>
        </p:txBody>
      </p:sp>
      <p:sp>
        <p:nvSpPr>
          <p:cNvPr id="4113" name="Text Box 17"/>
          <p:cNvSpPr txBox="1">
            <a:spLocks noChangeArrowheads="1"/>
          </p:cNvSpPr>
          <p:nvPr/>
        </p:nvSpPr>
        <p:spPr bwMode="auto">
          <a:xfrm>
            <a:off x="4064000" y="2708275"/>
            <a:ext cx="3921125" cy="427038"/>
          </a:xfrm>
          <a:prstGeom prst="rect">
            <a:avLst/>
          </a:prstGeom>
          <a:noFill/>
          <a:ln w="9525">
            <a:noFill/>
            <a:miter lim="800000"/>
            <a:headEnd/>
            <a:tailEnd/>
          </a:ln>
          <a:effectLst/>
        </p:spPr>
        <p:txBody>
          <a:bodyPr wrap="none">
            <a:spAutoFit/>
          </a:bodyPr>
          <a:lstStyle/>
          <a:p>
            <a:r>
              <a:rPr lang="en-GB"/>
              <a:t>But this is the total on all squares + </a:t>
            </a:r>
            <a:r>
              <a:rPr lang="en-GB" sz="2200" i="1">
                <a:latin typeface="Times New Roman" pitchFamily="18" charset="0"/>
              </a:rPr>
              <a:t>x</a:t>
            </a:r>
            <a:endParaRPr lang="en-US" sz="2200" i="1">
              <a:latin typeface="Times New Roman" pitchFamily="18" charset="0"/>
            </a:endParaRPr>
          </a:p>
        </p:txBody>
      </p:sp>
      <p:sp>
        <p:nvSpPr>
          <p:cNvPr id="4114" name="Text Box 18"/>
          <p:cNvSpPr txBox="1">
            <a:spLocks noChangeArrowheads="1"/>
          </p:cNvSpPr>
          <p:nvPr/>
        </p:nvSpPr>
        <p:spPr bwMode="auto">
          <a:xfrm>
            <a:off x="6894513" y="3171825"/>
            <a:ext cx="1066800" cy="427038"/>
          </a:xfrm>
          <a:prstGeom prst="rect">
            <a:avLst/>
          </a:prstGeom>
          <a:noFill/>
          <a:ln w="9525">
            <a:noFill/>
            <a:miter lim="800000"/>
            <a:headEnd/>
            <a:tailEnd/>
          </a:ln>
          <a:effectLst/>
        </p:spPr>
        <p:txBody>
          <a:bodyPr wrap="none">
            <a:spAutoFit/>
          </a:bodyPr>
          <a:lstStyle/>
          <a:p>
            <a:r>
              <a:rPr lang="en-GB" b="1"/>
              <a:t>So </a:t>
            </a:r>
            <a:r>
              <a:rPr lang="en-GB" sz="2200" b="1" i="1">
                <a:latin typeface="Times New Roman" pitchFamily="18" charset="0"/>
              </a:rPr>
              <a:t>x</a:t>
            </a:r>
            <a:r>
              <a:rPr lang="en-GB" b="1"/>
              <a:t> = 7</a:t>
            </a:r>
            <a:endParaRPr lang="en-US" b="1"/>
          </a:p>
        </p:txBody>
      </p:sp>
      <p:pic>
        <p:nvPicPr>
          <p:cNvPr id="15" name="Picture 8" descr="C:\Users\Dan\Downloads\help_256.png">
            <a:hlinkClick r:id="rId5" action="ppaction://hlinksldjump"/>
          </p:cNvPr>
          <p:cNvPicPr>
            <a:picLocks noChangeAspect="1" noChangeArrowheads="1"/>
          </p:cNvPicPr>
          <p:nvPr/>
        </p:nvPicPr>
        <p:blipFill>
          <a:blip r:embed="rId6"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11"/>
                                        </p:tgtEl>
                                        <p:attrNameLst>
                                          <p:attrName>style.visibility</p:attrName>
                                        </p:attrNameLst>
                                      </p:cBhvr>
                                      <p:to>
                                        <p:strVal val="visible"/>
                                      </p:to>
                                    </p:set>
                                    <p:animEffect transition="in" filter="dissolve">
                                      <p:cBhvr>
                                        <p:cTn id="7" dur="500"/>
                                        <p:tgtEl>
                                          <p:spTgt spid="41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12"/>
                                        </p:tgtEl>
                                        <p:attrNameLst>
                                          <p:attrName>style.visibility</p:attrName>
                                        </p:attrNameLst>
                                      </p:cBhvr>
                                      <p:to>
                                        <p:strVal val="visible"/>
                                      </p:to>
                                    </p:set>
                                    <p:animEffect transition="in" filter="dissolve">
                                      <p:cBhvr>
                                        <p:cTn id="12" dur="500"/>
                                        <p:tgtEl>
                                          <p:spTgt spid="41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113"/>
                                        </p:tgtEl>
                                        <p:attrNameLst>
                                          <p:attrName>style.visibility</p:attrName>
                                        </p:attrNameLst>
                                      </p:cBhvr>
                                      <p:to>
                                        <p:strVal val="visible"/>
                                      </p:to>
                                    </p:set>
                                    <p:animEffect transition="in" filter="dissolve">
                                      <p:cBhvr>
                                        <p:cTn id="17" dur="500"/>
                                        <p:tgtEl>
                                          <p:spTgt spid="411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14"/>
                                        </p:tgtEl>
                                        <p:attrNameLst>
                                          <p:attrName>style.visibility</p:attrName>
                                        </p:attrNameLst>
                                      </p:cBhvr>
                                      <p:to>
                                        <p:strVal val="visible"/>
                                      </p:to>
                                    </p:set>
                                    <p:animEffect transition="in" filter="dissolve">
                                      <p:cBhvr>
                                        <p:cTn id="22" dur="500"/>
                                        <p:tgtEl>
                                          <p:spTgt spid="4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1" grpId="0"/>
      <p:bldP spid="4112" grpId="0"/>
      <p:bldP spid="4113" grpId="0"/>
      <p:bldP spid="41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C:\Users\Dan\Downloads\help_256.png">
            <a:hlinkClick r:id="rId3" action="ppaction://hlinksldjump"/>
          </p:cNvPr>
          <p:cNvPicPr>
            <a:picLocks noChangeAspect="1" noChangeArrowheads="1"/>
          </p:cNvPicPr>
          <p:nvPr/>
        </p:nvPicPr>
        <p:blipFill>
          <a:blip r:embed="rId4" cstate="print"/>
          <a:srcRect/>
          <a:stretch>
            <a:fillRect/>
          </a:stretch>
        </p:blipFill>
        <p:spPr bwMode="auto">
          <a:xfrm>
            <a:off x="8476344" y="6190344"/>
            <a:ext cx="595086" cy="595086"/>
          </a:xfrm>
          <a:prstGeom prst="rect">
            <a:avLst/>
          </a:prstGeom>
          <a:noFill/>
        </p:spPr>
      </p:pic>
      <p:sp>
        <p:nvSpPr>
          <p:cNvPr id="3" name="Rounded Rectangle 2"/>
          <p:cNvSpPr/>
          <p:nvPr/>
        </p:nvSpPr>
        <p:spPr>
          <a:xfrm>
            <a:off x="1248228" y="478971"/>
            <a:ext cx="6560457" cy="1378858"/>
          </a:xfrm>
          <a:prstGeom prst="roundRect">
            <a:avLst/>
          </a:prstGeom>
          <a:solidFill>
            <a:schemeClr val="accent3">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Object 8"/>
          <p:cNvGraphicFramePr>
            <a:graphicFrameLocks noChangeAspect="1"/>
          </p:cNvGraphicFramePr>
          <p:nvPr/>
        </p:nvGraphicFramePr>
        <p:xfrm>
          <a:off x="5897563" y="743856"/>
          <a:ext cx="1616075" cy="887413"/>
        </p:xfrm>
        <a:graphic>
          <a:graphicData uri="http://schemas.openxmlformats.org/presentationml/2006/ole">
            <p:oleObj spid="_x0000_s279554" name="Equation" r:id="rId5" imgW="533160" imgH="291960" progId="Equation.3">
              <p:embed/>
            </p:oleObj>
          </a:graphicData>
        </a:graphic>
      </p:graphicFrame>
      <p:sp>
        <p:nvSpPr>
          <p:cNvPr id="5" name="Rectangle 4"/>
          <p:cNvSpPr/>
          <p:nvPr/>
        </p:nvSpPr>
        <p:spPr>
          <a:xfrm>
            <a:off x="1509485" y="852945"/>
            <a:ext cx="4223657" cy="646331"/>
          </a:xfrm>
          <a:prstGeom prst="rect">
            <a:avLst/>
          </a:prstGeom>
        </p:spPr>
        <p:txBody>
          <a:bodyPr wrap="square">
            <a:spAutoFit/>
          </a:bodyPr>
          <a:lstStyle/>
          <a:p>
            <a:pPr lvl="0"/>
            <a:r>
              <a:rPr lang="en-GB" sz="3600" dirty="0" smtClean="0">
                <a:solidFill>
                  <a:prstClr val="black"/>
                </a:solidFill>
                <a:latin typeface="Arial" pitchFamily="34" charset="0"/>
                <a:cs typeface="Arial" pitchFamily="34" charset="0"/>
              </a:rPr>
              <a:t>What is the value of </a:t>
            </a:r>
            <a:endParaRPr lang="en-US" sz="3600" dirty="0">
              <a:solidFill>
                <a:prstClr val="black"/>
              </a:solidFill>
              <a:latin typeface="Arial" pitchFamily="34" charset="0"/>
              <a:cs typeface="Arial" pitchFamily="34" charset="0"/>
            </a:endParaRPr>
          </a:p>
        </p:txBody>
      </p:sp>
      <p:graphicFrame>
        <p:nvGraphicFramePr>
          <p:cNvPr id="279555" name="Object 3"/>
          <p:cNvGraphicFramePr>
            <a:graphicFrameLocks noChangeAspect="1"/>
          </p:cNvGraphicFramePr>
          <p:nvPr/>
        </p:nvGraphicFramePr>
        <p:xfrm>
          <a:off x="524782" y="2294391"/>
          <a:ext cx="1270000" cy="771525"/>
        </p:xfrm>
        <a:graphic>
          <a:graphicData uri="http://schemas.openxmlformats.org/presentationml/2006/ole">
            <p:oleObj spid="_x0000_s279555" name="Equation" r:id="rId6" imgW="419040" imgH="253800" progId="Equation.3">
              <p:embed/>
            </p:oleObj>
          </a:graphicData>
        </a:graphic>
      </p:graphicFrame>
      <p:graphicFrame>
        <p:nvGraphicFramePr>
          <p:cNvPr id="279556" name="Object 4"/>
          <p:cNvGraphicFramePr>
            <a:graphicFrameLocks noChangeAspect="1"/>
          </p:cNvGraphicFramePr>
          <p:nvPr/>
        </p:nvGraphicFramePr>
        <p:xfrm>
          <a:off x="1883909" y="2302556"/>
          <a:ext cx="2117725" cy="809625"/>
        </p:xfrm>
        <a:graphic>
          <a:graphicData uri="http://schemas.openxmlformats.org/presentationml/2006/ole">
            <p:oleObj spid="_x0000_s279556" name="Equation" r:id="rId7" imgW="698400" imgH="266400" progId="Equation.3">
              <p:embed/>
            </p:oleObj>
          </a:graphicData>
        </a:graphic>
      </p:graphicFrame>
      <p:graphicFrame>
        <p:nvGraphicFramePr>
          <p:cNvPr id="279557" name="Object 5"/>
          <p:cNvGraphicFramePr>
            <a:graphicFrameLocks noChangeAspect="1"/>
          </p:cNvGraphicFramePr>
          <p:nvPr/>
        </p:nvGraphicFramePr>
        <p:xfrm>
          <a:off x="4010931" y="2305504"/>
          <a:ext cx="2039938" cy="771525"/>
        </p:xfrm>
        <a:graphic>
          <a:graphicData uri="http://schemas.openxmlformats.org/presentationml/2006/ole">
            <p:oleObj spid="_x0000_s279557" name="Equation" r:id="rId8" imgW="672840" imgH="253800" progId="Equation.3">
              <p:embed/>
            </p:oleObj>
          </a:graphicData>
        </a:graphic>
      </p:graphicFrame>
      <p:graphicFrame>
        <p:nvGraphicFramePr>
          <p:cNvPr id="279558" name="Object 6"/>
          <p:cNvGraphicFramePr>
            <a:graphicFrameLocks noChangeAspect="1"/>
          </p:cNvGraphicFramePr>
          <p:nvPr/>
        </p:nvGraphicFramePr>
        <p:xfrm>
          <a:off x="6076270" y="2251755"/>
          <a:ext cx="2463800" cy="847725"/>
        </p:xfrm>
        <a:graphic>
          <a:graphicData uri="http://schemas.openxmlformats.org/presentationml/2006/ole">
            <p:oleObj spid="_x0000_s279558" name="Equation" r:id="rId9" imgW="812520" imgH="279360" progId="Equation.3">
              <p:embed/>
            </p:oleObj>
          </a:graphicData>
        </a:graphic>
      </p:graphicFrame>
      <p:graphicFrame>
        <p:nvGraphicFramePr>
          <p:cNvPr id="279559" name="Object 7"/>
          <p:cNvGraphicFramePr>
            <a:graphicFrameLocks noChangeAspect="1"/>
          </p:cNvGraphicFramePr>
          <p:nvPr/>
        </p:nvGraphicFramePr>
        <p:xfrm>
          <a:off x="6135008" y="3159126"/>
          <a:ext cx="1270000" cy="769938"/>
        </p:xfrm>
        <a:graphic>
          <a:graphicData uri="http://schemas.openxmlformats.org/presentationml/2006/ole">
            <p:oleObj spid="_x0000_s279559" name="Equation" r:id="rId10" imgW="419040" imgH="253800" progId="Equation.3">
              <p:embed/>
            </p:oleObj>
          </a:graphicData>
        </a:graphic>
      </p:graphicFrame>
      <p:graphicFrame>
        <p:nvGraphicFramePr>
          <p:cNvPr id="279561" name="Object 9"/>
          <p:cNvGraphicFramePr>
            <a:graphicFrameLocks noChangeAspect="1"/>
          </p:cNvGraphicFramePr>
          <p:nvPr/>
        </p:nvGraphicFramePr>
        <p:xfrm>
          <a:off x="6116410" y="4035425"/>
          <a:ext cx="1423988" cy="962025"/>
        </p:xfrm>
        <a:graphic>
          <a:graphicData uri="http://schemas.openxmlformats.org/presentationml/2006/ole">
            <p:oleObj spid="_x0000_s279561" name="Equation" r:id="rId11" imgW="469800" imgH="317160" progId="Equation.3">
              <p:embed/>
            </p:oleObj>
          </a:graphicData>
        </a:graphic>
      </p:graphicFrame>
      <p:graphicFrame>
        <p:nvGraphicFramePr>
          <p:cNvPr id="279562" name="Object 10"/>
          <p:cNvGraphicFramePr>
            <a:graphicFrameLocks noChangeAspect="1"/>
          </p:cNvGraphicFramePr>
          <p:nvPr/>
        </p:nvGraphicFramePr>
        <p:xfrm>
          <a:off x="6059034" y="5189085"/>
          <a:ext cx="1271587" cy="769937"/>
        </p:xfrm>
        <a:graphic>
          <a:graphicData uri="http://schemas.openxmlformats.org/presentationml/2006/ole">
            <p:oleObj spid="_x0000_s279562" name="Equation" r:id="rId12" imgW="419040" imgH="253800" progId="Equation.3">
              <p:embed/>
            </p:oleObj>
          </a:graphicData>
        </a:graphic>
      </p:graphicFrame>
      <p:graphicFrame>
        <p:nvGraphicFramePr>
          <p:cNvPr id="279563" name="Object 11"/>
          <p:cNvGraphicFramePr>
            <a:graphicFrameLocks noChangeAspect="1"/>
          </p:cNvGraphicFramePr>
          <p:nvPr/>
        </p:nvGraphicFramePr>
        <p:xfrm>
          <a:off x="835025" y="5474153"/>
          <a:ext cx="3001963" cy="887413"/>
        </p:xfrm>
        <a:graphic>
          <a:graphicData uri="http://schemas.openxmlformats.org/presentationml/2006/ole">
            <p:oleObj spid="_x0000_s279563" name="Equation" r:id="rId13" imgW="990360" imgH="29196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9555"/>
                                        </p:tgtEl>
                                        <p:attrNameLst>
                                          <p:attrName>style.visibility</p:attrName>
                                        </p:attrNameLst>
                                      </p:cBhvr>
                                      <p:to>
                                        <p:strVal val="visible"/>
                                      </p:to>
                                    </p:set>
                                    <p:animEffect transition="in" filter="fade">
                                      <p:cBhvr>
                                        <p:cTn id="7" dur="500"/>
                                        <p:tgtEl>
                                          <p:spTgt spid="27955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9556"/>
                                        </p:tgtEl>
                                        <p:attrNameLst>
                                          <p:attrName>style.visibility</p:attrName>
                                        </p:attrNameLst>
                                      </p:cBhvr>
                                      <p:to>
                                        <p:strVal val="visible"/>
                                      </p:to>
                                    </p:set>
                                    <p:animEffect transition="in" filter="fade">
                                      <p:cBhvr>
                                        <p:cTn id="12" dur="500"/>
                                        <p:tgtEl>
                                          <p:spTgt spid="27955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9557"/>
                                        </p:tgtEl>
                                        <p:attrNameLst>
                                          <p:attrName>style.visibility</p:attrName>
                                        </p:attrNameLst>
                                      </p:cBhvr>
                                      <p:to>
                                        <p:strVal val="visible"/>
                                      </p:to>
                                    </p:set>
                                    <p:animEffect transition="in" filter="fade">
                                      <p:cBhvr>
                                        <p:cTn id="17" dur="500"/>
                                        <p:tgtEl>
                                          <p:spTgt spid="27955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9558"/>
                                        </p:tgtEl>
                                        <p:attrNameLst>
                                          <p:attrName>style.visibility</p:attrName>
                                        </p:attrNameLst>
                                      </p:cBhvr>
                                      <p:to>
                                        <p:strVal val="visible"/>
                                      </p:to>
                                    </p:set>
                                    <p:animEffect transition="in" filter="fade">
                                      <p:cBhvr>
                                        <p:cTn id="22" dur="500"/>
                                        <p:tgtEl>
                                          <p:spTgt spid="27955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79559"/>
                                        </p:tgtEl>
                                        <p:attrNameLst>
                                          <p:attrName>style.visibility</p:attrName>
                                        </p:attrNameLst>
                                      </p:cBhvr>
                                      <p:to>
                                        <p:strVal val="visible"/>
                                      </p:to>
                                    </p:set>
                                    <p:animEffect transition="in" filter="fade">
                                      <p:cBhvr>
                                        <p:cTn id="27" dur="500"/>
                                        <p:tgtEl>
                                          <p:spTgt spid="27955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9561"/>
                                        </p:tgtEl>
                                        <p:attrNameLst>
                                          <p:attrName>style.visibility</p:attrName>
                                        </p:attrNameLst>
                                      </p:cBhvr>
                                      <p:to>
                                        <p:strVal val="visible"/>
                                      </p:to>
                                    </p:set>
                                    <p:animEffect transition="in" filter="fade">
                                      <p:cBhvr>
                                        <p:cTn id="32" dur="500"/>
                                        <p:tgtEl>
                                          <p:spTgt spid="27956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79562"/>
                                        </p:tgtEl>
                                        <p:attrNameLst>
                                          <p:attrName>style.visibility</p:attrName>
                                        </p:attrNameLst>
                                      </p:cBhvr>
                                      <p:to>
                                        <p:strVal val="visible"/>
                                      </p:to>
                                    </p:set>
                                    <p:animEffect transition="in" filter="fade">
                                      <p:cBhvr>
                                        <p:cTn id="37" dur="500"/>
                                        <p:tgtEl>
                                          <p:spTgt spid="27956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79563"/>
                                        </p:tgtEl>
                                        <p:attrNameLst>
                                          <p:attrName>style.visibility</p:attrName>
                                        </p:attrNameLst>
                                      </p:cBhvr>
                                      <p:to>
                                        <p:strVal val="visible"/>
                                      </p:to>
                                    </p:set>
                                    <p:animEffect transition="in" filter="fade">
                                      <p:cBhvr>
                                        <p:cTn id="42" dur="500"/>
                                        <p:tgtEl>
                                          <p:spTgt spid="279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2075544" y="5457371"/>
            <a:ext cx="1204686" cy="914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ounded Rectangle 14"/>
          <p:cNvSpPr/>
          <p:nvPr/>
        </p:nvSpPr>
        <p:spPr>
          <a:xfrm>
            <a:off x="3478591" y="5457371"/>
            <a:ext cx="1204686" cy="914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ounded Rectangle 15"/>
          <p:cNvSpPr/>
          <p:nvPr/>
        </p:nvSpPr>
        <p:spPr>
          <a:xfrm>
            <a:off x="4881639" y="5457371"/>
            <a:ext cx="1204686" cy="914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ounded Rectangle 16"/>
          <p:cNvSpPr/>
          <p:nvPr/>
        </p:nvSpPr>
        <p:spPr>
          <a:xfrm>
            <a:off x="6284687" y="5457371"/>
            <a:ext cx="1204686" cy="914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ounded Rectangle 21"/>
          <p:cNvSpPr/>
          <p:nvPr/>
        </p:nvSpPr>
        <p:spPr>
          <a:xfrm>
            <a:off x="2764972" y="4361543"/>
            <a:ext cx="1204686" cy="914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ounded Rectangle 22"/>
          <p:cNvSpPr/>
          <p:nvPr/>
        </p:nvSpPr>
        <p:spPr>
          <a:xfrm>
            <a:off x="4168021" y="4361543"/>
            <a:ext cx="1204686" cy="914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ounded Rectangle 23"/>
          <p:cNvSpPr/>
          <p:nvPr/>
        </p:nvSpPr>
        <p:spPr>
          <a:xfrm>
            <a:off x="5571068" y="4361543"/>
            <a:ext cx="1204686" cy="914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ounded Rectangle 24"/>
          <p:cNvSpPr/>
          <p:nvPr/>
        </p:nvSpPr>
        <p:spPr>
          <a:xfrm>
            <a:off x="3454400" y="3309258"/>
            <a:ext cx="1204686" cy="914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ounded Rectangle 25"/>
          <p:cNvSpPr/>
          <p:nvPr/>
        </p:nvSpPr>
        <p:spPr>
          <a:xfrm>
            <a:off x="4857448" y="3309258"/>
            <a:ext cx="1204686" cy="914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ounded Rectangle 26"/>
          <p:cNvSpPr/>
          <p:nvPr/>
        </p:nvSpPr>
        <p:spPr>
          <a:xfrm>
            <a:off x="4153505" y="2242457"/>
            <a:ext cx="1204686" cy="914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8" name="Object 27"/>
          <p:cNvGraphicFramePr>
            <a:graphicFrameLocks noChangeAspect="1"/>
          </p:cNvGraphicFramePr>
          <p:nvPr/>
        </p:nvGraphicFramePr>
        <p:xfrm>
          <a:off x="4623835" y="2554295"/>
          <a:ext cx="293638" cy="323002"/>
        </p:xfrm>
        <a:graphic>
          <a:graphicData uri="http://schemas.openxmlformats.org/presentationml/2006/ole">
            <p:oleObj spid="_x0000_s1026" name="Equation" r:id="rId3" imgW="126720" imgH="139680" progId="Equation.3">
              <p:embed/>
            </p:oleObj>
          </a:graphicData>
        </a:graphic>
      </p:graphicFrame>
      <p:graphicFrame>
        <p:nvGraphicFramePr>
          <p:cNvPr id="1027" name="Object 3"/>
          <p:cNvGraphicFramePr>
            <a:graphicFrameLocks noChangeAspect="1"/>
          </p:cNvGraphicFramePr>
          <p:nvPr/>
        </p:nvGraphicFramePr>
        <p:xfrm>
          <a:off x="4558271" y="4610554"/>
          <a:ext cx="441448" cy="410196"/>
        </p:xfrm>
        <a:graphic>
          <a:graphicData uri="http://schemas.openxmlformats.org/presentationml/2006/ole">
            <p:oleObj spid="_x0000_s1027" name="Equation" r:id="rId4" imgW="190440" imgH="177480" progId="Equation.3">
              <p:embed/>
            </p:oleObj>
          </a:graphicData>
        </a:graphic>
      </p:graphicFrame>
      <p:graphicFrame>
        <p:nvGraphicFramePr>
          <p:cNvPr id="1028" name="Object 4"/>
          <p:cNvGraphicFramePr>
            <a:graphicFrameLocks noChangeAspect="1"/>
          </p:cNvGraphicFramePr>
          <p:nvPr/>
        </p:nvGraphicFramePr>
        <p:xfrm>
          <a:off x="2497535" y="5685746"/>
          <a:ext cx="412802" cy="380246"/>
        </p:xfrm>
        <a:graphic>
          <a:graphicData uri="http://schemas.openxmlformats.org/presentationml/2006/ole">
            <p:oleObj spid="_x0000_s1028" name="Equation" r:id="rId5" imgW="177480" imgH="164880" progId="Equation.3">
              <p:embed/>
            </p:oleObj>
          </a:graphicData>
        </a:graphic>
      </p:graphicFrame>
      <p:graphicFrame>
        <p:nvGraphicFramePr>
          <p:cNvPr id="1029" name="Object 5"/>
          <p:cNvGraphicFramePr>
            <a:graphicFrameLocks noChangeAspect="1"/>
          </p:cNvGraphicFramePr>
          <p:nvPr/>
        </p:nvGraphicFramePr>
        <p:xfrm>
          <a:off x="6667435" y="5658078"/>
          <a:ext cx="442751" cy="408894"/>
        </p:xfrm>
        <a:graphic>
          <a:graphicData uri="http://schemas.openxmlformats.org/presentationml/2006/ole">
            <p:oleObj spid="_x0000_s1029" name="Equation" r:id="rId6" imgW="190440" imgH="177480" progId="Equation.3">
              <p:embed/>
            </p:oleObj>
          </a:graphicData>
        </a:graphic>
      </p:graphicFrame>
      <p:graphicFrame>
        <p:nvGraphicFramePr>
          <p:cNvPr id="1030" name="Object 6"/>
          <p:cNvGraphicFramePr>
            <a:graphicFrameLocks noChangeAspect="1"/>
          </p:cNvGraphicFramePr>
          <p:nvPr/>
        </p:nvGraphicFramePr>
        <p:xfrm>
          <a:off x="3948637" y="5732690"/>
          <a:ext cx="294299" cy="321646"/>
        </p:xfrm>
        <a:graphic>
          <a:graphicData uri="http://schemas.openxmlformats.org/presentationml/2006/ole">
            <p:oleObj spid="_x0000_s1030" name="Equation" r:id="rId7" imgW="126720" imgH="139680" progId="Equation.3">
              <p:embed/>
            </p:oleObj>
          </a:graphicData>
        </a:graphic>
      </p:graphicFrame>
      <p:graphicFrame>
        <p:nvGraphicFramePr>
          <p:cNvPr id="1031" name="Object 7"/>
          <p:cNvGraphicFramePr>
            <a:graphicFrameLocks noChangeAspect="1"/>
          </p:cNvGraphicFramePr>
          <p:nvPr/>
        </p:nvGraphicFramePr>
        <p:xfrm>
          <a:off x="5354479" y="5662159"/>
          <a:ext cx="294300" cy="410196"/>
        </p:xfrm>
        <a:graphic>
          <a:graphicData uri="http://schemas.openxmlformats.org/presentationml/2006/ole">
            <p:oleObj spid="_x0000_s1031" name="Equation" r:id="rId8" imgW="126720" imgH="177480" progId="Equation.3">
              <p:embed/>
            </p:oleObj>
          </a:graphicData>
        </a:graphic>
      </p:graphicFrame>
      <p:graphicFrame>
        <p:nvGraphicFramePr>
          <p:cNvPr id="1032" name="Object 8"/>
          <p:cNvGraphicFramePr>
            <a:graphicFrameLocks noChangeAspect="1"/>
          </p:cNvGraphicFramePr>
          <p:nvPr/>
        </p:nvGraphicFramePr>
        <p:xfrm>
          <a:off x="2934797" y="4600803"/>
          <a:ext cx="912850" cy="410196"/>
        </p:xfrm>
        <a:graphic>
          <a:graphicData uri="http://schemas.openxmlformats.org/presentationml/2006/ole">
            <p:oleObj spid="_x0000_s1032" name="Equation" r:id="rId9" imgW="393480" imgH="177480" progId="Equation.3">
              <p:embed/>
            </p:oleObj>
          </a:graphicData>
        </a:graphic>
      </p:graphicFrame>
      <p:graphicFrame>
        <p:nvGraphicFramePr>
          <p:cNvPr id="1033" name="Object 9"/>
          <p:cNvGraphicFramePr>
            <a:graphicFrameLocks noChangeAspect="1"/>
          </p:cNvGraphicFramePr>
          <p:nvPr/>
        </p:nvGraphicFramePr>
        <p:xfrm>
          <a:off x="5721123" y="4599443"/>
          <a:ext cx="941387" cy="409575"/>
        </p:xfrm>
        <a:graphic>
          <a:graphicData uri="http://schemas.openxmlformats.org/presentationml/2006/ole">
            <p:oleObj spid="_x0000_s1033" name="Equation" r:id="rId10" imgW="406080" imgH="177480" progId="Equation.3">
              <p:embed/>
            </p:oleObj>
          </a:graphicData>
        </a:graphic>
      </p:graphicFrame>
      <p:graphicFrame>
        <p:nvGraphicFramePr>
          <p:cNvPr id="1034" name="Object 10"/>
          <p:cNvGraphicFramePr>
            <a:graphicFrameLocks noChangeAspect="1"/>
          </p:cNvGraphicFramePr>
          <p:nvPr/>
        </p:nvGraphicFramePr>
        <p:xfrm>
          <a:off x="3497490" y="3539448"/>
          <a:ext cx="1090613" cy="409575"/>
        </p:xfrm>
        <a:graphic>
          <a:graphicData uri="http://schemas.openxmlformats.org/presentationml/2006/ole">
            <p:oleObj spid="_x0000_s1034" name="Equation" r:id="rId11" imgW="469800" imgH="177480" progId="Equation.3">
              <p:embed/>
            </p:oleObj>
          </a:graphicData>
        </a:graphic>
      </p:graphicFrame>
      <p:graphicFrame>
        <p:nvGraphicFramePr>
          <p:cNvPr id="1035" name="Object 11"/>
          <p:cNvGraphicFramePr>
            <a:graphicFrameLocks noChangeAspect="1"/>
          </p:cNvGraphicFramePr>
          <p:nvPr/>
        </p:nvGraphicFramePr>
        <p:xfrm>
          <a:off x="4935538" y="3553054"/>
          <a:ext cx="1089025" cy="409575"/>
        </p:xfrm>
        <a:graphic>
          <a:graphicData uri="http://schemas.openxmlformats.org/presentationml/2006/ole">
            <p:oleObj spid="_x0000_s1035" name="Equation" r:id="rId12" imgW="469800" imgH="177480" progId="Equation.3">
              <p:embed/>
            </p:oleObj>
          </a:graphicData>
        </a:graphic>
      </p:graphicFrame>
      <p:graphicFrame>
        <p:nvGraphicFramePr>
          <p:cNvPr id="1036" name="Object 12"/>
          <p:cNvGraphicFramePr>
            <a:graphicFrameLocks noChangeAspect="1"/>
          </p:cNvGraphicFramePr>
          <p:nvPr/>
        </p:nvGraphicFramePr>
        <p:xfrm>
          <a:off x="7108826" y="3594556"/>
          <a:ext cx="1471613" cy="409575"/>
        </p:xfrm>
        <a:graphic>
          <a:graphicData uri="http://schemas.openxmlformats.org/presentationml/2006/ole">
            <p:oleObj spid="_x0000_s1036" name="Equation" r:id="rId13" imgW="634680" imgH="177480" progId="Equation.3">
              <p:embed/>
            </p:oleObj>
          </a:graphicData>
        </a:graphic>
      </p:graphicFrame>
      <p:graphicFrame>
        <p:nvGraphicFramePr>
          <p:cNvPr id="1037" name="Object 13"/>
          <p:cNvGraphicFramePr>
            <a:graphicFrameLocks noChangeAspect="1"/>
          </p:cNvGraphicFramePr>
          <p:nvPr/>
        </p:nvGraphicFramePr>
        <p:xfrm>
          <a:off x="6056993" y="2432052"/>
          <a:ext cx="2149475" cy="409575"/>
        </p:xfrm>
        <a:graphic>
          <a:graphicData uri="http://schemas.openxmlformats.org/presentationml/2006/ole">
            <p:oleObj spid="_x0000_s1037" name="Equation" r:id="rId14" imgW="927000" imgH="177480" progId="Equation.3">
              <p:embed/>
            </p:oleObj>
          </a:graphicData>
        </a:graphic>
      </p:graphicFrame>
      <p:graphicFrame>
        <p:nvGraphicFramePr>
          <p:cNvPr id="1038" name="Object 14"/>
          <p:cNvGraphicFramePr>
            <a:graphicFrameLocks noChangeAspect="1"/>
          </p:cNvGraphicFramePr>
          <p:nvPr/>
        </p:nvGraphicFramePr>
        <p:xfrm>
          <a:off x="6697664" y="2951391"/>
          <a:ext cx="1589087" cy="409575"/>
        </p:xfrm>
        <a:graphic>
          <a:graphicData uri="http://schemas.openxmlformats.org/presentationml/2006/ole">
            <p:oleObj spid="_x0000_s1038" name="Equation" r:id="rId15" imgW="685800" imgH="177480" progId="Equation.3">
              <p:embed/>
            </p:oleObj>
          </a:graphicData>
        </a:graphic>
      </p:graphicFrame>
      <p:sp>
        <p:nvSpPr>
          <p:cNvPr id="42" name="TextBox 41"/>
          <p:cNvSpPr txBox="1"/>
          <p:nvPr/>
        </p:nvSpPr>
        <p:spPr>
          <a:xfrm>
            <a:off x="1124975" y="233656"/>
            <a:ext cx="6819810" cy="1384995"/>
          </a:xfrm>
          <a:prstGeom prst="rect">
            <a:avLst/>
          </a:prstGeom>
          <a:solidFill>
            <a:srgbClr val="00B0F0"/>
          </a:solidFill>
        </p:spPr>
        <p:txBody>
          <a:bodyPr wrap="square" rtlCol="0">
            <a:spAutoFit/>
          </a:bodyPr>
          <a:lstStyle/>
          <a:p>
            <a:pPr algn="ctr"/>
            <a:r>
              <a:rPr lang="en-GB" sz="2800" dirty="0" smtClean="0"/>
              <a:t>In this number pyramid, the two numbers below are a block are added to give its value.</a:t>
            </a:r>
          </a:p>
          <a:p>
            <a:pPr algn="ctr"/>
            <a:r>
              <a:rPr lang="en-GB" sz="2800" b="1" dirty="0" smtClean="0"/>
              <a:t>Find the value of x</a:t>
            </a:r>
            <a:endParaRPr lang="en-GB" sz="2800" b="1" dirty="0"/>
          </a:p>
        </p:txBody>
      </p:sp>
      <p:pic>
        <p:nvPicPr>
          <p:cNvPr id="29" name="Picture 8" descr="C:\Users\Dan\Downloads\help_256.png">
            <a:hlinkClick r:id="rId16" action="ppaction://hlinksldjump"/>
          </p:cNvPr>
          <p:cNvPicPr>
            <a:picLocks noChangeAspect="1" noChangeArrowheads="1"/>
          </p:cNvPicPr>
          <p:nvPr/>
        </p:nvPicPr>
        <p:blipFill>
          <a:blip r:embed="rId17"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30"/>
                                        </p:tgtEl>
                                        <p:attrNameLst>
                                          <p:attrName>style.visibility</p:attrName>
                                        </p:attrNameLst>
                                      </p:cBhvr>
                                      <p:to>
                                        <p:strVal val="visible"/>
                                      </p:to>
                                    </p:set>
                                    <p:animEffect transition="in" filter="fade">
                                      <p:cBhvr>
                                        <p:cTn id="7" dur="500"/>
                                        <p:tgtEl>
                                          <p:spTgt spid="10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31"/>
                                        </p:tgtEl>
                                        <p:attrNameLst>
                                          <p:attrName>style.visibility</p:attrName>
                                        </p:attrNameLst>
                                      </p:cBhvr>
                                      <p:to>
                                        <p:strVal val="visible"/>
                                      </p:to>
                                    </p:set>
                                    <p:animEffect transition="in" filter="fade">
                                      <p:cBhvr>
                                        <p:cTn id="12" dur="500"/>
                                        <p:tgtEl>
                                          <p:spTgt spid="103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32"/>
                                        </p:tgtEl>
                                        <p:attrNameLst>
                                          <p:attrName>style.visibility</p:attrName>
                                        </p:attrNameLst>
                                      </p:cBhvr>
                                      <p:to>
                                        <p:strVal val="visible"/>
                                      </p:to>
                                    </p:set>
                                    <p:animEffect transition="in" filter="fade">
                                      <p:cBhvr>
                                        <p:cTn id="17" dur="500"/>
                                        <p:tgtEl>
                                          <p:spTgt spid="103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33"/>
                                        </p:tgtEl>
                                        <p:attrNameLst>
                                          <p:attrName>style.visibility</p:attrName>
                                        </p:attrNameLst>
                                      </p:cBhvr>
                                      <p:to>
                                        <p:strVal val="visible"/>
                                      </p:to>
                                    </p:set>
                                    <p:animEffect transition="in" filter="fade">
                                      <p:cBhvr>
                                        <p:cTn id="22" dur="500"/>
                                        <p:tgtEl>
                                          <p:spTgt spid="103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34"/>
                                        </p:tgtEl>
                                        <p:attrNameLst>
                                          <p:attrName>style.visibility</p:attrName>
                                        </p:attrNameLst>
                                      </p:cBhvr>
                                      <p:to>
                                        <p:strVal val="visible"/>
                                      </p:to>
                                    </p:set>
                                    <p:animEffect transition="in" filter="fade">
                                      <p:cBhvr>
                                        <p:cTn id="27" dur="500"/>
                                        <p:tgtEl>
                                          <p:spTgt spid="103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35"/>
                                        </p:tgtEl>
                                        <p:attrNameLst>
                                          <p:attrName>style.visibility</p:attrName>
                                        </p:attrNameLst>
                                      </p:cBhvr>
                                      <p:to>
                                        <p:strVal val="visible"/>
                                      </p:to>
                                    </p:set>
                                    <p:animEffect transition="in" filter="fade">
                                      <p:cBhvr>
                                        <p:cTn id="32" dur="500"/>
                                        <p:tgtEl>
                                          <p:spTgt spid="1035"/>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mph" presetSubtype="2" fill="hold" nodeType="clickEffect">
                                  <p:stCondLst>
                                    <p:cond delay="0"/>
                                  </p:stCondLst>
                                  <p:childTnLst>
                                    <p:animClr clrSpc="rgb">
                                      <p:cBhvr>
                                        <p:cTn id="36" dur="500" fill="hold"/>
                                        <p:tgtEl>
                                          <p:spTgt spid="27"/>
                                        </p:tgtEl>
                                        <p:attrNameLst>
                                          <p:attrName>fillcolor</p:attrName>
                                        </p:attrNameLst>
                                      </p:cBhvr>
                                      <p:to>
                                        <a:srgbClr val="FF6600"/>
                                      </p:to>
                                    </p:animClr>
                                    <p:set>
                                      <p:cBhvr>
                                        <p:cTn id="37" dur="500" fill="hold"/>
                                        <p:tgtEl>
                                          <p:spTgt spid="27"/>
                                        </p:tgtEl>
                                        <p:attrNameLst>
                                          <p:attrName>fill.type</p:attrName>
                                        </p:attrNameLst>
                                      </p:cBhvr>
                                      <p:to>
                                        <p:strVal val="solid"/>
                                      </p:to>
                                    </p:set>
                                    <p:set>
                                      <p:cBhvr>
                                        <p:cTn id="38" dur="500" fill="hold"/>
                                        <p:tgtEl>
                                          <p:spTgt spid="27"/>
                                        </p:tgtEl>
                                        <p:attrNameLst>
                                          <p:attrName>fill.on</p:attrName>
                                        </p:attrNameLst>
                                      </p:cBhvr>
                                      <p:to>
                                        <p:strVal val="tru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037"/>
                                        </p:tgtEl>
                                        <p:attrNameLst>
                                          <p:attrName>style.visibility</p:attrName>
                                        </p:attrNameLst>
                                      </p:cBhvr>
                                      <p:to>
                                        <p:strVal val="visible"/>
                                      </p:to>
                                    </p:set>
                                    <p:animEffect transition="in" filter="fade">
                                      <p:cBhvr>
                                        <p:cTn id="43" dur="500"/>
                                        <p:tgtEl>
                                          <p:spTgt spid="1037"/>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mph" presetSubtype="2" fill="hold" nodeType="clickEffect">
                                  <p:stCondLst>
                                    <p:cond delay="0"/>
                                  </p:stCondLst>
                                  <p:childTnLst>
                                    <p:animClr clrSpc="rgb">
                                      <p:cBhvr>
                                        <p:cTn id="47" dur="500" fill="hold"/>
                                        <p:tgtEl>
                                          <p:spTgt spid="23"/>
                                        </p:tgtEl>
                                        <p:attrNameLst>
                                          <p:attrName>fillcolor</p:attrName>
                                        </p:attrNameLst>
                                      </p:cBhvr>
                                      <p:to>
                                        <a:srgbClr val="FF6600"/>
                                      </p:to>
                                    </p:animClr>
                                    <p:set>
                                      <p:cBhvr>
                                        <p:cTn id="48" dur="500" fill="hold"/>
                                        <p:tgtEl>
                                          <p:spTgt spid="23"/>
                                        </p:tgtEl>
                                        <p:attrNameLst>
                                          <p:attrName>fill.type</p:attrName>
                                        </p:attrNameLst>
                                      </p:cBhvr>
                                      <p:to>
                                        <p:strVal val="solid"/>
                                      </p:to>
                                    </p:set>
                                    <p:set>
                                      <p:cBhvr>
                                        <p:cTn id="49" dur="500" fill="hold"/>
                                        <p:tgtEl>
                                          <p:spTgt spid="23"/>
                                        </p:tgtEl>
                                        <p:attrNameLst>
                                          <p:attrName>fill.on</p:attrName>
                                        </p:attrNameLst>
                                      </p:cBhvr>
                                      <p:to>
                                        <p:strVal val="true"/>
                                      </p:to>
                                    </p:se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1036"/>
                                        </p:tgtEl>
                                        <p:attrNameLst>
                                          <p:attrName>style.visibility</p:attrName>
                                        </p:attrNameLst>
                                      </p:cBhvr>
                                      <p:to>
                                        <p:strVal val="visible"/>
                                      </p:to>
                                    </p:set>
                                    <p:animEffect transition="in" filter="fade">
                                      <p:cBhvr>
                                        <p:cTn id="54" dur="500"/>
                                        <p:tgtEl>
                                          <p:spTgt spid="1036"/>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1038"/>
                                        </p:tgtEl>
                                        <p:attrNameLst>
                                          <p:attrName>style.visibility</p:attrName>
                                        </p:attrNameLst>
                                      </p:cBhvr>
                                      <p:to>
                                        <p:strVal val="visible"/>
                                      </p:to>
                                    </p:set>
                                    <p:animEffect transition="in" filter="fade">
                                      <p:cBhvr>
                                        <p:cTn id="59" dur="500"/>
                                        <p:tgtEl>
                                          <p:spTgt spid="10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4" name="Text Box 4"/>
          <p:cNvSpPr txBox="1">
            <a:spLocks noChangeArrowheads="1"/>
          </p:cNvSpPr>
          <p:nvPr/>
        </p:nvSpPr>
        <p:spPr bwMode="auto">
          <a:xfrm>
            <a:off x="333066" y="417513"/>
            <a:ext cx="8413393" cy="646331"/>
          </a:xfrm>
          <a:prstGeom prst="rect">
            <a:avLst/>
          </a:prstGeom>
          <a:solidFill>
            <a:srgbClr val="FFFF00"/>
          </a:solidFill>
          <a:ln w="9525">
            <a:noFill/>
            <a:miter lim="800000"/>
            <a:headEnd/>
            <a:tailEnd/>
          </a:ln>
        </p:spPr>
        <p:txBody>
          <a:bodyPr wrap="none">
            <a:spAutoFit/>
          </a:bodyPr>
          <a:lstStyle/>
          <a:p>
            <a:pPr algn="ctr"/>
            <a:r>
              <a:rPr lang="en-GB"/>
              <a:t>John, Paul, George and Ringo have their 12</a:t>
            </a:r>
            <a:r>
              <a:rPr lang="en-GB" baseline="30000"/>
              <a:t>th</a:t>
            </a:r>
            <a:r>
              <a:rPr lang="en-GB"/>
              <a:t>, 14</a:t>
            </a:r>
            <a:r>
              <a:rPr lang="en-GB" baseline="30000"/>
              <a:t>th</a:t>
            </a:r>
            <a:r>
              <a:rPr lang="en-GB"/>
              <a:t>, 15</a:t>
            </a:r>
            <a:r>
              <a:rPr lang="en-GB" baseline="30000"/>
              <a:t>th</a:t>
            </a:r>
            <a:r>
              <a:rPr lang="en-GB"/>
              <a:t> and 15</a:t>
            </a:r>
            <a:r>
              <a:rPr lang="en-GB" baseline="30000"/>
              <a:t>th</a:t>
            </a:r>
            <a:r>
              <a:rPr lang="en-GB"/>
              <a:t> birthdays today.</a:t>
            </a:r>
          </a:p>
          <a:p>
            <a:pPr algn="ctr"/>
            <a:r>
              <a:rPr lang="en-GB" b="1"/>
              <a:t>How many years will it be till their combined age reaches 100?</a:t>
            </a:r>
            <a:endParaRPr lang="en-US" b="1"/>
          </a:p>
        </p:txBody>
      </p:sp>
      <p:sp>
        <p:nvSpPr>
          <p:cNvPr id="260101" name="Text Box 5"/>
          <p:cNvSpPr txBox="1">
            <a:spLocks noChangeArrowheads="1"/>
          </p:cNvSpPr>
          <p:nvPr/>
        </p:nvSpPr>
        <p:spPr bwMode="auto">
          <a:xfrm>
            <a:off x="2930769" y="1322388"/>
            <a:ext cx="3595856" cy="400110"/>
          </a:xfrm>
          <a:prstGeom prst="rect">
            <a:avLst/>
          </a:prstGeom>
          <a:solidFill>
            <a:srgbClr val="CCECFF"/>
          </a:solidFill>
          <a:ln w="9525">
            <a:noFill/>
            <a:miter lim="800000"/>
            <a:headEnd/>
            <a:tailEnd/>
          </a:ln>
        </p:spPr>
        <p:txBody>
          <a:bodyPr wrap="none">
            <a:spAutoFit/>
          </a:bodyPr>
          <a:lstStyle/>
          <a:p>
            <a:r>
              <a:rPr lang="en-GB"/>
              <a:t>If </a:t>
            </a:r>
            <a:r>
              <a:rPr lang="en-GB" sz="2000" i="1">
                <a:latin typeface="Times New Roman" pitchFamily="18" charset="0"/>
              </a:rPr>
              <a:t>n</a:t>
            </a:r>
            <a:r>
              <a:rPr lang="en-GB"/>
              <a:t> years pass, their ages will be:</a:t>
            </a:r>
            <a:endParaRPr lang="en-US"/>
          </a:p>
        </p:txBody>
      </p:sp>
      <p:sp>
        <p:nvSpPr>
          <p:cNvPr id="260102" name="Text Box 6"/>
          <p:cNvSpPr txBox="1">
            <a:spLocks noChangeArrowheads="1"/>
          </p:cNvSpPr>
          <p:nvPr/>
        </p:nvSpPr>
        <p:spPr bwMode="auto">
          <a:xfrm>
            <a:off x="3603381" y="1928814"/>
            <a:ext cx="748923" cy="369332"/>
          </a:xfrm>
          <a:prstGeom prst="rect">
            <a:avLst/>
          </a:prstGeom>
          <a:noFill/>
          <a:ln w="9525">
            <a:noFill/>
            <a:miter lim="800000"/>
            <a:headEnd/>
            <a:tailEnd/>
          </a:ln>
        </p:spPr>
        <p:txBody>
          <a:bodyPr wrap="none">
            <a:spAutoFit/>
          </a:bodyPr>
          <a:lstStyle/>
          <a:p>
            <a:r>
              <a:rPr lang="en-GB"/>
              <a:t>John:</a:t>
            </a:r>
            <a:endParaRPr lang="en-US"/>
          </a:p>
        </p:txBody>
      </p:sp>
      <p:sp>
        <p:nvSpPr>
          <p:cNvPr id="260105" name="Text Box 9"/>
          <p:cNvSpPr txBox="1">
            <a:spLocks noChangeArrowheads="1"/>
          </p:cNvSpPr>
          <p:nvPr/>
        </p:nvSpPr>
        <p:spPr bwMode="auto">
          <a:xfrm>
            <a:off x="3603381" y="2424114"/>
            <a:ext cx="710451" cy="369332"/>
          </a:xfrm>
          <a:prstGeom prst="rect">
            <a:avLst/>
          </a:prstGeom>
          <a:noFill/>
          <a:ln w="9525">
            <a:noFill/>
            <a:miter lim="800000"/>
            <a:headEnd/>
            <a:tailEnd/>
          </a:ln>
        </p:spPr>
        <p:txBody>
          <a:bodyPr wrap="none">
            <a:spAutoFit/>
          </a:bodyPr>
          <a:lstStyle/>
          <a:p>
            <a:r>
              <a:rPr lang="en-GB"/>
              <a:t>Paul:</a:t>
            </a:r>
            <a:endParaRPr lang="en-US"/>
          </a:p>
        </p:txBody>
      </p:sp>
      <p:sp>
        <p:nvSpPr>
          <p:cNvPr id="260107" name="Text Box 11"/>
          <p:cNvSpPr txBox="1">
            <a:spLocks noChangeArrowheads="1"/>
          </p:cNvSpPr>
          <p:nvPr/>
        </p:nvSpPr>
        <p:spPr bwMode="auto">
          <a:xfrm>
            <a:off x="3603382" y="2919414"/>
            <a:ext cx="1018227" cy="369332"/>
          </a:xfrm>
          <a:prstGeom prst="rect">
            <a:avLst/>
          </a:prstGeom>
          <a:noFill/>
          <a:ln w="9525">
            <a:noFill/>
            <a:miter lim="800000"/>
            <a:headEnd/>
            <a:tailEnd/>
          </a:ln>
        </p:spPr>
        <p:txBody>
          <a:bodyPr wrap="none">
            <a:spAutoFit/>
          </a:bodyPr>
          <a:lstStyle/>
          <a:p>
            <a:r>
              <a:rPr lang="en-GB"/>
              <a:t>George:</a:t>
            </a:r>
            <a:endParaRPr lang="en-US"/>
          </a:p>
        </p:txBody>
      </p:sp>
      <p:sp>
        <p:nvSpPr>
          <p:cNvPr id="260109" name="Text Box 13"/>
          <p:cNvSpPr txBox="1">
            <a:spLocks noChangeArrowheads="1"/>
          </p:cNvSpPr>
          <p:nvPr/>
        </p:nvSpPr>
        <p:spPr bwMode="auto">
          <a:xfrm>
            <a:off x="3603382" y="3414714"/>
            <a:ext cx="851515" cy="369332"/>
          </a:xfrm>
          <a:prstGeom prst="rect">
            <a:avLst/>
          </a:prstGeom>
          <a:noFill/>
          <a:ln w="9525">
            <a:noFill/>
            <a:miter lim="800000"/>
            <a:headEnd/>
            <a:tailEnd/>
          </a:ln>
        </p:spPr>
        <p:txBody>
          <a:bodyPr wrap="none">
            <a:spAutoFit/>
          </a:bodyPr>
          <a:lstStyle/>
          <a:p>
            <a:r>
              <a:rPr lang="en-GB"/>
              <a:t>Ringo:</a:t>
            </a:r>
            <a:endParaRPr lang="en-US"/>
          </a:p>
        </p:txBody>
      </p:sp>
      <p:sp>
        <p:nvSpPr>
          <p:cNvPr id="260111" name="Text Box 15"/>
          <p:cNvSpPr txBox="1">
            <a:spLocks noChangeArrowheads="1"/>
          </p:cNvSpPr>
          <p:nvPr/>
        </p:nvSpPr>
        <p:spPr bwMode="auto">
          <a:xfrm>
            <a:off x="3603381" y="3910014"/>
            <a:ext cx="736164" cy="369332"/>
          </a:xfrm>
          <a:prstGeom prst="rect">
            <a:avLst/>
          </a:prstGeom>
          <a:noFill/>
          <a:ln w="9525">
            <a:noFill/>
            <a:miter lim="800000"/>
            <a:headEnd/>
            <a:tailEnd/>
          </a:ln>
        </p:spPr>
        <p:txBody>
          <a:bodyPr wrap="none">
            <a:spAutoFit/>
          </a:bodyPr>
          <a:lstStyle/>
          <a:p>
            <a:r>
              <a:rPr lang="en-GB"/>
              <a:t>Total:</a:t>
            </a:r>
            <a:endParaRPr lang="en-US"/>
          </a:p>
        </p:txBody>
      </p:sp>
      <p:graphicFrame>
        <p:nvGraphicFramePr>
          <p:cNvPr id="260113" name="Object 17"/>
          <p:cNvGraphicFramePr>
            <a:graphicFrameLocks noChangeAspect="1"/>
          </p:cNvGraphicFramePr>
          <p:nvPr/>
        </p:nvGraphicFramePr>
        <p:xfrm>
          <a:off x="4749312" y="1960563"/>
          <a:ext cx="703385" cy="298450"/>
        </p:xfrm>
        <a:graphic>
          <a:graphicData uri="http://schemas.openxmlformats.org/presentationml/2006/ole">
            <p:oleObj spid="_x0000_s40962" name="Equation" r:id="rId4" imgW="419040" imgH="177480" progId="Equation.3">
              <p:embed/>
            </p:oleObj>
          </a:graphicData>
        </a:graphic>
      </p:graphicFrame>
      <p:graphicFrame>
        <p:nvGraphicFramePr>
          <p:cNvPr id="260114" name="Object 18"/>
          <p:cNvGraphicFramePr>
            <a:graphicFrameLocks noChangeAspect="1"/>
          </p:cNvGraphicFramePr>
          <p:nvPr/>
        </p:nvGraphicFramePr>
        <p:xfrm>
          <a:off x="4749312" y="2457450"/>
          <a:ext cx="703385" cy="298450"/>
        </p:xfrm>
        <a:graphic>
          <a:graphicData uri="http://schemas.openxmlformats.org/presentationml/2006/ole">
            <p:oleObj spid="_x0000_s40963" name="Equation" r:id="rId5" imgW="419040" imgH="177480" progId="Equation.3">
              <p:embed/>
            </p:oleObj>
          </a:graphicData>
        </a:graphic>
      </p:graphicFrame>
      <p:graphicFrame>
        <p:nvGraphicFramePr>
          <p:cNvPr id="260115" name="Object 19"/>
          <p:cNvGraphicFramePr>
            <a:graphicFrameLocks noChangeAspect="1"/>
          </p:cNvGraphicFramePr>
          <p:nvPr/>
        </p:nvGraphicFramePr>
        <p:xfrm>
          <a:off x="4749312" y="2957513"/>
          <a:ext cx="703385" cy="298450"/>
        </p:xfrm>
        <a:graphic>
          <a:graphicData uri="http://schemas.openxmlformats.org/presentationml/2006/ole">
            <p:oleObj spid="_x0000_s40964" name="Equation" r:id="rId6" imgW="419040" imgH="177480" progId="Equation.3">
              <p:embed/>
            </p:oleObj>
          </a:graphicData>
        </a:graphic>
      </p:graphicFrame>
      <p:graphicFrame>
        <p:nvGraphicFramePr>
          <p:cNvPr id="260116" name="Object 20"/>
          <p:cNvGraphicFramePr>
            <a:graphicFrameLocks noChangeAspect="1"/>
          </p:cNvGraphicFramePr>
          <p:nvPr/>
        </p:nvGraphicFramePr>
        <p:xfrm>
          <a:off x="4749312" y="3451225"/>
          <a:ext cx="703385" cy="298450"/>
        </p:xfrm>
        <a:graphic>
          <a:graphicData uri="http://schemas.openxmlformats.org/presentationml/2006/ole">
            <p:oleObj spid="_x0000_s40965" name="Equation" r:id="rId7" imgW="419040" imgH="177480" progId="Equation.3">
              <p:embed/>
            </p:oleObj>
          </a:graphicData>
        </a:graphic>
      </p:graphicFrame>
      <p:graphicFrame>
        <p:nvGraphicFramePr>
          <p:cNvPr id="260117" name="Object 21"/>
          <p:cNvGraphicFramePr>
            <a:graphicFrameLocks noChangeAspect="1"/>
          </p:cNvGraphicFramePr>
          <p:nvPr/>
        </p:nvGraphicFramePr>
        <p:xfrm>
          <a:off x="4665785" y="3948113"/>
          <a:ext cx="874835" cy="298450"/>
        </p:xfrm>
        <a:graphic>
          <a:graphicData uri="http://schemas.openxmlformats.org/presentationml/2006/ole">
            <p:oleObj spid="_x0000_s40966" name="Equation" r:id="rId8" imgW="520560" imgH="177480" progId="Equation.3">
              <p:embed/>
            </p:oleObj>
          </a:graphicData>
        </a:graphic>
      </p:graphicFrame>
      <p:graphicFrame>
        <p:nvGraphicFramePr>
          <p:cNvPr id="260118" name="Object 22"/>
          <p:cNvGraphicFramePr>
            <a:graphicFrameLocks noChangeAspect="1"/>
          </p:cNvGraphicFramePr>
          <p:nvPr/>
        </p:nvGraphicFramePr>
        <p:xfrm>
          <a:off x="4995497" y="4629150"/>
          <a:ext cx="1535723" cy="298450"/>
        </p:xfrm>
        <a:graphic>
          <a:graphicData uri="http://schemas.openxmlformats.org/presentationml/2006/ole">
            <p:oleObj spid="_x0000_s40967" name="Equation" r:id="rId9" imgW="914400" imgH="177480" progId="Equation.3">
              <p:embed/>
            </p:oleObj>
          </a:graphicData>
        </a:graphic>
      </p:graphicFrame>
      <p:graphicFrame>
        <p:nvGraphicFramePr>
          <p:cNvPr id="260119" name="Object 23"/>
          <p:cNvGraphicFramePr>
            <a:graphicFrameLocks noChangeAspect="1"/>
          </p:cNvGraphicFramePr>
          <p:nvPr/>
        </p:nvGraphicFramePr>
        <p:xfrm>
          <a:off x="4425461" y="5105400"/>
          <a:ext cx="703385" cy="361950"/>
        </p:xfrm>
        <a:graphic>
          <a:graphicData uri="http://schemas.openxmlformats.org/presentationml/2006/ole">
            <p:oleObj spid="_x0000_s40968" name="Equation" r:id="rId10" imgW="419040" imgH="215640" progId="Equation.3">
              <p:embed/>
            </p:oleObj>
          </a:graphicData>
        </a:graphic>
      </p:graphicFrame>
      <p:graphicFrame>
        <p:nvGraphicFramePr>
          <p:cNvPr id="260120" name="Object 24"/>
          <p:cNvGraphicFramePr>
            <a:graphicFrameLocks noChangeAspect="1"/>
          </p:cNvGraphicFramePr>
          <p:nvPr/>
        </p:nvGraphicFramePr>
        <p:xfrm>
          <a:off x="5499589" y="5124450"/>
          <a:ext cx="895350" cy="298450"/>
        </p:xfrm>
        <a:graphic>
          <a:graphicData uri="http://schemas.openxmlformats.org/presentationml/2006/ole">
            <p:oleObj spid="_x0000_s40969" name="Equation" r:id="rId11" imgW="533160" imgH="177480" progId="Equation.3">
              <p:embed/>
            </p:oleObj>
          </a:graphicData>
        </a:graphic>
      </p:graphicFrame>
      <p:graphicFrame>
        <p:nvGraphicFramePr>
          <p:cNvPr id="260121" name="Object 25"/>
          <p:cNvGraphicFramePr>
            <a:graphicFrameLocks noChangeAspect="1"/>
          </p:cNvGraphicFramePr>
          <p:nvPr/>
        </p:nvGraphicFramePr>
        <p:xfrm>
          <a:off x="5669573" y="5580063"/>
          <a:ext cx="703385" cy="298450"/>
        </p:xfrm>
        <a:graphic>
          <a:graphicData uri="http://schemas.openxmlformats.org/presentationml/2006/ole">
            <p:oleObj spid="_x0000_s40970" name="Equation" r:id="rId12" imgW="419040" imgH="177480" progId="Equation.3">
              <p:embed/>
            </p:oleObj>
          </a:graphicData>
        </a:graphic>
      </p:graphicFrame>
      <p:sp>
        <p:nvSpPr>
          <p:cNvPr id="260122" name="Text Box 26"/>
          <p:cNvSpPr txBox="1">
            <a:spLocks noChangeArrowheads="1"/>
          </p:cNvSpPr>
          <p:nvPr/>
        </p:nvSpPr>
        <p:spPr bwMode="auto">
          <a:xfrm>
            <a:off x="2372459" y="4595814"/>
            <a:ext cx="2582758" cy="369332"/>
          </a:xfrm>
          <a:prstGeom prst="rect">
            <a:avLst/>
          </a:prstGeom>
          <a:noFill/>
          <a:ln w="9525">
            <a:noFill/>
            <a:miter lim="800000"/>
            <a:headEnd/>
            <a:tailEnd/>
          </a:ln>
        </p:spPr>
        <p:txBody>
          <a:bodyPr wrap="none">
            <a:spAutoFit/>
          </a:bodyPr>
          <a:lstStyle/>
          <a:p>
            <a:r>
              <a:rPr lang="en-GB"/>
              <a:t>Now solve the equation</a:t>
            </a:r>
            <a:endParaRPr lang="en-US"/>
          </a:p>
        </p:txBody>
      </p:sp>
      <p:graphicFrame>
        <p:nvGraphicFramePr>
          <p:cNvPr id="260123" name="Object 27"/>
          <p:cNvGraphicFramePr>
            <a:graphicFrameLocks noChangeAspect="1"/>
          </p:cNvGraphicFramePr>
          <p:nvPr/>
        </p:nvGraphicFramePr>
        <p:xfrm>
          <a:off x="4572001" y="5561013"/>
          <a:ext cx="553915" cy="361950"/>
        </p:xfrm>
        <a:graphic>
          <a:graphicData uri="http://schemas.openxmlformats.org/presentationml/2006/ole">
            <p:oleObj spid="_x0000_s40971" name="Equation" r:id="rId13" imgW="330120" imgH="215640" progId="Equation.3">
              <p:embed/>
            </p:oleObj>
          </a:graphicData>
        </a:graphic>
      </p:graphicFrame>
      <p:sp>
        <p:nvSpPr>
          <p:cNvPr id="260125" name="Text Box 29"/>
          <p:cNvSpPr txBox="1">
            <a:spLocks noChangeArrowheads="1"/>
          </p:cNvSpPr>
          <p:nvPr/>
        </p:nvSpPr>
        <p:spPr bwMode="auto">
          <a:xfrm>
            <a:off x="4963259" y="6094414"/>
            <a:ext cx="1903150" cy="369332"/>
          </a:xfrm>
          <a:prstGeom prst="rect">
            <a:avLst/>
          </a:prstGeom>
          <a:solidFill>
            <a:srgbClr val="CC99FF"/>
          </a:solidFill>
          <a:ln w="38100">
            <a:solidFill>
              <a:schemeClr val="tx1"/>
            </a:solidFill>
            <a:miter lim="800000"/>
            <a:headEnd/>
            <a:tailEnd/>
          </a:ln>
        </p:spPr>
        <p:txBody>
          <a:bodyPr wrap="none">
            <a:spAutoFit/>
          </a:bodyPr>
          <a:lstStyle/>
          <a:p>
            <a:r>
              <a:rPr lang="en-GB" b="1"/>
              <a:t>In 11 years time</a:t>
            </a:r>
            <a:endParaRPr lang="en-US" b="1"/>
          </a:p>
        </p:txBody>
      </p:sp>
      <p:pic>
        <p:nvPicPr>
          <p:cNvPr id="21" name="Picture 8" descr="C:\Users\Dan\Downloads\help_256.png">
            <a:hlinkClick r:id="rId14" action="ppaction://hlinksldjump"/>
          </p:cNvPr>
          <p:cNvPicPr>
            <a:picLocks noChangeAspect="1" noChangeArrowheads="1"/>
          </p:cNvPicPr>
          <p:nvPr/>
        </p:nvPicPr>
        <p:blipFill>
          <a:blip r:embed="rId15"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0101"/>
                                        </p:tgtEl>
                                        <p:attrNameLst>
                                          <p:attrName>style.visibility</p:attrName>
                                        </p:attrNameLst>
                                      </p:cBhvr>
                                      <p:to>
                                        <p:strVal val="visible"/>
                                      </p:to>
                                    </p:set>
                                    <p:animEffect transition="in" filter="fade">
                                      <p:cBhvr>
                                        <p:cTn id="7" dur="500"/>
                                        <p:tgtEl>
                                          <p:spTgt spid="26010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0102"/>
                                        </p:tgtEl>
                                        <p:attrNameLst>
                                          <p:attrName>style.visibility</p:attrName>
                                        </p:attrNameLst>
                                      </p:cBhvr>
                                      <p:to>
                                        <p:strVal val="visible"/>
                                      </p:to>
                                    </p:set>
                                    <p:animEffect transition="in" filter="fade">
                                      <p:cBhvr>
                                        <p:cTn id="12" dur="500"/>
                                        <p:tgtEl>
                                          <p:spTgt spid="26010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0113"/>
                                        </p:tgtEl>
                                        <p:attrNameLst>
                                          <p:attrName>style.visibility</p:attrName>
                                        </p:attrNameLst>
                                      </p:cBhvr>
                                      <p:to>
                                        <p:strVal val="visible"/>
                                      </p:to>
                                    </p:set>
                                    <p:animEffect transition="in" filter="fade">
                                      <p:cBhvr>
                                        <p:cTn id="17" dur="500"/>
                                        <p:tgtEl>
                                          <p:spTgt spid="2601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0105"/>
                                        </p:tgtEl>
                                        <p:attrNameLst>
                                          <p:attrName>style.visibility</p:attrName>
                                        </p:attrNameLst>
                                      </p:cBhvr>
                                      <p:to>
                                        <p:strVal val="visible"/>
                                      </p:to>
                                    </p:set>
                                    <p:animEffect transition="in" filter="fade">
                                      <p:cBhvr>
                                        <p:cTn id="22" dur="500"/>
                                        <p:tgtEl>
                                          <p:spTgt spid="26010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60114"/>
                                        </p:tgtEl>
                                        <p:attrNameLst>
                                          <p:attrName>style.visibility</p:attrName>
                                        </p:attrNameLst>
                                      </p:cBhvr>
                                      <p:to>
                                        <p:strVal val="visible"/>
                                      </p:to>
                                    </p:set>
                                    <p:animEffect transition="in" filter="fade">
                                      <p:cBhvr>
                                        <p:cTn id="27" dur="500"/>
                                        <p:tgtEl>
                                          <p:spTgt spid="2601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60107"/>
                                        </p:tgtEl>
                                        <p:attrNameLst>
                                          <p:attrName>style.visibility</p:attrName>
                                        </p:attrNameLst>
                                      </p:cBhvr>
                                      <p:to>
                                        <p:strVal val="visible"/>
                                      </p:to>
                                    </p:set>
                                    <p:animEffect transition="in" filter="fade">
                                      <p:cBhvr>
                                        <p:cTn id="32" dur="500"/>
                                        <p:tgtEl>
                                          <p:spTgt spid="26010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60115"/>
                                        </p:tgtEl>
                                        <p:attrNameLst>
                                          <p:attrName>style.visibility</p:attrName>
                                        </p:attrNameLst>
                                      </p:cBhvr>
                                      <p:to>
                                        <p:strVal val="visible"/>
                                      </p:to>
                                    </p:set>
                                    <p:animEffect transition="in" filter="fade">
                                      <p:cBhvr>
                                        <p:cTn id="37" dur="500"/>
                                        <p:tgtEl>
                                          <p:spTgt spid="2601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60109"/>
                                        </p:tgtEl>
                                        <p:attrNameLst>
                                          <p:attrName>style.visibility</p:attrName>
                                        </p:attrNameLst>
                                      </p:cBhvr>
                                      <p:to>
                                        <p:strVal val="visible"/>
                                      </p:to>
                                    </p:set>
                                    <p:animEffect transition="in" filter="fade">
                                      <p:cBhvr>
                                        <p:cTn id="42" dur="500"/>
                                        <p:tgtEl>
                                          <p:spTgt spid="26010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60116"/>
                                        </p:tgtEl>
                                        <p:attrNameLst>
                                          <p:attrName>style.visibility</p:attrName>
                                        </p:attrNameLst>
                                      </p:cBhvr>
                                      <p:to>
                                        <p:strVal val="visible"/>
                                      </p:to>
                                    </p:set>
                                    <p:animEffect transition="in" filter="fade">
                                      <p:cBhvr>
                                        <p:cTn id="47" dur="500"/>
                                        <p:tgtEl>
                                          <p:spTgt spid="26011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60111"/>
                                        </p:tgtEl>
                                        <p:attrNameLst>
                                          <p:attrName>style.visibility</p:attrName>
                                        </p:attrNameLst>
                                      </p:cBhvr>
                                      <p:to>
                                        <p:strVal val="visible"/>
                                      </p:to>
                                    </p:set>
                                    <p:animEffect transition="in" filter="fade">
                                      <p:cBhvr>
                                        <p:cTn id="52" dur="500"/>
                                        <p:tgtEl>
                                          <p:spTgt spid="26011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60117"/>
                                        </p:tgtEl>
                                        <p:attrNameLst>
                                          <p:attrName>style.visibility</p:attrName>
                                        </p:attrNameLst>
                                      </p:cBhvr>
                                      <p:to>
                                        <p:strVal val="visible"/>
                                      </p:to>
                                    </p:set>
                                    <p:animEffect transition="in" filter="fade">
                                      <p:cBhvr>
                                        <p:cTn id="57" dur="500"/>
                                        <p:tgtEl>
                                          <p:spTgt spid="26011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60122"/>
                                        </p:tgtEl>
                                        <p:attrNameLst>
                                          <p:attrName>style.visibility</p:attrName>
                                        </p:attrNameLst>
                                      </p:cBhvr>
                                      <p:to>
                                        <p:strVal val="visible"/>
                                      </p:to>
                                    </p:set>
                                    <p:animEffect transition="in" filter="fade">
                                      <p:cBhvr>
                                        <p:cTn id="62" dur="500"/>
                                        <p:tgtEl>
                                          <p:spTgt spid="26012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60118"/>
                                        </p:tgtEl>
                                        <p:attrNameLst>
                                          <p:attrName>style.visibility</p:attrName>
                                        </p:attrNameLst>
                                      </p:cBhvr>
                                      <p:to>
                                        <p:strVal val="visible"/>
                                      </p:to>
                                    </p:set>
                                    <p:animEffect transition="in" filter="fade">
                                      <p:cBhvr>
                                        <p:cTn id="67" dur="500"/>
                                        <p:tgtEl>
                                          <p:spTgt spid="26011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60119"/>
                                        </p:tgtEl>
                                        <p:attrNameLst>
                                          <p:attrName>style.visibility</p:attrName>
                                        </p:attrNameLst>
                                      </p:cBhvr>
                                      <p:to>
                                        <p:strVal val="visible"/>
                                      </p:to>
                                    </p:set>
                                    <p:animEffect transition="in" filter="fade">
                                      <p:cBhvr>
                                        <p:cTn id="72" dur="500"/>
                                        <p:tgtEl>
                                          <p:spTgt spid="260119"/>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60120"/>
                                        </p:tgtEl>
                                        <p:attrNameLst>
                                          <p:attrName>style.visibility</p:attrName>
                                        </p:attrNameLst>
                                      </p:cBhvr>
                                      <p:to>
                                        <p:strVal val="visible"/>
                                      </p:to>
                                    </p:set>
                                    <p:animEffect transition="in" filter="fade">
                                      <p:cBhvr>
                                        <p:cTn id="77" dur="500"/>
                                        <p:tgtEl>
                                          <p:spTgt spid="26012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260123"/>
                                        </p:tgtEl>
                                        <p:attrNameLst>
                                          <p:attrName>style.visibility</p:attrName>
                                        </p:attrNameLst>
                                      </p:cBhvr>
                                      <p:to>
                                        <p:strVal val="visible"/>
                                      </p:to>
                                    </p:set>
                                    <p:animEffect transition="in" filter="fade">
                                      <p:cBhvr>
                                        <p:cTn id="82" dur="500"/>
                                        <p:tgtEl>
                                          <p:spTgt spid="260123"/>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260121"/>
                                        </p:tgtEl>
                                        <p:attrNameLst>
                                          <p:attrName>style.visibility</p:attrName>
                                        </p:attrNameLst>
                                      </p:cBhvr>
                                      <p:to>
                                        <p:strVal val="visible"/>
                                      </p:to>
                                    </p:set>
                                    <p:animEffect transition="in" filter="fade">
                                      <p:cBhvr>
                                        <p:cTn id="87" dur="500"/>
                                        <p:tgtEl>
                                          <p:spTgt spid="260121"/>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60125"/>
                                        </p:tgtEl>
                                        <p:attrNameLst>
                                          <p:attrName>style.visibility</p:attrName>
                                        </p:attrNameLst>
                                      </p:cBhvr>
                                      <p:to>
                                        <p:strVal val="visible"/>
                                      </p:to>
                                    </p:set>
                                    <p:animEffect transition="in" filter="fade">
                                      <p:cBhvr>
                                        <p:cTn id="92" dur="500"/>
                                        <p:tgtEl>
                                          <p:spTgt spid="260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101" grpId="0" animBg="1"/>
      <p:bldP spid="260102" grpId="0"/>
      <p:bldP spid="260105" grpId="0"/>
      <p:bldP spid="260107" grpId="0"/>
      <p:bldP spid="260109" grpId="0"/>
      <p:bldP spid="260111" grpId="0"/>
      <p:bldP spid="260122" grpId="0"/>
      <p:bldP spid="26012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12"/>
          <p:cNvSpPr/>
          <p:nvPr/>
        </p:nvSpPr>
        <p:spPr>
          <a:xfrm>
            <a:off x="798286" y="2423886"/>
            <a:ext cx="2469919" cy="3265714"/>
          </a:xfrm>
          <a:custGeom>
            <a:avLst/>
            <a:gdLst>
              <a:gd name="connsiteX0" fmla="*/ 1378857 w 2467428"/>
              <a:gd name="connsiteY0" fmla="*/ 0 h 3294743"/>
              <a:gd name="connsiteX1" fmla="*/ 2467428 w 2467428"/>
              <a:gd name="connsiteY1" fmla="*/ 812800 h 3294743"/>
              <a:gd name="connsiteX2" fmla="*/ 2467428 w 2467428"/>
              <a:gd name="connsiteY2" fmla="*/ 3294743 h 3294743"/>
              <a:gd name="connsiteX3" fmla="*/ 0 w 2467428"/>
              <a:gd name="connsiteY3" fmla="*/ 3265714 h 3294743"/>
              <a:gd name="connsiteX4" fmla="*/ 1378857 w 2467428"/>
              <a:gd name="connsiteY4" fmla="*/ 0 h 3294743"/>
              <a:gd name="connsiteX0" fmla="*/ 1378857 w 2469919"/>
              <a:gd name="connsiteY0" fmla="*/ 0 h 3265714"/>
              <a:gd name="connsiteX1" fmla="*/ 2467428 w 2469919"/>
              <a:gd name="connsiteY1" fmla="*/ 812800 h 3265714"/>
              <a:gd name="connsiteX2" fmla="*/ 2469919 w 2469919"/>
              <a:gd name="connsiteY2" fmla="*/ 3264845 h 3265714"/>
              <a:gd name="connsiteX3" fmla="*/ 0 w 2469919"/>
              <a:gd name="connsiteY3" fmla="*/ 3265714 h 3265714"/>
              <a:gd name="connsiteX4" fmla="*/ 1378857 w 2469919"/>
              <a:gd name="connsiteY4" fmla="*/ 0 h 3265714"/>
              <a:gd name="connsiteX0" fmla="*/ 841829 w 2469919"/>
              <a:gd name="connsiteY0" fmla="*/ 0 h 3265714"/>
              <a:gd name="connsiteX1" fmla="*/ 2467428 w 2469919"/>
              <a:gd name="connsiteY1" fmla="*/ 812800 h 3265714"/>
              <a:gd name="connsiteX2" fmla="*/ 2469919 w 2469919"/>
              <a:gd name="connsiteY2" fmla="*/ 3264845 h 3265714"/>
              <a:gd name="connsiteX3" fmla="*/ 0 w 2469919"/>
              <a:gd name="connsiteY3" fmla="*/ 3265714 h 3265714"/>
              <a:gd name="connsiteX4" fmla="*/ 841829 w 2469919"/>
              <a:gd name="connsiteY4" fmla="*/ 0 h 3265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919" h="3265714">
                <a:moveTo>
                  <a:pt x="841829" y="0"/>
                </a:moveTo>
                <a:lnTo>
                  <a:pt x="2467428" y="812800"/>
                </a:lnTo>
                <a:cubicBezTo>
                  <a:pt x="2468258" y="1630148"/>
                  <a:pt x="2469089" y="2447497"/>
                  <a:pt x="2469919" y="3264845"/>
                </a:cubicBezTo>
                <a:lnTo>
                  <a:pt x="0" y="3265714"/>
                </a:lnTo>
                <a:lnTo>
                  <a:pt x="841829" y="0"/>
                </a:lnTo>
                <a:close/>
              </a:path>
            </a:pathLst>
          </a:custGeom>
          <a:solidFill>
            <a:srgbClr val="AE96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682174" y="200587"/>
            <a:ext cx="7736114" cy="1200329"/>
          </a:xfrm>
          <a:prstGeom prst="rect">
            <a:avLst/>
          </a:prstGeom>
          <a:solidFill>
            <a:srgbClr val="AE96C6"/>
          </a:solidFill>
        </p:spPr>
        <p:txBody>
          <a:bodyPr wrap="square" rtlCol="0">
            <a:spAutoFit/>
          </a:bodyPr>
          <a:lstStyle/>
          <a:p>
            <a:pPr algn="ctr"/>
            <a:r>
              <a:rPr lang="en-GB" sz="2400" dirty="0" smtClean="0"/>
              <a:t>Three-quarters of the area of the rectangle has been shaded.</a:t>
            </a:r>
          </a:p>
          <a:p>
            <a:pPr algn="ctr"/>
            <a:endParaRPr lang="en-GB" sz="2400" b="1" dirty="0" smtClean="0"/>
          </a:p>
          <a:p>
            <a:pPr algn="ctr"/>
            <a:r>
              <a:rPr lang="en-GB" sz="2400" b="1" dirty="0" smtClean="0"/>
              <a:t>What is the value of x?</a:t>
            </a:r>
            <a:endParaRPr lang="en-GB" sz="2400" b="1" dirty="0"/>
          </a:p>
        </p:txBody>
      </p:sp>
      <p:sp>
        <p:nvSpPr>
          <p:cNvPr id="6" name="Rectangle 5"/>
          <p:cNvSpPr/>
          <p:nvPr/>
        </p:nvSpPr>
        <p:spPr>
          <a:xfrm>
            <a:off x="783772" y="2409372"/>
            <a:ext cx="2481943" cy="32802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074" name="Object 2"/>
          <p:cNvGraphicFramePr>
            <a:graphicFrameLocks noChangeAspect="1"/>
          </p:cNvGraphicFramePr>
          <p:nvPr/>
        </p:nvGraphicFramePr>
        <p:xfrm>
          <a:off x="2380347" y="2043190"/>
          <a:ext cx="386217" cy="421516"/>
        </p:xfrm>
        <a:graphic>
          <a:graphicData uri="http://schemas.openxmlformats.org/presentationml/2006/ole">
            <p:oleObj spid="_x0000_s3074" name="Equation" r:id="rId3" imgW="126720" imgH="139680" progId="Equation.3">
              <p:embed/>
            </p:oleObj>
          </a:graphicData>
        </a:graphic>
      </p:graphicFrame>
      <p:graphicFrame>
        <p:nvGraphicFramePr>
          <p:cNvPr id="3075" name="Object 3"/>
          <p:cNvGraphicFramePr>
            <a:graphicFrameLocks noChangeAspect="1"/>
          </p:cNvGraphicFramePr>
          <p:nvPr/>
        </p:nvGraphicFramePr>
        <p:xfrm>
          <a:off x="3306992" y="2666606"/>
          <a:ext cx="278039" cy="358945"/>
        </p:xfrm>
        <a:graphic>
          <a:graphicData uri="http://schemas.openxmlformats.org/presentationml/2006/ole">
            <p:oleObj spid="_x0000_s3075" name="Equation" r:id="rId4" imgW="126720" imgH="164880" progId="Equation.3">
              <p:embed/>
            </p:oleObj>
          </a:graphicData>
        </a:graphic>
      </p:graphicFrame>
      <p:graphicFrame>
        <p:nvGraphicFramePr>
          <p:cNvPr id="3077" name="Object 5"/>
          <p:cNvGraphicFramePr>
            <a:graphicFrameLocks noChangeAspect="1"/>
          </p:cNvGraphicFramePr>
          <p:nvPr/>
        </p:nvGraphicFramePr>
        <p:xfrm>
          <a:off x="3320372" y="4151687"/>
          <a:ext cx="278039" cy="387431"/>
        </p:xfrm>
        <a:graphic>
          <a:graphicData uri="http://schemas.openxmlformats.org/presentationml/2006/ole">
            <p:oleObj spid="_x0000_s3077" name="Equation" r:id="rId5" imgW="126720" imgH="177480" progId="Equation.3">
              <p:embed/>
            </p:oleObj>
          </a:graphicData>
        </a:graphic>
      </p:graphicFrame>
      <p:graphicFrame>
        <p:nvGraphicFramePr>
          <p:cNvPr id="3078" name="Object 6"/>
          <p:cNvGraphicFramePr>
            <a:graphicFrameLocks noChangeAspect="1"/>
          </p:cNvGraphicFramePr>
          <p:nvPr/>
        </p:nvGraphicFramePr>
        <p:xfrm>
          <a:off x="1983015" y="5717417"/>
          <a:ext cx="278039" cy="387431"/>
        </p:xfrm>
        <a:graphic>
          <a:graphicData uri="http://schemas.openxmlformats.org/presentationml/2006/ole">
            <p:oleObj spid="_x0000_s3078" name="Equation" r:id="rId6" imgW="126720" imgH="177480" progId="Equation.3">
              <p:embed/>
            </p:oleObj>
          </a:graphicData>
        </a:graphic>
      </p:graphicFrame>
      <p:cxnSp>
        <p:nvCxnSpPr>
          <p:cNvPr id="15" name="Straight Connector 14"/>
          <p:cNvCxnSpPr>
            <a:stCxn id="13" idx="0"/>
          </p:cNvCxnSpPr>
          <p:nvPr/>
        </p:nvCxnSpPr>
        <p:spPr>
          <a:xfrm flipH="1">
            <a:off x="797575" y="2423886"/>
            <a:ext cx="842541" cy="325598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3" idx="0"/>
          </p:cNvCxnSpPr>
          <p:nvPr/>
        </p:nvCxnSpPr>
        <p:spPr>
          <a:xfrm>
            <a:off x="1640116" y="2423888"/>
            <a:ext cx="1615923" cy="80554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271482" y="1901135"/>
            <a:ext cx="2192395" cy="461665"/>
          </a:xfrm>
          <a:prstGeom prst="rect">
            <a:avLst/>
          </a:prstGeom>
          <a:noFill/>
        </p:spPr>
        <p:txBody>
          <a:bodyPr wrap="none" rtlCol="0">
            <a:spAutoFit/>
          </a:bodyPr>
          <a:lstStyle/>
          <a:p>
            <a:r>
              <a:rPr lang="en-GB" sz="2400" dirty="0" err="1" smtClean="0"/>
              <a:t>Unshaded</a:t>
            </a:r>
            <a:r>
              <a:rPr lang="en-GB" sz="2400" dirty="0" smtClean="0"/>
              <a:t> areas</a:t>
            </a:r>
            <a:endParaRPr lang="en-GB" sz="2400" dirty="0"/>
          </a:p>
        </p:txBody>
      </p:sp>
      <p:graphicFrame>
        <p:nvGraphicFramePr>
          <p:cNvPr id="24" name="Object 20"/>
          <p:cNvGraphicFramePr>
            <a:graphicFrameLocks noChangeAspect="1"/>
          </p:cNvGraphicFramePr>
          <p:nvPr/>
        </p:nvGraphicFramePr>
        <p:xfrm>
          <a:off x="6440942" y="1914980"/>
          <a:ext cx="1549400" cy="466725"/>
        </p:xfrm>
        <a:graphic>
          <a:graphicData uri="http://schemas.openxmlformats.org/presentationml/2006/ole">
            <p:oleObj spid="_x0000_s3079" name="Equation" r:id="rId7" imgW="799920" imgH="241200" progId="Equation.3">
              <p:embed/>
            </p:oleObj>
          </a:graphicData>
        </a:graphic>
      </p:graphicFrame>
      <p:graphicFrame>
        <p:nvGraphicFramePr>
          <p:cNvPr id="3080" name="Object 8"/>
          <p:cNvGraphicFramePr>
            <a:graphicFrameLocks noChangeAspect="1"/>
          </p:cNvGraphicFramePr>
          <p:nvPr/>
        </p:nvGraphicFramePr>
        <p:xfrm>
          <a:off x="6417356" y="2443844"/>
          <a:ext cx="1624012" cy="417513"/>
        </p:xfrm>
        <a:graphic>
          <a:graphicData uri="http://schemas.openxmlformats.org/presentationml/2006/ole">
            <p:oleObj spid="_x0000_s3080" name="Equation" r:id="rId8" imgW="838080" imgH="215640" progId="Equation.3">
              <p:embed/>
            </p:oleObj>
          </a:graphicData>
        </a:graphic>
      </p:graphicFrame>
      <p:graphicFrame>
        <p:nvGraphicFramePr>
          <p:cNvPr id="3081" name="Object 9"/>
          <p:cNvGraphicFramePr>
            <a:graphicFrameLocks noChangeAspect="1"/>
          </p:cNvGraphicFramePr>
          <p:nvPr/>
        </p:nvGraphicFramePr>
        <p:xfrm>
          <a:off x="6459765" y="2971122"/>
          <a:ext cx="1155700" cy="344487"/>
        </p:xfrm>
        <a:graphic>
          <a:graphicData uri="http://schemas.openxmlformats.org/presentationml/2006/ole">
            <p:oleObj spid="_x0000_s3081" name="Equation" r:id="rId9" imgW="596880" imgH="177480" progId="Equation.3">
              <p:embed/>
            </p:oleObj>
          </a:graphicData>
        </a:graphic>
      </p:graphicFrame>
      <p:sp>
        <p:nvSpPr>
          <p:cNvPr id="27" name="TextBox 26"/>
          <p:cNvSpPr txBox="1"/>
          <p:nvPr/>
        </p:nvSpPr>
        <p:spPr>
          <a:xfrm>
            <a:off x="4641596" y="3621078"/>
            <a:ext cx="2341667" cy="461665"/>
          </a:xfrm>
          <a:prstGeom prst="rect">
            <a:avLst/>
          </a:prstGeom>
          <a:noFill/>
        </p:spPr>
        <p:txBody>
          <a:bodyPr wrap="none" rtlCol="0">
            <a:spAutoFit/>
          </a:bodyPr>
          <a:lstStyle/>
          <a:p>
            <a:r>
              <a:rPr lang="en-GB" sz="2400" dirty="0" smtClean="0"/>
              <a:t>So rectangle area</a:t>
            </a:r>
            <a:endParaRPr lang="en-GB" sz="2400" dirty="0"/>
          </a:p>
        </p:txBody>
      </p:sp>
      <p:graphicFrame>
        <p:nvGraphicFramePr>
          <p:cNvPr id="28" name="Object 9"/>
          <p:cNvGraphicFramePr>
            <a:graphicFrameLocks noChangeAspect="1"/>
          </p:cNvGraphicFramePr>
          <p:nvPr/>
        </p:nvGraphicFramePr>
        <p:xfrm>
          <a:off x="6888391" y="3667579"/>
          <a:ext cx="1474788" cy="419100"/>
        </p:xfrm>
        <a:graphic>
          <a:graphicData uri="http://schemas.openxmlformats.org/presentationml/2006/ole">
            <p:oleObj spid="_x0000_s3082" name="Equation" r:id="rId10" imgW="761760" imgH="215640" progId="Equation.3">
              <p:embed/>
            </p:oleObj>
          </a:graphicData>
        </a:graphic>
      </p:graphicFrame>
      <p:sp>
        <p:nvSpPr>
          <p:cNvPr id="29" name="TextBox 28"/>
          <p:cNvSpPr txBox="1"/>
          <p:nvPr/>
        </p:nvSpPr>
        <p:spPr>
          <a:xfrm>
            <a:off x="4503711" y="4150849"/>
            <a:ext cx="3946273" cy="461665"/>
          </a:xfrm>
          <a:prstGeom prst="rect">
            <a:avLst/>
          </a:prstGeom>
          <a:noFill/>
        </p:spPr>
        <p:txBody>
          <a:bodyPr wrap="none" rtlCol="0">
            <a:spAutoFit/>
          </a:bodyPr>
          <a:lstStyle/>
          <a:p>
            <a:r>
              <a:rPr lang="en-GB" sz="2400" dirty="0" smtClean="0"/>
              <a:t>But rectangle area = 6 x 8 = 48</a:t>
            </a:r>
            <a:endParaRPr lang="en-GB" sz="2400" dirty="0"/>
          </a:p>
        </p:txBody>
      </p:sp>
      <p:graphicFrame>
        <p:nvGraphicFramePr>
          <p:cNvPr id="3083" name="Object 11"/>
          <p:cNvGraphicFramePr>
            <a:graphicFrameLocks noChangeAspect="1"/>
          </p:cNvGraphicFramePr>
          <p:nvPr/>
        </p:nvGraphicFramePr>
        <p:xfrm>
          <a:off x="5468938" y="5138740"/>
          <a:ext cx="1844675" cy="344487"/>
        </p:xfrm>
        <a:graphic>
          <a:graphicData uri="http://schemas.openxmlformats.org/presentationml/2006/ole">
            <p:oleObj spid="_x0000_s3083" name="Equation" r:id="rId11" imgW="952200" imgH="177480" progId="Equation.3">
              <p:embed/>
            </p:oleObj>
          </a:graphicData>
        </a:graphic>
      </p:graphicFrame>
      <p:graphicFrame>
        <p:nvGraphicFramePr>
          <p:cNvPr id="3084" name="Object 12"/>
          <p:cNvGraphicFramePr>
            <a:graphicFrameLocks noChangeAspect="1"/>
          </p:cNvGraphicFramePr>
          <p:nvPr/>
        </p:nvGraphicFramePr>
        <p:xfrm>
          <a:off x="5451702" y="5616122"/>
          <a:ext cx="1033462" cy="344488"/>
        </p:xfrm>
        <a:graphic>
          <a:graphicData uri="http://schemas.openxmlformats.org/presentationml/2006/ole">
            <p:oleObj spid="_x0000_s3084" name="Equation" r:id="rId12" imgW="533160" imgH="177480" progId="Equation.3">
              <p:embed/>
            </p:oleObj>
          </a:graphicData>
        </a:graphic>
      </p:graphicFrame>
      <p:pic>
        <p:nvPicPr>
          <p:cNvPr id="20" name="Picture 8" descr="C:\Users\Dan\Downloads\help_256.png">
            <a:hlinkClick r:id="rId13" action="ppaction://hlinksldjump"/>
          </p:cNvPr>
          <p:cNvPicPr>
            <a:picLocks noChangeAspect="1" noChangeArrowheads="1"/>
          </p:cNvPicPr>
          <p:nvPr/>
        </p:nvPicPr>
        <p:blipFill>
          <a:blip r:embed="rId14"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80"/>
                                        </p:tgtEl>
                                        <p:attrNameLst>
                                          <p:attrName>style.visibility</p:attrName>
                                        </p:attrNameLst>
                                      </p:cBhvr>
                                      <p:to>
                                        <p:strVal val="visible"/>
                                      </p:to>
                                    </p:set>
                                    <p:animEffect transition="in" filter="fade">
                                      <p:cBhvr>
                                        <p:cTn id="17" dur="500"/>
                                        <p:tgtEl>
                                          <p:spTgt spid="308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81"/>
                                        </p:tgtEl>
                                        <p:attrNameLst>
                                          <p:attrName>style.visibility</p:attrName>
                                        </p:attrNameLst>
                                      </p:cBhvr>
                                      <p:to>
                                        <p:strVal val="visible"/>
                                      </p:to>
                                    </p:set>
                                    <p:animEffect transition="in" filter="fade">
                                      <p:cBhvr>
                                        <p:cTn id="22" dur="500"/>
                                        <p:tgtEl>
                                          <p:spTgt spid="308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500"/>
                                        <p:tgtEl>
                                          <p:spTgt spid="2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83"/>
                                        </p:tgtEl>
                                        <p:attrNameLst>
                                          <p:attrName>style.visibility</p:attrName>
                                        </p:attrNameLst>
                                      </p:cBhvr>
                                      <p:to>
                                        <p:strVal val="visible"/>
                                      </p:to>
                                    </p:set>
                                    <p:animEffect transition="in" filter="fade">
                                      <p:cBhvr>
                                        <p:cTn id="42" dur="500"/>
                                        <p:tgtEl>
                                          <p:spTgt spid="308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084"/>
                                        </p:tgtEl>
                                        <p:attrNameLst>
                                          <p:attrName>style.visibility</p:attrName>
                                        </p:attrNameLst>
                                      </p:cBhvr>
                                      <p:to>
                                        <p:strVal val="visible"/>
                                      </p:to>
                                    </p:set>
                                    <p:animEffect transition="in" filter="fade">
                                      <p:cBhvr>
                                        <p:cTn id="47" dur="500"/>
                                        <p:tgtEl>
                                          <p:spTgt spid="3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7" grpId="0"/>
      <p:bldP spid="2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4"/>
          <p:cNvSpPr/>
          <p:nvPr/>
        </p:nvSpPr>
        <p:spPr>
          <a:xfrm rot="1800000">
            <a:off x="4381671" y="2801276"/>
            <a:ext cx="551542" cy="1378857"/>
          </a:xfrm>
          <a:custGeom>
            <a:avLst/>
            <a:gdLst>
              <a:gd name="connsiteX0" fmla="*/ 362857 w 551542"/>
              <a:gd name="connsiteY0" fmla="*/ 0 h 1378857"/>
              <a:gd name="connsiteX1" fmla="*/ 0 w 551542"/>
              <a:gd name="connsiteY1" fmla="*/ 1001486 h 1378857"/>
              <a:gd name="connsiteX2" fmla="*/ 551542 w 551542"/>
              <a:gd name="connsiteY2" fmla="*/ 1378857 h 1378857"/>
              <a:gd name="connsiteX3" fmla="*/ 362857 w 551542"/>
              <a:gd name="connsiteY3" fmla="*/ 0 h 1378857"/>
            </a:gdLst>
            <a:ahLst/>
            <a:cxnLst>
              <a:cxn ang="0">
                <a:pos x="connsiteX0" y="connsiteY0"/>
              </a:cxn>
              <a:cxn ang="0">
                <a:pos x="connsiteX1" y="connsiteY1"/>
              </a:cxn>
              <a:cxn ang="0">
                <a:pos x="connsiteX2" y="connsiteY2"/>
              </a:cxn>
              <a:cxn ang="0">
                <a:pos x="connsiteX3" y="connsiteY3"/>
              </a:cxn>
            </a:cxnLst>
            <a:rect l="l" t="t" r="r" b="b"/>
            <a:pathLst>
              <a:path w="551542" h="1378857">
                <a:moveTo>
                  <a:pt x="362857" y="0"/>
                </a:moveTo>
                <a:lnTo>
                  <a:pt x="0" y="1001486"/>
                </a:lnTo>
                <a:lnTo>
                  <a:pt x="551542" y="1378857"/>
                </a:lnTo>
                <a:lnTo>
                  <a:pt x="362857" y="0"/>
                </a:lnTo>
                <a:close/>
              </a:path>
            </a:pathLst>
          </a:custGeom>
          <a:solidFill>
            <a:srgbClr val="CC00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Freeform 16"/>
          <p:cNvSpPr>
            <a:spLocks noChangeAspect="1"/>
          </p:cNvSpPr>
          <p:nvPr/>
        </p:nvSpPr>
        <p:spPr>
          <a:xfrm rot="1800000">
            <a:off x="6566070" y="1386130"/>
            <a:ext cx="1654626" cy="4136571"/>
          </a:xfrm>
          <a:custGeom>
            <a:avLst/>
            <a:gdLst>
              <a:gd name="connsiteX0" fmla="*/ 362857 w 551542"/>
              <a:gd name="connsiteY0" fmla="*/ 0 h 1378857"/>
              <a:gd name="connsiteX1" fmla="*/ 0 w 551542"/>
              <a:gd name="connsiteY1" fmla="*/ 1001486 h 1378857"/>
              <a:gd name="connsiteX2" fmla="*/ 551542 w 551542"/>
              <a:gd name="connsiteY2" fmla="*/ 1378857 h 1378857"/>
              <a:gd name="connsiteX3" fmla="*/ 362857 w 551542"/>
              <a:gd name="connsiteY3" fmla="*/ 0 h 1378857"/>
            </a:gdLst>
            <a:ahLst/>
            <a:cxnLst>
              <a:cxn ang="0">
                <a:pos x="connsiteX0" y="connsiteY0"/>
              </a:cxn>
              <a:cxn ang="0">
                <a:pos x="connsiteX1" y="connsiteY1"/>
              </a:cxn>
              <a:cxn ang="0">
                <a:pos x="connsiteX2" y="connsiteY2"/>
              </a:cxn>
              <a:cxn ang="0">
                <a:pos x="connsiteX3" y="connsiteY3"/>
              </a:cxn>
            </a:cxnLst>
            <a:rect l="l" t="t" r="r" b="b"/>
            <a:pathLst>
              <a:path w="551542" h="1378857">
                <a:moveTo>
                  <a:pt x="362857" y="0"/>
                </a:moveTo>
                <a:lnTo>
                  <a:pt x="0" y="1001486"/>
                </a:lnTo>
                <a:lnTo>
                  <a:pt x="551542" y="1378857"/>
                </a:lnTo>
                <a:lnTo>
                  <a:pt x="362857" y="0"/>
                </a:lnTo>
                <a:close/>
              </a:path>
            </a:pathLst>
          </a:custGeom>
          <a:solidFill>
            <a:srgbClr val="CC00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2" name="Straight Connector 21"/>
          <p:cNvCxnSpPr>
            <a:stCxn id="17" idx="0"/>
          </p:cNvCxnSpPr>
          <p:nvPr/>
        </p:nvCxnSpPr>
        <p:spPr>
          <a:xfrm flipH="1">
            <a:off x="3286451" y="1793857"/>
            <a:ext cx="5367331" cy="1711289"/>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7" idx="2"/>
          </p:cNvCxnSpPr>
          <p:nvPr/>
        </p:nvCxnSpPr>
        <p:spPr>
          <a:xfrm flipH="1" flipV="1">
            <a:off x="3289300" y="3510843"/>
            <a:ext cx="3786414" cy="2148417"/>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82163" y="188688"/>
            <a:ext cx="7685502" cy="830997"/>
          </a:xfrm>
          <a:prstGeom prst="rect">
            <a:avLst/>
          </a:prstGeom>
          <a:solidFill>
            <a:schemeClr val="tx1">
              <a:lumMod val="50000"/>
              <a:lumOff val="50000"/>
            </a:schemeClr>
          </a:solidFill>
        </p:spPr>
        <p:txBody>
          <a:bodyPr wrap="none" rtlCol="0">
            <a:spAutoFit/>
          </a:bodyPr>
          <a:lstStyle/>
          <a:p>
            <a:r>
              <a:rPr lang="en-GB" sz="2400" dirty="0" smtClean="0">
                <a:solidFill>
                  <a:schemeClr val="bg1"/>
                </a:solidFill>
              </a:rPr>
              <a:t>Q is an enlargement of P, scale factor 3, from centre O.</a:t>
            </a:r>
          </a:p>
          <a:p>
            <a:r>
              <a:rPr lang="en-GB" sz="2400" dirty="0" smtClean="0">
                <a:solidFill>
                  <a:schemeClr val="bg1"/>
                </a:solidFill>
              </a:rPr>
              <a:t>Find the value of x</a:t>
            </a:r>
            <a:endParaRPr lang="en-GB" sz="2400" dirty="0">
              <a:solidFill>
                <a:schemeClr val="bg1"/>
              </a:solidFill>
            </a:endParaRPr>
          </a:p>
        </p:txBody>
      </p:sp>
      <p:graphicFrame>
        <p:nvGraphicFramePr>
          <p:cNvPr id="34" name="Object 33"/>
          <p:cNvGraphicFramePr>
            <a:graphicFrameLocks noChangeAspect="1"/>
          </p:cNvGraphicFramePr>
          <p:nvPr/>
        </p:nvGraphicFramePr>
        <p:xfrm>
          <a:off x="3796336" y="2854113"/>
          <a:ext cx="788987" cy="423862"/>
        </p:xfrm>
        <a:graphic>
          <a:graphicData uri="http://schemas.openxmlformats.org/presentationml/2006/ole">
            <p:oleObj spid="_x0000_s43010" name="Equation" r:id="rId3" imgW="330120" imgH="177480" progId="Equation.3">
              <p:embed/>
            </p:oleObj>
          </a:graphicData>
        </a:graphic>
      </p:graphicFrame>
      <p:sp>
        <p:nvSpPr>
          <p:cNvPr id="35" name="TextBox 34"/>
          <p:cNvSpPr txBox="1"/>
          <p:nvPr/>
        </p:nvSpPr>
        <p:spPr>
          <a:xfrm>
            <a:off x="3002813" y="3309271"/>
            <a:ext cx="364202" cy="369332"/>
          </a:xfrm>
          <a:prstGeom prst="rect">
            <a:avLst/>
          </a:prstGeom>
          <a:noFill/>
        </p:spPr>
        <p:txBody>
          <a:bodyPr wrap="none" rtlCol="0">
            <a:spAutoFit/>
          </a:bodyPr>
          <a:lstStyle/>
          <a:p>
            <a:r>
              <a:rPr lang="en-GB" b="1" dirty="0" smtClean="0"/>
              <a:t>O</a:t>
            </a:r>
            <a:endParaRPr lang="en-GB" b="1" dirty="0"/>
          </a:p>
        </p:txBody>
      </p:sp>
      <p:sp>
        <p:nvSpPr>
          <p:cNvPr id="36" name="TextBox 35"/>
          <p:cNvSpPr txBox="1"/>
          <p:nvPr/>
        </p:nvSpPr>
        <p:spPr>
          <a:xfrm>
            <a:off x="4432470" y="3490699"/>
            <a:ext cx="338554" cy="369332"/>
          </a:xfrm>
          <a:prstGeom prst="rect">
            <a:avLst/>
          </a:prstGeom>
          <a:noFill/>
        </p:spPr>
        <p:txBody>
          <a:bodyPr wrap="none" rtlCol="0">
            <a:spAutoFit/>
          </a:bodyPr>
          <a:lstStyle/>
          <a:p>
            <a:r>
              <a:rPr lang="en-GB" b="1" dirty="0" smtClean="0"/>
              <a:t>P</a:t>
            </a:r>
            <a:endParaRPr lang="en-GB" b="1" dirty="0"/>
          </a:p>
        </p:txBody>
      </p:sp>
      <p:sp>
        <p:nvSpPr>
          <p:cNvPr id="37" name="TextBox 36"/>
          <p:cNvSpPr txBox="1"/>
          <p:nvPr/>
        </p:nvSpPr>
        <p:spPr>
          <a:xfrm>
            <a:off x="7153898" y="3643099"/>
            <a:ext cx="364202" cy="369332"/>
          </a:xfrm>
          <a:prstGeom prst="rect">
            <a:avLst/>
          </a:prstGeom>
          <a:noFill/>
        </p:spPr>
        <p:txBody>
          <a:bodyPr wrap="none" rtlCol="0">
            <a:spAutoFit/>
          </a:bodyPr>
          <a:lstStyle/>
          <a:p>
            <a:r>
              <a:rPr lang="en-GB" b="1" dirty="0" smtClean="0"/>
              <a:t>Q</a:t>
            </a:r>
            <a:endParaRPr lang="en-GB" b="1" dirty="0"/>
          </a:p>
        </p:txBody>
      </p:sp>
      <p:graphicFrame>
        <p:nvGraphicFramePr>
          <p:cNvPr id="166914" name="Object 2"/>
          <p:cNvGraphicFramePr>
            <a:graphicFrameLocks noChangeAspect="1"/>
          </p:cNvGraphicFramePr>
          <p:nvPr/>
        </p:nvGraphicFramePr>
        <p:xfrm>
          <a:off x="6463336" y="2010016"/>
          <a:ext cx="787400" cy="425450"/>
        </p:xfrm>
        <a:graphic>
          <a:graphicData uri="http://schemas.openxmlformats.org/presentationml/2006/ole">
            <p:oleObj spid="_x0000_s43011" name="Equation" r:id="rId4" imgW="330120" imgH="177480" progId="Equation.3">
              <p:embed/>
            </p:oleObj>
          </a:graphicData>
        </a:graphic>
      </p:graphicFrame>
      <p:graphicFrame>
        <p:nvGraphicFramePr>
          <p:cNvPr id="166915" name="Object 3"/>
          <p:cNvGraphicFramePr>
            <a:graphicFrameLocks noChangeAspect="1"/>
          </p:cNvGraphicFramePr>
          <p:nvPr/>
        </p:nvGraphicFramePr>
        <p:xfrm>
          <a:off x="556029" y="4443640"/>
          <a:ext cx="3632201" cy="517525"/>
        </p:xfrm>
        <a:graphic>
          <a:graphicData uri="http://schemas.openxmlformats.org/presentationml/2006/ole">
            <p:oleObj spid="_x0000_s43012" name="Equation" r:id="rId5" imgW="1523880" imgH="215640" progId="Equation.3">
              <p:embed/>
            </p:oleObj>
          </a:graphicData>
        </a:graphic>
      </p:graphicFrame>
      <p:graphicFrame>
        <p:nvGraphicFramePr>
          <p:cNvPr id="166916" name="Object 4"/>
          <p:cNvGraphicFramePr>
            <a:graphicFrameLocks noChangeAspect="1"/>
          </p:cNvGraphicFramePr>
          <p:nvPr/>
        </p:nvGraphicFramePr>
        <p:xfrm>
          <a:off x="346700" y="5070022"/>
          <a:ext cx="2571750" cy="425450"/>
        </p:xfrm>
        <a:graphic>
          <a:graphicData uri="http://schemas.openxmlformats.org/presentationml/2006/ole">
            <p:oleObj spid="_x0000_s43013" name="Equation" r:id="rId6" imgW="1079280" imgH="177480" progId="Equation.3">
              <p:embed/>
            </p:oleObj>
          </a:graphicData>
        </a:graphic>
      </p:graphicFrame>
      <p:cxnSp>
        <p:nvCxnSpPr>
          <p:cNvPr id="39" name="Straight Arrow Connector 38"/>
          <p:cNvCxnSpPr/>
          <p:nvPr/>
        </p:nvCxnSpPr>
        <p:spPr>
          <a:xfrm flipV="1">
            <a:off x="4576415" y="2856427"/>
            <a:ext cx="429369" cy="12324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3281797" y="3219367"/>
            <a:ext cx="495627" cy="16024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7306297" y="1712699"/>
            <a:ext cx="1357086" cy="42817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0800000" flipV="1">
            <a:off x="5092869" y="2402129"/>
            <a:ext cx="1357086" cy="42817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66917" name="Object 5"/>
          <p:cNvGraphicFramePr>
            <a:graphicFrameLocks noChangeAspect="1"/>
          </p:cNvGraphicFramePr>
          <p:nvPr/>
        </p:nvGraphicFramePr>
        <p:xfrm>
          <a:off x="396373" y="5706610"/>
          <a:ext cx="1270000" cy="425450"/>
        </p:xfrm>
        <a:graphic>
          <a:graphicData uri="http://schemas.openxmlformats.org/presentationml/2006/ole">
            <p:oleObj spid="_x0000_s43014" name="Equation" r:id="rId7" imgW="533160" imgH="177480" progId="Equation.3">
              <p:embed/>
            </p:oleObj>
          </a:graphicData>
        </a:graphic>
      </p:graphicFrame>
      <p:pic>
        <p:nvPicPr>
          <p:cNvPr id="19" name="Picture 8" descr="C:\Users\Dan\Downloads\help_256.png">
            <a:hlinkClick r:id="rId8" action="ppaction://hlinksldjump"/>
          </p:cNvPr>
          <p:cNvPicPr>
            <a:picLocks noChangeAspect="1" noChangeArrowheads="1"/>
          </p:cNvPicPr>
          <p:nvPr/>
        </p:nvPicPr>
        <p:blipFill>
          <a:blip r:embed="rId9"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6915"/>
                                        </p:tgtEl>
                                        <p:attrNameLst>
                                          <p:attrName>style.visibility</p:attrName>
                                        </p:attrNameLst>
                                      </p:cBhvr>
                                      <p:to>
                                        <p:strVal val="visible"/>
                                      </p:to>
                                    </p:set>
                                    <p:animEffect transition="in" filter="fade">
                                      <p:cBhvr>
                                        <p:cTn id="7" dur="500"/>
                                        <p:tgtEl>
                                          <p:spTgt spid="1669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6916"/>
                                        </p:tgtEl>
                                        <p:attrNameLst>
                                          <p:attrName>style.visibility</p:attrName>
                                        </p:attrNameLst>
                                      </p:cBhvr>
                                      <p:to>
                                        <p:strVal val="visible"/>
                                      </p:to>
                                    </p:set>
                                    <p:animEffect transition="in" filter="fade">
                                      <p:cBhvr>
                                        <p:cTn id="12" dur="500"/>
                                        <p:tgtEl>
                                          <p:spTgt spid="1669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6917"/>
                                        </p:tgtEl>
                                        <p:attrNameLst>
                                          <p:attrName>style.visibility</p:attrName>
                                        </p:attrNameLst>
                                      </p:cBhvr>
                                      <p:to>
                                        <p:strVal val="visible"/>
                                      </p:to>
                                    </p:set>
                                    <p:animEffect transition="in" filter="fade">
                                      <p:cBhvr>
                                        <p:cTn id="17" dur="500"/>
                                        <p:tgtEl>
                                          <p:spTgt spid="166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Text Box 4"/>
          <p:cNvSpPr txBox="1">
            <a:spLocks noChangeArrowheads="1"/>
          </p:cNvSpPr>
          <p:nvPr/>
        </p:nvSpPr>
        <p:spPr bwMode="auto">
          <a:xfrm>
            <a:off x="733425" y="293688"/>
            <a:ext cx="7673975" cy="1187450"/>
          </a:xfrm>
          <a:prstGeom prst="rect">
            <a:avLst/>
          </a:prstGeom>
          <a:solidFill>
            <a:srgbClr val="FFFF00"/>
          </a:solidFill>
          <a:ln w="9525">
            <a:noFill/>
            <a:miter lim="800000"/>
            <a:headEnd/>
            <a:tailEnd/>
          </a:ln>
          <a:effectLst/>
        </p:spPr>
        <p:txBody>
          <a:bodyPr wrap="none">
            <a:spAutoFit/>
          </a:bodyPr>
          <a:lstStyle/>
          <a:p>
            <a:r>
              <a:rPr lang="en-GB" sz="2400"/>
              <a:t>Peter has three times as many sisters as brothers.</a:t>
            </a:r>
          </a:p>
          <a:p>
            <a:r>
              <a:rPr lang="en-GB" sz="2400"/>
              <a:t>His sister Louise has twice as many sisters as brothers.</a:t>
            </a:r>
          </a:p>
          <a:p>
            <a:r>
              <a:rPr lang="en-GB" sz="2400"/>
              <a:t>How many children are there in the family?</a:t>
            </a:r>
            <a:endParaRPr lang="en-US" sz="2400"/>
          </a:p>
        </p:txBody>
      </p:sp>
      <p:sp>
        <p:nvSpPr>
          <p:cNvPr id="118789" name="Text Box 5"/>
          <p:cNvSpPr txBox="1">
            <a:spLocks noChangeArrowheads="1"/>
          </p:cNvSpPr>
          <p:nvPr/>
        </p:nvSpPr>
        <p:spPr bwMode="auto">
          <a:xfrm>
            <a:off x="1139825" y="2055813"/>
            <a:ext cx="2527300" cy="366712"/>
          </a:xfrm>
          <a:prstGeom prst="rect">
            <a:avLst/>
          </a:prstGeom>
          <a:solidFill>
            <a:srgbClr val="CCECFF"/>
          </a:solidFill>
          <a:ln w="9525">
            <a:noFill/>
            <a:miter lim="800000"/>
            <a:headEnd/>
            <a:tailEnd/>
          </a:ln>
          <a:effectLst/>
        </p:spPr>
        <p:txBody>
          <a:bodyPr wrap="none">
            <a:spAutoFit/>
          </a:bodyPr>
          <a:lstStyle/>
          <a:p>
            <a:r>
              <a:rPr lang="en-GB"/>
              <a:t>Let b = number of boys</a:t>
            </a:r>
            <a:endParaRPr lang="en-US"/>
          </a:p>
        </p:txBody>
      </p:sp>
      <p:sp>
        <p:nvSpPr>
          <p:cNvPr id="118790" name="Text Box 6"/>
          <p:cNvSpPr txBox="1">
            <a:spLocks noChangeArrowheads="1"/>
          </p:cNvSpPr>
          <p:nvPr/>
        </p:nvSpPr>
        <p:spPr bwMode="auto">
          <a:xfrm>
            <a:off x="3565525" y="2055813"/>
            <a:ext cx="2527300" cy="366712"/>
          </a:xfrm>
          <a:prstGeom prst="rect">
            <a:avLst/>
          </a:prstGeom>
          <a:solidFill>
            <a:srgbClr val="CCECFF"/>
          </a:solidFill>
          <a:ln w="9525">
            <a:noFill/>
            <a:miter lim="800000"/>
            <a:headEnd/>
            <a:tailEnd/>
          </a:ln>
          <a:effectLst/>
        </p:spPr>
        <p:txBody>
          <a:bodyPr wrap="none">
            <a:spAutoFit/>
          </a:bodyPr>
          <a:lstStyle/>
          <a:p>
            <a:r>
              <a:rPr lang="en-GB"/>
              <a:t>and g = number of girls</a:t>
            </a:r>
            <a:endParaRPr lang="en-US"/>
          </a:p>
        </p:txBody>
      </p:sp>
      <p:sp>
        <p:nvSpPr>
          <p:cNvPr id="118791" name="Text Box 7"/>
          <p:cNvSpPr txBox="1">
            <a:spLocks noChangeArrowheads="1"/>
          </p:cNvSpPr>
          <p:nvPr/>
        </p:nvSpPr>
        <p:spPr bwMode="auto">
          <a:xfrm>
            <a:off x="377825" y="2665413"/>
            <a:ext cx="5314950" cy="366712"/>
          </a:xfrm>
          <a:prstGeom prst="rect">
            <a:avLst/>
          </a:prstGeom>
          <a:noFill/>
          <a:ln w="9525">
            <a:noFill/>
            <a:miter lim="800000"/>
            <a:headEnd/>
            <a:tailEnd/>
          </a:ln>
          <a:effectLst/>
        </p:spPr>
        <p:txBody>
          <a:bodyPr wrap="none">
            <a:spAutoFit/>
          </a:bodyPr>
          <a:lstStyle/>
          <a:p>
            <a:r>
              <a:rPr lang="en-GB"/>
              <a:t>‘Peter has three times as many sisters as brothers’</a:t>
            </a:r>
          </a:p>
        </p:txBody>
      </p:sp>
      <p:sp>
        <p:nvSpPr>
          <p:cNvPr id="118792" name="Text Box 8"/>
          <p:cNvSpPr txBox="1">
            <a:spLocks noChangeArrowheads="1"/>
          </p:cNvSpPr>
          <p:nvPr/>
        </p:nvSpPr>
        <p:spPr bwMode="auto">
          <a:xfrm>
            <a:off x="631825" y="3287713"/>
            <a:ext cx="4832350" cy="366712"/>
          </a:xfrm>
          <a:prstGeom prst="rect">
            <a:avLst/>
          </a:prstGeom>
          <a:noFill/>
          <a:ln w="9525">
            <a:noFill/>
            <a:miter lim="800000"/>
            <a:headEnd/>
            <a:tailEnd/>
          </a:ln>
          <a:effectLst/>
        </p:spPr>
        <p:txBody>
          <a:bodyPr wrap="none">
            <a:spAutoFit/>
          </a:bodyPr>
          <a:lstStyle/>
          <a:p>
            <a:r>
              <a:rPr lang="en-GB"/>
              <a:t>‘Louise has twice as many sisters as brothers’</a:t>
            </a:r>
            <a:endParaRPr lang="en-US"/>
          </a:p>
        </p:txBody>
      </p:sp>
      <p:graphicFrame>
        <p:nvGraphicFramePr>
          <p:cNvPr id="118793" name="Object 9"/>
          <p:cNvGraphicFramePr>
            <a:graphicFrameLocks noChangeAspect="1"/>
          </p:cNvGraphicFramePr>
          <p:nvPr/>
        </p:nvGraphicFramePr>
        <p:xfrm>
          <a:off x="5718175" y="2663825"/>
          <a:ext cx="1589088" cy="381000"/>
        </p:xfrm>
        <a:graphic>
          <a:graphicData uri="http://schemas.openxmlformats.org/presentationml/2006/ole">
            <p:oleObj spid="_x0000_s45058" name="Equation" r:id="rId4" imgW="901440" imgH="215640" progId="Equation.3">
              <p:embed/>
            </p:oleObj>
          </a:graphicData>
        </a:graphic>
      </p:graphicFrame>
      <p:graphicFrame>
        <p:nvGraphicFramePr>
          <p:cNvPr id="118794" name="Object 10"/>
          <p:cNvGraphicFramePr>
            <a:graphicFrameLocks noChangeAspect="1"/>
          </p:cNvGraphicFramePr>
          <p:nvPr/>
        </p:nvGraphicFramePr>
        <p:xfrm>
          <a:off x="5668963" y="3309938"/>
          <a:ext cx="1431925" cy="358775"/>
        </p:xfrm>
        <a:graphic>
          <a:graphicData uri="http://schemas.openxmlformats.org/presentationml/2006/ole">
            <p:oleObj spid="_x0000_s45059" name="Equation" r:id="rId5" imgW="812520" imgH="203040" progId="Equation.3">
              <p:embed/>
            </p:oleObj>
          </a:graphicData>
        </a:graphic>
      </p:graphicFrame>
      <p:graphicFrame>
        <p:nvGraphicFramePr>
          <p:cNvPr id="118795" name="Object 11"/>
          <p:cNvGraphicFramePr>
            <a:graphicFrameLocks noChangeAspect="1"/>
          </p:cNvGraphicFramePr>
          <p:nvPr/>
        </p:nvGraphicFramePr>
        <p:xfrm>
          <a:off x="7531100" y="2695575"/>
          <a:ext cx="350838" cy="347663"/>
        </p:xfrm>
        <a:graphic>
          <a:graphicData uri="http://schemas.openxmlformats.org/presentationml/2006/ole">
            <p:oleObj spid="_x0000_s45060" name="Equation" r:id="rId6" imgW="203040" imgH="203040" progId="Equation.3">
              <p:embed/>
            </p:oleObj>
          </a:graphicData>
        </a:graphic>
      </p:graphicFrame>
      <p:graphicFrame>
        <p:nvGraphicFramePr>
          <p:cNvPr id="118796" name="Object 12"/>
          <p:cNvGraphicFramePr>
            <a:graphicFrameLocks noChangeAspect="1"/>
          </p:cNvGraphicFramePr>
          <p:nvPr/>
        </p:nvGraphicFramePr>
        <p:xfrm>
          <a:off x="7493000" y="3322638"/>
          <a:ext cx="393700" cy="347662"/>
        </p:xfrm>
        <a:graphic>
          <a:graphicData uri="http://schemas.openxmlformats.org/presentationml/2006/ole">
            <p:oleObj spid="_x0000_s45061" name="Equation" r:id="rId7" imgW="228600" imgH="203040" progId="Equation.3">
              <p:embed/>
            </p:oleObj>
          </a:graphicData>
        </a:graphic>
      </p:graphicFrame>
      <p:graphicFrame>
        <p:nvGraphicFramePr>
          <p:cNvPr id="118797" name="Object 13"/>
          <p:cNvGraphicFramePr>
            <a:graphicFrameLocks noChangeAspect="1"/>
          </p:cNvGraphicFramePr>
          <p:nvPr/>
        </p:nvGraphicFramePr>
        <p:xfrm>
          <a:off x="2222500" y="3992563"/>
          <a:ext cx="1500188" cy="358775"/>
        </p:xfrm>
        <a:graphic>
          <a:graphicData uri="http://schemas.openxmlformats.org/presentationml/2006/ole">
            <p:oleObj spid="_x0000_s45062" name="Equation" r:id="rId8" imgW="850680" imgH="203040" progId="Equation.3">
              <p:embed/>
            </p:oleObj>
          </a:graphicData>
        </a:graphic>
      </p:graphicFrame>
      <p:graphicFrame>
        <p:nvGraphicFramePr>
          <p:cNvPr id="118798" name="Object 14"/>
          <p:cNvGraphicFramePr>
            <a:graphicFrameLocks noChangeAspect="1"/>
          </p:cNvGraphicFramePr>
          <p:nvPr/>
        </p:nvGraphicFramePr>
        <p:xfrm>
          <a:off x="3779838" y="4564063"/>
          <a:ext cx="1431925" cy="358775"/>
        </p:xfrm>
        <a:graphic>
          <a:graphicData uri="http://schemas.openxmlformats.org/presentationml/2006/ole">
            <p:oleObj spid="_x0000_s45063" name="Equation" r:id="rId9" imgW="812520" imgH="203040" progId="Equation.3">
              <p:embed/>
            </p:oleObj>
          </a:graphicData>
        </a:graphic>
      </p:graphicFrame>
      <p:graphicFrame>
        <p:nvGraphicFramePr>
          <p:cNvPr id="118799" name="Object 15"/>
          <p:cNvGraphicFramePr>
            <a:graphicFrameLocks noChangeAspect="1"/>
          </p:cNvGraphicFramePr>
          <p:nvPr/>
        </p:nvGraphicFramePr>
        <p:xfrm>
          <a:off x="1798638" y="3973513"/>
          <a:ext cx="350837" cy="347662"/>
        </p:xfrm>
        <a:graphic>
          <a:graphicData uri="http://schemas.openxmlformats.org/presentationml/2006/ole">
            <p:oleObj spid="_x0000_s45064" name="Equation" r:id="rId10" imgW="203040" imgH="203040" progId="Equation.3">
              <p:embed/>
            </p:oleObj>
          </a:graphicData>
        </a:graphic>
      </p:graphicFrame>
      <p:graphicFrame>
        <p:nvGraphicFramePr>
          <p:cNvPr id="118800" name="Object 16"/>
          <p:cNvGraphicFramePr>
            <a:graphicFrameLocks noChangeAspect="1"/>
          </p:cNvGraphicFramePr>
          <p:nvPr/>
        </p:nvGraphicFramePr>
        <p:xfrm>
          <a:off x="3349625" y="4570413"/>
          <a:ext cx="393700" cy="347662"/>
        </p:xfrm>
        <a:graphic>
          <a:graphicData uri="http://schemas.openxmlformats.org/presentationml/2006/ole">
            <p:oleObj spid="_x0000_s45065" name="Equation" r:id="rId11" imgW="228600" imgH="203040" progId="Equation.3">
              <p:embed/>
            </p:oleObj>
          </a:graphicData>
        </a:graphic>
      </p:graphicFrame>
      <p:graphicFrame>
        <p:nvGraphicFramePr>
          <p:cNvPr id="118801" name="Object 17"/>
          <p:cNvGraphicFramePr>
            <a:graphicFrameLocks noChangeAspect="1"/>
          </p:cNvGraphicFramePr>
          <p:nvPr/>
        </p:nvGraphicFramePr>
        <p:xfrm>
          <a:off x="3746500" y="4017963"/>
          <a:ext cx="1500188" cy="358775"/>
        </p:xfrm>
        <a:graphic>
          <a:graphicData uri="http://schemas.openxmlformats.org/presentationml/2006/ole">
            <p:oleObj spid="_x0000_s45066" name="Equation" r:id="rId12" imgW="850680" imgH="203040" progId="Equation.3">
              <p:embed/>
            </p:oleObj>
          </a:graphicData>
        </a:graphic>
      </p:graphicFrame>
      <p:sp>
        <p:nvSpPr>
          <p:cNvPr id="118802" name="Line 18"/>
          <p:cNvSpPr>
            <a:spLocks noChangeShapeType="1"/>
          </p:cNvSpPr>
          <p:nvPr/>
        </p:nvSpPr>
        <p:spPr bwMode="auto">
          <a:xfrm>
            <a:off x="4051300" y="5054600"/>
            <a:ext cx="1193800" cy="0"/>
          </a:xfrm>
          <a:prstGeom prst="line">
            <a:avLst/>
          </a:prstGeom>
          <a:noFill/>
          <a:ln w="9525">
            <a:solidFill>
              <a:schemeClr val="tx1"/>
            </a:solidFill>
            <a:round/>
            <a:headEnd/>
            <a:tailEnd/>
          </a:ln>
          <a:effectLst/>
        </p:spPr>
        <p:txBody>
          <a:bodyPr/>
          <a:lstStyle/>
          <a:p>
            <a:endParaRPr lang="en-GB"/>
          </a:p>
        </p:txBody>
      </p:sp>
      <p:graphicFrame>
        <p:nvGraphicFramePr>
          <p:cNvPr id="118803" name="Object 19"/>
          <p:cNvGraphicFramePr>
            <a:graphicFrameLocks noChangeAspect="1"/>
          </p:cNvGraphicFramePr>
          <p:nvPr/>
        </p:nvGraphicFramePr>
        <p:xfrm>
          <a:off x="5349875" y="4302125"/>
          <a:ext cx="322263" cy="322263"/>
        </p:xfrm>
        <a:graphic>
          <a:graphicData uri="http://schemas.openxmlformats.org/presentationml/2006/ole">
            <p:oleObj spid="_x0000_s45067" name="Equation" r:id="rId13" imgW="139680" imgH="139680" progId="Equation.3">
              <p:embed/>
            </p:oleObj>
          </a:graphicData>
        </a:graphic>
      </p:graphicFrame>
      <p:graphicFrame>
        <p:nvGraphicFramePr>
          <p:cNvPr id="118804" name="Object 20"/>
          <p:cNvGraphicFramePr>
            <a:graphicFrameLocks noChangeAspect="1"/>
          </p:cNvGraphicFramePr>
          <p:nvPr/>
        </p:nvGraphicFramePr>
        <p:xfrm>
          <a:off x="4564063" y="5157788"/>
          <a:ext cx="625475" cy="312737"/>
        </p:xfrm>
        <a:graphic>
          <a:graphicData uri="http://schemas.openxmlformats.org/presentationml/2006/ole">
            <p:oleObj spid="_x0000_s45068" name="Equation" r:id="rId14" imgW="355320" imgH="177480" progId="Equation.3">
              <p:embed/>
            </p:oleObj>
          </a:graphicData>
        </a:graphic>
      </p:graphicFrame>
      <p:graphicFrame>
        <p:nvGraphicFramePr>
          <p:cNvPr id="118805" name="Object 21"/>
          <p:cNvGraphicFramePr>
            <a:graphicFrameLocks noChangeAspect="1"/>
          </p:cNvGraphicFramePr>
          <p:nvPr/>
        </p:nvGraphicFramePr>
        <p:xfrm>
          <a:off x="4227513" y="5545138"/>
          <a:ext cx="982662" cy="357187"/>
        </p:xfrm>
        <a:graphic>
          <a:graphicData uri="http://schemas.openxmlformats.org/presentationml/2006/ole">
            <p:oleObj spid="_x0000_s45069" name="Equation" r:id="rId15" imgW="558720" imgH="203040" progId="Equation.3">
              <p:embed/>
            </p:oleObj>
          </a:graphicData>
        </a:graphic>
      </p:graphicFrame>
      <p:sp>
        <p:nvSpPr>
          <p:cNvPr id="118806" name="Text Box 22"/>
          <p:cNvSpPr txBox="1">
            <a:spLocks noChangeArrowheads="1"/>
          </p:cNvSpPr>
          <p:nvPr/>
        </p:nvSpPr>
        <p:spPr bwMode="auto">
          <a:xfrm>
            <a:off x="5572125" y="5980113"/>
            <a:ext cx="3257550" cy="404812"/>
          </a:xfrm>
          <a:prstGeom prst="rect">
            <a:avLst/>
          </a:prstGeom>
          <a:solidFill>
            <a:srgbClr val="99CCFF"/>
          </a:solidFill>
          <a:ln w="38100">
            <a:solidFill>
              <a:schemeClr val="tx1"/>
            </a:solidFill>
            <a:miter lim="800000"/>
            <a:headEnd/>
            <a:tailEnd/>
          </a:ln>
          <a:effectLst/>
        </p:spPr>
        <p:txBody>
          <a:bodyPr wrap="none">
            <a:spAutoFit/>
          </a:bodyPr>
          <a:lstStyle/>
          <a:p>
            <a:r>
              <a:rPr lang="en-GB"/>
              <a:t>There are 4 + 9 = </a:t>
            </a:r>
            <a:r>
              <a:rPr lang="en-GB" b="1"/>
              <a:t>13 children</a:t>
            </a:r>
            <a:endParaRPr lang="en-US" b="1"/>
          </a:p>
        </p:txBody>
      </p:sp>
      <p:sp>
        <p:nvSpPr>
          <p:cNvPr id="118807" name="Text Box 23"/>
          <p:cNvSpPr txBox="1">
            <a:spLocks noChangeArrowheads="1"/>
          </p:cNvSpPr>
          <p:nvPr/>
        </p:nvSpPr>
        <p:spPr bwMode="auto">
          <a:xfrm>
            <a:off x="3044825" y="5522913"/>
            <a:ext cx="1174750" cy="366712"/>
          </a:xfrm>
          <a:prstGeom prst="rect">
            <a:avLst/>
          </a:prstGeom>
          <a:noFill/>
          <a:ln w="9525">
            <a:noFill/>
            <a:miter lim="800000"/>
            <a:headEnd/>
            <a:tailEnd/>
          </a:ln>
          <a:effectLst/>
        </p:spPr>
        <p:txBody>
          <a:bodyPr wrap="none">
            <a:spAutoFit/>
          </a:bodyPr>
          <a:lstStyle/>
          <a:p>
            <a:r>
              <a:rPr lang="en-GB"/>
              <a:t>Sub in (2)</a:t>
            </a:r>
            <a:endParaRPr lang="en-US"/>
          </a:p>
        </p:txBody>
      </p:sp>
      <p:pic>
        <p:nvPicPr>
          <p:cNvPr id="22" name="Picture 8" descr="C:\Users\Dan\Downloads\help_256.png">
            <a:hlinkClick r:id="rId16" action="ppaction://hlinksldjump"/>
          </p:cNvPr>
          <p:cNvPicPr>
            <a:picLocks noChangeAspect="1" noChangeArrowheads="1"/>
          </p:cNvPicPr>
          <p:nvPr/>
        </p:nvPicPr>
        <p:blipFill>
          <a:blip r:embed="rId17" cstate="print"/>
          <a:srcRect/>
          <a:stretch>
            <a:fillRect/>
          </a:stretch>
        </p:blipFill>
        <p:spPr bwMode="auto">
          <a:xfrm>
            <a:off x="87084" y="6204858"/>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8789"/>
                                        </p:tgtEl>
                                        <p:attrNameLst>
                                          <p:attrName>style.visibility</p:attrName>
                                        </p:attrNameLst>
                                      </p:cBhvr>
                                      <p:to>
                                        <p:strVal val="visible"/>
                                      </p:to>
                                    </p:set>
                                    <p:animEffect transition="in" filter="fade">
                                      <p:cBhvr>
                                        <p:cTn id="7" dur="500"/>
                                        <p:tgtEl>
                                          <p:spTgt spid="11878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8790"/>
                                        </p:tgtEl>
                                        <p:attrNameLst>
                                          <p:attrName>style.visibility</p:attrName>
                                        </p:attrNameLst>
                                      </p:cBhvr>
                                      <p:to>
                                        <p:strVal val="visible"/>
                                      </p:to>
                                    </p:set>
                                    <p:animEffect transition="in" filter="fade">
                                      <p:cBhvr>
                                        <p:cTn id="12" dur="500"/>
                                        <p:tgtEl>
                                          <p:spTgt spid="11879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8791"/>
                                        </p:tgtEl>
                                        <p:attrNameLst>
                                          <p:attrName>style.visibility</p:attrName>
                                        </p:attrNameLst>
                                      </p:cBhvr>
                                      <p:to>
                                        <p:strVal val="visible"/>
                                      </p:to>
                                    </p:set>
                                    <p:animEffect transition="in" filter="fade">
                                      <p:cBhvr>
                                        <p:cTn id="17" dur="500"/>
                                        <p:tgtEl>
                                          <p:spTgt spid="11879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8793"/>
                                        </p:tgtEl>
                                        <p:attrNameLst>
                                          <p:attrName>style.visibility</p:attrName>
                                        </p:attrNameLst>
                                      </p:cBhvr>
                                      <p:to>
                                        <p:strVal val="visible"/>
                                      </p:to>
                                    </p:set>
                                    <p:animEffect transition="in" filter="fade">
                                      <p:cBhvr>
                                        <p:cTn id="22" dur="500"/>
                                        <p:tgtEl>
                                          <p:spTgt spid="11879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8792"/>
                                        </p:tgtEl>
                                        <p:attrNameLst>
                                          <p:attrName>style.visibility</p:attrName>
                                        </p:attrNameLst>
                                      </p:cBhvr>
                                      <p:to>
                                        <p:strVal val="visible"/>
                                      </p:to>
                                    </p:set>
                                    <p:animEffect transition="in" filter="fade">
                                      <p:cBhvr>
                                        <p:cTn id="27" dur="500"/>
                                        <p:tgtEl>
                                          <p:spTgt spid="11879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8794"/>
                                        </p:tgtEl>
                                        <p:attrNameLst>
                                          <p:attrName>style.visibility</p:attrName>
                                        </p:attrNameLst>
                                      </p:cBhvr>
                                      <p:to>
                                        <p:strVal val="visible"/>
                                      </p:to>
                                    </p:set>
                                    <p:animEffect transition="in" filter="fade">
                                      <p:cBhvr>
                                        <p:cTn id="32" dur="500"/>
                                        <p:tgtEl>
                                          <p:spTgt spid="11879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8795"/>
                                        </p:tgtEl>
                                        <p:attrNameLst>
                                          <p:attrName>style.visibility</p:attrName>
                                        </p:attrNameLst>
                                      </p:cBhvr>
                                      <p:to>
                                        <p:strVal val="visible"/>
                                      </p:to>
                                    </p:set>
                                    <p:animEffect transition="in" filter="fade">
                                      <p:cBhvr>
                                        <p:cTn id="37" dur="500"/>
                                        <p:tgtEl>
                                          <p:spTgt spid="118795"/>
                                        </p:tgtEl>
                                      </p:cBhvr>
                                    </p:animEffect>
                                  </p:childTnLst>
                                </p:cTn>
                              </p:par>
                              <p:par>
                                <p:cTn id="38" presetID="10" presetClass="entr" presetSubtype="0" fill="hold" nodeType="withEffect">
                                  <p:stCondLst>
                                    <p:cond delay="0"/>
                                  </p:stCondLst>
                                  <p:childTnLst>
                                    <p:set>
                                      <p:cBhvr>
                                        <p:cTn id="39" dur="1" fill="hold">
                                          <p:stCondLst>
                                            <p:cond delay="0"/>
                                          </p:stCondLst>
                                        </p:cTn>
                                        <p:tgtEl>
                                          <p:spTgt spid="118796"/>
                                        </p:tgtEl>
                                        <p:attrNameLst>
                                          <p:attrName>style.visibility</p:attrName>
                                        </p:attrNameLst>
                                      </p:cBhvr>
                                      <p:to>
                                        <p:strVal val="visible"/>
                                      </p:to>
                                    </p:set>
                                    <p:animEffect transition="in" filter="fade">
                                      <p:cBhvr>
                                        <p:cTn id="40" dur="500"/>
                                        <p:tgtEl>
                                          <p:spTgt spid="11879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18799"/>
                                        </p:tgtEl>
                                        <p:attrNameLst>
                                          <p:attrName>style.visibility</p:attrName>
                                        </p:attrNameLst>
                                      </p:cBhvr>
                                      <p:to>
                                        <p:strVal val="visible"/>
                                      </p:to>
                                    </p:set>
                                    <p:animEffect transition="in" filter="fade">
                                      <p:cBhvr>
                                        <p:cTn id="45" dur="500"/>
                                        <p:tgtEl>
                                          <p:spTgt spid="118799"/>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18797"/>
                                        </p:tgtEl>
                                        <p:attrNameLst>
                                          <p:attrName>style.visibility</p:attrName>
                                        </p:attrNameLst>
                                      </p:cBhvr>
                                      <p:to>
                                        <p:strVal val="visible"/>
                                      </p:to>
                                    </p:set>
                                    <p:animEffect transition="in" filter="fade">
                                      <p:cBhvr>
                                        <p:cTn id="50" dur="500"/>
                                        <p:tgtEl>
                                          <p:spTgt spid="118797"/>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18801"/>
                                        </p:tgtEl>
                                        <p:attrNameLst>
                                          <p:attrName>style.visibility</p:attrName>
                                        </p:attrNameLst>
                                      </p:cBhvr>
                                      <p:to>
                                        <p:strVal val="visible"/>
                                      </p:to>
                                    </p:set>
                                    <p:animEffect transition="in" filter="fade">
                                      <p:cBhvr>
                                        <p:cTn id="55" dur="500"/>
                                        <p:tgtEl>
                                          <p:spTgt spid="118801"/>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18800"/>
                                        </p:tgtEl>
                                        <p:attrNameLst>
                                          <p:attrName>style.visibility</p:attrName>
                                        </p:attrNameLst>
                                      </p:cBhvr>
                                      <p:to>
                                        <p:strVal val="visible"/>
                                      </p:to>
                                    </p:set>
                                    <p:animEffect transition="in" filter="fade">
                                      <p:cBhvr>
                                        <p:cTn id="60" dur="500"/>
                                        <p:tgtEl>
                                          <p:spTgt spid="118800"/>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118798"/>
                                        </p:tgtEl>
                                        <p:attrNameLst>
                                          <p:attrName>style.visibility</p:attrName>
                                        </p:attrNameLst>
                                      </p:cBhvr>
                                      <p:to>
                                        <p:strVal val="visible"/>
                                      </p:to>
                                    </p:set>
                                    <p:animEffect transition="in" filter="fade">
                                      <p:cBhvr>
                                        <p:cTn id="65" dur="500"/>
                                        <p:tgtEl>
                                          <p:spTgt spid="118798"/>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118803"/>
                                        </p:tgtEl>
                                        <p:attrNameLst>
                                          <p:attrName>style.visibility</p:attrName>
                                        </p:attrNameLst>
                                      </p:cBhvr>
                                      <p:to>
                                        <p:strVal val="visible"/>
                                      </p:to>
                                    </p:set>
                                    <p:animEffect transition="in" filter="fade">
                                      <p:cBhvr>
                                        <p:cTn id="70" dur="500"/>
                                        <p:tgtEl>
                                          <p:spTgt spid="118803"/>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118802"/>
                                        </p:tgtEl>
                                        <p:attrNameLst>
                                          <p:attrName>style.visibility</p:attrName>
                                        </p:attrNameLst>
                                      </p:cBhvr>
                                      <p:to>
                                        <p:strVal val="visible"/>
                                      </p:to>
                                    </p:set>
                                    <p:animEffect transition="in" filter="fade">
                                      <p:cBhvr>
                                        <p:cTn id="75" dur="500"/>
                                        <p:tgtEl>
                                          <p:spTgt spid="118802"/>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118804"/>
                                        </p:tgtEl>
                                        <p:attrNameLst>
                                          <p:attrName>style.visibility</p:attrName>
                                        </p:attrNameLst>
                                      </p:cBhvr>
                                      <p:to>
                                        <p:strVal val="visible"/>
                                      </p:to>
                                    </p:set>
                                    <p:animEffect transition="in" filter="fade">
                                      <p:cBhvr>
                                        <p:cTn id="80" dur="500"/>
                                        <p:tgtEl>
                                          <p:spTgt spid="118804"/>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118807"/>
                                        </p:tgtEl>
                                        <p:attrNameLst>
                                          <p:attrName>style.visibility</p:attrName>
                                        </p:attrNameLst>
                                      </p:cBhvr>
                                      <p:to>
                                        <p:strVal val="visible"/>
                                      </p:to>
                                    </p:set>
                                    <p:animEffect transition="in" filter="fade">
                                      <p:cBhvr>
                                        <p:cTn id="85" dur="500"/>
                                        <p:tgtEl>
                                          <p:spTgt spid="118807"/>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118805"/>
                                        </p:tgtEl>
                                        <p:attrNameLst>
                                          <p:attrName>style.visibility</p:attrName>
                                        </p:attrNameLst>
                                      </p:cBhvr>
                                      <p:to>
                                        <p:strVal val="visible"/>
                                      </p:to>
                                    </p:set>
                                    <p:animEffect transition="in" filter="fade">
                                      <p:cBhvr>
                                        <p:cTn id="90" dur="500"/>
                                        <p:tgtEl>
                                          <p:spTgt spid="118805"/>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118806"/>
                                        </p:tgtEl>
                                        <p:attrNameLst>
                                          <p:attrName>style.visibility</p:attrName>
                                        </p:attrNameLst>
                                      </p:cBhvr>
                                      <p:to>
                                        <p:strVal val="visible"/>
                                      </p:to>
                                    </p:set>
                                    <p:animEffect transition="in" filter="fade">
                                      <p:cBhvr>
                                        <p:cTn id="95" dur="500"/>
                                        <p:tgtEl>
                                          <p:spTgt spid="1188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9" grpId="0" animBg="1"/>
      <p:bldP spid="118790" grpId="0" animBg="1"/>
      <p:bldP spid="118791" grpId="0"/>
      <p:bldP spid="118792" grpId="0"/>
      <p:bldP spid="118802" grpId="0" animBg="1"/>
      <p:bldP spid="118806" grpId="0" animBg="1"/>
      <p:bldP spid="11880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a:xfrm>
            <a:off x="509666" y="464695"/>
            <a:ext cx="8244590" cy="60860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43010" name="Picture 2" descr="Picture2.png (521×442)"/>
          <p:cNvPicPr>
            <a:picLocks noChangeAspect="1" noChangeArrowheads="1"/>
          </p:cNvPicPr>
          <p:nvPr/>
        </p:nvPicPr>
        <p:blipFill>
          <a:blip r:embed="rId3" cstate="print"/>
          <a:srcRect/>
          <a:stretch>
            <a:fillRect/>
          </a:stretch>
        </p:blipFill>
        <p:spPr bwMode="auto">
          <a:xfrm>
            <a:off x="2914805" y="2035421"/>
            <a:ext cx="3885762" cy="3296558"/>
          </a:xfrm>
          <a:prstGeom prst="rect">
            <a:avLst/>
          </a:prstGeom>
          <a:noFill/>
        </p:spPr>
      </p:pic>
      <p:sp>
        <p:nvSpPr>
          <p:cNvPr id="5" name="Rectangle 4"/>
          <p:cNvSpPr/>
          <p:nvPr/>
        </p:nvSpPr>
        <p:spPr>
          <a:xfrm>
            <a:off x="1019332" y="532486"/>
            <a:ext cx="7045376" cy="954107"/>
          </a:xfrm>
          <a:prstGeom prst="rect">
            <a:avLst/>
          </a:prstGeom>
        </p:spPr>
        <p:txBody>
          <a:bodyPr wrap="square">
            <a:spAutoFit/>
          </a:bodyPr>
          <a:lstStyle/>
          <a:p>
            <a:pPr algn="ctr"/>
            <a:r>
              <a:rPr lang="en-GB" sz="2800" b="1" dirty="0" smtClean="0">
                <a:solidFill>
                  <a:schemeClr val="bg1"/>
                </a:solidFill>
              </a:rPr>
              <a:t>Use the digits 1 to 6, once only, in the six boxes to make the multiplication sum correct</a:t>
            </a:r>
            <a:endParaRPr lang="en-GB" sz="2800" b="1" dirty="0">
              <a:solidFill>
                <a:schemeClr val="bg1"/>
              </a:solidFill>
            </a:endParaRPr>
          </a:p>
        </p:txBody>
      </p:sp>
      <p:graphicFrame>
        <p:nvGraphicFramePr>
          <p:cNvPr id="11" name="Object 10"/>
          <p:cNvGraphicFramePr>
            <a:graphicFrameLocks noChangeAspect="1"/>
          </p:cNvGraphicFramePr>
          <p:nvPr/>
        </p:nvGraphicFramePr>
        <p:xfrm>
          <a:off x="3339495" y="4264908"/>
          <a:ext cx="431895" cy="802091"/>
        </p:xfrm>
        <a:graphic>
          <a:graphicData uri="http://schemas.openxmlformats.org/presentationml/2006/ole">
            <p:oleObj spid="_x0000_s148482" name="Equation" r:id="rId4" imgW="88560" imgH="164880" progId="Equation.3">
              <p:embed/>
            </p:oleObj>
          </a:graphicData>
        </a:graphic>
      </p:graphicFrame>
      <p:graphicFrame>
        <p:nvGraphicFramePr>
          <p:cNvPr id="12" name="Object 2"/>
          <p:cNvGraphicFramePr>
            <a:graphicFrameLocks noChangeAspect="1"/>
          </p:cNvGraphicFramePr>
          <p:nvPr/>
        </p:nvGraphicFramePr>
        <p:xfrm>
          <a:off x="5348948" y="4279032"/>
          <a:ext cx="617137" cy="802458"/>
        </p:xfrm>
        <a:graphic>
          <a:graphicData uri="http://schemas.openxmlformats.org/presentationml/2006/ole">
            <p:oleObj spid="_x0000_s148483" name="Equation" r:id="rId5" imgW="126720" imgH="164880" progId="Equation.3">
              <p:embed/>
            </p:oleObj>
          </a:graphicData>
        </a:graphic>
      </p:graphicFrame>
      <p:graphicFrame>
        <p:nvGraphicFramePr>
          <p:cNvPr id="13" name="Object 3"/>
          <p:cNvGraphicFramePr>
            <a:graphicFrameLocks noChangeAspect="1"/>
          </p:cNvGraphicFramePr>
          <p:nvPr/>
        </p:nvGraphicFramePr>
        <p:xfrm>
          <a:off x="5415644" y="3083476"/>
          <a:ext cx="555962" cy="863631"/>
        </p:xfrm>
        <a:graphic>
          <a:graphicData uri="http://schemas.openxmlformats.org/presentationml/2006/ole">
            <p:oleObj spid="_x0000_s148484" name="Equation" r:id="rId6" imgW="114120" imgH="177480" progId="Equation.3">
              <p:embed/>
            </p:oleObj>
          </a:graphicData>
        </a:graphic>
      </p:graphicFrame>
      <p:graphicFrame>
        <p:nvGraphicFramePr>
          <p:cNvPr id="14" name="Object 4"/>
          <p:cNvGraphicFramePr>
            <a:graphicFrameLocks noChangeAspect="1"/>
          </p:cNvGraphicFramePr>
          <p:nvPr/>
        </p:nvGraphicFramePr>
        <p:xfrm>
          <a:off x="5334709" y="2072859"/>
          <a:ext cx="615337" cy="802457"/>
        </p:xfrm>
        <a:graphic>
          <a:graphicData uri="http://schemas.openxmlformats.org/presentationml/2006/ole">
            <p:oleObj spid="_x0000_s148485" name="Equation" r:id="rId7" imgW="126720" imgH="164880" progId="Equation.3">
              <p:embed/>
            </p:oleObj>
          </a:graphicData>
        </a:graphic>
      </p:graphicFrame>
      <p:graphicFrame>
        <p:nvGraphicFramePr>
          <p:cNvPr id="15" name="Object 5"/>
          <p:cNvGraphicFramePr>
            <a:graphicFrameLocks noChangeAspect="1"/>
          </p:cNvGraphicFramePr>
          <p:nvPr/>
        </p:nvGraphicFramePr>
        <p:xfrm>
          <a:off x="4355503" y="2082453"/>
          <a:ext cx="554163" cy="863631"/>
        </p:xfrm>
        <a:graphic>
          <a:graphicData uri="http://schemas.openxmlformats.org/presentationml/2006/ole">
            <p:oleObj spid="_x0000_s148486" name="Equation" r:id="rId8" imgW="114120" imgH="177480" progId="Equation.3">
              <p:embed/>
            </p:oleObj>
          </a:graphicData>
        </a:graphic>
      </p:graphicFrame>
      <p:graphicFrame>
        <p:nvGraphicFramePr>
          <p:cNvPr id="16" name="Object 6"/>
          <p:cNvGraphicFramePr>
            <a:graphicFrameLocks noChangeAspect="1"/>
          </p:cNvGraphicFramePr>
          <p:nvPr/>
        </p:nvGraphicFramePr>
        <p:xfrm>
          <a:off x="4292429" y="4273388"/>
          <a:ext cx="617137" cy="863631"/>
        </p:xfrm>
        <a:graphic>
          <a:graphicData uri="http://schemas.openxmlformats.org/presentationml/2006/ole">
            <p:oleObj spid="_x0000_s148487" name="Equation" r:id="rId9" imgW="126720" imgH="177480" progId="Equation.3">
              <p:embed/>
            </p:oleObj>
          </a:graphicData>
        </a:graphic>
      </p:graphicFrame>
      <p:sp>
        <p:nvSpPr>
          <p:cNvPr id="21" name="Rectangle 20"/>
          <p:cNvSpPr/>
          <p:nvPr/>
        </p:nvSpPr>
        <p:spPr>
          <a:xfrm>
            <a:off x="1963700" y="5477903"/>
            <a:ext cx="5667245" cy="523220"/>
          </a:xfrm>
          <a:prstGeom prst="rect">
            <a:avLst/>
          </a:prstGeom>
        </p:spPr>
        <p:txBody>
          <a:bodyPr wrap="square">
            <a:spAutoFit/>
          </a:bodyPr>
          <a:lstStyle/>
          <a:p>
            <a:pPr algn="ctr"/>
            <a:r>
              <a:rPr lang="en-GB" sz="2800" b="1" dirty="0" smtClean="0">
                <a:solidFill>
                  <a:schemeClr val="bg1"/>
                </a:solidFill>
              </a:rPr>
              <a:t>How many ways can this be done?</a:t>
            </a:r>
            <a:endParaRPr lang="en-GB" sz="2800" b="1" dirty="0">
              <a:solidFill>
                <a:schemeClr val="bg1"/>
              </a:solidFill>
            </a:endParaRPr>
          </a:p>
        </p:txBody>
      </p:sp>
      <p:sp>
        <p:nvSpPr>
          <p:cNvPr id="17" name="Rectangle 16"/>
          <p:cNvSpPr/>
          <p:nvPr/>
        </p:nvSpPr>
        <p:spPr>
          <a:xfrm>
            <a:off x="2812770" y="5935101"/>
            <a:ext cx="4066985" cy="523220"/>
          </a:xfrm>
          <a:prstGeom prst="rect">
            <a:avLst/>
          </a:prstGeom>
        </p:spPr>
        <p:txBody>
          <a:bodyPr wrap="square">
            <a:spAutoFit/>
          </a:bodyPr>
          <a:lstStyle/>
          <a:p>
            <a:pPr algn="ctr"/>
            <a:r>
              <a:rPr lang="en-GB" sz="2800" b="1" dirty="0" smtClean="0">
                <a:solidFill>
                  <a:schemeClr val="bg1"/>
                </a:solidFill>
              </a:rPr>
              <a:t>Can you be </a:t>
            </a:r>
            <a:r>
              <a:rPr lang="en-GB" sz="2800" b="1" i="1" dirty="0" smtClean="0">
                <a:solidFill>
                  <a:schemeClr val="bg1"/>
                </a:solidFill>
              </a:rPr>
              <a:t>sure</a:t>
            </a:r>
            <a:r>
              <a:rPr lang="en-GB" sz="2800" b="1" dirty="0" smtClean="0">
                <a:solidFill>
                  <a:schemeClr val="bg1"/>
                </a:solidFill>
              </a:rPr>
              <a:t>?</a:t>
            </a:r>
            <a:endParaRPr lang="en-GB" sz="2800" b="1" dirty="0">
              <a:solidFill>
                <a:schemeClr val="bg1"/>
              </a:solidFill>
            </a:endParaRPr>
          </a:p>
        </p:txBody>
      </p:sp>
      <p:pic>
        <p:nvPicPr>
          <p:cNvPr id="148488" name="Picture 8" descr="C:\Users\Dan\Downloads\help_256.png">
            <a:hlinkClick r:id="rId10" action="ppaction://hlinksldjump"/>
          </p:cNvPr>
          <p:cNvPicPr>
            <a:picLocks noChangeAspect="1" noChangeArrowheads="1"/>
          </p:cNvPicPr>
          <p:nvPr/>
        </p:nvPicPr>
        <p:blipFill>
          <a:blip r:embed="rId11"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par>
                                <p:cTn id="17" presetID="10"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par>
                                <p:cTn id="20" presetID="10" presetClass="entr" presetSubtype="0"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ext Box 2"/>
          <p:cNvSpPr txBox="1">
            <a:spLocks noChangeArrowheads="1"/>
          </p:cNvSpPr>
          <p:nvPr/>
        </p:nvSpPr>
        <p:spPr bwMode="auto">
          <a:xfrm>
            <a:off x="396875" y="1404938"/>
            <a:ext cx="4832350" cy="366712"/>
          </a:xfrm>
          <a:prstGeom prst="rect">
            <a:avLst/>
          </a:prstGeom>
          <a:solidFill>
            <a:srgbClr val="99CCFF"/>
          </a:solidFill>
          <a:ln w="9525">
            <a:noFill/>
            <a:miter lim="800000"/>
            <a:headEnd/>
            <a:tailEnd/>
          </a:ln>
          <a:effectLst/>
        </p:spPr>
        <p:txBody>
          <a:bodyPr wrap="none">
            <a:spAutoFit/>
          </a:bodyPr>
          <a:lstStyle/>
          <a:p>
            <a:r>
              <a:rPr lang="en-GB"/>
              <a:t>Weighing the baby at the clinic was a problem</a:t>
            </a:r>
            <a:endParaRPr lang="en-US"/>
          </a:p>
        </p:txBody>
      </p:sp>
      <p:sp>
        <p:nvSpPr>
          <p:cNvPr id="120835" name="Text Box 3"/>
          <p:cNvSpPr txBox="1">
            <a:spLocks noChangeArrowheads="1"/>
          </p:cNvSpPr>
          <p:nvPr/>
        </p:nvSpPr>
        <p:spPr bwMode="auto">
          <a:xfrm>
            <a:off x="396875" y="1890713"/>
            <a:ext cx="6508750" cy="366712"/>
          </a:xfrm>
          <a:prstGeom prst="rect">
            <a:avLst/>
          </a:prstGeom>
          <a:solidFill>
            <a:srgbClr val="99CCFF"/>
          </a:solidFill>
          <a:ln w="9525">
            <a:noFill/>
            <a:miter lim="800000"/>
            <a:headEnd/>
            <a:tailEnd/>
          </a:ln>
          <a:effectLst/>
        </p:spPr>
        <p:txBody>
          <a:bodyPr wrap="none">
            <a:spAutoFit/>
          </a:bodyPr>
          <a:lstStyle/>
          <a:p>
            <a:r>
              <a:rPr lang="en-GB"/>
              <a:t>The baby would not keep still and caused the scales to wobble</a:t>
            </a:r>
            <a:endParaRPr lang="en-US"/>
          </a:p>
        </p:txBody>
      </p:sp>
      <p:sp>
        <p:nvSpPr>
          <p:cNvPr id="120836" name="Text Box 4"/>
          <p:cNvSpPr txBox="1">
            <a:spLocks noChangeArrowheads="1"/>
          </p:cNvSpPr>
          <p:nvPr/>
        </p:nvSpPr>
        <p:spPr bwMode="auto">
          <a:xfrm>
            <a:off x="396875" y="2378075"/>
            <a:ext cx="7562850" cy="366713"/>
          </a:xfrm>
          <a:prstGeom prst="rect">
            <a:avLst/>
          </a:prstGeom>
          <a:solidFill>
            <a:srgbClr val="99CCFF"/>
          </a:solidFill>
          <a:ln w="9525">
            <a:noFill/>
            <a:miter lim="800000"/>
            <a:headEnd/>
            <a:tailEnd/>
          </a:ln>
          <a:effectLst/>
        </p:spPr>
        <p:txBody>
          <a:bodyPr wrap="none">
            <a:spAutoFit/>
          </a:bodyPr>
          <a:lstStyle/>
          <a:p>
            <a:r>
              <a:rPr lang="en-GB"/>
              <a:t>So I held the baby and stood on the scales while the nurse read off 78 kg</a:t>
            </a:r>
            <a:endParaRPr lang="en-US"/>
          </a:p>
        </p:txBody>
      </p:sp>
      <p:sp>
        <p:nvSpPr>
          <p:cNvPr id="120837" name="Text Box 5"/>
          <p:cNvSpPr txBox="1">
            <a:spLocks noChangeArrowheads="1"/>
          </p:cNvSpPr>
          <p:nvPr/>
        </p:nvSpPr>
        <p:spPr bwMode="auto">
          <a:xfrm>
            <a:off x="396875" y="2865438"/>
            <a:ext cx="5327650" cy="366712"/>
          </a:xfrm>
          <a:prstGeom prst="rect">
            <a:avLst/>
          </a:prstGeom>
          <a:solidFill>
            <a:srgbClr val="99CCFF"/>
          </a:solidFill>
          <a:ln w="9525">
            <a:noFill/>
            <a:miter lim="800000"/>
            <a:headEnd/>
            <a:tailEnd/>
          </a:ln>
          <a:effectLst/>
        </p:spPr>
        <p:txBody>
          <a:bodyPr wrap="none">
            <a:spAutoFit/>
          </a:bodyPr>
          <a:lstStyle/>
          <a:p>
            <a:r>
              <a:rPr lang="en-GB"/>
              <a:t>Then the nurse held the baby while I read off 69 kg</a:t>
            </a:r>
            <a:endParaRPr lang="en-US"/>
          </a:p>
        </p:txBody>
      </p:sp>
      <p:sp>
        <p:nvSpPr>
          <p:cNvPr id="120838" name="Text Box 6"/>
          <p:cNvSpPr txBox="1">
            <a:spLocks noChangeArrowheads="1"/>
          </p:cNvSpPr>
          <p:nvPr/>
        </p:nvSpPr>
        <p:spPr bwMode="auto">
          <a:xfrm>
            <a:off x="396875" y="3352800"/>
            <a:ext cx="5594350" cy="366713"/>
          </a:xfrm>
          <a:prstGeom prst="rect">
            <a:avLst/>
          </a:prstGeom>
          <a:solidFill>
            <a:srgbClr val="99CCFF"/>
          </a:solidFill>
          <a:ln w="9525">
            <a:noFill/>
            <a:miter lim="800000"/>
            <a:headEnd/>
            <a:tailEnd/>
          </a:ln>
          <a:effectLst/>
        </p:spPr>
        <p:txBody>
          <a:bodyPr wrap="none">
            <a:spAutoFit/>
          </a:bodyPr>
          <a:lstStyle/>
          <a:p>
            <a:r>
              <a:rPr lang="en-GB"/>
              <a:t>Finally I held the nurse while the baby read off 137 kg</a:t>
            </a:r>
            <a:endParaRPr lang="en-US"/>
          </a:p>
        </p:txBody>
      </p:sp>
      <p:sp>
        <p:nvSpPr>
          <p:cNvPr id="120839" name="Text Box 7"/>
          <p:cNvSpPr txBox="1">
            <a:spLocks noChangeArrowheads="1"/>
          </p:cNvSpPr>
          <p:nvPr/>
        </p:nvSpPr>
        <p:spPr bwMode="auto">
          <a:xfrm>
            <a:off x="385763" y="3840163"/>
            <a:ext cx="4692650" cy="366712"/>
          </a:xfrm>
          <a:prstGeom prst="rect">
            <a:avLst/>
          </a:prstGeom>
          <a:solidFill>
            <a:srgbClr val="99CCFF"/>
          </a:solidFill>
          <a:ln w="9525">
            <a:noFill/>
            <a:miter lim="800000"/>
            <a:headEnd/>
            <a:tailEnd/>
          </a:ln>
          <a:effectLst/>
        </p:spPr>
        <p:txBody>
          <a:bodyPr wrap="none">
            <a:spAutoFit/>
          </a:bodyPr>
          <a:lstStyle/>
          <a:p>
            <a:r>
              <a:rPr lang="en-GB" b="1" i="1"/>
              <a:t>What is the combined weight of all three?</a:t>
            </a:r>
            <a:endParaRPr lang="en-US" b="1" i="1"/>
          </a:p>
        </p:txBody>
      </p:sp>
      <p:sp>
        <p:nvSpPr>
          <p:cNvPr id="120840" name="Text Box 8"/>
          <p:cNvSpPr txBox="1">
            <a:spLocks noChangeArrowheads="1"/>
          </p:cNvSpPr>
          <p:nvPr/>
        </p:nvSpPr>
        <p:spPr bwMode="auto">
          <a:xfrm>
            <a:off x="338138" y="6273800"/>
            <a:ext cx="1162050" cy="366713"/>
          </a:xfrm>
          <a:prstGeom prst="rect">
            <a:avLst/>
          </a:prstGeom>
          <a:solidFill>
            <a:srgbClr val="FFCC99"/>
          </a:solidFill>
          <a:ln w="9525">
            <a:noFill/>
            <a:miter lim="800000"/>
            <a:headEnd/>
            <a:tailEnd/>
          </a:ln>
          <a:effectLst/>
        </p:spPr>
        <p:txBody>
          <a:bodyPr wrap="none">
            <a:spAutoFit/>
          </a:bodyPr>
          <a:lstStyle/>
          <a:p>
            <a:r>
              <a:rPr lang="en-GB" b="1"/>
              <a:t>A</a:t>
            </a:r>
            <a:r>
              <a:rPr lang="en-GB"/>
              <a:t>  142 kg</a:t>
            </a:r>
            <a:endParaRPr lang="en-US"/>
          </a:p>
        </p:txBody>
      </p:sp>
      <p:sp>
        <p:nvSpPr>
          <p:cNvPr id="120841" name="Text Box 9"/>
          <p:cNvSpPr txBox="1">
            <a:spLocks noChangeArrowheads="1"/>
          </p:cNvSpPr>
          <p:nvPr/>
        </p:nvSpPr>
        <p:spPr bwMode="auto">
          <a:xfrm>
            <a:off x="2189163" y="6273800"/>
            <a:ext cx="1162050" cy="366713"/>
          </a:xfrm>
          <a:prstGeom prst="rect">
            <a:avLst/>
          </a:prstGeom>
          <a:solidFill>
            <a:srgbClr val="FFCC99"/>
          </a:solidFill>
          <a:ln w="9525">
            <a:noFill/>
            <a:miter lim="800000"/>
            <a:headEnd/>
            <a:tailEnd/>
          </a:ln>
          <a:effectLst/>
        </p:spPr>
        <p:txBody>
          <a:bodyPr wrap="none">
            <a:spAutoFit/>
          </a:bodyPr>
          <a:lstStyle/>
          <a:p>
            <a:r>
              <a:rPr lang="en-GB" b="1"/>
              <a:t>B</a:t>
            </a:r>
            <a:r>
              <a:rPr lang="en-GB"/>
              <a:t>  147 kg</a:t>
            </a:r>
            <a:endParaRPr lang="en-US"/>
          </a:p>
        </p:txBody>
      </p:sp>
      <p:sp>
        <p:nvSpPr>
          <p:cNvPr id="120842" name="Text Box 10"/>
          <p:cNvSpPr txBox="1">
            <a:spLocks noChangeArrowheads="1"/>
          </p:cNvSpPr>
          <p:nvPr/>
        </p:nvSpPr>
        <p:spPr bwMode="auto">
          <a:xfrm>
            <a:off x="4041775" y="6273800"/>
            <a:ext cx="1162050" cy="366713"/>
          </a:xfrm>
          <a:prstGeom prst="rect">
            <a:avLst/>
          </a:prstGeom>
          <a:solidFill>
            <a:srgbClr val="FFCC99"/>
          </a:solidFill>
          <a:ln w="9525">
            <a:noFill/>
            <a:miter lim="800000"/>
            <a:headEnd/>
            <a:tailEnd/>
          </a:ln>
          <a:effectLst/>
        </p:spPr>
        <p:txBody>
          <a:bodyPr wrap="none">
            <a:spAutoFit/>
          </a:bodyPr>
          <a:lstStyle/>
          <a:p>
            <a:r>
              <a:rPr lang="en-GB" b="1"/>
              <a:t>C</a:t>
            </a:r>
            <a:r>
              <a:rPr lang="en-GB"/>
              <a:t>  206 kg</a:t>
            </a:r>
            <a:endParaRPr lang="en-US"/>
          </a:p>
        </p:txBody>
      </p:sp>
      <p:sp>
        <p:nvSpPr>
          <p:cNvPr id="120843" name="Text Box 11"/>
          <p:cNvSpPr txBox="1">
            <a:spLocks noChangeArrowheads="1"/>
          </p:cNvSpPr>
          <p:nvPr/>
        </p:nvSpPr>
        <p:spPr bwMode="auto">
          <a:xfrm>
            <a:off x="5894388" y="6273800"/>
            <a:ext cx="1162050" cy="366713"/>
          </a:xfrm>
          <a:prstGeom prst="rect">
            <a:avLst/>
          </a:prstGeom>
          <a:solidFill>
            <a:srgbClr val="FFCC99"/>
          </a:solidFill>
          <a:ln w="9525">
            <a:noFill/>
            <a:miter lim="800000"/>
            <a:headEnd/>
            <a:tailEnd/>
          </a:ln>
          <a:effectLst/>
        </p:spPr>
        <p:txBody>
          <a:bodyPr wrap="none">
            <a:spAutoFit/>
          </a:bodyPr>
          <a:lstStyle/>
          <a:p>
            <a:r>
              <a:rPr lang="en-GB" b="1"/>
              <a:t>D</a:t>
            </a:r>
            <a:r>
              <a:rPr lang="en-GB"/>
              <a:t>  215 kg</a:t>
            </a:r>
            <a:endParaRPr lang="en-US"/>
          </a:p>
        </p:txBody>
      </p:sp>
      <p:sp>
        <p:nvSpPr>
          <p:cNvPr id="120844" name="Text Box 12"/>
          <p:cNvSpPr txBox="1">
            <a:spLocks noChangeArrowheads="1"/>
          </p:cNvSpPr>
          <p:nvPr/>
        </p:nvSpPr>
        <p:spPr bwMode="auto">
          <a:xfrm>
            <a:off x="7747000" y="6275388"/>
            <a:ext cx="1149350" cy="366712"/>
          </a:xfrm>
          <a:prstGeom prst="rect">
            <a:avLst/>
          </a:prstGeom>
          <a:solidFill>
            <a:srgbClr val="FFCC99"/>
          </a:solidFill>
          <a:ln w="9525">
            <a:noFill/>
            <a:miter lim="800000"/>
            <a:headEnd/>
            <a:tailEnd/>
          </a:ln>
          <a:effectLst/>
        </p:spPr>
        <p:txBody>
          <a:bodyPr wrap="none">
            <a:spAutoFit/>
          </a:bodyPr>
          <a:lstStyle/>
          <a:p>
            <a:r>
              <a:rPr lang="en-GB" b="1"/>
              <a:t>E</a:t>
            </a:r>
            <a:r>
              <a:rPr lang="en-GB"/>
              <a:t>  284 kg</a:t>
            </a:r>
            <a:endParaRPr lang="en-US"/>
          </a:p>
        </p:txBody>
      </p:sp>
      <p:sp>
        <p:nvSpPr>
          <p:cNvPr id="120845" name="Text Box 13"/>
          <p:cNvSpPr txBox="1">
            <a:spLocks noChangeArrowheads="1"/>
          </p:cNvSpPr>
          <p:nvPr/>
        </p:nvSpPr>
        <p:spPr bwMode="auto">
          <a:xfrm>
            <a:off x="2497138" y="206375"/>
            <a:ext cx="4048125" cy="701675"/>
          </a:xfrm>
          <a:prstGeom prst="rect">
            <a:avLst/>
          </a:prstGeom>
          <a:solidFill>
            <a:srgbClr val="FFCC00"/>
          </a:solidFill>
          <a:ln w="9525">
            <a:noFill/>
            <a:miter lim="800000"/>
            <a:headEnd/>
            <a:tailEnd/>
          </a:ln>
          <a:effectLst/>
        </p:spPr>
        <p:txBody>
          <a:bodyPr wrap="none">
            <a:spAutoFit/>
          </a:bodyPr>
          <a:lstStyle/>
          <a:p>
            <a:r>
              <a:rPr lang="en-GB" sz="4000" b="1"/>
              <a:t>Wobbly weights</a:t>
            </a:r>
            <a:endParaRPr lang="en-US" sz="4000" b="1"/>
          </a:p>
        </p:txBody>
      </p:sp>
      <p:sp>
        <p:nvSpPr>
          <p:cNvPr id="120847" name="Text Box 15"/>
          <p:cNvSpPr txBox="1">
            <a:spLocks noChangeArrowheads="1"/>
          </p:cNvSpPr>
          <p:nvPr/>
        </p:nvSpPr>
        <p:spPr bwMode="auto">
          <a:xfrm>
            <a:off x="1895475" y="4537075"/>
            <a:ext cx="2247900" cy="396875"/>
          </a:xfrm>
          <a:prstGeom prst="rect">
            <a:avLst/>
          </a:prstGeom>
          <a:solidFill>
            <a:srgbClr val="C0C0C0"/>
          </a:solidFill>
          <a:ln w="9525">
            <a:noFill/>
            <a:miter lim="800000"/>
            <a:headEnd/>
            <a:tailEnd/>
          </a:ln>
          <a:effectLst/>
        </p:spPr>
        <p:txBody>
          <a:bodyPr wrap="none">
            <a:spAutoFit/>
          </a:bodyPr>
          <a:lstStyle/>
          <a:p>
            <a:r>
              <a:rPr lang="en-GB"/>
              <a:t>Weight of parent = </a:t>
            </a:r>
            <a:r>
              <a:rPr lang="en-GB" sz="2000" i="1">
                <a:latin typeface="Times New Roman" pitchFamily="18" charset="0"/>
              </a:rPr>
              <a:t>p</a:t>
            </a:r>
            <a:endParaRPr lang="en-US" sz="2000" i="1">
              <a:latin typeface="Times New Roman" pitchFamily="18" charset="0"/>
            </a:endParaRPr>
          </a:p>
        </p:txBody>
      </p:sp>
      <p:sp>
        <p:nvSpPr>
          <p:cNvPr id="120848" name="Text Box 16"/>
          <p:cNvSpPr txBox="1">
            <a:spLocks noChangeArrowheads="1"/>
          </p:cNvSpPr>
          <p:nvPr/>
        </p:nvSpPr>
        <p:spPr bwMode="auto">
          <a:xfrm>
            <a:off x="1895475" y="4991100"/>
            <a:ext cx="2171700" cy="396875"/>
          </a:xfrm>
          <a:prstGeom prst="rect">
            <a:avLst/>
          </a:prstGeom>
          <a:solidFill>
            <a:srgbClr val="C0C0C0"/>
          </a:solidFill>
          <a:ln w="9525">
            <a:noFill/>
            <a:miter lim="800000"/>
            <a:headEnd/>
            <a:tailEnd/>
          </a:ln>
          <a:effectLst/>
        </p:spPr>
        <p:txBody>
          <a:bodyPr wrap="none">
            <a:spAutoFit/>
          </a:bodyPr>
          <a:lstStyle/>
          <a:p>
            <a:r>
              <a:rPr lang="en-GB"/>
              <a:t>Weight of nurse = </a:t>
            </a:r>
            <a:r>
              <a:rPr lang="en-GB" sz="2000" i="1">
                <a:latin typeface="Times New Roman" pitchFamily="18" charset="0"/>
              </a:rPr>
              <a:t>n</a:t>
            </a:r>
            <a:endParaRPr lang="en-US" sz="2000" i="1">
              <a:latin typeface="Times New Roman" pitchFamily="18" charset="0"/>
            </a:endParaRPr>
          </a:p>
        </p:txBody>
      </p:sp>
      <p:sp>
        <p:nvSpPr>
          <p:cNvPr id="120849" name="Text Box 17"/>
          <p:cNvSpPr txBox="1">
            <a:spLocks noChangeArrowheads="1"/>
          </p:cNvSpPr>
          <p:nvPr/>
        </p:nvSpPr>
        <p:spPr bwMode="auto">
          <a:xfrm>
            <a:off x="1895475" y="5446713"/>
            <a:ext cx="2095500" cy="396875"/>
          </a:xfrm>
          <a:prstGeom prst="rect">
            <a:avLst/>
          </a:prstGeom>
          <a:solidFill>
            <a:srgbClr val="C0C0C0"/>
          </a:solidFill>
          <a:ln w="9525">
            <a:noFill/>
            <a:miter lim="800000"/>
            <a:headEnd/>
            <a:tailEnd/>
          </a:ln>
          <a:effectLst/>
        </p:spPr>
        <p:txBody>
          <a:bodyPr wrap="none">
            <a:spAutoFit/>
          </a:bodyPr>
          <a:lstStyle/>
          <a:p>
            <a:r>
              <a:rPr lang="en-GB"/>
              <a:t>Weight of baby = </a:t>
            </a:r>
            <a:r>
              <a:rPr lang="en-GB" sz="2000" i="1">
                <a:latin typeface="Times New Roman" pitchFamily="18" charset="0"/>
              </a:rPr>
              <a:t>b</a:t>
            </a:r>
            <a:endParaRPr lang="en-US" sz="2000" i="1">
              <a:latin typeface="Times New Roman" pitchFamily="18" charset="0"/>
            </a:endParaRPr>
          </a:p>
        </p:txBody>
      </p:sp>
      <p:graphicFrame>
        <p:nvGraphicFramePr>
          <p:cNvPr id="120850" name="Object 18"/>
          <p:cNvGraphicFramePr>
            <a:graphicFrameLocks noChangeAspect="1"/>
          </p:cNvGraphicFramePr>
          <p:nvPr/>
        </p:nvGraphicFramePr>
        <p:xfrm>
          <a:off x="7197725" y="3087688"/>
          <a:ext cx="1190625" cy="360362"/>
        </p:xfrm>
        <a:graphic>
          <a:graphicData uri="http://schemas.openxmlformats.org/presentationml/2006/ole">
            <p:oleObj spid="_x0000_s44034" name="Equation" r:id="rId4" imgW="672840" imgH="203040" progId="Equation.3">
              <p:embed/>
            </p:oleObj>
          </a:graphicData>
        </a:graphic>
      </p:graphicFrame>
      <p:sp>
        <p:nvSpPr>
          <p:cNvPr id="120851" name="Line 19"/>
          <p:cNvSpPr>
            <a:spLocks noChangeShapeType="1"/>
          </p:cNvSpPr>
          <p:nvPr/>
        </p:nvSpPr>
        <p:spPr bwMode="auto">
          <a:xfrm flipH="1" flipV="1">
            <a:off x="7505700" y="2754313"/>
            <a:ext cx="55563" cy="257175"/>
          </a:xfrm>
          <a:prstGeom prst="line">
            <a:avLst/>
          </a:prstGeom>
          <a:noFill/>
          <a:ln w="9525" cap="rnd">
            <a:solidFill>
              <a:schemeClr val="tx1"/>
            </a:solidFill>
            <a:prstDash val="sysDot"/>
            <a:round/>
            <a:headEnd/>
            <a:tailEnd type="triangle" w="med" len="med"/>
          </a:ln>
          <a:effectLst/>
        </p:spPr>
        <p:txBody>
          <a:bodyPr/>
          <a:lstStyle/>
          <a:p>
            <a:endParaRPr lang="en-GB"/>
          </a:p>
        </p:txBody>
      </p:sp>
      <p:graphicFrame>
        <p:nvGraphicFramePr>
          <p:cNvPr id="120852" name="Object 20"/>
          <p:cNvGraphicFramePr>
            <a:graphicFrameLocks noChangeAspect="1"/>
          </p:cNvGraphicFramePr>
          <p:nvPr/>
        </p:nvGraphicFramePr>
        <p:xfrm>
          <a:off x="7242175" y="3505200"/>
          <a:ext cx="1168400" cy="315913"/>
        </p:xfrm>
        <a:graphic>
          <a:graphicData uri="http://schemas.openxmlformats.org/presentationml/2006/ole">
            <p:oleObj spid="_x0000_s44035" name="Equation" r:id="rId5" imgW="660240" imgH="177480" progId="Equation.3">
              <p:embed/>
            </p:oleObj>
          </a:graphicData>
        </a:graphic>
      </p:graphicFrame>
      <p:sp>
        <p:nvSpPr>
          <p:cNvPr id="120853" name="Line 21"/>
          <p:cNvSpPr>
            <a:spLocks noChangeShapeType="1"/>
          </p:cNvSpPr>
          <p:nvPr/>
        </p:nvSpPr>
        <p:spPr bwMode="auto">
          <a:xfrm flipH="1" flipV="1">
            <a:off x="5838825" y="3073400"/>
            <a:ext cx="1308100" cy="595313"/>
          </a:xfrm>
          <a:prstGeom prst="line">
            <a:avLst/>
          </a:prstGeom>
          <a:noFill/>
          <a:ln w="9525" cap="rnd">
            <a:solidFill>
              <a:schemeClr val="tx1"/>
            </a:solidFill>
            <a:prstDash val="sysDot"/>
            <a:round/>
            <a:headEnd/>
            <a:tailEnd type="triangle" w="med" len="med"/>
          </a:ln>
          <a:effectLst/>
        </p:spPr>
        <p:txBody>
          <a:bodyPr/>
          <a:lstStyle/>
          <a:p>
            <a:endParaRPr lang="en-GB"/>
          </a:p>
        </p:txBody>
      </p:sp>
      <p:graphicFrame>
        <p:nvGraphicFramePr>
          <p:cNvPr id="120854" name="Object 22"/>
          <p:cNvGraphicFramePr>
            <a:graphicFrameLocks noChangeAspect="1"/>
          </p:cNvGraphicFramePr>
          <p:nvPr/>
        </p:nvGraphicFramePr>
        <p:xfrm>
          <a:off x="7212013" y="3890963"/>
          <a:ext cx="1347787" cy="361950"/>
        </p:xfrm>
        <a:graphic>
          <a:graphicData uri="http://schemas.openxmlformats.org/presentationml/2006/ole">
            <p:oleObj spid="_x0000_s44036" name="Equation" r:id="rId6" imgW="761760" imgH="203040" progId="Equation.3">
              <p:embed/>
            </p:oleObj>
          </a:graphicData>
        </a:graphic>
      </p:graphicFrame>
      <p:sp>
        <p:nvSpPr>
          <p:cNvPr id="120855" name="Line 23"/>
          <p:cNvSpPr>
            <a:spLocks noChangeShapeType="1"/>
          </p:cNvSpPr>
          <p:nvPr/>
        </p:nvSpPr>
        <p:spPr bwMode="auto">
          <a:xfrm flipH="1" flipV="1">
            <a:off x="6067425" y="3575050"/>
            <a:ext cx="1063625" cy="476250"/>
          </a:xfrm>
          <a:prstGeom prst="line">
            <a:avLst/>
          </a:prstGeom>
          <a:noFill/>
          <a:ln w="9525" cap="rnd">
            <a:solidFill>
              <a:schemeClr val="tx1"/>
            </a:solidFill>
            <a:prstDash val="sysDot"/>
            <a:round/>
            <a:headEnd/>
            <a:tailEnd type="triangle" w="med" len="med"/>
          </a:ln>
          <a:effectLst/>
        </p:spPr>
        <p:txBody>
          <a:bodyPr/>
          <a:lstStyle/>
          <a:p>
            <a:endParaRPr lang="en-GB"/>
          </a:p>
        </p:txBody>
      </p:sp>
      <p:sp>
        <p:nvSpPr>
          <p:cNvPr id="120856" name="Line 24"/>
          <p:cNvSpPr>
            <a:spLocks noChangeShapeType="1"/>
          </p:cNvSpPr>
          <p:nvPr/>
        </p:nvSpPr>
        <p:spPr bwMode="auto">
          <a:xfrm>
            <a:off x="7061200" y="4330700"/>
            <a:ext cx="1778000" cy="0"/>
          </a:xfrm>
          <a:prstGeom prst="line">
            <a:avLst/>
          </a:prstGeom>
          <a:noFill/>
          <a:ln w="25400">
            <a:solidFill>
              <a:schemeClr val="tx1"/>
            </a:solidFill>
            <a:round/>
            <a:headEnd/>
            <a:tailEnd/>
          </a:ln>
          <a:effectLst/>
        </p:spPr>
        <p:txBody>
          <a:bodyPr/>
          <a:lstStyle/>
          <a:p>
            <a:endParaRPr lang="en-GB"/>
          </a:p>
        </p:txBody>
      </p:sp>
      <p:graphicFrame>
        <p:nvGraphicFramePr>
          <p:cNvPr id="120857" name="Object 25"/>
          <p:cNvGraphicFramePr>
            <a:graphicFrameLocks noChangeAspect="1"/>
          </p:cNvGraphicFramePr>
          <p:nvPr/>
        </p:nvGraphicFramePr>
        <p:xfrm>
          <a:off x="6407150" y="4440238"/>
          <a:ext cx="2179638" cy="361950"/>
        </p:xfrm>
        <a:graphic>
          <a:graphicData uri="http://schemas.openxmlformats.org/presentationml/2006/ole">
            <p:oleObj spid="_x0000_s44037" name="Equation" r:id="rId7" imgW="1231560" imgH="203040" progId="Equation.3">
              <p:embed/>
            </p:oleObj>
          </a:graphicData>
        </a:graphic>
      </p:graphicFrame>
      <p:graphicFrame>
        <p:nvGraphicFramePr>
          <p:cNvPr id="120858" name="Object 26"/>
          <p:cNvGraphicFramePr>
            <a:graphicFrameLocks noChangeAspect="1"/>
          </p:cNvGraphicFramePr>
          <p:nvPr/>
        </p:nvGraphicFramePr>
        <p:xfrm>
          <a:off x="6534150" y="4875213"/>
          <a:ext cx="2022475" cy="361950"/>
        </p:xfrm>
        <a:graphic>
          <a:graphicData uri="http://schemas.openxmlformats.org/presentationml/2006/ole">
            <p:oleObj spid="_x0000_s44038" name="Equation" r:id="rId8" imgW="1143000" imgH="203040" progId="Equation.3">
              <p:embed/>
            </p:oleObj>
          </a:graphicData>
        </a:graphic>
      </p:graphicFrame>
      <p:graphicFrame>
        <p:nvGraphicFramePr>
          <p:cNvPr id="120859" name="Object 27"/>
          <p:cNvGraphicFramePr>
            <a:graphicFrameLocks noChangeAspect="1"/>
          </p:cNvGraphicFramePr>
          <p:nvPr/>
        </p:nvGraphicFramePr>
        <p:xfrm>
          <a:off x="8496300" y="3335338"/>
          <a:ext cx="501650" cy="504825"/>
        </p:xfrm>
        <a:graphic>
          <a:graphicData uri="http://schemas.openxmlformats.org/presentationml/2006/ole">
            <p:oleObj spid="_x0000_s44039" name="Equation" r:id="rId9" imgW="139680" imgH="139680" progId="Equation.3">
              <p:embed/>
            </p:oleObj>
          </a:graphicData>
        </a:graphic>
      </p:graphicFrame>
      <p:pic>
        <p:nvPicPr>
          <p:cNvPr id="27" name="Picture 8" descr="C:\Users\Dan\Downloads\help_256.png">
            <a:hlinkClick r:id="rId10" action="ppaction://hlinksldjump"/>
          </p:cNvPr>
          <p:cNvPicPr>
            <a:picLocks noChangeAspect="1" noChangeArrowheads="1"/>
          </p:cNvPicPr>
          <p:nvPr/>
        </p:nvPicPr>
        <p:blipFill>
          <a:blip r:embed="rId11" cstate="print"/>
          <a:srcRect/>
          <a:stretch>
            <a:fillRect/>
          </a:stretch>
        </p:blipFill>
        <p:spPr bwMode="auto">
          <a:xfrm>
            <a:off x="8461830" y="72570"/>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0834"/>
                                        </p:tgtEl>
                                        <p:attrNameLst>
                                          <p:attrName>style.visibility</p:attrName>
                                        </p:attrNameLst>
                                      </p:cBhvr>
                                      <p:to>
                                        <p:strVal val="visible"/>
                                      </p:to>
                                    </p:set>
                                    <p:animEffect transition="in" filter="fade">
                                      <p:cBhvr>
                                        <p:cTn id="7" dur="500"/>
                                        <p:tgtEl>
                                          <p:spTgt spid="1208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0835"/>
                                        </p:tgtEl>
                                        <p:attrNameLst>
                                          <p:attrName>style.visibility</p:attrName>
                                        </p:attrNameLst>
                                      </p:cBhvr>
                                      <p:to>
                                        <p:strVal val="visible"/>
                                      </p:to>
                                    </p:set>
                                    <p:animEffect transition="in" filter="fade">
                                      <p:cBhvr>
                                        <p:cTn id="12" dur="500"/>
                                        <p:tgtEl>
                                          <p:spTgt spid="12083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0836"/>
                                        </p:tgtEl>
                                        <p:attrNameLst>
                                          <p:attrName>style.visibility</p:attrName>
                                        </p:attrNameLst>
                                      </p:cBhvr>
                                      <p:to>
                                        <p:strVal val="visible"/>
                                      </p:to>
                                    </p:set>
                                    <p:animEffect transition="in" filter="fade">
                                      <p:cBhvr>
                                        <p:cTn id="17" dur="500"/>
                                        <p:tgtEl>
                                          <p:spTgt spid="12083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0837"/>
                                        </p:tgtEl>
                                        <p:attrNameLst>
                                          <p:attrName>style.visibility</p:attrName>
                                        </p:attrNameLst>
                                      </p:cBhvr>
                                      <p:to>
                                        <p:strVal val="visible"/>
                                      </p:to>
                                    </p:set>
                                    <p:animEffect transition="in" filter="fade">
                                      <p:cBhvr>
                                        <p:cTn id="22" dur="500"/>
                                        <p:tgtEl>
                                          <p:spTgt spid="1208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0838"/>
                                        </p:tgtEl>
                                        <p:attrNameLst>
                                          <p:attrName>style.visibility</p:attrName>
                                        </p:attrNameLst>
                                      </p:cBhvr>
                                      <p:to>
                                        <p:strVal val="visible"/>
                                      </p:to>
                                    </p:set>
                                    <p:animEffect transition="in" filter="fade">
                                      <p:cBhvr>
                                        <p:cTn id="27" dur="500"/>
                                        <p:tgtEl>
                                          <p:spTgt spid="12083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0839"/>
                                        </p:tgtEl>
                                        <p:attrNameLst>
                                          <p:attrName>style.visibility</p:attrName>
                                        </p:attrNameLst>
                                      </p:cBhvr>
                                      <p:to>
                                        <p:strVal val="visible"/>
                                      </p:to>
                                    </p:set>
                                    <p:animEffect transition="in" filter="fade">
                                      <p:cBhvr>
                                        <p:cTn id="32" dur="500"/>
                                        <p:tgtEl>
                                          <p:spTgt spid="12083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0840"/>
                                        </p:tgtEl>
                                        <p:attrNameLst>
                                          <p:attrName>style.visibility</p:attrName>
                                        </p:attrNameLst>
                                      </p:cBhvr>
                                      <p:to>
                                        <p:strVal val="visible"/>
                                      </p:to>
                                    </p:set>
                                    <p:animEffect transition="in" filter="fade">
                                      <p:cBhvr>
                                        <p:cTn id="37" dur="500"/>
                                        <p:tgtEl>
                                          <p:spTgt spid="12084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20841"/>
                                        </p:tgtEl>
                                        <p:attrNameLst>
                                          <p:attrName>style.visibility</p:attrName>
                                        </p:attrNameLst>
                                      </p:cBhvr>
                                      <p:to>
                                        <p:strVal val="visible"/>
                                      </p:to>
                                    </p:set>
                                    <p:animEffect transition="in" filter="fade">
                                      <p:cBhvr>
                                        <p:cTn id="40" dur="500"/>
                                        <p:tgtEl>
                                          <p:spTgt spid="12084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20842"/>
                                        </p:tgtEl>
                                        <p:attrNameLst>
                                          <p:attrName>style.visibility</p:attrName>
                                        </p:attrNameLst>
                                      </p:cBhvr>
                                      <p:to>
                                        <p:strVal val="visible"/>
                                      </p:to>
                                    </p:set>
                                    <p:animEffect transition="in" filter="fade">
                                      <p:cBhvr>
                                        <p:cTn id="43" dur="500"/>
                                        <p:tgtEl>
                                          <p:spTgt spid="12084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20843"/>
                                        </p:tgtEl>
                                        <p:attrNameLst>
                                          <p:attrName>style.visibility</p:attrName>
                                        </p:attrNameLst>
                                      </p:cBhvr>
                                      <p:to>
                                        <p:strVal val="visible"/>
                                      </p:to>
                                    </p:set>
                                    <p:animEffect transition="in" filter="fade">
                                      <p:cBhvr>
                                        <p:cTn id="46" dur="500"/>
                                        <p:tgtEl>
                                          <p:spTgt spid="12084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20844"/>
                                        </p:tgtEl>
                                        <p:attrNameLst>
                                          <p:attrName>style.visibility</p:attrName>
                                        </p:attrNameLst>
                                      </p:cBhvr>
                                      <p:to>
                                        <p:strVal val="visible"/>
                                      </p:to>
                                    </p:set>
                                    <p:animEffect transition="in" filter="fade">
                                      <p:cBhvr>
                                        <p:cTn id="49" dur="500"/>
                                        <p:tgtEl>
                                          <p:spTgt spid="12084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20847"/>
                                        </p:tgtEl>
                                        <p:attrNameLst>
                                          <p:attrName>style.visibility</p:attrName>
                                        </p:attrNameLst>
                                      </p:cBhvr>
                                      <p:to>
                                        <p:strVal val="visible"/>
                                      </p:to>
                                    </p:set>
                                    <p:animEffect transition="in" filter="fade">
                                      <p:cBhvr>
                                        <p:cTn id="54" dur="500"/>
                                        <p:tgtEl>
                                          <p:spTgt spid="120847"/>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20848"/>
                                        </p:tgtEl>
                                        <p:attrNameLst>
                                          <p:attrName>style.visibility</p:attrName>
                                        </p:attrNameLst>
                                      </p:cBhvr>
                                      <p:to>
                                        <p:strVal val="visible"/>
                                      </p:to>
                                    </p:set>
                                    <p:animEffect transition="in" filter="fade">
                                      <p:cBhvr>
                                        <p:cTn id="59" dur="500"/>
                                        <p:tgtEl>
                                          <p:spTgt spid="120848"/>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20849"/>
                                        </p:tgtEl>
                                        <p:attrNameLst>
                                          <p:attrName>style.visibility</p:attrName>
                                        </p:attrNameLst>
                                      </p:cBhvr>
                                      <p:to>
                                        <p:strVal val="visible"/>
                                      </p:to>
                                    </p:set>
                                    <p:animEffect transition="in" filter="fade">
                                      <p:cBhvr>
                                        <p:cTn id="64" dur="500"/>
                                        <p:tgtEl>
                                          <p:spTgt spid="120849"/>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120850"/>
                                        </p:tgtEl>
                                        <p:attrNameLst>
                                          <p:attrName>style.visibility</p:attrName>
                                        </p:attrNameLst>
                                      </p:cBhvr>
                                      <p:to>
                                        <p:strVal val="visible"/>
                                      </p:to>
                                    </p:set>
                                    <p:animEffect transition="in" filter="fade">
                                      <p:cBhvr>
                                        <p:cTn id="69" dur="500"/>
                                        <p:tgtEl>
                                          <p:spTgt spid="120850"/>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20851"/>
                                        </p:tgtEl>
                                        <p:attrNameLst>
                                          <p:attrName>style.visibility</p:attrName>
                                        </p:attrNameLst>
                                      </p:cBhvr>
                                      <p:to>
                                        <p:strVal val="visible"/>
                                      </p:to>
                                    </p:set>
                                    <p:animEffect transition="in" filter="fade">
                                      <p:cBhvr>
                                        <p:cTn id="72" dur="500"/>
                                        <p:tgtEl>
                                          <p:spTgt spid="120851"/>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120852"/>
                                        </p:tgtEl>
                                        <p:attrNameLst>
                                          <p:attrName>style.visibility</p:attrName>
                                        </p:attrNameLst>
                                      </p:cBhvr>
                                      <p:to>
                                        <p:strVal val="visible"/>
                                      </p:to>
                                    </p:set>
                                    <p:animEffect transition="in" filter="fade">
                                      <p:cBhvr>
                                        <p:cTn id="77" dur="500"/>
                                        <p:tgtEl>
                                          <p:spTgt spid="120852"/>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120853"/>
                                        </p:tgtEl>
                                        <p:attrNameLst>
                                          <p:attrName>style.visibility</p:attrName>
                                        </p:attrNameLst>
                                      </p:cBhvr>
                                      <p:to>
                                        <p:strVal val="visible"/>
                                      </p:to>
                                    </p:set>
                                    <p:animEffect transition="in" filter="fade">
                                      <p:cBhvr>
                                        <p:cTn id="80" dur="500"/>
                                        <p:tgtEl>
                                          <p:spTgt spid="120853"/>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120854"/>
                                        </p:tgtEl>
                                        <p:attrNameLst>
                                          <p:attrName>style.visibility</p:attrName>
                                        </p:attrNameLst>
                                      </p:cBhvr>
                                      <p:to>
                                        <p:strVal val="visible"/>
                                      </p:to>
                                    </p:set>
                                    <p:animEffect transition="in" filter="fade">
                                      <p:cBhvr>
                                        <p:cTn id="85" dur="500"/>
                                        <p:tgtEl>
                                          <p:spTgt spid="120854"/>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120855"/>
                                        </p:tgtEl>
                                        <p:attrNameLst>
                                          <p:attrName>style.visibility</p:attrName>
                                        </p:attrNameLst>
                                      </p:cBhvr>
                                      <p:to>
                                        <p:strVal val="visible"/>
                                      </p:to>
                                    </p:set>
                                    <p:animEffect transition="in" filter="fade">
                                      <p:cBhvr>
                                        <p:cTn id="88" dur="500"/>
                                        <p:tgtEl>
                                          <p:spTgt spid="120855"/>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nodeType="clickEffect">
                                  <p:stCondLst>
                                    <p:cond delay="0"/>
                                  </p:stCondLst>
                                  <p:childTnLst>
                                    <p:set>
                                      <p:cBhvr>
                                        <p:cTn id="92" dur="1" fill="hold">
                                          <p:stCondLst>
                                            <p:cond delay="0"/>
                                          </p:stCondLst>
                                        </p:cTn>
                                        <p:tgtEl>
                                          <p:spTgt spid="120859"/>
                                        </p:tgtEl>
                                        <p:attrNameLst>
                                          <p:attrName>style.visibility</p:attrName>
                                        </p:attrNameLst>
                                      </p:cBhvr>
                                      <p:to>
                                        <p:strVal val="visible"/>
                                      </p:to>
                                    </p:set>
                                    <p:animEffect transition="in" filter="fade">
                                      <p:cBhvr>
                                        <p:cTn id="93" dur="500"/>
                                        <p:tgtEl>
                                          <p:spTgt spid="120859"/>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120856"/>
                                        </p:tgtEl>
                                        <p:attrNameLst>
                                          <p:attrName>style.visibility</p:attrName>
                                        </p:attrNameLst>
                                      </p:cBhvr>
                                      <p:to>
                                        <p:strVal val="visible"/>
                                      </p:to>
                                    </p:set>
                                    <p:animEffect transition="in" filter="fade">
                                      <p:cBhvr>
                                        <p:cTn id="96" dur="500"/>
                                        <p:tgtEl>
                                          <p:spTgt spid="120856"/>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nodeType="clickEffect">
                                  <p:stCondLst>
                                    <p:cond delay="0"/>
                                  </p:stCondLst>
                                  <p:childTnLst>
                                    <p:set>
                                      <p:cBhvr>
                                        <p:cTn id="100" dur="1" fill="hold">
                                          <p:stCondLst>
                                            <p:cond delay="0"/>
                                          </p:stCondLst>
                                        </p:cTn>
                                        <p:tgtEl>
                                          <p:spTgt spid="120857"/>
                                        </p:tgtEl>
                                        <p:attrNameLst>
                                          <p:attrName>style.visibility</p:attrName>
                                        </p:attrNameLst>
                                      </p:cBhvr>
                                      <p:to>
                                        <p:strVal val="visible"/>
                                      </p:to>
                                    </p:set>
                                    <p:animEffect transition="in" filter="fade">
                                      <p:cBhvr>
                                        <p:cTn id="101" dur="500"/>
                                        <p:tgtEl>
                                          <p:spTgt spid="120857"/>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nodeType="clickEffect">
                                  <p:stCondLst>
                                    <p:cond delay="0"/>
                                  </p:stCondLst>
                                  <p:childTnLst>
                                    <p:set>
                                      <p:cBhvr>
                                        <p:cTn id="105" dur="1" fill="hold">
                                          <p:stCondLst>
                                            <p:cond delay="0"/>
                                          </p:stCondLst>
                                        </p:cTn>
                                        <p:tgtEl>
                                          <p:spTgt spid="120858"/>
                                        </p:tgtEl>
                                        <p:attrNameLst>
                                          <p:attrName>style.visibility</p:attrName>
                                        </p:attrNameLst>
                                      </p:cBhvr>
                                      <p:to>
                                        <p:strVal val="visible"/>
                                      </p:to>
                                    </p:set>
                                    <p:animEffect transition="in" filter="fade">
                                      <p:cBhvr>
                                        <p:cTn id="106" dur="500"/>
                                        <p:tgtEl>
                                          <p:spTgt spid="120858"/>
                                        </p:tgtEl>
                                      </p:cBhvr>
                                    </p:animEffect>
                                  </p:childTnLst>
                                </p:cTn>
                              </p:par>
                            </p:childTnLst>
                          </p:cTn>
                        </p:par>
                      </p:childTnLst>
                    </p:cTn>
                  </p:par>
                  <p:par>
                    <p:cTn id="107" fill="hold">
                      <p:stCondLst>
                        <p:cond delay="indefinite"/>
                      </p:stCondLst>
                      <p:childTnLst>
                        <p:par>
                          <p:cTn id="108" fill="hold">
                            <p:stCondLst>
                              <p:cond delay="0"/>
                            </p:stCondLst>
                            <p:childTnLst>
                              <p:par>
                                <p:cTn id="109" presetID="1" presetClass="emph" presetSubtype="2" fill="hold" nodeType="clickEffect">
                                  <p:stCondLst>
                                    <p:cond delay="0"/>
                                  </p:stCondLst>
                                  <p:childTnLst>
                                    <p:animClr clrSpc="rgb" dir="cw">
                                      <p:cBhvr>
                                        <p:cTn id="110" dur="500" fill="hold"/>
                                        <p:tgtEl>
                                          <p:spTgt spid="120840"/>
                                        </p:tgtEl>
                                        <p:attrNameLst>
                                          <p:attrName>fillcolor</p:attrName>
                                        </p:attrNameLst>
                                      </p:cBhvr>
                                      <p:to>
                                        <a:srgbClr val="FFFF00"/>
                                      </p:to>
                                    </p:animClr>
                                    <p:set>
                                      <p:cBhvr>
                                        <p:cTn id="111" dur="500" fill="hold"/>
                                        <p:tgtEl>
                                          <p:spTgt spid="120840"/>
                                        </p:tgtEl>
                                        <p:attrNameLst>
                                          <p:attrName>fill.type</p:attrName>
                                        </p:attrNameLst>
                                      </p:cBhvr>
                                      <p:to>
                                        <p:strVal val="solid"/>
                                      </p:to>
                                    </p:set>
                                    <p:set>
                                      <p:cBhvr>
                                        <p:cTn id="112" dur="500" fill="hold"/>
                                        <p:tgtEl>
                                          <p:spTgt spid="12084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animBg="1"/>
      <p:bldP spid="120835" grpId="0" animBg="1"/>
      <p:bldP spid="120836" grpId="0" animBg="1"/>
      <p:bldP spid="120837" grpId="0" animBg="1"/>
      <p:bldP spid="120838" grpId="0" animBg="1"/>
      <p:bldP spid="120839" grpId="0" animBg="1"/>
      <p:bldP spid="120840" grpId="0" animBg="1"/>
      <p:bldP spid="120841" grpId="0" animBg="1"/>
      <p:bldP spid="120842" grpId="0" animBg="1"/>
      <p:bldP spid="120843" grpId="0" animBg="1"/>
      <p:bldP spid="120844" grpId="0" animBg="1"/>
      <p:bldP spid="120847" grpId="0" animBg="1"/>
      <p:bldP spid="120848" grpId="0" animBg="1"/>
      <p:bldP spid="120849" grpId="0" animBg="1"/>
      <p:bldP spid="120851" grpId="0" animBg="1"/>
      <p:bldP spid="120853" grpId="0" animBg="1"/>
      <p:bldP spid="120855" grpId="0" animBg="1"/>
      <p:bldP spid="12085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55242" y="116117"/>
            <a:ext cx="5985101" cy="1938992"/>
          </a:xfrm>
          <a:prstGeom prst="rect">
            <a:avLst/>
          </a:prstGeom>
          <a:solidFill>
            <a:schemeClr val="accent4">
              <a:lumMod val="50000"/>
            </a:schemeClr>
          </a:solidFill>
        </p:spPr>
        <p:txBody>
          <a:bodyPr wrap="none" rtlCol="0">
            <a:spAutoFit/>
          </a:bodyPr>
          <a:lstStyle/>
          <a:p>
            <a:pPr algn="ctr"/>
            <a:r>
              <a:rPr lang="en-GB" sz="2400" dirty="0" smtClean="0">
                <a:solidFill>
                  <a:schemeClr val="bg1"/>
                </a:solidFill>
              </a:rPr>
              <a:t>I write down three positive numbers a, b and c</a:t>
            </a:r>
          </a:p>
          <a:p>
            <a:pPr algn="ctr"/>
            <a:r>
              <a:rPr lang="en-GB" sz="2400" dirty="0" smtClean="0">
                <a:solidFill>
                  <a:schemeClr val="bg1"/>
                </a:solidFill>
              </a:rPr>
              <a:t>The product of a and b is 2.</a:t>
            </a:r>
          </a:p>
          <a:p>
            <a:pPr algn="ctr"/>
            <a:r>
              <a:rPr lang="en-GB" sz="2400" dirty="0" smtClean="0">
                <a:solidFill>
                  <a:schemeClr val="bg1"/>
                </a:solidFill>
              </a:rPr>
              <a:t>The product of b and c is 24.</a:t>
            </a:r>
          </a:p>
          <a:p>
            <a:pPr algn="ctr"/>
            <a:r>
              <a:rPr lang="en-GB" sz="2400" dirty="0" smtClean="0">
                <a:solidFill>
                  <a:schemeClr val="bg1"/>
                </a:solidFill>
              </a:rPr>
              <a:t>The product of c and a is 3.</a:t>
            </a:r>
          </a:p>
          <a:p>
            <a:pPr algn="ctr"/>
            <a:r>
              <a:rPr lang="en-GB" sz="2400" dirty="0" smtClean="0">
                <a:solidFill>
                  <a:schemeClr val="bg1"/>
                </a:solidFill>
              </a:rPr>
              <a:t>What is the sum of all three numbers?</a:t>
            </a:r>
          </a:p>
        </p:txBody>
      </p:sp>
      <p:graphicFrame>
        <p:nvGraphicFramePr>
          <p:cNvPr id="20482" name="Object 2"/>
          <p:cNvGraphicFramePr>
            <a:graphicFrameLocks noChangeAspect="1"/>
          </p:cNvGraphicFramePr>
          <p:nvPr/>
        </p:nvGraphicFramePr>
        <p:xfrm>
          <a:off x="2081099" y="2162630"/>
          <a:ext cx="979602" cy="404132"/>
        </p:xfrm>
        <a:graphic>
          <a:graphicData uri="http://schemas.openxmlformats.org/presentationml/2006/ole">
            <p:oleObj spid="_x0000_s20482" name="Equation" r:id="rId3" imgW="431640" imgH="177480" progId="Equation.3">
              <p:embed/>
            </p:oleObj>
          </a:graphicData>
        </a:graphic>
      </p:graphicFrame>
      <p:graphicFrame>
        <p:nvGraphicFramePr>
          <p:cNvPr id="20483" name="Object 3"/>
          <p:cNvGraphicFramePr>
            <a:graphicFrameLocks noChangeAspect="1"/>
          </p:cNvGraphicFramePr>
          <p:nvPr/>
        </p:nvGraphicFramePr>
        <p:xfrm>
          <a:off x="1998021" y="2610758"/>
          <a:ext cx="1123004" cy="404132"/>
        </p:xfrm>
        <a:graphic>
          <a:graphicData uri="http://schemas.openxmlformats.org/presentationml/2006/ole">
            <p:oleObj spid="_x0000_s20483" name="Equation" r:id="rId4" imgW="495000" imgH="177480" progId="Equation.3">
              <p:embed/>
            </p:oleObj>
          </a:graphicData>
        </a:graphic>
      </p:graphicFrame>
      <p:graphicFrame>
        <p:nvGraphicFramePr>
          <p:cNvPr id="20484" name="Object 4"/>
          <p:cNvGraphicFramePr>
            <a:graphicFrameLocks noChangeAspect="1"/>
          </p:cNvGraphicFramePr>
          <p:nvPr/>
        </p:nvGraphicFramePr>
        <p:xfrm>
          <a:off x="2109083" y="3073173"/>
          <a:ext cx="949804" cy="404133"/>
        </p:xfrm>
        <a:graphic>
          <a:graphicData uri="http://schemas.openxmlformats.org/presentationml/2006/ole">
            <p:oleObj spid="_x0000_s20484" name="Equation" r:id="rId5" imgW="419040" imgH="177480" progId="Equation.3">
              <p:embed/>
            </p:oleObj>
          </a:graphicData>
        </a:graphic>
      </p:graphicFrame>
      <p:graphicFrame>
        <p:nvGraphicFramePr>
          <p:cNvPr id="20485" name="Object 5"/>
          <p:cNvGraphicFramePr>
            <a:graphicFrameLocks noChangeAspect="1"/>
          </p:cNvGraphicFramePr>
          <p:nvPr/>
        </p:nvGraphicFramePr>
        <p:xfrm>
          <a:off x="1956455" y="3696927"/>
          <a:ext cx="2880129" cy="444199"/>
        </p:xfrm>
        <a:graphic>
          <a:graphicData uri="http://schemas.openxmlformats.org/presentationml/2006/ole">
            <p:oleObj spid="_x0000_s20485" name="Equation" r:id="rId6" imgW="1320480" imgH="203040" progId="Equation.3">
              <p:embed/>
            </p:oleObj>
          </a:graphicData>
        </a:graphic>
      </p:graphicFrame>
      <p:graphicFrame>
        <p:nvGraphicFramePr>
          <p:cNvPr id="20486" name="Object 6"/>
          <p:cNvGraphicFramePr>
            <a:graphicFrameLocks noChangeAspect="1"/>
          </p:cNvGraphicFramePr>
          <p:nvPr/>
        </p:nvGraphicFramePr>
        <p:xfrm>
          <a:off x="4874986" y="3721864"/>
          <a:ext cx="1889125" cy="468313"/>
        </p:xfrm>
        <a:graphic>
          <a:graphicData uri="http://schemas.openxmlformats.org/presentationml/2006/ole">
            <p:oleObj spid="_x0000_s20486" name="Equation" r:id="rId7" imgW="977760" imgH="241200" progId="Equation.3">
              <p:embed/>
            </p:oleObj>
          </a:graphicData>
        </a:graphic>
      </p:graphicFrame>
      <p:graphicFrame>
        <p:nvGraphicFramePr>
          <p:cNvPr id="20487" name="Object 7"/>
          <p:cNvGraphicFramePr>
            <a:graphicFrameLocks noChangeAspect="1"/>
          </p:cNvGraphicFramePr>
          <p:nvPr/>
        </p:nvGraphicFramePr>
        <p:xfrm>
          <a:off x="6820078" y="3795128"/>
          <a:ext cx="1422400" cy="344488"/>
        </p:xfrm>
        <a:graphic>
          <a:graphicData uri="http://schemas.openxmlformats.org/presentationml/2006/ole">
            <p:oleObj spid="_x0000_s20487" name="Equation" r:id="rId8" imgW="736560" imgH="177480" progId="Equation.3">
              <p:embed/>
            </p:oleObj>
          </a:graphicData>
        </a:graphic>
      </p:graphicFrame>
      <p:sp>
        <p:nvSpPr>
          <p:cNvPr id="13" name="TextBox 12"/>
          <p:cNvSpPr txBox="1"/>
          <p:nvPr/>
        </p:nvSpPr>
        <p:spPr>
          <a:xfrm>
            <a:off x="3802743" y="4310746"/>
            <a:ext cx="3770904" cy="461665"/>
          </a:xfrm>
          <a:prstGeom prst="rect">
            <a:avLst/>
          </a:prstGeom>
          <a:noFill/>
        </p:spPr>
        <p:txBody>
          <a:bodyPr wrap="none" rtlCol="0">
            <a:spAutoFit/>
          </a:bodyPr>
          <a:lstStyle/>
          <a:p>
            <a:r>
              <a:rPr lang="en-GB" sz="2400" dirty="0" smtClean="0"/>
              <a:t>Comparing with equation (1)</a:t>
            </a:r>
            <a:endParaRPr lang="en-GB" sz="2400" dirty="0"/>
          </a:p>
        </p:txBody>
      </p:sp>
      <p:graphicFrame>
        <p:nvGraphicFramePr>
          <p:cNvPr id="20488" name="Object 8"/>
          <p:cNvGraphicFramePr>
            <a:graphicFrameLocks noChangeAspect="1"/>
          </p:cNvGraphicFramePr>
          <p:nvPr/>
        </p:nvGraphicFramePr>
        <p:xfrm>
          <a:off x="7431996" y="4319590"/>
          <a:ext cx="1267534" cy="433840"/>
        </p:xfrm>
        <a:graphic>
          <a:graphicData uri="http://schemas.openxmlformats.org/presentationml/2006/ole">
            <p:oleObj spid="_x0000_s20488" name="Equation" r:id="rId9" imgW="520560" imgH="177480" progId="Equation.3">
              <p:embed/>
            </p:oleObj>
          </a:graphicData>
        </a:graphic>
      </p:graphicFrame>
      <p:sp>
        <p:nvSpPr>
          <p:cNvPr id="15" name="TextBox 14"/>
          <p:cNvSpPr txBox="1"/>
          <p:nvPr/>
        </p:nvSpPr>
        <p:spPr>
          <a:xfrm>
            <a:off x="3795487" y="4767944"/>
            <a:ext cx="3770904" cy="461665"/>
          </a:xfrm>
          <a:prstGeom prst="rect">
            <a:avLst/>
          </a:prstGeom>
          <a:noFill/>
        </p:spPr>
        <p:txBody>
          <a:bodyPr wrap="none" rtlCol="0">
            <a:spAutoFit/>
          </a:bodyPr>
          <a:lstStyle/>
          <a:p>
            <a:r>
              <a:rPr lang="en-GB" sz="2400" dirty="0" smtClean="0"/>
              <a:t>Comparing with equation (2)</a:t>
            </a:r>
            <a:endParaRPr lang="en-GB" sz="2400" dirty="0"/>
          </a:p>
        </p:txBody>
      </p:sp>
      <p:graphicFrame>
        <p:nvGraphicFramePr>
          <p:cNvPr id="16" name="Object 8"/>
          <p:cNvGraphicFramePr>
            <a:graphicFrameLocks noChangeAspect="1"/>
          </p:cNvGraphicFramePr>
          <p:nvPr/>
        </p:nvGraphicFramePr>
        <p:xfrm>
          <a:off x="7414308" y="4728256"/>
          <a:ext cx="1297522" cy="557794"/>
        </p:xfrm>
        <a:graphic>
          <a:graphicData uri="http://schemas.openxmlformats.org/presentationml/2006/ole">
            <p:oleObj spid="_x0000_s20489" name="Equation" r:id="rId10" imgW="533160" imgH="228600" progId="Equation.3">
              <p:embed/>
            </p:oleObj>
          </a:graphicData>
        </a:graphic>
      </p:graphicFrame>
      <p:sp>
        <p:nvSpPr>
          <p:cNvPr id="17" name="TextBox 16"/>
          <p:cNvSpPr txBox="1"/>
          <p:nvPr/>
        </p:nvSpPr>
        <p:spPr>
          <a:xfrm>
            <a:off x="3780973" y="5217887"/>
            <a:ext cx="3770904" cy="461665"/>
          </a:xfrm>
          <a:prstGeom prst="rect">
            <a:avLst/>
          </a:prstGeom>
          <a:noFill/>
        </p:spPr>
        <p:txBody>
          <a:bodyPr wrap="none" rtlCol="0">
            <a:spAutoFit/>
          </a:bodyPr>
          <a:lstStyle/>
          <a:p>
            <a:r>
              <a:rPr lang="en-GB" sz="2400" dirty="0" smtClean="0"/>
              <a:t>Comparing with equation (3)</a:t>
            </a:r>
            <a:endParaRPr lang="en-GB" sz="2400" dirty="0"/>
          </a:p>
        </p:txBody>
      </p:sp>
      <p:graphicFrame>
        <p:nvGraphicFramePr>
          <p:cNvPr id="18" name="Object 8"/>
          <p:cNvGraphicFramePr>
            <a:graphicFrameLocks noChangeAspect="1"/>
          </p:cNvGraphicFramePr>
          <p:nvPr/>
        </p:nvGraphicFramePr>
        <p:xfrm>
          <a:off x="7398433" y="5226731"/>
          <a:ext cx="1297523" cy="433840"/>
        </p:xfrm>
        <a:graphic>
          <a:graphicData uri="http://schemas.openxmlformats.org/presentationml/2006/ole">
            <p:oleObj spid="_x0000_s20490" name="Equation" r:id="rId11" imgW="533160" imgH="177480" progId="Equation.3">
              <p:embed/>
            </p:oleObj>
          </a:graphicData>
        </a:graphic>
      </p:graphicFrame>
      <p:sp>
        <p:nvSpPr>
          <p:cNvPr id="19" name="TextBox 18"/>
          <p:cNvSpPr txBox="1"/>
          <p:nvPr/>
        </p:nvSpPr>
        <p:spPr>
          <a:xfrm>
            <a:off x="6937830" y="6052457"/>
            <a:ext cx="1963999" cy="461665"/>
          </a:xfrm>
          <a:prstGeom prst="rect">
            <a:avLst/>
          </a:prstGeom>
          <a:noFill/>
        </p:spPr>
        <p:txBody>
          <a:bodyPr wrap="none" rtlCol="0">
            <a:spAutoFit/>
          </a:bodyPr>
          <a:lstStyle/>
          <a:p>
            <a:r>
              <a:rPr lang="en-GB" sz="2400" b="1" dirty="0" smtClean="0"/>
              <a:t>So sum is 10½</a:t>
            </a:r>
            <a:endParaRPr lang="en-GB" sz="2400" b="1" dirty="0"/>
          </a:p>
        </p:txBody>
      </p:sp>
      <p:graphicFrame>
        <p:nvGraphicFramePr>
          <p:cNvPr id="20491" name="Object 11"/>
          <p:cNvGraphicFramePr>
            <a:graphicFrameLocks noChangeAspect="1"/>
          </p:cNvGraphicFramePr>
          <p:nvPr/>
        </p:nvGraphicFramePr>
        <p:xfrm>
          <a:off x="3362880" y="2135431"/>
          <a:ext cx="410834" cy="465731"/>
        </p:xfrm>
        <a:graphic>
          <a:graphicData uri="http://schemas.openxmlformats.org/presentationml/2006/ole">
            <p:oleObj spid="_x0000_s20491" name="Equation" r:id="rId12" imgW="190440" imgH="215640" progId="Equation.3">
              <p:embed/>
            </p:oleObj>
          </a:graphicData>
        </a:graphic>
      </p:graphicFrame>
      <p:graphicFrame>
        <p:nvGraphicFramePr>
          <p:cNvPr id="20492" name="Object 12"/>
          <p:cNvGraphicFramePr>
            <a:graphicFrameLocks noChangeAspect="1"/>
          </p:cNvGraphicFramePr>
          <p:nvPr/>
        </p:nvGraphicFramePr>
        <p:xfrm>
          <a:off x="3345617" y="2597845"/>
          <a:ext cx="465730" cy="465730"/>
        </p:xfrm>
        <a:graphic>
          <a:graphicData uri="http://schemas.openxmlformats.org/presentationml/2006/ole">
            <p:oleObj spid="_x0000_s20492" name="Equation" r:id="rId13" imgW="215640" imgH="215640" progId="Equation.3">
              <p:embed/>
            </p:oleObj>
          </a:graphicData>
        </a:graphic>
      </p:graphicFrame>
      <p:graphicFrame>
        <p:nvGraphicFramePr>
          <p:cNvPr id="20493" name="Object 13"/>
          <p:cNvGraphicFramePr>
            <a:graphicFrameLocks noChangeAspect="1"/>
          </p:cNvGraphicFramePr>
          <p:nvPr/>
        </p:nvGraphicFramePr>
        <p:xfrm>
          <a:off x="3367314" y="3062529"/>
          <a:ext cx="439168" cy="465731"/>
        </p:xfrm>
        <a:graphic>
          <a:graphicData uri="http://schemas.openxmlformats.org/presentationml/2006/ole">
            <p:oleObj spid="_x0000_s20493" name="Equation" r:id="rId14" imgW="203040" imgH="215640" progId="Equation.3">
              <p:embed/>
            </p:oleObj>
          </a:graphicData>
        </a:graphic>
      </p:graphicFrame>
      <p:graphicFrame>
        <p:nvGraphicFramePr>
          <p:cNvPr id="20494" name="Object 14"/>
          <p:cNvGraphicFramePr>
            <a:graphicFrameLocks noChangeAspect="1"/>
          </p:cNvGraphicFramePr>
          <p:nvPr/>
        </p:nvGraphicFramePr>
        <p:xfrm>
          <a:off x="452138" y="3730172"/>
          <a:ext cx="1512734" cy="436790"/>
        </p:xfrm>
        <a:graphic>
          <a:graphicData uri="http://schemas.openxmlformats.org/presentationml/2006/ole">
            <p:oleObj spid="_x0000_s20494" name="Equation" r:id="rId15" imgW="749160" imgH="215640" progId="Equation.3">
              <p:embed/>
            </p:oleObj>
          </a:graphicData>
        </a:graphic>
      </p:graphicFrame>
      <p:pic>
        <p:nvPicPr>
          <p:cNvPr id="20" name="Picture 8" descr="C:\Users\Dan\Downloads\help_256.png">
            <a:hlinkClick r:id="rId16" action="ppaction://hlinksldjump"/>
          </p:cNvPr>
          <p:cNvPicPr>
            <a:picLocks noChangeAspect="1" noChangeArrowheads="1"/>
          </p:cNvPicPr>
          <p:nvPr/>
        </p:nvPicPr>
        <p:blipFill>
          <a:blip r:embed="rId17" cstate="print"/>
          <a:srcRect/>
          <a:stretch>
            <a:fillRect/>
          </a:stretch>
        </p:blipFill>
        <p:spPr bwMode="auto">
          <a:xfrm>
            <a:off x="87084" y="6204858"/>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5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483"/>
                                        </p:tgtEl>
                                        <p:attrNameLst>
                                          <p:attrName>style.visibility</p:attrName>
                                        </p:attrNameLst>
                                      </p:cBhvr>
                                      <p:to>
                                        <p:strVal val="visible"/>
                                      </p:to>
                                    </p:set>
                                    <p:animEffect transition="in" filter="fade">
                                      <p:cBhvr>
                                        <p:cTn id="12" dur="500"/>
                                        <p:tgtEl>
                                          <p:spTgt spid="2048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484"/>
                                        </p:tgtEl>
                                        <p:attrNameLst>
                                          <p:attrName>style.visibility</p:attrName>
                                        </p:attrNameLst>
                                      </p:cBhvr>
                                      <p:to>
                                        <p:strVal val="visible"/>
                                      </p:to>
                                    </p:set>
                                    <p:animEffect transition="in" filter="fade">
                                      <p:cBhvr>
                                        <p:cTn id="17" dur="500"/>
                                        <p:tgtEl>
                                          <p:spTgt spid="2048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491"/>
                                        </p:tgtEl>
                                        <p:attrNameLst>
                                          <p:attrName>style.visibility</p:attrName>
                                        </p:attrNameLst>
                                      </p:cBhvr>
                                      <p:to>
                                        <p:strVal val="visible"/>
                                      </p:to>
                                    </p:set>
                                    <p:animEffect transition="in" filter="fade">
                                      <p:cBhvr>
                                        <p:cTn id="22" dur="500"/>
                                        <p:tgtEl>
                                          <p:spTgt spid="20491"/>
                                        </p:tgtEl>
                                      </p:cBhvr>
                                    </p:animEffect>
                                  </p:childTnLst>
                                </p:cTn>
                              </p:par>
                              <p:par>
                                <p:cTn id="23" presetID="10" presetClass="entr" presetSubtype="0" fill="hold" nodeType="withEffect">
                                  <p:stCondLst>
                                    <p:cond delay="0"/>
                                  </p:stCondLst>
                                  <p:childTnLst>
                                    <p:set>
                                      <p:cBhvr>
                                        <p:cTn id="24" dur="1" fill="hold">
                                          <p:stCondLst>
                                            <p:cond delay="0"/>
                                          </p:stCondLst>
                                        </p:cTn>
                                        <p:tgtEl>
                                          <p:spTgt spid="20492"/>
                                        </p:tgtEl>
                                        <p:attrNameLst>
                                          <p:attrName>style.visibility</p:attrName>
                                        </p:attrNameLst>
                                      </p:cBhvr>
                                      <p:to>
                                        <p:strVal val="visible"/>
                                      </p:to>
                                    </p:set>
                                    <p:animEffect transition="in" filter="fade">
                                      <p:cBhvr>
                                        <p:cTn id="25" dur="500"/>
                                        <p:tgtEl>
                                          <p:spTgt spid="20492"/>
                                        </p:tgtEl>
                                      </p:cBhvr>
                                    </p:animEffect>
                                  </p:childTnLst>
                                </p:cTn>
                              </p:par>
                              <p:par>
                                <p:cTn id="26" presetID="10" presetClass="entr" presetSubtype="0" fill="hold" nodeType="withEffect">
                                  <p:stCondLst>
                                    <p:cond delay="0"/>
                                  </p:stCondLst>
                                  <p:childTnLst>
                                    <p:set>
                                      <p:cBhvr>
                                        <p:cTn id="27" dur="1" fill="hold">
                                          <p:stCondLst>
                                            <p:cond delay="0"/>
                                          </p:stCondLst>
                                        </p:cTn>
                                        <p:tgtEl>
                                          <p:spTgt spid="20493"/>
                                        </p:tgtEl>
                                        <p:attrNameLst>
                                          <p:attrName>style.visibility</p:attrName>
                                        </p:attrNameLst>
                                      </p:cBhvr>
                                      <p:to>
                                        <p:strVal val="visible"/>
                                      </p:to>
                                    </p:set>
                                    <p:animEffect transition="in" filter="fade">
                                      <p:cBhvr>
                                        <p:cTn id="28" dur="500"/>
                                        <p:tgtEl>
                                          <p:spTgt spid="2049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0494"/>
                                        </p:tgtEl>
                                        <p:attrNameLst>
                                          <p:attrName>style.visibility</p:attrName>
                                        </p:attrNameLst>
                                      </p:cBhvr>
                                      <p:to>
                                        <p:strVal val="visible"/>
                                      </p:to>
                                    </p:set>
                                    <p:animEffect transition="in" filter="fade">
                                      <p:cBhvr>
                                        <p:cTn id="33" dur="500"/>
                                        <p:tgtEl>
                                          <p:spTgt spid="2049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0485"/>
                                        </p:tgtEl>
                                        <p:attrNameLst>
                                          <p:attrName>style.visibility</p:attrName>
                                        </p:attrNameLst>
                                      </p:cBhvr>
                                      <p:to>
                                        <p:strVal val="visible"/>
                                      </p:to>
                                    </p:set>
                                    <p:animEffect transition="in" filter="fade">
                                      <p:cBhvr>
                                        <p:cTn id="38" dur="500"/>
                                        <p:tgtEl>
                                          <p:spTgt spid="2048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0486"/>
                                        </p:tgtEl>
                                        <p:attrNameLst>
                                          <p:attrName>style.visibility</p:attrName>
                                        </p:attrNameLst>
                                      </p:cBhvr>
                                      <p:to>
                                        <p:strVal val="visible"/>
                                      </p:to>
                                    </p:set>
                                    <p:animEffect transition="in" filter="fade">
                                      <p:cBhvr>
                                        <p:cTn id="43" dur="500"/>
                                        <p:tgtEl>
                                          <p:spTgt spid="20486"/>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0487"/>
                                        </p:tgtEl>
                                        <p:attrNameLst>
                                          <p:attrName>style.visibility</p:attrName>
                                        </p:attrNameLst>
                                      </p:cBhvr>
                                      <p:to>
                                        <p:strVal val="visible"/>
                                      </p:to>
                                    </p:set>
                                    <p:animEffect transition="in" filter="fade">
                                      <p:cBhvr>
                                        <p:cTn id="48" dur="500"/>
                                        <p:tgtEl>
                                          <p:spTgt spid="20487"/>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fade">
                                      <p:cBhvr>
                                        <p:cTn id="53" dur="500"/>
                                        <p:tgtEl>
                                          <p:spTgt spid="13"/>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20488"/>
                                        </p:tgtEl>
                                        <p:attrNameLst>
                                          <p:attrName>style.visibility</p:attrName>
                                        </p:attrNameLst>
                                      </p:cBhvr>
                                      <p:to>
                                        <p:strVal val="visible"/>
                                      </p:to>
                                    </p:set>
                                    <p:animEffect transition="in" filter="fade">
                                      <p:cBhvr>
                                        <p:cTn id="58" dur="500"/>
                                        <p:tgtEl>
                                          <p:spTgt spid="20488"/>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500"/>
                                        <p:tgtEl>
                                          <p:spTgt spid="15"/>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fade">
                                      <p:cBhvr>
                                        <p:cTn id="68" dur="500"/>
                                        <p:tgtEl>
                                          <p:spTgt spid="16"/>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fade">
                                      <p:cBhvr>
                                        <p:cTn id="73" dur="500"/>
                                        <p:tgtEl>
                                          <p:spTgt spid="17"/>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18"/>
                                        </p:tgtEl>
                                        <p:attrNameLst>
                                          <p:attrName>style.visibility</p:attrName>
                                        </p:attrNameLst>
                                      </p:cBhvr>
                                      <p:to>
                                        <p:strVal val="visible"/>
                                      </p:to>
                                    </p:set>
                                    <p:animEffect transition="in" filter="fade">
                                      <p:cBhvr>
                                        <p:cTn id="78" dur="500"/>
                                        <p:tgtEl>
                                          <p:spTgt spid="18"/>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19"/>
                                        </p:tgtEl>
                                        <p:attrNameLst>
                                          <p:attrName>style.visibility</p:attrName>
                                        </p:attrNameLst>
                                      </p:cBhvr>
                                      <p:to>
                                        <p:strVal val="visible"/>
                                      </p:to>
                                    </p:set>
                                    <p:animEffect transition="in" filter="fade">
                                      <p:cBhvr>
                                        <p:cTn id="8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7" grpId="0"/>
      <p:bldP spid="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2386" name="Picture 2" descr="2010-09-04-a-geometric-paradox"/>
          <p:cNvPicPr>
            <a:picLocks noChangeAspect="1" noChangeArrowheads="1"/>
          </p:cNvPicPr>
          <p:nvPr/>
        </p:nvPicPr>
        <p:blipFill>
          <a:blip r:embed="rId4" cstate="print"/>
          <a:srcRect/>
          <a:stretch>
            <a:fillRect/>
          </a:stretch>
        </p:blipFill>
        <p:spPr bwMode="auto">
          <a:xfrm>
            <a:off x="1168401" y="1647827"/>
            <a:ext cx="6958013" cy="3889375"/>
          </a:xfrm>
          <a:prstGeom prst="rect">
            <a:avLst/>
          </a:prstGeom>
          <a:noFill/>
        </p:spPr>
      </p:pic>
      <p:sp>
        <p:nvSpPr>
          <p:cNvPr id="272387" name="Text Box 3"/>
          <p:cNvSpPr txBox="1">
            <a:spLocks noChangeArrowheads="1"/>
          </p:cNvSpPr>
          <p:nvPr/>
        </p:nvSpPr>
        <p:spPr bwMode="auto">
          <a:xfrm>
            <a:off x="1039879" y="276227"/>
            <a:ext cx="7011856" cy="830997"/>
          </a:xfrm>
          <a:prstGeom prst="rect">
            <a:avLst/>
          </a:prstGeom>
          <a:solidFill>
            <a:srgbClr val="FFFF00"/>
          </a:solidFill>
          <a:ln w="9525">
            <a:noFill/>
            <a:miter lim="800000"/>
            <a:headEnd/>
            <a:tailEnd/>
          </a:ln>
          <a:effectLst/>
        </p:spPr>
        <p:txBody>
          <a:bodyPr wrap="none">
            <a:spAutoFit/>
          </a:bodyPr>
          <a:lstStyle/>
          <a:p>
            <a:pPr algn="ctr" fontAlgn="base">
              <a:spcBef>
                <a:spcPct val="0"/>
              </a:spcBef>
              <a:spcAft>
                <a:spcPct val="0"/>
              </a:spcAft>
            </a:pPr>
            <a:r>
              <a:rPr lang="en-GB" sz="2400">
                <a:solidFill>
                  <a:srgbClr val="000000"/>
                </a:solidFill>
              </a:rPr>
              <a:t>The two shapes are made up of the same pieces. </a:t>
            </a:r>
          </a:p>
          <a:p>
            <a:pPr algn="ctr" fontAlgn="base">
              <a:spcBef>
                <a:spcPct val="0"/>
              </a:spcBef>
              <a:spcAft>
                <a:spcPct val="0"/>
              </a:spcAft>
            </a:pPr>
            <a:r>
              <a:rPr lang="en-GB" sz="2400">
                <a:solidFill>
                  <a:srgbClr val="000000"/>
                </a:solidFill>
              </a:rPr>
              <a:t>Where did the hole come from?</a:t>
            </a:r>
            <a:endParaRPr lang="en-US" sz="2400">
              <a:solidFill>
                <a:srgbClr val="000000"/>
              </a:solidFill>
            </a:endParaRPr>
          </a:p>
        </p:txBody>
      </p:sp>
      <p:graphicFrame>
        <p:nvGraphicFramePr>
          <p:cNvPr id="272388" name="Object 4"/>
          <p:cNvGraphicFramePr>
            <a:graphicFrameLocks noChangeAspect="1"/>
          </p:cNvGraphicFramePr>
          <p:nvPr/>
        </p:nvGraphicFramePr>
        <p:xfrm>
          <a:off x="1319213" y="2111377"/>
          <a:ext cx="1244600" cy="328613"/>
        </p:xfrm>
        <a:graphic>
          <a:graphicData uri="http://schemas.openxmlformats.org/presentationml/2006/ole">
            <p:oleObj spid="_x0000_s37890" name="Equation" r:id="rId5" imgW="863280" imgH="228600" progId="Equation.3">
              <p:embed/>
            </p:oleObj>
          </a:graphicData>
        </a:graphic>
      </p:graphicFrame>
      <p:graphicFrame>
        <p:nvGraphicFramePr>
          <p:cNvPr id="272389" name="Object 5"/>
          <p:cNvGraphicFramePr>
            <a:graphicFrameLocks noChangeAspect="1"/>
          </p:cNvGraphicFramePr>
          <p:nvPr/>
        </p:nvGraphicFramePr>
        <p:xfrm>
          <a:off x="488951" y="3906838"/>
          <a:ext cx="1244600" cy="328612"/>
        </p:xfrm>
        <a:graphic>
          <a:graphicData uri="http://schemas.openxmlformats.org/presentationml/2006/ole">
            <p:oleObj spid="_x0000_s37891" name="Equation" r:id="rId6" imgW="863280" imgH="228600" progId="Equation.3">
              <p:embed/>
            </p:oleObj>
          </a:graphicData>
        </a:graphic>
      </p:graphicFrame>
      <p:sp>
        <p:nvSpPr>
          <p:cNvPr id="272390" name="Line 6"/>
          <p:cNvSpPr>
            <a:spLocks noChangeShapeType="1"/>
          </p:cNvSpPr>
          <p:nvPr/>
        </p:nvSpPr>
        <p:spPr bwMode="auto">
          <a:xfrm>
            <a:off x="2149475" y="2457452"/>
            <a:ext cx="249238" cy="250825"/>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GB">
              <a:solidFill>
                <a:srgbClr val="000000"/>
              </a:solidFill>
            </a:endParaRPr>
          </a:p>
        </p:txBody>
      </p:sp>
      <p:sp>
        <p:nvSpPr>
          <p:cNvPr id="272391" name="Line 7"/>
          <p:cNvSpPr>
            <a:spLocks noChangeShapeType="1"/>
          </p:cNvSpPr>
          <p:nvPr/>
        </p:nvSpPr>
        <p:spPr bwMode="auto">
          <a:xfrm>
            <a:off x="1282701" y="4251327"/>
            <a:ext cx="331788" cy="309563"/>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GB">
              <a:solidFill>
                <a:srgbClr val="000000"/>
              </a:solidFill>
            </a:endParaRPr>
          </a:p>
        </p:txBody>
      </p:sp>
      <p:sp>
        <p:nvSpPr>
          <p:cNvPr id="272392" name="Text Box 8"/>
          <p:cNvSpPr txBox="1">
            <a:spLocks noChangeArrowheads="1"/>
          </p:cNvSpPr>
          <p:nvPr/>
        </p:nvSpPr>
        <p:spPr bwMode="auto">
          <a:xfrm>
            <a:off x="1657350" y="5938838"/>
            <a:ext cx="6109365" cy="369332"/>
          </a:xfrm>
          <a:prstGeom prst="rect">
            <a:avLst/>
          </a:prstGeom>
          <a:solidFill>
            <a:srgbClr val="339966"/>
          </a:solidFill>
          <a:ln w="9525">
            <a:noFill/>
            <a:miter lim="800000"/>
            <a:headEnd/>
            <a:tailEnd/>
          </a:ln>
          <a:effectLst/>
        </p:spPr>
        <p:txBody>
          <a:bodyPr wrap="none">
            <a:spAutoFit/>
          </a:bodyPr>
          <a:lstStyle/>
          <a:p>
            <a:pPr fontAlgn="base">
              <a:spcBef>
                <a:spcPct val="0"/>
              </a:spcBef>
              <a:spcAft>
                <a:spcPct val="0"/>
              </a:spcAft>
            </a:pPr>
            <a:r>
              <a:rPr lang="en-GB">
                <a:solidFill>
                  <a:srgbClr val="FFFFFF"/>
                </a:solidFill>
              </a:rPr>
              <a:t>Hence the shapes are </a:t>
            </a:r>
            <a:r>
              <a:rPr lang="en-GB" b="1">
                <a:solidFill>
                  <a:srgbClr val="FFFFFF"/>
                </a:solidFill>
              </a:rPr>
              <a:t>different</a:t>
            </a:r>
            <a:r>
              <a:rPr lang="en-GB">
                <a:solidFill>
                  <a:srgbClr val="FFFFFF"/>
                </a:solidFill>
              </a:rPr>
              <a:t> (and neither is a triangle!)</a:t>
            </a:r>
            <a:endParaRPr lang="en-US">
              <a:solidFill>
                <a:srgbClr val="FFFFFF"/>
              </a:solidFill>
            </a:endParaRPr>
          </a:p>
        </p:txBody>
      </p:sp>
      <p:sp>
        <p:nvSpPr>
          <p:cNvPr id="272393" name="Freeform 9"/>
          <p:cNvSpPr>
            <a:spLocks noChangeAspect="1"/>
          </p:cNvSpPr>
          <p:nvPr/>
        </p:nvSpPr>
        <p:spPr bwMode="auto">
          <a:xfrm>
            <a:off x="3402014" y="1655763"/>
            <a:ext cx="1108075" cy="1104900"/>
          </a:xfrm>
          <a:custGeom>
            <a:avLst/>
            <a:gdLst/>
            <a:ahLst/>
            <a:cxnLst>
              <a:cxn ang="0">
                <a:pos x="656" y="0"/>
              </a:cxn>
              <a:cxn ang="0">
                <a:pos x="440" y="432"/>
              </a:cxn>
              <a:cxn ang="0">
                <a:pos x="0" y="1072"/>
              </a:cxn>
              <a:cxn ang="0">
                <a:pos x="1288" y="1072"/>
              </a:cxn>
              <a:cxn ang="0">
                <a:pos x="864" y="432"/>
              </a:cxn>
              <a:cxn ang="0">
                <a:pos x="656" y="0"/>
              </a:cxn>
            </a:cxnLst>
            <a:rect l="0" t="0" r="r" b="b"/>
            <a:pathLst>
              <a:path w="1288" h="1072">
                <a:moveTo>
                  <a:pt x="656" y="0"/>
                </a:moveTo>
                <a:lnTo>
                  <a:pt x="440" y="432"/>
                </a:lnTo>
                <a:lnTo>
                  <a:pt x="0" y="1072"/>
                </a:lnTo>
                <a:lnTo>
                  <a:pt x="1288" y="1072"/>
                </a:lnTo>
                <a:lnTo>
                  <a:pt x="864" y="432"/>
                </a:lnTo>
                <a:lnTo>
                  <a:pt x="656" y="0"/>
                </a:lnTo>
                <a:close/>
              </a:path>
            </a:pathLst>
          </a:custGeom>
          <a:solidFill>
            <a:srgbClr val="808080">
              <a:alpha val="50000"/>
            </a:srgbClr>
          </a:solidFill>
          <a:ln w="38100">
            <a:solidFill>
              <a:schemeClr val="tx1"/>
            </a:solidFill>
            <a:round/>
            <a:headEnd/>
            <a:tailEnd/>
          </a:ln>
          <a:effectLst/>
        </p:spPr>
        <p:txBody>
          <a:bodyPr/>
          <a:lstStyle/>
          <a:p>
            <a:pPr fontAlgn="base">
              <a:spcBef>
                <a:spcPct val="0"/>
              </a:spcBef>
              <a:spcAft>
                <a:spcPct val="0"/>
              </a:spcAft>
            </a:pPr>
            <a:endParaRPr lang="en-GB">
              <a:solidFill>
                <a:srgbClr val="000000"/>
              </a:solidFill>
            </a:endParaRPr>
          </a:p>
        </p:txBody>
      </p:sp>
      <p:sp>
        <p:nvSpPr>
          <p:cNvPr id="272394" name="Freeform 10"/>
          <p:cNvSpPr>
            <a:spLocks noChangeAspect="1"/>
          </p:cNvSpPr>
          <p:nvPr/>
        </p:nvSpPr>
        <p:spPr bwMode="auto">
          <a:xfrm>
            <a:off x="7011989" y="1654175"/>
            <a:ext cx="1106487" cy="1104900"/>
          </a:xfrm>
          <a:custGeom>
            <a:avLst/>
            <a:gdLst/>
            <a:ahLst/>
            <a:cxnLst>
              <a:cxn ang="0">
                <a:pos x="0" y="1072"/>
              </a:cxn>
              <a:cxn ang="0">
                <a:pos x="1288" y="1072"/>
              </a:cxn>
              <a:cxn ang="0">
                <a:pos x="1072" y="640"/>
              </a:cxn>
              <a:cxn ang="0">
                <a:pos x="648" y="0"/>
              </a:cxn>
              <a:cxn ang="0">
                <a:pos x="208" y="648"/>
              </a:cxn>
              <a:cxn ang="0">
                <a:pos x="0" y="1072"/>
              </a:cxn>
            </a:cxnLst>
            <a:rect l="0" t="0" r="r" b="b"/>
            <a:pathLst>
              <a:path w="1288" h="1072">
                <a:moveTo>
                  <a:pt x="0" y="1072"/>
                </a:moveTo>
                <a:lnTo>
                  <a:pt x="1288" y="1072"/>
                </a:lnTo>
                <a:lnTo>
                  <a:pt x="1072" y="640"/>
                </a:lnTo>
                <a:lnTo>
                  <a:pt x="648" y="0"/>
                </a:lnTo>
                <a:lnTo>
                  <a:pt x="208" y="648"/>
                </a:lnTo>
                <a:lnTo>
                  <a:pt x="0" y="1072"/>
                </a:lnTo>
                <a:close/>
              </a:path>
            </a:pathLst>
          </a:custGeom>
          <a:solidFill>
            <a:srgbClr val="808080">
              <a:alpha val="50000"/>
            </a:srgbClr>
          </a:solidFill>
          <a:ln w="38100">
            <a:solidFill>
              <a:schemeClr val="tx1"/>
            </a:solidFill>
            <a:round/>
            <a:headEnd/>
            <a:tailEnd/>
          </a:ln>
          <a:effectLst/>
        </p:spPr>
        <p:txBody>
          <a:bodyPr/>
          <a:lstStyle/>
          <a:p>
            <a:pPr fontAlgn="base">
              <a:spcBef>
                <a:spcPct val="0"/>
              </a:spcBef>
              <a:spcAft>
                <a:spcPct val="0"/>
              </a:spcAft>
            </a:pPr>
            <a:endParaRPr lang="en-GB">
              <a:solidFill>
                <a:srgbClr val="000000"/>
              </a:solidFill>
            </a:endParaRPr>
          </a:p>
        </p:txBody>
      </p:sp>
      <p:sp>
        <p:nvSpPr>
          <p:cNvPr id="272395" name="Line 11"/>
          <p:cNvSpPr>
            <a:spLocks noChangeShapeType="1"/>
          </p:cNvSpPr>
          <p:nvPr/>
        </p:nvSpPr>
        <p:spPr bwMode="auto">
          <a:xfrm flipV="1">
            <a:off x="2273301" y="1909763"/>
            <a:ext cx="574675" cy="1395412"/>
          </a:xfrm>
          <a:prstGeom prst="line">
            <a:avLst/>
          </a:prstGeom>
          <a:noFill/>
          <a:ln w="76200">
            <a:solidFill>
              <a:srgbClr val="FF0000"/>
            </a:solidFill>
            <a:round/>
            <a:headEnd/>
            <a:tailEnd/>
          </a:ln>
          <a:effectLst/>
        </p:spPr>
        <p:txBody>
          <a:bodyPr/>
          <a:lstStyle/>
          <a:p>
            <a:pPr fontAlgn="base">
              <a:spcBef>
                <a:spcPct val="0"/>
              </a:spcBef>
              <a:spcAft>
                <a:spcPct val="0"/>
              </a:spcAft>
            </a:pPr>
            <a:endParaRPr lang="en-GB">
              <a:solidFill>
                <a:srgbClr val="000000"/>
              </a:solidFill>
            </a:endParaRPr>
          </a:p>
        </p:txBody>
      </p:sp>
      <p:sp>
        <p:nvSpPr>
          <p:cNvPr id="272396" name="Line 12"/>
          <p:cNvSpPr>
            <a:spLocks noChangeShapeType="1"/>
          </p:cNvSpPr>
          <p:nvPr/>
        </p:nvSpPr>
        <p:spPr bwMode="auto">
          <a:xfrm flipV="1">
            <a:off x="1449389" y="3303590"/>
            <a:ext cx="822325" cy="1952625"/>
          </a:xfrm>
          <a:prstGeom prst="line">
            <a:avLst/>
          </a:prstGeom>
          <a:noFill/>
          <a:ln w="76200">
            <a:solidFill>
              <a:srgbClr val="FF0000"/>
            </a:solidFill>
            <a:round/>
            <a:headEnd/>
            <a:tailEnd/>
          </a:ln>
          <a:effectLst/>
        </p:spPr>
        <p:txBody>
          <a:bodyPr/>
          <a:lstStyle/>
          <a:p>
            <a:pPr fontAlgn="base">
              <a:spcBef>
                <a:spcPct val="0"/>
              </a:spcBef>
              <a:spcAft>
                <a:spcPct val="0"/>
              </a:spcAft>
            </a:pPr>
            <a:endParaRPr lang="en-GB">
              <a:solidFill>
                <a:srgbClr val="000000"/>
              </a:solidFill>
            </a:endParaRPr>
          </a:p>
        </p:txBody>
      </p:sp>
      <p:pic>
        <p:nvPicPr>
          <p:cNvPr id="13" name="Picture 8" descr="C:\Users\Dan\Downloads\help_256.png">
            <a:hlinkClick r:id="rId7" action="ppaction://hlinksldjump"/>
          </p:cNvPr>
          <p:cNvPicPr>
            <a:picLocks noChangeAspect="1" noChangeArrowheads="1"/>
          </p:cNvPicPr>
          <p:nvPr/>
        </p:nvPicPr>
        <p:blipFill>
          <a:blip r:embed="rId8"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2395"/>
                                        </p:tgtEl>
                                        <p:attrNameLst>
                                          <p:attrName>style.visibility</p:attrName>
                                        </p:attrNameLst>
                                      </p:cBhvr>
                                      <p:to>
                                        <p:strVal val="visible"/>
                                      </p:to>
                                    </p:set>
                                    <p:animEffect transition="in" filter="dissolve">
                                      <p:cBhvr>
                                        <p:cTn id="7" dur="500"/>
                                        <p:tgtEl>
                                          <p:spTgt spid="27239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72388"/>
                                        </p:tgtEl>
                                        <p:attrNameLst>
                                          <p:attrName>style.visibility</p:attrName>
                                        </p:attrNameLst>
                                      </p:cBhvr>
                                      <p:to>
                                        <p:strVal val="visible"/>
                                      </p:to>
                                    </p:set>
                                    <p:animEffect transition="in" filter="dissolve">
                                      <p:cBhvr>
                                        <p:cTn id="12" dur="500"/>
                                        <p:tgtEl>
                                          <p:spTgt spid="272388"/>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72390"/>
                                        </p:tgtEl>
                                        <p:attrNameLst>
                                          <p:attrName>style.visibility</p:attrName>
                                        </p:attrNameLst>
                                      </p:cBhvr>
                                      <p:to>
                                        <p:strVal val="visible"/>
                                      </p:to>
                                    </p:set>
                                    <p:animEffect transition="in" filter="dissolve">
                                      <p:cBhvr>
                                        <p:cTn id="15" dur="500"/>
                                        <p:tgtEl>
                                          <p:spTgt spid="272390"/>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72396"/>
                                        </p:tgtEl>
                                        <p:attrNameLst>
                                          <p:attrName>style.visibility</p:attrName>
                                        </p:attrNameLst>
                                      </p:cBhvr>
                                      <p:to>
                                        <p:strVal val="visible"/>
                                      </p:to>
                                    </p:set>
                                    <p:animEffect transition="in" filter="dissolve">
                                      <p:cBhvr>
                                        <p:cTn id="20" dur="500"/>
                                        <p:tgtEl>
                                          <p:spTgt spid="272396"/>
                                        </p:tgtEl>
                                      </p:cBhvr>
                                    </p:animEffect>
                                  </p:childTnLst>
                                </p:cTn>
                              </p:par>
                              <p:par>
                                <p:cTn id="21" presetID="9" presetClass="exit" presetSubtype="0" fill="hold" grpId="1" nodeType="withEffect">
                                  <p:stCondLst>
                                    <p:cond delay="0"/>
                                  </p:stCondLst>
                                  <p:childTnLst>
                                    <p:animEffect transition="out" filter="dissolve">
                                      <p:cBhvr>
                                        <p:cTn id="22" dur="500"/>
                                        <p:tgtEl>
                                          <p:spTgt spid="272395"/>
                                        </p:tgtEl>
                                      </p:cBhvr>
                                    </p:animEffect>
                                    <p:set>
                                      <p:cBhvr>
                                        <p:cTn id="23" dur="1" fill="hold">
                                          <p:stCondLst>
                                            <p:cond delay="499"/>
                                          </p:stCondLst>
                                        </p:cTn>
                                        <p:tgtEl>
                                          <p:spTgt spid="27239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272389"/>
                                        </p:tgtEl>
                                        <p:attrNameLst>
                                          <p:attrName>style.visibility</p:attrName>
                                        </p:attrNameLst>
                                      </p:cBhvr>
                                      <p:to>
                                        <p:strVal val="visible"/>
                                      </p:to>
                                    </p:set>
                                    <p:animEffect transition="in" filter="dissolve">
                                      <p:cBhvr>
                                        <p:cTn id="28" dur="500"/>
                                        <p:tgtEl>
                                          <p:spTgt spid="272389"/>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272391"/>
                                        </p:tgtEl>
                                        <p:attrNameLst>
                                          <p:attrName>style.visibility</p:attrName>
                                        </p:attrNameLst>
                                      </p:cBhvr>
                                      <p:to>
                                        <p:strVal val="visible"/>
                                      </p:to>
                                    </p:set>
                                    <p:animEffect transition="in" filter="dissolve">
                                      <p:cBhvr>
                                        <p:cTn id="31" dur="500"/>
                                        <p:tgtEl>
                                          <p:spTgt spid="272391"/>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272393"/>
                                        </p:tgtEl>
                                        <p:attrNameLst>
                                          <p:attrName>style.visibility</p:attrName>
                                        </p:attrNameLst>
                                      </p:cBhvr>
                                      <p:to>
                                        <p:strVal val="visible"/>
                                      </p:to>
                                    </p:set>
                                    <p:animEffect transition="in" filter="dissolve">
                                      <p:cBhvr>
                                        <p:cTn id="36" dur="500"/>
                                        <p:tgtEl>
                                          <p:spTgt spid="272393"/>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272394"/>
                                        </p:tgtEl>
                                        <p:attrNameLst>
                                          <p:attrName>style.visibility</p:attrName>
                                        </p:attrNameLst>
                                      </p:cBhvr>
                                      <p:to>
                                        <p:strVal val="visible"/>
                                      </p:to>
                                    </p:set>
                                    <p:animEffect transition="in" filter="dissolve">
                                      <p:cBhvr>
                                        <p:cTn id="41" dur="500"/>
                                        <p:tgtEl>
                                          <p:spTgt spid="272394"/>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272392"/>
                                        </p:tgtEl>
                                        <p:attrNameLst>
                                          <p:attrName>style.visibility</p:attrName>
                                        </p:attrNameLst>
                                      </p:cBhvr>
                                      <p:to>
                                        <p:strVal val="visible"/>
                                      </p:to>
                                    </p:set>
                                    <p:animEffect transition="in" filter="dissolve">
                                      <p:cBhvr>
                                        <p:cTn id="46" dur="500"/>
                                        <p:tgtEl>
                                          <p:spTgt spid="272392"/>
                                        </p:tgtEl>
                                      </p:cBhvr>
                                    </p:animEffect>
                                  </p:childTnLst>
                                </p:cTn>
                              </p:par>
                              <p:par>
                                <p:cTn id="47" presetID="9" presetClass="exit" presetSubtype="0" fill="hold" grpId="1" nodeType="withEffect">
                                  <p:stCondLst>
                                    <p:cond delay="0"/>
                                  </p:stCondLst>
                                  <p:childTnLst>
                                    <p:animEffect transition="out" filter="dissolve">
                                      <p:cBhvr>
                                        <p:cTn id="48" dur="500"/>
                                        <p:tgtEl>
                                          <p:spTgt spid="272396"/>
                                        </p:tgtEl>
                                      </p:cBhvr>
                                    </p:animEffect>
                                    <p:set>
                                      <p:cBhvr>
                                        <p:cTn id="49" dur="1" fill="hold">
                                          <p:stCondLst>
                                            <p:cond delay="499"/>
                                          </p:stCondLst>
                                        </p:cTn>
                                        <p:tgtEl>
                                          <p:spTgt spid="27239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90" grpId="0" animBg="1"/>
      <p:bldP spid="272391" grpId="0" animBg="1"/>
      <p:bldP spid="272392" grpId="0" animBg="1"/>
      <p:bldP spid="272393" grpId="0" animBg="1"/>
      <p:bldP spid="272394" grpId="0" animBg="1"/>
      <p:bldP spid="272395" grpId="0" animBg="1"/>
      <p:bldP spid="272395" grpId="1" animBg="1"/>
      <p:bldP spid="272396" grpId="0" animBg="1"/>
      <p:bldP spid="272396"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1617663" y="319088"/>
            <a:ext cx="5735637" cy="1190625"/>
          </a:xfrm>
          <a:prstGeom prst="rect">
            <a:avLst/>
          </a:prstGeom>
          <a:solidFill>
            <a:srgbClr val="FFFF00"/>
          </a:solidFill>
          <a:ln w="9525">
            <a:noFill/>
            <a:miter lim="800000"/>
            <a:headEnd/>
            <a:tailEnd/>
          </a:ln>
          <a:effectLst/>
        </p:spPr>
        <p:txBody>
          <a:bodyPr>
            <a:spAutoFit/>
          </a:bodyPr>
          <a:lstStyle/>
          <a:p>
            <a:r>
              <a:rPr lang="en-GB"/>
              <a:t>The interior angles of a triangle are (5x+3y)</a:t>
            </a:r>
            <a:r>
              <a:rPr lang="en-GB" baseline="30000"/>
              <a:t>o</a:t>
            </a:r>
            <a:r>
              <a:rPr lang="en-GB"/>
              <a:t>, (3x+20)</a:t>
            </a:r>
            <a:r>
              <a:rPr lang="en-GB" baseline="30000"/>
              <a:t>o</a:t>
            </a:r>
            <a:r>
              <a:rPr lang="en-GB"/>
              <a:t> and (10y+30)</a:t>
            </a:r>
            <a:r>
              <a:rPr lang="en-GB" baseline="30000"/>
              <a:t>o</a:t>
            </a:r>
            <a:r>
              <a:rPr lang="en-GB"/>
              <a:t> where x and y are whole numbers.</a:t>
            </a:r>
          </a:p>
          <a:p>
            <a:r>
              <a:rPr lang="en-GB"/>
              <a:t>What is the value of x+y?</a:t>
            </a:r>
          </a:p>
          <a:p>
            <a:r>
              <a:rPr lang="en-GB"/>
              <a:t>(a) 15	     (b) 14            (c) 13	  (d) 12	      (e) 11</a:t>
            </a:r>
            <a:endParaRPr lang="en-US"/>
          </a:p>
        </p:txBody>
      </p:sp>
      <p:sp>
        <p:nvSpPr>
          <p:cNvPr id="3077" name="Freeform 5"/>
          <p:cNvSpPr>
            <a:spLocks/>
          </p:cNvSpPr>
          <p:nvPr/>
        </p:nvSpPr>
        <p:spPr bwMode="auto">
          <a:xfrm>
            <a:off x="512763" y="1638300"/>
            <a:ext cx="3498850" cy="2206625"/>
          </a:xfrm>
          <a:custGeom>
            <a:avLst/>
            <a:gdLst/>
            <a:ahLst/>
            <a:cxnLst>
              <a:cxn ang="0">
                <a:pos x="0" y="1390"/>
              </a:cxn>
              <a:cxn ang="0">
                <a:pos x="2204" y="1390"/>
              </a:cxn>
              <a:cxn ang="0">
                <a:pos x="737" y="0"/>
              </a:cxn>
              <a:cxn ang="0">
                <a:pos x="0" y="1390"/>
              </a:cxn>
            </a:cxnLst>
            <a:rect l="0" t="0" r="r" b="b"/>
            <a:pathLst>
              <a:path w="2204" h="1390">
                <a:moveTo>
                  <a:pt x="0" y="1390"/>
                </a:moveTo>
                <a:lnTo>
                  <a:pt x="2204" y="1390"/>
                </a:lnTo>
                <a:lnTo>
                  <a:pt x="737" y="0"/>
                </a:lnTo>
                <a:lnTo>
                  <a:pt x="0" y="1390"/>
                </a:lnTo>
                <a:close/>
              </a:path>
            </a:pathLst>
          </a:custGeom>
          <a:solidFill>
            <a:schemeClr val="accent1"/>
          </a:solidFill>
          <a:ln w="9525">
            <a:solidFill>
              <a:schemeClr val="tx1"/>
            </a:solidFill>
            <a:round/>
            <a:headEnd/>
            <a:tailEnd/>
          </a:ln>
          <a:effectLst/>
        </p:spPr>
        <p:txBody>
          <a:bodyPr/>
          <a:lstStyle/>
          <a:p>
            <a:endParaRPr lang="en-GB"/>
          </a:p>
        </p:txBody>
      </p:sp>
      <p:graphicFrame>
        <p:nvGraphicFramePr>
          <p:cNvPr id="3078" name="Object 6"/>
          <p:cNvGraphicFramePr>
            <a:graphicFrameLocks noChangeAspect="1"/>
          </p:cNvGraphicFramePr>
          <p:nvPr/>
        </p:nvGraphicFramePr>
        <p:xfrm>
          <a:off x="1366838" y="2160588"/>
          <a:ext cx="901700" cy="295275"/>
        </p:xfrm>
        <a:graphic>
          <a:graphicData uri="http://schemas.openxmlformats.org/presentationml/2006/ole">
            <p:oleObj spid="_x0000_s251906" name="Equation" r:id="rId4" imgW="660240" imgH="215640" progId="Equation.3">
              <p:embed/>
            </p:oleObj>
          </a:graphicData>
        </a:graphic>
      </p:graphicFrame>
      <p:graphicFrame>
        <p:nvGraphicFramePr>
          <p:cNvPr id="3079" name="Object 7"/>
          <p:cNvGraphicFramePr>
            <a:graphicFrameLocks noChangeAspect="1"/>
          </p:cNvGraphicFramePr>
          <p:nvPr/>
        </p:nvGraphicFramePr>
        <p:xfrm>
          <a:off x="608013" y="3559175"/>
          <a:ext cx="901700" cy="295275"/>
        </p:xfrm>
        <a:graphic>
          <a:graphicData uri="http://schemas.openxmlformats.org/presentationml/2006/ole">
            <p:oleObj spid="_x0000_s251907" name="Equation" r:id="rId5" imgW="660240" imgH="215640" progId="Equation.3">
              <p:embed/>
            </p:oleObj>
          </a:graphicData>
        </a:graphic>
      </p:graphicFrame>
      <p:graphicFrame>
        <p:nvGraphicFramePr>
          <p:cNvPr id="3080" name="Object 8"/>
          <p:cNvGraphicFramePr>
            <a:graphicFrameLocks noChangeAspect="1"/>
          </p:cNvGraphicFramePr>
          <p:nvPr/>
        </p:nvGraphicFramePr>
        <p:xfrm>
          <a:off x="2713038" y="3567113"/>
          <a:ext cx="1022350" cy="295275"/>
        </p:xfrm>
        <a:graphic>
          <a:graphicData uri="http://schemas.openxmlformats.org/presentationml/2006/ole">
            <p:oleObj spid="_x0000_s251908" name="Equation" r:id="rId6" imgW="749160" imgH="215640" progId="Equation.3">
              <p:embed/>
            </p:oleObj>
          </a:graphicData>
        </a:graphic>
      </p:graphicFrame>
      <p:sp>
        <p:nvSpPr>
          <p:cNvPr id="3081" name="Text Box 9"/>
          <p:cNvSpPr txBox="1">
            <a:spLocks noChangeArrowheads="1"/>
          </p:cNvSpPr>
          <p:nvPr/>
        </p:nvSpPr>
        <p:spPr bwMode="auto">
          <a:xfrm>
            <a:off x="4454525" y="1633538"/>
            <a:ext cx="2482850" cy="366712"/>
          </a:xfrm>
          <a:prstGeom prst="rect">
            <a:avLst/>
          </a:prstGeom>
          <a:noFill/>
          <a:ln w="9525">
            <a:noFill/>
            <a:miter lim="800000"/>
            <a:headEnd/>
            <a:tailEnd/>
          </a:ln>
          <a:effectLst/>
        </p:spPr>
        <p:txBody>
          <a:bodyPr wrap="none">
            <a:spAutoFit/>
          </a:bodyPr>
          <a:lstStyle/>
          <a:p>
            <a:r>
              <a:rPr lang="en-GB"/>
              <a:t>Summing angles gives</a:t>
            </a:r>
            <a:endParaRPr lang="en-US"/>
          </a:p>
        </p:txBody>
      </p:sp>
      <p:graphicFrame>
        <p:nvGraphicFramePr>
          <p:cNvPr id="3082" name="Object 10"/>
          <p:cNvGraphicFramePr>
            <a:graphicFrameLocks noChangeAspect="1"/>
          </p:cNvGraphicFramePr>
          <p:nvPr/>
        </p:nvGraphicFramePr>
        <p:xfrm>
          <a:off x="6870700" y="1681163"/>
          <a:ext cx="1449388" cy="333375"/>
        </p:xfrm>
        <a:graphic>
          <a:graphicData uri="http://schemas.openxmlformats.org/presentationml/2006/ole">
            <p:oleObj spid="_x0000_s251909" name="Equation" r:id="rId7" imgW="888840" imgH="203040" progId="Equation.3">
              <p:embed/>
            </p:oleObj>
          </a:graphicData>
        </a:graphic>
      </p:graphicFrame>
      <p:sp>
        <p:nvSpPr>
          <p:cNvPr id="3083" name="Text Box 11"/>
          <p:cNvSpPr txBox="1">
            <a:spLocks noChangeArrowheads="1"/>
          </p:cNvSpPr>
          <p:nvPr/>
        </p:nvSpPr>
        <p:spPr bwMode="auto">
          <a:xfrm>
            <a:off x="4538663" y="2154238"/>
            <a:ext cx="4167187" cy="366712"/>
          </a:xfrm>
          <a:prstGeom prst="rect">
            <a:avLst/>
          </a:prstGeom>
          <a:noFill/>
          <a:ln w="9525">
            <a:noFill/>
            <a:miter lim="800000"/>
            <a:headEnd/>
            <a:tailEnd/>
          </a:ln>
          <a:effectLst/>
        </p:spPr>
        <p:txBody>
          <a:bodyPr wrap="none">
            <a:spAutoFit/>
          </a:bodyPr>
          <a:lstStyle/>
          <a:p>
            <a:r>
              <a:rPr lang="en-GB"/>
              <a:t>But the angles in a triangle sum to 180</a:t>
            </a:r>
            <a:r>
              <a:rPr lang="en-GB" baseline="30000"/>
              <a:t>o</a:t>
            </a:r>
            <a:endParaRPr lang="en-US" baseline="30000"/>
          </a:p>
        </p:txBody>
      </p:sp>
      <p:graphicFrame>
        <p:nvGraphicFramePr>
          <p:cNvPr id="3084" name="Object 12"/>
          <p:cNvGraphicFramePr>
            <a:graphicFrameLocks noChangeAspect="1"/>
          </p:cNvGraphicFramePr>
          <p:nvPr/>
        </p:nvGraphicFramePr>
        <p:xfrm>
          <a:off x="5897563" y="2536825"/>
          <a:ext cx="1616075" cy="333375"/>
        </p:xfrm>
        <a:graphic>
          <a:graphicData uri="http://schemas.openxmlformats.org/presentationml/2006/ole">
            <p:oleObj spid="_x0000_s251910" name="Equation" r:id="rId8" imgW="990360" imgH="203040" progId="Equation.3">
              <p:embed/>
            </p:oleObj>
          </a:graphicData>
        </a:graphic>
      </p:graphicFrame>
      <p:graphicFrame>
        <p:nvGraphicFramePr>
          <p:cNvPr id="3085" name="Object 13"/>
          <p:cNvGraphicFramePr>
            <a:graphicFrameLocks noChangeAspect="1"/>
          </p:cNvGraphicFramePr>
          <p:nvPr/>
        </p:nvGraphicFramePr>
        <p:xfrm>
          <a:off x="6534150" y="3573463"/>
          <a:ext cx="1987550" cy="354012"/>
        </p:xfrm>
        <a:graphic>
          <a:graphicData uri="http://schemas.openxmlformats.org/presentationml/2006/ole">
            <p:oleObj spid="_x0000_s251911" name="Equation" r:id="rId9" imgW="1218960" imgH="215640" progId="Equation.3">
              <p:embed/>
            </p:oleObj>
          </a:graphicData>
        </a:graphic>
      </p:graphicFrame>
      <p:graphicFrame>
        <p:nvGraphicFramePr>
          <p:cNvPr id="3086" name="Object 14"/>
          <p:cNvGraphicFramePr>
            <a:graphicFrameLocks noChangeAspect="1"/>
          </p:cNvGraphicFramePr>
          <p:nvPr/>
        </p:nvGraphicFramePr>
        <p:xfrm>
          <a:off x="661988" y="4524375"/>
          <a:ext cx="1076325" cy="333375"/>
        </p:xfrm>
        <a:graphic>
          <a:graphicData uri="http://schemas.openxmlformats.org/presentationml/2006/ole">
            <p:oleObj spid="_x0000_s251912" name="Equation" r:id="rId10" imgW="660240" imgH="203040" progId="Equation.3">
              <p:embed/>
            </p:oleObj>
          </a:graphicData>
        </a:graphic>
      </p:graphicFrame>
      <p:graphicFrame>
        <p:nvGraphicFramePr>
          <p:cNvPr id="3087" name="Object 15"/>
          <p:cNvGraphicFramePr>
            <a:graphicFrameLocks noChangeAspect="1"/>
          </p:cNvGraphicFramePr>
          <p:nvPr/>
        </p:nvGraphicFramePr>
        <p:xfrm>
          <a:off x="1746250" y="4522788"/>
          <a:ext cx="1160463" cy="333375"/>
        </p:xfrm>
        <a:graphic>
          <a:graphicData uri="http://schemas.openxmlformats.org/presentationml/2006/ole">
            <p:oleObj spid="_x0000_s251913" name="Equation" r:id="rId11" imgW="711000" imgH="203040" progId="Equation.3">
              <p:embed/>
            </p:oleObj>
          </a:graphicData>
        </a:graphic>
      </p:graphicFrame>
      <p:graphicFrame>
        <p:nvGraphicFramePr>
          <p:cNvPr id="3088" name="Object 16"/>
          <p:cNvGraphicFramePr>
            <a:graphicFrameLocks noChangeAspect="1"/>
          </p:cNvGraphicFramePr>
          <p:nvPr/>
        </p:nvGraphicFramePr>
        <p:xfrm>
          <a:off x="2879725" y="4513263"/>
          <a:ext cx="890588" cy="333375"/>
        </p:xfrm>
        <a:graphic>
          <a:graphicData uri="http://schemas.openxmlformats.org/presentationml/2006/ole">
            <p:oleObj spid="_x0000_s251914" name="Equation" r:id="rId12" imgW="545760" imgH="203040" progId="Equation.3">
              <p:embed/>
            </p:oleObj>
          </a:graphicData>
        </a:graphic>
      </p:graphicFrame>
      <p:sp>
        <p:nvSpPr>
          <p:cNvPr id="3089" name="Text Box 17"/>
          <p:cNvSpPr txBox="1">
            <a:spLocks noChangeArrowheads="1"/>
          </p:cNvSpPr>
          <p:nvPr/>
        </p:nvSpPr>
        <p:spPr bwMode="auto">
          <a:xfrm>
            <a:off x="5119688" y="2487613"/>
            <a:ext cx="844550" cy="366712"/>
          </a:xfrm>
          <a:prstGeom prst="rect">
            <a:avLst/>
          </a:prstGeom>
          <a:noFill/>
          <a:ln w="9525">
            <a:noFill/>
            <a:miter lim="800000"/>
            <a:headEnd/>
            <a:tailEnd/>
          </a:ln>
          <a:effectLst/>
        </p:spPr>
        <p:txBody>
          <a:bodyPr wrap="none">
            <a:spAutoFit/>
          </a:bodyPr>
          <a:lstStyle/>
          <a:p>
            <a:r>
              <a:rPr lang="en-GB"/>
              <a:t>Hence</a:t>
            </a:r>
            <a:endParaRPr lang="en-US"/>
          </a:p>
        </p:txBody>
      </p:sp>
      <p:sp>
        <p:nvSpPr>
          <p:cNvPr id="3090" name="Text Box 18"/>
          <p:cNvSpPr txBox="1">
            <a:spLocks noChangeArrowheads="1"/>
          </p:cNvSpPr>
          <p:nvPr/>
        </p:nvSpPr>
        <p:spPr bwMode="auto">
          <a:xfrm>
            <a:off x="4618038" y="2984500"/>
            <a:ext cx="3465512" cy="915988"/>
          </a:xfrm>
          <a:prstGeom prst="rect">
            <a:avLst/>
          </a:prstGeom>
          <a:noFill/>
          <a:ln w="9525">
            <a:noFill/>
            <a:miter lim="800000"/>
            <a:headEnd/>
            <a:tailEnd/>
          </a:ln>
          <a:effectLst/>
        </p:spPr>
        <p:txBody>
          <a:bodyPr>
            <a:spAutoFit/>
          </a:bodyPr>
          <a:lstStyle/>
          <a:p>
            <a:r>
              <a:rPr lang="en-GB"/>
              <a:t>To understand the effect of the different values offered for x+y, factorise to obtain</a:t>
            </a:r>
            <a:endParaRPr lang="en-US"/>
          </a:p>
        </p:txBody>
      </p:sp>
      <p:sp>
        <p:nvSpPr>
          <p:cNvPr id="3091" name="Text Box 19"/>
          <p:cNvSpPr txBox="1">
            <a:spLocks noChangeArrowheads="1"/>
          </p:cNvSpPr>
          <p:nvPr/>
        </p:nvSpPr>
        <p:spPr bwMode="auto">
          <a:xfrm>
            <a:off x="584200" y="4065588"/>
            <a:ext cx="2952750" cy="366712"/>
          </a:xfrm>
          <a:prstGeom prst="rect">
            <a:avLst/>
          </a:prstGeom>
          <a:noFill/>
          <a:ln w="9525">
            <a:noFill/>
            <a:miter lim="800000"/>
            <a:headEnd/>
            <a:tailEnd/>
          </a:ln>
          <a:effectLst/>
        </p:spPr>
        <p:txBody>
          <a:bodyPr wrap="none">
            <a:spAutoFit/>
          </a:bodyPr>
          <a:lstStyle/>
          <a:p>
            <a:r>
              <a:rPr lang="en-GB"/>
              <a:t>Trying the different options:</a:t>
            </a:r>
            <a:endParaRPr lang="en-US"/>
          </a:p>
        </p:txBody>
      </p:sp>
      <p:sp>
        <p:nvSpPr>
          <p:cNvPr id="3092" name="Text Box 20"/>
          <p:cNvSpPr txBox="1">
            <a:spLocks noChangeArrowheads="1"/>
          </p:cNvSpPr>
          <p:nvPr/>
        </p:nvSpPr>
        <p:spPr bwMode="auto">
          <a:xfrm>
            <a:off x="3829050" y="4467225"/>
            <a:ext cx="1898650" cy="366713"/>
          </a:xfrm>
          <a:prstGeom prst="rect">
            <a:avLst/>
          </a:prstGeom>
          <a:noFill/>
          <a:ln w="9525">
            <a:noFill/>
            <a:miter lim="800000"/>
            <a:headEnd/>
            <a:tailEnd/>
          </a:ln>
          <a:effectLst/>
        </p:spPr>
        <p:txBody>
          <a:bodyPr wrap="none">
            <a:spAutoFit/>
          </a:bodyPr>
          <a:lstStyle/>
          <a:p>
            <a:r>
              <a:rPr lang="en-GB"/>
              <a:t>which is possible</a:t>
            </a:r>
            <a:endParaRPr lang="en-US"/>
          </a:p>
        </p:txBody>
      </p:sp>
      <p:graphicFrame>
        <p:nvGraphicFramePr>
          <p:cNvPr id="3093" name="Object 21"/>
          <p:cNvGraphicFramePr>
            <a:graphicFrameLocks noChangeAspect="1"/>
          </p:cNvGraphicFramePr>
          <p:nvPr/>
        </p:nvGraphicFramePr>
        <p:xfrm>
          <a:off x="628650" y="4906963"/>
          <a:ext cx="1076325" cy="333375"/>
        </p:xfrm>
        <a:graphic>
          <a:graphicData uri="http://schemas.openxmlformats.org/presentationml/2006/ole">
            <p:oleObj spid="_x0000_s251915" name="Equation" r:id="rId13" imgW="660240" imgH="203040" progId="Equation.3">
              <p:embed/>
            </p:oleObj>
          </a:graphicData>
        </a:graphic>
      </p:graphicFrame>
      <p:graphicFrame>
        <p:nvGraphicFramePr>
          <p:cNvPr id="3094" name="Object 22"/>
          <p:cNvGraphicFramePr>
            <a:graphicFrameLocks noChangeAspect="1"/>
          </p:cNvGraphicFramePr>
          <p:nvPr/>
        </p:nvGraphicFramePr>
        <p:xfrm>
          <a:off x="1712913" y="4905375"/>
          <a:ext cx="1160462" cy="333375"/>
        </p:xfrm>
        <a:graphic>
          <a:graphicData uri="http://schemas.openxmlformats.org/presentationml/2006/ole">
            <p:oleObj spid="_x0000_s251916" name="Equation" r:id="rId14" imgW="711000" imgH="203040" progId="Equation.3">
              <p:embed/>
            </p:oleObj>
          </a:graphicData>
        </a:graphic>
      </p:graphicFrame>
      <p:graphicFrame>
        <p:nvGraphicFramePr>
          <p:cNvPr id="3095" name="Object 23"/>
          <p:cNvGraphicFramePr>
            <a:graphicFrameLocks noChangeAspect="1"/>
          </p:cNvGraphicFramePr>
          <p:nvPr/>
        </p:nvGraphicFramePr>
        <p:xfrm>
          <a:off x="2825750" y="4895850"/>
          <a:ext cx="1098550" cy="333375"/>
        </p:xfrm>
        <a:graphic>
          <a:graphicData uri="http://schemas.openxmlformats.org/presentationml/2006/ole">
            <p:oleObj spid="_x0000_s251917" name="Equation" r:id="rId15" imgW="672840" imgH="203040" progId="Equation.3">
              <p:embed/>
            </p:oleObj>
          </a:graphicData>
        </a:graphic>
      </p:graphicFrame>
      <p:sp>
        <p:nvSpPr>
          <p:cNvPr id="3096" name="Text Box 24"/>
          <p:cNvSpPr txBox="1">
            <a:spLocks noChangeArrowheads="1"/>
          </p:cNvSpPr>
          <p:nvPr/>
        </p:nvSpPr>
        <p:spPr bwMode="auto">
          <a:xfrm>
            <a:off x="3903663" y="4849813"/>
            <a:ext cx="3067050" cy="366712"/>
          </a:xfrm>
          <a:prstGeom prst="rect">
            <a:avLst/>
          </a:prstGeom>
          <a:noFill/>
          <a:ln w="9525">
            <a:noFill/>
            <a:miter lim="800000"/>
            <a:headEnd/>
            <a:tailEnd/>
          </a:ln>
          <a:effectLst/>
        </p:spPr>
        <p:txBody>
          <a:bodyPr wrap="none">
            <a:spAutoFit/>
          </a:bodyPr>
          <a:lstStyle/>
          <a:p>
            <a:r>
              <a:rPr lang="en-GB"/>
              <a:t>which is not a whole number</a:t>
            </a:r>
            <a:endParaRPr lang="en-US"/>
          </a:p>
        </p:txBody>
      </p:sp>
      <p:graphicFrame>
        <p:nvGraphicFramePr>
          <p:cNvPr id="3097" name="Object 25"/>
          <p:cNvGraphicFramePr>
            <a:graphicFrameLocks noChangeAspect="1"/>
          </p:cNvGraphicFramePr>
          <p:nvPr/>
        </p:nvGraphicFramePr>
        <p:xfrm>
          <a:off x="631825" y="5313363"/>
          <a:ext cx="1076325" cy="333375"/>
        </p:xfrm>
        <a:graphic>
          <a:graphicData uri="http://schemas.openxmlformats.org/presentationml/2006/ole">
            <p:oleObj spid="_x0000_s251918" name="Equation" r:id="rId16" imgW="660240" imgH="203040" progId="Equation.3">
              <p:embed/>
            </p:oleObj>
          </a:graphicData>
        </a:graphic>
      </p:graphicFrame>
      <p:graphicFrame>
        <p:nvGraphicFramePr>
          <p:cNvPr id="3098" name="Object 26"/>
          <p:cNvGraphicFramePr>
            <a:graphicFrameLocks noChangeAspect="1"/>
          </p:cNvGraphicFramePr>
          <p:nvPr/>
        </p:nvGraphicFramePr>
        <p:xfrm>
          <a:off x="1706563" y="5311775"/>
          <a:ext cx="1181100" cy="333375"/>
        </p:xfrm>
        <a:graphic>
          <a:graphicData uri="http://schemas.openxmlformats.org/presentationml/2006/ole">
            <p:oleObj spid="_x0000_s251919" name="Equation" r:id="rId17" imgW="723600" imgH="203040" progId="Equation.3">
              <p:embed/>
            </p:oleObj>
          </a:graphicData>
        </a:graphic>
      </p:graphicFrame>
      <p:graphicFrame>
        <p:nvGraphicFramePr>
          <p:cNvPr id="3099" name="Object 27"/>
          <p:cNvGraphicFramePr>
            <a:graphicFrameLocks noChangeAspect="1"/>
          </p:cNvGraphicFramePr>
          <p:nvPr/>
        </p:nvGraphicFramePr>
        <p:xfrm>
          <a:off x="2841625" y="5302250"/>
          <a:ext cx="1098550" cy="333375"/>
        </p:xfrm>
        <a:graphic>
          <a:graphicData uri="http://schemas.openxmlformats.org/presentationml/2006/ole">
            <p:oleObj spid="_x0000_s251920" name="Equation" r:id="rId18" imgW="672840" imgH="203040" progId="Equation.3">
              <p:embed/>
            </p:oleObj>
          </a:graphicData>
        </a:graphic>
      </p:graphicFrame>
      <p:sp>
        <p:nvSpPr>
          <p:cNvPr id="3100" name="Text Box 28"/>
          <p:cNvSpPr txBox="1">
            <a:spLocks noChangeArrowheads="1"/>
          </p:cNvSpPr>
          <p:nvPr/>
        </p:nvSpPr>
        <p:spPr bwMode="auto">
          <a:xfrm>
            <a:off x="3917950" y="5256213"/>
            <a:ext cx="3067050" cy="366712"/>
          </a:xfrm>
          <a:prstGeom prst="rect">
            <a:avLst/>
          </a:prstGeom>
          <a:noFill/>
          <a:ln w="9525">
            <a:noFill/>
            <a:miter lim="800000"/>
            <a:headEnd/>
            <a:tailEnd/>
          </a:ln>
          <a:effectLst/>
        </p:spPr>
        <p:txBody>
          <a:bodyPr wrap="none">
            <a:spAutoFit/>
          </a:bodyPr>
          <a:lstStyle/>
          <a:p>
            <a:r>
              <a:rPr lang="en-GB"/>
              <a:t>which is not a whole number</a:t>
            </a:r>
            <a:endParaRPr lang="en-US"/>
          </a:p>
        </p:txBody>
      </p:sp>
      <p:graphicFrame>
        <p:nvGraphicFramePr>
          <p:cNvPr id="3101" name="Object 29"/>
          <p:cNvGraphicFramePr>
            <a:graphicFrameLocks noChangeAspect="1"/>
          </p:cNvGraphicFramePr>
          <p:nvPr/>
        </p:nvGraphicFramePr>
        <p:xfrm>
          <a:off x="609600" y="5670550"/>
          <a:ext cx="1076325" cy="333375"/>
        </p:xfrm>
        <a:graphic>
          <a:graphicData uri="http://schemas.openxmlformats.org/presentationml/2006/ole">
            <p:oleObj spid="_x0000_s251921" name="Equation" r:id="rId19" imgW="660240" imgH="203040" progId="Equation.3">
              <p:embed/>
            </p:oleObj>
          </a:graphicData>
        </a:graphic>
      </p:graphicFrame>
      <p:graphicFrame>
        <p:nvGraphicFramePr>
          <p:cNvPr id="3102" name="Object 30"/>
          <p:cNvGraphicFramePr>
            <a:graphicFrameLocks noChangeAspect="1"/>
          </p:cNvGraphicFramePr>
          <p:nvPr/>
        </p:nvGraphicFramePr>
        <p:xfrm>
          <a:off x="1684338" y="5668963"/>
          <a:ext cx="1181100" cy="333375"/>
        </p:xfrm>
        <a:graphic>
          <a:graphicData uri="http://schemas.openxmlformats.org/presentationml/2006/ole">
            <p:oleObj spid="_x0000_s251922" name="Equation" r:id="rId20" imgW="723600" imgH="203040" progId="Equation.3">
              <p:embed/>
            </p:oleObj>
          </a:graphicData>
        </a:graphic>
      </p:graphicFrame>
      <p:graphicFrame>
        <p:nvGraphicFramePr>
          <p:cNvPr id="3103" name="Object 31"/>
          <p:cNvGraphicFramePr>
            <a:graphicFrameLocks noChangeAspect="1"/>
          </p:cNvGraphicFramePr>
          <p:nvPr/>
        </p:nvGraphicFramePr>
        <p:xfrm>
          <a:off x="2819400" y="5659438"/>
          <a:ext cx="1098550" cy="333375"/>
        </p:xfrm>
        <a:graphic>
          <a:graphicData uri="http://schemas.openxmlformats.org/presentationml/2006/ole">
            <p:oleObj spid="_x0000_s251923" name="Equation" r:id="rId21" imgW="672840" imgH="203040" progId="Equation.3">
              <p:embed/>
            </p:oleObj>
          </a:graphicData>
        </a:graphic>
      </p:graphicFrame>
      <p:sp>
        <p:nvSpPr>
          <p:cNvPr id="3104" name="Text Box 32"/>
          <p:cNvSpPr txBox="1">
            <a:spLocks noChangeArrowheads="1"/>
          </p:cNvSpPr>
          <p:nvPr/>
        </p:nvSpPr>
        <p:spPr bwMode="auto">
          <a:xfrm>
            <a:off x="3895725" y="5613400"/>
            <a:ext cx="3067050" cy="366713"/>
          </a:xfrm>
          <a:prstGeom prst="rect">
            <a:avLst/>
          </a:prstGeom>
          <a:noFill/>
          <a:ln w="9525">
            <a:noFill/>
            <a:miter lim="800000"/>
            <a:headEnd/>
            <a:tailEnd/>
          </a:ln>
          <a:effectLst/>
        </p:spPr>
        <p:txBody>
          <a:bodyPr wrap="none">
            <a:spAutoFit/>
          </a:bodyPr>
          <a:lstStyle/>
          <a:p>
            <a:r>
              <a:rPr lang="en-GB"/>
              <a:t>which is not a whole number</a:t>
            </a:r>
            <a:endParaRPr lang="en-US"/>
          </a:p>
        </p:txBody>
      </p:sp>
      <p:graphicFrame>
        <p:nvGraphicFramePr>
          <p:cNvPr id="3105" name="Object 33"/>
          <p:cNvGraphicFramePr>
            <a:graphicFrameLocks noChangeAspect="1"/>
          </p:cNvGraphicFramePr>
          <p:nvPr/>
        </p:nvGraphicFramePr>
        <p:xfrm>
          <a:off x="606425" y="6038850"/>
          <a:ext cx="1035050" cy="333375"/>
        </p:xfrm>
        <a:graphic>
          <a:graphicData uri="http://schemas.openxmlformats.org/presentationml/2006/ole">
            <p:oleObj spid="_x0000_s251924" name="Equation" r:id="rId22" imgW="634680" imgH="203040" progId="Equation.3">
              <p:embed/>
            </p:oleObj>
          </a:graphicData>
        </a:graphic>
      </p:graphicFrame>
      <p:graphicFrame>
        <p:nvGraphicFramePr>
          <p:cNvPr id="3106" name="Object 34"/>
          <p:cNvGraphicFramePr>
            <a:graphicFrameLocks noChangeAspect="1"/>
          </p:cNvGraphicFramePr>
          <p:nvPr/>
        </p:nvGraphicFramePr>
        <p:xfrm>
          <a:off x="1660525" y="6037263"/>
          <a:ext cx="1181100" cy="333375"/>
        </p:xfrm>
        <a:graphic>
          <a:graphicData uri="http://schemas.openxmlformats.org/presentationml/2006/ole">
            <p:oleObj spid="_x0000_s251925" name="Equation" r:id="rId23" imgW="723600" imgH="203040" progId="Equation.3">
              <p:embed/>
            </p:oleObj>
          </a:graphicData>
        </a:graphic>
      </p:graphicFrame>
      <p:graphicFrame>
        <p:nvGraphicFramePr>
          <p:cNvPr id="3107" name="Object 35"/>
          <p:cNvGraphicFramePr>
            <a:graphicFrameLocks noChangeAspect="1"/>
          </p:cNvGraphicFramePr>
          <p:nvPr/>
        </p:nvGraphicFramePr>
        <p:xfrm>
          <a:off x="2795588" y="6027738"/>
          <a:ext cx="1098550" cy="333375"/>
        </p:xfrm>
        <a:graphic>
          <a:graphicData uri="http://schemas.openxmlformats.org/presentationml/2006/ole">
            <p:oleObj spid="_x0000_s251926" name="Equation" r:id="rId24" imgW="672840" imgH="203040" progId="Equation.3">
              <p:embed/>
            </p:oleObj>
          </a:graphicData>
        </a:graphic>
      </p:graphicFrame>
      <p:sp>
        <p:nvSpPr>
          <p:cNvPr id="3108" name="Text Box 36"/>
          <p:cNvSpPr txBox="1">
            <a:spLocks noChangeArrowheads="1"/>
          </p:cNvSpPr>
          <p:nvPr/>
        </p:nvSpPr>
        <p:spPr bwMode="auto">
          <a:xfrm>
            <a:off x="3871913" y="5981700"/>
            <a:ext cx="3067050" cy="366713"/>
          </a:xfrm>
          <a:prstGeom prst="rect">
            <a:avLst/>
          </a:prstGeom>
          <a:noFill/>
          <a:ln w="9525">
            <a:noFill/>
            <a:miter lim="800000"/>
            <a:headEnd/>
            <a:tailEnd/>
          </a:ln>
          <a:effectLst/>
        </p:spPr>
        <p:txBody>
          <a:bodyPr wrap="none">
            <a:spAutoFit/>
          </a:bodyPr>
          <a:lstStyle/>
          <a:p>
            <a:r>
              <a:rPr lang="en-GB"/>
              <a:t>which is not a whole number</a:t>
            </a:r>
            <a:endParaRPr lang="en-US"/>
          </a:p>
        </p:txBody>
      </p:sp>
      <p:sp>
        <p:nvSpPr>
          <p:cNvPr id="3109" name="Text Box 37"/>
          <p:cNvSpPr txBox="1">
            <a:spLocks noChangeArrowheads="1"/>
          </p:cNvSpPr>
          <p:nvPr/>
        </p:nvSpPr>
        <p:spPr bwMode="auto">
          <a:xfrm>
            <a:off x="574675" y="6383338"/>
            <a:ext cx="5365750" cy="366712"/>
          </a:xfrm>
          <a:prstGeom prst="rect">
            <a:avLst/>
          </a:prstGeom>
          <a:noFill/>
          <a:ln w="9525">
            <a:noFill/>
            <a:miter lim="800000"/>
            <a:headEnd/>
            <a:tailEnd/>
          </a:ln>
          <a:effectLst/>
        </p:spPr>
        <p:txBody>
          <a:bodyPr wrap="none">
            <a:spAutoFit/>
          </a:bodyPr>
          <a:lstStyle/>
          <a:p>
            <a:r>
              <a:rPr lang="en-GB" b="1"/>
              <a:t>The only answer giving whole numbers is (a) 15</a:t>
            </a:r>
            <a:endParaRPr lang="en-US" b="1"/>
          </a:p>
        </p:txBody>
      </p:sp>
      <p:pic>
        <p:nvPicPr>
          <p:cNvPr id="36" name="Picture 8" descr="C:\Users\Dan\Downloads\help_256.png">
            <a:hlinkClick r:id="rId25" action="ppaction://hlinksldjump"/>
          </p:cNvPr>
          <p:cNvPicPr>
            <a:picLocks noChangeAspect="1" noChangeArrowheads="1"/>
          </p:cNvPicPr>
          <p:nvPr/>
        </p:nvPicPr>
        <p:blipFill>
          <a:blip r:embed="rId26"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81"/>
                                        </p:tgtEl>
                                        <p:attrNameLst>
                                          <p:attrName>style.visibility</p:attrName>
                                        </p:attrNameLst>
                                      </p:cBhvr>
                                      <p:to>
                                        <p:strVal val="visible"/>
                                      </p:to>
                                    </p:set>
                                    <p:animEffect transition="in" filter="dissolve">
                                      <p:cBhvr>
                                        <p:cTn id="7" dur="500"/>
                                        <p:tgtEl>
                                          <p:spTgt spid="308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082"/>
                                        </p:tgtEl>
                                        <p:attrNameLst>
                                          <p:attrName>style.visibility</p:attrName>
                                        </p:attrNameLst>
                                      </p:cBhvr>
                                      <p:to>
                                        <p:strVal val="visible"/>
                                      </p:to>
                                    </p:set>
                                    <p:animEffect transition="in" filter="dissolve">
                                      <p:cBhvr>
                                        <p:cTn id="12" dur="500"/>
                                        <p:tgtEl>
                                          <p:spTgt spid="308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83"/>
                                        </p:tgtEl>
                                        <p:attrNameLst>
                                          <p:attrName>style.visibility</p:attrName>
                                        </p:attrNameLst>
                                      </p:cBhvr>
                                      <p:to>
                                        <p:strVal val="visible"/>
                                      </p:to>
                                    </p:set>
                                    <p:animEffect transition="in" filter="dissolve">
                                      <p:cBhvr>
                                        <p:cTn id="17" dur="500"/>
                                        <p:tgtEl>
                                          <p:spTgt spid="308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089"/>
                                        </p:tgtEl>
                                        <p:attrNameLst>
                                          <p:attrName>style.visibility</p:attrName>
                                        </p:attrNameLst>
                                      </p:cBhvr>
                                      <p:to>
                                        <p:strVal val="visible"/>
                                      </p:to>
                                    </p:set>
                                    <p:animEffect transition="in" filter="dissolve">
                                      <p:cBhvr>
                                        <p:cTn id="22" dur="500"/>
                                        <p:tgtEl>
                                          <p:spTgt spid="308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084"/>
                                        </p:tgtEl>
                                        <p:attrNameLst>
                                          <p:attrName>style.visibility</p:attrName>
                                        </p:attrNameLst>
                                      </p:cBhvr>
                                      <p:to>
                                        <p:strVal val="visible"/>
                                      </p:to>
                                    </p:set>
                                    <p:animEffect transition="in" filter="dissolve">
                                      <p:cBhvr>
                                        <p:cTn id="27" dur="500"/>
                                        <p:tgtEl>
                                          <p:spTgt spid="308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090"/>
                                        </p:tgtEl>
                                        <p:attrNameLst>
                                          <p:attrName>style.visibility</p:attrName>
                                        </p:attrNameLst>
                                      </p:cBhvr>
                                      <p:to>
                                        <p:strVal val="visible"/>
                                      </p:to>
                                    </p:set>
                                    <p:animEffect transition="in" filter="dissolve">
                                      <p:cBhvr>
                                        <p:cTn id="32" dur="500"/>
                                        <p:tgtEl>
                                          <p:spTgt spid="309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085"/>
                                        </p:tgtEl>
                                        <p:attrNameLst>
                                          <p:attrName>style.visibility</p:attrName>
                                        </p:attrNameLst>
                                      </p:cBhvr>
                                      <p:to>
                                        <p:strVal val="visible"/>
                                      </p:to>
                                    </p:set>
                                    <p:animEffect transition="in" filter="dissolve">
                                      <p:cBhvr>
                                        <p:cTn id="37" dur="500"/>
                                        <p:tgtEl>
                                          <p:spTgt spid="308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091"/>
                                        </p:tgtEl>
                                        <p:attrNameLst>
                                          <p:attrName>style.visibility</p:attrName>
                                        </p:attrNameLst>
                                      </p:cBhvr>
                                      <p:to>
                                        <p:strVal val="visible"/>
                                      </p:to>
                                    </p:set>
                                    <p:animEffect transition="in" filter="dissolve">
                                      <p:cBhvr>
                                        <p:cTn id="42" dur="500"/>
                                        <p:tgtEl>
                                          <p:spTgt spid="3091"/>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086"/>
                                        </p:tgtEl>
                                        <p:attrNameLst>
                                          <p:attrName>style.visibility</p:attrName>
                                        </p:attrNameLst>
                                      </p:cBhvr>
                                      <p:to>
                                        <p:strVal val="visible"/>
                                      </p:to>
                                    </p:set>
                                    <p:animEffect transition="in" filter="dissolve">
                                      <p:cBhvr>
                                        <p:cTn id="47" dur="500"/>
                                        <p:tgtEl>
                                          <p:spTgt spid="3086"/>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087"/>
                                        </p:tgtEl>
                                        <p:attrNameLst>
                                          <p:attrName>style.visibility</p:attrName>
                                        </p:attrNameLst>
                                      </p:cBhvr>
                                      <p:to>
                                        <p:strVal val="visible"/>
                                      </p:to>
                                    </p:set>
                                    <p:animEffect transition="in" filter="dissolve">
                                      <p:cBhvr>
                                        <p:cTn id="52" dur="500"/>
                                        <p:tgtEl>
                                          <p:spTgt spid="3087"/>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3088"/>
                                        </p:tgtEl>
                                        <p:attrNameLst>
                                          <p:attrName>style.visibility</p:attrName>
                                        </p:attrNameLst>
                                      </p:cBhvr>
                                      <p:to>
                                        <p:strVal val="visible"/>
                                      </p:to>
                                    </p:set>
                                    <p:animEffect transition="in" filter="dissolve">
                                      <p:cBhvr>
                                        <p:cTn id="57" dur="500"/>
                                        <p:tgtEl>
                                          <p:spTgt spid="3088"/>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3092"/>
                                        </p:tgtEl>
                                        <p:attrNameLst>
                                          <p:attrName>style.visibility</p:attrName>
                                        </p:attrNameLst>
                                      </p:cBhvr>
                                      <p:to>
                                        <p:strVal val="visible"/>
                                      </p:to>
                                    </p:set>
                                    <p:animEffect transition="in" filter="dissolve">
                                      <p:cBhvr>
                                        <p:cTn id="62" dur="500"/>
                                        <p:tgtEl>
                                          <p:spTgt spid="3092"/>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3093"/>
                                        </p:tgtEl>
                                        <p:attrNameLst>
                                          <p:attrName>style.visibility</p:attrName>
                                        </p:attrNameLst>
                                      </p:cBhvr>
                                      <p:to>
                                        <p:strVal val="visible"/>
                                      </p:to>
                                    </p:set>
                                    <p:animEffect transition="in" filter="dissolve">
                                      <p:cBhvr>
                                        <p:cTn id="67" dur="500"/>
                                        <p:tgtEl>
                                          <p:spTgt spid="3093"/>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3094"/>
                                        </p:tgtEl>
                                        <p:attrNameLst>
                                          <p:attrName>style.visibility</p:attrName>
                                        </p:attrNameLst>
                                      </p:cBhvr>
                                      <p:to>
                                        <p:strVal val="visible"/>
                                      </p:to>
                                    </p:set>
                                    <p:animEffect transition="in" filter="dissolve">
                                      <p:cBhvr>
                                        <p:cTn id="72" dur="500"/>
                                        <p:tgtEl>
                                          <p:spTgt spid="3094"/>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nodeType="clickEffect">
                                  <p:stCondLst>
                                    <p:cond delay="0"/>
                                  </p:stCondLst>
                                  <p:childTnLst>
                                    <p:set>
                                      <p:cBhvr>
                                        <p:cTn id="76" dur="1" fill="hold">
                                          <p:stCondLst>
                                            <p:cond delay="0"/>
                                          </p:stCondLst>
                                        </p:cTn>
                                        <p:tgtEl>
                                          <p:spTgt spid="3095"/>
                                        </p:tgtEl>
                                        <p:attrNameLst>
                                          <p:attrName>style.visibility</p:attrName>
                                        </p:attrNameLst>
                                      </p:cBhvr>
                                      <p:to>
                                        <p:strVal val="visible"/>
                                      </p:to>
                                    </p:set>
                                    <p:animEffect transition="in" filter="dissolve">
                                      <p:cBhvr>
                                        <p:cTn id="77" dur="500"/>
                                        <p:tgtEl>
                                          <p:spTgt spid="3095"/>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3096"/>
                                        </p:tgtEl>
                                        <p:attrNameLst>
                                          <p:attrName>style.visibility</p:attrName>
                                        </p:attrNameLst>
                                      </p:cBhvr>
                                      <p:to>
                                        <p:strVal val="visible"/>
                                      </p:to>
                                    </p:set>
                                    <p:animEffect transition="in" filter="dissolve">
                                      <p:cBhvr>
                                        <p:cTn id="82" dur="500"/>
                                        <p:tgtEl>
                                          <p:spTgt spid="3096"/>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nodeType="clickEffect">
                                  <p:stCondLst>
                                    <p:cond delay="0"/>
                                  </p:stCondLst>
                                  <p:childTnLst>
                                    <p:set>
                                      <p:cBhvr>
                                        <p:cTn id="86" dur="1" fill="hold">
                                          <p:stCondLst>
                                            <p:cond delay="0"/>
                                          </p:stCondLst>
                                        </p:cTn>
                                        <p:tgtEl>
                                          <p:spTgt spid="3097"/>
                                        </p:tgtEl>
                                        <p:attrNameLst>
                                          <p:attrName>style.visibility</p:attrName>
                                        </p:attrNameLst>
                                      </p:cBhvr>
                                      <p:to>
                                        <p:strVal val="visible"/>
                                      </p:to>
                                    </p:set>
                                    <p:animEffect transition="in" filter="dissolve">
                                      <p:cBhvr>
                                        <p:cTn id="87" dur="500"/>
                                        <p:tgtEl>
                                          <p:spTgt spid="3097"/>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nodeType="clickEffect">
                                  <p:stCondLst>
                                    <p:cond delay="0"/>
                                  </p:stCondLst>
                                  <p:childTnLst>
                                    <p:set>
                                      <p:cBhvr>
                                        <p:cTn id="91" dur="1" fill="hold">
                                          <p:stCondLst>
                                            <p:cond delay="0"/>
                                          </p:stCondLst>
                                        </p:cTn>
                                        <p:tgtEl>
                                          <p:spTgt spid="3098"/>
                                        </p:tgtEl>
                                        <p:attrNameLst>
                                          <p:attrName>style.visibility</p:attrName>
                                        </p:attrNameLst>
                                      </p:cBhvr>
                                      <p:to>
                                        <p:strVal val="visible"/>
                                      </p:to>
                                    </p:set>
                                    <p:animEffect transition="in" filter="dissolve">
                                      <p:cBhvr>
                                        <p:cTn id="92" dur="500"/>
                                        <p:tgtEl>
                                          <p:spTgt spid="3098"/>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presetSubtype="0" fill="hold" nodeType="clickEffect">
                                  <p:stCondLst>
                                    <p:cond delay="0"/>
                                  </p:stCondLst>
                                  <p:childTnLst>
                                    <p:set>
                                      <p:cBhvr>
                                        <p:cTn id="96" dur="1" fill="hold">
                                          <p:stCondLst>
                                            <p:cond delay="0"/>
                                          </p:stCondLst>
                                        </p:cTn>
                                        <p:tgtEl>
                                          <p:spTgt spid="3099"/>
                                        </p:tgtEl>
                                        <p:attrNameLst>
                                          <p:attrName>style.visibility</p:attrName>
                                        </p:attrNameLst>
                                      </p:cBhvr>
                                      <p:to>
                                        <p:strVal val="visible"/>
                                      </p:to>
                                    </p:set>
                                    <p:animEffect transition="in" filter="dissolve">
                                      <p:cBhvr>
                                        <p:cTn id="97" dur="500"/>
                                        <p:tgtEl>
                                          <p:spTgt spid="3099"/>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3100"/>
                                        </p:tgtEl>
                                        <p:attrNameLst>
                                          <p:attrName>style.visibility</p:attrName>
                                        </p:attrNameLst>
                                      </p:cBhvr>
                                      <p:to>
                                        <p:strVal val="visible"/>
                                      </p:to>
                                    </p:set>
                                    <p:animEffect transition="in" filter="dissolve">
                                      <p:cBhvr>
                                        <p:cTn id="102" dur="500"/>
                                        <p:tgtEl>
                                          <p:spTgt spid="3100"/>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presetSubtype="0" fill="hold" nodeType="clickEffect">
                                  <p:stCondLst>
                                    <p:cond delay="0"/>
                                  </p:stCondLst>
                                  <p:childTnLst>
                                    <p:set>
                                      <p:cBhvr>
                                        <p:cTn id="106" dur="1" fill="hold">
                                          <p:stCondLst>
                                            <p:cond delay="0"/>
                                          </p:stCondLst>
                                        </p:cTn>
                                        <p:tgtEl>
                                          <p:spTgt spid="3101"/>
                                        </p:tgtEl>
                                        <p:attrNameLst>
                                          <p:attrName>style.visibility</p:attrName>
                                        </p:attrNameLst>
                                      </p:cBhvr>
                                      <p:to>
                                        <p:strVal val="visible"/>
                                      </p:to>
                                    </p:set>
                                    <p:animEffect transition="in" filter="dissolve">
                                      <p:cBhvr>
                                        <p:cTn id="107" dur="500"/>
                                        <p:tgtEl>
                                          <p:spTgt spid="3101"/>
                                        </p:tgtEl>
                                      </p:cBhvr>
                                    </p:animEffect>
                                  </p:childTnLst>
                                </p:cTn>
                              </p:par>
                            </p:childTnLst>
                          </p:cTn>
                        </p:par>
                      </p:childTnLst>
                    </p:cTn>
                  </p:par>
                  <p:par>
                    <p:cTn id="108" fill="hold">
                      <p:stCondLst>
                        <p:cond delay="indefinite"/>
                      </p:stCondLst>
                      <p:childTnLst>
                        <p:par>
                          <p:cTn id="109" fill="hold">
                            <p:stCondLst>
                              <p:cond delay="0"/>
                            </p:stCondLst>
                            <p:childTnLst>
                              <p:par>
                                <p:cTn id="110" presetID="9" presetClass="entr" presetSubtype="0" fill="hold" nodeType="clickEffect">
                                  <p:stCondLst>
                                    <p:cond delay="0"/>
                                  </p:stCondLst>
                                  <p:childTnLst>
                                    <p:set>
                                      <p:cBhvr>
                                        <p:cTn id="111" dur="1" fill="hold">
                                          <p:stCondLst>
                                            <p:cond delay="0"/>
                                          </p:stCondLst>
                                        </p:cTn>
                                        <p:tgtEl>
                                          <p:spTgt spid="3102"/>
                                        </p:tgtEl>
                                        <p:attrNameLst>
                                          <p:attrName>style.visibility</p:attrName>
                                        </p:attrNameLst>
                                      </p:cBhvr>
                                      <p:to>
                                        <p:strVal val="visible"/>
                                      </p:to>
                                    </p:set>
                                    <p:animEffect transition="in" filter="dissolve">
                                      <p:cBhvr>
                                        <p:cTn id="112" dur="500"/>
                                        <p:tgtEl>
                                          <p:spTgt spid="3102"/>
                                        </p:tgtEl>
                                      </p:cBhvr>
                                    </p:animEffect>
                                  </p:childTnLst>
                                </p:cTn>
                              </p:par>
                            </p:childTnLst>
                          </p:cTn>
                        </p:par>
                      </p:childTnLst>
                    </p:cTn>
                  </p:par>
                  <p:par>
                    <p:cTn id="113" fill="hold">
                      <p:stCondLst>
                        <p:cond delay="indefinite"/>
                      </p:stCondLst>
                      <p:childTnLst>
                        <p:par>
                          <p:cTn id="114" fill="hold">
                            <p:stCondLst>
                              <p:cond delay="0"/>
                            </p:stCondLst>
                            <p:childTnLst>
                              <p:par>
                                <p:cTn id="115" presetID="9" presetClass="entr" presetSubtype="0" fill="hold" nodeType="clickEffect">
                                  <p:stCondLst>
                                    <p:cond delay="0"/>
                                  </p:stCondLst>
                                  <p:childTnLst>
                                    <p:set>
                                      <p:cBhvr>
                                        <p:cTn id="116" dur="1" fill="hold">
                                          <p:stCondLst>
                                            <p:cond delay="0"/>
                                          </p:stCondLst>
                                        </p:cTn>
                                        <p:tgtEl>
                                          <p:spTgt spid="3103"/>
                                        </p:tgtEl>
                                        <p:attrNameLst>
                                          <p:attrName>style.visibility</p:attrName>
                                        </p:attrNameLst>
                                      </p:cBhvr>
                                      <p:to>
                                        <p:strVal val="visible"/>
                                      </p:to>
                                    </p:set>
                                    <p:animEffect transition="in" filter="dissolve">
                                      <p:cBhvr>
                                        <p:cTn id="117" dur="500"/>
                                        <p:tgtEl>
                                          <p:spTgt spid="3103"/>
                                        </p:tgtEl>
                                      </p:cBhvr>
                                    </p:animEffect>
                                  </p:childTnLst>
                                </p:cTn>
                              </p:par>
                            </p:childTnLst>
                          </p:cTn>
                        </p:par>
                      </p:childTnLst>
                    </p:cTn>
                  </p:par>
                  <p:par>
                    <p:cTn id="118" fill="hold">
                      <p:stCondLst>
                        <p:cond delay="indefinite"/>
                      </p:stCondLst>
                      <p:childTnLst>
                        <p:par>
                          <p:cTn id="119" fill="hold">
                            <p:stCondLst>
                              <p:cond delay="0"/>
                            </p:stCondLst>
                            <p:childTnLst>
                              <p:par>
                                <p:cTn id="120" presetID="9" presetClass="entr" presetSubtype="0" fill="hold" grpId="0" nodeType="clickEffect">
                                  <p:stCondLst>
                                    <p:cond delay="0"/>
                                  </p:stCondLst>
                                  <p:childTnLst>
                                    <p:set>
                                      <p:cBhvr>
                                        <p:cTn id="121" dur="1" fill="hold">
                                          <p:stCondLst>
                                            <p:cond delay="0"/>
                                          </p:stCondLst>
                                        </p:cTn>
                                        <p:tgtEl>
                                          <p:spTgt spid="3104"/>
                                        </p:tgtEl>
                                        <p:attrNameLst>
                                          <p:attrName>style.visibility</p:attrName>
                                        </p:attrNameLst>
                                      </p:cBhvr>
                                      <p:to>
                                        <p:strVal val="visible"/>
                                      </p:to>
                                    </p:set>
                                    <p:animEffect transition="in" filter="dissolve">
                                      <p:cBhvr>
                                        <p:cTn id="122" dur="500"/>
                                        <p:tgtEl>
                                          <p:spTgt spid="3104"/>
                                        </p:tgtEl>
                                      </p:cBhvr>
                                    </p:animEffect>
                                  </p:childTnLst>
                                </p:cTn>
                              </p:par>
                            </p:childTnLst>
                          </p:cTn>
                        </p:par>
                      </p:childTnLst>
                    </p:cTn>
                  </p:par>
                  <p:par>
                    <p:cTn id="123" fill="hold">
                      <p:stCondLst>
                        <p:cond delay="indefinite"/>
                      </p:stCondLst>
                      <p:childTnLst>
                        <p:par>
                          <p:cTn id="124" fill="hold">
                            <p:stCondLst>
                              <p:cond delay="0"/>
                            </p:stCondLst>
                            <p:childTnLst>
                              <p:par>
                                <p:cTn id="125" presetID="9" presetClass="entr" presetSubtype="0" fill="hold" nodeType="clickEffect">
                                  <p:stCondLst>
                                    <p:cond delay="0"/>
                                  </p:stCondLst>
                                  <p:childTnLst>
                                    <p:set>
                                      <p:cBhvr>
                                        <p:cTn id="126" dur="1" fill="hold">
                                          <p:stCondLst>
                                            <p:cond delay="0"/>
                                          </p:stCondLst>
                                        </p:cTn>
                                        <p:tgtEl>
                                          <p:spTgt spid="3105"/>
                                        </p:tgtEl>
                                        <p:attrNameLst>
                                          <p:attrName>style.visibility</p:attrName>
                                        </p:attrNameLst>
                                      </p:cBhvr>
                                      <p:to>
                                        <p:strVal val="visible"/>
                                      </p:to>
                                    </p:set>
                                    <p:animEffect transition="in" filter="dissolve">
                                      <p:cBhvr>
                                        <p:cTn id="127" dur="500"/>
                                        <p:tgtEl>
                                          <p:spTgt spid="3105"/>
                                        </p:tgtEl>
                                      </p:cBhvr>
                                    </p:animEffect>
                                  </p:childTnLst>
                                </p:cTn>
                              </p:par>
                            </p:childTnLst>
                          </p:cTn>
                        </p:par>
                      </p:childTnLst>
                    </p:cTn>
                  </p:par>
                  <p:par>
                    <p:cTn id="128" fill="hold">
                      <p:stCondLst>
                        <p:cond delay="indefinite"/>
                      </p:stCondLst>
                      <p:childTnLst>
                        <p:par>
                          <p:cTn id="129" fill="hold">
                            <p:stCondLst>
                              <p:cond delay="0"/>
                            </p:stCondLst>
                            <p:childTnLst>
                              <p:par>
                                <p:cTn id="130" presetID="9" presetClass="entr" presetSubtype="0" fill="hold" nodeType="clickEffect">
                                  <p:stCondLst>
                                    <p:cond delay="0"/>
                                  </p:stCondLst>
                                  <p:childTnLst>
                                    <p:set>
                                      <p:cBhvr>
                                        <p:cTn id="131" dur="1" fill="hold">
                                          <p:stCondLst>
                                            <p:cond delay="0"/>
                                          </p:stCondLst>
                                        </p:cTn>
                                        <p:tgtEl>
                                          <p:spTgt spid="3106"/>
                                        </p:tgtEl>
                                        <p:attrNameLst>
                                          <p:attrName>style.visibility</p:attrName>
                                        </p:attrNameLst>
                                      </p:cBhvr>
                                      <p:to>
                                        <p:strVal val="visible"/>
                                      </p:to>
                                    </p:set>
                                    <p:animEffect transition="in" filter="dissolve">
                                      <p:cBhvr>
                                        <p:cTn id="132" dur="500"/>
                                        <p:tgtEl>
                                          <p:spTgt spid="3106"/>
                                        </p:tgtEl>
                                      </p:cBhvr>
                                    </p:animEffect>
                                  </p:childTnLst>
                                </p:cTn>
                              </p:par>
                            </p:childTnLst>
                          </p:cTn>
                        </p:par>
                      </p:childTnLst>
                    </p:cTn>
                  </p:par>
                  <p:par>
                    <p:cTn id="133" fill="hold">
                      <p:stCondLst>
                        <p:cond delay="indefinite"/>
                      </p:stCondLst>
                      <p:childTnLst>
                        <p:par>
                          <p:cTn id="134" fill="hold">
                            <p:stCondLst>
                              <p:cond delay="0"/>
                            </p:stCondLst>
                            <p:childTnLst>
                              <p:par>
                                <p:cTn id="135" presetID="9" presetClass="entr" presetSubtype="0" fill="hold" nodeType="clickEffect">
                                  <p:stCondLst>
                                    <p:cond delay="0"/>
                                  </p:stCondLst>
                                  <p:childTnLst>
                                    <p:set>
                                      <p:cBhvr>
                                        <p:cTn id="136" dur="1" fill="hold">
                                          <p:stCondLst>
                                            <p:cond delay="0"/>
                                          </p:stCondLst>
                                        </p:cTn>
                                        <p:tgtEl>
                                          <p:spTgt spid="3107"/>
                                        </p:tgtEl>
                                        <p:attrNameLst>
                                          <p:attrName>style.visibility</p:attrName>
                                        </p:attrNameLst>
                                      </p:cBhvr>
                                      <p:to>
                                        <p:strVal val="visible"/>
                                      </p:to>
                                    </p:set>
                                    <p:animEffect transition="in" filter="dissolve">
                                      <p:cBhvr>
                                        <p:cTn id="137" dur="500"/>
                                        <p:tgtEl>
                                          <p:spTgt spid="3107"/>
                                        </p:tgtEl>
                                      </p:cBhvr>
                                    </p:animEffect>
                                  </p:childTnLst>
                                </p:cTn>
                              </p:par>
                            </p:childTnLst>
                          </p:cTn>
                        </p:par>
                      </p:childTnLst>
                    </p:cTn>
                  </p:par>
                  <p:par>
                    <p:cTn id="138" fill="hold">
                      <p:stCondLst>
                        <p:cond delay="indefinite"/>
                      </p:stCondLst>
                      <p:childTnLst>
                        <p:par>
                          <p:cTn id="139" fill="hold">
                            <p:stCondLst>
                              <p:cond delay="0"/>
                            </p:stCondLst>
                            <p:childTnLst>
                              <p:par>
                                <p:cTn id="140" presetID="9" presetClass="entr" presetSubtype="0" fill="hold" grpId="0" nodeType="clickEffect">
                                  <p:stCondLst>
                                    <p:cond delay="0"/>
                                  </p:stCondLst>
                                  <p:childTnLst>
                                    <p:set>
                                      <p:cBhvr>
                                        <p:cTn id="141" dur="1" fill="hold">
                                          <p:stCondLst>
                                            <p:cond delay="0"/>
                                          </p:stCondLst>
                                        </p:cTn>
                                        <p:tgtEl>
                                          <p:spTgt spid="3108"/>
                                        </p:tgtEl>
                                        <p:attrNameLst>
                                          <p:attrName>style.visibility</p:attrName>
                                        </p:attrNameLst>
                                      </p:cBhvr>
                                      <p:to>
                                        <p:strVal val="visible"/>
                                      </p:to>
                                    </p:set>
                                    <p:animEffect transition="in" filter="dissolve">
                                      <p:cBhvr>
                                        <p:cTn id="142" dur="500"/>
                                        <p:tgtEl>
                                          <p:spTgt spid="3108"/>
                                        </p:tgtEl>
                                      </p:cBhvr>
                                    </p:animEffect>
                                  </p:childTnLst>
                                </p:cTn>
                              </p:par>
                            </p:childTnLst>
                          </p:cTn>
                        </p:par>
                      </p:childTnLst>
                    </p:cTn>
                  </p:par>
                  <p:par>
                    <p:cTn id="143" fill="hold">
                      <p:stCondLst>
                        <p:cond delay="indefinite"/>
                      </p:stCondLst>
                      <p:childTnLst>
                        <p:par>
                          <p:cTn id="144" fill="hold">
                            <p:stCondLst>
                              <p:cond delay="0"/>
                            </p:stCondLst>
                            <p:childTnLst>
                              <p:par>
                                <p:cTn id="145" presetID="9" presetClass="entr" presetSubtype="0" fill="hold" grpId="0" nodeType="clickEffect">
                                  <p:stCondLst>
                                    <p:cond delay="0"/>
                                  </p:stCondLst>
                                  <p:childTnLst>
                                    <p:set>
                                      <p:cBhvr>
                                        <p:cTn id="146" dur="1" fill="hold">
                                          <p:stCondLst>
                                            <p:cond delay="0"/>
                                          </p:stCondLst>
                                        </p:cTn>
                                        <p:tgtEl>
                                          <p:spTgt spid="3109"/>
                                        </p:tgtEl>
                                        <p:attrNameLst>
                                          <p:attrName>style.visibility</p:attrName>
                                        </p:attrNameLst>
                                      </p:cBhvr>
                                      <p:to>
                                        <p:strVal val="visible"/>
                                      </p:to>
                                    </p:set>
                                    <p:animEffect transition="in" filter="dissolve">
                                      <p:cBhvr>
                                        <p:cTn id="147" dur="500"/>
                                        <p:tgtEl>
                                          <p:spTgt spid="3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p:bldP spid="3083" grpId="0"/>
      <p:bldP spid="3089" grpId="0"/>
      <p:bldP spid="3090" grpId="0"/>
      <p:bldP spid="3091" grpId="0"/>
      <p:bldP spid="3092" grpId="0"/>
      <p:bldP spid="3096" grpId="0"/>
      <p:bldP spid="3100" grpId="0"/>
      <p:bldP spid="3104" grpId="0"/>
      <p:bldP spid="3108" grpId="0"/>
      <p:bldP spid="310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846138" y="260350"/>
            <a:ext cx="7397750" cy="1190625"/>
          </a:xfrm>
          <a:prstGeom prst="rect">
            <a:avLst/>
          </a:prstGeom>
          <a:solidFill>
            <a:srgbClr val="FFFF00"/>
          </a:solidFill>
          <a:ln w="9525">
            <a:noFill/>
            <a:miter lim="800000"/>
            <a:headEnd/>
            <a:tailEnd/>
          </a:ln>
          <a:effectLst/>
        </p:spPr>
        <p:txBody>
          <a:bodyPr>
            <a:spAutoFit/>
          </a:bodyPr>
          <a:lstStyle/>
          <a:p>
            <a:r>
              <a:rPr lang="en-GB"/>
              <a:t>There are six more girls than boys in Miss Spelling’s class of 24 pupils. </a:t>
            </a:r>
          </a:p>
          <a:p>
            <a:r>
              <a:rPr lang="en-GB"/>
              <a:t>What is the ratio of girls to boys in this class?</a:t>
            </a:r>
          </a:p>
          <a:p>
            <a:endParaRPr lang="en-GB"/>
          </a:p>
          <a:p>
            <a:r>
              <a:rPr lang="en-GB"/>
              <a:t>(a) 5:3	         (b) 4:1             (c) 3:1	              (d) 1:4	         (e) 3:5</a:t>
            </a:r>
            <a:endParaRPr lang="en-US"/>
          </a:p>
        </p:txBody>
      </p:sp>
      <p:sp>
        <p:nvSpPr>
          <p:cNvPr id="8197" name="Text Box 5"/>
          <p:cNvSpPr txBox="1">
            <a:spLocks noChangeArrowheads="1"/>
          </p:cNvSpPr>
          <p:nvPr/>
        </p:nvSpPr>
        <p:spPr bwMode="auto">
          <a:xfrm>
            <a:off x="1249363" y="1714500"/>
            <a:ext cx="2181225" cy="427038"/>
          </a:xfrm>
          <a:prstGeom prst="rect">
            <a:avLst/>
          </a:prstGeom>
          <a:noFill/>
          <a:ln w="9525">
            <a:noFill/>
            <a:miter lim="800000"/>
            <a:headEnd/>
            <a:tailEnd/>
          </a:ln>
          <a:effectLst/>
        </p:spPr>
        <p:txBody>
          <a:bodyPr wrap="none">
            <a:spAutoFit/>
          </a:bodyPr>
          <a:lstStyle/>
          <a:p>
            <a:r>
              <a:rPr lang="en-GB"/>
              <a:t>Number of boys = </a:t>
            </a:r>
            <a:r>
              <a:rPr lang="en-GB" sz="2200" i="1">
                <a:latin typeface="Times New Roman" pitchFamily="18" charset="0"/>
              </a:rPr>
              <a:t>x</a:t>
            </a:r>
            <a:endParaRPr lang="en-US" sz="2200" i="1">
              <a:latin typeface="Times New Roman" pitchFamily="18" charset="0"/>
            </a:endParaRPr>
          </a:p>
        </p:txBody>
      </p:sp>
      <p:sp>
        <p:nvSpPr>
          <p:cNvPr id="8198" name="Text Box 6"/>
          <p:cNvSpPr txBox="1">
            <a:spLocks noChangeArrowheads="1"/>
          </p:cNvSpPr>
          <p:nvPr/>
        </p:nvSpPr>
        <p:spPr bwMode="auto">
          <a:xfrm>
            <a:off x="1263650" y="2132013"/>
            <a:ext cx="2511425" cy="427037"/>
          </a:xfrm>
          <a:prstGeom prst="rect">
            <a:avLst/>
          </a:prstGeom>
          <a:noFill/>
          <a:ln w="9525">
            <a:noFill/>
            <a:miter lim="800000"/>
            <a:headEnd/>
            <a:tailEnd/>
          </a:ln>
          <a:effectLst/>
        </p:spPr>
        <p:txBody>
          <a:bodyPr wrap="none">
            <a:spAutoFit/>
          </a:bodyPr>
          <a:lstStyle/>
          <a:p>
            <a:r>
              <a:rPr lang="en-GB"/>
              <a:t>Number of girls = </a:t>
            </a:r>
            <a:r>
              <a:rPr lang="en-GB" sz="2200" i="1">
                <a:latin typeface="Times New Roman" pitchFamily="18" charset="0"/>
              </a:rPr>
              <a:t>x </a:t>
            </a:r>
            <a:r>
              <a:rPr lang="en-GB"/>
              <a:t>+ 6</a:t>
            </a:r>
            <a:endParaRPr lang="en-US"/>
          </a:p>
        </p:txBody>
      </p:sp>
      <p:sp>
        <p:nvSpPr>
          <p:cNvPr id="8199" name="Text Box 7"/>
          <p:cNvSpPr txBox="1">
            <a:spLocks noChangeArrowheads="1"/>
          </p:cNvSpPr>
          <p:nvPr/>
        </p:nvSpPr>
        <p:spPr bwMode="auto">
          <a:xfrm>
            <a:off x="1384300" y="2562225"/>
            <a:ext cx="2257425" cy="427038"/>
          </a:xfrm>
          <a:prstGeom prst="rect">
            <a:avLst/>
          </a:prstGeom>
          <a:noFill/>
          <a:ln w="9525">
            <a:noFill/>
            <a:miter lim="800000"/>
            <a:headEnd/>
            <a:tailEnd/>
          </a:ln>
          <a:effectLst/>
        </p:spPr>
        <p:txBody>
          <a:bodyPr wrap="none">
            <a:spAutoFit/>
          </a:bodyPr>
          <a:lstStyle/>
          <a:p>
            <a:r>
              <a:rPr lang="en-GB"/>
              <a:t>Total pupils = 2</a:t>
            </a:r>
            <a:r>
              <a:rPr lang="en-GB" sz="2200" i="1">
                <a:latin typeface="Times New Roman" pitchFamily="18" charset="0"/>
              </a:rPr>
              <a:t>x </a:t>
            </a:r>
            <a:r>
              <a:rPr lang="en-GB"/>
              <a:t>+ 6</a:t>
            </a:r>
            <a:endParaRPr lang="en-US"/>
          </a:p>
        </p:txBody>
      </p:sp>
      <p:graphicFrame>
        <p:nvGraphicFramePr>
          <p:cNvPr id="8200" name="Object 8"/>
          <p:cNvGraphicFramePr>
            <a:graphicFrameLocks noChangeAspect="1"/>
          </p:cNvGraphicFramePr>
          <p:nvPr/>
        </p:nvGraphicFramePr>
        <p:xfrm>
          <a:off x="1911350" y="3449638"/>
          <a:ext cx="1528763" cy="293687"/>
        </p:xfrm>
        <a:graphic>
          <a:graphicData uri="http://schemas.openxmlformats.org/presentationml/2006/ole">
            <p:oleObj spid="_x0000_s253954" name="Equation" r:id="rId3" imgW="927000" imgH="177480" progId="Equation.3">
              <p:embed/>
            </p:oleObj>
          </a:graphicData>
        </a:graphic>
      </p:graphicFrame>
      <p:graphicFrame>
        <p:nvGraphicFramePr>
          <p:cNvPr id="8201" name="Object 9"/>
          <p:cNvGraphicFramePr>
            <a:graphicFrameLocks noChangeAspect="1"/>
          </p:cNvGraphicFramePr>
          <p:nvPr/>
        </p:nvGraphicFramePr>
        <p:xfrm>
          <a:off x="2255838" y="3749675"/>
          <a:ext cx="1150937" cy="293688"/>
        </p:xfrm>
        <a:graphic>
          <a:graphicData uri="http://schemas.openxmlformats.org/presentationml/2006/ole">
            <p:oleObj spid="_x0000_s253955" name="Equation" r:id="rId4" imgW="698400" imgH="177480" progId="Equation.3">
              <p:embed/>
            </p:oleObj>
          </a:graphicData>
        </a:graphic>
      </p:graphicFrame>
      <p:graphicFrame>
        <p:nvGraphicFramePr>
          <p:cNvPr id="8202" name="Object 10"/>
          <p:cNvGraphicFramePr>
            <a:graphicFrameLocks noChangeAspect="1"/>
          </p:cNvGraphicFramePr>
          <p:nvPr/>
        </p:nvGraphicFramePr>
        <p:xfrm>
          <a:off x="2430463" y="4083050"/>
          <a:ext cx="900112" cy="293688"/>
        </p:xfrm>
        <a:graphic>
          <a:graphicData uri="http://schemas.openxmlformats.org/presentationml/2006/ole">
            <p:oleObj spid="_x0000_s253956" name="Equation" r:id="rId5" imgW="545760" imgH="177480" progId="Equation.3">
              <p:embed/>
            </p:oleObj>
          </a:graphicData>
        </a:graphic>
      </p:graphicFrame>
      <p:sp>
        <p:nvSpPr>
          <p:cNvPr id="8203" name="Text Box 11"/>
          <p:cNvSpPr txBox="1">
            <a:spLocks noChangeArrowheads="1"/>
          </p:cNvSpPr>
          <p:nvPr/>
        </p:nvSpPr>
        <p:spPr bwMode="auto">
          <a:xfrm>
            <a:off x="2484438" y="4457700"/>
            <a:ext cx="857250" cy="366713"/>
          </a:xfrm>
          <a:prstGeom prst="rect">
            <a:avLst/>
          </a:prstGeom>
          <a:noFill/>
          <a:ln w="9525">
            <a:noFill/>
            <a:miter lim="800000"/>
            <a:headEnd/>
            <a:tailEnd/>
          </a:ln>
          <a:effectLst/>
        </p:spPr>
        <p:txBody>
          <a:bodyPr wrap="none">
            <a:spAutoFit/>
          </a:bodyPr>
          <a:lstStyle/>
          <a:p>
            <a:r>
              <a:rPr lang="en-GB"/>
              <a:t>9 boys</a:t>
            </a:r>
            <a:endParaRPr lang="en-US"/>
          </a:p>
        </p:txBody>
      </p:sp>
      <p:sp>
        <p:nvSpPr>
          <p:cNvPr id="8204" name="Text Box 12"/>
          <p:cNvSpPr txBox="1">
            <a:spLocks noChangeArrowheads="1"/>
          </p:cNvSpPr>
          <p:nvPr/>
        </p:nvSpPr>
        <p:spPr bwMode="auto">
          <a:xfrm>
            <a:off x="2487613" y="4792663"/>
            <a:ext cx="920750" cy="366712"/>
          </a:xfrm>
          <a:prstGeom prst="rect">
            <a:avLst/>
          </a:prstGeom>
          <a:noFill/>
          <a:ln w="9525">
            <a:noFill/>
            <a:miter lim="800000"/>
            <a:headEnd/>
            <a:tailEnd/>
          </a:ln>
          <a:effectLst/>
        </p:spPr>
        <p:txBody>
          <a:bodyPr wrap="none">
            <a:spAutoFit/>
          </a:bodyPr>
          <a:lstStyle/>
          <a:p>
            <a:r>
              <a:rPr lang="en-GB"/>
              <a:t>15 girls</a:t>
            </a:r>
            <a:endParaRPr lang="en-US"/>
          </a:p>
        </p:txBody>
      </p:sp>
      <p:sp>
        <p:nvSpPr>
          <p:cNvPr id="8205" name="Text Box 13"/>
          <p:cNvSpPr txBox="1">
            <a:spLocks noChangeArrowheads="1"/>
          </p:cNvSpPr>
          <p:nvPr/>
        </p:nvSpPr>
        <p:spPr bwMode="auto">
          <a:xfrm>
            <a:off x="1960563" y="5324475"/>
            <a:ext cx="2705100" cy="366713"/>
          </a:xfrm>
          <a:prstGeom prst="rect">
            <a:avLst/>
          </a:prstGeom>
          <a:noFill/>
          <a:ln w="9525">
            <a:noFill/>
            <a:miter lim="800000"/>
            <a:headEnd/>
            <a:tailEnd/>
          </a:ln>
          <a:effectLst/>
        </p:spPr>
        <p:txBody>
          <a:bodyPr wrap="none">
            <a:spAutoFit/>
          </a:bodyPr>
          <a:lstStyle/>
          <a:p>
            <a:r>
              <a:rPr lang="en-GB"/>
              <a:t>Ratio girls to boys = 15:9</a:t>
            </a:r>
            <a:endParaRPr lang="en-US"/>
          </a:p>
        </p:txBody>
      </p:sp>
      <p:sp>
        <p:nvSpPr>
          <p:cNvPr id="8206" name="Text Box 14"/>
          <p:cNvSpPr txBox="1">
            <a:spLocks noChangeArrowheads="1"/>
          </p:cNvSpPr>
          <p:nvPr/>
        </p:nvSpPr>
        <p:spPr bwMode="auto">
          <a:xfrm>
            <a:off x="4621213" y="5326063"/>
            <a:ext cx="711200" cy="366712"/>
          </a:xfrm>
          <a:prstGeom prst="rect">
            <a:avLst/>
          </a:prstGeom>
          <a:noFill/>
          <a:ln w="9525">
            <a:noFill/>
            <a:miter lim="800000"/>
            <a:headEnd/>
            <a:tailEnd/>
          </a:ln>
          <a:effectLst/>
        </p:spPr>
        <p:txBody>
          <a:bodyPr wrap="none">
            <a:spAutoFit/>
          </a:bodyPr>
          <a:lstStyle/>
          <a:p>
            <a:r>
              <a:rPr lang="en-GB" b="1"/>
              <a:t>= 5:3</a:t>
            </a:r>
            <a:endParaRPr lang="en-US" b="1"/>
          </a:p>
        </p:txBody>
      </p:sp>
      <p:sp>
        <p:nvSpPr>
          <p:cNvPr id="8207" name="Text Box 15"/>
          <p:cNvSpPr txBox="1">
            <a:spLocks noChangeArrowheads="1"/>
          </p:cNvSpPr>
          <p:nvPr/>
        </p:nvSpPr>
        <p:spPr bwMode="auto">
          <a:xfrm>
            <a:off x="1831975" y="3033713"/>
            <a:ext cx="1536700" cy="366712"/>
          </a:xfrm>
          <a:prstGeom prst="rect">
            <a:avLst/>
          </a:prstGeom>
          <a:noFill/>
          <a:ln w="9525">
            <a:noFill/>
            <a:miter lim="800000"/>
            <a:headEnd/>
            <a:tailEnd/>
          </a:ln>
          <a:effectLst/>
        </p:spPr>
        <p:txBody>
          <a:bodyPr wrap="none">
            <a:spAutoFit/>
          </a:bodyPr>
          <a:lstStyle/>
          <a:p>
            <a:r>
              <a:rPr lang="en-GB"/>
              <a:t>But total = 24</a:t>
            </a:r>
            <a:endParaRPr lang="en-US"/>
          </a:p>
        </p:txBody>
      </p:sp>
      <p:pic>
        <p:nvPicPr>
          <p:cNvPr id="14" name="Picture 8" descr="C:\Users\Dan\Downloads\help_256.png">
            <a:hlinkClick r:id="rId6" action="ppaction://hlinksldjump"/>
          </p:cNvPr>
          <p:cNvPicPr>
            <a:picLocks noChangeAspect="1" noChangeArrowheads="1"/>
          </p:cNvPicPr>
          <p:nvPr/>
        </p:nvPicPr>
        <p:blipFill>
          <a:blip r:embed="rId7"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dissolve">
                                      <p:cBhvr>
                                        <p:cTn id="7" dur="500"/>
                                        <p:tgtEl>
                                          <p:spTgt spid="819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8"/>
                                        </p:tgtEl>
                                        <p:attrNameLst>
                                          <p:attrName>style.visibility</p:attrName>
                                        </p:attrNameLst>
                                      </p:cBhvr>
                                      <p:to>
                                        <p:strVal val="visible"/>
                                      </p:to>
                                    </p:set>
                                    <p:animEffect transition="in" filter="dissolve">
                                      <p:cBhvr>
                                        <p:cTn id="12" dur="500"/>
                                        <p:tgtEl>
                                          <p:spTgt spid="819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199"/>
                                        </p:tgtEl>
                                        <p:attrNameLst>
                                          <p:attrName>style.visibility</p:attrName>
                                        </p:attrNameLst>
                                      </p:cBhvr>
                                      <p:to>
                                        <p:strVal val="visible"/>
                                      </p:to>
                                    </p:set>
                                    <p:animEffect transition="in" filter="dissolve">
                                      <p:cBhvr>
                                        <p:cTn id="17" dur="500"/>
                                        <p:tgtEl>
                                          <p:spTgt spid="819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207"/>
                                        </p:tgtEl>
                                        <p:attrNameLst>
                                          <p:attrName>style.visibility</p:attrName>
                                        </p:attrNameLst>
                                      </p:cBhvr>
                                      <p:to>
                                        <p:strVal val="visible"/>
                                      </p:to>
                                    </p:set>
                                    <p:animEffect transition="in" filter="dissolve">
                                      <p:cBhvr>
                                        <p:cTn id="22" dur="500"/>
                                        <p:tgtEl>
                                          <p:spTgt spid="820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200"/>
                                        </p:tgtEl>
                                        <p:attrNameLst>
                                          <p:attrName>style.visibility</p:attrName>
                                        </p:attrNameLst>
                                      </p:cBhvr>
                                      <p:to>
                                        <p:strVal val="visible"/>
                                      </p:to>
                                    </p:set>
                                    <p:animEffect transition="in" filter="dissolve">
                                      <p:cBhvr>
                                        <p:cTn id="27" dur="500"/>
                                        <p:tgtEl>
                                          <p:spTgt spid="820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8201"/>
                                        </p:tgtEl>
                                        <p:attrNameLst>
                                          <p:attrName>style.visibility</p:attrName>
                                        </p:attrNameLst>
                                      </p:cBhvr>
                                      <p:to>
                                        <p:strVal val="visible"/>
                                      </p:to>
                                    </p:set>
                                    <p:animEffect transition="in" filter="dissolve">
                                      <p:cBhvr>
                                        <p:cTn id="32" dur="500"/>
                                        <p:tgtEl>
                                          <p:spTgt spid="820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8202"/>
                                        </p:tgtEl>
                                        <p:attrNameLst>
                                          <p:attrName>style.visibility</p:attrName>
                                        </p:attrNameLst>
                                      </p:cBhvr>
                                      <p:to>
                                        <p:strVal val="visible"/>
                                      </p:to>
                                    </p:set>
                                    <p:animEffect transition="in" filter="dissolve">
                                      <p:cBhvr>
                                        <p:cTn id="37" dur="500"/>
                                        <p:tgtEl>
                                          <p:spTgt spid="8202"/>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8203"/>
                                        </p:tgtEl>
                                        <p:attrNameLst>
                                          <p:attrName>style.visibility</p:attrName>
                                        </p:attrNameLst>
                                      </p:cBhvr>
                                      <p:to>
                                        <p:strVal val="visible"/>
                                      </p:to>
                                    </p:set>
                                    <p:animEffect transition="in" filter="dissolve">
                                      <p:cBhvr>
                                        <p:cTn id="42" dur="500"/>
                                        <p:tgtEl>
                                          <p:spTgt spid="8203"/>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8204"/>
                                        </p:tgtEl>
                                        <p:attrNameLst>
                                          <p:attrName>style.visibility</p:attrName>
                                        </p:attrNameLst>
                                      </p:cBhvr>
                                      <p:to>
                                        <p:strVal val="visible"/>
                                      </p:to>
                                    </p:set>
                                    <p:animEffect transition="in" filter="dissolve">
                                      <p:cBhvr>
                                        <p:cTn id="47" dur="500"/>
                                        <p:tgtEl>
                                          <p:spTgt spid="8204"/>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8205"/>
                                        </p:tgtEl>
                                        <p:attrNameLst>
                                          <p:attrName>style.visibility</p:attrName>
                                        </p:attrNameLst>
                                      </p:cBhvr>
                                      <p:to>
                                        <p:strVal val="visible"/>
                                      </p:to>
                                    </p:set>
                                    <p:animEffect transition="in" filter="dissolve">
                                      <p:cBhvr>
                                        <p:cTn id="52" dur="500"/>
                                        <p:tgtEl>
                                          <p:spTgt spid="8205"/>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8206"/>
                                        </p:tgtEl>
                                        <p:attrNameLst>
                                          <p:attrName>style.visibility</p:attrName>
                                        </p:attrNameLst>
                                      </p:cBhvr>
                                      <p:to>
                                        <p:strVal val="visible"/>
                                      </p:to>
                                    </p:set>
                                    <p:animEffect transition="in" filter="dissolve">
                                      <p:cBhvr>
                                        <p:cTn id="57" dur="500"/>
                                        <p:tgtEl>
                                          <p:spTgt spid="8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P spid="8198" grpId="0"/>
      <p:bldP spid="8199" grpId="0"/>
      <p:bldP spid="8203" grpId="0"/>
      <p:bldP spid="8204" grpId="0"/>
      <p:bldP spid="8205" grpId="0"/>
      <p:bldP spid="8206" grpId="0"/>
      <p:bldP spid="820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a:xfrm>
            <a:off x="406400" y="740229"/>
            <a:ext cx="8316686" cy="1901371"/>
          </a:xfrm>
          <a:prstGeom prst="roundRect">
            <a:avLst/>
          </a:prstGeom>
          <a:solidFill>
            <a:schemeClr val="accent3">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8200" name="Object 8"/>
          <p:cNvGraphicFramePr>
            <a:graphicFrameLocks noChangeAspect="1"/>
          </p:cNvGraphicFramePr>
          <p:nvPr/>
        </p:nvGraphicFramePr>
        <p:xfrm>
          <a:off x="609600" y="1695450"/>
          <a:ext cx="7926614" cy="695076"/>
        </p:xfrm>
        <a:graphic>
          <a:graphicData uri="http://schemas.openxmlformats.org/presentationml/2006/ole">
            <p:oleObj spid="_x0000_s276482" name="Equation" r:id="rId3" imgW="2616120" imgH="228600" progId="Equation.3">
              <p:embed/>
            </p:oleObj>
          </a:graphicData>
        </a:graphic>
      </p:graphicFrame>
      <p:pic>
        <p:nvPicPr>
          <p:cNvPr id="14" name="Picture 8" descr="C:\Users\Dan\Downloads\help_256.png">
            <a:hlinkClick r:id="rId4" action="ppaction://hlinksldjump"/>
          </p:cNvPr>
          <p:cNvPicPr>
            <a:picLocks noChangeAspect="1" noChangeArrowheads="1"/>
          </p:cNvPicPr>
          <p:nvPr/>
        </p:nvPicPr>
        <p:blipFill>
          <a:blip r:embed="rId5" cstate="print"/>
          <a:srcRect/>
          <a:stretch>
            <a:fillRect/>
          </a:stretch>
        </p:blipFill>
        <p:spPr bwMode="auto">
          <a:xfrm>
            <a:off x="8476344" y="6190344"/>
            <a:ext cx="595086" cy="595086"/>
          </a:xfrm>
          <a:prstGeom prst="rect">
            <a:avLst/>
          </a:prstGeom>
          <a:noFill/>
        </p:spPr>
      </p:pic>
      <p:sp>
        <p:nvSpPr>
          <p:cNvPr id="15" name="Rectangle 14"/>
          <p:cNvSpPr/>
          <p:nvPr/>
        </p:nvSpPr>
        <p:spPr>
          <a:xfrm>
            <a:off x="914400" y="809403"/>
            <a:ext cx="7561942" cy="646331"/>
          </a:xfrm>
          <a:prstGeom prst="rect">
            <a:avLst/>
          </a:prstGeom>
        </p:spPr>
        <p:txBody>
          <a:bodyPr wrap="square">
            <a:spAutoFit/>
          </a:bodyPr>
          <a:lstStyle/>
          <a:p>
            <a:pPr lvl="0"/>
            <a:r>
              <a:rPr lang="en-GB" sz="3600" dirty="0" smtClean="0">
                <a:solidFill>
                  <a:prstClr val="black"/>
                </a:solidFill>
                <a:latin typeface="Arial" pitchFamily="34" charset="0"/>
                <a:cs typeface="Arial" pitchFamily="34" charset="0"/>
              </a:rPr>
              <a:t>What is the value of the expression </a:t>
            </a:r>
            <a:endParaRPr lang="en-US" sz="3600" dirty="0">
              <a:solidFill>
                <a:prstClr val="black"/>
              </a:solidFill>
              <a:latin typeface="Arial" pitchFamily="34" charset="0"/>
              <a:cs typeface="Arial" pitchFamily="34" charset="0"/>
            </a:endParaRPr>
          </a:p>
        </p:txBody>
      </p:sp>
      <p:graphicFrame>
        <p:nvGraphicFramePr>
          <p:cNvPr id="276485" name="Object 5"/>
          <p:cNvGraphicFramePr>
            <a:graphicFrameLocks noChangeAspect="1"/>
          </p:cNvGraphicFramePr>
          <p:nvPr/>
        </p:nvGraphicFramePr>
        <p:xfrm>
          <a:off x="1561202" y="3170464"/>
          <a:ext cx="4886325" cy="1198563"/>
        </p:xfrm>
        <a:graphic>
          <a:graphicData uri="http://schemas.openxmlformats.org/presentationml/2006/ole">
            <p:oleObj spid="_x0000_s276485" name="Equation" r:id="rId6" imgW="1612800" imgH="393480" progId="Equation.3">
              <p:embed/>
            </p:oleObj>
          </a:graphicData>
        </a:graphic>
      </p:graphicFrame>
      <p:graphicFrame>
        <p:nvGraphicFramePr>
          <p:cNvPr id="276486" name="Object 6"/>
          <p:cNvGraphicFramePr>
            <a:graphicFrameLocks noChangeAspect="1"/>
          </p:cNvGraphicFramePr>
          <p:nvPr/>
        </p:nvGraphicFramePr>
        <p:xfrm>
          <a:off x="6540965" y="3497943"/>
          <a:ext cx="1192213" cy="541338"/>
        </p:xfrm>
        <a:graphic>
          <a:graphicData uri="http://schemas.openxmlformats.org/presentationml/2006/ole">
            <p:oleObj spid="_x0000_s276486" name="Equation" r:id="rId7" imgW="393480" imgH="177480" progId="Equation.3">
              <p:embed/>
            </p:oleObj>
          </a:graphicData>
        </a:graphic>
      </p:graphicFrame>
      <p:cxnSp>
        <p:nvCxnSpPr>
          <p:cNvPr id="20" name="Straight Connector 19"/>
          <p:cNvCxnSpPr/>
          <p:nvPr/>
        </p:nvCxnSpPr>
        <p:spPr>
          <a:xfrm>
            <a:off x="1673483" y="3270054"/>
            <a:ext cx="246743" cy="391886"/>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339644" y="3917362"/>
            <a:ext cx="246743" cy="391886"/>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367924" y="3276339"/>
            <a:ext cx="246743" cy="391886"/>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034085" y="3923647"/>
            <a:ext cx="246743" cy="391886"/>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001091" y="3263770"/>
            <a:ext cx="246743" cy="391886"/>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308049" y="3963971"/>
            <a:ext cx="749431" cy="315798"/>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304907" y="3310379"/>
            <a:ext cx="749431" cy="315798"/>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516251" y="3956115"/>
            <a:ext cx="749431" cy="315798"/>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6485"/>
                                        </p:tgtEl>
                                        <p:attrNameLst>
                                          <p:attrName>style.visibility</p:attrName>
                                        </p:attrNameLst>
                                      </p:cBhvr>
                                      <p:to>
                                        <p:strVal val="visible"/>
                                      </p:to>
                                    </p:set>
                                    <p:animEffect transition="in" filter="fade">
                                      <p:cBhvr>
                                        <p:cTn id="7" dur="500"/>
                                        <p:tgtEl>
                                          <p:spTgt spid="27648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par>
                                <p:cTn id="13" presetID="10"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par>
                                <p:cTn id="21" presetID="10" presetClass="entr" presetSubtype="0"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5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500"/>
                                        <p:tgtEl>
                                          <p:spTgt spid="28"/>
                                        </p:tgtEl>
                                      </p:cBhvr>
                                    </p:animEffect>
                                  </p:childTnLst>
                                </p:cTn>
                              </p:par>
                              <p:par>
                                <p:cTn id="39" presetID="10" presetClass="entr" presetSubtype="0" fill="hold" nodeType="with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500"/>
                                        <p:tgtEl>
                                          <p:spTgt spid="2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76486"/>
                                        </p:tgtEl>
                                        <p:attrNameLst>
                                          <p:attrName>style.visibility</p:attrName>
                                        </p:attrNameLst>
                                      </p:cBhvr>
                                      <p:to>
                                        <p:strVal val="visible"/>
                                      </p:to>
                                    </p:set>
                                    <p:animEffect transition="in" filter="fade">
                                      <p:cBhvr>
                                        <p:cTn id="46" dur="500"/>
                                        <p:tgtEl>
                                          <p:spTgt spid="276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491674" y="348339"/>
            <a:ext cx="8149770" cy="34108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a:solidFill>
                <a:srgbClr val="FFFFFF"/>
              </a:solidFill>
            </a:endParaRPr>
          </a:p>
        </p:txBody>
      </p:sp>
      <p:sp>
        <p:nvSpPr>
          <p:cNvPr id="6" name="Rectangle 5"/>
          <p:cNvSpPr/>
          <p:nvPr/>
        </p:nvSpPr>
        <p:spPr>
          <a:xfrm>
            <a:off x="851810" y="389518"/>
            <a:ext cx="7429498" cy="1200329"/>
          </a:xfrm>
          <a:prstGeom prst="rect">
            <a:avLst/>
          </a:prstGeom>
        </p:spPr>
        <p:txBody>
          <a:bodyPr wrap="square">
            <a:spAutoFit/>
          </a:bodyPr>
          <a:lstStyle/>
          <a:p>
            <a:pPr algn="ctr" fontAlgn="base">
              <a:spcBef>
                <a:spcPct val="0"/>
              </a:spcBef>
              <a:spcAft>
                <a:spcPct val="0"/>
              </a:spcAft>
            </a:pPr>
            <a:r>
              <a:rPr lang="en-GB" sz="2400" dirty="0" smtClean="0">
                <a:solidFill>
                  <a:srgbClr val="000000"/>
                </a:solidFill>
                <a:cs typeface="Arial" pitchFamily="34" charset="0"/>
              </a:rPr>
              <a:t>The shape shown is made up of three rectangles, each measuring 3cm by 1cm. </a:t>
            </a:r>
          </a:p>
          <a:p>
            <a:pPr algn="ctr" fontAlgn="base">
              <a:spcBef>
                <a:spcPct val="0"/>
              </a:spcBef>
              <a:spcAft>
                <a:spcPct val="0"/>
              </a:spcAft>
            </a:pPr>
            <a:r>
              <a:rPr lang="en-GB" sz="2400" dirty="0" smtClean="0">
                <a:solidFill>
                  <a:srgbClr val="000000"/>
                </a:solidFill>
                <a:cs typeface="Arial" pitchFamily="34" charset="0"/>
              </a:rPr>
              <a:t>What is the perimeter of the shape?</a:t>
            </a:r>
            <a:endParaRPr lang="en-GB" sz="2400" dirty="0">
              <a:solidFill>
                <a:srgbClr val="000000"/>
              </a:solidFill>
              <a:cs typeface="Arial" pitchFamily="34" charset="0"/>
            </a:endParaRPr>
          </a:p>
        </p:txBody>
      </p:sp>
      <p:sp>
        <p:nvSpPr>
          <p:cNvPr id="21" name="Text Box 4"/>
          <p:cNvSpPr txBox="1">
            <a:spLocks noChangeArrowheads="1"/>
          </p:cNvSpPr>
          <p:nvPr/>
        </p:nvSpPr>
        <p:spPr bwMode="auto">
          <a:xfrm>
            <a:off x="1941286" y="3886659"/>
            <a:ext cx="5168900" cy="461665"/>
          </a:xfrm>
          <a:prstGeom prst="rect">
            <a:avLst/>
          </a:prstGeom>
          <a:noFill/>
          <a:ln w="9525">
            <a:noFill/>
            <a:miter lim="800000"/>
            <a:headEnd/>
            <a:tailEnd/>
          </a:ln>
        </p:spPr>
        <p:txBody>
          <a:bodyPr wrap="square">
            <a:spAutoFit/>
          </a:bodyPr>
          <a:lstStyle/>
          <a:p>
            <a:pPr algn="r" fontAlgn="base">
              <a:spcBef>
                <a:spcPct val="50000"/>
              </a:spcBef>
              <a:spcAft>
                <a:spcPct val="0"/>
              </a:spcAft>
            </a:pPr>
            <a:r>
              <a:rPr lang="en-GB" sz="2400" dirty="0" smtClean="0">
                <a:solidFill>
                  <a:srgbClr val="000000"/>
                </a:solidFill>
                <a:cs typeface="Arial" pitchFamily="34" charset="0"/>
              </a:rPr>
              <a:t>Perimeter of rectangles = 3 x 8 = 24</a:t>
            </a:r>
            <a:endParaRPr lang="en-GB" sz="2400" baseline="30000" dirty="0">
              <a:solidFill>
                <a:srgbClr val="000000"/>
              </a:solidFill>
              <a:cs typeface="Arial" pitchFamily="34" charset="0"/>
            </a:endParaRPr>
          </a:p>
        </p:txBody>
      </p:sp>
      <p:sp>
        <p:nvSpPr>
          <p:cNvPr id="13" name="Text Box 4"/>
          <p:cNvSpPr txBox="1">
            <a:spLocks noChangeArrowheads="1"/>
          </p:cNvSpPr>
          <p:nvPr/>
        </p:nvSpPr>
        <p:spPr bwMode="auto">
          <a:xfrm>
            <a:off x="1741713" y="4416430"/>
            <a:ext cx="5225146" cy="461665"/>
          </a:xfrm>
          <a:prstGeom prst="rect">
            <a:avLst/>
          </a:prstGeom>
          <a:noFill/>
          <a:ln w="9525">
            <a:noFill/>
            <a:miter lim="800000"/>
            <a:headEnd/>
            <a:tailEnd/>
          </a:ln>
        </p:spPr>
        <p:txBody>
          <a:bodyPr wrap="square">
            <a:spAutoFit/>
          </a:bodyPr>
          <a:lstStyle/>
          <a:p>
            <a:pPr algn="r" fontAlgn="base">
              <a:spcBef>
                <a:spcPct val="50000"/>
              </a:spcBef>
              <a:spcAft>
                <a:spcPct val="0"/>
              </a:spcAft>
            </a:pPr>
            <a:r>
              <a:rPr lang="en-GB" sz="2400" dirty="0" smtClean="0">
                <a:solidFill>
                  <a:srgbClr val="000000"/>
                </a:solidFill>
                <a:cs typeface="Arial" pitchFamily="34" charset="0"/>
              </a:rPr>
              <a:t>Meeting edges = 2 x (3 + 1) = 8</a:t>
            </a:r>
            <a:endParaRPr lang="en-GB" sz="2400" b="1" baseline="30000" dirty="0">
              <a:solidFill>
                <a:srgbClr val="000000"/>
              </a:solidFill>
              <a:cs typeface="Arial" pitchFamily="34" charset="0"/>
            </a:endParaRPr>
          </a:p>
        </p:txBody>
      </p:sp>
      <p:sp>
        <p:nvSpPr>
          <p:cNvPr id="14" name="Text Box 4"/>
          <p:cNvSpPr txBox="1">
            <a:spLocks noChangeArrowheads="1"/>
          </p:cNvSpPr>
          <p:nvPr/>
        </p:nvSpPr>
        <p:spPr bwMode="auto">
          <a:xfrm>
            <a:off x="6495139" y="4939464"/>
            <a:ext cx="1168403" cy="461665"/>
          </a:xfrm>
          <a:prstGeom prst="rect">
            <a:avLst/>
          </a:prstGeom>
          <a:noFill/>
          <a:ln w="9525">
            <a:noFill/>
            <a:miter lim="800000"/>
            <a:headEnd/>
            <a:tailEnd/>
          </a:ln>
        </p:spPr>
        <p:txBody>
          <a:bodyPr wrap="square">
            <a:spAutoFit/>
          </a:bodyPr>
          <a:lstStyle/>
          <a:p>
            <a:pPr fontAlgn="base">
              <a:spcBef>
                <a:spcPct val="50000"/>
              </a:spcBef>
              <a:spcAft>
                <a:spcPct val="0"/>
              </a:spcAft>
            </a:pPr>
            <a:r>
              <a:rPr lang="en-GB" sz="2400" b="1" dirty="0" smtClean="0">
                <a:solidFill>
                  <a:srgbClr val="000000"/>
                </a:solidFill>
                <a:cs typeface="Arial" pitchFamily="34" charset="0"/>
              </a:rPr>
              <a:t>16cm</a:t>
            </a:r>
            <a:endParaRPr lang="en-GB" sz="2400" b="1" baseline="30000" dirty="0">
              <a:solidFill>
                <a:srgbClr val="000000"/>
              </a:solidFill>
              <a:cs typeface="Arial" pitchFamily="34" charset="0"/>
            </a:endParaRPr>
          </a:p>
        </p:txBody>
      </p:sp>
      <p:cxnSp>
        <p:nvCxnSpPr>
          <p:cNvPr id="17" name="Straight Connector 16"/>
          <p:cNvCxnSpPr/>
          <p:nvPr/>
        </p:nvCxnSpPr>
        <p:spPr>
          <a:xfrm>
            <a:off x="6645726" y="4889499"/>
            <a:ext cx="36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164613" y="4386941"/>
            <a:ext cx="21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2754086" y="2581728"/>
            <a:ext cx="2160000" cy="720000"/>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a:solidFill>
                <a:srgbClr val="FFFFFF"/>
              </a:solidFill>
            </a:endParaRPr>
          </a:p>
        </p:txBody>
      </p:sp>
      <p:sp>
        <p:nvSpPr>
          <p:cNvPr id="23" name="Rectangle 22"/>
          <p:cNvSpPr/>
          <p:nvPr/>
        </p:nvSpPr>
        <p:spPr>
          <a:xfrm>
            <a:off x="4913086" y="2581728"/>
            <a:ext cx="2160000" cy="720000"/>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a:solidFill>
                <a:srgbClr val="FFFFFF"/>
              </a:solidFill>
            </a:endParaRPr>
          </a:p>
        </p:txBody>
      </p:sp>
      <p:sp>
        <p:nvSpPr>
          <p:cNvPr id="25" name="Rectangle 24"/>
          <p:cNvSpPr/>
          <p:nvPr/>
        </p:nvSpPr>
        <p:spPr>
          <a:xfrm>
            <a:off x="3566886" y="1857828"/>
            <a:ext cx="2160000" cy="720000"/>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a:solidFill>
                <a:srgbClr val="FFFFFF"/>
              </a:solidFill>
            </a:endParaRPr>
          </a:p>
        </p:txBody>
      </p:sp>
      <p:pic>
        <p:nvPicPr>
          <p:cNvPr id="12" name="Picture 8" descr="C:\Users\Dan\Downloads\help_256.png">
            <a:hlinkClick r:id="rId2" action="ppaction://hlinksldjump"/>
          </p:cNvPr>
          <p:cNvPicPr>
            <a:picLocks noChangeAspect="1" noChangeArrowheads="1"/>
          </p:cNvPicPr>
          <p:nvPr/>
        </p:nvPicPr>
        <p:blipFill>
          <a:blip r:embed="rId3"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par>
                                <p:cTn id="18" presetID="10" presetClass="entr" presetSubtype="0" fill="hold"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13" grpId="0"/>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69" name="Rectangle 17"/>
          <p:cNvSpPr>
            <a:spLocks noChangeArrowheads="1"/>
          </p:cNvSpPr>
          <p:nvPr/>
        </p:nvSpPr>
        <p:spPr bwMode="auto">
          <a:xfrm>
            <a:off x="1155700" y="4216400"/>
            <a:ext cx="876300" cy="1955800"/>
          </a:xfrm>
          <a:prstGeom prst="rect">
            <a:avLst/>
          </a:prstGeom>
          <a:solidFill>
            <a:srgbClr val="99CCFF"/>
          </a:solidFill>
          <a:ln w="38100">
            <a:solidFill>
              <a:schemeClr val="tx1"/>
            </a:solidFill>
            <a:miter lim="800000"/>
            <a:headEnd/>
            <a:tailEnd/>
          </a:ln>
          <a:effectLst/>
        </p:spPr>
        <p:txBody>
          <a:bodyPr wrap="none" anchor="ctr"/>
          <a:lstStyle/>
          <a:p>
            <a:pPr fontAlgn="base">
              <a:spcBef>
                <a:spcPct val="0"/>
              </a:spcBef>
              <a:spcAft>
                <a:spcPct val="0"/>
              </a:spcAft>
            </a:pPr>
            <a:endParaRPr lang="en-GB">
              <a:solidFill>
                <a:srgbClr val="000000"/>
              </a:solidFill>
            </a:endParaRPr>
          </a:p>
        </p:txBody>
      </p:sp>
      <p:sp>
        <p:nvSpPr>
          <p:cNvPr id="356356" name="Text Box 4"/>
          <p:cNvSpPr txBox="1">
            <a:spLocks noChangeArrowheads="1"/>
          </p:cNvSpPr>
          <p:nvPr/>
        </p:nvSpPr>
        <p:spPr bwMode="auto">
          <a:xfrm>
            <a:off x="286212" y="569913"/>
            <a:ext cx="8571577" cy="646331"/>
          </a:xfrm>
          <a:prstGeom prst="rect">
            <a:avLst/>
          </a:prstGeom>
          <a:solidFill>
            <a:srgbClr val="FFFF00"/>
          </a:solidFill>
          <a:ln w="9525">
            <a:noFill/>
            <a:miter lim="800000"/>
            <a:headEnd/>
            <a:tailEnd/>
          </a:ln>
          <a:effectLst/>
        </p:spPr>
        <p:txBody>
          <a:bodyPr wrap="none">
            <a:spAutoFit/>
          </a:bodyPr>
          <a:lstStyle/>
          <a:p>
            <a:pPr algn="ctr" fontAlgn="base">
              <a:spcBef>
                <a:spcPct val="0"/>
              </a:spcBef>
              <a:spcAft>
                <a:spcPct val="0"/>
              </a:spcAft>
            </a:pPr>
            <a:r>
              <a:rPr lang="en-GB">
                <a:solidFill>
                  <a:srgbClr val="000000"/>
                </a:solidFill>
              </a:rPr>
              <a:t>Each side of an isosceles triangle is a whole number of cm. Its perimeter is 20cm. </a:t>
            </a:r>
          </a:p>
          <a:p>
            <a:pPr algn="ctr" fontAlgn="base">
              <a:spcBef>
                <a:spcPct val="0"/>
              </a:spcBef>
              <a:spcAft>
                <a:spcPct val="0"/>
              </a:spcAft>
            </a:pPr>
            <a:r>
              <a:rPr lang="en-GB" b="1">
                <a:solidFill>
                  <a:srgbClr val="000000"/>
                </a:solidFill>
              </a:rPr>
              <a:t>How many possibilities are there for the length of its sides?</a:t>
            </a:r>
            <a:endParaRPr lang="en-US" b="1">
              <a:solidFill>
                <a:srgbClr val="000000"/>
              </a:solidFill>
            </a:endParaRPr>
          </a:p>
        </p:txBody>
      </p:sp>
      <p:sp>
        <p:nvSpPr>
          <p:cNvPr id="356357" name="Text Box 5"/>
          <p:cNvSpPr txBox="1">
            <a:spLocks noChangeArrowheads="1"/>
          </p:cNvSpPr>
          <p:nvPr/>
        </p:nvSpPr>
        <p:spPr bwMode="auto">
          <a:xfrm>
            <a:off x="1127125" y="1611313"/>
            <a:ext cx="95410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1, 1, 18</a:t>
            </a:r>
            <a:endParaRPr lang="en-US">
              <a:solidFill>
                <a:srgbClr val="000000"/>
              </a:solidFill>
            </a:endParaRPr>
          </a:p>
        </p:txBody>
      </p:sp>
      <p:sp>
        <p:nvSpPr>
          <p:cNvPr id="356358" name="Text Box 6"/>
          <p:cNvSpPr txBox="1">
            <a:spLocks noChangeArrowheads="1"/>
          </p:cNvSpPr>
          <p:nvPr/>
        </p:nvSpPr>
        <p:spPr bwMode="auto">
          <a:xfrm>
            <a:off x="1127125" y="2130426"/>
            <a:ext cx="95410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2, 2, 16</a:t>
            </a:r>
            <a:endParaRPr lang="en-US">
              <a:solidFill>
                <a:srgbClr val="000000"/>
              </a:solidFill>
            </a:endParaRPr>
          </a:p>
        </p:txBody>
      </p:sp>
      <p:sp>
        <p:nvSpPr>
          <p:cNvPr id="356359" name="Text Box 7"/>
          <p:cNvSpPr txBox="1">
            <a:spLocks noChangeArrowheads="1"/>
          </p:cNvSpPr>
          <p:nvPr/>
        </p:nvSpPr>
        <p:spPr bwMode="auto">
          <a:xfrm>
            <a:off x="1127125" y="2649538"/>
            <a:ext cx="95410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3, 3, 14</a:t>
            </a:r>
            <a:endParaRPr lang="en-US">
              <a:solidFill>
                <a:srgbClr val="000000"/>
              </a:solidFill>
            </a:endParaRPr>
          </a:p>
        </p:txBody>
      </p:sp>
      <p:sp>
        <p:nvSpPr>
          <p:cNvPr id="356360" name="Text Box 8"/>
          <p:cNvSpPr txBox="1">
            <a:spLocks noChangeArrowheads="1"/>
          </p:cNvSpPr>
          <p:nvPr/>
        </p:nvSpPr>
        <p:spPr bwMode="auto">
          <a:xfrm>
            <a:off x="1127125" y="3168651"/>
            <a:ext cx="95410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4, 4, 12</a:t>
            </a:r>
            <a:endParaRPr lang="en-US">
              <a:solidFill>
                <a:srgbClr val="000000"/>
              </a:solidFill>
            </a:endParaRPr>
          </a:p>
        </p:txBody>
      </p:sp>
      <p:sp>
        <p:nvSpPr>
          <p:cNvPr id="356361" name="Text Box 9"/>
          <p:cNvSpPr txBox="1">
            <a:spLocks noChangeArrowheads="1"/>
          </p:cNvSpPr>
          <p:nvPr/>
        </p:nvSpPr>
        <p:spPr bwMode="auto">
          <a:xfrm>
            <a:off x="1127125" y="3687763"/>
            <a:ext cx="95410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5, 5, 10</a:t>
            </a:r>
            <a:endParaRPr lang="en-US">
              <a:solidFill>
                <a:srgbClr val="000000"/>
              </a:solidFill>
            </a:endParaRPr>
          </a:p>
        </p:txBody>
      </p:sp>
      <p:sp>
        <p:nvSpPr>
          <p:cNvPr id="356362" name="Text Box 10"/>
          <p:cNvSpPr txBox="1">
            <a:spLocks noChangeArrowheads="1"/>
          </p:cNvSpPr>
          <p:nvPr/>
        </p:nvSpPr>
        <p:spPr bwMode="auto">
          <a:xfrm>
            <a:off x="1190626" y="4206876"/>
            <a:ext cx="82586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6, 6, 8</a:t>
            </a:r>
            <a:endParaRPr lang="en-US">
              <a:solidFill>
                <a:srgbClr val="000000"/>
              </a:solidFill>
            </a:endParaRPr>
          </a:p>
        </p:txBody>
      </p:sp>
      <p:sp>
        <p:nvSpPr>
          <p:cNvPr id="356363" name="Text Box 11"/>
          <p:cNvSpPr txBox="1">
            <a:spLocks noChangeArrowheads="1"/>
          </p:cNvSpPr>
          <p:nvPr/>
        </p:nvSpPr>
        <p:spPr bwMode="auto">
          <a:xfrm>
            <a:off x="1190626" y="4725988"/>
            <a:ext cx="82586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7, 7, 6</a:t>
            </a:r>
            <a:endParaRPr lang="en-US">
              <a:solidFill>
                <a:srgbClr val="000000"/>
              </a:solidFill>
            </a:endParaRPr>
          </a:p>
        </p:txBody>
      </p:sp>
      <p:sp>
        <p:nvSpPr>
          <p:cNvPr id="356364" name="Text Box 12"/>
          <p:cNvSpPr txBox="1">
            <a:spLocks noChangeArrowheads="1"/>
          </p:cNvSpPr>
          <p:nvPr/>
        </p:nvSpPr>
        <p:spPr bwMode="auto">
          <a:xfrm>
            <a:off x="1190626" y="5245101"/>
            <a:ext cx="82586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8, 8, 4</a:t>
            </a:r>
            <a:endParaRPr lang="en-US">
              <a:solidFill>
                <a:srgbClr val="000000"/>
              </a:solidFill>
            </a:endParaRPr>
          </a:p>
        </p:txBody>
      </p:sp>
      <p:sp>
        <p:nvSpPr>
          <p:cNvPr id="356365" name="Text Box 13"/>
          <p:cNvSpPr txBox="1">
            <a:spLocks noChangeArrowheads="1"/>
          </p:cNvSpPr>
          <p:nvPr/>
        </p:nvSpPr>
        <p:spPr bwMode="auto">
          <a:xfrm>
            <a:off x="1190626" y="5738813"/>
            <a:ext cx="82586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9, 9, 2</a:t>
            </a:r>
            <a:endParaRPr lang="en-US">
              <a:solidFill>
                <a:srgbClr val="000000"/>
              </a:solidFill>
            </a:endParaRPr>
          </a:p>
        </p:txBody>
      </p:sp>
      <p:sp>
        <p:nvSpPr>
          <p:cNvPr id="356366" name="Text Box 14"/>
          <p:cNvSpPr txBox="1">
            <a:spLocks noChangeArrowheads="1"/>
          </p:cNvSpPr>
          <p:nvPr/>
        </p:nvSpPr>
        <p:spPr bwMode="auto">
          <a:xfrm>
            <a:off x="3244850" y="4125913"/>
            <a:ext cx="4997450" cy="641350"/>
          </a:xfrm>
          <a:prstGeom prst="rect">
            <a:avLst/>
          </a:prstGeom>
          <a:solidFill>
            <a:srgbClr val="CCECFF"/>
          </a:solidFill>
          <a:ln w="9525">
            <a:noFill/>
            <a:miter lim="800000"/>
            <a:headEnd/>
            <a:tailEnd/>
          </a:ln>
          <a:effectLst/>
        </p:spPr>
        <p:txBody>
          <a:bodyPr>
            <a:spAutoFit/>
          </a:bodyPr>
          <a:lstStyle/>
          <a:p>
            <a:pPr algn="ctr" fontAlgn="base">
              <a:spcBef>
                <a:spcPct val="0"/>
              </a:spcBef>
              <a:spcAft>
                <a:spcPct val="0"/>
              </a:spcAft>
            </a:pPr>
            <a:r>
              <a:rPr lang="en-GB">
                <a:solidFill>
                  <a:srgbClr val="000000"/>
                </a:solidFill>
              </a:rPr>
              <a:t>The equal sides must have a total length which is greater than the length of the third side</a:t>
            </a:r>
            <a:endParaRPr lang="en-US">
              <a:solidFill>
                <a:srgbClr val="000000"/>
              </a:solidFill>
            </a:endParaRPr>
          </a:p>
        </p:txBody>
      </p:sp>
      <p:sp>
        <p:nvSpPr>
          <p:cNvPr id="356367" name="AutoShape 15"/>
          <p:cNvSpPr>
            <a:spLocks/>
          </p:cNvSpPr>
          <p:nvPr/>
        </p:nvSpPr>
        <p:spPr bwMode="auto">
          <a:xfrm>
            <a:off x="2108200" y="1701800"/>
            <a:ext cx="419100" cy="2286000"/>
          </a:xfrm>
          <a:prstGeom prst="rightBrace">
            <a:avLst>
              <a:gd name="adj1" fmla="val 45455"/>
              <a:gd name="adj2" fmla="val 50000"/>
            </a:avLst>
          </a:prstGeom>
          <a:noFill/>
          <a:ln w="38100">
            <a:solidFill>
              <a:srgbClr val="FF0000"/>
            </a:solidFill>
            <a:round/>
            <a:headEnd/>
            <a:tailEnd/>
          </a:ln>
          <a:effectLst/>
        </p:spPr>
        <p:txBody>
          <a:bodyPr wrap="none" anchor="ctr"/>
          <a:lstStyle/>
          <a:p>
            <a:pPr fontAlgn="base">
              <a:spcBef>
                <a:spcPct val="0"/>
              </a:spcBef>
              <a:spcAft>
                <a:spcPct val="0"/>
              </a:spcAft>
            </a:pPr>
            <a:endParaRPr lang="en-GB">
              <a:solidFill>
                <a:srgbClr val="000000"/>
              </a:solidFill>
            </a:endParaRPr>
          </a:p>
        </p:txBody>
      </p:sp>
      <p:sp>
        <p:nvSpPr>
          <p:cNvPr id="356368" name="Text Box 16"/>
          <p:cNvSpPr txBox="1">
            <a:spLocks noChangeArrowheads="1"/>
          </p:cNvSpPr>
          <p:nvPr/>
        </p:nvSpPr>
        <p:spPr bwMode="auto">
          <a:xfrm>
            <a:off x="2574925" y="2652713"/>
            <a:ext cx="1454244" cy="369332"/>
          </a:xfrm>
          <a:prstGeom prst="rect">
            <a:avLst/>
          </a:prstGeom>
          <a:solidFill>
            <a:srgbClr val="FF0000"/>
          </a:solidFill>
          <a:ln w="9525">
            <a:noFill/>
            <a:miter lim="800000"/>
            <a:headEnd/>
            <a:tailEnd/>
          </a:ln>
          <a:effectLst/>
        </p:spPr>
        <p:txBody>
          <a:bodyPr wrap="none">
            <a:spAutoFit/>
          </a:bodyPr>
          <a:lstStyle/>
          <a:p>
            <a:pPr fontAlgn="base">
              <a:spcBef>
                <a:spcPct val="0"/>
              </a:spcBef>
              <a:spcAft>
                <a:spcPct val="0"/>
              </a:spcAft>
            </a:pPr>
            <a:r>
              <a:rPr lang="en-GB">
                <a:solidFill>
                  <a:srgbClr val="FFFFFF"/>
                </a:solidFill>
              </a:rPr>
              <a:t>Not possible</a:t>
            </a:r>
            <a:endParaRPr lang="en-US">
              <a:solidFill>
                <a:srgbClr val="FFFFFF"/>
              </a:solidFill>
            </a:endParaRPr>
          </a:p>
        </p:txBody>
      </p:sp>
      <p:sp>
        <p:nvSpPr>
          <p:cNvPr id="356370" name="Text Box 18"/>
          <p:cNvSpPr txBox="1">
            <a:spLocks noChangeArrowheads="1"/>
          </p:cNvSpPr>
          <p:nvPr/>
        </p:nvSpPr>
        <p:spPr bwMode="auto">
          <a:xfrm>
            <a:off x="2663826" y="5789613"/>
            <a:ext cx="2813591" cy="369332"/>
          </a:xfrm>
          <a:prstGeom prst="rect">
            <a:avLst/>
          </a:prstGeom>
          <a:solidFill>
            <a:srgbClr val="99CCFF"/>
          </a:solidFill>
          <a:ln w="38100">
            <a:solidFill>
              <a:schemeClr val="tx1"/>
            </a:solidFill>
            <a:miter lim="800000"/>
            <a:headEnd/>
            <a:tailEnd/>
          </a:ln>
          <a:effectLst/>
        </p:spPr>
        <p:txBody>
          <a:bodyPr wrap="none">
            <a:spAutoFit/>
          </a:bodyPr>
          <a:lstStyle/>
          <a:p>
            <a:pPr fontAlgn="base">
              <a:spcBef>
                <a:spcPct val="0"/>
              </a:spcBef>
              <a:spcAft>
                <a:spcPct val="0"/>
              </a:spcAft>
            </a:pPr>
            <a:r>
              <a:rPr lang="en-GB" b="1">
                <a:solidFill>
                  <a:srgbClr val="000000"/>
                </a:solidFill>
              </a:rPr>
              <a:t>There are 4 possibilities</a:t>
            </a:r>
            <a:endParaRPr lang="en-US" b="1">
              <a:solidFill>
                <a:srgbClr val="000000"/>
              </a:solidFill>
            </a:endParaRPr>
          </a:p>
        </p:txBody>
      </p:sp>
      <p:pic>
        <p:nvPicPr>
          <p:cNvPr id="17" name="Picture 8" descr="C:\Users\Dan\Downloads\help_256.png">
            <a:hlinkClick r:id="rId3" action="ppaction://hlinksldjump"/>
          </p:cNvPr>
          <p:cNvPicPr>
            <a:picLocks noChangeAspect="1" noChangeArrowheads="1"/>
          </p:cNvPicPr>
          <p:nvPr/>
        </p:nvPicPr>
        <p:blipFill>
          <a:blip r:embed="rId4"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6357"/>
                                        </p:tgtEl>
                                        <p:attrNameLst>
                                          <p:attrName>style.visibility</p:attrName>
                                        </p:attrNameLst>
                                      </p:cBhvr>
                                      <p:to>
                                        <p:strVal val="visible"/>
                                      </p:to>
                                    </p:set>
                                    <p:animEffect transition="in" filter="fade">
                                      <p:cBhvr>
                                        <p:cTn id="7" dur="500"/>
                                        <p:tgtEl>
                                          <p:spTgt spid="35635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6358"/>
                                        </p:tgtEl>
                                        <p:attrNameLst>
                                          <p:attrName>style.visibility</p:attrName>
                                        </p:attrNameLst>
                                      </p:cBhvr>
                                      <p:to>
                                        <p:strVal val="visible"/>
                                      </p:to>
                                    </p:set>
                                    <p:animEffect transition="in" filter="fade">
                                      <p:cBhvr>
                                        <p:cTn id="12" dur="500"/>
                                        <p:tgtEl>
                                          <p:spTgt spid="35635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6359"/>
                                        </p:tgtEl>
                                        <p:attrNameLst>
                                          <p:attrName>style.visibility</p:attrName>
                                        </p:attrNameLst>
                                      </p:cBhvr>
                                      <p:to>
                                        <p:strVal val="visible"/>
                                      </p:to>
                                    </p:set>
                                    <p:animEffect transition="in" filter="fade">
                                      <p:cBhvr>
                                        <p:cTn id="17" dur="500"/>
                                        <p:tgtEl>
                                          <p:spTgt spid="35635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6360"/>
                                        </p:tgtEl>
                                        <p:attrNameLst>
                                          <p:attrName>style.visibility</p:attrName>
                                        </p:attrNameLst>
                                      </p:cBhvr>
                                      <p:to>
                                        <p:strVal val="visible"/>
                                      </p:to>
                                    </p:set>
                                    <p:animEffect transition="in" filter="fade">
                                      <p:cBhvr>
                                        <p:cTn id="22" dur="500"/>
                                        <p:tgtEl>
                                          <p:spTgt spid="35636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56361"/>
                                        </p:tgtEl>
                                        <p:attrNameLst>
                                          <p:attrName>style.visibility</p:attrName>
                                        </p:attrNameLst>
                                      </p:cBhvr>
                                      <p:to>
                                        <p:strVal val="visible"/>
                                      </p:to>
                                    </p:set>
                                    <p:animEffect transition="in" filter="fade">
                                      <p:cBhvr>
                                        <p:cTn id="27" dur="500"/>
                                        <p:tgtEl>
                                          <p:spTgt spid="35636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56362"/>
                                        </p:tgtEl>
                                        <p:attrNameLst>
                                          <p:attrName>style.visibility</p:attrName>
                                        </p:attrNameLst>
                                      </p:cBhvr>
                                      <p:to>
                                        <p:strVal val="visible"/>
                                      </p:to>
                                    </p:set>
                                    <p:animEffect transition="in" filter="fade">
                                      <p:cBhvr>
                                        <p:cTn id="32" dur="500"/>
                                        <p:tgtEl>
                                          <p:spTgt spid="35636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56363"/>
                                        </p:tgtEl>
                                        <p:attrNameLst>
                                          <p:attrName>style.visibility</p:attrName>
                                        </p:attrNameLst>
                                      </p:cBhvr>
                                      <p:to>
                                        <p:strVal val="visible"/>
                                      </p:to>
                                    </p:set>
                                    <p:animEffect transition="in" filter="fade">
                                      <p:cBhvr>
                                        <p:cTn id="37" dur="500"/>
                                        <p:tgtEl>
                                          <p:spTgt spid="35636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56364"/>
                                        </p:tgtEl>
                                        <p:attrNameLst>
                                          <p:attrName>style.visibility</p:attrName>
                                        </p:attrNameLst>
                                      </p:cBhvr>
                                      <p:to>
                                        <p:strVal val="visible"/>
                                      </p:to>
                                    </p:set>
                                    <p:animEffect transition="in" filter="fade">
                                      <p:cBhvr>
                                        <p:cTn id="42" dur="500"/>
                                        <p:tgtEl>
                                          <p:spTgt spid="35636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56365"/>
                                        </p:tgtEl>
                                        <p:attrNameLst>
                                          <p:attrName>style.visibility</p:attrName>
                                        </p:attrNameLst>
                                      </p:cBhvr>
                                      <p:to>
                                        <p:strVal val="visible"/>
                                      </p:to>
                                    </p:set>
                                    <p:animEffect transition="in" filter="fade">
                                      <p:cBhvr>
                                        <p:cTn id="47" dur="500"/>
                                        <p:tgtEl>
                                          <p:spTgt spid="35636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56366"/>
                                        </p:tgtEl>
                                        <p:attrNameLst>
                                          <p:attrName>style.visibility</p:attrName>
                                        </p:attrNameLst>
                                      </p:cBhvr>
                                      <p:to>
                                        <p:strVal val="visible"/>
                                      </p:to>
                                    </p:set>
                                    <p:animEffect transition="in" filter="fade">
                                      <p:cBhvr>
                                        <p:cTn id="52" dur="500"/>
                                        <p:tgtEl>
                                          <p:spTgt spid="35636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56367"/>
                                        </p:tgtEl>
                                        <p:attrNameLst>
                                          <p:attrName>style.visibility</p:attrName>
                                        </p:attrNameLst>
                                      </p:cBhvr>
                                      <p:to>
                                        <p:strVal val="visible"/>
                                      </p:to>
                                    </p:set>
                                    <p:animEffect transition="in" filter="fade">
                                      <p:cBhvr>
                                        <p:cTn id="57" dur="500"/>
                                        <p:tgtEl>
                                          <p:spTgt spid="35636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56368"/>
                                        </p:tgtEl>
                                        <p:attrNameLst>
                                          <p:attrName>style.visibility</p:attrName>
                                        </p:attrNameLst>
                                      </p:cBhvr>
                                      <p:to>
                                        <p:strVal val="visible"/>
                                      </p:to>
                                    </p:set>
                                    <p:animEffect transition="in" filter="fade">
                                      <p:cBhvr>
                                        <p:cTn id="62" dur="500"/>
                                        <p:tgtEl>
                                          <p:spTgt spid="356368"/>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56369"/>
                                        </p:tgtEl>
                                        <p:attrNameLst>
                                          <p:attrName>style.visibility</p:attrName>
                                        </p:attrNameLst>
                                      </p:cBhvr>
                                      <p:to>
                                        <p:strVal val="visible"/>
                                      </p:to>
                                    </p:set>
                                    <p:animEffect transition="in" filter="fade">
                                      <p:cBhvr>
                                        <p:cTn id="67" dur="500"/>
                                        <p:tgtEl>
                                          <p:spTgt spid="356369"/>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56370"/>
                                        </p:tgtEl>
                                        <p:attrNameLst>
                                          <p:attrName>style.visibility</p:attrName>
                                        </p:attrNameLst>
                                      </p:cBhvr>
                                      <p:to>
                                        <p:strVal val="visible"/>
                                      </p:to>
                                    </p:set>
                                    <p:animEffect transition="in" filter="fade">
                                      <p:cBhvr>
                                        <p:cTn id="72" dur="500"/>
                                        <p:tgtEl>
                                          <p:spTgt spid="356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69" grpId="0" animBg="1"/>
      <p:bldP spid="356357" grpId="0"/>
      <p:bldP spid="356358" grpId="0"/>
      <p:bldP spid="356359" grpId="0"/>
      <p:bldP spid="356360" grpId="0"/>
      <p:bldP spid="356361" grpId="0"/>
      <p:bldP spid="356362" grpId="0"/>
      <p:bldP spid="356363" grpId="0"/>
      <p:bldP spid="356364" grpId="0"/>
      <p:bldP spid="356365" grpId="0"/>
      <p:bldP spid="356366" grpId="0" animBg="1"/>
      <p:bldP spid="356367" grpId="0" animBg="1"/>
      <p:bldP spid="356368" grpId="0" animBg="1"/>
      <p:bldP spid="35637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28"/>
          <p:cNvSpPr/>
          <p:nvPr/>
        </p:nvSpPr>
        <p:spPr>
          <a:xfrm>
            <a:off x="4233079" y="2679952"/>
            <a:ext cx="1562622" cy="814191"/>
          </a:xfrm>
          <a:custGeom>
            <a:avLst/>
            <a:gdLst>
              <a:gd name="connsiteX0" fmla="*/ 491646 w 1562622"/>
              <a:gd name="connsiteY0" fmla="*/ 0 h 814191"/>
              <a:gd name="connsiteX1" fmla="*/ 1562622 w 1562622"/>
              <a:gd name="connsiteY1" fmla="*/ 3131 h 814191"/>
              <a:gd name="connsiteX2" fmla="*/ 1064712 w 1562622"/>
              <a:gd name="connsiteY2" fmla="*/ 814191 h 814191"/>
              <a:gd name="connsiteX3" fmla="*/ 0 w 1562622"/>
              <a:gd name="connsiteY3" fmla="*/ 814191 h 814191"/>
              <a:gd name="connsiteX4" fmla="*/ 491646 w 1562622"/>
              <a:gd name="connsiteY4" fmla="*/ 0 h 814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622" h="814191">
                <a:moveTo>
                  <a:pt x="491646" y="0"/>
                </a:moveTo>
                <a:lnTo>
                  <a:pt x="1562622" y="3131"/>
                </a:lnTo>
                <a:lnTo>
                  <a:pt x="1064712" y="814191"/>
                </a:lnTo>
                <a:lnTo>
                  <a:pt x="0" y="814191"/>
                </a:lnTo>
                <a:lnTo>
                  <a:pt x="491646" y="0"/>
                </a:lnTo>
                <a:close/>
              </a:path>
            </a:pathLst>
          </a:cu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49706" y="89940"/>
            <a:ext cx="8469442" cy="1569660"/>
          </a:xfrm>
          <a:prstGeom prst="rect">
            <a:avLst/>
          </a:prstGeom>
          <a:solidFill>
            <a:srgbClr val="00CC99"/>
          </a:solidFill>
        </p:spPr>
        <p:txBody>
          <a:bodyPr wrap="square" rtlCol="0">
            <a:spAutoFit/>
          </a:bodyPr>
          <a:lstStyle/>
          <a:p>
            <a:r>
              <a:rPr lang="en-GB" sz="2400" dirty="0" smtClean="0"/>
              <a:t>The parallelogram shown in the diagram has been divided into nine smaller parallelograms. The perimeters, in cm, of four of the smaller parallelograms are shown. The perimeter of WXYZ is 21cm.</a:t>
            </a:r>
          </a:p>
          <a:p>
            <a:r>
              <a:rPr lang="en-GB" sz="2400" dirty="0" smtClean="0"/>
              <a:t>What is the perimeter of the shaded parallelogram?</a:t>
            </a:r>
            <a:endParaRPr lang="en-GB" sz="2400" dirty="0"/>
          </a:p>
        </p:txBody>
      </p:sp>
      <p:sp>
        <p:nvSpPr>
          <p:cNvPr id="7" name="Parallelogram 6"/>
          <p:cNvSpPr/>
          <p:nvPr/>
        </p:nvSpPr>
        <p:spPr>
          <a:xfrm>
            <a:off x="1575871" y="2175481"/>
            <a:ext cx="5675086" cy="2293257"/>
          </a:xfrm>
          <a:prstGeom prst="parallelogram">
            <a:avLst>
              <a:gd name="adj" fmla="val 61076"/>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2623279" y="1787161"/>
            <a:ext cx="458780" cy="461665"/>
          </a:xfrm>
          <a:prstGeom prst="rect">
            <a:avLst/>
          </a:prstGeom>
          <a:noFill/>
        </p:spPr>
        <p:txBody>
          <a:bodyPr wrap="none" rtlCol="0">
            <a:spAutoFit/>
          </a:bodyPr>
          <a:lstStyle/>
          <a:p>
            <a:r>
              <a:rPr lang="en-GB" sz="2400" dirty="0" smtClean="0"/>
              <a:t>W</a:t>
            </a:r>
            <a:endParaRPr lang="en-GB" sz="2400" dirty="0"/>
          </a:p>
        </p:txBody>
      </p:sp>
      <p:sp>
        <p:nvSpPr>
          <p:cNvPr id="9" name="TextBox 8"/>
          <p:cNvSpPr txBox="1"/>
          <p:nvPr/>
        </p:nvSpPr>
        <p:spPr>
          <a:xfrm>
            <a:off x="7272727" y="1819641"/>
            <a:ext cx="344966" cy="461665"/>
          </a:xfrm>
          <a:prstGeom prst="rect">
            <a:avLst/>
          </a:prstGeom>
          <a:noFill/>
        </p:spPr>
        <p:txBody>
          <a:bodyPr wrap="none" rtlCol="0">
            <a:spAutoFit/>
          </a:bodyPr>
          <a:lstStyle/>
          <a:p>
            <a:r>
              <a:rPr lang="en-GB" sz="2400" dirty="0" smtClean="0"/>
              <a:t>X</a:t>
            </a:r>
            <a:endParaRPr lang="en-GB" sz="2400" dirty="0"/>
          </a:p>
        </p:txBody>
      </p:sp>
      <p:sp>
        <p:nvSpPr>
          <p:cNvPr id="10" name="TextBox 9"/>
          <p:cNvSpPr txBox="1"/>
          <p:nvPr/>
        </p:nvSpPr>
        <p:spPr>
          <a:xfrm>
            <a:off x="5866149" y="4400447"/>
            <a:ext cx="335348" cy="461665"/>
          </a:xfrm>
          <a:prstGeom prst="rect">
            <a:avLst/>
          </a:prstGeom>
          <a:noFill/>
        </p:spPr>
        <p:txBody>
          <a:bodyPr wrap="none" rtlCol="0">
            <a:spAutoFit/>
          </a:bodyPr>
          <a:lstStyle/>
          <a:p>
            <a:r>
              <a:rPr lang="en-GB" sz="2400" dirty="0" smtClean="0"/>
              <a:t>Y</a:t>
            </a:r>
            <a:endParaRPr lang="en-GB" sz="2400" dirty="0"/>
          </a:p>
        </p:txBody>
      </p:sp>
      <p:sp>
        <p:nvSpPr>
          <p:cNvPr id="11" name="TextBox 10"/>
          <p:cNvSpPr txBox="1"/>
          <p:nvPr/>
        </p:nvSpPr>
        <p:spPr>
          <a:xfrm>
            <a:off x="1266668" y="4298013"/>
            <a:ext cx="328936" cy="461665"/>
          </a:xfrm>
          <a:prstGeom prst="rect">
            <a:avLst/>
          </a:prstGeom>
          <a:noFill/>
        </p:spPr>
        <p:txBody>
          <a:bodyPr wrap="none" rtlCol="0">
            <a:spAutoFit/>
          </a:bodyPr>
          <a:lstStyle/>
          <a:p>
            <a:r>
              <a:rPr lang="en-GB" sz="2400" dirty="0" smtClean="0"/>
              <a:t>Z</a:t>
            </a:r>
            <a:endParaRPr lang="en-GB" sz="2400" dirty="0"/>
          </a:p>
        </p:txBody>
      </p:sp>
      <p:cxnSp>
        <p:nvCxnSpPr>
          <p:cNvPr id="13" name="Straight Connector 12"/>
          <p:cNvCxnSpPr/>
          <p:nvPr/>
        </p:nvCxnSpPr>
        <p:spPr>
          <a:xfrm>
            <a:off x="2683239" y="2686573"/>
            <a:ext cx="425720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176070" y="3498544"/>
            <a:ext cx="425720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638899" y="2180614"/>
            <a:ext cx="1394199" cy="227730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4705699" y="2183112"/>
            <a:ext cx="1394199" cy="227730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234065" y="2209386"/>
            <a:ext cx="340158" cy="461665"/>
          </a:xfrm>
          <a:prstGeom prst="rect">
            <a:avLst/>
          </a:prstGeom>
          <a:noFill/>
        </p:spPr>
        <p:txBody>
          <a:bodyPr wrap="none" rtlCol="0">
            <a:spAutoFit/>
          </a:bodyPr>
          <a:lstStyle/>
          <a:p>
            <a:r>
              <a:rPr lang="en-GB" sz="2400" dirty="0" smtClean="0"/>
              <a:t>4</a:t>
            </a:r>
            <a:endParaRPr lang="en-GB" sz="2400" dirty="0"/>
          </a:p>
        </p:txBody>
      </p:sp>
      <p:sp>
        <p:nvSpPr>
          <p:cNvPr id="25" name="TextBox 24"/>
          <p:cNvSpPr txBox="1"/>
          <p:nvPr/>
        </p:nvSpPr>
        <p:spPr>
          <a:xfrm>
            <a:off x="6001062" y="2856461"/>
            <a:ext cx="340158" cy="461665"/>
          </a:xfrm>
          <a:prstGeom prst="rect">
            <a:avLst/>
          </a:prstGeom>
          <a:noFill/>
        </p:spPr>
        <p:txBody>
          <a:bodyPr wrap="none" rtlCol="0">
            <a:spAutoFit/>
          </a:bodyPr>
          <a:lstStyle/>
          <a:p>
            <a:r>
              <a:rPr lang="en-GB" sz="2400" dirty="0" smtClean="0"/>
              <a:t>5</a:t>
            </a:r>
            <a:endParaRPr lang="en-GB" sz="2400" dirty="0"/>
          </a:p>
        </p:txBody>
      </p:sp>
      <p:sp>
        <p:nvSpPr>
          <p:cNvPr id="27" name="TextBox 26"/>
          <p:cNvSpPr txBox="1"/>
          <p:nvPr/>
        </p:nvSpPr>
        <p:spPr>
          <a:xfrm>
            <a:off x="4264702" y="3743379"/>
            <a:ext cx="340158" cy="461665"/>
          </a:xfrm>
          <a:prstGeom prst="rect">
            <a:avLst/>
          </a:prstGeom>
          <a:noFill/>
        </p:spPr>
        <p:txBody>
          <a:bodyPr wrap="none" rtlCol="0">
            <a:spAutoFit/>
          </a:bodyPr>
          <a:lstStyle/>
          <a:p>
            <a:r>
              <a:rPr lang="en-GB" sz="2400" dirty="0" smtClean="0"/>
              <a:t>8</a:t>
            </a:r>
            <a:endParaRPr lang="en-GB" sz="2400" dirty="0"/>
          </a:p>
        </p:txBody>
      </p:sp>
      <p:sp>
        <p:nvSpPr>
          <p:cNvPr id="28" name="TextBox 27"/>
          <p:cNvSpPr txBox="1"/>
          <p:nvPr/>
        </p:nvSpPr>
        <p:spPr>
          <a:xfrm>
            <a:off x="3200402" y="2843969"/>
            <a:ext cx="495649" cy="461665"/>
          </a:xfrm>
          <a:prstGeom prst="rect">
            <a:avLst/>
          </a:prstGeom>
          <a:noFill/>
        </p:spPr>
        <p:txBody>
          <a:bodyPr wrap="none" rtlCol="0">
            <a:spAutoFit/>
          </a:bodyPr>
          <a:lstStyle/>
          <a:p>
            <a:r>
              <a:rPr lang="en-GB" sz="2400" dirty="0" smtClean="0"/>
              <a:t>11</a:t>
            </a:r>
            <a:endParaRPr lang="en-GB" sz="2400" dirty="0"/>
          </a:p>
        </p:txBody>
      </p:sp>
      <p:graphicFrame>
        <p:nvGraphicFramePr>
          <p:cNvPr id="2050" name="Object 2"/>
          <p:cNvGraphicFramePr>
            <a:graphicFrameLocks noChangeAspect="1"/>
          </p:cNvGraphicFramePr>
          <p:nvPr/>
        </p:nvGraphicFramePr>
        <p:xfrm>
          <a:off x="3940748" y="1795569"/>
          <a:ext cx="325438" cy="411162"/>
        </p:xfrm>
        <a:graphic>
          <a:graphicData uri="http://schemas.openxmlformats.org/presentationml/2006/ole">
            <p:oleObj spid="_x0000_s2050" name="Equation" r:id="rId3" imgW="139680" imgH="177480" progId="Equation.3">
              <p:embed/>
            </p:oleObj>
          </a:graphicData>
        </a:graphic>
      </p:graphicFrame>
      <p:graphicFrame>
        <p:nvGraphicFramePr>
          <p:cNvPr id="2051" name="Object 3"/>
          <p:cNvGraphicFramePr>
            <a:graphicFrameLocks noChangeAspect="1"/>
          </p:cNvGraphicFramePr>
          <p:nvPr/>
        </p:nvGraphicFramePr>
        <p:xfrm>
          <a:off x="5450278" y="1887983"/>
          <a:ext cx="265113" cy="322263"/>
        </p:xfrm>
        <a:graphic>
          <a:graphicData uri="http://schemas.openxmlformats.org/presentationml/2006/ole">
            <p:oleObj spid="_x0000_s2051" name="Equation" r:id="rId4" imgW="114120" imgH="139680" progId="Equation.3">
              <p:embed/>
            </p:oleObj>
          </a:graphicData>
        </a:graphic>
      </p:graphicFrame>
      <p:graphicFrame>
        <p:nvGraphicFramePr>
          <p:cNvPr id="2052" name="Object 4"/>
          <p:cNvGraphicFramePr>
            <a:graphicFrameLocks noChangeAspect="1"/>
          </p:cNvGraphicFramePr>
          <p:nvPr/>
        </p:nvGraphicFramePr>
        <p:xfrm>
          <a:off x="6599629" y="1736833"/>
          <a:ext cx="334963" cy="468313"/>
        </p:xfrm>
        <a:graphic>
          <a:graphicData uri="http://schemas.openxmlformats.org/presentationml/2006/ole">
            <p:oleObj spid="_x0000_s2052" name="Equation" r:id="rId5" imgW="152280" imgH="203040" progId="Equation.3">
              <p:embed/>
            </p:oleObj>
          </a:graphicData>
        </a:graphic>
      </p:graphicFrame>
      <p:graphicFrame>
        <p:nvGraphicFramePr>
          <p:cNvPr id="2053" name="Object 5"/>
          <p:cNvGraphicFramePr>
            <a:graphicFrameLocks noChangeAspect="1"/>
          </p:cNvGraphicFramePr>
          <p:nvPr/>
        </p:nvGraphicFramePr>
        <p:xfrm>
          <a:off x="1546433" y="3770238"/>
          <a:ext cx="293688" cy="322263"/>
        </p:xfrm>
        <a:graphic>
          <a:graphicData uri="http://schemas.openxmlformats.org/presentationml/2006/ole">
            <p:oleObj spid="_x0000_s2053" name="Equation" r:id="rId6" imgW="126720" imgH="139680" progId="Equation.3">
              <p:embed/>
            </p:oleObj>
          </a:graphicData>
        </a:graphic>
      </p:graphicFrame>
      <p:graphicFrame>
        <p:nvGraphicFramePr>
          <p:cNvPr id="2054" name="Object 6"/>
          <p:cNvGraphicFramePr>
            <a:graphicFrameLocks noChangeAspect="1"/>
          </p:cNvGraphicFramePr>
          <p:nvPr/>
        </p:nvGraphicFramePr>
        <p:xfrm>
          <a:off x="2153224" y="2812091"/>
          <a:ext cx="295275" cy="409575"/>
        </p:xfrm>
        <a:graphic>
          <a:graphicData uri="http://schemas.openxmlformats.org/presentationml/2006/ole">
            <p:oleObj spid="_x0000_s2054" name="Equation" r:id="rId7" imgW="126720" imgH="177480" progId="Equation.3">
              <p:embed/>
            </p:oleObj>
          </a:graphicData>
        </a:graphic>
      </p:graphicFrame>
      <p:graphicFrame>
        <p:nvGraphicFramePr>
          <p:cNvPr id="2055" name="Object 7"/>
          <p:cNvGraphicFramePr>
            <a:graphicFrameLocks noChangeAspect="1"/>
          </p:cNvGraphicFramePr>
          <p:nvPr/>
        </p:nvGraphicFramePr>
        <p:xfrm>
          <a:off x="2557854" y="2228774"/>
          <a:ext cx="265113" cy="322262"/>
        </p:xfrm>
        <a:graphic>
          <a:graphicData uri="http://schemas.openxmlformats.org/presentationml/2006/ole">
            <p:oleObj spid="_x0000_s2055" name="Equation" r:id="rId8" imgW="114120" imgH="139680" progId="Equation.3">
              <p:embed/>
            </p:oleObj>
          </a:graphicData>
        </a:graphic>
      </p:graphicFrame>
      <p:graphicFrame>
        <p:nvGraphicFramePr>
          <p:cNvPr id="2064" name="Object 16"/>
          <p:cNvGraphicFramePr>
            <a:graphicFrameLocks noChangeAspect="1"/>
          </p:cNvGraphicFramePr>
          <p:nvPr/>
        </p:nvGraphicFramePr>
        <p:xfrm>
          <a:off x="4081633" y="6426117"/>
          <a:ext cx="2364359" cy="401062"/>
        </p:xfrm>
        <a:graphic>
          <a:graphicData uri="http://schemas.openxmlformats.org/presentationml/2006/ole">
            <p:oleObj spid="_x0000_s2064" name="Equation" r:id="rId9" imgW="1269720" imgH="215640" progId="Equation.3">
              <p:embed/>
            </p:oleObj>
          </a:graphicData>
        </a:graphic>
      </p:graphicFrame>
      <p:sp>
        <p:nvSpPr>
          <p:cNvPr id="45" name="TextBox 44"/>
          <p:cNvSpPr txBox="1"/>
          <p:nvPr/>
        </p:nvSpPr>
        <p:spPr>
          <a:xfrm>
            <a:off x="237964" y="6372959"/>
            <a:ext cx="3924279" cy="461665"/>
          </a:xfrm>
          <a:prstGeom prst="rect">
            <a:avLst/>
          </a:prstGeom>
          <a:noFill/>
        </p:spPr>
        <p:txBody>
          <a:bodyPr wrap="none" rtlCol="0">
            <a:spAutoFit/>
          </a:bodyPr>
          <a:lstStyle/>
          <a:p>
            <a:r>
              <a:rPr lang="en-GB" sz="2400" dirty="0" smtClean="0"/>
              <a:t>So perimeter of shaded shape</a:t>
            </a:r>
            <a:endParaRPr lang="en-GB" sz="2400" dirty="0"/>
          </a:p>
        </p:txBody>
      </p:sp>
      <p:graphicFrame>
        <p:nvGraphicFramePr>
          <p:cNvPr id="2066" name="Object 18"/>
          <p:cNvGraphicFramePr>
            <a:graphicFrameLocks noChangeAspect="1"/>
          </p:cNvGraphicFramePr>
          <p:nvPr/>
        </p:nvGraphicFramePr>
        <p:xfrm>
          <a:off x="4316295" y="5520990"/>
          <a:ext cx="4148138" cy="428625"/>
        </p:xfrm>
        <a:graphic>
          <a:graphicData uri="http://schemas.openxmlformats.org/presentationml/2006/ole">
            <p:oleObj spid="_x0000_s2066" name="Equation" r:id="rId10" imgW="2082600" imgH="215640" progId="Equation.3">
              <p:embed/>
            </p:oleObj>
          </a:graphicData>
        </a:graphic>
      </p:graphicFrame>
      <p:graphicFrame>
        <p:nvGraphicFramePr>
          <p:cNvPr id="2067" name="Object 19"/>
          <p:cNvGraphicFramePr>
            <a:graphicFrameLocks noChangeAspect="1"/>
          </p:cNvGraphicFramePr>
          <p:nvPr/>
        </p:nvGraphicFramePr>
        <p:xfrm>
          <a:off x="6493612" y="6447577"/>
          <a:ext cx="449445" cy="329762"/>
        </p:xfrm>
        <a:graphic>
          <a:graphicData uri="http://schemas.openxmlformats.org/presentationml/2006/ole">
            <p:oleObj spid="_x0000_s2067" name="Equation" r:id="rId11" imgW="241200" imgH="177480" progId="Equation.3">
              <p:embed/>
            </p:oleObj>
          </a:graphicData>
        </a:graphic>
      </p:graphicFrame>
      <p:sp>
        <p:nvSpPr>
          <p:cNvPr id="49" name="TextBox 48"/>
          <p:cNvSpPr txBox="1"/>
          <p:nvPr/>
        </p:nvSpPr>
        <p:spPr>
          <a:xfrm>
            <a:off x="134910" y="5021707"/>
            <a:ext cx="4204228" cy="461665"/>
          </a:xfrm>
          <a:prstGeom prst="rect">
            <a:avLst/>
          </a:prstGeom>
          <a:noFill/>
        </p:spPr>
        <p:txBody>
          <a:bodyPr wrap="none" rtlCol="0">
            <a:spAutoFit/>
          </a:bodyPr>
          <a:lstStyle/>
          <a:p>
            <a:r>
              <a:rPr lang="en-GB" sz="2400" dirty="0" smtClean="0"/>
              <a:t>Total perimeter for given shapes</a:t>
            </a:r>
            <a:endParaRPr lang="en-GB" sz="2400" dirty="0"/>
          </a:p>
        </p:txBody>
      </p:sp>
      <p:graphicFrame>
        <p:nvGraphicFramePr>
          <p:cNvPr id="2068" name="Object 20"/>
          <p:cNvGraphicFramePr>
            <a:graphicFrameLocks noChangeAspect="1"/>
          </p:cNvGraphicFramePr>
          <p:nvPr/>
        </p:nvGraphicFramePr>
        <p:xfrm>
          <a:off x="4343273" y="5059363"/>
          <a:ext cx="4672012" cy="417512"/>
        </p:xfrm>
        <a:graphic>
          <a:graphicData uri="http://schemas.openxmlformats.org/presentationml/2006/ole">
            <p:oleObj spid="_x0000_s2068" name="Equation" r:id="rId12" imgW="2412720" imgH="215640" progId="Equation.3">
              <p:embed/>
            </p:oleObj>
          </a:graphicData>
        </a:graphic>
      </p:graphicFrame>
      <p:sp>
        <p:nvSpPr>
          <p:cNvPr id="51" name="TextBox 50"/>
          <p:cNvSpPr txBox="1"/>
          <p:nvPr/>
        </p:nvSpPr>
        <p:spPr>
          <a:xfrm>
            <a:off x="7242636" y="5904343"/>
            <a:ext cx="1596571" cy="646331"/>
          </a:xfrm>
          <a:prstGeom prst="rect">
            <a:avLst/>
          </a:prstGeom>
          <a:noFill/>
        </p:spPr>
        <p:txBody>
          <a:bodyPr wrap="square" rtlCol="0">
            <a:spAutoFit/>
          </a:bodyPr>
          <a:lstStyle/>
          <a:p>
            <a:pPr algn="ctr"/>
            <a:r>
              <a:rPr lang="en-GB" dirty="0" smtClean="0"/>
              <a:t>Perimeter of shaded shape </a:t>
            </a:r>
            <a:endParaRPr lang="en-GB" dirty="0"/>
          </a:p>
        </p:txBody>
      </p:sp>
      <p:sp>
        <p:nvSpPr>
          <p:cNvPr id="52" name="TextBox 51"/>
          <p:cNvSpPr txBox="1"/>
          <p:nvPr/>
        </p:nvSpPr>
        <p:spPr>
          <a:xfrm>
            <a:off x="4927938" y="5906840"/>
            <a:ext cx="2008683" cy="369332"/>
          </a:xfrm>
          <a:prstGeom prst="rect">
            <a:avLst/>
          </a:prstGeom>
          <a:noFill/>
        </p:spPr>
        <p:txBody>
          <a:bodyPr wrap="square" rtlCol="0">
            <a:spAutoFit/>
          </a:bodyPr>
          <a:lstStyle/>
          <a:p>
            <a:pPr algn="ctr"/>
            <a:r>
              <a:rPr lang="en-GB" dirty="0" smtClean="0"/>
              <a:t>Perimeter of WXYZ</a:t>
            </a:r>
            <a:endParaRPr lang="en-GB" dirty="0"/>
          </a:p>
        </p:txBody>
      </p:sp>
      <p:pic>
        <p:nvPicPr>
          <p:cNvPr id="31" name="Picture 8" descr="C:\Users\Dan\Downloads\help_256.png">
            <a:hlinkClick r:id="rId13" action="ppaction://hlinksldjump"/>
          </p:cNvPr>
          <p:cNvPicPr>
            <a:picLocks noChangeAspect="1" noChangeArrowheads="1"/>
          </p:cNvPicPr>
          <p:nvPr/>
        </p:nvPicPr>
        <p:blipFill>
          <a:blip r:embed="rId14" cstate="print"/>
          <a:srcRect/>
          <a:stretch>
            <a:fillRect/>
          </a:stretch>
        </p:blipFill>
        <p:spPr bwMode="auto">
          <a:xfrm>
            <a:off x="174172" y="1778002"/>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fade">
                                      <p:cBhvr>
                                        <p:cTn id="7" dur="500"/>
                                        <p:tgtEl>
                                          <p:spTgt spid="205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054"/>
                                        </p:tgtEl>
                                        <p:attrNameLst>
                                          <p:attrName>style.visibility</p:attrName>
                                        </p:attrNameLst>
                                      </p:cBhvr>
                                      <p:to>
                                        <p:strVal val="visible"/>
                                      </p:to>
                                    </p:set>
                                    <p:animEffect transition="in" filter="fade">
                                      <p:cBhvr>
                                        <p:cTn id="11" dur="500"/>
                                        <p:tgtEl>
                                          <p:spTgt spid="2054"/>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055"/>
                                        </p:tgtEl>
                                        <p:attrNameLst>
                                          <p:attrName>style.visibility</p:attrName>
                                        </p:attrNameLst>
                                      </p:cBhvr>
                                      <p:to>
                                        <p:strVal val="visible"/>
                                      </p:to>
                                    </p:set>
                                    <p:animEffect transition="in" filter="fade">
                                      <p:cBhvr>
                                        <p:cTn id="15" dur="500"/>
                                        <p:tgtEl>
                                          <p:spTgt spid="2055"/>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fade">
                                      <p:cBhvr>
                                        <p:cTn id="19" dur="500"/>
                                        <p:tgtEl>
                                          <p:spTgt spid="2050"/>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051"/>
                                        </p:tgtEl>
                                        <p:attrNameLst>
                                          <p:attrName>style.visibility</p:attrName>
                                        </p:attrNameLst>
                                      </p:cBhvr>
                                      <p:to>
                                        <p:strVal val="visible"/>
                                      </p:to>
                                    </p:set>
                                    <p:animEffect transition="in" filter="fade">
                                      <p:cBhvr>
                                        <p:cTn id="23" dur="500"/>
                                        <p:tgtEl>
                                          <p:spTgt spid="2051"/>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052"/>
                                        </p:tgtEl>
                                        <p:attrNameLst>
                                          <p:attrName>style.visibility</p:attrName>
                                        </p:attrNameLst>
                                      </p:cBhvr>
                                      <p:to>
                                        <p:strVal val="visible"/>
                                      </p:to>
                                    </p:set>
                                    <p:animEffect transition="in" filter="fade">
                                      <p:cBhvr>
                                        <p:cTn id="27" dur="500"/>
                                        <p:tgtEl>
                                          <p:spTgt spid="205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fade">
                                      <p:cBhvr>
                                        <p:cTn id="32" dur="500"/>
                                        <p:tgtEl>
                                          <p:spTgt spid="4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68"/>
                                        </p:tgtEl>
                                        <p:attrNameLst>
                                          <p:attrName>style.visibility</p:attrName>
                                        </p:attrNameLst>
                                      </p:cBhvr>
                                      <p:to>
                                        <p:strVal val="visible"/>
                                      </p:to>
                                    </p:set>
                                    <p:animEffect transition="in" filter="fade">
                                      <p:cBhvr>
                                        <p:cTn id="37" dur="500"/>
                                        <p:tgtEl>
                                          <p:spTgt spid="206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066"/>
                                        </p:tgtEl>
                                        <p:attrNameLst>
                                          <p:attrName>style.visibility</p:attrName>
                                        </p:attrNameLst>
                                      </p:cBhvr>
                                      <p:to>
                                        <p:strVal val="visible"/>
                                      </p:to>
                                    </p:set>
                                    <p:animEffect transition="in" filter="fade">
                                      <p:cBhvr>
                                        <p:cTn id="42" dur="500"/>
                                        <p:tgtEl>
                                          <p:spTgt spid="206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2"/>
                                        </p:tgtEl>
                                        <p:attrNameLst>
                                          <p:attrName>style.visibility</p:attrName>
                                        </p:attrNameLst>
                                      </p:cBhvr>
                                      <p:to>
                                        <p:strVal val="visible"/>
                                      </p:to>
                                    </p:set>
                                    <p:animEffect transition="in" filter="fade">
                                      <p:cBhvr>
                                        <p:cTn id="47" dur="500"/>
                                        <p:tgtEl>
                                          <p:spTgt spid="5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1"/>
                                        </p:tgtEl>
                                        <p:attrNameLst>
                                          <p:attrName>style.visibility</p:attrName>
                                        </p:attrNameLst>
                                      </p:cBhvr>
                                      <p:to>
                                        <p:strVal val="visible"/>
                                      </p:to>
                                    </p:set>
                                    <p:animEffect transition="in" filter="fade">
                                      <p:cBhvr>
                                        <p:cTn id="52" dur="500"/>
                                        <p:tgtEl>
                                          <p:spTgt spid="5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fade">
                                      <p:cBhvr>
                                        <p:cTn id="57" dur="500"/>
                                        <p:tgtEl>
                                          <p:spTgt spid="4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064"/>
                                        </p:tgtEl>
                                        <p:attrNameLst>
                                          <p:attrName>style.visibility</p:attrName>
                                        </p:attrNameLst>
                                      </p:cBhvr>
                                      <p:to>
                                        <p:strVal val="visible"/>
                                      </p:to>
                                    </p:set>
                                    <p:animEffect transition="in" filter="fade">
                                      <p:cBhvr>
                                        <p:cTn id="62" dur="500"/>
                                        <p:tgtEl>
                                          <p:spTgt spid="2064"/>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067"/>
                                        </p:tgtEl>
                                        <p:attrNameLst>
                                          <p:attrName>style.visibility</p:attrName>
                                        </p:attrNameLst>
                                      </p:cBhvr>
                                      <p:to>
                                        <p:strVal val="visible"/>
                                      </p:to>
                                    </p:set>
                                    <p:animEffect transition="in" filter="fade">
                                      <p:cBhvr>
                                        <p:cTn id="67" dur="500"/>
                                        <p:tgtEl>
                                          <p:spTgt spid="2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9" grpId="0"/>
      <p:bldP spid="51" grpId="0"/>
      <p:bldP spid="5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Triangle 9"/>
          <p:cNvSpPr/>
          <p:nvPr/>
        </p:nvSpPr>
        <p:spPr>
          <a:xfrm rot="5400000">
            <a:off x="1455834" y="3377430"/>
            <a:ext cx="2160000" cy="2880000"/>
          </a:xfrm>
          <a:prstGeom prst="rtTriangle">
            <a:avLst/>
          </a:prstGeom>
          <a:solidFill>
            <a:srgbClr val="FFC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reeform 8"/>
          <p:cNvSpPr/>
          <p:nvPr/>
        </p:nvSpPr>
        <p:spPr>
          <a:xfrm>
            <a:off x="1095828" y="3736959"/>
            <a:ext cx="5762172" cy="2155842"/>
          </a:xfrm>
          <a:custGeom>
            <a:avLst/>
            <a:gdLst>
              <a:gd name="connsiteX0" fmla="*/ 0 w 5762172"/>
              <a:gd name="connsiteY0" fmla="*/ 2162629 h 2162629"/>
              <a:gd name="connsiteX1" fmla="*/ 5762172 w 5762172"/>
              <a:gd name="connsiteY1" fmla="*/ 2162629 h 2162629"/>
              <a:gd name="connsiteX2" fmla="*/ 5762172 w 5762172"/>
              <a:gd name="connsiteY2" fmla="*/ 14515 h 2162629"/>
              <a:gd name="connsiteX3" fmla="*/ 2917372 w 5762172"/>
              <a:gd name="connsiteY3" fmla="*/ 0 h 2162629"/>
              <a:gd name="connsiteX4" fmla="*/ 0 w 5762172"/>
              <a:gd name="connsiteY4" fmla="*/ 2162629 h 2162629"/>
              <a:gd name="connsiteX0" fmla="*/ 0 w 5762172"/>
              <a:gd name="connsiteY0" fmla="*/ 2162629 h 2162629"/>
              <a:gd name="connsiteX1" fmla="*/ 5762172 w 5762172"/>
              <a:gd name="connsiteY1" fmla="*/ 2162629 h 2162629"/>
              <a:gd name="connsiteX2" fmla="*/ 5762172 w 5762172"/>
              <a:gd name="connsiteY2" fmla="*/ 6787 h 2162629"/>
              <a:gd name="connsiteX3" fmla="*/ 2917372 w 5762172"/>
              <a:gd name="connsiteY3" fmla="*/ 0 h 2162629"/>
              <a:gd name="connsiteX4" fmla="*/ 0 w 5762172"/>
              <a:gd name="connsiteY4" fmla="*/ 2162629 h 2162629"/>
              <a:gd name="connsiteX0" fmla="*/ 0 w 5762172"/>
              <a:gd name="connsiteY0" fmla="*/ 2155842 h 2155842"/>
              <a:gd name="connsiteX1" fmla="*/ 5762172 w 5762172"/>
              <a:gd name="connsiteY1" fmla="*/ 2155842 h 2155842"/>
              <a:gd name="connsiteX2" fmla="*/ 5762172 w 5762172"/>
              <a:gd name="connsiteY2" fmla="*/ 0 h 2155842"/>
              <a:gd name="connsiteX3" fmla="*/ 2917372 w 5762172"/>
              <a:gd name="connsiteY3" fmla="*/ 941 h 2155842"/>
              <a:gd name="connsiteX4" fmla="*/ 0 w 5762172"/>
              <a:gd name="connsiteY4" fmla="*/ 2155842 h 2155842"/>
              <a:gd name="connsiteX0" fmla="*/ 0 w 5762172"/>
              <a:gd name="connsiteY0" fmla="*/ 2155842 h 2155842"/>
              <a:gd name="connsiteX1" fmla="*/ 5762172 w 5762172"/>
              <a:gd name="connsiteY1" fmla="*/ 2155842 h 2155842"/>
              <a:gd name="connsiteX2" fmla="*/ 5762172 w 5762172"/>
              <a:gd name="connsiteY2" fmla="*/ 0 h 2155842"/>
              <a:gd name="connsiteX3" fmla="*/ 2855150 w 5762172"/>
              <a:gd name="connsiteY3" fmla="*/ 941 h 2155842"/>
              <a:gd name="connsiteX4" fmla="*/ 0 w 5762172"/>
              <a:gd name="connsiteY4" fmla="*/ 2155842 h 2155842"/>
              <a:gd name="connsiteX0" fmla="*/ 0 w 5762172"/>
              <a:gd name="connsiteY0" fmla="*/ 2155842 h 2155842"/>
              <a:gd name="connsiteX1" fmla="*/ 5762172 w 5762172"/>
              <a:gd name="connsiteY1" fmla="*/ 2155842 h 2155842"/>
              <a:gd name="connsiteX2" fmla="*/ 5762172 w 5762172"/>
              <a:gd name="connsiteY2" fmla="*/ 0 h 2155842"/>
              <a:gd name="connsiteX3" fmla="*/ 2857793 w 5762172"/>
              <a:gd name="connsiteY3" fmla="*/ 3584 h 2155842"/>
              <a:gd name="connsiteX4" fmla="*/ 0 w 5762172"/>
              <a:gd name="connsiteY4" fmla="*/ 2155842 h 2155842"/>
              <a:gd name="connsiteX0" fmla="*/ 0 w 5762172"/>
              <a:gd name="connsiteY0" fmla="*/ 2155842 h 2155842"/>
              <a:gd name="connsiteX1" fmla="*/ 5762172 w 5762172"/>
              <a:gd name="connsiteY1" fmla="*/ 2155842 h 2155842"/>
              <a:gd name="connsiteX2" fmla="*/ 5762172 w 5762172"/>
              <a:gd name="connsiteY2" fmla="*/ 0 h 2155842"/>
              <a:gd name="connsiteX3" fmla="*/ 2868364 w 5762172"/>
              <a:gd name="connsiteY3" fmla="*/ 3584 h 2155842"/>
              <a:gd name="connsiteX4" fmla="*/ 0 w 5762172"/>
              <a:gd name="connsiteY4" fmla="*/ 2155842 h 2155842"/>
              <a:gd name="connsiteX0" fmla="*/ 0 w 5762172"/>
              <a:gd name="connsiteY0" fmla="*/ 2155842 h 2155842"/>
              <a:gd name="connsiteX1" fmla="*/ 5762172 w 5762172"/>
              <a:gd name="connsiteY1" fmla="*/ 2155842 h 2155842"/>
              <a:gd name="connsiteX2" fmla="*/ 5762172 w 5762172"/>
              <a:gd name="connsiteY2" fmla="*/ 0 h 2155842"/>
              <a:gd name="connsiteX3" fmla="*/ 2878935 w 5762172"/>
              <a:gd name="connsiteY3" fmla="*/ 6227 h 2155842"/>
              <a:gd name="connsiteX4" fmla="*/ 0 w 5762172"/>
              <a:gd name="connsiteY4" fmla="*/ 2155842 h 2155842"/>
              <a:gd name="connsiteX0" fmla="*/ 0 w 5762172"/>
              <a:gd name="connsiteY0" fmla="*/ 2157544 h 2157544"/>
              <a:gd name="connsiteX1" fmla="*/ 5762172 w 5762172"/>
              <a:gd name="connsiteY1" fmla="*/ 2157544 h 2157544"/>
              <a:gd name="connsiteX2" fmla="*/ 5762172 w 5762172"/>
              <a:gd name="connsiteY2" fmla="*/ 1702 h 2157544"/>
              <a:gd name="connsiteX3" fmla="*/ 2881577 w 5762172"/>
              <a:gd name="connsiteY3" fmla="*/ 0 h 2157544"/>
              <a:gd name="connsiteX4" fmla="*/ 0 w 5762172"/>
              <a:gd name="connsiteY4" fmla="*/ 2157544 h 2157544"/>
              <a:gd name="connsiteX0" fmla="*/ 0 w 5762172"/>
              <a:gd name="connsiteY0" fmla="*/ 2155842 h 2155842"/>
              <a:gd name="connsiteX1" fmla="*/ 5762172 w 5762172"/>
              <a:gd name="connsiteY1" fmla="*/ 2155842 h 2155842"/>
              <a:gd name="connsiteX2" fmla="*/ 5762172 w 5762172"/>
              <a:gd name="connsiteY2" fmla="*/ 0 h 2155842"/>
              <a:gd name="connsiteX3" fmla="*/ 2939718 w 5762172"/>
              <a:gd name="connsiteY3" fmla="*/ 183292 h 2155842"/>
              <a:gd name="connsiteX4" fmla="*/ 0 w 5762172"/>
              <a:gd name="connsiteY4" fmla="*/ 2155842 h 2155842"/>
              <a:gd name="connsiteX0" fmla="*/ 0 w 5762172"/>
              <a:gd name="connsiteY0" fmla="*/ 2155842 h 2155842"/>
              <a:gd name="connsiteX1" fmla="*/ 5762172 w 5762172"/>
              <a:gd name="connsiteY1" fmla="*/ 2155842 h 2155842"/>
              <a:gd name="connsiteX2" fmla="*/ 5762172 w 5762172"/>
              <a:gd name="connsiteY2" fmla="*/ 0 h 2155842"/>
              <a:gd name="connsiteX3" fmla="*/ 2878934 w 5762172"/>
              <a:gd name="connsiteY3" fmla="*/ 3583 h 2155842"/>
              <a:gd name="connsiteX4" fmla="*/ 0 w 5762172"/>
              <a:gd name="connsiteY4" fmla="*/ 2155842 h 2155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62172" h="2155842">
                <a:moveTo>
                  <a:pt x="0" y="2155842"/>
                </a:moveTo>
                <a:lnTo>
                  <a:pt x="5762172" y="2155842"/>
                </a:lnTo>
                <a:lnTo>
                  <a:pt x="5762172" y="0"/>
                </a:lnTo>
                <a:lnTo>
                  <a:pt x="2878934" y="3583"/>
                </a:lnTo>
                <a:lnTo>
                  <a:pt x="0" y="2155842"/>
                </a:lnTo>
                <a:close/>
              </a:path>
            </a:pathLst>
          </a:custGeom>
          <a:solidFill>
            <a:srgbClr val="FFC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275766" y="348347"/>
            <a:ext cx="8589211" cy="1107996"/>
          </a:xfrm>
          <a:prstGeom prst="rect">
            <a:avLst/>
          </a:prstGeom>
          <a:solidFill>
            <a:srgbClr val="FFC000"/>
          </a:solidFill>
        </p:spPr>
        <p:txBody>
          <a:bodyPr wrap="none" rtlCol="0">
            <a:spAutoFit/>
          </a:bodyPr>
          <a:lstStyle/>
          <a:p>
            <a:r>
              <a:rPr lang="en-GB" sz="2200" dirty="0" smtClean="0"/>
              <a:t>A 3 x 8 rectangle is cut into two pieces along the dotted line shown.</a:t>
            </a:r>
          </a:p>
          <a:p>
            <a:r>
              <a:rPr lang="en-GB" sz="2200" dirty="0" smtClean="0"/>
              <a:t>The two pieces are then rearranged  to form a right-angled triangle.</a:t>
            </a:r>
          </a:p>
          <a:p>
            <a:r>
              <a:rPr lang="en-GB" sz="2200" dirty="0" smtClean="0"/>
              <a:t>What is the perimeter of the triangle formed?</a:t>
            </a:r>
            <a:endParaRPr lang="en-GB" sz="2200" dirty="0"/>
          </a:p>
        </p:txBody>
      </p:sp>
      <p:cxnSp>
        <p:nvCxnSpPr>
          <p:cNvPr id="6" name="Straight Connector 5"/>
          <p:cNvCxnSpPr/>
          <p:nvPr/>
        </p:nvCxnSpPr>
        <p:spPr>
          <a:xfrm flipH="1">
            <a:off x="1095834" y="3737429"/>
            <a:ext cx="2880000" cy="216000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77372" y="4492176"/>
            <a:ext cx="718466" cy="430887"/>
          </a:xfrm>
          <a:prstGeom prst="rect">
            <a:avLst/>
          </a:prstGeom>
          <a:noFill/>
        </p:spPr>
        <p:txBody>
          <a:bodyPr wrap="none" rtlCol="0">
            <a:spAutoFit/>
          </a:bodyPr>
          <a:lstStyle/>
          <a:p>
            <a:r>
              <a:rPr lang="en-GB" sz="2200" dirty="0" smtClean="0"/>
              <a:t>3cm</a:t>
            </a:r>
            <a:endParaRPr lang="en-GB" sz="2200" dirty="0"/>
          </a:p>
        </p:txBody>
      </p:sp>
      <p:sp>
        <p:nvSpPr>
          <p:cNvPr id="8" name="TextBox 7"/>
          <p:cNvSpPr txBox="1"/>
          <p:nvPr/>
        </p:nvSpPr>
        <p:spPr>
          <a:xfrm>
            <a:off x="3708400" y="5878290"/>
            <a:ext cx="718466" cy="430887"/>
          </a:xfrm>
          <a:prstGeom prst="rect">
            <a:avLst/>
          </a:prstGeom>
          <a:noFill/>
        </p:spPr>
        <p:txBody>
          <a:bodyPr wrap="none" rtlCol="0">
            <a:spAutoFit/>
          </a:bodyPr>
          <a:lstStyle/>
          <a:p>
            <a:r>
              <a:rPr lang="en-GB" sz="2200" dirty="0" smtClean="0"/>
              <a:t>8cm</a:t>
            </a:r>
            <a:endParaRPr lang="en-GB" sz="2200" dirty="0"/>
          </a:p>
        </p:txBody>
      </p:sp>
      <p:sp>
        <p:nvSpPr>
          <p:cNvPr id="11" name="TextBox 10"/>
          <p:cNvSpPr txBox="1"/>
          <p:nvPr/>
        </p:nvSpPr>
        <p:spPr>
          <a:xfrm>
            <a:off x="6908800" y="3519718"/>
            <a:ext cx="718466" cy="430887"/>
          </a:xfrm>
          <a:prstGeom prst="rect">
            <a:avLst/>
          </a:prstGeom>
          <a:noFill/>
        </p:spPr>
        <p:txBody>
          <a:bodyPr wrap="none" rtlCol="0">
            <a:spAutoFit/>
          </a:bodyPr>
          <a:lstStyle/>
          <a:p>
            <a:r>
              <a:rPr lang="en-GB" sz="2200" dirty="0" smtClean="0"/>
              <a:t>6cm</a:t>
            </a:r>
            <a:endParaRPr lang="en-GB" sz="2200" dirty="0"/>
          </a:p>
        </p:txBody>
      </p:sp>
      <p:sp>
        <p:nvSpPr>
          <p:cNvPr id="12" name="TextBox 11"/>
          <p:cNvSpPr txBox="1"/>
          <p:nvPr/>
        </p:nvSpPr>
        <p:spPr>
          <a:xfrm>
            <a:off x="3055258" y="3483432"/>
            <a:ext cx="875561" cy="430887"/>
          </a:xfrm>
          <a:prstGeom prst="rect">
            <a:avLst/>
          </a:prstGeom>
          <a:noFill/>
        </p:spPr>
        <p:txBody>
          <a:bodyPr wrap="none" rtlCol="0">
            <a:spAutoFit/>
          </a:bodyPr>
          <a:lstStyle/>
          <a:p>
            <a:r>
              <a:rPr lang="en-GB" sz="2200" dirty="0" smtClean="0"/>
              <a:t>10cm</a:t>
            </a:r>
            <a:endParaRPr lang="en-GB" sz="2200" dirty="0"/>
          </a:p>
        </p:txBody>
      </p:sp>
      <p:sp>
        <p:nvSpPr>
          <p:cNvPr id="13" name="TextBox 12"/>
          <p:cNvSpPr txBox="1"/>
          <p:nvPr/>
        </p:nvSpPr>
        <p:spPr>
          <a:xfrm>
            <a:off x="580573" y="1792518"/>
            <a:ext cx="2528256" cy="430887"/>
          </a:xfrm>
          <a:prstGeom prst="rect">
            <a:avLst/>
          </a:prstGeom>
          <a:noFill/>
        </p:spPr>
        <p:txBody>
          <a:bodyPr wrap="none" rtlCol="0">
            <a:spAutoFit/>
          </a:bodyPr>
          <a:lstStyle/>
          <a:p>
            <a:r>
              <a:rPr lang="en-GB" sz="2200" b="1" dirty="0" smtClean="0"/>
              <a:t>Perimeter = 24cm</a:t>
            </a:r>
            <a:endParaRPr lang="en-GB" sz="2200" b="1" dirty="0"/>
          </a:p>
        </p:txBody>
      </p:sp>
      <p:pic>
        <p:nvPicPr>
          <p:cNvPr id="14" name="Picture 8" descr="C:\Users\Dan\Downloads\help_256.png">
            <a:hlinkClick r:id="rId2" action="ppaction://hlinksldjump"/>
          </p:cNvPr>
          <p:cNvPicPr>
            <a:picLocks noChangeAspect="1" noChangeArrowheads="1"/>
          </p:cNvPicPr>
          <p:nvPr/>
        </p:nvPicPr>
        <p:blipFill>
          <a:blip r:embed="rId3"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10800000">
                                      <p:cBhvr>
                                        <p:cTn id="6" dur="2000" fill="hold"/>
                                        <p:tgtEl>
                                          <p:spTgt spid="10"/>
                                        </p:tgtEl>
                                        <p:attrNameLst>
                                          <p:attrName>r</p:attrName>
                                        </p:attrNameLst>
                                      </p:cBhvr>
                                    </p:animRot>
                                  </p:childTnLst>
                                </p:cTn>
                              </p:par>
                              <p:par>
                                <p:cTn id="7" presetID="0" presetClass="path" presetSubtype="0" accel="50000" decel="50000" fill="hold" grpId="1" nodeType="withEffect">
                                  <p:stCondLst>
                                    <p:cond delay="0"/>
                                  </p:stCondLst>
                                  <p:childTnLst>
                                    <p:animMotion origin="layout" path="M 3.05556E-6 3.7037E-6 L 0.31597 -0.31436 " pathEditMode="relative" rAng="0" ptsTypes="AA">
                                      <p:cBhvr>
                                        <p:cTn id="8" dur="2000" fill="hold"/>
                                        <p:tgtEl>
                                          <p:spTgt spid="10"/>
                                        </p:tgtEl>
                                        <p:attrNameLst>
                                          <p:attrName>ppt_x</p:attrName>
                                          <p:attrName>ppt_y</p:attrName>
                                        </p:attrNameLst>
                                      </p:cBhvr>
                                      <p:rCtr x="158" y="-157"/>
                                    </p:animMotion>
                                  </p:childTnLst>
                                </p:cTn>
                              </p:par>
                              <p:par>
                                <p:cTn id="9" presetID="10" presetClass="exit" presetSubtype="0" fill="hold" nodeType="withEffect">
                                  <p:stCondLst>
                                    <p:cond delay="0"/>
                                  </p:stCondLst>
                                  <p:childTnLst>
                                    <p:animEffect transition="out" filter="fade">
                                      <p:cBhvr>
                                        <p:cTn id="10" dur="500"/>
                                        <p:tgtEl>
                                          <p:spTgt spid="6"/>
                                        </p:tgtEl>
                                      </p:cBhvr>
                                    </p:animEffect>
                                    <p:set>
                                      <p:cBhvr>
                                        <p:cTn id="11" dur="1" fill="hold">
                                          <p:stCondLst>
                                            <p:cond delay="499"/>
                                          </p:stCondLst>
                                        </p:cTn>
                                        <p:tgtEl>
                                          <p:spTgt spid="6"/>
                                        </p:tgtEl>
                                        <p:attrNameLst>
                                          <p:attrName>style.visibility</p:attrName>
                                        </p:attrNameLst>
                                      </p:cBhvr>
                                      <p:to>
                                        <p:strVal val="hidden"/>
                                      </p:to>
                                    </p:set>
                                  </p:childTnLst>
                                </p:cTn>
                              </p:par>
                              <p:par>
                                <p:cTn id="12" presetID="10" presetClass="exit" presetSubtype="0" fill="hold" grpId="0" nodeType="withEffect">
                                  <p:stCondLst>
                                    <p:cond delay="0"/>
                                  </p:stCondLst>
                                  <p:childTnLst>
                                    <p:animEffect transition="out" filter="fade">
                                      <p:cBhvr>
                                        <p:cTn id="13" dur="500"/>
                                        <p:tgtEl>
                                          <p:spTgt spid="7"/>
                                        </p:tgtEl>
                                      </p:cBhvr>
                                    </p:animEffect>
                                    <p:set>
                                      <p:cBhvr>
                                        <p:cTn id="14" dur="1" fill="hold">
                                          <p:stCondLst>
                                            <p:cond delay="499"/>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7"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ounded Rectangle 54"/>
          <p:cNvSpPr/>
          <p:nvPr/>
        </p:nvSpPr>
        <p:spPr>
          <a:xfrm>
            <a:off x="653143" y="203200"/>
            <a:ext cx="7605486" cy="2772229"/>
          </a:xfrm>
          <a:prstGeom prst="roundRect">
            <a:avLst/>
          </a:prstGeom>
          <a:solidFill>
            <a:schemeClr val="accent5">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53"/>
          <p:cNvSpPr/>
          <p:nvPr/>
        </p:nvSpPr>
        <p:spPr>
          <a:xfrm>
            <a:off x="2902858" y="3976916"/>
            <a:ext cx="1422400" cy="1567543"/>
          </a:xfrm>
          <a:prstGeom prst="rect">
            <a:avLst/>
          </a:prstGeom>
          <a:solidFill>
            <a:schemeClr val="bg2">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6095999" y="1835949"/>
            <a:ext cx="900000" cy="90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7003142" y="1835949"/>
            <a:ext cx="900000" cy="90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6095999" y="925233"/>
            <a:ext cx="900000" cy="90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7003142" y="925233"/>
            <a:ext cx="900000" cy="90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6081487" y="899892"/>
            <a:ext cx="301686" cy="369332"/>
          </a:xfrm>
          <a:prstGeom prst="rect">
            <a:avLst/>
          </a:prstGeom>
          <a:noFill/>
        </p:spPr>
        <p:txBody>
          <a:bodyPr wrap="none" rtlCol="0">
            <a:spAutoFit/>
          </a:bodyPr>
          <a:lstStyle/>
          <a:p>
            <a:r>
              <a:rPr lang="en-GB" dirty="0" smtClean="0"/>
              <a:t>1</a:t>
            </a:r>
            <a:endParaRPr lang="en-GB" dirty="0"/>
          </a:p>
        </p:txBody>
      </p:sp>
      <p:sp>
        <p:nvSpPr>
          <p:cNvPr id="11" name="TextBox 10"/>
          <p:cNvSpPr txBox="1"/>
          <p:nvPr/>
        </p:nvSpPr>
        <p:spPr>
          <a:xfrm>
            <a:off x="6974116" y="892635"/>
            <a:ext cx="301686" cy="369332"/>
          </a:xfrm>
          <a:prstGeom prst="rect">
            <a:avLst/>
          </a:prstGeom>
          <a:noFill/>
        </p:spPr>
        <p:txBody>
          <a:bodyPr wrap="none" rtlCol="0">
            <a:spAutoFit/>
          </a:bodyPr>
          <a:lstStyle/>
          <a:p>
            <a:r>
              <a:rPr lang="en-GB" dirty="0" smtClean="0"/>
              <a:t>2</a:t>
            </a:r>
            <a:endParaRPr lang="en-GB" dirty="0"/>
          </a:p>
        </p:txBody>
      </p:sp>
      <p:sp>
        <p:nvSpPr>
          <p:cNvPr id="12" name="TextBox 11"/>
          <p:cNvSpPr txBox="1"/>
          <p:nvPr/>
        </p:nvSpPr>
        <p:spPr>
          <a:xfrm>
            <a:off x="6081487" y="1814291"/>
            <a:ext cx="301686" cy="369332"/>
          </a:xfrm>
          <a:prstGeom prst="rect">
            <a:avLst/>
          </a:prstGeom>
          <a:noFill/>
        </p:spPr>
        <p:txBody>
          <a:bodyPr wrap="none" rtlCol="0">
            <a:spAutoFit/>
          </a:bodyPr>
          <a:lstStyle/>
          <a:p>
            <a:r>
              <a:rPr lang="en-GB" dirty="0" smtClean="0"/>
              <a:t>3</a:t>
            </a:r>
            <a:endParaRPr lang="en-GB" dirty="0"/>
          </a:p>
        </p:txBody>
      </p:sp>
      <p:graphicFrame>
        <p:nvGraphicFramePr>
          <p:cNvPr id="18434" name="Object 2"/>
          <p:cNvGraphicFramePr>
            <a:graphicFrameLocks noChangeAspect="1"/>
          </p:cNvGraphicFramePr>
          <p:nvPr/>
        </p:nvGraphicFramePr>
        <p:xfrm>
          <a:off x="7270979" y="2101178"/>
          <a:ext cx="387350" cy="422275"/>
        </p:xfrm>
        <a:graphic>
          <a:graphicData uri="http://schemas.openxmlformats.org/presentationml/2006/ole">
            <p:oleObj spid="_x0000_s18434" name="Equation" r:id="rId3" imgW="126720" imgH="139680" progId="Equation.3">
              <p:embed/>
            </p:oleObj>
          </a:graphicData>
        </a:graphic>
      </p:graphicFrame>
      <p:sp>
        <p:nvSpPr>
          <p:cNvPr id="14" name="TextBox 13"/>
          <p:cNvSpPr txBox="1"/>
          <p:nvPr/>
        </p:nvSpPr>
        <p:spPr>
          <a:xfrm>
            <a:off x="1768121" y="244129"/>
            <a:ext cx="5573483" cy="461665"/>
          </a:xfrm>
          <a:prstGeom prst="rect">
            <a:avLst/>
          </a:prstGeom>
          <a:noFill/>
        </p:spPr>
        <p:txBody>
          <a:bodyPr wrap="square" rtlCol="0">
            <a:spAutoFit/>
          </a:bodyPr>
          <a:lstStyle/>
          <a:p>
            <a:pPr algn="ctr"/>
            <a:r>
              <a:rPr lang="en-GB" sz="2400" b="1" dirty="0" smtClean="0"/>
              <a:t>Can you complete this cross-number?</a:t>
            </a:r>
            <a:endParaRPr lang="en-GB" sz="2400" b="1" dirty="0"/>
          </a:p>
        </p:txBody>
      </p:sp>
      <p:sp>
        <p:nvSpPr>
          <p:cNvPr id="15" name="TextBox 14"/>
          <p:cNvSpPr txBox="1"/>
          <p:nvPr/>
        </p:nvSpPr>
        <p:spPr>
          <a:xfrm>
            <a:off x="849086" y="939807"/>
            <a:ext cx="997261" cy="461665"/>
          </a:xfrm>
          <a:prstGeom prst="rect">
            <a:avLst/>
          </a:prstGeom>
          <a:noFill/>
        </p:spPr>
        <p:txBody>
          <a:bodyPr wrap="none" rtlCol="0">
            <a:spAutoFit/>
          </a:bodyPr>
          <a:lstStyle/>
          <a:p>
            <a:r>
              <a:rPr lang="en-GB" sz="2400" dirty="0" smtClean="0"/>
              <a:t>Across</a:t>
            </a:r>
            <a:endParaRPr lang="en-GB" sz="2400" dirty="0"/>
          </a:p>
        </p:txBody>
      </p:sp>
      <p:sp>
        <p:nvSpPr>
          <p:cNvPr id="16" name="TextBox 15"/>
          <p:cNvSpPr txBox="1"/>
          <p:nvPr/>
        </p:nvSpPr>
        <p:spPr>
          <a:xfrm>
            <a:off x="849085" y="1542150"/>
            <a:ext cx="1340432" cy="461665"/>
          </a:xfrm>
          <a:prstGeom prst="rect">
            <a:avLst/>
          </a:prstGeom>
          <a:noFill/>
        </p:spPr>
        <p:txBody>
          <a:bodyPr wrap="none" rtlCol="0">
            <a:spAutoFit/>
          </a:bodyPr>
          <a:lstStyle/>
          <a:p>
            <a:r>
              <a:rPr lang="en-GB" sz="2400" dirty="0" smtClean="0"/>
              <a:t>1. A cube</a:t>
            </a:r>
            <a:endParaRPr lang="en-GB" sz="2400" dirty="0"/>
          </a:p>
        </p:txBody>
      </p:sp>
      <p:sp>
        <p:nvSpPr>
          <p:cNvPr id="17" name="TextBox 16"/>
          <p:cNvSpPr txBox="1"/>
          <p:nvPr/>
        </p:nvSpPr>
        <p:spPr>
          <a:xfrm>
            <a:off x="849085" y="1911427"/>
            <a:ext cx="1340432" cy="461665"/>
          </a:xfrm>
          <a:prstGeom prst="rect">
            <a:avLst/>
          </a:prstGeom>
          <a:noFill/>
        </p:spPr>
        <p:txBody>
          <a:bodyPr wrap="none" rtlCol="0">
            <a:spAutoFit/>
          </a:bodyPr>
          <a:lstStyle/>
          <a:p>
            <a:r>
              <a:rPr lang="en-GB" sz="2400" dirty="0" smtClean="0"/>
              <a:t>3. A cube</a:t>
            </a:r>
            <a:endParaRPr lang="en-GB" sz="2400" dirty="0"/>
          </a:p>
        </p:txBody>
      </p:sp>
      <p:sp>
        <p:nvSpPr>
          <p:cNvPr id="18" name="TextBox 17"/>
          <p:cNvSpPr txBox="1"/>
          <p:nvPr/>
        </p:nvSpPr>
        <p:spPr>
          <a:xfrm>
            <a:off x="2627085" y="939807"/>
            <a:ext cx="916020" cy="461665"/>
          </a:xfrm>
          <a:prstGeom prst="rect">
            <a:avLst/>
          </a:prstGeom>
          <a:noFill/>
        </p:spPr>
        <p:txBody>
          <a:bodyPr wrap="none" rtlCol="0">
            <a:spAutoFit/>
          </a:bodyPr>
          <a:lstStyle/>
          <a:p>
            <a:r>
              <a:rPr lang="en-GB" sz="2400" dirty="0" smtClean="0"/>
              <a:t>Down</a:t>
            </a:r>
            <a:endParaRPr lang="en-GB" sz="2400" dirty="0"/>
          </a:p>
        </p:txBody>
      </p:sp>
      <p:sp>
        <p:nvSpPr>
          <p:cNvPr id="19" name="TextBox 18"/>
          <p:cNvSpPr txBox="1"/>
          <p:nvPr/>
        </p:nvSpPr>
        <p:spPr>
          <a:xfrm>
            <a:off x="2627086" y="1542150"/>
            <a:ext cx="3074881" cy="461665"/>
          </a:xfrm>
          <a:prstGeom prst="rect">
            <a:avLst/>
          </a:prstGeom>
          <a:noFill/>
        </p:spPr>
        <p:txBody>
          <a:bodyPr wrap="none" rtlCol="0">
            <a:spAutoFit/>
          </a:bodyPr>
          <a:lstStyle/>
          <a:p>
            <a:r>
              <a:rPr lang="en-GB" sz="2400" dirty="0" smtClean="0"/>
              <a:t>1. One less than a cube</a:t>
            </a:r>
            <a:endParaRPr lang="en-GB" sz="2400" dirty="0"/>
          </a:p>
        </p:txBody>
      </p:sp>
      <p:sp>
        <p:nvSpPr>
          <p:cNvPr id="25" name="TextBox 24"/>
          <p:cNvSpPr txBox="1"/>
          <p:nvPr/>
        </p:nvSpPr>
        <p:spPr>
          <a:xfrm>
            <a:off x="1494023" y="3356427"/>
            <a:ext cx="6121676" cy="461665"/>
          </a:xfrm>
          <a:prstGeom prst="rect">
            <a:avLst/>
          </a:prstGeom>
          <a:noFill/>
        </p:spPr>
        <p:txBody>
          <a:bodyPr wrap="none" rtlCol="0">
            <a:spAutoFit/>
          </a:bodyPr>
          <a:lstStyle/>
          <a:p>
            <a:r>
              <a:rPr lang="en-GB" sz="2400" dirty="0" smtClean="0"/>
              <a:t>The only two-digit cubes are 3</a:t>
            </a:r>
            <a:r>
              <a:rPr lang="en-GB" sz="2400" baseline="30000" dirty="0" smtClean="0"/>
              <a:t>3</a:t>
            </a:r>
            <a:r>
              <a:rPr lang="en-GB" sz="2400" dirty="0" smtClean="0"/>
              <a:t> = 27 and 4</a:t>
            </a:r>
            <a:r>
              <a:rPr lang="en-GB" sz="2400" baseline="30000" dirty="0" smtClean="0"/>
              <a:t>3</a:t>
            </a:r>
            <a:r>
              <a:rPr lang="en-GB" sz="2400" dirty="0" smtClean="0"/>
              <a:t> = 64</a:t>
            </a:r>
            <a:endParaRPr lang="en-GB" sz="2400" dirty="0"/>
          </a:p>
        </p:txBody>
      </p:sp>
      <p:sp>
        <p:nvSpPr>
          <p:cNvPr id="26" name="TextBox 25"/>
          <p:cNvSpPr txBox="1"/>
          <p:nvPr/>
        </p:nvSpPr>
        <p:spPr>
          <a:xfrm>
            <a:off x="1641179" y="5729513"/>
            <a:ext cx="5827364" cy="461665"/>
          </a:xfrm>
          <a:prstGeom prst="rect">
            <a:avLst/>
          </a:prstGeom>
          <a:noFill/>
        </p:spPr>
        <p:txBody>
          <a:bodyPr wrap="none" rtlCol="0">
            <a:spAutoFit/>
          </a:bodyPr>
          <a:lstStyle/>
          <a:p>
            <a:r>
              <a:rPr lang="en-GB" sz="2400" dirty="0" smtClean="0"/>
              <a:t>1 Down is one less than a cube so must be 26</a:t>
            </a:r>
            <a:endParaRPr lang="en-GB" sz="2400" dirty="0"/>
          </a:p>
        </p:txBody>
      </p:sp>
      <p:sp>
        <p:nvSpPr>
          <p:cNvPr id="27" name="TextBox 26"/>
          <p:cNvSpPr txBox="1"/>
          <p:nvPr/>
        </p:nvSpPr>
        <p:spPr>
          <a:xfrm>
            <a:off x="2607818" y="6273797"/>
            <a:ext cx="3542573" cy="461665"/>
          </a:xfrm>
          <a:prstGeom prst="rect">
            <a:avLst/>
          </a:prstGeom>
          <a:noFill/>
        </p:spPr>
        <p:txBody>
          <a:bodyPr wrap="none" rtlCol="0">
            <a:spAutoFit/>
          </a:bodyPr>
          <a:lstStyle/>
          <a:p>
            <a:r>
              <a:rPr lang="en-GB" sz="2400" dirty="0" smtClean="0"/>
              <a:t>Hence 3 Across must be 64</a:t>
            </a:r>
            <a:endParaRPr lang="en-GB" sz="2400" b="1" dirty="0"/>
          </a:p>
        </p:txBody>
      </p:sp>
      <p:grpSp>
        <p:nvGrpSpPr>
          <p:cNvPr id="52" name="Group 51"/>
          <p:cNvGrpSpPr/>
          <p:nvPr/>
        </p:nvGrpSpPr>
        <p:grpSpPr>
          <a:xfrm>
            <a:off x="2888342" y="3947888"/>
            <a:ext cx="1437028" cy="1596570"/>
            <a:chOff x="1865087" y="3846286"/>
            <a:chExt cx="1821655" cy="1843314"/>
          </a:xfrm>
        </p:grpSpPr>
        <p:sp>
          <p:nvSpPr>
            <p:cNvPr id="28" name="Rectangle 27"/>
            <p:cNvSpPr/>
            <p:nvPr/>
          </p:nvSpPr>
          <p:spPr>
            <a:xfrm>
              <a:off x="1879599" y="4789600"/>
              <a:ext cx="900000" cy="90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p:cNvSpPr/>
            <p:nvPr/>
          </p:nvSpPr>
          <p:spPr>
            <a:xfrm>
              <a:off x="2786742" y="4789600"/>
              <a:ext cx="900000" cy="90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1879599" y="3878884"/>
              <a:ext cx="900000" cy="90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p:cNvSpPr/>
            <p:nvPr/>
          </p:nvSpPr>
          <p:spPr>
            <a:xfrm>
              <a:off x="2786742" y="3878884"/>
              <a:ext cx="900000" cy="90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p:cNvSpPr txBox="1"/>
            <p:nvPr/>
          </p:nvSpPr>
          <p:spPr>
            <a:xfrm>
              <a:off x="1865087" y="3853543"/>
              <a:ext cx="382434" cy="426411"/>
            </a:xfrm>
            <a:prstGeom prst="rect">
              <a:avLst/>
            </a:prstGeom>
            <a:noFill/>
          </p:spPr>
          <p:txBody>
            <a:bodyPr wrap="none" rtlCol="0">
              <a:spAutoFit/>
            </a:bodyPr>
            <a:lstStyle/>
            <a:p>
              <a:r>
                <a:rPr lang="en-GB" dirty="0" smtClean="0"/>
                <a:t>1</a:t>
              </a:r>
              <a:endParaRPr lang="en-GB" dirty="0"/>
            </a:p>
          </p:txBody>
        </p:sp>
        <p:sp>
          <p:nvSpPr>
            <p:cNvPr id="33" name="TextBox 32"/>
            <p:cNvSpPr txBox="1"/>
            <p:nvPr/>
          </p:nvSpPr>
          <p:spPr>
            <a:xfrm>
              <a:off x="2757716" y="3846286"/>
              <a:ext cx="382434" cy="426411"/>
            </a:xfrm>
            <a:prstGeom prst="rect">
              <a:avLst/>
            </a:prstGeom>
            <a:noFill/>
          </p:spPr>
          <p:txBody>
            <a:bodyPr wrap="none" rtlCol="0">
              <a:spAutoFit/>
            </a:bodyPr>
            <a:lstStyle/>
            <a:p>
              <a:r>
                <a:rPr lang="en-GB" dirty="0" smtClean="0"/>
                <a:t>2</a:t>
              </a:r>
              <a:endParaRPr lang="en-GB" dirty="0"/>
            </a:p>
          </p:txBody>
        </p:sp>
        <p:sp>
          <p:nvSpPr>
            <p:cNvPr id="34" name="TextBox 33"/>
            <p:cNvSpPr txBox="1"/>
            <p:nvPr/>
          </p:nvSpPr>
          <p:spPr>
            <a:xfrm>
              <a:off x="1865087" y="4767942"/>
              <a:ext cx="382434" cy="426411"/>
            </a:xfrm>
            <a:prstGeom prst="rect">
              <a:avLst/>
            </a:prstGeom>
            <a:noFill/>
          </p:spPr>
          <p:txBody>
            <a:bodyPr wrap="none" rtlCol="0">
              <a:spAutoFit/>
            </a:bodyPr>
            <a:lstStyle/>
            <a:p>
              <a:r>
                <a:rPr lang="en-GB" dirty="0" smtClean="0"/>
                <a:t>3</a:t>
              </a:r>
              <a:endParaRPr lang="en-GB" dirty="0"/>
            </a:p>
          </p:txBody>
        </p:sp>
        <p:graphicFrame>
          <p:nvGraphicFramePr>
            <p:cNvPr id="35" name="Object 2"/>
            <p:cNvGraphicFramePr>
              <a:graphicFrameLocks noChangeAspect="1"/>
            </p:cNvGraphicFramePr>
            <p:nvPr/>
          </p:nvGraphicFramePr>
          <p:xfrm>
            <a:off x="3065464" y="5045528"/>
            <a:ext cx="332694" cy="428139"/>
          </p:xfrm>
          <a:graphic>
            <a:graphicData uri="http://schemas.openxmlformats.org/presentationml/2006/ole">
              <p:oleObj spid="_x0000_s18435" name="Equation" r:id="rId4" imgW="126720" imgH="164880" progId="Equation.3">
                <p:embed/>
              </p:oleObj>
            </a:graphicData>
          </a:graphic>
        </p:graphicFrame>
        <p:graphicFrame>
          <p:nvGraphicFramePr>
            <p:cNvPr id="18436" name="Object 4"/>
            <p:cNvGraphicFramePr>
              <a:graphicFrameLocks noChangeAspect="1"/>
            </p:cNvGraphicFramePr>
            <p:nvPr/>
          </p:nvGraphicFramePr>
          <p:xfrm>
            <a:off x="2163764" y="4129090"/>
            <a:ext cx="332694" cy="428139"/>
          </p:xfrm>
          <a:graphic>
            <a:graphicData uri="http://schemas.openxmlformats.org/presentationml/2006/ole">
              <p:oleObj spid="_x0000_s18436" name="Equation" r:id="rId5" imgW="126720" imgH="164880" progId="Equation.3">
                <p:embed/>
              </p:oleObj>
            </a:graphicData>
          </a:graphic>
        </p:graphicFrame>
        <p:graphicFrame>
          <p:nvGraphicFramePr>
            <p:cNvPr id="18437" name="Object 5"/>
            <p:cNvGraphicFramePr>
              <a:graphicFrameLocks noChangeAspect="1"/>
            </p:cNvGraphicFramePr>
            <p:nvPr/>
          </p:nvGraphicFramePr>
          <p:xfrm>
            <a:off x="3076349" y="4127275"/>
            <a:ext cx="332694" cy="428139"/>
          </p:xfrm>
          <a:graphic>
            <a:graphicData uri="http://schemas.openxmlformats.org/presentationml/2006/ole">
              <p:oleObj spid="_x0000_s18437" name="Equation" r:id="rId6" imgW="126720" imgH="164880" progId="Equation.3">
                <p:embed/>
              </p:oleObj>
            </a:graphicData>
          </a:graphic>
        </p:graphicFrame>
        <p:graphicFrame>
          <p:nvGraphicFramePr>
            <p:cNvPr id="18438" name="Object 6"/>
            <p:cNvGraphicFramePr>
              <a:graphicFrameLocks noChangeAspect="1"/>
            </p:cNvGraphicFramePr>
            <p:nvPr/>
          </p:nvGraphicFramePr>
          <p:xfrm>
            <a:off x="2177144" y="5037593"/>
            <a:ext cx="332694" cy="460863"/>
          </p:xfrm>
          <a:graphic>
            <a:graphicData uri="http://schemas.openxmlformats.org/presentationml/2006/ole">
              <p:oleObj spid="_x0000_s18438" name="Equation" r:id="rId7" imgW="126720" imgH="177480" progId="Equation.3">
                <p:embed/>
              </p:oleObj>
            </a:graphicData>
          </a:graphic>
        </p:graphicFrame>
      </p:grpSp>
      <p:grpSp>
        <p:nvGrpSpPr>
          <p:cNvPr id="53" name="Group 52"/>
          <p:cNvGrpSpPr/>
          <p:nvPr/>
        </p:nvGrpSpPr>
        <p:grpSpPr>
          <a:xfrm>
            <a:off x="5929077" y="3940630"/>
            <a:ext cx="1437028" cy="1596570"/>
            <a:chOff x="5529935" y="3853542"/>
            <a:chExt cx="1821655" cy="1843314"/>
          </a:xfrm>
        </p:grpSpPr>
        <p:sp>
          <p:nvSpPr>
            <p:cNvPr id="39" name="Rectangle 38"/>
            <p:cNvSpPr/>
            <p:nvPr/>
          </p:nvSpPr>
          <p:spPr>
            <a:xfrm>
              <a:off x="5544447" y="4796856"/>
              <a:ext cx="900000" cy="90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6451590" y="4796856"/>
              <a:ext cx="900000" cy="90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5544447" y="3886140"/>
              <a:ext cx="900000" cy="90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p:cNvSpPr/>
            <p:nvPr/>
          </p:nvSpPr>
          <p:spPr>
            <a:xfrm>
              <a:off x="6451590" y="3886140"/>
              <a:ext cx="900000" cy="90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p:cNvSpPr txBox="1"/>
            <p:nvPr/>
          </p:nvSpPr>
          <p:spPr>
            <a:xfrm>
              <a:off x="5529935" y="3860799"/>
              <a:ext cx="382434" cy="426411"/>
            </a:xfrm>
            <a:prstGeom prst="rect">
              <a:avLst/>
            </a:prstGeom>
            <a:noFill/>
          </p:spPr>
          <p:txBody>
            <a:bodyPr wrap="none" rtlCol="0">
              <a:spAutoFit/>
            </a:bodyPr>
            <a:lstStyle/>
            <a:p>
              <a:r>
                <a:rPr lang="en-GB" dirty="0" smtClean="0"/>
                <a:t>1</a:t>
              </a:r>
              <a:endParaRPr lang="en-GB" dirty="0"/>
            </a:p>
          </p:txBody>
        </p:sp>
        <p:sp>
          <p:nvSpPr>
            <p:cNvPr id="44" name="TextBox 43"/>
            <p:cNvSpPr txBox="1"/>
            <p:nvPr/>
          </p:nvSpPr>
          <p:spPr>
            <a:xfrm>
              <a:off x="6422564" y="3853542"/>
              <a:ext cx="382434" cy="426411"/>
            </a:xfrm>
            <a:prstGeom prst="rect">
              <a:avLst/>
            </a:prstGeom>
            <a:noFill/>
          </p:spPr>
          <p:txBody>
            <a:bodyPr wrap="none" rtlCol="0">
              <a:spAutoFit/>
            </a:bodyPr>
            <a:lstStyle/>
            <a:p>
              <a:r>
                <a:rPr lang="en-GB" dirty="0" smtClean="0"/>
                <a:t>2</a:t>
              </a:r>
              <a:endParaRPr lang="en-GB" dirty="0"/>
            </a:p>
          </p:txBody>
        </p:sp>
        <p:sp>
          <p:nvSpPr>
            <p:cNvPr id="45" name="TextBox 44"/>
            <p:cNvSpPr txBox="1"/>
            <p:nvPr/>
          </p:nvSpPr>
          <p:spPr>
            <a:xfrm>
              <a:off x="5529935" y="4775198"/>
              <a:ext cx="382434" cy="426411"/>
            </a:xfrm>
            <a:prstGeom prst="rect">
              <a:avLst/>
            </a:prstGeom>
            <a:noFill/>
          </p:spPr>
          <p:txBody>
            <a:bodyPr wrap="none" rtlCol="0">
              <a:spAutoFit/>
            </a:bodyPr>
            <a:lstStyle/>
            <a:p>
              <a:r>
                <a:rPr lang="en-GB" dirty="0" smtClean="0"/>
                <a:t>3</a:t>
              </a:r>
              <a:endParaRPr lang="en-GB" dirty="0"/>
            </a:p>
          </p:txBody>
        </p:sp>
        <p:graphicFrame>
          <p:nvGraphicFramePr>
            <p:cNvPr id="46" name="Object 2"/>
            <p:cNvGraphicFramePr>
              <a:graphicFrameLocks noChangeAspect="1"/>
            </p:cNvGraphicFramePr>
            <p:nvPr/>
          </p:nvGraphicFramePr>
          <p:xfrm>
            <a:off x="6715798" y="4152898"/>
            <a:ext cx="332694" cy="428139"/>
          </p:xfrm>
          <a:graphic>
            <a:graphicData uri="http://schemas.openxmlformats.org/presentationml/2006/ole">
              <p:oleObj spid="_x0000_s18439" name="Equation" r:id="rId8" imgW="126720" imgH="164880" progId="Equation.3">
                <p:embed/>
              </p:oleObj>
            </a:graphicData>
          </a:graphic>
        </p:graphicFrame>
        <p:graphicFrame>
          <p:nvGraphicFramePr>
            <p:cNvPr id="47" name="Object 4"/>
            <p:cNvGraphicFramePr>
              <a:graphicFrameLocks noChangeAspect="1"/>
            </p:cNvGraphicFramePr>
            <p:nvPr/>
          </p:nvGraphicFramePr>
          <p:xfrm>
            <a:off x="5828613" y="5036232"/>
            <a:ext cx="332694" cy="428139"/>
          </p:xfrm>
          <a:graphic>
            <a:graphicData uri="http://schemas.openxmlformats.org/presentationml/2006/ole">
              <p:oleObj spid="_x0000_s18440" name="Equation" r:id="rId9" imgW="126720" imgH="164880" progId="Equation.3">
                <p:embed/>
              </p:oleObj>
            </a:graphicData>
          </a:graphic>
        </p:graphicFrame>
        <p:graphicFrame>
          <p:nvGraphicFramePr>
            <p:cNvPr id="48" name="Object 5"/>
            <p:cNvGraphicFramePr>
              <a:graphicFrameLocks noChangeAspect="1"/>
            </p:cNvGraphicFramePr>
            <p:nvPr/>
          </p:nvGraphicFramePr>
          <p:xfrm>
            <a:off x="6741198" y="5034417"/>
            <a:ext cx="332694" cy="428139"/>
          </p:xfrm>
          <a:graphic>
            <a:graphicData uri="http://schemas.openxmlformats.org/presentationml/2006/ole">
              <p:oleObj spid="_x0000_s18441" name="Equation" r:id="rId10" imgW="126720" imgH="164880" progId="Equation.3">
                <p:embed/>
              </p:oleObj>
            </a:graphicData>
          </a:graphic>
        </p:graphicFrame>
        <p:graphicFrame>
          <p:nvGraphicFramePr>
            <p:cNvPr id="49" name="Object 6"/>
            <p:cNvGraphicFramePr>
              <a:graphicFrameLocks noChangeAspect="1"/>
            </p:cNvGraphicFramePr>
            <p:nvPr/>
          </p:nvGraphicFramePr>
          <p:xfrm>
            <a:off x="5827478" y="4144963"/>
            <a:ext cx="332694" cy="460863"/>
          </p:xfrm>
          <a:graphic>
            <a:graphicData uri="http://schemas.openxmlformats.org/presentationml/2006/ole">
              <p:oleObj spid="_x0000_s18442" name="Equation" r:id="rId11" imgW="126720" imgH="177480" progId="Equation.3">
                <p:embed/>
              </p:oleObj>
            </a:graphicData>
          </a:graphic>
        </p:graphicFrame>
      </p:grpSp>
      <p:sp>
        <p:nvSpPr>
          <p:cNvPr id="50" name="TextBox 49"/>
          <p:cNvSpPr txBox="1"/>
          <p:nvPr/>
        </p:nvSpPr>
        <p:spPr>
          <a:xfrm>
            <a:off x="1542242" y="3964064"/>
            <a:ext cx="1306768" cy="461665"/>
          </a:xfrm>
          <a:prstGeom prst="rect">
            <a:avLst/>
          </a:prstGeom>
          <a:noFill/>
        </p:spPr>
        <p:txBody>
          <a:bodyPr wrap="none" rtlCol="0">
            <a:spAutoFit/>
          </a:bodyPr>
          <a:lstStyle/>
          <a:p>
            <a:r>
              <a:rPr lang="en-GB" sz="2400" dirty="0" smtClean="0"/>
              <a:t>So either</a:t>
            </a:r>
            <a:endParaRPr lang="en-GB" sz="2400" dirty="0"/>
          </a:p>
        </p:txBody>
      </p:sp>
      <p:sp>
        <p:nvSpPr>
          <p:cNvPr id="51" name="TextBox 50"/>
          <p:cNvSpPr txBox="1"/>
          <p:nvPr/>
        </p:nvSpPr>
        <p:spPr>
          <a:xfrm>
            <a:off x="5323213" y="3949549"/>
            <a:ext cx="495649" cy="461665"/>
          </a:xfrm>
          <a:prstGeom prst="rect">
            <a:avLst/>
          </a:prstGeom>
          <a:noFill/>
        </p:spPr>
        <p:txBody>
          <a:bodyPr wrap="none" rtlCol="0">
            <a:spAutoFit/>
          </a:bodyPr>
          <a:lstStyle/>
          <a:p>
            <a:r>
              <a:rPr lang="en-GB" sz="2400" dirty="0" smtClean="0"/>
              <a:t>Or</a:t>
            </a:r>
            <a:endParaRPr lang="en-GB" sz="2400" dirty="0"/>
          </a:p>
        </p:txBody>
      </p:sp>
      <p:pic>
        <p:nvPicPr>
          <p:cNvPr id="56" name="Picture 8" descr="C:\Users\Dan\Downloads\help_256.png">
            <a:hlinkClick r:id="rId12" action="ppaction://hlinksldjump"/>
          </p:cNvPr>
          <p:cNvPicPr>
            <a:picLocks noChangeAspect="1" noChangeArrowheads="1"/>
          </p:cNvPicPr>
          <p:nvPr/>
        </p:nvPicPr>
        <p:blipFill>
          <a:blip r:embed="rId13"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fade">
                                      <p:cBhvr>
                                        <p:cTn id="12" dur="500"/>
                                        <p:tgtEl>
                                          <p:spTgt spid="50"/>
                                        </p:tgtEl>
                                      </p:cBhvr>
                                    </p:animEffect>
                                  </p:childTnLst>
                                </p:cTn>
                              </p:par>
                              <p:par>
                                <p:cTn id="13" presetID="10" presetClass="entr" presetSubtype="0" fill="hold" nodeType="with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fade">
                                      <p:cBhvr>
                                        <p:cTn id="15" dur="500"/>
                                        <p:tgtEl>
                                          <p:spTgt spid="5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1"/>
                                        </p:tgtEl>
                                        <p:attrNameLst>
                                          <p:attrName>style.visibility</p:attrName>
                                        </p:attrNameLst>
                                      </p:cBhvr>
                                      <p:to>
                                        <p:strVal val="visible"/>
                                      </p:to>
                                    </p:set>
                                    <p:animEffect transition="in" filter="fade">
                                      <p:cBhvr>
                                        <p:cTn id="20" dur="500"/>
                                        <p:tgtEl>
                                          <p:spTgt spid="51"/>
                                        </p:tgtEl>
                                      </p:cBhvr>
                                    </p:animEffect>
                                  </p:childTnLst>
                                </p:cTn>
                              </p:par>
                              <p:par>
                                <p:cTn id="21" presetID="10" presetClass="entr" presetSubtype="0" fill="hold" nodeType="withEffect">
                                  <p:stCondLst>
                                    <p:cond delay="0"/>
                                  </p:stCondLst>
                                  <p:childTnLst>
                                    <p:set>
                                      <p:cBhvr>
                                        <p:cTn id="22" dur="1" fill="hold">
                                          <p:stCondLst>
                                            <p:cond delay="0"/>
                                          </p:stCondLst>
                                        </p:cTn>
                                        <p:tgtEl>
                                          <p:spTgt spid="53"/>
                                        </p:tgtEl>
                                        <p:attrNameLst>
                                          <p:attrName>style.visibility</p:attrName>
                                        </p:attrNameLst>
                                      </p:cBhvr>
                                      <p:to>
                                        <p:strVal val="visible"/>
                                      </p:to>
                                    </p:set>
                                    <p:animEffect transition="in" filter="fade">
                                      <p:cBhvr>
                                        <p:cTn id="23" dur="500"/>
                                        <p:tgtEl>
                                          <p:spTgt spid="5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500"/>
                                        <p:tgtEl>
                                          <p:spTgt spid="2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500"/>
                                        <p:tgtEl>
                                          <p:spTgt spid="2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4"/>
                                        </p:tgtEl>
                                        <p:attrNameLst>
                                          <p:attrName>style.visibility</p:attrName>
                                        </p:attrNameLst>
                                      </p:cBhvr>
                                      <p:to>
                                        <p:strVal val="visible"/>
                                      </p:to>
                                    </p:set>
                                    <p:animEffect transition="in" filter="fade">
                                      <p:cBhvr>
                                        <p:cTn id="38"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25" grpId="0"/>
      <p:bldP spid="26" grpId="0"/>
      <p:bldP spid="27" grpId="0"/>
      <p:bldP spid="50" grpId="0"/>
      <p:bldP spid="5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17030" y="171560"/>
            <a:ext cx="5841023" cy="461665"/>
          </a:xfrm>
          <a:prstGeom prst="rect">
            <a:avLst/>
          </a:prstGeom>
          <a:solidFill>
            <a:schemeClr val="accent1">
              <a:lumMod val="60000"/>
              <a:lumOff val="40000"/>
            </a:schemeClr>
          </a:solidFill>
        </p:spPr>
        <p:txBody>
          <a:bodyPr wrap="none" rtlCol="0">
            <a:spAutoFit/>
          </a:bodyPr>
          <a:lstStyle/>
          <a:p>
            <a:r>
              <a:rPr lang="en-GB" sz="2400" dirty="0" smtClean="0"/>
              <a:t>Which shape’s area is different to the others?</a:t>
            </a:r>
            <a:endParaRPr lang="en-GB" sz="2400" b="1" dirty="0"/>
          </a:p>
        </p:txBody>
      </p:sp>
      <p:sp>
        <p:nvSpPr>
          <p:cNvPr id="10" name="TextBox 9"/>
          <p:cNvSpPr txBox="1"/>
          <p:nvPr/>
        </p:nvSpPr>
        <p:spPr>
          <a:xfrm>
            <a:off x="707578" y="1541672"/>
            <a:ext cx="370614" cy="461665"/>
          </a:xfrm>
          <a:prstGeom prst="rect">
            <a:avLst/>
          </a:prstGeom>
          <a:solidFill>
            <a:schemeClr val="accent1">
              <a:lumMod val="60000"/>
              <a:lumOff val="40000"/>
            </a:schemeClr>
          </a:solidFill>
        </p:spPr>
        <p:txBody>
          <a:bodyPr wrap="none" rtlCol="0">
            <a:spAutoFit/>
          </a:bodyPr>
          <a:lstStyle/>
          <a:p>
            <a:r>
              <a:rPr lang="en-GB" sz="2400" b="1" dirty="0" smtClean="0"/>
              <a:t>A</a:t>
            </a:r>
            <a:endParaRPr lang="en-GB" sz="2400" b="1" dirty="0"/>
          </a:p>
        </p:txBody>
      </p:sp>
      <p:sp>
        <p:nvSpPr>
          <p:cNvPr id="11" name="TextBox 10"/>
          <p:cNvSpPr txBox="1"/>
          <p:nvPr/>
        </p:nvSpPr>
        <p:spPr>
          <a:xfrm>
            <a:off x="8064589" y="1556186"/>
            <a:ext cx="357790" cy="461665"/>
          </a:xfrm>
          <a:prstGeom prst="rect">
            <a:avLst/>
          </a:prstGeom>
          <a:solidFill>
            <a:schemeClr val="accent1">
              <a:lumMod val="60000"/>
              <a:lumOff val="40000"/>
            </a:schemeClr>
          </a:solidFill>
        </p:spPr>
        <p:txBody>
          <a:bodyPr wrap="none" rtlCol="0">
            <a:spAutoFit/>
          </a:bodyPr>
          <a:lstStyle/>
          <a:p>
            <a:r>
              <a:rPr lang="en-GB" sz="2400" b="1" dirty="0" smtClean="0"/>
              <a:t>B</a:t>
            </a:r>
            <a:endParaRPr lang="en-GB" sz="2400" b="1" dirty="0"/>
          </a:p>
        </p:txBody>
      </p:sp>
      <p:sp>
        <p:nvSpPr>
          <p:cNvPr id="12" name="TextBox 11"/>
          <p:cNvSpPr txBox="1"/>
          <p:nvPr/>
        </p:nvSpPr>
        <p:spPr>
          <a:xfrm>
            <a:off x="4391539" y="1654044"/>
            <a:ext cx="348172" cy="461665"/>
          </a:xfrm>
          <a:prstGeom prst="rect">
            <a:avLst/>
          </a:prstGeom>
          <a:solidFill>
            <a:schemeClr val="accent1">
              <a:lumMod val="60000"/>
              <a:lumOff val="40000"/>
            </a:schemeClr>
          </a:solidFill>
        </p:spPr>
        <p:txBody>
          <a:bodyPr wrap="none" rtlCol="0">
            <a:spAutoFit/>
          </a:bodyPr>
          <a:lstStyle/>
          <a:p>
            <a:r>
              <a:rPr lang="en-GB" sz="2400" b="1" dirty="0" smtClean="0"/>
              <a:t>C</a:t>
            </a:r>
            <a:endParaRPr lang="en-GB" sz="2400" b="1" dirty="0"/>
          </a:p>
        </p:txBody>
      </p:sp>
      <p:sp>
        <p:nvSpPr>
          <p:cNvPr id="13" name="TextBox 12"/>
          <p:cNvSpPr txBox="1"/>
          <p:nvPr/>
        </p:nvSpPr>
        <p:spPr>
          <a:xfrm>
            <a:off x="645513" y="4252702"/>
            <a:ext cx="378630" cy="461665"/>
          </a:xfrm>
          <a:prstGeom prst="rect">
            <a:avLst/>
          </a:prstGeom>
          <a:solidFill>
            <a:schemeClr val="accent1">
              <a:lumMod val="60000"/>
              <a:lumOff val="40000"/>
            </a:schemeClr>
          </a:solidFill>
        </p:spPr>
        <p:txBody>
          <a:bodyPr wrap="none" rtlCol="0">
            <a:spAutoFit/>
          </a:bodyPr>
          <a:lstStyle/>
          <a:p>
            <a:r>
              <a:rPr lang="en-GB" sz="2400" b="1" dirty="0" smtClean="0"/>
              <a:t>D</a:t>
            </a:r>
            <a:endParaRPr lang="en-GB" sz="2400" b="1" dirty="0"/>
          </a:p>
        </p:txBody>
      </p:sp>
      <p:sp>
        <p:nvSpPr>
          <p:cNvPr id="14" name="TextBox 13"/>
          <p:cNvSpPr txBox="1"/>
          <p:nvPr/>
        </p:nvSpPr>
        <p:spPr>
          <a:xfrm>
            <a:off x="8067711" y="4252702"/>
            <a:ext cx="335348" cy="461665"/>
          </a:xfrm>
          <a:prstGeom prst="rect">
            <a:avLst/>
          </a:prstGeom>
          <a:solidFill>
            <a:schemeClr val="accent1">
              <a:lumMod val="60000"/>
              <a:lumOff val="40000"/>
            </a:schemeClr>
          </a:solidFill>
        </p:spPr>
        <p:txBody>
          <a:bodyPr wrap="none" rtlCol="0">
            <a:spAutoFit/>
          </a:bodyPr>
          <a:lstStyle/>
          <a:p>
            <a:r>
              <a:rPr lang="en-GB" sz="2400" b="1" dirty="0" smtClean="0"/>
              <a:t>E</a:t>
            </a:r>
            <a:endParaRPr lang="en-GB" sz="2400" b="1" dirty="0"/>
          </a:p>
        </p:txBody>
      </p:sp>
      <p:grpSp>
        <p:nvGrpSpPr>
          <p:cNvPr id="37" name="Group 36"/>
          <p:cNvGrpSpPr/>
          <p:nvPr/>
        </p:nvGrpSpPr>
        <p:grpSpPr>
          <a:xfrm>
            <a:off x="1195772" y="954319"/>
            <a:ext cx="1620000" cy="1620000"/>
            <a:chOff x="-1620000" y="1810658"/>
            <a:chExt cx="1620000" cy="1620000"/>
          </a:xfrm>
        </p:grpSpPr>
        <p:sp>
          <p:nvSpPr>
            <p:cNvPr id="15" name="Rectangle 14"/>
            <p:cNvSpPr/>
            <p:nvPr/>
          </p:nvSpPr>
          <p:spPr>
            <a:xfrm>
              <a:off x="-1080000" y="235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1080000" y="289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1620000" y="181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540000" y="235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p:cNvSpPr/>
            <p:nvPr/>
          </p:nvSpPr>
          <p:spPr>
            <a:xfrm>
              <a:off x="-1620000" y="235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p:cNvSpPr/>
            <p:nvPr/>
          </p:nvSpPr>
          <p:spPr>
            <a:xfrm>
              <a:off x="-540000" y="181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540000" y="289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1620000" y="289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1080000" y="181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8" name="Freeform 37"/>
          <p:cNvSpPr/>
          <p:nvPr/>
        </p:nvSpPr>
        <p:spPr>
          <a:xfrm>
            <a:off x="1196307" y="957946"/>
            <a:ext cx="1613326" cy="1617222"/>
          </a:xfrm>
          <a:custGeom>
            <a:avLst/>
            <a:gdLst>
              <a:gd name="connsiteX0" fmla="*/ 0 w 1625600"/>
              <a:gd name="connsiteY0" fmla="*/ 0 h 1611086"/>
              <a:gd name="connsiteX1" fmla="*/ 0 w 1625600"/>
              <a:gd name="connsiteY1" fmla="*/ 1074057 h 1611086"/>
              <a:gd name="connsiteX2" fmla="*/ 1625600 w 1625600"/>
              <a:gd name="connsiteY2" fmla="*/ 1611086 h 1611086"/>
              <a:gd name="connsiteX3" fmla="*/ 0 w 1625600"/>
              <a:gd name="connsiteY3" fmla="*/ 0 h 1611086"/>
              <a:gd name="connsiteX0" fmla="*/ 0 w 1613326"/>
              <a:gd name="connsiteY0" fmla="*/ 0 h 1617222"/>
              <a:gd name="connsiteX1" fmla="*/ 0 w 1613326"/>
              <a:gd name="connsiteY1" fmla="*/ 1074057 h 1617222"/>
              <a:gd name="connsiteX2" fmla="*/ 1613326 w 1613326"/>
              <a:gd name="connsiteY2" fmla="*/ 1617222 h 1617222"/>
              <a:gd name="connsiteX3" fmla="*/ 0 w 1613326"/>
              <a:gd name="connsiteY3" fmla="*/ 0 h 1617222"/>
            </a:gdLst>
            <a:ahLst/>
            <a:cxnLst>
              <a:cxn ang="0">
                <a:pos x="connsiteX0" y="connsiteY0"/>
              </a:cxn>
              <a:cxn ang="0">
                <a:pos x="connsiteX1" y="connsiteY1"/>
              </a:cxn>
              <a:cxn ang="0">
                <a:pos x="connsiteX2" y="connsiteY2"/>
              </a:cxn>
              <a:cxn ang="0">
                <a:pos x="connsiteX3" y="connsiteY3"/>
              </a:cxn>
            </a:cxnLst>
            <a:rect l="l" t="t" r="r" b="b"/>
            <a:pathLst>
              <a:path w="1613326" h="1617222">
                <a:moveTo>
                  <a:pt x="0" y="0"/>
                </a:moveTo>
                <a:lnTo>
                  <a:pt x="0" y="1074057"/>
                </a:lnTo>
                <a:lnTo>
                  <a:pt x="1613326" y="1617222"/>
                </a:lnTo>
                <a:lnTo>
                  <a:pt x="0" y="0"/>
                </a:lnTo>
                <a:close/>
              </a:path>
            </a:pathLst>
          </a:custGeom>
          <a:solidFill>
            <a:schemeClr val="bg1">
              <a:lumMod val="6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9" name="Group 38"/>
          <p:cNvGrpSpPr/>
          <p:nvPr/>
        </p:nvGrpSpPr>
        <p:grpSpPr>
          <a:xfrm>
            <a:off x="6355601" y="1005118"/>
            <a:ext cx="1620000" cy="1620000"/>
            <a:chOff x="-1620000" y="1810658"/>
            <a:chExt cx="1620000" cy="1620000"/>
          </a:xfrm>
        </p:grpSpPr>
        <p:sp>
          <p:nvSpPr>
            <p:cNvPr id="40" name="Rectangle 39"/>
            <p:cNvSpPr/>
            <p:nvPr/>
          </p:nvSpPr>
          <p:spPr>
            <a:xfrm>
              <a:off x="-1080000" y="235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1080000" y="289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p:cNvSpPr/>
            <p:nvPr/>
          </p:nvSpPr>
          <p:spPr>
            <a:xfrm>
              <a:off x="-1620000" y="181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p:cNvSpPr/>
            <p:nvPr/>
          </p:nvSpPr>
          <p:spPr>
            <a:xfrm>
              <a:off x="-540000" y="235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p:cNvSpPr/>
            <p:nvPr/>
          </p:nvSpPr>
          <p:spPr>
            <a:xfrm>
              <a:off x="-1620000" y="235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540000" y="181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p:cNvSpPr/>
            <p:nvPr/>
          </p:nvSpPr>
          <p:spPr>
            <a:xfrm>
              <a:off x="-540000" y="289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p:cNvSpPr/>
            <p:nvPr/>
          </p:nvSpPr>
          <p:spPr>
            <a:xfrm>
              <a:off x="-1620000" y="289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p:cNvSpPr/>
            <p:nvPr/>
          </p:nvSpPr>
          <p:spPr>
            <a:xfrm>
              <a:off x="-1080000" y="181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5" name="Freeform 54"/>
          <p:cNvSpPr/>
          <p:nvPr/>
        </p:nvSpPr>
        <p:spPr>
          <a:xfrm>
            <a:off x="6360326" y="1010256"/>
            <a:ext cx="1615577" cy="1602318"/>
          </a:xfrm>
          <a:custGeom>
            <a:avLst/>
            <a:gdLst>
              <a:gd name="connsiteX0" fmla="*/ 0 w 1625600"/>
              <a:gd name="connsiteY0" fmla="*/ 1611086 h 1611086"/>
              <a:gd name="connsiteX1" fmla="*/ 0 w 1625600"/>
              <a:gd name="connsiteY1" fmla="*/ 1088572 h 1611086"/>
              <a:gd name="connsiteX2" fmla="*/ 1625600 w 1625600"/>
              <a:gd name="connsiteY2" fmla="*/ 0 h 1611086"/>
              <a:gd name="connsiteX3" fmla="*/ 1625600 w 1625600"/>
              <a:gd name="connsiteY3" fmla="*/ 537029 h 1611086"/>
              <a:gd name="connsiteX4" fmla="*/ 0 w 1625600"/>
              <a:gd name="connsiteY4" fmla="*/ 1611086 h 1611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5600" h="1611086">
                <a:moveTo>
                  <a:pt x="0" y="1611086"/>
                </a:moveTo>
                <a:lnTo>
                  <a:pt x="0" y="1088572"/>
                </a:lnTo>
                <a:lnTo>
                  <a:pt x="1625600" y="0"/>
                </a:lnTo>
                <a:lnTo>
                  <a:pt x="1625600" y="537029"/>
                </a:lnTo>
                <a:lnTo>
                  <a:pt x="0" y="1611086"/>
                </a:lnTo>
                <a:close/>
              </a:path>
            </a:pathLst>
          </a:custGeom>
          <a:solidFill>
            <a:schemeClr val="bg1">
              <a:lumMod val="6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6" name="Group 55"/>
          <p:cNvGrpSpPr/>
          <p:nvPr/>
        </p:nvGrpSpPr>
        <p:grpSpPr>
          <a:xfrm>
            <a:off x="3757543" y="2224334"/>
            <a:ext cx="1620000" cy="1620000"/>
            <a:chOff x="-1620000" y="1810658"/>
            <a:chExt cx="1620000" cy="1620000"/>
          </a:xfrm>
        </p:grpSpPr>
        <p:sp>
          <p:nvSpPr>
            <p:cNvPr id="57" name="Rectangle 56"/>
            <p:cNvSpPr/>
            <p:nvPr/>
          </p:nvSpPr>
          <p:spPr>
            <a:xfrm>
              <a:off x="-1080000" y="235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57"/>
            <p:cNvSpPr/>
            <p:nvPr/>
          </p:nvSpPr>
          <p:spPr>
            <a:xfrm>
              <a:off x="-1080000" y="289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58"/>
            <p:cNvSpPr/>
            <p:nvPr/>
          </p:nvSpPr>
          <p:spPr>
            <a:xfrm>
              <a:off x="-1620000" y="181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Rectangle 59"/>
            <p:cNvSpPr/>
            <p:nvPr/>
          </p:nvSpPr>
          <p:spPr>
            <a:xfrm>
              <a:off x="-540000" y="235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Rectangle 60"/>
            <p:cNvSpPr/>
            <p:nvPr/>
          </p:nvSpPr>
          <p:spPr>
            <a:xfrm>
              <a:off x="-1620000" y="235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Rectangle 61"/>
            <p:cNvSpPr/>
            <p:nvPr/>
          </p:nvSpPr>
          <p:spPr>
            <a:xfrm>
              <a:off x="-540000" y="181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Rectangle 62"/>
            <p:cNvSpPr/>
            <p:nvPr/>
          </p:nvSpPr>
          <p:spPr>
            <a:xfrm>
              <a:off x="-540000" y="289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p:cNvSpPr/>
            <p:nvPr/>
          </p:nvSpPr>
          <p:spPr>
            <a:xfrm>
              <a:off x="-1620000" y="289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p:cNvSpPr/>
            <p:nvPr/>
          </p:nvSpPr>
          <p:spPr>
            <a:xfrm>
              <a:off x="-1080000" y="181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6" name="Freeform 65"/>
          <p:cNvSpPr/>
          <p:nvPr/>
        </p:nvSpPr>
        <p:spPr>
          <a:xfrm>
            <a:off x="3758860" y="2227962"/>
            <a:ext cx="1078584" cy="1616497"/>
          </a:xfrm>
          <a:custGeom>
            <a:avLst/>
            <a:gdLst>
              <a:gd name="connsiteX0" fmla="*/ 0 w 1625600"/>
              <a:gd name="connsiteY0" fmla="*/ 0 h 1611086"/>
              <a:gd name="connsiteX1" fmla="*/ 0 w 1625600"/>
              <a:gd name="connsiteY1" fmla="*/ 1074057 h 1611086"/>
              <a:gd name="connsiteX2" fmla="*/ 1625600 w 1625600"/>
              <a:gd name="connsiteY2" fmla="*/ 1611086 h 1611086"/>
              <a:gd name="connsiteX3" fmla="*/ 0 w 1625600"/>
              <a:gd name="connsiteY3" fmla="*/ 0 h 1611086"/>
              <a:gd name="connsiteX0" fmla="*/ 1088571 w 1625600"/>
              <a:gd name="connsiteY0" fmla="*/ 0 h 1611086"/>
              <a:gd name="connsiteX1" fmla="*/ 0 w 1625600"/>
              <a:gd name="connsiteY1" fmla="*/ 1074057 h 1611086"/>
              <a:gd name="connsiteX2" fmla="*/ 1625600 w 1625600"/>
              <a:gd name="connsiteY2" fmla="*/ 1611086 h 1611086"/>
              <a:gd name="connsiteX3" fmla="*/ 1088571 w 1625600"/>
              <a:gd name="connsiteY3" fmla="*/ 0 h 1611086"/>
              <a:gd name="connsiteX0" fmla="*/ 1088571 w 1088571"/>
              <a:gd name="connsiteY0" fmla="*/ 0 h 1611086"/>
              <a:gd name="connsiteX1" fmla="*/ 0 w 1088571"/>
              <a:gd name="connsiteY1" fmla="*/ 1074057 h 1611086"/>
              <a:gd name="connsiteX2" fmla="*/ 1088571 w 1088571"/>
              <a:gd name="connsiteY2" fmla="*/ 1611086 h 1611086"/>
              <a:gd name="connsiteX3" fmla="*/ 1088571 w 1088571"/>
              <a:gd name="connsiteY3" fmla="*/ 0 h 1611086"/>
              <a:gd name="connsiteX0" fmla="*/ 931662 w 1088571"/>
              <a:gd name="connsiteY0" fmla="*/ 0 h 1354080"/>
              <a:gd name="connsiteX1" fmla="*/ 0 w 1088571"/>
              <a:gd name="connsiteY1" fmla="*/ 817051 h 1354080"/>
              <a:gd name="connsiteX2" fmla="*/ 1088571 w 1088571"/>
              <a:gd name="connsiteY2" fmla="*/ 1354080 h 1354080"/>
              <a:gd name="connsiteX3" fmla="*/ 931662 w 1088571"/>
              <a:gd name="connsiteY3" fmla="*/ 0 h 1354080"/>
              <a:gd name="connsiteX0" fmla="*/ 1088571 w 1088571"/>
              <a:gd name="connsiteY0" fmla="*/ 0 h 1611086"/>
              <a:gd name="connsiteX1" fmla="*/ 0 w 1088571"/>
              <a:gd name="connsiteY1" fmla="*/ 1074057 h 1611086"/>
              <a:gd name="connsiteX2" fmla="*/ 1088571 w 1088571"/>
              <a:gd name="connsiteY2" fmla="*/ 1611086 h 1611086"/>
              <a:gd name="connsiteX3" fmla="*/ 1088571 w 1088571"/>
              <a:gd name="connsiteY3" fmla="*/ 0 h 1611086"/>
              <a:gd name="connsiteX0" fmla="*/ 1088571 w 1088571"/>
              <a:gd name="connsiteY0" fmla="*/ 0 h 1383839"/>
              <a:gd name="connsiteX1" fmla="*/ 0 w 1088571"/>
              <a:gd name="connsiteY1" fmla="*/ 1074057 h 1383839"/>
              <a:gd name="connsiteX2" fmla="*/ 720647 w 1088571"/>
              <a:gd name="connsiteY2" fmla="*/ 1383839 h 1383839"/>
              <a:gd name="connsiteX3" fmla="*/ 1088571 w 1088571"/>
              <a:gd name="connsiteY3" fmla="*/ 0 h 1383839"/>
              <a:gd name="connsiteX0" fmla="*/ 1088571 w 1088571"/>
              <a:gd name="connsiteY0" fmla="*/ 0 h 1616497"/>
              <a:gd name="connsiteX1" fmla="*/ 0 w 1088571"/>
              <a:gd name="connsiteY1" fmla="*/ 1074057 h 1616497"/>
              <a:gd name="connsiteX2" fmla="*/ 1085866 w 1088571"/>
              <a:gd name="connsiteY2" fmla="*/ 1616497 h 1616497"/>
              <a:gd name="connsiteX3" fmla="*/ 1088571 w 1088571"/>
              <a:gd name="connsiteY3" fmla="*/ 0 h 1616497"/>
            </a:gdLst>
            <a:ahLst/>
            <a:cxnLst>
              <a:cxn ang="0">
                <a:pos x="connsiteX0" y="connsiteY0"/>
              </a:cxn>
              <a:cxn ang="0">
                <a:pos x="connsiteX1" y="connsiteY1"/>
              </a:cxn>
              <a:cxn ang="0">
                <a:pos x="connsiteX2" y="connsiteY2"/>
              </a:cxn>
              <a:cxn ang="0">
                <a:pos x="connsiteX3" y="connsiteY3"/>
              </a:cxn>
            </a:cxnLst>
            <a:rect l="l" t="t" r="r" b="b"/>
            <a:pathLst>
              <a:path w="1088571" h="1616497">
                <a:moveTo>
                  <a:pt x="1088571" y="0"/>
                </a:moveTo>
                <a:lnTo>
                  <a:pt x="0" y="1074057"/>
                </a:lnTo>
                <a:lnTo>
                  <a:pt x="1085866" y="1616497"/>
                </a:lnTo>
                <a:cubicBezTo>
                  <a:pt x="1086768" y="1077665"/>
                  <a:pt x="1087669" y="538832"/>
                  <a:pt x="1088571" y="0"/>
                </a:cubicBezTo>
                <a:close/>
              </a:path>
            </a:pathLst>
          </a:custGeom>
          <a:solidFill>
            <a:schemeClr val="bg1">
              <a:lumMod val="6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7" name="Group 66"/>
          <p:cNvGrpSpPr/>
          <p:nvPr/>
        </p:nvGrpSpPr>
        <p:grpSpPr>
          <a:xfrm>
            <a:off x="1159487" y="3646739"/>
            <a:ext cx="1620000" cy="1620000"/>
            <a:chOff x="-1620000" y="1810658"/>
            <a:chExt cx="1620000" cy="1620000"/>
          </a:xfrm>
        </p:grpSpPr>
        <p:sp>
          <p:nvSpPr>
            <p:cNvPr id="68" name="Rectangle 67"/>
            <p:cNvSpPr/>
            <p:nvPr/>
          </p:nvSpPr>
          <p:spPr>
            <a:xfrm>
              <a:off x="-1080000" y="235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68"/>
            <p:cNvSpPr/>
            <p:nvPr/>
          </p:nvSpPr>
          <p:spPr>
            <a:xfrm>
              <a:off x="-1080000" y="289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69"/>
            <p:cNvSpPr/>
            <p:nvPr/>
          </p:nvSpPr>
          <p:spPr>
            <a:xfrm>
              <a:off x="-1620000" y="181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p:nvSpPr>
          <p:spPr>
            <a:xfrm>
              <a:off x="-540000" y="235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Rectangle 71"/>
            <p:cNvSpPr/>
            <p:nvPr/>
          </p:nvSpPr>
          <p:spPr>
            <a:xfrm>
              <a:off x="-1620000" y="235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Rectangle 72"/>
            <p:cNvSpPr/>
            <p:nvPr/>
          </p:nvSpPr>
          <p:spPr>
            <a:xfrm>
              <a:off x="-540000" y="181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p:nvSpPr>
          <p:spPr>
            <a:xfrm>
              <a:off x="-540000" y="289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Rectangle 74"/>
            <p:cNvSpPr/>
            <p:nvPr/>
          </p:nvSpPr>
          <p:spPr>
            <a:xfrm>
              <a:off x="-1620000" y="289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Rectangle 75"/>
            <p:cNvSpPr/>
            <p:nvPr/>
          </p:nvSpPr>
          <p:spPr>
            <a:xfrm>
              <a:off x="-1080000" y="181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7" name="Freeform 76"/>
          <p:cNvSpPr/>
          <p:nvPr/>
        </p:nvSpPr>
        <p:spPr>
          <a:xfrm>
            <a:off x="1153886" y="3650366"/>
            <a:ext cx="1616722" cy="1614326"/>
          </a:xfrm>
          <a:custGeom>
            <a:avLst/>
            <a:gdLst>
              <a:gd name="connsiteX0" fmla="*/ 0 w 1625600"/>
              <a:gd name="connsiteY0" fmla="*/ 0 h 1611086"/>
              <a:gd name="connsiteX1" fmla="*/ 0 w 1625600"/>
              <a:gd name="connsiteY1" fmla="*/ 1074057 h 1611086"/>
              <a:gd name="connsiteX2" fmla="*/ 1625600 w 1625600"/>
              <a:gd name="connsiteY2" fmla="*/ 1611086 h 1611086"/>
              <a:gd name="connsiteX3" fmla="*/ 0 w 1625600"/>
              <a:gd name="connsiteY3" fmla="*/ 0 h 1611086"/>
              <a:gd name="connsiteX0" fmla="*/ 0 w 1625600"/>
              <a:gd name="connsiteY0" fmla="*/ 0 h 1611086"/>
              <a:gd name="connsiteX1" fmla="*/ 1146628 w 1625600"/>
              <a:gd name="connsiteY1" fmla="*/ 1596571 h 1611086"/>
              <a:gd name="connsiteX2" fmla="*/ 1625600 w 1625600"/>
              <a:gd name="connsiteY2" fmla="*/ 1611086 h 1611086"/>
              <a:gd name="connsiteX3" fmla="*/ 0 w 1625600"/>
              <a:gd name="connsiteY3" fmla="*/ 0 h 1611086"/>
              <a:gd name="connsiteX0" fmla="*/ 0 w 1625600"/>
              <a:gd name="connsiteY0" fmla="*/ 0 h 1596571"/>
              <a:gd name="connsiteX1" fmla="*/ 1146628 w 1625600"/>
              <a:gd name="connsiteY1" fmla="*/ 1596571 h 1596571"/>
              <a:gd name="connsiteX2" fmla="*/ 1625600 w 1625600"/>
              <a:gd name="connsiteY2" fmla="*/ 1132114 h 1596571"/>
              <a:gd name="connsiteX3" fmla="*/ 0 w 1625600"/>
              <a:gd name="connsiteY3" fmla="*/ 0 h 1596571"/>
              <a:gd name="connsiteX0" fmla="*/ 0 w 1424373"/>
              <a:gd name="connsiteY0" fmla="*/ 0 h 1596571"/>
              <a:gd name="connsiteX1" fmla="*/ 1146628 w 1424373"/>
              <a:gd name="connsiteY1" fmla="*/ 1596571 h 1596571"/>
              <a:gd name="connsiteX2" fmla="*/ 1424373 w 1424373"/>
              <a:gd name="connsiteY2" fmla="*/ 886498 h 1596571"/>
              <a:gd name="connsiteX3" fmla="*/ 0 w 1424373"/>
              <a:gd name="connsiteY3" fmla="*/ 0 h 1596571"/>
              <a:gd name="connsiteX0" fmla="*/ 0 w 1616722"/>
              <a:gd name="connsiteY0" fmla="*/ 0 h 1596571"/>
              <a:gd name="connsiteX1" fmla="*/ 1146628 w 1616722"/>
              <a:gd name="connsiteY1" fmla="*/ 1596571 h 1596571"/>
              <a:gd name="connsiteX2" fmla="*/ 1616722 w 1616722"/>
              <a:gd name="connsiteY2" fmla="*/ 1075889 h 1596571"/>
              <a:gd name="connsiteX3" fmla="*/ 0 w 1616722"/>
              <a:gd name="connsiteY3" fmla="*/ 0 h 1596571"/>
              <a:gd name="connsiteX0" fmla="*/ 0 w 1616722"/>
              <a:gd name="connsiteY0" fmla="*/ 0 h 1614326"/>
              <a:gd name="connsiteX1" fmla="*/ 1093362 w 1616722"/>
              <a:gd name="connsiteY1" fmla="*/ 1614326 h 1614326"/>
              <a:gd name="connsiteX2" fmla="*/ 1616722 w 1616722"/>
              <a:gd name="connsiteY2" fmla="*/ 1075889 h 1614326"/>
              <a:gd name="connsiteX3" fmla="*/ 0 w 1616722"/>
              <a:gd name="connsiteY3" fmla="*/ 0 h 1614326"/>
            </a:gdLst>
            <a:ahLst/>
            <a:cxnLst>
              <a:cxn ang="0">
                <a:pos x="connsiteX0" y="connsiteY0"/>
              </a:cxn>
              <a:cxn ang="0">
                <a:pos x="connsiteX1" y="connsiteY1"/>
              </a:cxn>
              <a:cxn ang="0">
                <a:pos x="connsiteX2" y="connsiteY2"/>
              </a:cxn>
              <a:cxn ang="0">
                <a:pos x="connsiteX3" y="connsiteY3"/>
              </a:cxn>
            </a:cxnLst>
            <a:rect l="l" t="t" r="r" b="b"/>
            <a:pathLst>
              <a:path w="1616722" h="1614326">
                <a:moveTo>
                  <a:pt x="0" y="0"/>
                </a:moveTo>
                <a:lnTo>
                  <a:pt x="1093362" y="1614326"/>
                </a:lnTo>
                <a:lnTo>
                  <a:pt x="1616722" y="1075889"/>
                </a:lnTo>
                <a:lnTo>
                  <a:pt x="0" y="0"/>
                </a:lnTo>
                <a:close/>
              </a:path>
            </a:pathLst>
          </a:custGeom>
          <a:solidFill>
            <a:schemeClr val="bg1">
              <a:lumMod val="6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78" name="Group 77"/>
          <p:cNvGrpSpPr/>
          <p:nvPr/>
        </p:nvGrpSpPr>
        <p:grpSpPr>
          <a:xfrm>
            <a:off x="6326575" y="3661253"/>
            <a:ext cx="1620000" cy="1620000"/>
            <a:chOff x="-1620000" y="1810658"/>
            <a:chExt cx="1620000" cy="1620000"/>
          </a:xfrm>
        </p:grpSpPr>
        <p:sp>
          <p:nvSpPr>
            <p:cNvPr id="79" name="Rectangle 78"/>
            <p:cNvSpPr/>
            <p:nvPr/>
          </p:nvSpPr>
          <p:spPr>
            <a:xfrm>
              <a:off x="-1080000" y="235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Rectangle 79"/>
            <p:cNvSpPr/>
            <p:nvPr/>
          </p:nvSpPr>
          <p:spPr>
            <a:xfrm>
              <a:off x="-1080000" y="289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Rectangle 80"/>
            <p:cNvSpPr/>
            <p:nvPr/>
          </p:nvSpPr>
          <p:spPr>
            <a:xfrm>
              <a:off x="-1620000" y="181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Rectangle 81"/>
            <p:cNvSpPr/>
            <p:nvPr/>
          </p:nvSpPr>
          <p:spPr>
            <a:xfrm>
              <a:off x="-540000" y="235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Rectangle 82"/>
            <p:cNvSpPr/>
            <p:nvPr/>
          </p:nvSpPr>
          <p:spPr>
            <a:xfrm>
              <a:off x="-1620000" y="235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Rectangle 83"/>
            <p:cNvSpPr/>
            <p:nvPr/>
          </p:nvSpPr>
          <p:spPr>
            <a:xfrm>
              <a:off x="-540000" y="181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Rectangle 84"/>
            <p:cNvSpPr/>
            <p:nvPr/>
          </p:nvSpPr>
          <p:spPr>
            <a:xfrm>
              <a:off x="-540000" y="289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Rectangle 85"/>
            <p:cNvSpPr/>
            <p:nvPr/>
          </p:nvSpPr>
          <p:spPr>
            <a:xfrm>
              <a:off x="-1620000" y="289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Rectangle 86"/>
            <p:cNvSpPr/>
            <p:nvPr/>
          </p:nvSpPr>
          <p:spPr>
            <a:xfrm>
              <a:off x="-1080000" y="1810658"/>
              <a:ext cx="54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9" name="Rectangle 88"/>
          <p:cNvSpPr/>
          <p:nvPr/>
        </p:nvSpPr>
        <p:spPr>
          <a:xfrm>
            <a:off x="6325990" y="3663760"/>
            <a:ext cx="537029" cy="1617218"/>
          </a:xfrm>
          <a:prstGeom prst="rect">
            <a:avLst/>
          </a:prstGeom>
          <a:solidFill>
            <a:schemeClr val="bg1">
              <a:lumMod val="6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098" name="Object 2"/>
          <p:cNvGraphicFramePr>
            <a:graphicFrameLocks noChangeAspect="1"/>
          </p:cNvGraphicFramePr>
          <p:nvPr/>
        </p:nvGraphicFramePr>
        <p:xfrm>
          <a:off x="1548947" y="2598061"/>
          <a:ext cx="907866" cy="453118"/>
        </p:xfrm>
        <a:graphic>
          <a:graphicData uri="http://schemas.openxmlformats.org/presentationml/2006/ole">
            <p:oleObj spid="_x0000_s4098" name="Equation" r:id="rId3" imgW="457200" imgH="228600" progId="Equation.3">
              <p:embed/>
            </p:oleObj>
          </a:graphicData>
        </a:graphic>
      </p:graphicFrame>
      <p:graphicFrame>
        <p:nvGraphicFramePr>
          <p:cNvPr id="4099" name="Object 3"/>
          <p:cNvGraphicFramePr>
            <a:graphicFrameLocks noChangeAspect="1"/>
          </p:cNvGraphicFramePr>
          <p:nvPr/>
        </p:nvGraphicFramePr>
        <p:xfrm>
          <a:off x="6683376" y="2659063"/>
          <a:ext cx="1057275" cy="354012"/>
        </p:xfrm>
        <a:graphic>
          <a:graphicData uri="http://schemas.openxmlformats.org/presentationml/2006/ole">
            <p:oleObj spid="_x0000_s4099" name="Equation" r:id="rId4" imgW="533160" imgH="177480" progId="Equation.3">
              <p:embed/>
            </p:oleObj>
          </a:graphicData>
        </a:graphic>
      </p:graphicFrame>
      <p:graphicFrame>
        <p:nvGraphicFramePr>
          <p:cNvPr id="4100" name="Object 4"/>
          <p:cNvGraphicFramePr>
            <a:graphicFrameLocks noChangeAspect="1"/>
          </p:cNvGraphicFramePr>
          <p:nvPr/>
        </p:nvGraphicFramePr>
        <p:xfrm>
          <a:off x="4143376" y="3884613"/>
          <a:ext cx="906463" cy="455612"/>
        </p:xfrm>
        <a:graphic>
          <a:graphicData uri="http://schemas.openxmlformats.org/presentationml/2006/ole">
            <p:oleObj spid="_x0000_s4100" name="Equation" r:id="rId5" imgW="457200" imgH="228600" progId="Equation.3">
              <p:embed/>
            </p:oleObj>
          </a:graphicData>
        </a:graphic>
      </p:graphicFrame>
      <p:graphicFrame>
        <p:nvGraphicFramePr>
          <p:cNvPr id="4101" name="Object 5"/>
          <p:cNvGraphicFramePr>
            <a:graphicFrameLocks noChangeAspect="1"/>
          </p:cNvGraphicFramePr>
          <p:nvPr/>
        </p:nvGraphicFramePr>
        <p:xfrm>
          <a:off x="6738939" y="5299077"/>
          <a:ext cx="1057275" cy="354013"/>
        </p:xfrm>
        <a:graphic>
          <a:graphicData uri="http://schemas.openxmlformats.org/presentationml/2006/ole">
            <p:oleObj spid="_x0000_s4101" name="Equation" r:id="rId6" imgW="533160" imgH="177480" progId="Equation.3">
              <p:embed/>
            </p:oleObj>
          </a:graphicData>
        </a:graphic>
      </p:graphicFrame>
      <p:sp>
        <p:nvSpPr>
          <p:cNvPr id="96" name="TextBox 95"/>
          <p:cNvSpPr txBox="1"/>
          <p:nvPr/>
        </p:nvSpPr>
        <p:spPr>
          <a:xfrm>
            <a:off x="478971" y="5297718"/>
            <a:ext cx="3004457" cy="369332"/>
          </a:xfrm>
          <a:prstGeom prst="rect">
            <a:avLst/>
          </a:prstGeom>
          <a:noFill/>
        </p:spPr>
        <p:txBody>
          <a:bodyPr wrap="square" rtlCol="0">
            <a:spAutoFit/>
          </a:bodyPr>
          <a:lstStyle/>
          <a:p>
            <a:pPr algn="ctr"/>
            <a:r>
              <a:rPr lang="en-GB" dirty="0" smtClean="0"/>
              <a:t>Hard to tell – come back to it!</a:t>
            </a:r>
            <a:endParaRPr lang="en-GB" dirty="0"/>
          </a:p>
        </p:txBody>
      </p:sp>
      <p:sp>
        <p:nvSpPr>
          <p:cNvPr id="97" name="TextBox 96"/>
          <p:cNvSpPr txBox="1"/>
          <p:nvPr/>
        </p:nvSpPr>
        <p:spPr>
          <a:xfrm>
            <a:off x="333829" y="5586333"/>
            <a:ext cx="3272970" cy="646331"/>
          </a:xfrm>
          <a:prstGeom prst="rect">
            <a:avLst/>
          </a:prstGeom>
          <a:noFill/>
        </p:spPr>
        <p:txBody>
          <a:bodyPr wrap="square" rtlCol="0">
            <a:spAutoFit/>
          </a:bodyPr>
          <a:lstStyle/>
          <a:p>
            <a:pPr algn="ctr"/>
            <a:r>
              <a:rPr lang="en-GB" dirty="0" smtClean="0"/>
              <a:t>As the others are all definitely 3, this must be the odd one out!</a:t>
            </a:r>
            <a:endParaRPr lang="en-GB" dirty="0"/>
          </a:p>
        </p:txBody>
      </p:sp>
      <p:sp>
        <p:nvSpPr>
          <p:cNvPr id="98" name="TextBox 97"/>
          <p:cNvSpPr txBox="1"/>
          <p:nvPr/>
        </p:nvSpPr>
        <p:spPr>
          <a:xfrm>
            <a:off x="4217377" y="5766818"/>
            <a:ext cx="3576620" cy="461665"/>
          </a:xfrm>
          <a:prstGeom prst="rect">
            <a:avLst/>
          </a:prstGeom>
          <a:solidFill>
            <a:srgbClr val="FFFF00"/>
          </a:solidFill>
        </p:spPr>
        <p:txBody>
          <a:bodyPr wrap="none" rtlCol="0">
            <a:spAutoFit/>
          </a:bodyPr>
          <a:lstStyle/>
          <a:p>
            <a:r>
              <a:rPr lang="en-GB" sz="2400" dirty="0" smtClean="0"/>
              <a:t>Can you work out D’s area?</a:t>
            </a:r>
            <a:endParaRPr lang="en-GB" sz="2400" b="1" dirty="0"/>
          </a:p>
        </p:txBody>
      </p:sp>
      <p:graphicFrame>
        <p:nvGraphicFramePr>
          <p:cNvPr id="4103" name="Object 7"/>
          <p:cNvGraphicFramePr>
            <a:graphicFrameLocks noChangeAspect="1"/>
          </p:cNvGraphicFramePr>
          <p:nvPr/>
        </p:nvGraphicFramePr>
        <p:xfrm>
          <a:off x="4672920" y="6297613"/>
          <a:ext cx="2497137" cy="452437"/>
        </p:xfrm>
        <a:graphic>
          <a:graphicData uri="http://schemas.openxmlformats.org/presentationml/2006/ole">
            <p:oleObj spid="_x0000_s4103" name="Equation" r:id="rId7" imgW="1257120" imgH="228600" progId="Equation.3">
              <p:embed/>
            </p:oleObj>
          </a:graphicData>
        </a:graphic>
      </p:graphicFrame>
      <p:pic>
        <p:nvPicPr>
          <p:cNvPr id="88" name="Picture 8" descr="C:\Users\Dan\Downloads\help_256.png">
            <a:hlinkClick r:id="rId8" action="ppaction://hlinksldjump"/>
          </p:cNvPr>
          <p:cNvPicPr>
            <a:picLocks noChangeAspect="1" noChangeArrowheads="1"/>
          </p:cNvPicPr>
          <p:nvPr/>
        </p:nvPicPr>
        <p:blipFill>
          <a:blip r:embed="rId9"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gtEl>
                                        <p:attrNameLst>
                                          <p:attrName>style.visibility</p:attrName>
                                        </p:attrNameLst>
                                      </p:cBhvr>
                                      <p:to>
                                        <p:strVal val="visible"/>
                                      </p:to>
                                    </p:set>
                                    <p:animEffect transition="in" filter="fade">
                                      <p:cBhvr>
                                        <p:cTn id="12" dur="500"/>
                                        <p:tgtEl>
                                          <p:spTgt spid="409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100"/>
                                        </p:tgtEl>
                                        <p:attrNameLst>
                                          <p:attrName>style.visibility</p:attrName>
                                        </p:attrNameLst>
                                      </p:cBhvr>
                                      <p:to>
                                        <p:strVal val="visible"/>
                                      </p:to>
                                    </p:set>
                                    <p:animEffect transition="in" filter="fade">
                                      <p:cBhvr>
                                        <p:cTn id="17" dur="500"/>
                                        <p:tgtEl>
                                          <p:spTgt spid="410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6"/>
                                        </p:tgtEl>
                                        <p:attrNameLst>
                                          <p:attrName>style.visibility</p:attrName>
                                        </p:attrNameLst>
                                      </p:cBhvr>
                                      <p:to>
                                        <p:strVal val="visible"/>
                                      </p:to>
                                    </p:set>
                                    <p:animEffect transition="in" filter="fade">
                                      <p:cBhvr>
                                        <p:cTn id="22" dur="500"/>
                                        <p:tgtEl>
                                          <p:spTgt spid="9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101"/>
                                        </p:tgtEl>
                                        <p:attrNameLst>
                                          <p:attrName>style.visibility</p:attrName>
                                        </p:attrNameLst>
                                      </p:cBhvr>
                                      <p:to>
                                        <p:strVal val="visible"/>
                                      </p:to>
                                    </p:set>
                                    <p:animEffect transition="in" filter="fade">
                                      <p:cBhvr>
                                        <p:cTn id="27" dur="500"/>
                                        <p:tgtEl>
                                          <p:spTgt spid="410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7"/>
                                        </p:tgtEl>
                                        <p:attrNameLst>
                                          <p:attrName>style.visibility</p:attrName>
                                        </p:attrNameLst>
                                      </p:cBhvr>
                                      <p:to>
                                        <p:strVal val="visible"/>
                                      </p:to>
                                    </p:set>
                                    <p:animEffect transition="in" filter="fade">
                                      <p:cBhvr>
                                        <p:cTn id="32" dur="500"/>
                                        <p:tgtEl>
                                          <p:spTgt spid="9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8"/>
                                        </p:tgtEl>
                                        <p:attrNameLst>
                                          <p:attrName>style.visibility</p:attrName>
                                        </p:attrNameLst>
                                      </p:cBhvr>
                                      <p:to>
                                        <p:strVal val="visible"/>
                                      </p:to>
                                    </p:set>
                                    <p:animEffect transition="in" filter="fade">
                                      <p:cBhvr>
                                        <p:cTn id="37" dur="500"/>
                                        <p:tgtEl>
                                          <p:spTgt spid="9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103"/>
                                        </p:tgtEl>
                                        <p:attrNameLst>
                                          <p:attrName>style.visibility</p:attrName>
                                        </p:attrNameLst>
                                      </p:cBhvr>
                                      <p:to>
                                        <p:strVal val="visible"/>
                                      </p:to>
                                    </p:set>
                                    <p:animEffect transition="in" filter="fade">
                                      <p:cBhvr>
                                        <p:cTn id="42" dur="5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P spid="97" grpId="0"/>
      <p:bldP spid="9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AutoShape 2"/>
          <p:cNvSpPr>
            <a:spLocks noChangeArrowheads="1"/>
          </p:cNvSpPr>
          <p:nvPr/>
        </p:nvSpPr>
        <p:spPr bwMode="auto">
          <a:xfrm>
            <a:off x="598488" y="3230563"/>
            <a:ext cx="1085850" cy="2882900"/>
          </a:xfrm>
          <a:prstGeom prst="rtTriangle">
            <a:avLst/>
          </a:prstGeom>
          <a:solidFill>
            <a:srgbClr val="00FFFF"/>
          </a:solidFill>
          <a:ln w="9525">
            <a:solidFill>
              <a:schemeClr val="tx1"/>
            </a:solidFill>
            <a:miter lim="800000"/>
            <a:headEnd/>
            <a:tailEnd/>
          </a:ln>
          <a:effectLst/>
        </p:spPr>
        <p:txBody>
          <a:bodyPr wrap="none" anchor="ctr"/>
          <a:lstStyle/>
          <a:p>
            <a:endParaRPr lang="en-GB"/>
          </a:p>
        </p:txBody>
      </p:sp>
      <p:sp>
        <p:nvSpPr>
          <p:cNvPr id="200707" name="AutoShape 3"/>
          <p:cNvSpPr>
            <a:spLocks noChangeArrowheads="1"/>
          </p:cNvSpPr>
          <p:nvPr/>
        </p:nvSpPr>
        <p:spPr bwMode="auto">
          <a:xfrm rot="16200000">
            <a:off x="2590007" y="3772694"/>
            <a:ext cx="2889250" cy="1798637"/>
          </a:xfrm>
          <a:prstGeom prst="rtTriangle">
            <a:avLst/>
          </a:prstGeom>
          <a:solidFill>
            <a:srgbClr val="FFCC00"/>
          </a:solidFill>
          <a:ln w="9525">
            <a:solidFill>
              <a:schemeClr val="tx1"/>
            </a:solidFill>
            <a:miter lim="800000"/>
            <a:headEnd/>
            <a:tailEnd/>
          </a:ln>
          <a:effectLst/>
        </p:spPr>
        <p:txBody>
          <a:bodyPr wrap="none" anchor="ctr"/>
          <a:lstStyle/>
          <a:p>
            <a:endParaRPr lang="en-GB"/>
          </a:p>
        </p:txBody>
      </p:sp>
      <p:sp>
        <p:nvSpPr>
          <p:cNvPr id="200708" name="Freeform 4"/>
          <p:cNvSpPr>
            <a:spLocks/>
          </p:cNvSpPr>
          <p:nvPr/>
        </p:nvSpPr>
        <p:spPr bwMode="auto">
          <a:xfrm>
            <a:off x="609600" y="3219450"/>
            <a:ext cx="2514600" cy="2889250"/>
          </a:xfrm>
          <a:custGeom>
            <a:avLst/>
            <a:gdLst/>
            <a:ahLst/>
            <a:cxnLst>
              <a:cxn ang="0">
                <a:pos x="0" y="0"/>
              </a:cxn>
              <a:cxn ang="0">
                <a:pos x="904" y="0"/>
              </a:cxn>
              <a:cxn ang="0">
                <a:pos x="1584" y="1820"/>
              </a:cxn>
              <a:cxn ang="0">
                <a:pos x="676" y="1820"/>
              </a:cxn>
              <a:cxn ang="0">
                <a:pos x="0" y="0"/>
              </a:cxn>
            </a:cxnLst>
            <a:rect l="0" t="0" r="r" b="b"/>
            <a:pathLst>
              <a:path w="1584" h="1820">
                <a:moveTo>
                  <a:pt x="0" y="0"/>
                </a:moveTo>
                <a:lnTo>
                  <a:pt x="904" y="0"/>
                </a:lnTo>
                <a:lnTo>
                  <a:pt x="1584" y="1820"/>
                </a:lnTo>
                <a:lnTo>
                  <a:pt x="676" y="1820"/>
                </a:lnTo>
                <a:lnTo>
                  <a:pt x="0" y="0"/>
                </a:lnTo>
                <a:close/>
              </a:path>
            </a:pathLst>
          </a:custGeom>
          <a:solidFill>
            <a:srgbClr val="CC99FF"/>
          </a:solidFill>
          <a:ln w="9525">
            <a:solidFill>
              <a:schemeClr val="tx1"/>
            </a:solidFill>
            <a:round/>
            <a:headEnd/>
            <a:tailEnd/>
          </a:ln>
          <a:effectLst/>
        </p:spPr>
        <p:txBody>
          <a:bodyPr/>
          <a:lstStyle/>
          <a:p>
            <a:endParaRPr lang="en-GB"/>
          </a:p>
        </p:txBody>
      </p:sp>
      <p:sp>
        <p:nvSpPr>
          <p:cNvPr id="200709" name="Freeform 5"/>
          <p:cNvSpPr>
            <a:spLocks/>
          </p:cNvSpPr>
          <p:nvPr/>
        </p:nvSpPr>
        <p:spPr bwMode="auto">
          <a:xfrm>
            <a:off x="2051050" y="3219450"/>
            <a:ext cx="2870200" cy="2889250"/>
          </a:xfrm>
          <a:custGeom>
            <a:avLst/>
            <a:gdLst/>
            <a:ahLst/>
            <a:cxnLst>
              <a:cxn ang="0">
                <a:pos x="0" y="0"/>
              </a:cxn>
              <a:cxn ang="0">
                <a:pos x="1808" y="0"/>
              </a:cxn>
              <a:cxn ang="0">
                <a:pos x="676" y="1820"/>
              </a:cxn>
              <a:cxn ang="0">
                <a:pos x="0" y="0"/>
              </a:cxn>
            </a:cxnLst>
            <a:rect l="0" t="0" r="r" b="b"/>
            <a:pathLst>
              <a:path w="1808" h="1820">
                <a:moveTo>
                  <a:pt x="0" y="0"/>
                </a:moveTo>
                <a:lnTo>
                  <a:pt x="1808" y="0"/>
                </a:lnTo>
                <a:lnTo>
                  <a:pt x="676" y="1820"/>
                </a:lnTo>
                <a:lnTo>
                  <a:pt x="0" y="0"/>
                </a:lnTo>
                <a:close/>
              </a:path>
            </a:pathLst>
          </a:custGeom>
          <a:solidFill>
            <a:srgbClr val="CCFFCC"/>
          </a:solidFill>
          <a:ln w="9525">
            <a:solidFill>
              <a:schemeClr val="tx1"/>
            </a:solidFill>
            <a:round/>
            <a:headEnd/>
            <a:tailEnd/>
          </a:ln>
          <a:effectLst/>
        </p:spPr>
        <p:txBody>
          <a:bodyPr/>
          <a:lstStyle/>
          <a:p>
            <a:endParaRPr lang="en-GB"/>
          </a:p>
        </p:txBody>
      </p:sp>
      <p:sp>
        <p:nvSpPr>
          <p:cNvPr id="200710" name="Freeform 6"/>
          <p:cNvSpPr>
            <a:spLocks/>
          </p:cNvSpPr>
          <p:nvPr/>
        </p:nvSpPr>
        <p:spPr bwMode="auto">
          <a:xfrm>
            <a:off x="2073275" y="1789113"/>
            <a:ext cx="2852738" cy="1433512"/>
          </a:xfrm>
          <a:custGeom>
            <a:avLst/>
            <a:gdLst/>
            <a:ahLst/>
            <a:cxnLst>
              <a:cxn ang="0">
                <a:pos x="0" y="903"/>
              </a:cxn>
              <a:cxn ang="0">
                <a:pos x="1797" y="903"/>
              </a:cxn>
              <a:cxn ang="0">
                <a:pos x="1797" y="0"/>
              </a:cxn>
              <a:cxn ang="0">
                <a:pos x="888" y="0"/>
              </a:cxn>
              <a:cxn ang="0">
                <a:pos x="0" y="903"/>
              </a:cxn>
            </a:cxnLst>
            <a:rect l="0" t="0" r="r" b="b"/>
            <a:pathLst>
              <a:path w="1797" h="903">
                <a:moveTo>
                  <a:pt x="0" y="903"/>
                </a:moveTo>
                <a:lnTo>
                  <a:pt x="1797" y="903"/>
                </a:lnTo>
                <a:lnTo>
                  <a:pt x="1797" y="0"/>
                </a:lnTo>
                <a:lnTo>
                  <a:pt x="888" y="0"/>
                </a:lnTo>
                <a:lnTo>
                  <a:pt x="0" y="903"/>
                </a:lnTo>
                <a:close/>
              </a:path>
            </a:pathLst>
          </a:custGeom>
          <a:solidFill>
            <a:srgbClr val="FFCC99"/>
          </a:solidFill>
          <a:ln w="9525">
            <a:solidFill>
              <a:schemeClr val="tx1"/>
            </a:solidFill>
            <a:round/>
            <a:headEnd/>
            <a:tailEnd/>
          </a:ln>
          <a:effectLst/>
        </p:spPr>
        <p:txBody>
          <a:bodyPr/>
          <a:lstStyle/>
          <a:p>
            <a:endParaRPr lang="en-GB"/>
          </a:p>
        </p:txBody>
      </p:sp>
      <p:sp>
        <p:nvSpPr>
          <p:cNvPr id="200711" name="AutoShape 7"/>
          <p:cNvSpPr>
            <a:spLocks noChangeArrowheads="1"/>
          </p:cNvSpPr>
          <p:nvPr/>
        </p:nvSpPr>
        <p:spPr bwMode="auto">
          <a:xfrm>
            <a:off x="650875" y="1790700"/>
            <a:ext cx="2822575" cy="1428750"/>
          </a:xfrm>
          <a:prstGeom prst="parallelogram">
            <a:avLst>
              <a:gd name="adj" fmla="val 98952"/>
            </a:avLst>
          </a:prstGeom>
          <a:solidFill>
            <a:srgbClr val="C0C0C0"/>
          </a:solidFill>
          <a:ln w="9525">
            <a:solidFill>
              <a:schemeClr val="tx1"/>
            </a:solidFill>
            <a:miter lim="800000"/>
            <a:headEnd/>
            <a:tailEnd/>
          </a:ln>
          <a:effectLst/>
        </p:spPr>
        <p:txBody>
          <a:bodyPr wrap="none" anchor="ctr"/>
          <a:lstStyle/>
          <a:p>
            <a:endParaRPr lang="en-GB"/>
          </a:p>
        </p:txBody>
      </p:sp>
      <p:sp>
        <p:nvSpPr>
          <p:cNvPr id="200712" name="AutoShape 8"/>
          <p:cNvSpPr>
            <a:spLocks noChangeArrowheads="1"/>
          </p:cNvSpPr>
          <p:nvPr/>
        </p:nvSpPr>
        <p:spPr bwMode="auto">
          <a:xfrm rot="5400000">
            <a:off x="604838" y="1771650"/>
            <a:ext cx="1447800" cy="1460500"/>
          </a:xfrm>
          <a:prstGeom prst="rtTriangle">
            <a:avLst/>
          </a:prstGeom>
          <a:solidFill>
            <a:schemeClr val="accent1"/>
          </a:solidFill>
          <a:ln w="9525">
            <a:solidFill>
              <a:schemeClr val="tx1"/>
            </a:solidFill>
            <a:miter lim="800000"/>
            <a:headEnd/>
            <a:tailEnd/>
          </a:ln>
          <a:effectLst/>
        </p:spPr>
        <p:txBody>
          <a:bodyPr wrap="none" anchor="ctr"/>
          <a:lstStyle/>
          <a:p>
            <a:endParaRPr lang="en-GB"/>
          </a:p>
        </p:txBody>
      </p:sp>
      <p:sp>
        <p:nvSpPr>
          <p:cNvPr id="200713" name="Rectangle 9"/>
          <p:cNvSpPr>
            <a:spLocks noChangeArrowheads="1"/>
          </p:cNvSpPr>
          <p:nvPr/>
        </p:nvSpPr>
        <p:spPr bwMode="auto">
          <a:xfrm>
            <a:off x="604838" y="1785938"/>
            <a:ext cx="4327525" cy="4327525"/>
          </a:xfrm>
          <a:prstGeom prst="rect">
            <a:avLst/>
          </a:prstGeom>
          <a:noFill/>
          <a:ln w="38100">
            <a:solidFill>
              <a:srgbClr val="000000"/>
            </a:solidFill>
            <a:miter lim="800000"/>
            <a:headEnd/>
            <a:tailEnd/>
          </a:ln>
        </p:spPr>
        <p:txBody>
          <a:bodyPr/>
          <a:lstStyle/>
          <a:p>
            <a:endParaRPr lang="en-GB"/>
          </a:p>
        </p:txBody>
      </p:sp>
      <p:sp>
        <p:nvSpPr>
          <p:cNvPr id="200714" name="Line 10"/>
          <p:cNvSpPr>
            <a:spLocks noChangeShapeType="1"/>
          </p:cNvSpPr>
          <p:nvPr/>
        </p:nvSpPr>
        <p:spPr bwMode="auto">
          <a:xfrm>
            <a:off x="604838" y="3228975"/>
            <a:ext cx="4327525" cy="0"/>
          </a:xfrm>
          <a:prstGeom prst="line">
            <a:avLst/>
          </a:prstGeom>
          <a:noFill/>
          <a:ln w="38100">
            <a:solidFill>
              <a:srgbClr val="000000"/>
            </a:solidFill>
            <a:round/>
            <a:headEnd/>
            <a:tailEnd/>
          </a:ln>
        </p:spPr>
        <p:txBody>
          <a:bodyPr/>
          <a:lstStyle/>
          <a:p>
            <a:endParaRPr lang="en-GB"/>
          </a:p>
        </p:txBody>
      </p:sp>
      <p:sp>
        <p:nvSpPr>
          <p:cNvPr id="200715" name="Line 11"/>
          <p:cNvSpPr>
            <a:spLocks noChangeShapeType="1"/>
          </p:cNvSpPr>
          <p:nvPr/>
        </p:nvSpPr>
        <p:spPr bwMode="auto">
          <a:xfrm>
            <a:off x="604838" y="3228975"/>
            <a:ext cx="1081087" cy="2884488"/>
          </a:xfrm>
          <a:prstGeom prst="line">
            <a:avLst/>
          </a:prstGeom>
          <a:noFill/>
          <a:ln w="38100">
            <a:solidFill>
              <a:srgbClr val="000000"/>
            </a:solidFill>
            <a:round/>
            <a:headEnd/>
            <a:tailEnd/>
          </a:ln>
        </p:spPr>
        <p:txBody>
          <a:bodyPr/>
          <a:lstStyle/>
          <a:p>
            <a:endParaRPr lang="en-GB"/>
          </a:p>
        </p:txBody>
      </p:sp>
      <p:sp>
        <p:nvSpPr>
          <p:cNvPr id="200716" name="Line 12"/>
          <p:cNvSpPr>
            <a:spLocks noChangeShapeType="1"/>
          </p:cNvSpPr>
          <p:nvPr/>
        </p:nvSpPr>
        <p:spPr bwMode="auto">
          <a:xfrm>
            <a:off x="2047875" y="3228975"/>
            <a:ext cx="1081088" cy="2884488"/>
          </a:xfrm>
          <a:prstGeom prst="line">
            <a:avLst/>
          </a:prstGeom>
          <a:noFill/>
          <a:ln w="38100">
            <a:solidFill>
              <a:srgbClr val="000000"/>
            </a:solidFill>
            <a:round/>
            <a:headEnd/>
            <a:tailEnd/>
          </a:ln>
        </p:spPr>
        <p:txBody>
          <a:bodyPr/>
          <a:lstStyle/>
          <a:p>
            <a:endParaRPr lang="en-GB"/>
          </a:p>
        </p:txBody>
      </p:sp>
      <p:sp>
        <p:nvSpPr>
          <p:cNvPr id="200717" name="Line 13"/>
          <p:cNvSpPr>
            <a:spLocks noChangeShapeType="1"/>
          </p:cNvSpPr>
          <p:nvPr/>
        </p:nvSpPr>
        <p:spPr bwMode="auto">
          <a:xfrm flipV="1">
            <a:off x="3128963" y="3228975"/>
            <a:ext cx="1803400" cy="2884488"/>
          </a:xfrm>
          <a:prstGeom prst="line">
            <a:avLst/>
          </a:prstGeom>
          <a:noFill/>
          <a:ln w="38100">
            <a:solidFill>
              <a:srgbClr val="000000"/>
            </a:solidFill>
            <a:round/>
            <a:headEnd/>
            <a:tailEnd/>
          </a:ln>
        </p:spPr>
        <p:txBody>
          <a:bodyPr/>
          <a:lstStyle/>
          <a:p>
            <a:endParaRPr lang="en-GB"/>
          </a:p>
        </p:txBody>
      </p:sp>
      <p:sp>
        <p:nvSpPr>
          <p:cNvPr id="200718" name="Line 14"/>
          <p:cNvSpPr>
            <a:spLocks noChangeShapeType="1"/>
          </p:cNvSpPr>
          <p:nvPr/>
        </p:nvSpPr>
        <p:spPr bwMode="auto">
          <a:xfrm flipV="1">
            <a:off x="604838" y="1785938"/>
            <a:ext cx="1443037" cy="1443037"/>
          </a:xfrm>
          <a:prstGeom prst="line">
            <a:avLst/>
          </a:prstGeom>
          <a:noFill/>
          <a:ln w="38100">
            <a:solidFill>
              <a:srgbClr val="000000"/>
            </a:solidFill>
            <a:round/>
            <a:headEnd/>
            <a:tailEnd/>
          </a:ln>
        </p:spPr>
        <p:txBody>
          <a:bodyPr/>
          <a:lstStyle/>
          <a:p>
            <a:endParaRPr lang="en-GB"/>
          </a:p>
        </p:txBody>
      </p:sp>
      <p:sp>
        <p:nvSpPr>
          <p:cNvPr id="200719" name="Line 15"/>
          <p:cNvSpPr>
            <a:spLocks noChangeShapeType="1"/>
          </p:cNvSpPr>
          <p:nvPr/>
        </p:nvSpPr>
        <p:spPr bwMode="auto">
          <a:xfrm flipV="1">
            <a:off x="2047875" y="1785938"/>
            <a:ext cx="1441450" cy="1443037"/>
          </a:xfrm>
          <a:prstGeom prst="line">
            <a:avLst/>
          </a:prstGeom>
          <a:noFill/>
          <a:ln w="38100">
            <a:solidFill>
              <a:srgbClr val="000000"/>
            </a:solidFill>
            <a:round/>
            <a:headEnd/>
            <a:tailEnd/>
          </a:ln>
        </p:spPr>
        <p:txBody>
          <a:bodyPr/>
          <a:lstStyle/>
          <a:p>
            <a:endParaRPr lang="en-GB"/>
          </a:p>
        </p:txBody>
      </p:sp>
      <p:sp>
        <p:nvSpPr>
          <p:cNvPr id="200720" name="Rectangle 16"/>
          <p:cNvSpPr>
            <a:spLocks noChangeArrowheads="1"/>
          </p:cNvSpPr>
          <p:nvPr/>
        </p:nvSpPr>
        <p:spPr bwMode="auto">
          <a:xfrm>
            <a:off x="5421313" y="2732088"/>
            <a:ext cx="3514725" cy="2017712"/>
          </a:xfrm>
          <a:prstGeom prst="rect">
            <a:avLst/>
          </a:prstGeom>
          <a:solidFill>
            <a:srgbClr val="666699"/>
          </a:solidFill>
          <a:ln w="9525" algn="ctr">
            <a:noFill/>
            <a:miter lim="800000"/>
            <a:headEnd/>
            <a:tailEnd/>
          </a:ln>
          <a:effectLst/>
        </p:spPr>
        <p:txBody>
          <a:bodyPr wrap="none" anchor="ctr">
            <a:spAutoFit/>
          </a:bodyPr>
          <a:lstStyle/>
          <a:p>
            <a:pPr>
              <a:spcBef>
                <a:spcPct val="50000"/>
              </a:spcBef>
              <a:buFontTx/>
              <a:buChar char="•"/>
              <a:tabLst>
                <a:tab pos="457200" algn="l"/>
              </a:tabLst>
            </a:pPr>
            <a:r>
              <a:rPr lang="en-GB">
                <a:solidFill>
                  <a:schemeClr val="bg1"/>
                </a:solidFill>
                <a:cs typeface="Arial" pitchFamily="34" charset="0"/>
              </a:rPr>
              <a:t>ADHK is a square, length 12 cm</a:t>
            </a:r>
          </a:p>
          <a:p>
            <a:pPr>
              <a:spcBef>
                <a:spcPct val="50000"/>
              </a:spcBef>
              <a:buFontTx/>
              <a:buChar char="•"/>
              <a:tabLst>
                <a:tab pos="457200" algn="l"/>
              </a:tabLst>
            </a:pPr>
            <a:r>
              <a:rPr lang="en-GB">
                <a:solidFill>
                  <a:schemeClr val="bg1"/>
                </a:solidFill>
                <a:cs typeface="Arial" pitchFamily="34" charset="0"/>
              </a:rPr>
              <a:t>AB = BC = CD = AE</a:t>
            </a:r>
          </a:p>
          <a:p>
            <a:pPr>
              <a:spcBef>
                <a:spcPct val="50000"/>
              </a:spcBef>
              <a:buFontTx/>
              <a:buChar char="•"/>
              <a:tabLst>
                <a:tab pos="457200" algn="l"/>
              </a:tabLst>
            </a:pPr>
            <a:r>
              <a:rPr lang="en-GB">
                <a:solidFill>
                  <a:schemeClr val="bg1"/>
                </a:solidFill>
              </a:rPr>
              <a:t>BE is parallel to CF</a:t>
            </a:r>
          </a:p>
          <a:p>
            <a:pPr>
              <a:spcBef>
                <a:spcPct val="50000"/>
              </a:spcBef>
              <a:buFontTx/>
              <a:buChar char="•"/>
              <a:tabLst>
                <a:tab pos="457200" algn="l"/>
              </a:tabLst>
            </a:pPr>
            <a:r>
              <a:rPr lang="en-GB">
                <a:solidFill>
                  <a:schemeClr val="bg1"/>
                </a:solidFill>
              </a:rPr>
              <a:t>EI is parallel to FJ</a:t>
            </a:r>
          </a:p>
          <a:p>
            <a:pPr>
              <a:spcBef>
                <a:spcPct val="50000"/>
              </a:spcBef>
              <a:buFontTx/>
              <a:buChar char="•"/>
              <a:tabLst>
                <a:tab pos="457200" algn="l"/>
              </a:tabLst>
            </a:pPr>
            <a:r>
              <a:rPr lang="en-GB">
                <a:solidFill>
                  <a:schemeClr val="bg1"/>
                </a:solidFill>
              </a:rPr>
              <a:t>GE is parallel to AD </a:t>
            </a:r>
            <a:endParaRPr lang="en-GB" baseline="30000">
              <a:solidFill>
                <a:schemeClr val="bg1"/>
              </a:solidFill>
              <a:cs typeface="Arial" pitchFamily="34" charset="0"/>
            </a:endParaRPr>
          </a:p>
        </p:txBody>
      </p:sp>
      <p:sp>
        <p:nvSpPr>
          <p:cNvPr id="200721" name="Line 17"/>
          <p:cNvSpPr>
            <a:spLocks noChangeShapeType="1"/>
          </p:cNvSpPr>
          <p:nvPr/>
        </p:nvSpPr>
        <p:spPr bwMode="auto">
          <a:xfrm>
            <a:off x="604838" y="1785938"/>
            <a:ext cx="4319587" cy="0"/>
          </a:xfrm>
          <a:prstGeom prst="line">
            <a:avLst/>
          </a:prstGeom>
          <a:noFill/>
          <a:ln w="38100">
            <a:solidFill>
              <a:schemeClr val="tx1"/>
            </a:solidFill>
            <a:round/>
            <a:headEnd/>
            <a:tailEnd/>
          </a:ln>
          <a:effectLst/>
        </p:spPr>
        <p:txBody>
          <a:bodyPr>
            <a:spAutoFit/>
          </a:bodyPr>
          <a:lstStyle/>
          <a:p>
            <a:endParaRPr lang="en-GB"/>
          </a:p>
        </p:txBody>
      </p:sp>
      <p:sp>
        <p:nvSpPr>
          <p:cNvPr id="200722" name="Line 18"/>
          <p:cNvSpPr>
            <a:spLocks noChangeShapeType="1"/>
          </p:cNvSpPr>
          <p:nvPr/>
        </p:nvSpPr>
        <p:spPr bwMode="auto">
          <a:xfrm>
            <a:off x="4924425" y="1785938"/>
            <a:ext cx="0" cy="1439862"/>
          </a:xfrm>
          <a:prstGeom prst="line">
            <a:avLst/>
          </a:prstGeom>
          <a:noFill/>
          <a:ln w="38100">
            <a:solidFill>
              <a:schemeClr val="tx1"/>
            </a:solidFill>
            <a:round/>
            <a:headEnd/>
            <a:tailEnd/>
          </a:ln>
          <a:effectLst/>
        </p:spPr>
        <p:txBody>
          <a:bodyPr>
            <a:spAutoFit/>
          </a:bodyPr>
          <a:lstStyle/>
          <a:p>
            <a:endParaRPr lang="en-GB"/>
          </a:p>
        </p:txBody>
      </p:sp>
      <p:sp>
        <p:nvSpPr>
          <p:cNvPr id="200723" name="Line 19"/>
          <p:cNvSpPr>
            <a:spLocks noChangeShapeType="1"/>
          </p:cNvSpPr>
          <p:nvPr/>
        </p:nvSpPr>
        <p:spPr bwMode="auto">
          <a:xfrm flipV="1">
            <a:off x="4924425" y="3225800"/>
            <a:ext cx="0" cy="2879725"/>
          </a:xfrm>
          <a:prstGeom prst="line">
            <a:avLst/>
          </a:prstGeom>
          <a:noFill/>
          <a:ln w="38100">
            <a:solidFill>
              <a:schemeClr val="tx1"/>
            </a:solidFill>
            <a:round/>
            <a:headEnd/>
            <a:tailEnd/>
          </a:ln>
          <a:effectLst/>
        </p:spPr>
        <p:txBody>
          <a:bodyPr>
            <a:spAutoFit/>
          </a:bodyPr>
          <a:lstStyle/>
          <a:p>
            <a:endParaRPr lang="en-GB"/>
          </a:p>
        </p:txBody>
      </p:sp>
      <p:sp>
        <p:nvSpPr>
          <p:cNvPr id="200724" name="Line 20"/>
          <p:cNvSpPr>
            <a:spLocks noChangeShapeType="1"/>
          </p:cNvSpPr>
          <p:nvPr/>
        </p:nvSpPr>
        <p:spPr bwMode="auto">
          <a:xfrm rot="16200000" flipV="1">
            <a:off x="3483769" y="1786731"/>
            <a:ext cx="1588" cy="2879725"/>
          </a:xfrm>
          <a:prstGeom prst="line">
            <a:avLst/>
          </a:prstGeom>
          <a:noFill/>
          <a:ln w="38100">
            <a:solidFill>
              <a:schemeClr val="tx1"/>
            </a:solidFill>
            <a:round/>
            <a:headEnd/>
            <a:tailEnd/>
          </a:ln>
          <a:effectLst/>
        </p:spPr>
        <p:txBody>
          <a:bodyPr>
            <a:spAutoFit/>
          </a:bodyPr>
          <a:lstStyle/>
          <a:p>
            <a:endParaRPr lang="en-GB"/>
          </a:p>
        </p:txBody>
      </p:sp>
      <p:sp>
        <p:nvSpPr>
          <p:cNvPr id="200725" name="Line 21"/>
          <p:cNvSpPr>
            <a:spLocks noChangeShapeType="1"/>
          </p:cNvSpPr>
          <p:nvPr/>
        </p:nvSpPr>
        <p:spPr bwMode="auto">
          <a:xfrm rot="16200000">
            <a:off x="1323975" y="2506663"/>
            <a:ext cx="1588" cy="1439862"/>
          </a:xfrm>
          <a:prstGeom prst="line">
            <a:avLst/>
          </a:prstGeom>
          <a:noFill/>
          <a:ln w="38100">
            <a:solidFill>
              <a:schemeClr val="tx1"/>
            </a:solidFill>
            <a:round/>
            <a:headEnd/>
            <a:tailEnd/>
          </a:ln>
          <a:effectLst/>
        </p:spPr>
        <p:txBody>
          <a:bodyPr>
            <a:spAutoFit/>
          </a:bodyPr>
          <a:lstStyle/>
          <a:p>
            <a:endParaRPr lang="en-GB"/>
          </a:p>
        </p:txBody>
      </p:sp>
      <p:sp>
        <p:nvSpPr>
          <p:cNvPr id="200726" name="Line 22"/>
          <p:cNvSpPr>
            <a:spLocks noChangeShapeType="1"/>
          </p:cNvSpPr>
          <p:nvPr/>
        </p:nvSpPr>
        <p:spPr bwMode="auto">
          <a:xfrm>
            <a:off x="604838" y="1785938"/>
            <a:ext cx="1439862" cy="0"/>
          </a:xfrm>
          <a:prstGeom prst="line">
            <a:avLst/>
          </a:prstGeom>
          <a:noFill/>
          <a:ln w="38100">
            <a:solidFill>
              <a:schemeClr val="tx1"/>
            </a:solidFill>
            <a:round/>
            <a:headEnd/>
            <a:tailEnd/>
          </a:ln>
          <a:effectLst/>
        </p:spPr>
        <p:txBody>
          <a:bodyPr>
            <a:spAutoFit/>
          </a:bodyPr>
          <a:lstStyle/>
          <a:p>
            <a:endParaRPr lang="en-GB"/>
          </a:p>
        </p:txBody>
      </p:sp>
      <p:sp>
        <p:nvSpPr>
          <p:cNvPr id="200727" name="Line 23"/>
          <p:cNvSpPr>
            <a:spLocks noChangeShapeType="1"/>
          </p:cNvSpPr>
          <p:nvPr/>
        </p:nvSpPr>
        <p:spPr bwMode="auto">
          <a:xfrm>
            <a:off x="2044700" y="1785938"/>
            <a:ext cx="1439863" cy="0"/>
          </a:xfrm>
          <a:prstGeom prst="line">
            <a:avLst/>
          </a:prstGeom>
          <a:noFill/>
          <a:ln w="38100">
            <a:solidFill>
              <a:schemeClr val="tx1"/>
            </a:solidFill>
            <a:round/>
            <a:headEnd/>
            <a:tailEnd/>
          </a:ln>
          <a:effectLst/>
        </p:spPr>
        <p:txBody>
          <a:bodyPr>
            <a:spAutoFit/>
          </a:bodyPr>
          <a:lstStyle/>
          <a:p>
            <a:endParaRPr lang="en-GB"/>
          </a:p>
        </p:txBody>
      </p:sp>
      <p:sp>
        <p:nvSpPr>
          <p:cNvPr id="200728" name="Line 24"/>
          <p:cNvSpPr>
            <a:spLocks noChangeShapeType="1"/>
          </p:cNvSpPr>
          <p:nvPr/>
        </p:nvSpPr>
        <p:spPr bwMode="auto">
          <a:xfrm>
            <a:off x="3484563" y="1785938"/>
            <a:ext cx="1439862" cy="0"/>
          </a:xfrm>
          <a:prstGeom prst="line">
            <a:avLst/>
          </a:prstGeom>
          <a:noFill/>
          <a:ln w="38100">
            <a:solidFill>
              <a:schemeClr val="tx1"/>
            </a:solidFill>
            <a:round/>
            <a:headEnd/>
            <a:tailEnd/>
          </a:ln>
          <a:effectLst/>
        </p:spPr>
        <p:txBody>
          <a:bodyPr>
            <a:spAutoFit/>
          </a:bodyPr>
          <a:lstStyle/>
          <a:p>
            <a:endParaRPr lang="en-GB"/>
          </a:p>
        </p:txBody>
      </p:sp>
      <p:sp>
        <p:nvSpPr>
          <p:cNvPr id="200729" name="Text Box 25"/>
          <p:cNvSpPr txBox="1">
            <a:spLocks noChangeArrowheads="1"/>
          </p:cNvSpPr>
          <p:nvPr/>
        </p:nvSpPr>
        <p:spPr bwMode="auto">
          <a:xfrm>
            <a:off x="1077913" y="230188"/>
            <a:ext cx="6880225" cy="822325"/>
          </a:xfrm>
          <a:prstGeom prst="rect">
            <a:avLst/>
          </a:prstGeom>
          <a:solidFill>
            <a:srgbClr val="FFFF00"/>
          </a:solidFill>
          <a:ln w="9525">
            <a:noFill/>
            <a:miter lim="800000"/>
            <a:headEnd/>
            <a:tailEnd/>
          </a:ln>
          <a:effectLst/>
        </p:spPr>
        <p:txBody>
          <a:bodyPr>
            <a:spAutoFit/>
          </a:bodyPr>
          <a:lstStyle/>
          <a:p>
            <a:pPr algn="ctr"/>
            <a:r>
              <a:rPr lang="en-GB" sz="2400" b="1"/>
              <a:t>The area of JGK is 20cm</a:t>
            </a:r>
            <a:r>
              <a:rPr lang="en-GB" sz="2400" b="1" baseline="30000"/>
              <a:t>2</a:t>
            </a:r>
            <a:r>
              <a:rPr lang="en-GB" sz="2400" b="1"/>
              <a:t> </a:t>
            </a:r>
          </a:p>
          <a:p>
            <a:pPr algn="ctr"/>
            <a:r>
              <a:rPr lang="en-GB" sz="2400" b="1"/>
              <a:t>Can you find the areas of every other shape?</a:t>
            </a:r>
            <a:endParaRPr lang="en-US" sz="2400" b="1"/>
          </a:p>
        </p:txBody>
      </p:sp>
      <p:graphicFrame>
        <p:nvGraphicFramePr>
          <p:cNvPr id="200730" name="Object 26"/>
          <p:cNvGraphicFramePr>
            <a:graphicFrameLocks noChangeAspect="1"/>
          </p:cNvGraphicFramePr>
          <p:nvPr/>
        </p:nvGraphicFramePr>
        <p:xfrm>
          <a:off x="1163638" y="1436688"/>
          <a:ext cx="234950" cy="304800"/>
        </p:xfrm>
        <a:graphic>
          <a:graphicData uri="http://schemas.openxmlformats.org/presentationml/2006/ole">
            <p:oleObj spid="_x0000_s46082" name="Equation" r:id="rId4" imgW="126720" imgH="164880" progId="Equation.3">
              <p:embed/>
            </p:oleObj>
          </a:graphicData>
        </a:graphic>
      </p:graphicFrame>
      <p:graphicFrame>
        <p:nvGraphicFramePr>
          <p:cNvPr id="200731" name="Object 27"/>
          <p:cNvGraphicFramePr>
            <a:graphicFrameLocks noChangeAspect="1"/>
          </p:cNvGraphicFramePr>
          <p:nvPr/>
        </p:nvGraphicFramePr>
        <p:xfrm>
          <a:off x="2682875" y="1422400"/>
          <a:ext cx="234950" cy="304800"/>
        </p:xfrm>
        <a:graphic>
          <a:graphicData uri="http://schemas.openxmlformats.org/presentationml/2006/ole">
            <p:oleObj spid="_x0000_s46083" name="Equation" r:id="rId5" imgW="126720" imgH="164880" progId="Equation.3">
              <p:embed/>
            </p:oleObj>
          </a:graphicData>
        </a:graphic>
      </p:graphicFrame>
      <p:graphicFrame>
        <p:nvGraphicFramePr>
          <p:cNvPr id="200732" name="Object 28"/>
          <p:cNvGraphicFramePr>
            <a:graphicFrameLocks noChangeAspect="1"/>
          </p:cNvGraphicFramePr>
          <p:nvPr/>
        </p:nvGraphicFramePr>
        <p:xfrm>
          <a:off x="4152900" y="1425575"/>
          <a:ext cx="234950" cy="304800"/>
        </p:xfrm>
        <a:graphic>
          <a:graphicData uri="http://schemas.openxmlformats.org/presentationml/2006/ole">
            <p:oleObj spid="_x0000_s46084" name="Equation" r:id="rId6" imgW="126720" imgH="164880" progId="Equation.3">
              <p:embed/>
            </p:oleObj>
          </a:graphicData>
        </a:graphic>
      </p:graphicFrame>
      <p:graphicFrame>
        <p:nvGraphicFramePr>
          <p:cNvPr id="200733" name="Object 29"/>
          <p:cNvGraphicFramePr>
            <a:graphicFrameLocks noChangeAspect="1"/>
          </p:cNvGraphicFramePr>
          <p:nvPr/>
        </p:nvGraphicFramePr>
        <p:xfrm>
          <a:off x="4981575" y="2297113"/>
          <a:ext cx="234950" cy="304800"/>
        </p:xfrm>
        <a:graphic>
          <a:graphicData uri="http://schemas.openxmlformats.org/presentationml/2006/ole">
            <p:oleObj spid="_x0000_s46085" name="Equation" r:id="rId7" imgW="126720" imgH="164880" progId="Equation.3">
              <p:embed/>
            </p:oleObj>
          </a:graphicData>
        </a:graphic>
      </p:graphicFrame>
      <p:graphicFrame>
        <p:nvGraphicFramePr>
          <p:cNvPr id="200734" name="Object 30"/>
          <p:cNvGraphicFramePr>
            <a:graphicFrameLocks noChangeAspect="1"/>
          </p:cNvGraphicFramePr>
          <p:nvPr/>
        </p:nvGraphicFramePr>
        <p:xfrm>
          <a:off x="4978400" y="4600575"/>
          <a:ext cx="234950" cy="327025"/>
        </p:xfrm>
        <a:graphic>
          <a:graphicData uri="http://schemas.openxmlformats.org/presentationml/2006/ole">
            <p:oleObj spid="_x0000_s46086" name="Equation" r:id="rId8" imgW="126720" imgH="177480" progId="Equation.3">
              <p:embed/>
            </p:oleObj>
          </a:graphicData>
        </a:graphic>
      </p:graphicFrame>
      <p:graphicFrame>
        <p:nvGraphicFramePr>
          <p:cNvPr id="200735" name="Object 31"/>
          <p:cNvGraphicFramePr>
            <a:graphicFrameLocks noChangeAspect="1"/>
          </p:cNvGraphicFramePr>
          <p:nvPr/>
        </p:nvGraphicFramePr>
        <p:xfrm>
          <a:off x="3508375" y="3286125"/>
          <a:ext cx="234950" cy="328613"/>
        </p:xfrm>
        <a:graphic>
          <a:graphicData uri="http://schemas.openxmlformats.org/presentationml/2006/ole">
            <p:oleObj spid="_x0000_s46087" name="Equation" r:id="rId9" imgW="126720" imgH="177480" progId="Equation.3">
              <p:embed/>
            </p:oleObj>
          </a:graphicData>
        </a:graphic>
      </p:graphicFrame>
      <p:graphicFrame>
        <p:nvGraphicFramePr>
          <p:cNvPr id="200736" name="Object 32"/>
          <p:cNvGraphicFramePr>
            <a:graphicFrameLocks noChangeAspect="1"/>
          </p:cNvGraphicFramePr>
          <p:nvPr/>
        </p:nvGraphicFramePr>
        <p:xfrm>
          <a:off x="1317625" y="3262313"/>
          <a:ext cx="234950" cy="304800"/>
        </p:xfrm>
        <a:graphic>
          <a:graphicData uri="http://schemas.openxmlformats.org/presentationml/2006/ole">
            <p:oleObj spid="_x0000_s46088" name="Equation" r:id="rId10" imgW="126720" imgH="164880" progId="Equation.3">
              <p:embed/>
            </p:oleObj>
          </a:graphicData>
        </a:graphic>
      </p:graphicFrame>
      <p:graphicFrame>
        <p:nvGraphicFramePr>
          <p:cNvPr id="200737" name="Object 33"/>
          <p:cNvGraphicFramePr>
            <a:graphicFrameLocks noChangeAspect="1"/>
          </p:cNvGraphicFramePr>
          <p:nvPr/>
        </p:nvGraphicFramePr>
        <p:xfrm>
          <a:off x="309563" y="2214563"/>
          <a:ext cx="234950" cy="304800"/>
        </p:xfrm>
        <a:graphic>
          <a:graphicData uri="http://schemas.openxmlformats.org/presentationml/2006/ole">
            <p:oleObj spid="_x0000_s46089" name="Equation" r:id="rId11" imgW="126720" imgH="164880" progId="Equation.3">
              <p:embed/>
            </p:oleObj>
          </a:graphicData>
        </a:graphic>
      </p:graphicFrame>
      <p:graphicFrame>
        <p:nvGraphicFramePr>
          <p:cNvPr id="200738" name="Object 34"/>
          <p:cNvGraphicFramePr>
            <a:graphicFrameLocks noChangeAspect="1"/>
          </p:cNvGraphicFramePr>
          <p:nvPr/>
        </p:nvGraphicFramePr>
        <p:xfrm>
          <a:off x="2305050" y="6162675"/>
          <a:ext cx="234950" cy="304800"/>
        </p:xfrm>
        <a:graphic>
          <a:graphicData uri="http://schemas.openxmlformats.org/presentationml/2006/ole">
            <p:oleObj spid="_x0000_s46090" name="Equation" r:id="rId12" imgW="126720" imgH="164880" progId="Equation.3">
              <p:embed/>
            </p:oleObj>
          </a:graphicData>
        </a:graphic>
      </p:graphicFrame>
      <p:graphicFrame>
        <p:nvGraphicFramePr>
          <p:cNvPr id="200739" name="Object 35"/>
          <p:cNvGraphicFramePr>
            <a:graphicFrameLocks noChangeAspect="1"/>
          </p:cNvGraphicFramePr>
          <p:nvPr/>
        </p:nvGraphicFramePr>
        <p:xfrm>
          <a:off x="311150" y="4513263"/>
          <a:ext cx="234950" cy="328612"/>
        </p:xfrm>
        <a:graphic>
          <a:graphicData uri="http://schemas.openxmlformats.org/presentationml/2006/ole">
            <p:oleObj spid="_x0000_s46091" name="Equation" r:id="rId13" imgW="126720" imgH="177480" progId="Equation.3">
              <p:embed/>
            </p:oleObj>
          </a:graphicData>
        </a:graphic>
      </p:graphicFrame>
      <p:graphicFrame>
        <p:nvGraphicFramePr>
          <p:cNvPr id="200740" name="Object 36"/>
          <p:cNvGraphicFramePr>
            <a:graphicFrameLocks noChangeAspect="1"/>
          </p:cNvGraphicFramePr>
          <p:nvPr/>
        </p:nvGraphicFramePr>
        <p:xfrm>
          <a:off x="782638" y="2025650"/>
          <a:ext cx="598487" cy="298450"/>
        </p:xfrm>
        <a:graphic>
          <a:graphicData uri="http://schemas.openxmlformats.org/presentationml/2006/ole">
            <p:oleObj spid="_x0000_s46092" name="Equation" r:id="rId14" imgW="457200" imgH="228600" progId="Equation.3">
              <p:embed/>
            </p:oleObj>
          </a:graphicData>
        </a:graphic>
      </p:graphicFrame>
      <p:graphicFrame>
        <p:nvGraphicFramePr>
          <p:cNvPr id="200741" name="Object 37"/>
          <p:cNvGraphicFramePr>
            <a:graphicFrameLocks noChangeAspect="1"/>
          </p:cNvGraphicFramePr>
          <p:nvPr/>
        </p:nvGraphicFramePr>
        <p:xfrm>
          <a:off x="1736725" y="2260600"/>
          <a:ext cx="847725" cy="231775"/>
        </p:xfrm>
        <a:graphic>
          <a:graphicData uri="http://schemas.openxmlformats.org/presentationml/2006/ole">
            <p:oleObj spid="_x0000_s46093" name="Equation" r:id="rId15" imgW="647640" imgH="177480" progId="Equation.3">
              <p:embed/>
            </p:oleObj>
          </a:graphicData>
        </a:graphic>
      </p:graphicFrame>
      <p:graphicFrame>
        <p:nvGraphicFramePr>
          <p:cNvPr id="200742" name="Object 38"/>
          <p:cNvGraphicFramePr>
            <a:graphicFrameLocks noChangeAspect="1"/>
          </p:cNvGraphicFramePr>
          <p:nvPr/>
        </p:nvGraphicFramePr>
        <p:xfrm>
          <a:off x="3454400" y="2287588"/>
          <a:ext cx="1112838" cy="296862"/>
        </p:xfrm>
        <a:graphic>
          <a:graphicData uri="http://schemas.openxmlformats.org/presentationml/2006/ole">
            <p:oleObj spid="_x0000_s46094" name="Equation" r:id="rId16" imgW="850680" imgH="228600" progId="Equation.3">
              <p:embed/>
            </p:oleObj>
          </a:graphicData>
        </a:graphic>
      </p:graphicFrame>
      <p:graphicFrame>
        <p:nvGraphicFramePr>
          <p:cNvPr id="200743" name="Object 39"/>
          <p:cNvGraphicFramePr>
            <a:graphicFrameLocks noChangeAspect="1"/>
          </p:cNvGraphicFramePr>
          <p:nvPr/>
        </p:nvGraphicFramePr>
        <p:xfrm>
          <a:off x="3059113" y="3906838"/>
          <a:ext cx="696912" cy="296862"/>
        </p:xfrm>
        <a:graphic>
          <a:graphicData uri="http://schemas.openxmlformats.org/presentationml/2006/ole">
            <p:oleObj spid="_x0000_s46095" name="Equation" r:id="rId17" imgW="533160" imgH="228600" progId="Equation.3">
              <p:embed/>
            </p:oleObj>
          </a:graphicData>
        </a:graphic>
      </p:graphicFrame>
      <p:graphicFrame>
        <p:nvGraphicFramePr>
          <p:cNvPr id="200744" name="Object 40"/>
          <p:cNvGraphicFramePr>
            <a:graphicFrameLocks noChangeAspect="1"/>
          </p:cNvGraphicFramePr>
          <p:nvPr/>
        </p:nvGraphicFramePr>
        <p:xfrm>
          <a:off x="1482725" y="4540250"/>
          <a:ext cx="847725" cy="231775"/>
        </p:xfrm>
        <a:graphic>
          <a:graphicData uri="http://schemas.openxmlformats.org/presentationml/2006/ole">
            <p:oleObj spid="_x0000_s46096" name="Equation" r:id="rId18" imgW="647640" imgH="177480" progId="Equation.3">
              <p:embed/>
            </p:oleObj>
          </a:graphicData>
        </a:graphic>
      </p:graphicFrame>
      <p:sp>
        <p:nvSpPr>
          <p:cNvPr id="200745" name="Text Box 41"/>
          <p:cNvSpPr txBox="1">
            <a:spLocks noChangeArrowheads="1"/>
          </p:cNvSpPr>
          <p:nvPr/>
        </p:nvSpPr>
        <p:spPr bwMode="auto">
          <a:xfrm>
            <a:off x="327025" y="6119813"/>
            <a:ext cx="349250" cy="366712"/>
          </a:xfrm>
          <a:prstGeom prst="rect">
            <a:avLst/>
          </a:prstGeom>
          <a:noFill/>
          <a:ln w="9525">
            <a:noFill/>
            <a:miter lim="800000"/>
            <a:headEnd/>
            <a:tailEnd/>
          </a:ln>
          <a:effectLst/>
        </p:spPr>
        <p:txBody>
          <a:bodyPr wrap="none">
            <a:spAutoFit/>
          </a:bodyPr>
          <a:lstStyle/>
          <a:p>
            <a:r>
              <a:rPr lang="en-GB"/>
              <a:t>H</a:t>
            </a:r>
            <a:endParaRPr lang="en-US"/>
          </a:p>
        </p:txBody>
      </p:sp>
      <p:sp>
        <p:nvSpPr>
          <p:cNvPr id="200746" name="Text Box 42"/>
          <p:cNvSpPr txBox="1">
            <a:spLocks noChangeArrowheads="1"/>
          </p:cNvSpPr>
          <p:nvPr/>
        </p:nvSpPr>
        <p:spPr bwMode="auto">
          <a:xfrm>
            <a:off x="1520825" y="6119813"/>
            <a:ext cx="247650" cy="366712"/>
          </a:xfrm>
          <a:prstGeom prst="rect">
            <a:avLst/>
          </a:prstGeom>
          <a:noFill/>
          <a:ln w="9525">
            <a:noFill/>
            <a:miter lim="800000"/>
            <a:headEnd/>
            <a:tailEnd/>
          </a:ln>
          <a:effectLst/>
        </p:spPr>
        <p:txBody>
          <a:bodyPr wrap="none">
            <a:spAutoFit/>
          </a:bodyPr>
          <a:lstStyle/>
          <a:p>
            <a:r>
              <a:rPr lang="en-GB"/>
              <a:t>I</a:t>
            </a:r>
            <a:endParaRPr lang="en-US"/>
          </a:p>
        </p:txBody>
      </p:sp>
      <p:sp>
        <p:nvSpPr>
          <p:cNvPr id="200747" name="Text Box 43"/>
          <p:cNvSpPr txBox="1">
            <a:spLocks noChangeArrowheads="1"/>
          </p:cNvSpPr>
          <p:nvPr/>
        </p:nvSpPr>
        <p:spPr bwMode="auto">
          <a:xfrm>
            <a:off x="2981325" y="6119813"/>
            <a:ext cx="298450" cy="366712"/>
          </a:xfrm>
          <a:prstGeom prst="rect">
            <a:avLst/>
          </a:prstGeom>
          <a:noFill/>
          <a:ln w="9525">
            <a:noFill/>
            <a:miter lim="800000"/>
            <a:headEnd/>
            <a:tailEnd/>
          </a:ln>
          <a:effectLst/>
        </p:spPr>
        <p:txBody>
          <a:bodyPr wrap="none">
            <a:spAutoFit/>
          </a:bodyPr>
          <a:lstStyle/>
          <a:p>
            <a:r>
              <a:rPr lang="en-GB"/>
              <a:t>J</a:t>
            </a:r>
            <a:endParaRPr lang="en-US"/>
          </a:p>
        </p:txBody>
      </p:sp>
      <p:sp>
        <p:nvSpPr>
          <p:cNvPr id="200748" name="Text Box 44"/>
          <p:cNvSpPr txBox="1">
            <a:spLocks noChangeArrowheads="1"/>
          </p:cNvSpPr>
          <p:nvPr/>
        </p:nvSpPr>
        <p:spPr bwMode="auto">
          <a:xfrm>
            <a:off x="4835525" y="6119813"/>
            <a:ext cx="336550" cy="366712"/>
          </a:xfrm>
          <a:prstGeom prst="rect">
            <a:avLst/>
          </a:prstGeom>
          <a:noFill/>
          <a:ln w="9525">
            <a:noFill/>
            <a:miter lim="800000"/>
            <a:headEnd/>
            <a:tailEnd/>
          </a:ln>
          <a:effectLst/>
        </p:spPr>
        <p:txBody>
          <a:bodyPr wrap="none">
            <a:spAutoFit/>
          </a:bodyPr>
          <a:lstStyle/>
          <a:p>
            <a:r>
              <a:rPr lang="en-GB"/>
              <a:t>K</a:t>
            </a:r>
            <a:endParaRPr lang="en-US"/>
          </a:p>
        </p:txBody>
      </p:sp>
      <p:sp>
        <p:nvSpPr>
          <p:cNvPr id="200749" name="Text Box 45"/>
          <p:cNvSpPr txBox="1">
            <a:spLocks noChangeArrowheads="1"/>
          </p:cNvSpPr>
          <p:nvPr/>
        </p:nvSpPr>
        <p:spPr bwMode="auto">
          <a:xfrm>
            <a:off x="377825" y="1433513"/>
            <a:ext cx="336550" cy="366712"/>
          </a:xfrm>
          <a:prstGeom prst="rect">
            <a:avLst/>
          </a:prstGeom>
          <a:noFill/>
          <a:ln w="9525">
            <a:noFill/>
            <a:miter lim="800000"/>
            <a:headEnd/>
            <a:tailEnd/>
          </a:ln>
          <a:effectLst/>
        </p:spPr>
        <p:txBody>
          <a:bodyPr wrap="none">
            <a:spAutoFit/>
          </a:bodyPr>
          <a:lstStyle/>
          <a:p>
            <a:r>
              <a:rPr lang="en-GB"/>
              <a:t>A</a:t>
            </a:r>
            <a:endParaRPr lang="en-US"/>
          </a:p>
        </p:txBody>
      </p:sp>
      <p:sp>
        <p:nvSpPr>
          <p:cNvPr id="200750" name="Text Box 46"/>
          <p:cNvSpPr txBox="1">
            <a:spLocks noChangeArrowheads="1"/>
          </p:cNvSpPr>
          <p:nvPr/>
        </p:nvSpPr>
        <p:spPr bwMode="auto">
          <a:xfrm>
            <a:off x="1833563" y="1433513"/>
            <a:ext cx="336550" cy="366712"/>
          </a:xfrm>
          <a:prstGeom prst="rect">
            <a:avLst/>
          </a:prstGeom>
          <a:noFill/>
          <a:ln w="9525">
            <a:noFill/>
            <a:miter lim="800000"/>
            <a:headEnd/>
            <a:tailEnd/>
          </a:ln>
          <a:effectLst/>
        </p:spPr>
        <p:txBody>
          <a:bodyPr wrap="none">
            <a:spAutoFit/>
          </a:bodyPr>
          <a:lstStyle/>
          <a:p>
            <a:r>
              <a:rPr lang="en-GB"/>
              <a:t>B</a:t>
            </a:r>
            <a:endParaRPr lang="en-US"/>
          </a:p>
        </p:txBody>
      </p:sp>
      <p:sp>
        <p:nvSpPr>
          <p:cNvPr id="200751" name="Text Box 47"/>
          <p:cNvSpPr txBox="1">
            <a:spLocks noChangeArrowheads="1"/>
          </p:cNvSpPr>
          <p:nvPr/>
        </p:nvSpPr>
        <p:spPr bwMode="auto">
          <a:xfrm>
            <a:off x="3289300" y="1433513"/>
            <a:ext cx="349250" cy="366712"/>
          </a:xfrm>
          <a:prstGeom prst="rect">
            <a:avLst/>
          </a:prstGeom>
          <a:noFill/>
          <a:ln w="9525">
            <a:noFill/>
            <a:miter lim="800000"/>
            <a:headEnd/>
            <a:tailEnd/>
          </a:ln>
          <a:effectLst/>
        </p:spPr>
        <p:txBody>
          <a:bodyPr wrap="none">
            <a:spAutoFit/>
          </a:bodyPr>
          <a:lstStyle/>
          <a:p>
            <a:r>
              <a:rPr lang="en-GB"/>
              <a:t>C</a:t>
            </a:r>
            <a:endParaRPr lang="en-US"/>
          </a:p>
        </p:txBody>
      </p:sp>
      <p:sp>
        <p:nvSpPr>
          <p:cNvPr id="200752" name="Text Box 48"/>
          <p:cNvSpPr txBox="1">
            <a:spLocks noChangeArrowheads="1"/>
          </p:cNvSpPr>
          <p:nvPr/>
        </p:nvSpPr>
        <p:spPr bwMode="auto">
          <a:xfrm>
            <a:off x="4759325" y="1433513"/>
            <a:ext cx="349250" cy="366712"/>
          </a:xfrm>
          <a:prstGeom prst="rect">
            <a:avLst/>
          </a:prstGeom>
          <a:noFill/>
          <a:ln w="9525">
            <a:noFill/>
            <a:miter lim="800000"/>
            <a:headEnd/>
            <a:tailEnd/>
          </a:ln>
          <a:effectLst/>
        </p:spPr>
        <p:txBody>
          <a:bodyPr wrap="none">
            <a:spAutoFit/>
          </a:bodyPr>
          <a:lstStyle/>
          <a:p>
            <a:r>
              <a:rPr lang="en-GB"/>
              <a:t>D</a:t>
            </a:r>
            <a:endParaRPr lang="en-US"/>
          </a:p>
        </p:txBody>
      </p:sp>
      <p:sp>
        <p:nvSpPr>
          <p:cNvPr id="200753" name="Text Box 49"/>
          <p:cNvSpPr txBox="1">
            <a:spLocks noChangeArrowheads="1"/>
          </p:cNvSpPr>
          <p:nvPr/>
        </p:nvSpPr>
        <p:spPr bwMode="auto">
          <a:xfrm>
            <a:off x="276225" y="3084513"/>
            <a:ext cx="336550" cy="366712"/>
          </a:xfrm>
          <a:prstGeom prst="rect">
            <a:avLst/>
          </a:prstGeom>
          <a:noFill/>
          <a:ln w="9525">
            <a:noFill/>
            <a:miter lim="800000"/>
            <a:headEnd/>
            <a:tailEnd/>
          </a:ln>
          <a:effectLst/>
        </p:spPr>
        <p:txBody>
          <a:bodyPr wrap="none">
            <a:spAutoFit/>
          </a:bodyPr>
          <a:lstStyle/>
          <a:p>
            <a:r>
              <a:rPr lang="en-GB"/>
              <a:t>E</a:t>
            </a:r>
            <a:endParaRPr lang="en-US"/>
          </a:p>
        </p:txBody>
      </p:sp>
      <p:sp>
        <p:nvSpPr>
          <p:cNvPr id="200754" name="Text Box 50"/>
          <p:cNvSpPr txBox="1">
            <a:spLocks noChangeArrowheads="1"/>
          </p:cNvSpPr>
          <p:nvPr/>
        </p:nvSpPr>
        <p:spPr bwMode="auto">
          <a:xfrm>
            <a:off x="1838325" y="2894013"/>
            <a:ext cx="323850" cy="366712"/>
          </a:xfrm>
          <a:prstGeom prst="rect">
            <a:avLst/>
          </a:prstGeom>
          <a:noFill/>
          <a:ln w="9525">
            <a:noFill/>
            <a:miter lim="800000"/>
            <a:headEnd/>
            <a:tailEnd/>
          </a:ln>
          <a:effectLst/>
        </p:spPr>
        <p:txBody>
          <a:bodyPr wrap="none">
            <a:spAutoFit/>
          </a:bodyPr>
          <a:lstStyle/>
          <a:p>
            <a:r>
              <a:rPr lang="en-GB"/>
              <a:t>F</a:t>
            </a:r>
            <a:endParaRPr lang="en-US"/>
          </a:p>
        </p:txBody>
      </p:sp>
      <p:sp>
        <p:nvSpPr>
          <p:cNvPr id="200755" name="Text Box 51"/>
          <p:cNvSpPr txBox="1">
            <a:spLocks noChangeArrowheads="1"/>
          </p:cNvSpPr>
          <p:nvPr/>
        </p:nvSpPr>
        <p:spPr bwMode="auto">
          <a:xfrm>
            <a:off x="4924425" y="3059113"/>
            <a:ext cx="361950" cy="366712"/>
          </a:xfrm>
          <a:prstGeom prst="rect">
            <a:avLst/>
          </a:prstGeom>
          <a:noFill/>
          <a:ln w="9525">
            <a:noFill/>
            <a:miter lim="800000"/>
            <a:headEnd/>
            <a:tailEnd/>
          </a:ln>
          <a:effectLst/>
        </p:spPr>
        <p:txBody>
          <a:bodyPr wrap="none">
            <a:spAutoFit/>
          </a:bodyPr>
          <a:lstStyle/>
          <a:p>
            <a:r>
              <a:rPr lang="en-GB"/>
              <a:t>G</a:t>
            </a:r>
            <a:endParaRPr lang="en-US"/>
          </a:p>
        </p:txBody>
      </p:sp>
      <p:graphicFrame>
        <p:nvGraphicFramePr>
          <p:cNvPr id="200756" name="Object 52"/>
          <p:cNvGraphicFramePr>
            <a:graphicFrameLocks noChangeAspect="1"/>
          </p:cNvGraphicFramePr>
          <p:nvPr/>
        </p:nvGraphicFramePr>
        <p:xfrm>
          <a:off x="3960813" y="5126038"/>
          <a:ext cx="696912" cy="296862"/>
        </p:xfrm>
        <a:graphic>
          <a:graphicData uri="http://schemas.openxmlformats.org/presentationml/2006/ole">
            <p:oleObj spid="_x0000_s46097" name="Equation" r:id="rId19" imgW="533160" imgH="228600" progId="Equation.3">
              <p:embed/>
            </p:oleObj>
          </a:graphicData>
        </a:graphic>
      </p:graphicFrame>
      <p:graphicFrame>
        <p:nvGraphicFramePr>
          <p:cNvPr id="200757" name="Object 53"/>
          <p:cNvGraphicFramePr>
            <a:graphicFrameLocks noChangeAspect="1"/>
          </p:cNvGraphicFramePr>
          <p:nvPr/>
        </p:nvGraphicFramePr>
        <p:xfrm>
          <a:off x="4051300" y="6162675"/>
          <a:ext cx="234950" cy="327025"/>
        </p:xfrm>
        <a:graphic>
          <a:graphicData uri="http://schemas.openxmlformats.org/presentationml/2006/ole">
            <p:oleObj spid="_x0000_s46098" name="Equation" r:id="rId20" imgW="126720" imgH="177480" progId="Equation.3">
              <p:embed/>
            </p:oleObj>
          </a:graphicData>
        </a:graphic>
      </p:graphicFrame>
      <p:graphicFrame>
        <p:nvGraphicFramePr>
          <p:cNvPr id="200758" name="Object 54"/>
          <p:cNvGraphicFramePr>
            <a:graphicFrameLocks noChangeAspect="1"/>
          </p:cNvGraphicFramePr>
          <p:nvPr/>
        </p:nvGraphicFramePr>
        <p:xfrm>
          <a:off x="1054100" y="6149975"/>
          <a:ext cx="234950" cy="327025"/>
        </p:xfrm>
        <a:graphic>
          <a:graphicData uri="http://schemas.openxmlformats.org/presentationml/2006/ole">
            <p:oleObj spid="_x0000_s46099" name="Equation" r:id="rId21" imgW="126720" imgH="177480" progId="Equation.3">
              <p:embed/>
            </p:oleObj>
          </a:graphicData>
        </a:graphic>
      </p:graphicFrame>
      <p:graphicFrame>
        <p:nvGraphicFramePr>
          <p:cNvPr id="200759" name="Object 55"/>
          <p:cNvGraphicFramePr>
            <a:graphicFrameLocks noChangeAspect="1"/>
          </p:cNvGraphicFramePr>
          <p:nvPr/>
        </p:nvGraphicFramePr>
        <p:xfrm>
          <a:off x="709613" y="5583238"/>
          <a:ext cx="696912" cy="296862"/>
        </p:xfrm>
        <a:graphic>
          <a:graphicData uri="http://schemas.openxmlformats.org/presentationml/2006/ole">
            <p:oleObj spid="_x0000_s46100" name="Equation" r:id="rId22" imgW="533160" imgH="228600" progId="Equation.3">
              <p:embed/>
            </p:oleObj>
          </a:graphicData>
        </a:graphic>
      </p:graphicFrame>
      <p:pic>
        <p:nvPicPr>
          <p:cNvPr id="56" name="Picture 8" descr="C:\Users\Dan\Downloads\help_256.png">
            <a:hlinkClick r:id="rId23" action="ppaction://hlinksldjump"/>
          </p:cNvPr>
          <p:cNvPicPr>
            <a:picLocks noChangeAspect="1" noChangeArrowheads="1"/>
          </p:cNvPicPr>
          <p:nvPr/>
        </p:nvPicPr>
        <p:blipFill>
          <a:blip r:embed="rId24"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0730"/>
                                        </p:tgtEl>
                                        <p:attrNameLst>
                                          <p:attrName>style.visibility</p:attrName>
                                        </p:attrNameLst>
                                      </p:cBhvr>
                                      <p:to>
                                        <p:strVal val="visible"/>
                                      </p:to>
                                    </p:set>
                                    <p:animEffect transition="in" filter="fade">
                                      <p:cBhvr>
                                        <p:cTn id="7" dur="500"/>
                                        <p:tgtEl>
                                          <p:spTgt spid="2007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0731"/>
                                        </p:tgtEl>
                                        <p:attrNameLst>
                                          <p:attrName>style.visibility</p:attrName>
                                        </p:attrNameLst>
                                      </p:cBhvr>
                                      <p:to>
                                        <p:strVal val="visible"/>
                                      </p:to>
                                    </p:set>
                                    <p:animEffect transition="in" filter="fade">
                                      <p:cBhvr>
                                        <p:cTn id="12" dur="500"/>
                                        <p:tgtEl>
                                          <p:spTgt spid="20073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0732"/>
                                        </p:tgtEl>
                                        <p:attrNameLst>
                                          <p:attrName>style.visibility</p:attrName>
                                        </p:attrNameLst>
                                      </p:cBhvr>
                                      <p:to>
                                        <p:strVal val="visible"/>
                                      </p:to>
                                    </p:set>
                                    <p:animEffect transition="in" filter="fade">
                                      <p:cBhvr>
                                        <p:cTn id="17" dur="500"/>
                                        <p:tgtEl>
                                          <p:spTgt spid="20073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0737"/>
                                        </p:tgtEl>
                                        <p:attrNameLst>
                                          <p:attrName>style.visibility</p:attrName>
                                        </p:attrNameLst>
                                      </p:cBhvr>
                                      <p:to>
                                        <p:strVal val="visible"/>
                                      </p:to>
                                    </p:set>
                                    <p:animEffect transition="in" filter="fade">
                                      <p:cBhvr>
                                        <p:cTn id="22" dur="500"/>
                                        <p:tgtEl>
                                          <p:spTgt spid="2007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0739"/>
                                        </p:tgtEl>
                                        <p:attrNameLst>
                                          <p:attrName>style.visibility</p:attrName>
                                        </p:attrNameLst>
                                      </p:cBhvr>
                                      <p:to>
                                        <p:strVal val="visible"/>
                                      </p:to>
                                    </p:set>
                                    <p:animEffect transition="in" filter="fade">
                                      <p:cBhvr>
                                        <p:cTn id="27" dur="500"/>
                                        <p:tgtEl>
                                          <p:spTgt spid="20073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0733"/>
                                        </p:tgtEl>
                                        <p:attrNameLst>
                                          <p:attrName>style.visibility</p:attrName>
                                        </p:attrNameLst>
                                      </p:cBhvr>
                                      <p:to>
                                        <p:strVal val="visible"/>
                                      </p:to>
                                    </p:set>
                                    <p:animEffect transition="in" filter="fade">
                                      <p:cBhvr>
                                        <p:cTn id="32" dur="500"/>
                                        <p:tgtEl>
                                          <p:spTgt spid="20073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0734"/>
                                        </p:tgtEl>
                                        <p:attrNameLst>
                                          <p:attrName>style.visibility</p:attrName>
                                        </p:attrNameLst>
                                      </p:cBhvr>
                                      <p:to>
                                        <p:strVal val="visible"/>
                                      </p:to>
                                    </p:set>
                                    <p:animEffect transition="in" filter="fade">
                                      <p:cBhvr>
                                        <p:cTn id="37" dur="500"/>
                                        <p:tgtEl>
                                          <p:spTgt spid="20073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00736"/>
                                        </p:tgtEl>
                                        <p:attrNameLst>
                                          <p:attrName>style.visibility</p:attrName>
                                        </p:attrNameLst>
                                      </p:cBhvr>
                                      <p:to>
                                        <p:strVal val="visible"/>
                                      </p:to>
                                    </p:set>
                                    <p:animEffect transition="in" filter="fade">
                                      <p:cBhvr>
                                        <p:cTn id="42" dur="500"/>
                                        <p:tgtEl>
                                          <p:spTgt spid="20073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00735"/>
                                        </p:tgtEl>
                                        <p:attrNameLst>
                                          <p:attrName>style.visibility</p:attrName>
                                        </p:attrNameLst>
                                      </p:cBhvr>
                                      <p:to>
                                        <p:strVal val="visible"/>
                                      </p:to>
                                    </p:set>
                                    <p:animEffect transition="in" filter="fade">
                                      <p:cBhvr>
                                        <p:cTn id="47" dur="500"/>
                                        <p:tgtEl>
                                          <p:spTgt spid="20073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00738"/>
                                        </p:tgtEl>
                                        <p:attrNameLst>
                                          <p:attrName>style.visibility</p:attrName>
                                        </p:attrNameLst>
                                      </p:cBhvr>
                                      <p:to>
                                        <p:strVal val="visible"/>
                                      </p:to>
                                    </p:set>
                                    <p:animEffect transition="in" filter="fade">
                                      <p:cBhvr>
                                        <p:cTn id="52" dur="500"/>
                                        <p:tgtEl>
                                          <p:spTgt spid="20073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00712"/>
                                        </p:tgtEl>
                                        <p:attrNameLst>
                                          <p:attrName>style.visibility</p:attrName>
                                        </p:attrNameLst>
                                      </p:cBhvr>
                                      <p:to>
                                        <p:strVal val="visible"/>
                                      </p:to>
                                    </p:set>
                                    <p:animEffect transition="in" filter="fade">
                                      <p:cBhvr>
                                        <p:cTn id="57" dur="500"/>
                                        <p:tgtEl>
                                          <p:spTgt spid="20071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00740"/>
                                        </p:tgtEl>
                                        <p:attrNameLst>
                                          <p:attrName>style.visibility</p:attrName>
                                        </p:attrNameLst>
                                      </p:cBhvr>
                                      <p:to>
                                        <p:strVal val="visible"/>
                                      </p:to>
                                    </p:set>
                                    <p:animEffect transition="in" filter="fade">
                                      <p:cBhvr>
                                        <p:cTn id="62" dur="500"/>
                                        <p:tgtEl>
                                          <p:spTgt spid="20074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00711"/>
                                        </p:tgtEl>
                                        <p:attrNameLst>
                                          <p:attrName>style.visibility</p:attrName>
                                        </p:attrNameLst>
                                      </p:cBhvr>
                                      <p:to>
                                        <p:strVal val="visible"/>
                                      </p:to>
                                    </p:set>
                                    <p:animEffect transition="in" filter="fade">
                                      <p:cBhvr>
                                        <p:cTn id="67" dur="500"/>
                                        <p:tgtEl>
                                          <p:spTgt spid="20071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00741"/>
                                        </p:tgtEl>
                                        <p:attrNameLst>
                                          <p:attrName>style.visibility</p:attrName>
                                        </p:attrNameLst>
                                      </p:cBhvr>
                                      <p:to>
                                        <p:strVal val="visible"/>
                                      </p:to>
                                    </p:set>
                                    <p:animEffect transition="in" filter="fade">
                                      <p:cBhvr>
                                        <p:cTn id="72" dur="500"/>
                                        <p:tgtEl>
                                          <p:spTgt spid="200741"/>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00710"/>
                                        </p:tgtEl>
                                        <p:attrNameLst>
                                          <p:attrName>style.visibility</p:attrName>
                                        </p:attrNameLst>
                                      </p:cBhvr>
                                      <p:to>
                                        <p:strVal val="visible"/>
                                      </p:to>
                                    </p:set>
                                    <p:animEffect transition="in" filter="fade">
                                      <p:cBhvr>
                                        <p:cTn id="77" dur="500"/>
                                        <p:tgtEl>
                                          <p:spTgt spid="20071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200742"/>
                                        </p:tgtEl>
                                        <p:attrNameLst>
                                          <p:attrName>style.visibility</p:attrName>
                                        </p:attrNameLst>
                                      </p:cBhvr>
                                      <p:to>
                                        <p:strVal val="visible"/>
                                      </p:to>
                                    </p:set>
                                    <p:animEffect transition="in" filter="fade">
                                      <p:cBhvr>
                                        <p:cTn id="82" dur="500"/>
                                        <p:tgtEl>
                                          <p:spTgt spid="200742"/>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00709"/>
                                        </p:tgtEl>
                                        <p:attrNameLst>
                                          <p:attrName>style.visibility</p:attrName>
                                        </p:attrNameLst>
                                      </p:cBhvr>
                                      <p:to>
                                        <p:strVal val="visible"/>
                                      </p:to>
                                    </p:set>
                                    <p:animEffect transition="in" filter="fade">
                                      <p:cBhvr>
                                        <p:cTn id="87" dur="500"/>
                                        <p:tgtEl>
                                          <p:spTgt spid="200709"/>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200743"/>
                                        </p:tgtEl>
                                        <p:attrNameLst>
                                          <p:attrName>style.visibility</p:attrName>
                                        </p:attrNameLst>
                                      </p:cBhvr>
                                      <p:to>
                                        <p:strVal val="visible"/>
                                      </p:to>
                                    </p:set>
                                    <p:animEffect transition="in" filter="fade">
                                      <p:cBhvr>
                                        <p:cTn id="92" dur="500"/>
                                        <p:tgtEl>
                                          <p:spTgt spid="200743"/>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200708"/>
                                        </p:tgtEl>
                                        <p:attrNameLst>
                                          <p:attrName>style.visibility</p:attrName>
                                        </p:attrNameLst>
                                      </p:cBhvr>
                                      <p:to>
                                        <p:strVal val="visible"/>
                                      </p:to>
                                    </p:set>
                                    <p:animEffect transition="in" filter="fade">
                                      <p:cBhvr>
                                        <p:cTn id="97" dur="500"/>
                                        <p:tgtEl>
                                          <p:spTgt spid="200708"/>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200744"/>
                                        </p:tgtEl>
                                        <p:attrNameLst>
                                          <p:attrName>style.visibility</p:attrName>
                                        </p:attrNameLst>
                                      </p:cBhvr>
                                      <p:to>
                                        <p:strVal val="visible"/>
                                      </p:to>
                                    </p:set>
                                    <p:animEffect transition="in" filter="fade">
                                      <p:cBhvr>
                                        <p:cTn id="102" dur="500"/>
                                        <p:tgtEl>
                                          <p:spTgt spid="200744"/>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200707"/>
                                        </p:tgtEl>
                                        <p:attrNameLst>
                                          <p:attrName>style.visibility</p:attrName>
                                        </p:attrNameLst>
                                      </p:cBhvr>
                                      <p:to>
                                        <p:strVal val="visible"/>
                                      </p:to>
                                    </p:set>
                                    <p:animEffect transition="in" filter="fade">
                                      <p:cBhvr>
                                        <p:cTn id="107" dur="500"/>
                                        <p:tgtEl>
                                          <p:spTgt spid="200707"/>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nodeType="clickEffect">
                                  <p:stCondLst>
                                    <p:cond delay="0"/>
                                  </p:stCondLst>
                                  <p:childTnLst>
                                    <p:set>
                                      <p:cBhvr>
                                        <p:cTn id="111" dur="1" fill="hold">
                                          <p:stCondLst>
                                            <p:cond delay="0"/>
                                          </p:stCondLst>
                                        </p:cTn>
                                        <p:tgtEl>
                                          <p:spTgt spid="200756"/>
                                        </p:tgtEl>
                                        <p:attrNameLst>
                                          <p:attrName>style.visibility</p:attrName>
                                        </p:attrNameLst>
                                      </p:cBhvr>
                                      <p:to>
                                        <p:strVal val="visible"/>
                                      </p:to>
                                    </p:set>
                                    <p:animEffect transition="in" filter="fade">
                                      <p:cBhvr>
                                        <p:cTn id="112" dur="500"/>
                                        <p:tgtEl>
                                          <p:spTgt spid="200756"/>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nodeType="clickEffect">
                                  <p:stCondLst>
                                    <p:cond delay="0"/>
                                  </p:stCondLst>
                                  <p:childTnLst>
                                    <p:set>
                                      <p:cBhvr>
                                        <p:cTn id="116" dur="1" fill="hold">
                                          <p:stCondLst>
                                            <p:cond delay="0"/>
                                          </p:stCondLst>
                                        </p:cTn>
                                        <p:tgtEl>
                                          <p:spTgt spid="200757"/>
                                        </p:tgtEl>
                                        <p:attrNameLst>
                                          <p:attrName>style.visibility</p:attrName>
                                        </p:attrNameLst>
                                      </p:cBhvr>
                                      <p:to>
                                        <p:strVal val="visible"/>
                                      </p:to>
                                    </p:set>
                                    <p:animEffect transition="in" filter="fade">
                                      <p:cBhvr>
                                        <p:cTn id="117" dur="500"/>
                                        <p:tgtEl>
                                          <p:spTgt spid="200757"/>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200758"/>
                                        </p:tgtEl>
                                        <p:attrNameLst>
                                          <p:attrName>style.visibility</p:attrName>
                                        </p:attrNameLst>
                                      </p:cBhvr>
                                      <p:to>
                                        <p:strVal val="visible"/>
                                      </p:to>
                                    </p:set>
                                    <p:animEffect transition="in" filter="fade">
                                      <p:cBhvr>
                                        <p:cTn id="122" dur="500"/>
                                        <p:tgtEl>
                                          <p:spTgt spid="200758"/>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200706"/>
                                        </p:tgtEl>
                                        <p:attrNameLst>
                                          <p:attrName>style.visibility</p:attrName>
                                        </p:attrNameLst>
                                      </p:cBhvr>
                                      <p:to>
                                        <p:strVal val="visible"/>
                                      </p:to>
                                    </p:set>
                                    <p:animEffect transition="in" filter="fade">
                                      <p:cBhvr>
                                        <p:cTn id="127" dur="500"/>
                                        <p:tgtEl>
                                          <p:spTgt spid="200706"/>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nodeType="clickEffect">
                                  <p:stCondLst>
                                    <p:cond delay="0"/>
                                  </p:stCondLst>
                                  <p:childTnLst>
                                    <p:set>
                                      <p:cBhvr>
                                        <p:cTn id="131" dur="1" fill="hold">
                                          <p:stCondLst>
                                            <p:cond delay="0"/>
                                          </p:stCondLst>
                                        </p:cTn>
                                        <p:tgtEl>
                                          <p:spTgt spid="200759"/>
                                        </p:tgtEl>
                                        <p:attrNameLst>
                                          <p:attrName>style.visibility</p:attrName>
                                        </p:attrNameLst>
                                      </p:cBhvr>
                                      <p:to>
                                        <p:strVal val="visible"/>
                                      </p:to>
                                    </p:set>
                                    <p:animEffect transition="in" filter="fade">
                                      <p:cBhvr>
                                        <p:cTn id="132" dur="500"/>
                                        <p:tgtEl>
                                          <p:spTgt spid="2007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6" grpId="0" animBg="1"/>
      <p:bldP spid="200707" grpId="0" animBg="1"/>
      <p:bldP spid="200708" grpId="0" animBg="1"/>
      <p:bldP spid="200709" grpId="0" animBg="1"/>
      <p:bldP spid="200710" grpId="0" animBg="1"/>
      <p:bldP spid="200711" grpId="0" animBg="1"/>
      <p:bldP spid="20071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4" name="Text Box 4"/>
          <p:cNvSpPr txBox="1">
            <a:spLocks noChangeArrowheads="1"/>
          </p:cNvSpPr>
          <p:nvPr/>
        </p:nvSpPr>
        <p:spPr bwMode="auto">
          <a:xfrm>
            <a:off x="682626" y="239715"/>
            <a:ext cx="7718973" cy="1323439"/>
          </a:xfrm>
          <a:prstGeom prst="rect">
            <a:avLst/>
          </a:prstGeom>
          <a:solidFill>
            <a:srgbClr val="FFFF00"/>
          </a:solidFill>
          <a:ln w="9525">
            <a:noFill/>
            <a:miter lim="800000"/>
            <a:headEnd/>
            <a:tailEnd/>
          </a:ln>
          <a:effectLst/>
        </p:spPr>
        <p:txBody>
          <a:bodyPr wrap="none">
            <a:spAutoFit/>
          </a:bodyPr>
          <a:lstStyle/>
          <a:p>
            <a:r>
              <a:rPr lang="en-GB" sz="2000"/>
              <a:t>Three identical squares overlap as shown.</a:t>
            </a:r>
          </a:p>
          <a:p>
            <a:r>
              <a:rPr lang="en-GB" sz="2000"/>
              <a:t>The areas of the overlapping sections are 2cm</a:t>
            </a:r>
            <a:r>
              <a:rPr lang="en-GB" sz="2000" baseline="30000"/>
              <a:t>2</a:t>
            </a:r>
            <a:r>
              <a:rPr lang="en-GB" sz="2000"/>
              <a:t>, 5cm</a:t>
            </a:r>
            <a:r>
              <a:rPr lang="en-GB" sz="2000" baseline="30000"/>
              <a:t>2</a:t>
            </a:r>
            <a:r>
              <a:rPr lang="en-GB" sz="2000"/>
              <a:t> and 8cm</a:t>
            </a:r>
            <a:r>
              <a:rPr lang="en-GB" sz="2000" baseline="30000"/>
              <a:t>2</a:t>
            </a:r>
            <a:r>
              <a:rPr lang="en-GB" sz="2000"/>
              <a:t>.</a:t>
            </a:r>
          </a:p>
          <a:p>
            <a:r>
              <a:rPr lang="en-GB" sz="2000"/>
              <a:t>The areas of the non-overlapping parts of the squares are 117cm</a:t>
            </a:r>
            <a:r>
              <a:rPr lang="en-GB" sz="2000" baseline="30000"/>
              <a:t>2</a:t>
            </a:r>
            <a:r>
              <a:rPr lang="en-GB" sz="2000"/>
              <a:t>.</a:t>
            </a:r>
          </a:p>
          <a:p>
            <a:r>
              <a:rPr lang="en-GB" sz="2000"/>
              <a:t>What are the lengths of the sides of the squares?</a:t>
            </a:r>
            <a:endParaRPr lang="en-US" sz="2000"/>
          </a:p>
        </p:txBody>
      </p:sp>
      <p:sp>
        <p:nvSpPr>
          <p:cNvPr id="358405" name="Rectangle 5"/>
          <p:cNvSpPr>
            <a:spLocks noChangeArrowheads="1"/>
          </p:cNvSpPr>
          <p:nvPr/>
        </p:nvSpPr>
        <p:spPr bwMode="auto">
          <a:xfrm>
            <a:off x="1968501" y="1981200"/>
            <a:ext cx="2159000" cy="2159000"/>
          </a:xfrm>
          <a:prstGeom prst="rect">
            <a:avLst/>
          </a:prstGeom>
          <a:solidFill>
            <a:srgbClr val="333333">
              <a:alpha val="30000"/>
            </a:srgbClr>
          </a:solidFill>
          <a:ln w="38100">
            <a:solidFill>
              <a:srgbClr val="0000FF"/>
            </a:solidFill>
            <a:miter lim="800000"/>
            <a:headEnd/>
            <a:tailEnd/>
          </a:ln>
          <a:effectLst/>
        </p:spPr>
        <p:txBody>
          <a:bodyPr wrap="none" anchor="ctr"/>
          <a:lstStyle/>
          <a:p>
            <a:endParaRPr lang="en-GB"/>
          </a:p>
        </p:txBody>
      </p:sp>
      <p:sp>
        <p:nvSpPr>
          <p:cNvPr id="358406" name="Rectangle 6"/>
          <p:cNvSpPr>
            <a:spLocks noChangeArrowheads="1"/>
          </p:cNvSpPr>
          <p:nvPr/>
        </p:nvSpPr>
        <p:spPr bwMode="auto">
          <a:xfrm rot="-1302651">
            <a:off x="661989" y="3422650"/>
            <a:ext cx="2159000" cy="2159000"/>
          </a:xfrm>
          <a:prstGeom prst="rect">
            <a:avLst/>
          </a:prstGeom>
          <a:solidFill>
            <a:srgbClr val="333333">
              <a:alpha val="30000"/>
            </a:srgbClr>
          </a:solidFill>
          <a:ln w="38100">
            <a:solidFill>
              <a:srgbClr val="0000FF"/>
            </a:solidFill>
            <a:miter lim="800000"/>
            <a:headEnd/>
            <a:tailEnd/>
          </a:ln>
          <a:effectLst/>
        </p:spPr>
        <p:txBody>
          <a:bodyPr wrap="none" anchor="ctr"/>
          <a:lstStyle/>
          <a:p>
            <a:endParaRPr lang="en-GB"/>
          </a:p>
        </p:txBody>
      </p:sp>
      <p:sp>
        <p:nvSpPr>
          <p:cNvPr id="358407" name="Rectangle 7"/>
          <p:cNvSpPr>
            <a:spLocks noChangeArrowheads="1"/>
          </p:cNvSpPr>
          <p:nvPr/>
        </p:nvSpPr>
        <p:spPr bwMode="auto">
          <a:xfrm rot="-3788714">
            <a:off x="2994025" y="3886201"/>
            <a:ext cx="2159000" cy="2159000"/>
          </a:xfrm>
          <a:prstGeom prst="rect">
            <a:avLst/>
          </a:prstGeom>
          <a:solidFill>
            <a:srgbClr val="333333">
              <a:alpha val="30000"/>
            </a:srgbClr>
          </a:solidFill>
          <a:ln w="38100">
            <a:solidFill>
              <a:srgbClr val="0000FF"/>
            </a:solidFill>
            <a:miter lim="800000"/>
            <a:headEnd/>
            <a:tailEnd/>
          </a:ln>
          <a:effectLst/>
        </p:spPr>
        <p:txBody>
          <a:bodyPr wrap="none" anchor="ctr"/>
          <a:lstStyle/>
          <a:p>
            <a:endParaRPr lang="en-GB"/>
          </a:p>
        </p:txBody>
      </p:sp>
      <p:sp>
        <p:nvSpPr>
          <p:cNvPr id="358408" name="Text Box 8"/>
          <p:cNvSpPr txBox="1">
            <a:spLocks noChangeArrowheads="1"/>
          </p:cNvSpPr>
          <p:nvPr/>
        </p:nvSpPr>
        <p:spPr bwMode="auto">
          <a:xfrm>
            <a:off x="5076825" y="1839914"/>
            <a:ext cx="3256020" cy="646331"/>
          </a:xfrm>
          <a:prstGeom prst="rect">
            <a:avLst/>
          </a:prstGeom>
          <a:solidFill>
            <a:srgbClr val="CCFFCC"/>
          </a:solidFill>
          <a:ln w="9525">
            <a:noFill/>
            <a:miter lim="800000"/>
            <a:headEnd/>
            <a:tailEnd/>
          </a:ln>
          <a:effectLst/>
        </p:spPr>
        <p:txBody>
          <a:bodyPr wrap="none">
            <a:spAutoFit/>
          </a:bodyPr>
          <a:lstStyle/>
          <a:p>
            <a:r>
              <a:rPr lang="en-GB"/>
              <a:t>Total area = non-overlapping </a:t>
            </a:r>
          </a:p>
          <a:p>
            <a:r>
              <a:rPr lang="en-GB"/>
              <a:t>	     + 2 x overlapping </a:t>
            </a:r>
            <a:endParaRPr lang="en-US"/>
          </a:p>
        </p:txBody>
      </p:sp>
      <p:sp>
        <p:nvSpPr>
          <p:cNvPr id="358409" name="Text Box 9"/>
          <p:cNvSpPr txBox="1">
            <a:spLocks noChangeArrowheads="1"/>
          </p:cNvSpPr>
          <p:nvPr/>
        </p:nvSpPr>
        <p:spPr bwMode="auto">
          <a:xfrm>
            <a:off x="6181726" y="2640013"/>
            <a:ext cx="2450223" cy="369332"/>
          </a:xfrm>
          <a:prstGeom prst="rect">
            <a:avLst/>
          </a:prstGeom>
          <a:noFill/>
          <a:ln w="9525">
            <a:noFill/>
            <a:miter lim="800000"/>
            <a:headEnd/>
            <a:tailEnd/>
          </a:ln>
          <a:effectLst/>
        </p:spPr>
        <p:txBody>
          <a:bodyPr wrap="none">
            <a:spAutoFit/>
          </a:bodyPr>
          <a:lstStyle/>
          <a:p>
            <a:r>
              <a:rPr lang="en-GB"/>
              <a:t>= 117 + 2 x (2 + 5 + 8)</a:t>
            </a:r>
            <a:endParaRPr lang="en-US"/>
          </a:p>
        </p:txBody>
      </p:sp>
      <p:sp>
        <p:nvSpPr>
          <p:cNvPr id="358410" name="Text Box 10"/>
          <p:cNvSpPr txBox="1">
            <a:spLocks noChangeArrowheads="1"/>
          </p:cNvSpPr>
          <p:nvPr/>
        </p:nvSpPr>
        <p:spPr bwMode="auto">
          <a:xfrm>
            <a:off x="6169025" y="3033713"/>
            <a:ext cx="1160895" cy="369332"/>
          </a:xfrm>
          <a:prstGeom prst="rect">
            <a:avLst/>
          </a:prstGeom>
          <a:noFill/>
          <a:ln w="9525">
            <a:noFill/>
            <a:miter lim="800000"/>
            <a:headEnd/>
            <a:tailEnd/>
          </a:ln>
          <a:effectLst/>
        </p:spPr>
        <p:txBody>
          <a:bodyPr wrap="none">
            <a:spAutoFit/>
          </a:bodyPr>
          <a:lstStyle/>
          <a:p>
            <a:r>
              <a:rPr lang="en-GB"/>
              <a:t>= 147cm</a:t>
            </a:r>
            <a:r>
              <a:rPr lang="en-GB" baseline="30000"/>
              <a:t>2</a:t>
            </a:r>
            <a:endParaRPr lang="en-US" baseline="30000"/>
          </a:p>
        </p:txBody>
      </p:sp>
      <p:sp>
        <p:nvSpPr>
          <p:cNvPr id="358411" name="Text Box 11"/>
          <p:cNvSpPr txBox="1">
            <a:spLocks noChangeArrowheads="1"/>
          </p:cNvSpPr>
          <p:nvPr/>
        </p:nvSpPr>
        <p:spPr bwMode="auto">
          <a:xfrm>
            <a:off x="6257926" y="3554413"/>
            <a:ext cx="2392001" cy="369332"/>
          </a:xfrm>
          <a:prstGeom prst="rect">
            <a:avLst/>
          </a:prstGeom>
          <a:noFill/>
          <a:ln w="9525">
            <a:noFill/>
            <a:miter lim="800000"/>
            <a:headEnd/>
            <a:tailEnd/>
          </a:ln>
          <a:effectLst/>
        </p:spPr>
        <p:txBody>
          <a:bodyPr wrap="none">
            <a:spAutoFit/>
          </a:bodyPr>
          <a:lstStyle/>
          <a:p>
            <a:r>
              <a:rPr lang="en-GB"/>
              <a:t>Each square = 49cm</a:t>
            </a:r>
            <a:r>
              <a:rPr lang="en-GB" baseline="30000"/>
              <a:t>2</a:t>
            </a:r>
            <a:endParaRPr lang="en-US" baseline="30000"/>
          </a:p>
        </p:txBody>
      </p:sp>
      <p:sp>
        <p:nvSpPr>
          <p:cNvPr id="358412" name="Text Box 12"/>
          <p:cNvSpPr txBox="1">
            <a:spLocks noChangeArrowheads="1"/>
          </p:cNvSpPr>
          <p:nvPr/>
        </p:nvSpPr>
        <p:spPr bwMode="auto">
          <a:xfrm>
            <a:off x="5851525" y="4037013"/>
            <a:ext cx="2961067" cy="369332"/>
          </a:xfrm>
          <a:prstGeom prst="rect">
            <a:avLst/>
          </a:prstGeom>
          <a:solidFill>
            <a:srgbClr val="99CCFF"/>
          </a:solidFill>
          <a:ln w="38100">
            <a:solidFill>
              <a:schemeClr val="tx1"/>
            </a:solidFill>
            <a:miter lim="800000"/>
            <a:headEnd/>
            <a:tailEnd/>
          </a:ln>
          <a:effectLst/>
        </p:spPr>
        <p:txBody>
          <a:bodyPr wrap="none">
            <a:spAutoFit/>
          </a:bodyPr>
          <a:lstStyle/>
          <a:p>
            <a:r>
              <a:rPr lang="en-GB"/>
              <a:t>Side of each square = </a:t>
            </a:r>
            <a:r>
              <a:rPr lang="en-GB" b="1"/>
              <a:t>7cm</a:t>
            </a:r>
            <a:endParaRPr lang="en-US" b="1" baseline="30000"/>
          </a:p>
        </p:txBody>
      </p:sp>
      <p:pic>
        <p:nvPicPr>
          <p:cNvPr id="11" name="Picture 8" descr="C:\Users\Dan\Downloads\help_256.png">
            <a:hlinkClick r:id="rId2" action="ppaction://hlinksldjump"/>
          </p:cNvPr>
          <p:cNvPicPr>
            <a:picLocks noChangeAspect="1" noChangeArrowheads="1"/>
          </p:cNvPicPr>
          <p:nvPr/>
        </p:nvPicPr>
        <p:blipFill>
          <a:blip r:embed="rId3"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58405"/>
                                        </p:tgtEl>
                                        <p:attrNameLst>
                                          <p:attrName>style.visibility</p:attrName>
                                        </p:attrNameLst>
                                      </p:cBhvr>
                                      <p:to>
                                        <p:strVal val="visible"/>
                                      </p:to>
                                    </p:set>
                                    <p:anim calcmode="lin" valueType="num">
                                      <p:cBhvr additive="base">
                                        <p:cTn id="7" dur="500" fill="hold"/>
                                        <p:tgtEl>
                                          <p:spTgt spid="358405"/>
                                        </p:tgtEl>
                                        <p:attrNameLst>
                                          <p:attrName>ppt_x</p:attrName>
                                        </p:attrNameLst>
                                      </p:cBhvr>
                                      <p:tavLst>
                                        <p:tav tm="0">
                                          <p:val>
                                            <p:strVal val="#ppt_x"/>
                                          </p:val>
                                        </p:tav>
                                        <p:tav tm="100000">
                                          <p:val>
                                            <p:strVal val="#ppt_x"/>
                                          </p:val>
                                        </p:tav>
                                      </p:tavLst>
                                    </p:anim>
                                    <p:anim calcmode="lin" valueType="num">
                                      <p:cBhvr additive="base">
                                        <p:cTn id="8" dur="500" fill="hold"/>
                                        <p:tgtEl>
                                          <p:spTgt spid="358405"/>
                                        </p:tgtEl>
                                        <p:attrNameLst>
                                          <p:attrName>ppt_y</p:attrName>
                                        </p:attrNameLst>
                                      </p:cBhvr>
                                      <p:tavLst>
                                        <p:tav tm="0">
                                          <p:val>
                                            <p:strVal val="1+#ppt_h/2"/>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58406"/>
                                        </p:tgtEl>
                                        <p:attrNameLst>
                                          <p:attrName>style.visibility</p:attrName>
                                        </p:attrNameLst>
                                      </p:cBhvr>
                                      <p:to>
                                        <p:strVal val="visible"/>
                                      </p:to>
                                    </p:set>
                                    <p:anim calcmode="lin" valueType="num">
                                      <p:cBhvr additive="base">
                                        <p:cTn id="11" dur="500" fill="hold"/>
                                        <p:tgtEl>
                                          <p:spTgt spid="358406"/>
                                        </p:tgtEl>
                                        <p:attrNameLst>
                                          <p:attrName>ppt_x</p:attrName>
                                        </p:attrNameLst>
                                      </p:cBhvr>
                                      <p:tavLst>
                                        <p:tav tm="0">
                                          <p:val>
                                            <p:strVal val="0-#ppt_w/2"/>
                                          </p:val>
                                        </p:tav>
                                        <p:tav tm="100000">
                                          <p:val>
                                            <p:strVal val="#ppt_x"/>
                                          </p:val>
                                        </p:tav>
                                      </p:tavLst>
                                    </p:anim>
                                    <p:anim calcmode="lin" valueType="num">
                                      <p:cBhvr additive="base">
                                        <p:cTn id="12" dur="500" fill="hold"/>
                                        <p:tgtEl>
                                          <p:spTgt spid="358406"/>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58407"/>
                                        </p:tgtEl>
                                        <p:attrNameLst>
                                          <p:attrName>style.visibility</p:attrName>
                                        </p:attrNameLst>
                                      </p:cBhvr>
                                      <p:to>
                                        <p:strVal val="visible"/>
                                      </p:to>
                                    </p:set>
                                    <p:anim calcmode="lin" valueType="num">
                                      <p:cBhvr additive="base">
                                        <p:cTn id="15" dur="500" fill="hold"/>
                                        <p:tgtEl>
                                          <p:spTgt spid="358407"/>
                                        </p:tgtEl>
                                        <p:attrNameLst>
                                          <p:attrName>ppt_x</p:attrName>
                                        </p:attrNameLst>
                                      </p:cBhvr>
                                      <p:tavLst>
                                        <p:tav tm="0">
                                          <p:val>
                                            <p:strVal val="1+#ppt_w/2"/>
                                          </p:val>
                                        </p:tav>
                                        <p:tav tm="100000">
                                          <p:val>
                                            <p:strVal val="#ppt_x"/>
                                          </p:val>
                                        </p:tav>
                                      </p:tavLst>
                                    </p:anim>
                                    <p:anim calcmode="lin" valueType="num">
                                      <p:cBhvr additive="base">
                                        <p:cTn id="16" dur="500" fill="hold"/>
                                        <p:tgtEl>
                                          <p:spTgt spid="358407"/>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58408"/>
                                        </p:tgtEl>
                                        <p:attrNameLst>
                                          <p:attrName>style.visibility</p:attrName>
                                        </p:attrNameLst>
                                      </p:cBhvr>
                                      <p:to>
                                        <p:strVal val="visible"/>
                                      </p:to>
                                    </p:set>
                                    <p:animEffect transition="in" filter="fade">
                                      <p:cBhvr>
                                        <p:cTn id="21" dur="500"/>
                                        <p:tgtEl>
                                          <p:spTgt spid="35840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58409"/>
                                        </p:tgtEl>
                                        <p:attrNameLst>
                                          <p:attrName>style.visibility</p:attrName>
                                        </p:attrNameLst>
                                      </p:cBhvr>
                                      <p:to>
                                        <p:strVal val="visible"/>
                                      </p:to>
                                    </p:set>
                                    <p:animEffect transition="in" filter="fade">
                                      <p:cBhvr>
                                        <p:cTn id="26" dur="500"/>
                                        <p:tgtEl>
                                          <p:spTgt spid="35840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58410"/>
                                        </p:tgtEl>
                                        <p:attrNameLst>
                                          <p:attrName>style.visibility</p:attrName>
                                        </p:attrNameLst>
                                      </p:cBhvr>
                                      <p:to>
                                        <p:strVal val="visible"/>
                                      </p:to>
                                    </p:set>
                                    <p:animEffect transition="in" filter="fade">
                                      <p:cBhvr>
                                        <p:cTn id="31" dur="500"/>
                                        <p:tgtEl>
                                          <p:spTgt spid="3584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58411"/>
                                        </p:tgtEl>
                                        <p:attrNameLst>
                                          <p:attrName>style.visibility</p:attrName>
                                        </p:attrNameLst>
                                      </p:cBhvr>
                                      <p:to>
                                        <p:strVal val="visible"/>
                                      </p:to>
                                    </p:set>
                                    <p:animEffect transition="in" filter="fade">
                                      <p:cBhvr>
                                        <p:cTn id="36" dur="500"/>
                                        <p:tgtEl>
                                          <p:spTgt spid="35841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58412"/>
                                        </p:tgtEl>
                                        <p:attrNameLst>
                                          <p:attrName>style.visibility</p:attrName>
                                        </p:attrNameLst>
                                      </p:cBhvr>
                                      <p:to>
                                        <p:strVal val="visible"/>
                                      </p:to>
                                    </p:set>
                                    <p:animEffect transition="in" filter="fade">
                                      <p:cBhvr>
                                        <p:cTn id="41" dur="500"/>
                                        <p:tgtEl>
                                          <p:spTgt spid="358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05" grpId="0" animBg="1"/>
      <p:bldP spid="358406" grpId="0" animBg="1"/>
      <p:bldP spid="358407" grpId="0" animBg="1"/>
      <p:bldP spid="358408" grpId="0" animBg="1"/>
      <p:bldP spid="358409" grpId="0"/>
      <p:bldP spid="358410" grpId="0"/>
      <p:bldP spid="358411" grpId="0"/>
      <p:bldP spid="35841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descr="Picture1.png (712×712)"/>
          <p:cNvPicPr>
            <a:picLocks noChangeAspect="1" noChangeArrowheads="1"/>
          </p:cNvPicPr>
          <p:nvPr/>
        </p:nvPicPr>
        <p:blipFill>
          <a:blip r:embed="rId3" cstate="print"/>
          <a:srcRect/>
          <a:stretch>
            <a:fillRect/>
          </a:stretch>
        </p:blipFill>
        <p:spPr bwMode="auto">
          <a:xfrm>
            <a:off x="204726" y="1370870"/>
            <a:ext cx="5128951" cy="5128952"/>
          </a:xfrm>
          <a:prstGeom prst="rect">
            <a:avLst/>
          </a:prstGeom>
          <a:noFill/>
        </p:spPr>
      </p:pic>
      <p:sp>
        <p:nvSpPr>
          <p:cNvPr id="5" name="Rectangle 4"/>
          <p:cNvSpPr/>
          <p:nvPr/>
        </p:nvSpPr>
        <p:spPr>
          <a:xfrm>
            <a:off x="299258" y="246256"/>
            <a:ext cx="8512233" cy="523220"/>
          </a:xfrm>
          <a:prstGeom prst="rect">
            <a:avLst/>
          </a:prstGeom>
          <a:solidFill>
            <a:schemeClr val="bg1">
              <a:lumMod val="65000"/>
            </a:schemeClr>
          </a:solidFill>
        </p:spPr>
        <p:txBody>
          <a:bodyPr wrap="square">
            <a:spAutoFit/>
          </a:bodyPr>
          <a:lstStyle/>
          <a:p>
            <a:r>
              <a:rPr lang="en-GB" sz="2800" dirty="0" smtClean="0"/>
              <a:t>Prove that the red areas and the pink areas are the same</a:t>
            </a:r>
            <a:endParaRPr lang="en-GB" sz="2800" dirty="0"/>
          </a:p>
        </p:txBody>
      </p:sp>
      <p:sp>
        <p:nvSpPr>
          <p:cNvPr id="11" name="TextBox 10"/>
          <p:cNvSpPr txBox="1"/>
          <p:nvPr/>
        </p:nvSpPr>
        <p:spPr>
          <a:xfrm>
            <a:off x="4586512" y="1399718"/>
            <a:ext cx="1247008" cy="369332"/>
          </a:xfrm>
          <a:prstGeom prst="rect">
            <a:avLst/>
          </a:prstGeom>
          <a:noFill/>
        </p:spPr>
        <p:txBody>
          <a:bodyPr wrap="none" rtlCol="0">
            <a:spAutoFit/>
          </a:bodyPr>
          <a:lstStyle/>
          <a:p>
            <a:r>
              <a:rPr lang="en-GB" dirty="0" smtClean="0"/>
              <a:t>large circle </a:t>
            </a:r>
            <a:endParaRPr lang="en-GB" dirty="0"/>
          </a:p>
        </p:txBody>
      </p:sp>
      <p:graphicFrame>
        <p:nvGraphicFramePr>
          <p:cNvPr id="78856" name="Object 8"/>
          <p:cNvGraphicFramePr>
            <a:graphicFrameLocks noChangeAspect="1"/>
          </p:cNvGraphicFramePr>
          <p:nvPr/>
        </p:nvGraphicFramePr>
        <p:xfrm>
          <a:off x="5696629" y="1353828"/>
          <a:ext cx="950912" cy="411243"/>
        </p:xfrm>
        <a:graphic>
          <a:graphicData uri="http://schemas.openxmlformats.org/presentationml/2006/ole">
            <p:oleObj spid="_x0000_s108546" name="Equation" r:id="rId4" imgW="558720" imgH="241200" progId="Equation.3">
              <p:embed/>
            </p:oleObj>
          </a:graphicData>
        </a:graphic>
      </p:graphicFrame>
      <p:graphicFrame>
        <p:nvGraphicFramePr>
          <p:cNvPr id="78857" name="Object 9"/>
          <p:cNvGraphicFramePr>
            <a:graphicFrameLocks noChangeAspect="1"/>
          </p:cNvGraphicFramePr>
          <p:nvPr/>
        </p:nvGraphicFramePr>
        <p:xfrm>
          <a:off x="6647994" y="1380367"/>
          <a:ext cx="757238" cy="346075"/>
        </p:xfrm>
        <a:graphic>
          <a:graphicData uri="http://schemas.openxmlformats.org/presentationml/2006/ole">
            <p:oleObj spid="_x0000_s108547" name="Equation" r:id="rId5" imgW="444240" imgH="203040" progId="Equation.3">
              <p:embed/>
            </p:oleObj>
          </a:graphicData>
        </a:graphic>
      </p:graphicFrame>
      <p:sp>
        <p:nvSpPr>
          <p:cNvPr id="18" name="TextBox 17"/>
          <p:cNvSpPr txBox="1"/>
          <p:nvPr/>
        </p:nvSpPr>
        <p:spPr>
          <a:xfrm>
            <a:off x="7307941" y="1400628"/>
            <a:ext cx="1532599" cy="369332"/>
          </a:xfrm>
          <a:prstGeom prst="rect">
            <a:avLst/>
          </a:prstGeom>
          <a:noFill/>
        </p:spPr>
        <p:txBody>
          <a:bodyPr wrap="none" rtlCol="0">
            <a:spAutoFit/>
          </a:bodyPr>
          <a:lstStyle/>
          <a:p>
            <a:r>
              <a:rPr lang="en-GB" dirty="0" smtClean="0"/>
              <a:t>= small circles </a:t>
            </a:r>
            <a:endParaRPr lang="en-GB" dirty="0"/>
          </a:p>
        </p:txBody>
      </p:sp>
      <p:sp>
        <p:nvSpPr>
          <p:cNvPr id="19" name="TextBox 18"/>
          <p:cNvSpPr txBox="1"/>
          <p:nvPr/>
        </p:nvSpPr>
        <p:spPr>
          <a:xfrm>
            <a:off x="6168569" y="1886856"/>
            <a:ext cx="2369688" cy="369332"/>
          </a:xfrm>
          <a:prstGeom prst="rect">
            <a:avLst/>
          </a:prstGeom>
          <a:noFill/>
        </p:spPr>
        <p:txBody>
          <a:bodyPr wrap="none" rtlCol="0">
            <a:spAutoFit/>
          </a:bodyPr>
          <a:lstStyle/>
          <a:p>
            <a:r>
              <a:rPr lang="en-GB" dirty="0" smtClean="0"/>
              <a:t>So overlap = remainder</a:t>
            </a:r>
            <a:endParaRPr lang="en-GB" dirty="0"/>
          </a:p>
        </p:txBody>
      </p:sp>
      <p:sp>
        <p:nvSpPr>
          <p:cNvPr id="20" name="TextBox 19"/>
          <p:cNvSpPr txBox="1"/>
          <p:nvPr/>
        </p:nvSpPr>
        <p:spPr>
          <a:xfrm>
            <a:off x="6654797" y="2416627"/>
            <a:ext cx="1342227" cy="369332"/>
          </a:xfrm>
          <a:prstGeom prst="rect">
            <a:avLst/>
          </a:prstGeom>
          <a:noFill/>
        </p:spPr>
        <p:txBody>
          <a:bodyPr wrap="none" rtlCol="0">
            <a:spAutoFit/>
          </a:bodyPr>
          <a:lstStyle/>
          <a:p>
            <a:r>
              <a:rPr lang="en-GB" dirty="0" err="1" smtClean="0"/>
              <a:t>ie</a:t>
            </a:r>
            <a:r>
              <a:rPr lang="en-GB" dirty="0" smtClean="0"/>
              <a:t> red = pink</a:t>
            </a:r>
            <a:endParaRPr lang="en-GB" dirty="0"/>
          </a:p>
        </p:txBody>
      </p:sp>
      <p:sp>
        <p:nvSpPr>
          <p:cNvPr id="15" name="TextBox 14"/>
          <p:cNvSpPr txBox="1"/>
          <p:nvPr/>
        </p:nvSpPr>
        <p:spPr>
          <a:xfrm>
            <a:off x="4601027" y="885373"/>
            <a:ext cx="2683620" cy="400110"/>
          </a:xfrm>
          <a:prstGeom prst="rect">
            <a:avLst/>
          </a:prstGeom>
          <a:noFill/>
        </p:spPr>
        <p:txBody>
          <a:bodyPr wrap="none" rtlCol="0">
            <a:spAutoFit/>
          </a:bodyPr>
          <a:lstStyle/>
          <a:p>
            <a:r>
              <a:rPr lang="en-GB" dirty="0" smtClean="0"/>
              <a:t>If radius of small circles = </a:t>
            </a:r>
            <a:r>
              <a:rPr lang="en-GB" sz="2000" i="1" dirty="0" smtClean="0">
                <a:latin typeface="Times New Roman" pitchFamily="18" charset="0"/>
                <a:cs typeface="Times New Roman" pitchFamily="18" charset="0"/>
              </a:rPr>
              <a:t>r</a:t>
            </a:r>
            <a:endParaRPr lang="en-GB" sz="2000" i="1" dirty="0">
              <a:latin typeface="Times New Roman" pitchFamily="18" charset="0"/>
              <a:cs typeface="Times New Roman" pitchFamily="18" charset="0"/>
            </a:endParaRPr>
          </a:p>
        </p:txBody>
      </p:sp>
      <p:pic>
        <p:nvPicPr>
          <p:cNvPr id="12" name="Picture 8" descr="C:\Users\Dan\Downloads\help_256.png">
            <a:hlinkClick r:id="rId6" action="ppaction://hlinksldjump"/>
          </p:cNvPr>
          <p:cNvPicPr>
            <a:picLocks noChangeAspect="1" noChangeArrowheads="1"/>
          </p:cNvPicPr>
          <p:nvPr/>
        </p:nvPicPr>
        <p:blipFill>
          <a:blip r:embed="rId7"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8856"/>
                                        </p:tgtEl>
                                        <p:attrNameLst>
                                          <p:attrName>style.visibility</p:attrName>
                                        </p:attrNameLst>
                                      </p:cBhvr>
                                      <p:to>
                                        <p:strVal val="visible"/>
                                      </p:to>
                                    </p:set>
                                    <p:animEffect transition="in" filter="fade">
                                      <p:cBhvr>
                                        <p:cTn id="17" dur="500"/>
                                        <p:tgtEl>
                                          <p:spTgt spid="7885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8857"/>
                                        </p:tgtEl>
                                        <p:attrNameLst>
                                          <p:attrName>style.visibility</p:attrName>
                                        </p:attrNameLst>
                                      </p:cBhvr>
                                      <p:to>
                                        <p:strVal val="visible"/>
                                      </p:to>
                                    </p:set>
                                    <p:animEffect transition="in" filter="fade">
                                      <p:cBhvr>
                                        <p:cTn id="22" dur="500"/>
                                        <p:tgtEl>
                                          <p:spTgt spid="7885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p:bldP spid="19" grpId="0"/>
      <p:bldP spid="20" grpId="0"/>
      <p:bldP spid="1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9" name="Rectangle 19"/>
          <p:cNvSpPr>
            <a:spLocks noChangeArrowheads="1"/>
          </p:cNvSpPr>
          <p:nvPr/>
        </p:nvSpPr>
        <p:spPr bwMode="auto">
          <a:xfrm>
            <a:off x="317500" y="268516"/>
            <a:ext cx="5607050" cy="915988"/>
          </a:xfrm>
          <a:prstGeom prst="rect">
            <a:avLst/>
          </a:prstGeom>
          <a:solidFill>
            <a:srgbClr val="FFFF00"/>
          </a:solidFill>
          <a:ln w="9525">
            <a:noFill/>
            <a:miter lim="800000"/>
            <a:headEnd/>
            <a:tailEnd/>
          </a:ln>
        </p:spPr>
        <p:txBody>
          <a:bodyPr wrap="none">
            <a:spAutoFit/>
          </a:bodyPr>
          <a:lstStyle/>
          <a:p>
            <a:r>
              <a:rPr lang="en-US"/>
              <a:t>Imagine two identical isosceles triangles. </a:t>
            </a:r>
          </a:p>
          <a:p>
            <a:r>
              <a:rPr lang="en-US"/>
              <a:t>Put sides of equal length together. </a:t>
            </a:r>
          </a:p>
          <a:p>
            <a:r>
              <a:rPr lang="en-US"/>
              <a:t>Describe the resulting shape. Is it the only possibility?</a:t>
            </a:r>
          </a:p>
        </p:txBody>
      </p:sp>
      <p:sp>
        <p:nvSpPr>
          <p:cNvPr id="102420" name="AutoShape 20"/>
          <p:cNvSpPr>
            <a:spLocks noChangeArrowheads="1"/>
          </p:cNvSpPr>
          <p:nvPr/>
        </p:nvSpPr>
        <p:spPr bwMode="auto">
          <a:xfrm rot="-5400000">
            <a:off x="567532" y="1374899"/>
            <a:ext cx="1079500" cy="1439863"/>
          </a:xfrm>
          <a:prstGeom prst="triangle">
            <a:avLst>
              <a:gd name="adj" fmla="val 50000"/>
            </a:avLst>
          </a:prstGeom>
          <a:solidFill>
            <a:srgbClr val="339966">
              <a:alpha val="50195"/>
            </a:srgbClr>
          </a:solidFill>
          <a:ln w="9525">
            <a:solidFill>
              <a:srgbClr val="000000"/>
            </a:solidFill>
            <a:miter lim="800000"/>
            <a:headEnd/>
            <a:tailEnd/>
          </a:ln>
        </p:spPr>
        <p:txBody>
          <a:bodyPr wrap="none" anchor="ctr"/>
          <a:lstStyle/>
          <a:p>
            <a:endParaRPr lang="en-GB"/>
          </a:p>
        </p:txBody>
      </p:sp>
      <p:sp>
        <p:nvSpPr>
          <p:cNvPr id="102421" name="AutoShape 21"/>
          <p:cNvSpPr>
            <a:spLocks noChangeArrowheads="1"/>
          </p:cNvSpPr>
          <p:nvPr/>
        </p:nvSpPr>
        <p:spPr bwMode="auto">
          <a:xfrm rot="5400000" flipH="1">
            <a:off x="2008982" y="1373311"/>
            <a:ext cx="1079500" cy="1439863"/>
          </a:xfrm>
          <a:prstGeom prst="triangle">
            <a:avLst>
              <a:gd name="adj" fmla="val 50000"/>
            </a:avLst>
          </a:prstGeom>
          <a:solidFill>
            <a:srgbClr val="339966">
              <a:alpha val="50195"/>
            </a:srgbClr>
          </a:solidFill>
          <a:ln w="9525">
            <a:solidFill>
              <a:srgbClr val="000000"/>
            </a:solidFill>
            <a:miter lim="800000"/>
            <a:headEnd/>
            <a:tailEnd/>
          </a:ln>
        </p:spPr>
        <p:txBody>
          <a:bodyPr wrap="none" anchor="ctr"/>
          <a:lstStyle/>
          <a:p>
            <a:endParaRPr lang="en-GB"/>
          </a:p>
        </p:txBody>
      </p:sp>
      <p:sp>
        <p:nvSpPr>
          <p:cNvPr id="102423" name="Rectangle 23"/>
          <p:cNvSpPr>
            <a:spLocks noChangeArrowheads="1"/>
          </p:cNvSpPr>
          <p:nvPr/>
        </p:nvSpPr>
        <p:spPr bwMode="auto">
          <a:xfrm>
            <a:off x="1185863" y="2961606"/>
            <a:ext cx="1257300" cy="366712"/>
          </a:xfrm>
          <a:prstGeom prst="rect">
            <a:avLst/>
          </a:prstGeom>
          <a:solidFill>
            <a:srgbClr val="CCFFCC"/>
          </a:solidFill>
          <a:ln w="9525">
            <a:noFill/>
            <a:miter lim="800000"/>
            <a:headEnd/>
            <a:tailEnd/>
          </a:ln>
        </p:spPr>
        <p:txBody>
          <a:bodyPr lIns="54000" rIns="54000">
            <a:spAutoFit/>
          </a:bodyPr>
          <a:lstStyle/>
          <a:p>
            <a:r>
              <a:rPr lang="en-US" b="1"/>
              <a:t>Rhombus</a:t>
            </a:r>
            <a:endParaRPr lang="en-US" b="1" i="1"/>
          </a:p>
        </p:txBody>
      </p:sp>
      <p:sp>
        <p:nvSpPr>
          <p:cNvPr id="102424" name="AutoShape 24"/>
          <p:cNvSpPr>
            <a:spLocks noChangeArrowheads="1"/>
          </p:cNvSpPr>
          <p:nvPr/>
        </p:nvSpPr>
        <p:spPr bwMode="auto">
          <a:xfrm rot="2921869" flipH="1">
            <a:off x="4599782" y="1849561"/>
            <a:ext cx="1079500" cy="1439863"/>
          </a:xfrm>
          <a:prstGeom prst="triangle">
            <a:avLst>
              <a:gd name="adj" fmla="val 50000"/>
            </a:avLst>
          </a:prstGeom>
          <a:solidFill>
            <a:srgbClr val="339966">
              <a:alpha val="50195"/>
            </a:srgbClr>
          </a:solidFill>
          <a:ln w="9525">
            <a:solidFill>
              <a:srgbClr val="000000"/>
            </a:solidFill>
            <a:miter lim="800000"/>
            <a:headEnd/>
            <a:tailEnd/>
          </a:ln>
        </p:spPr>
        <p:txBody>
          <a:bodyPr wrap="none" anchor="ctr"/>
          <a:lstStyle/>
          <a:p>
            <a:endParaRPr lang="en-GB"/>
          </a:p>
        </p:txBody>
      </p:sp>
      <p:sp>
        <p:nvSpPr>
          <p:cNvPr id="102425" name="AutoShape 25"/>
          <p:cNvSpPr>
            <a:spLocks noChangeArrowheads="1"/>
          </p:cNvSpPr>
          <p:nvPr/>
        </p:nvSpPr>
        <p:spPr bwMode="auto">
          <a:xfrm rot="5400000" flipH="1">
            <a:off x="4421982" y="1373311"/>
            <a:ext cx="1079500" cy="1439863"/>
          </a:xfrm>
          <a:prstGeom prst="triangle">
            <a:avLst>
              <a:gd name="adj" fmla="val 50000"/>
            </a:avLst>
          </a:prstGeom>
          <a:solidFill>
            <a:srgbClr val="339966">
              <a:alpha val="50195"/>
            </a:srgbClr>
          </a:solidFill>
          <a:ln w="9525">
            <a:solidFill>
              <a:srgbClr val="000000"/>
            </a:solidFill>
            <a:miter lim="800000"/>
            <a:headEnd/>
            <a:tailEnd/>
          </a:ln>
        </p:spPr>
        <p:txBody>
          <a:bodyPr wrap="none" anchor="ctr"/>
          <a:lstStyle/>
          <a:p>
            <a:endParaRPr lang="en-GB"/>
          </a:p>
        </p:txBody>
      </p:sp>
      <p:sp>
        <p:nvSpPr>
          <p:cNvPr id="102426" name="Rectangle 26"/>
          <p:cNvSpPr>
            <a:spLocks noChangeArrowheads="1"/>
          </p:cNvSpPr>
          <p:nvPr/>
        </p:nvSpPr>
        <p:spPr bwMode="auto">
          <a:xfrm>
            <a:off x="3979863" y="3202906"/>
            <a:ext cx="635000" cy="366712"/>
          </a:xfrm>
          <a:prstGeom prst="rect">
            <a:avLst/>
          </a:prstGeom>
          <a:solidFill>
            <a:srgbClr val="CCFFCC"/>
          </a:solidFill>
          <a:ln w="9525">
            <a:noFill/>
            <a:miter lim="800000"/>
            <a:headEnd/>
            <a:tailEnd/>
          </a:ln>
        </p:spPr>
        <p:txBody>
          <a:bodyPr lIns="54000" rIns="54000">
            <a:spAutoFit/>
          </a:bodyPr>
          <a:lstStyle/>
          <a:p>
            <a:r>
              <a:rPr lang="en-GB" b="1"/>
              <a:t>Kite</a:t>
            </a:r>
            <a:endParaRPr lang="en-US" b="1"/>
          </a:p>
        </p:txBody>
      </p:sp>
      <p:sp>
        <p:nvSpPr>
          <p:cNvPr id="102429" name="AutoShape 29"/>
          <p:cNvSpPr>
            <a:spLocks noChangeArrowheads="1"/>
          </p:cNvSpPr>
          <p:nvPr/>
        </p:nvSpPr>
        <p:spPr bwMode="auto">
          <a:xfrm rot="16200000" flipH="1">
            <a:off x="7204869" y="1913062"/>
            <a:ext cx="1079500" cy="1439862"/>
          </a:xfrm>
          <a:prstGeom prst="triangle">
            <a:avLst>
              <a:gd name="adj" fmla="val 50000"/>
            </a:avLst>
          </a:prstGeom>
          <a:solidFill>
            <a:srgbClr val="339966">
              <a:alpha val="50195"/>
            </a:srgbClr>
          </a:solidFill>
          <a:ln w="9525">
            <a:solidFill>
              <a:srgbClr val="000000"/>
            </a:solidFill>
            <a:miter lim="800000"/>
            <a:headEnd/>
            <a:tailEnd/>
          </a:ln>
        </p:spPr>
        <p:txBody>
          <a:bodyPr wrap="none" anchor="ctr"/>
          <a:lstStyle/>
          <a:p>
            <a:endParaRPr lang="en-GB"/>
          </a:p>
        </p:txBody>
      </p:sp>
      <p:sp>
        <p:nvSpPr>
          <p:cNvPr id="102430" name="AutoShape 30"/>
          <p:cNvSpPr>
            <a:spLocks noChangeArrowheads="1"/>
          </p:cNvSpPr>
          <p:nvPr/>
        </p:nvSpPr>
        <p:spPr bwMode="auto">
          <a:xfrm rot="5400000" flipH="1">
            <a:off x="7203282" y="1373311"/>
            <a:ext cx="1079500" cy="1439863"/>
          </a:xfrm>
          <a:prstGeom prst="triangle">
            <a:avLst>
              <a:gd name="adj" fmla="val 50000"/>
            </a:avLst>
          </a:prstGeom>
          <a:solidFill>
            <a:srgbClr val="339966">
              <a:alpha val="50195"/>
            </a:srgbClr>
          </a:solidFill>
          <a:ln w="9525">
            <a:solidFill>
              <a:srgbClr val="000000"/>
            </a:solidFill>
            <a:miter lim="800000"/>
            <a:headEnd/>
            <a:tailEnd/>
          </a:ln>
        </p:spPr>
        <p:txBody>
          <a:bodyPr wrap="none" anchor="ctr"/>
          <a:lstStyle/>
          <a:p>
            <a:endParaRPr lang="en-GB"/>
          </a:p>
        </p:txBody>
      </p:sp>
      <p:sp>
        <p:nvSpPr>
          <p:cNvPr id="102431" name="Rectangle 31"/>
          <p:cNvSpPr>
            <a:spLocks noChangeArrowheads="1"/>
          </p:cNvSpPr>
          <p:nvPr/>
        </p:nvSpPr>
        <p:spPr bwMode="auto">
          <a:xfrm>
            <a:off x="6570663" y="3241006"/>
            <a:ext cx="1714500" cy="366712"/>
          </a:xfrm>
          <a:prstGeom prst="rect">
            <a:avLst/>
          </a:prstGeom>
          <a:solidFill>
            <a:srgbClr val="CCFFCC"/>
          </a:solidFill>
          <a:ln w="9525">
            <a:noFill/>
            <a:miter lim="800000"/>
            <a:headEnd/>
            <a:tailEnd/>
          </a:ln>
        </p:spPr>
        <p:txBody>
          <a:bodyPr lIns="54000" rIns="54000">
            <a:spAutoFit/>
          </a:bodyPr>
          <a:lstStyle/>
          <a:p>
            <a:r>
              <a:rPr lang="en-GB" b="1"/>
              <a:t>Parallelogram</a:t>
            </a:r>
            <a:endParaRPr lang="en-US" b="1"/>
          </a:p>
        </p:txBody>
      </p:sp>
      <p:sp>
        <p:nvSpPr>
          <p:cNvPr id="12" name="Rectangle 19"/>
          <p:cNvSpPr>
            <a:spLocks noChangeArrowheads="1"/>
          </p:cNvSpPr>
          <p:nvPr/>
        </p:nvSpPr>
        <p:spPr bwMode="auto">
          <a:xfrm>
            <a:off x="411844" y="4005943"/>
            <a:ext cx="4724370" cy="369332"/>
          </a:xfrm>
          <a:prstGeom prst="rect">
            <a:avLst/>
          </a:prstGeom>
          <a:solidFill>
            <a:srgbClr val="FFFF00"/>
          </a:solidFill>
          <a:ln w="9525">
            <a:noFill/>
            <a:miter lim="800000"/>
            <a:headEnd/>
            <a:tailEnd/>
          </a:ln>
        </p:spPr>
        <p:txBody>
          <a:bodyPr wrap="none">
            <a:spAutoFit/>
          </a:bodyPr>
          <a:lstStyle/>
          <a:p>
            <a:r>
              <a:rPr lang="en-US" dirty="0" smtClean="0"/>
              <a:t>If the isosceles triangles were right-angled…</a:t>
            </a:r>
            <a:endParaRPr lang="en-US" dirty="0"/>
          </a:p>
        </p:txBody>
      </p:sp>
      <p:sp>
        <p:nvSpPr>
          <p:cNvPr id="13" name="Right Triangle 12"/>
          <p:cNvSpPr/>
          <p:nvPr/>
        </p:nvSpPr>
        <p:spPr>
          <a:xfrm flipH="1">
            <a:off x="2322264" y="4934859"/>
            <a:ext cx="1080000" cy="1080000"/>
          </a:xfrm>
          <a:prstGeom prst="r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ight Triangle 13"/>
          <p:cNvSpPr/>
          <p:nvPr/>
        </p:nvSpPr>
        <p:spPr>
          <a:xfrm>
            <a:off x="3395008" y="4934859"/>
            <a:ext cx="1080000" cy="1080000"/>
          </a:xfrm>
          <a:prstGeom prst="r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23"/>
          <p:cNvSpPr>
            <a:spLocks noChangeArrowheads="1"/>
          </p:cNvSpPr>
          <p:nvPr/>
        </p:nvSpPr>
        <p:spPr bwMode="auto">
          <a:xfrm>
            <a:off x="2368755" y="6103950"/>
            <a:ext cx="2101623" cy="369332"/>
          </a:xfrm>
          <a:prstGeom prst="rect">
            <a:avLst/>
          </a:prstGeom>
          <a:solidFill>
            <a:srgbClr val="CCFFCC"/>
          </a:solidFill>
          <a:ln w="9525">
            <a:noFill/>
            <a:miter lim="800000"/>
            <a:headEnd/>
            <a:tailEnd/>
          </a:ln>
        </p:spPr>
        <p:txBody>
          <a:bodyPr wrap="square" lIns="54000" rIns="54000">
            <a:spAutoFit/>
          </a:bodyPr>
          <a:lstStyle/>
          <a:p>
            <a:r>
              <a:rPr lang="en-US" b="1" dirty="0" smtClean="0"/>
              <a:t>Isosceles triangle</a:t>
            </a:r>
            <a:endParaRPr lang="en-US" b="1" i="1" dirty="0"/>
          </a:p>
        </p:txBody>
      </p:sp>
      <p:sp>
        <p:nvSpPr>
          <p:cNvPr id="16" name="Right Triangle 15"/>
          <p:cNvSpPr/>
          <p:nvPr/>
        </p:nvSpPr>
        <p:spPr>
          <a:xfrm flipH="1">
            <a:off x="5717945" y="4963886"/>
            <a:ext cx="1080000" cy="1080000"/>
          </a:xfrm>
          <a:prstGeom prst="r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ight Triangle 16"/>
          <p:cNvSpPr/>
          <p:nvPr/>
        </p:nvSpPr>
        <p:spPr>
          <a:xfrm rot="5400000">
            <a:off x="5717945" y="4963886"/>
            <a:ext cx="1080000" cy="1080000"/>
          </a:xfrm>
          <a:prstGeom prst="r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23"/>
          <p:cNvSpPr>
            <a:spLocks noChangeArrowheads="1"/>
          </p:cNvSpPr>
          <p:nvPr/>
        </p:nvSpPr>
        <p:spPr bwMode="auto">
          <a:xfrm>
            <a:off x="5786863" y="6111207"/>
            <a:ext cx="991280" cy="369332"/>
          </a:xfrm>
          <a:prstGeom prst="rect">
            <a:avLst/>
          </a:prstGeom>
          <a:solidFill>
            <a:srgbClr val="CCFFCC"/>
          </a:solidFill>
          <a:ln w="9525">
            <a:noFill/>
            <a:miter lim="800000"/>
            <a:headEnd/>
            <a:tailEnd/>
          </a:ln>
        </p:spPr>
        <p:txBody>
          <a:bodyPr wrap="square" lIns="54000" rIns="54000">
            <a:spAutoFit/>
          </a:bodyPr>
          <a:lstStyle/>
          <a:p>
            <a:r>
              <a:rPr lang="en-US" b="1" dirty="0" smtClean="0"/>
              <a:t>Square</a:t>
            </a:r>
            <a:endParaRPr lang="en-US" b="1" i="1" dirty="0"/>
          </a:p>
        </p:txBody>
      </p:sp>
      <p:pic>
        <p:nvPicPr>
          <p:cNvPr id="19" name="Picture 8" descr="C:\Users\Dan\Downloads\help_256.png">
            <a:hlinkClick r:id="rId3" action="ppaction://hlinksldjump"/>
          </p:cNvPr>
          <p:cNvPicPr>
            <a:picLocks noChangeAspect="1" noChangeArrowheads="1"/>
          </p:cNvPicPr>
          <p:nvPr/>
        </p:nvPicPr>
        <p:blipFill>
          <a:blip r:embed="rId4"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19"/>
                                        </p:tgtEl>
                                        <p:attrNameLst>
                                          <p:attrName>style.visibility</p:attrName>
                                        </p:attrNameLst>
                                      </p:cBhvr>
                                      <p:to>
                                        <p:strVal val="visible"/>
                                      </p:to>
                                    </p:set>
                                    <p:animEffect transition="in" filter="fade">
                                      <p:cBhvr>
                                        <p:cTn id="7" dur="500"/>
                                        <p:tgtEl>
                                          <p:spTgt spid="1024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21"/>
                                        </p:tgtEl>
                                        <p:attrNameLst>
                                          <p:attrName>style.visibility</p:attrName>
                                        </p:attrNameLst>
                                      </p:cBhvr>
                                      <p:to>
                                        <p:strVal val="visible"/>
                                      </p:to>
                                    </p:set>
                                    <p:animEffect transition="in" filter="fade">
                                      <p:cBhvr>
                                        <p:cTn id="12" dur="500"/>
                                        <p:tgtEl>
                                          <p:spTgt spid="1024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20"/>
                                        </p:tgtEl>
                                        <p:attrNameLst>
                                          <p:attrName>style.visibility</p:attrName>
                                        </p:attrNameLst>
                                      </p:cBhvr>
                                      <p:to>
                                        <p:strVal val="visible"/>
                                      </p:to>
                                    </p:set>
                                    <p:animEffect transition="in" filter="fade">
                                      <p:cBhvr>
                                        <p:cTn id="17" dur="500"/>
                                        <p:tgtEl>
                                          <p:spTgt spid="1024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23"/>
                                        </p:tgtEl>
                                        <p:attrNameLst>
                                          <p:attrName>style.visibility</p:attrName>
                                        </p:attrNameLst>
                                      </p:cBhvr>
                                      <p:to>
                                        <p:strVal val="visible"/>
                                      </p:to>
                                    </p:set>
                                    <p:animEffect transition="in" filter="fade">
                                      <p:cBhvr>
                                        <p:cTn id="22" dur="500"/>
                                        <p:tgtEl>
                                          <p:spTgt spid="1024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25"/>
                                        </p:tgtEl>
                                        <p:attrNameLst>
                                          <p:attrName>style.visibility</p:attrName>
                                        </p:attrNameLst>
                                      </p:cBhvr>
                                      <p:to>
                                        <p:strVal val="visible"/>
                                      </p:to>
                                    </p:set>
                                    <p:animEffect transition="in" filter="fade">
                                      <p:cBhvr>
                                        <p:cTn id="27" dur="500"/>
                                        <p:tgtEl>
                                          <p:spTgt spid="10242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424"/>
                                        </p:tgtEl>
                                        <p:attrNameLst>
                                          <p:attrName>style.visibility</p:attrName>
                                        </p:attrNameLst>
                                      </p:cBhvr>
                                      <p:to>
                                        <p:strVal val="visible"/>
                                      </p:to>
                                    </p:set>
                                    <p:animEffect transition="in" filter="fade">
                                      <p:cBhvr>
                                        <p:cTn id="32" dur="500"/>
                                        <p:tgtEl>
                                          <p:spTgt spid="10242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2426"/>
                                        </p:tgtEl>
                                        <p:attrNameLst>
                                          <p:attrName>style.visibility</p:attrName>
                                        </p:attrNameLst>
                                      </p:cBhvr>
                                      <p:to>
                                        <p:strVal val="visible"/>
                                      </p:to>
                                    </p:set>
                                    <p:animEffect transition="in" filter="fade">
                                      <p:cBhvr>
                                        <p:cTn id="37" dur="500"/>
                                        <p:tgtEl>
                                          <p:spTgt spid="10242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2430"/>
                                        </p:tgtEl>
                                        <p:attrNameLst>
                                          <p:attrName>style.visibility</p:attrName>
                                        </p:attrNameLst>
                                      </p:cBhvr>
                                      <p:to>
                                        <p:strVal val="visible"/>
                                      </p:to>
                                    </p:set>
                                    <p:animEffect transition="in" filter="fade">
                                      <p:cBhvr>
                                        <p:cTn id="42" dur="500"/>
                                        <p:tgtEl>
                                          <p:spTgt spid="10243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2429"/>
                                        </p:tgtEl>
                                        <p:attrNameLst>
                                          <p:attrName>style.visibility</p:attrName>
                                        </p:attrNameLst>
                                      </p:cBhvr>
                                      <p:to>
                                        <p:strVal val="visible"/>
                                      </p:to>
                                    </p:set>
                                    <p:animEffect transition="in" filter="fade">
                                      <p:cBhvr>
                                        <p:cTn id="47" dur="500"/>
                                        <p:tgtEl>
                                          <p:spTgt spid="10242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2431"/>
                                        </p:tgtEl>
                                        <p:attrNameLst>
                                          <p:attrName>style.visibility</p:attrName>
                                        </p:attrNameLst>
                                      </p:cBhvr>
                                      <p:to>
                                        <p:strVal val="visible"/>
                                      </p:to>
                                    </p:set>
                                    <p:animEffect transition="in" filter="fade">
                                      <p:cBhvr>
                                        <p:cTn id="52" dur="500"/>
                                        <p:tgtEl>
                                          <p:spTgt spid="10243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fade">
                                      <p:cBhvr>
                                        <p:cTn id="67" dur="500"/>
                                        <p:tgtEl>
                                          <p:spTgt spid="14"/>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fade">
                                      <p:cBhvr>
                                        <p:cTn id="72" dur="500"/>
                                        <p:tgtEl>
                                          <p:spTgt spid="15"/>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fade">
                                      <p:cBhvr>
                                        <p:cTn id="77" dur="500"/>
                                        <p:tgtEl>
                                          <p:spTgt spid="16"/>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fade">
                                      <p:cBhvr>
                                        <p:cTn id="82" dur="500"/>
                                        <p:tgtEl>
                                          <p:spTgt spid="17"/>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fade">
                                      <p:cBhvr>
                                        <p:cTn id="8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19" grpId="0" animBg="1"/>
      <p:bldP spid="102420" grpId="0" animBg="1"/>
      <p:bldP spid="102421" grpId="0" animBg="1"/>
      <p:bldP spid="102423" grpId="0" animBg="1"/>
      <p:bldP spid="102424" grpId="0" animBg="1"/>
      <p:bldP spid="102425" grpId="0" animBg="1"/>
      <p:bldP spid="102426" grpId="0" animBg="1"/>
      <p:bldP spid="102429" grpId="0" animBg="1"/>
      <p:bldP spid="102430" grpId="0" animBg="1"/>
      <p:bldP spid="102431" grpId="0" animBg="1"/>
      <p:bldP spid="12" grpId="0" animBg="1"/>
      <p:bldP spid="13" grpId="0" animBg="1"/>
      <p:bldP spid="14" grpId="0" animBg="1"/>
      <p:bldP spid="15" grpId="0" animBg="1"/>
      <p:bldP spid="16" grpId="0" animBg="1"/>
      <p:bldP spid="17" grpId="0" animBg="1"/>
      <p:bldP spid="1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261257" y="943431"/>
            <a:ext cx="8665029" cy="5116286"/>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564866" y="1050026"/>
            <a:ext cx="7967694" cy="707886"/>
          </a:xfrm>
          <a:prstGeom prst="rect">
            <a:avLst/>
          </a:prstGeom>
          <a:noFill/>
        </p:spPr>
        <p:txBody>
          <a:bodyPr wrap="none" rtlCol="0">
            <a:spAutoFit/>
          </a:bodyPr>
          <a:lstStyle/>
          <a:p>
            <a:pPr algn="ctr"/>
            <a:r>
              <a:rPr lang="en-GB" sz="2000" dirty="0" smtClean="0">
                <a:solidFill>
                  <a:schemeClr val="bg1"/>
                </a:solidFill>
              </a:rPr>
              <a:t>A solid square-based pyramid has all of its corners cut off, as shown.</a:t>
            </a:r>
          </a:p>
          <a:p>
            <a:pPr algn="ctr"/>
            <a:r>
              <a:rPr lang="en-GB" sz="2000" dirty="0" smtClean="0">
                <a:solidFill>
                  <a:schemeClr val="bg1"/>
                </a:solidFill>
              </a:rPr>
              <a:t>How many edges does the resulting shape have?</a:t>
            </a:r>
            <a:endParaRPr lang="en-GB" sz="2000" dirty="0">
              <a:solidFill>
                <a:schemeClr val="bg1"/>
              </a:solidFill>
            </a:endParaRPr>
          </a:p>
        </p:txBody>
      </p:sp>
      <p:grpSp>
        <p:nvGrpSpPr>
          <p:cNvPr id="2" name="Group 8"/>
          <p:cNvGrpSpPr>
            <a:grpSpLocks noChangeAspect="1"/>
          </p:cNvGrpSpPr>
          <p:nvPr/>
        </p:nvGrpSpPr>
        <p:grpSpPr>
          <a:xfrm>
            <a:off x="2926768" y="2100646"/>
            <a:ext cx="3448578" cy="3615413"/>
            <a:chOff x="1083457" y="2335526"/>
            <a:chExt cx="3831754" cy="4017126"/>
          </a:xfrm>
        </p:grpSpPr>
        <p:sp>
          <p:nvSpPr>
            <p:cNvPr id="4" name="Freeform 3"/>
            <p:cNvSpPr/>
            <p:nvPr/>
          </p:nvSpPr>
          <p:spPr>
            <a:xfrm>
              <a:off x="1083457" y="2661425"/>
              <a:ext cx="2554691" cy="3691140"/>
            </a:xfrm>
            <a:custGeom>
              <a:avLst/>
              <a:gdLst>
                <a:gd name="connsiteX0" fmla="*/ 1379096 w 2548328"/>
                <a:gd name="connsiteY0" fmla="*/ 0 h 3702570"/>
                <a:gd name="connsiteX1" fmla="*/ 0 w 2548328"/>
                <a:gd name="connsiteY1" fmla="*/ 2098623 h 3702570"/>
                <a:gd name="connsiteX2" fmla="*/ 149902 w 2548328"/>
                <a:gd name="connsiteY2" fmla="*/ 2953062 h 3702570"/>
                <a:gd name="connsiteX3" fmla="*/ 2008682 w 2548328"/>
                <a:gd name="connsiteY3" fmla="*/ 3702570 h 3702570"/>
                <a:gd name="connsiteX4" fmla="*/ 2548328 w 2548328"/>
                <a:gd name="connsiteY4" fmla="*/ 3072983 h 3702570"/>
                <a:gd name="connsiteX5" fmla="*/ 2098623 w 2548328"/>
                <a:gd name="connsiteY5" fmla="*/ 209862 h 3702570"/>
                <a:gd name="connsiteX6" fmla="*/ 1379096 w 2548328"/>
                <a:gd name="connsiteY6" fmla="*/ 0 h 3702570"/>
                <a:gd name="connsiteX0" fmla="*/ 1539116 w 2548328"/>
                <a:gd name="connsiteY0" fmla="*/ 171138 h 3492708"/>
                <a:gd name="connsiteX1" fmla="*/ 0 w 2548328"/>
                <a:gd name="connsiteY1" fmla="*/ 1888761 h 3492708"/>
                <a:gd name="connsiteX2" fmla="*/ 149902 w 2548328"/>
                <a:gd name="connsiteY2" fmla="*/ 2743200 h 3492708"/>
                <a:gd name="connsiteX3" fmla="*/ 2008682 w 2548328"/>
                <a:gd name="connsiteY3" fmla="*/ 3492708 h 3492708"/>
                <a:gd name="connsiteX4" fmla="*/ 2548328 w 2548328"/>
                <a:gd name="connsiteY4" fmla="*/ 2863121 h 3492708"/>
                <a:gd name="connsiteX5" fmla="*/ 2098623 w 2548328"/>
                <a:gd name="connsiteY5" fmla="*/ 0 h 3492708"/>
                <a:gd name="connsiteX6" fmla="*/ 1539116 w 2548328"/>
                <a:gd name="connsiteY6" fmla="*/ 171138 h 3492708"/>
                <a:gd name="connsiteX0" fmla="*/ 1424816 w 2548328"/>
                <a:gd name="connsiteY0" fmla="*/ 0 h 3691140"/>
                <a:gd name="connsiteX1" fmla="*/ 0 w 2548328"/>
                <a:gd name="connsiteY1" fmla="*/ 2087193 h 3691140"/>
                <a:gd name="connsiteX2" fmla="*/ 149902 w 2548328"/>
                <a:gd name="connsiteY2" fmla="*/ 2941632 h 3691140"/>
                <a:gd name="connsiteX3" fmla="*/ 2008682 w 2548328"/>
                <a:gd name="connsiteY3" fmla="*/ 3691140 h 3691140"/>
                <a:gd name="connsiteX4" fmla="*/ 2548328 w 2548328"/>
                <a:gd name="connsiteY4" fmla="*/ 3061553 h 3691140"/>
                <a:gd name="connsiteX5" fmla="*/ 2098623 w 2548328"/>
                <a:gd name="connsiteY5" fmla="*/ 198432 h 3691140"/>
                <a:gd name="connsiteX6" fmla="*/ 1424816 w 2548328"/>
                <a:gd name="connsiteY6" fmla="*/ 0 h 3691140"/>
                <a:gd name="connsiteX0" fmla="*/ 1424816 w 2548328"/>
                <a:gd name="connsiteY0" fmla="*/ 0 h 3691140"/>
                <a:gd name="connsiteX1" fmla="*/ 0 w 2548328"/>
                <a:gd name="connsiteY1" fmla="*/ 2087193 h 3691140"/>
                <a:gd name="connsiteX2" fmla="*/ 149902 w 2548328"/>
                <a:gd name="connsiteY2" fmla="*/ 2941632 h 3691140"/>
                <a:gd name="connsiteX3" fmla="*/ 2008682 w 2548328"/>
                <a:gd name="connsiteY3" fmla="*/ 3691140 h 3691140"/>
                <a:gd name="connsiteX4" fmla="*/ 2548328 w 2548328"/>
                <a:gd name="connsiteY4" fmla="*/ 3061553 h 3691140"/>
                <a:gd name="connsiteX5" fmla="*/ 1828113 w 2548328"/>
                <a:gd name="connsiteY5" fmla="*/ 373692 h 3691140"/>
                <a:gd name="connsiteX6" fmla="*/ 1424816 w 2548328"/>
                <a:gd name="connsiteY6" fmla="*/ 0 h 3691140"/>
                <a:gd name="connsiteX0" fmla="*/ 1424816 w 2548328"/>
                <a:gd name="connsiteY0" fmla="*/ 0 h 3691140"/>
                <a:gd name="connsiteX1" fmla="*/ 0 w 2548328"/>
                <a:gd name="connsiteY1" fmla="*/ 2087193 h 3691140"/>
                <a:gd name="connsiteX2" fmla="*/ 149902 w 2548328"/>
                <a:gd name="connsiteY2" fmla="*/ 2941632 h 3691140"/>
                <a:gd name="connsiteX3" fmla="*/ 2008682 w 2548328"/>
                <a:gd name="connsiteY3" fmla="*/ 3691140 h 3691140"/>
                <a:gd name="connsiteX4" fmla="*/ 2548328 w 2548328"/>
                <a:gd name="connsiteY4" fmla="*/ 3061553 h 3691140"/>
                <a:gd name="connsiteX5" fmla="*/ 2087193 w 2548328"/>
                <a:gd name="connsiteY5" fmla="*/ 206052 h 3691140"/>
                <a:gd name="connsiteX6" fmla="*/ 1424816 w 2548328"/>
                <a:gd name="connsiteY6" fmla="*/ 0 h 3691140"/>
                <a:gd name="connsiteX0" fmla="*/ 1424816 w 2087193"/>
                <a:gd name="connsiteY0" fmla="*/ 0 h 3691140"/>
                <a:gd name="connsiteX1" fmla="*/ 0 w 2087193"/>
                <a:gd name="connsiteY1" fmla="*/ 2087193 h 3691140"/>
                <a:gd name="connsiteX2" fmla="*/ 149902 w 2087193"/>
                <a:gd name="connsiteY2" fmla="*/ 2941632 h 3691140"/>
                <a:gd name="connsiteX3" fmla="*/ 2008682 w 2087193"/>
                <a:gd name="connsiteY3" fmla="*/ 3691140 h 3691140"/>
                <a:gd name="connsiteX4" fmla="*/ 1999688 w 2087193"/>
                <a:gd name="connsiteY4" fmla="*/ 2920583 h 3691140"/>
                <a:gd name="connsiteX5" fmla="*/ 2087193 w 2087193"/>
                <a:gd name="connsiteY5" fmla="*/ 206052 h 3691140"/>
                <a:gd name="connsiteX6" fmla="*/ 1424816 w 2087193"/>
                <a:gd name="connsiteY6" fmla="*/ 0 h 3691140"/>
                <a:gd name="connsiteX0" fmla="*/ 1424816 w 2563568"/>
                <a:gd name="connsiteY0" fmla="*/ 0 h 3691140"/>
                <a:gd name="connsiteX1" fmla="*/ 0 w 2563568"/>
                <a:gd name="connsiteY1" fmla="*/ 2087193 h 3691140"/>
                <a:gd name="connsiteX2" fmla="*/ 149902 w 2563568"/>
                <a:gd name="connsiteY2" fmla="*/ 2941632 h 3691140"/>
                <a:gd name="connsiteX3" fmla="*/ 2008682 w 2563568"/>
                <a:gd name="connsiteY3" fmla="*/ 3691140 h 3691140"/>
                <a:gd name="connsiteX4" fmla="*/ 2563568 w 2563568"/>
                <a:gd name="connsiteY4" fmla="*/ 3065363 h 3691140"/>
                <a:gd name="connsiteX5" fmla="*/ 2087193 w 2563568"/>
                <a:gd name="connsiteY5" fmla="*/ 206052 h 3691140"/>
                <a:gd name="connsiteX6" fmla="*/ 1424816 w 2563568"/>
                <a:gd name="connsiteY6" fmla="*/ 0 h 3691140"/>
                <a:gd name="connsiteX0" fmla="*/ 1424816 w 2270605"/>
                <a:gd name="connsiteY0" fmla="*/ 0 h 3691140"/>
                <a:gd name="connsiteX1" fmla="*/ 0 w 2270605"/>
                <a:gd name="connsiteY1" fmla="*/ 2087193 h 3691140"/>
                <a:gd name="connsiteX2" fmla="*/ 149902 w 2270605"/>
                <a:gd name="connsiteY2" fmla="*/ 2941632 h 3691140"/>
                <a:gd name="connsiteX3" fmla="*/ 2008682 w 2270605"/>
                <a:gd name="connsiteY3" fmla="*/ 3691140 h 3691140"/>
                <a:gd name="connsiteX4" fmla="*/ 2270605 w 2270605"/>
                <a:gd name="connsiteY4" fmla="*/ 3009137 h 3691140"/>
                <a:gd name="connsiteX5" fmla="*/ 2087193 w 2270605"/>
                <a:gd name="connsiteY5" fmla="*/ 206052 h 3691140"/>
                <a:gd name="connsiteX6" fmla="*/ 1424816 w 2270605"/>
                <a:gd name="connsiteY6" fmla="*/ 0 h 3691140"/>
                <a:gd name="connsiteX0" fmla="*/ 1424816 w 2554691"/>
                <a:gd name="connsiteY0" fmla="*/ 0 h 3691140"/>
                <a:gd name="connsiteX1" fmla="*/ 0 w 2554691"/>
                <a:gd name="connsiteY1" fmla="*/ 2087193 h 3691140"/>
                <a:gd name="connsiteX2" fmla="*/ 149902 w 2554691"/>
                <a:gd name="connsiteY2" fmla="*/ 2941632 h 3691140"/>
                <a:gd name="connsiteX3" fmla="*/ 2008682 w 2554691"/>
                <a:gd name="connsiteY3" fmla="*/ 3691140 h 3691140"/>
                <a:gd name="connsiteX4" fmla="*/ 2554691 w 2554691"/>
                <a:gd name="connsiteY4" fmla="*/ 3047607 h 3691140"/>
                <a:gd name="connsiteX5" fmla="*/ 2087193 w 2554691"/>
                <a:gd name="connsiteY5" fmla="*/ 206052 h 3691140"/>
                <a:gd name="connsiteX6" fmla="*/ 1424816 w 2554691"/>
                <a:gd name="connsiteY6" fmla="*/ 0 h 3691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4691" h="3691140">
                  <a:moveTo>
                    <a:pt x="1424816" y="0"/>
                  </a:moveTo>
                  <a:lnTo>
                    <a:pt x="0" y="2087193"/>
                  </a:lnTo>
                  <a:lnTo>
                    <a:pt x="149902" y="2941632"/>
                  </a:lnTo>
                  <a:lnTo>
                    <a:pt x="2008682" y="3691140"/>
                  </a:lnTo>
                  <a:lnTo>
                    <a:pt x="2554691" y="3047607"/>
                  </a:lnTo>
                  <a:lnTo>
                    <a:pt x="2087193" y="206052"/>
                  </a:lnTo>
                  <a:lnTo>
                    <a:pt x="1424816" y="0"/>
                  </a:lnTo>
                  <a:close/>
                </a:path>
              </a:pathLst>
            </a:cu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reeform 4"/>
            <p:cNvSpPr/>
            <p:nvPr/>
          </p:nvSpPr>
          <p:spPr>
            <a:xfrm>
              <a:off x="3168982" y="2550577"/>
              <a:ext cx="1746229" cy="3604510"/>
            </a:xfrm>
            <a:custGeom>
              <a:avLst/>
              <a:gdLst>
                <a:gd name="connsiteX0" fmla="*/ 0 w 1753849"/>
                <a:gd name="connsiteY0" fmla="*/ 329784 h 3642610"/>
                <a:gd name="connsiteX1" fmla="*/ 479686 w 1753849"/>
                <a:gd name="connsiteY1" fmla="*/ 3192905 h 3642610"/>
                <a:gd name="connsiteX2" fmla="*/ 974361 w 1753849"/>
                <a:gd name="connsiteY2" fmla="*/ 3642610 h 3642610"/>
                <a:gd name="connsiteX3" fmla="*/ 1753849 w 1753849"/>
                <a:gd name="connsiteY3" fmla="*/ 2353456 h 3642610"/>
                <a:gd name="connsiteX4" fmla="*/ 1663908 w 1753849"/>
                <a:gd name="connsiteY4" fmla="*/ 1543987 h 3642610"/>
                <a:gd name="connsiteX5" fmla="*/ 344774 w 1753849"/>
                <a:gd name="connsiteY5" fmla="*/ 0 h 3642610"/>
                <a:gd name="connsiteX6" fmla="*/ 0 w 1753849"/>
                <a:gd name="connsiteY6" fmla="*/ 329784 h 3642610"/>
                <a:gd name="connsiteX0" fmla="*/ 0 w 1753849"/>
                <a:gd name="connsiteY0" fmla="*/ 329784 h 3330190"/>
                <a:gd name="connsiteX1" fmla="*/ 479686 w 1753849"/>
                <a:gd name="connsiteY1" fmla="*/ 3192905 h 3330190"/>
                <a:gd name="connsiteX2" fmla="*/ 959121 w 1753849"/>
                <a:gd name="connsiteY2" fmla="*/ 3330190 h 3330190"/>
                <a:gd name="connsiteX3" fmla="*/ 1753849 w 1753849"/>
                <a:gd name="connsiteY3" fmla="*/ 2353456 h 3330190"/>
                <a:gd name="connsiteX4" fmla="*/ 1663908 w 1753849"/>
                <a:gd name="connsiteY4" fmla="*/ 1543987 h 3330190"/>
                <a:gd name="connsiteX5" fmla="*/ 344774 w 1753849"/>
                <a:gd name="connsiteY5" fmla="*/ 0 h 3330190"/>
                <a:gd name="connsiteX6" fmla="*/ 0 w 1753849"/>
                <a:gd name="connsiteY6" fmla="*/ 329784 h 3330190"/>
                <a:gd name="connsiteX0" fmla="*/ 0 w 1753849"/>
                <a:gd name="connsiteY0" fmla="*/ 329784 h 3631180"/>
                <a:gd name="connsiteX1" fmla="*/ 479686 w 1753849"/>
                <a:gd name="connsiteY1" fmla="*/ 3192905 h 3631180"/>
                <a:gd name="connsiteX2" fmla="*/ 962931 w 1753849"/>
                <a:gd name="connsiteY2" fmla="*/ 3631180 h 3631180"/>
                <a:gd name="connsiteX3" fmla="*/ 1753849 w 1753849"/>
                <a:gd name="connsiteY3" fmla="*/ 2353456 h 3631180"/>
                <a:gd name="connsiteX4" fmla="*/ 1663908 w 1753849"/>
                <a:gd name="connsiteY4" fmla="*/ 1543987 h 3631180"/>
                <a:gd name="connsiteX5" fmla="*/ 344774 w 1753849"/>
                <a:gd name="connsiteY5" fmla="*/ 0 h 3631180"/>
                <a:gd name="connsiteX6" fmla="*/ 0 w 1753849"/>
                <a:gd name="connsiteY6" fmla="*/ 329784 h 3631180"/>
                <a:gd name="connsiteX0" fmla="*/ 0 w 1753849"/>
                <a:gd name="connsiteY0" fmla="*/ 329784 h 3631180"/>
                <a:gd name="connsiteX1" fmla="*/ 479686 w 1753849"/>
                <a:gd name="connsiteY1" fmla="*/ 3192905 h 3631180"/>
                <a:gd name="connsiteX2" fmla="*/ 962931 w 1753849"/>
                <a:gd name="connsiteY2" fmla="*/ 3631180 h 3631180"/>
                <a:gd name="connsiteX3" fmla="*/ 1753849 w 1753849"/>
                <a:gd name="connsiteY3" fmla="*/ 2353456 h 3631180"/>
                <a:gd name="connsiteX4" fmla="*/ 1275288 w 1753849"/>
                <a:gd name="connsiteY4" fmla="*/ 1764967 h 3631180"/>
                <a:gd name="connsiteX5" fmla="*/ 344774 w 1753849"/>
                <a:gd name="connsiteY5" fmla="*/ 0 h 3631180"/>
                <a:gd name="connsiteX6" fmla="*/ 0 w 1753849"/>
                <a:gd name="connsiteY6" fmla="*/ 329784 h 3631180"/>
                <a:gd name="connsiteX0" fmla="*/ 0 w 1753849"/>
                <a:gd name="connsiteY0" fmla="*/ 329784 h 3631180"/>
                <a:gd name="connsiteX1" fmla="*/ 479686 w 1753849"/>
                <a:gd name="connsiteY1" fmla="*/ 3192905 h 3631180"/>
                <a:gd name="connsiteX2" fmla="*/ 962931 w 1753849"/>
                <a:gd name="connsiteY2" fmla="*/ 3631180 h 3631180"/>
                <a:gd name="connsiteX3" fmla="*/ 1753849 w 1753849"/>
                <a:gd name="connsiteY3" fmla="*/ 2353456 h 3631180"/>
                <a:gd name="connsiteX4" fmla="*/ 1660098 w 1753849"/>
                <a:gd name="connsiteY4" fmla="*/ 1551607 h 3631180"/>
                <a:gd name="connsiteX5" fmla="*/ 344774 w 1753849"/>
                <a:gd name="connsiteY5" fmla="*/ 0 h 3631180"/>
                <a:gd name="connsiteX6" fmla="*/ 0 w 1753849"/>
                <a:gd name="connsiteY6" fmla="*/ 329784 h 3631180"/>
                <a:gd name="connsiteX0" fmla="*/ 0 w 1605259"/>
                <a:gd name="connsiteY0" fmla="*/ 432654 h 3631180"/>
                <a:gd name="connsiteX1" fmla="*/ 331096 w 1605259"/>
                <a:gd name="connsiteY1" fmla="*/ 3192905 h 3631180"/>
                <a:gd name="connsiteX2" fmla="*/ 814341 w 1605259"/>
                <a:gd name="connsiteY2" fmla="*/ 3631180 h 3631180"/>
                <a:gd name="connsiteX3" fmla="*/ 1605259 w 1605259"/>
                <a:gd name="connsiteY3" fmla="*/ 2353456 h 3631180"/>
                <a:gd name="connsiteX4" fmla="*/ 1511508 w 1605259"/>
                <a:gd name="connsiteY4" fmla="*/ 1551607 h 3631180"/>
                <a:gd name="connsiteX5" fmla="*/ 196184 w 1605259"/>
                <a:gd name="connsiteY5" fmla="*/ 0 h 3631180"/>
                <a:gd name="connsiteX6" fmla="*/ 0 w 1605259"/>
                <a:gd name="connsiteY6" fmla="*/ 432654 h 3631180"/>
                <a:gd name="connsiteX0" fmla="*/ 0 w 1746229"/>
                <a:gd name="connsiteY0" fmla="*/ 341214 h 3631180"/>
                <a:gd name="connsiteX1" fmla="*/ 472066 w 1746229"/>
                <a:gd name="connsiteY1" fmla="*/ 3192905 h 3631180"/>
                <a:gd name="connsiteX2" fmla="*/ 955311 w 1746229"/>
                <a:gd name="connsiteY2" fmla="*/ 3631180 h 3631180"/>
                <a:gd name="connsiteX3" fmla="*/ 1746229 w 1746229"/>
                <a:gd name="connsiteY3" fmla="*/ 2353456 h 3631180"/>
                <a:gd name="connsiteX4" fmla="*/ 1652478 w 1746229"/>
                <a:gd name="connsiteY4" fmla="*/ 1551607 h 3631180"/>
                <a:gd name="connsiteX5" fmla="*/ 337154 w 1746229"/>
                <a:gd name="connsiteY5" fmla="*/ 0 h 3631180"/>
                <a:gd name="connsiteX6" fmla="*/ 0 w 1746229"/>
                <a:gd name="connsiteY6" fmla="*/ 341214 h 3631180"/>
                <a:gd name="connsiteX0" fmla="*/ 0 w 1746229"/>
                <a:gd name="connsiteY0" fmla="*/ 0 h 3289966"/>
                <a:gd name="connsiteX1" fmla="*/ 472066 w 1746229"/>
                <a:gd name="connsiteY1" fmla="*/ 2851691 h 3289966"/>
                <a:gd name="connsiteX2" fmla="*/ 955311 w 1746229"/>
                <a:gd name="connsiteY2" fmla="*/ 3289966 h 3289966"/>
                <a:gd name="connsiteX3" fmla="*/ 1746229 w 1746229"/>
                <a:gd name="connsiteY3" fmla="*/ 2012242 h 3289966"/>
                <a:gd name="connsiteX4" fmla="*/ 1652478 w 1746229"/>
                <a:gd name="connsiteY4" fmla="*/ 1210393 h 3289966"/>
                <a:gd name="connsiteX5" fmla="*/ 386684 w 1746229"/>
                <a:gd name="connsiteY5" fmla="*/ 43596 h 3289966"/>
                <a:gd name="connsiteX6" fmla="*/ 0 w 1746229"/>
                <a:gd name="connsiteY6" fmla="*/ 0 h 3289966"/>
                <a:gd name="connsiteX0" fmla="*/ 0 w 1746229"/>
                <a:gd name="connsiteY0" fmla="*/ 314544 h 3604510"/>
                <a:gd name="connsiteX1" fmla="*/ 472066 w 1746229"/>
                <a:gd name="connsiteY1" fmla="*/ 3166235 h 3604510"/>
                <a:gd name="connsiteX2" fmla="*/ 955311 w 1746229"/>
                <a:gd name="connsiteY2" fmla="*/ 3604510 h 3604510"/>
                <a:gd name="connsiteX3" fmla="*/ 1746229 w 1746229"/>
                <a:gd name="connsiteY3" fmla="*/ 2326786 h 3604510"/>
                <a:gd name="connsiteX4" fmla="*/ 1652478 w 1746229"/>
                <a:gd name="connsiteY4" fmla="*/ 1524937 h 3604510"/>
                <a:gd name="connsiteX5" fmla="*/ 344774 w 1746229"/>
                <a:gd name="connsiteY5" fmla="*/ 0 h 3604510"/>
                <a:gd name="connsiteX6" fmla="*/ 0 w 1746229"/>
                <a:gd name="connsiteY6" fmla="*/ 314544 h 3604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6229" h="3604510">
                  <a:moveTo>
                    <a:pt x="0" y="314544"/>
                  </a:moveTo>
                  <a:lnTo>
                    <a:pt x="472066" y="3166235"/>
                  </a:lnTo>
                  <a:lnTo>
                    <a:pt x="955311" y="3604510"/>
                  </a:lnTo>
                  <a:lnTo>
                    <a:pt x="1746229" y="2326786"/>
                  </a:lnTo>
                  <a:lnTo>
                    <a:pt x="1652478" y="1524937"/>
                  </a:lnTo>
                  <a:lnTo>
                    <a:pt x="344774" y="0"/>
                  </a:lnTo>
                  <a:lnTo>
                    <a:pt x="0" y="314544"/>
                  </a:lnTo>
                  <a:close/>
                </a:path>
              </a:pathLst>
            </a:cu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reeform 5"/>
            <p:cNvSpPr/>
            <p:nvPr/>
          </p:nvSpPr>
          <p:spPr>
            <a:xfrm>
              <a:off x="2510389" y="2335526"/>
              <a:ext cx="999543" cy="524998"/>
            </a:xfrm>
            <a:custGeom>
              <a:avLst/>
              <a:gdLst>
                <a:gd name="connsiteX0" fmla="*/ 0 w 1029135"/>
                <a:gd name="connsiteY0" fmla="*/ 323343 h 524998"/>
                <a:gd name="connsiteX1" fmla="*/ 681454 w 1029135"/>
                <a:gd name="connsiteY1" fmla="*/ 524998 h 524998"/>
                <a:gd name="connsiteX2" fmla="*/ 1029135 w 1029135"/>
                <a:gd name="connsiteY2" fmla="*/ 184271 h 524998"/>
                <a:gd name="connsiteX3" fmla="*/ 389402 w 1029135"/>
                <a:gd name="connsiteY3" fmla="*/ 0 h 524998"/>
                <a:gd name="connsiteX4" fmla="*/ 0 w 1029135"/>
                <a:gd name="connsiteY4" fmla="*/ 323343 h 524998"/>
                <a:gd name="connsiteX0" fmla="*/ 0 w 1005462"/>
                <a:gd name="connsiteY0" fmla="*/ 329261 h 524998"/>
                <a:gd name="connsiteX1" fmla="*/ 657781 w 1005462"/>
                <a:gd name="connsiteY1" fmla="*/ 524998 h 524998"/>
                <a:gd name="connsiteX2" fmla="*/ 1005462 w 1005462"/>
                <a:gd name="connsiteY2" fmla="*/ 184271 h 524998"/>
                <a:gd name="connsiteX3" fmla="*/ 365729 w 1005462"/>
                <a:gd name="connsiteY3" fmla="*/ 0 h 524998"/>
                <a:gd name="connsiteX4" fmla="*/ 0 w 1005462"/>
                <a:gd name="connsiteY4" fmla="*/ 329261 h 524998"/>
                <a:gd name="connsiteX0" fmla="*/ 0 w 993625"/>
                <a:gd name="connsiteY0" fmla="*/ 329261 h 524998"/>
                <a:gd name="connsiteX1" fmla="*/ 657781 w 993625"/>
                <a:gd name="connsiteY1" fmla="*/ 524998 h 524998"/>
                <a:gd name="connsiteX2" fmla="*/ 993625 w 993625"/>
                <a:gd name="connsiteY2" fmla="*/ 219782 h 524998"/>
                <a:gd name="connsiteX3" fmla="*/ 365729 w 993625"/>
                <a:gd name="connsiteY3" fmla="*/ 0 h 524998"/>
                <a:gd name="connsiteX4" fmla="*/ 0 w 993625"/>
                <a:gd name="connsiteY4" fmla="*/ 329261 h 524998"/>
                <a:gd name="connsiteX0" fmla="*/ 0 w 999543"/>
                <a:gd name="connsiteY0" fmla="*/ 329261 h 524998"/>
                <a:gd name="connsiteX1" fmla="*/ 657781 w 999543"/>
                <a:gd name="connsiteY1" fmla="*/ 524998 h 524998"/>
                <a:gd name="connsiteX2" fmla="*/ 999543 w 999543"/>
                <a:gd name="connsiteY2" fmla="*/ 210905 h 524998"/>
                <a:gd name="connsiteX3" fmla="*/ 365729 w 999543"/>
                <a:gd name="connsiteY3" fmla="*/ 0 h 524998"/>
                <a:gd name="connsiteX4" fmla="*/ 0 w 999543"/>
                <a:gd name="connsiteY4" fmla="*/ 329261 h 524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9543" h="524998">
                  <a:moveTo>
                    <a:pt x="0" y="329261"/>
                  </a:moveTo>
                  <a:lnTo>
                    <a:pt x="657781" y="524998"/>
                  </a:lnTo>
                  <a:lnTo>
                    <a:pt x="999543" y="210905"/>
                  </a:lnTo>
                  <a:lnTo>
                    <a:pt x="365729" y="0"/>
                  </a:lnTo>
                  <a:lnTo>
                    <a:pt x="0" y="329261"/>
                  </a:lnTo>
                  <a:close/>
                </a:path>
              </a:pathLst>
            </a:cu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6"/>
            <p:cNvSpPr/>
            <p:nvPr/>
          </p:nvSpPr>
          <p:spPr>
            <a:xfrm>
              <a:off x="3100953" y="5713799"/>
              <a:ext cx="1020339" cy="638853"/>
            </a:xfrm>
            <a:custGeom>
              <a:avLst/>
              <a:gdLst>
                <a:gd name="connsiteX0" fmla="*/ 539646 w 1034321"/>
                <a:gd name="connsiteY0" fmla="*/ 0 h 659567"/>
                <a:gd name="connsiteX1" fmla="*/ 0 w 1034321"/>
                <a:gd name="connsiteY1" fmla="*/ 659567 h 659567"/>
                <a:gd name="connsiteX2" fmla="*/ 1034321 w 1034321"/>
                <a:gd name="connsiteY2" fmla="*/ 434715 h 659567"/>
                <a:gd name="connsiteX3" fmla="*/ 539646 w 1034321"/>
                <a:gd name="connsiteY3" fmla="*/ 0 h 659567"/>
                <a:gd name="connsiteX0" fmla="*/ 539646 w 744761"/>
                <a:gd name="connsiteY0" fmla="*/ 0 h 659567"/>
                <a:gd name="connsiteX1" fmla="*/ 0 w 744761"/>
                <a:gd name="connsiteY1" fmla="*/ 659567 h 659567"/>
                <a:gd name="connsiteX2" fmla="*/ 744761 w 744761"/>
                <a:gd name="connsiteY2" fmla="*/ 354705 h 659567"/>
                <a:gd name="connsiteX3" fmla="*/ 539646 w 744761"/>
                <a:gd name="connsiteY3" fmla="*/ 0 h 659567"/>
                <a:gd name="connsiteX0" fmla="*/ 539646 w 1011461"/>
                <a:gd name="connsiteY0" fmla="*/ 0 h 659567"/>
                <a:gd name="connsiteX1" fmla="*/ 0 w 1011461"/>
                <a:gd name="connsiteY1" fmla="*/ 659567 h 659567"/>
                <a:gd name="connsiteX2" fmla="*/ 1011461 w 1011461"/>
                <a:gd name="connsiteY2" fmla="*/ 411855 h 659567"/>
                <a:gd name="connsiteX3" fmla="*/ 539646 w 1011461"/>
                <a:gd name="connsiteY3" fmla="*/ 0 h 659567"/>
                <a:gd name="connsiteX0" fmla="*/ 539646 w 1029216"/>
                <a:gd name="connsiteY0" fmla="*/ 0 h 659567"/>
                <a:gd name="connsiteX1" fmla="*/ 0 w 1029216"/>
                <a:gd name="connsiteY1" fmla="*/ 659567 h 659567"/>
                <a:gd name="connsiteX2" fmla="*/ 1029216 w 1029216"/>
                <a:gd name="connsiteY2" fmla="*/ 438488 h 659567"/>
                <a:gd name="connsiteX3" fmla="*/ 539646 w 1029216"/>
                <a:gd name="connsiteY3" fmla="*/ 0 h 659567"/>
                <a:gd name="connsiteX0" fmla="*/ 518931 w 1008501"/>
                <a:gd name="connsiteY0" fmla="*/ 0 h 635893"/>
                <a:gd name="connsiteX1" fmla="*/ 0 w 1008501"/>
                <a:gd name="connsiteY1" fmla="*/ 635893 h 635893"/>
                <a:gd name="connsiteX2" fmla="*/ 1008501 w 1008501"/>
                <a:gd name="connsiteY2" fmla="*/ 438488 h 635893"/>
                <a:gd name="connsiteX3" fmla="*/ 518931 w 1008501"/>
                <a:gd name="connsiteY3" fmla="*/ 0 h 635893"/>
                <a:gd name="connsiteX0" fmla="*/ 527809 w 1017379"/>
                <a:gd name="connsiteY0" fmla="*/ 0 h 638853"/>
                <a:gd name="connsiteX1" fmla="*/ 0 w 1017379"/>
                <a:gd name="connsiteY1" fmla="*/ 638853 h 638853"/>
                <a:gd name="connsiteX2" fmla="*/ 1017379 w 1017379"/>
                <a:gd name="connsiteY2" fmla="*/ 438488 h 638853"/>
                <a:gd name="connsiteX3" fmla="*/ 527809 w 1017379"/>
                <a:gd name="connsiteY3" fmla="*/ 0 h 638853"/>
                <a:gd name="connsiteX0" fmla="*/ 527809 w 1020339"/>
                <a:gd name="connsiteY0" fmla="*/ 0 h 638853"/>
                <a:gd name="connsiteX1" fmla="*/ 0 w 1020339"/>
                <a:gd name="connsiteY1" fmla="*/ 638853 h 638853"/>
                <a:gd name="connsiteX2" fmla="*/ 1020339 w 1020339"/>
                <a:gd name="connsiteY2" fmla="*/ 444407 h 638853"/>
                <a:gd name="connsiteX3" fmla="*/ 527809 w 1020339"/>
                <a:gd name="connsiteY3" fmla="*/ 0 h 638853"/>
                <a:gd name="connsiteX0" fmla="*/ 539646 w 1020339"/>
                <a:gd name="connsiteY0" fmla="*/ 0 h 638853"/>
                <a:gd name="connsiteX1" fmla="*/ 0 w 1020339"/>
                <a:gd name="connsiteY1" fmla="*/ 638853 h 638853"/>
                <a:gd name="connsiteX2" fmla="*/ 1020339 w 1020339"/>
                <a:gd name="connsiteY2" fmla="*/ 444407 h 638853"/>
                <a:gd name="connsiteX3" fmla="*/ 539646 w 1020339"/>
                <a:gd name="connsiteY3" fmla="*/ 0 h 638853"/>
              </a:gdLst>
              <a:ahLst/>
              <a:cxnLst>
                <a:cxn ang="0">
                  <a:pos x="connsiteX0" y="connsiteY0"/>
                </a:cxn>
                <a:cxn ang="0">
                  <a:pos x="connsiteX1" y="connsiteY1"/>
                </a:cxn>
                <a:cxn ang="0">
                  <a:pos x="connsiteX2" y="connsiteY2"/>
                </a:cxn>
                <a:cxn ang="0">
                  <a:pos x="connsiteX3" y="connsiteY3"/>
                </a:cxn>
              </a:cxnLst>
              <a:rect l="l" t="t" r="r" b="b"/>
              <a:pathLst>
                <a:path w="1020339" h="638853">
                  <a:moveTo>
                    <a:pt x="539646" y="0"/>
                  </a:moveTo>
                  <a:lnTo>
                    <a:pt x="0" y="638853"/>
                  </a:lnTo>
                  <a:lnTo>
                    <a:pt x="1020339" y="444407"/>
                  </a:lnTo>
                  <a:lnTo>
                    <a:pt x="539646" y="0"/>
                  </a:lnTo>
                  <a:close/>
                </a:path>
              </a:pathLst>
            </a:cu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1" name="Text Box 4"/>
          <p:cNvSpPr txBox="1">
            <a:spLocks noChangeArrowheads="1"/>
          </p:cNvSpPr>
          <p:nvPr/>
        </p:nvSpPr>
        <p:spPr bwMode="auto">
          <a:xfrm>
            <a:off x="6161311" y="5309057"/>
            <a:ext cx="2692403" cy="461665"/>
          </a:xfrm>
          <a:prstGeom prst="rect">
            <a:avLst/>
          </a:prstGeom>
          <a:noFill/>
          <a:ln w="9525">
            <a:noFill/>
            <a:miter lim="800000"/>
            <a:headEnd/>
            <a:tailEnd/>
          </a:ln>
        </p:spPr>
        <p:txBody>
          <a:bodyPr wrap="square">
            <a:spAutoFit/>
          </a:bodyPr>
          <a:lstStyle/>
          <a:p>
            <a:pPr>
              <a:spcBef>
                <a:spcPct val="50000"/>
              </a:spcBef>
            </a:pPr>
            <a:r>
              <a:rPr lang="en-GB" sz="2400" dirty="0" smtClean="0">
                <a:solidFill>
                  <a:schemeClr val="bg1"/>
                </a:solidFill>
                <a:latin typeface="Arial" pitchFamily="34" charset="0"/>
                <a:cs typeface="Arial" pitchFamily="34" charset="0"/>
              </a:rPr>
              <a:t>8 + 4 + 4 x 3 = </a:t>
            </a:r>
            <a:r>
              <a:rPr lang="en-GB" sz="2400" b="1" dirty="0" smtClean="0">
                <a:solidFill>
                  <a:schemeClr val="bg1"/>
                </a:solidFill>
                <a:latin typeface="Arial" pitchFamily="34" charset="0"/>
                <a:cs typeface="Arial" pitchFamily="34" charset="0"/>
              </a:rPr>
              <a:t>24</a:t>
            </a:r>
            <a:endParaRPr lang="en-GB" sz="2400" b="1" baseline="30000" dirty="0">
              <a:solidFill>
                <a:schemeClr val="bg1"/>
              </a:solidFill>
              <a:latin typeface="Arial" pitchFamily="34" charset="0"/>
              <a:cs typeface="Arial" pitchFamily="34" charset="0"/>
            </a:endParaRPr>
          </a:p>
        </p:txBody>
      </p:sp>
      <p:pic>
        <p:nvPicPr>
          <p:cNvPr id="12" name="Picture 8" descr="C:\Users\Dan\Downloads\help_256.png">
            <a:hlinkClick r:id="rId2" action="ppaction://hlinksldjump"/>
          </p:cNvPr>
          <p:cNvPicPr>
            <a:picLocks noChangeAspect="1" noChangeArrowheads="1"/>
          </p:cNvPicPr>
          <p:nvPr/>
        </p:nvPicPr>
        <p:blipFill>
          <a:blip r:embed="rId3"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504373" y="1117596"/>
            <a:ext cx="8149770" cy="4479207"/>
          </a:xfrm>
          <a:prstGeom prst="roundRect">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899406" y="1143784"/>
            <a:ext cx="7629994" cy="954107"/>
          </a:xfrm>
          <a:prstGeom prst="rect">
            <a:avLst/>
          </a:prstGeom>
        </p:spPr>
        <p:txBody>
          <a:bodyPr wrap="square">
            <a:spAutoFit/>
          </a:bodyPr>
          <a:lstStyle/>
          <a:p>
            <a:pPr algn="ctr"/>
            <a:r>
              <a:rPr lang="en-GB" sz="2800" dirty="0" smtClean="0">
                <a:solidFill>
                  <a:srgbClr val="000000"/>
                </a:solidFill>
                <a:latin typeface="Arial" pitchFamily="34" charset="0"/>
                <a:cs typeface="Arial" pitchFamily="34" charset="0"/>
              </a:rPr>
              <a:t>The diagram shows two equilateral triangles.</a:t>
            </a:r>
          </a:p>
          <a:p>
            <a:pPr algn="ctr"/>
            <a:r>
              <a:rPr lang="en-GB" sz="2800" dirty="0" smtClean="0">
                <a:solidFill>
                  <a:srgbClr val="000000"/>
                </a:solidFill>
                <a:latin typeface="Arial" pitchFamily="34" charset="0"/>
                <a:cs typeface="Arial" pitchFamily="34" charset="0"/>
              </a:rPr>
              <a:t>Find the size of angle x</a:t>
            </a:r>
            <a:endParaRPr lang="en-GB" dirty="0">
              <a:latin typeface="Arial" pitchFamily="34" charset="0"/>
              <a:cs typeface="Arial" pitchFamily="34" charset="0"/>
            </a:endParaRPr>
          </a:p>
        </p:txBody>
      </p:sp>
      <p:sp>
        <p:nvSpPr>
          <p:cNvPr id="23" name="Isosceles Triangle 22"/>
          <p:cNvSpPr/>
          <p:nvPr/>
        </p:nvSpPr>
        <p:spPr>
          <a:xfrm rot="19242237">
            <a:off x="1948722" y="2119083"/>
            <a:ext cx="2880000" cy="2494800"/>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Isosceles Triangle 24"/>
          <p:cNvSpPr/>
          <p:nvPr/>
        </p:nvSpPr>
        <p:spPr>
          <a:xfrm rot="-3600000">
            <a:off x="3510214" y="2125641"/>
            <a:ext cx="2880000" cy="2494800"/>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1" name="Straight Connector 30"/>
          <p:cNvCxnSpPr/>
          <p:nvPr/>
        </p:nvCxnSpPr>
        <p:spPr>
          <a:xfrm>
            <a:off x="1978704" y="5267017"/>
            <a:ext cx="5486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445219" y="4842783"/>
            <a:ext cx="641522" cy="461665"/>
          </a:xfrm>
          <a:prstGeom prst="rect">
            <a:avLst/>
          </a:prstGeom>
          <a:noFill/>
        </p:spPr>
        <p:txBody>
          <a:bodyPr wrap="none" rtlCol="0">
            <a:spAutoFit/>
          </a:bodyPr>
          <a:lstStyle/>
          <a:p>
            <a:r>
              <a:rPr lang="en-GB" sz="2400" dirty="0" smtClean="0"/>
              <a:t>75</a:t>
            </a:r>
            <a:r>
              <a:rPr lang="en-GB" sz="2400" baseline="30000" dirty="0" smtClean="0"/>
              <a:t>o</a:t>
            </a:r>
            <a:endParaRPr lang="en-GB" sz="2400" baseline="30000" dirty="0"/>
          </a:p>
        </p:txBody>
      </p:sp>
      <p:sp>
        <p:nvSpPr>
          <p:cNvPr id="34" name="TextBox 33"/>
          <p:cNvSpPr txBox="1"/>
          <p:nvPr/>
        </p:nvSpPr>
        <p:spPr>
          <a:xfrm>
            <a:off x="5460740" y="4845281"/>
            <a:ext cx="641522" cy="461665"/>
          </a:xfrm>
          <a:prstGeom prst="rect">
            <a:avLst/>
          </a:prstGeom>
          <a:noFill/>
        </p:spPr>
        <p:txBody>
          <a:bodyPr wrap="none" rtlCol="0">
            <a:spAutoFit/>
          </a:bodyPr>
          <a:lstStyle/>
          <a:p>
            <a:r>
              <a:rPr lang="en-GB" sz="2400" dirty="0" smtClean="0"/>
              <a:t>65</a:t>
            </a:r>
            <a:r>
              <a:rPr lang="en-GB" sz="2400" baseline="30000" dirty="0" smtClean="0"/>
              <a:t>o</a:t>
            </a:r>
            <a:endParaRPr lang="en-GB" sz="2400" baseline="30000" dirty="0"/>
          </a:p>
        </p:txBody>
      </p:sp>
      <p:sp>
        <p:nvSpPr>
          <p:cNvPr id="35" name="TextBox 34"/>
          <p:cNvSpPr txBox="1"/>
          <p:nvPr/>
        </p:nvSpPr>
        <p:spPr>
          <a:xfrm>
            <a:off x="4171586" y="2941531"/>
            <a:ext cx="320922" cy="461665"/>
          </a:xfrm>
          <a:prstGeom prst="rect">
            <a:avLst/>
          </a:prstGeom>
          <a:noFill/>
        </p:spPr>
        <p:txBody>
          <a:bodyPr wrap="none" rtlCol="0">
            <a:spAutoFit/>
          </a:bodyPr>
          <a:lstStyle/>
          <a:p>
            <a:r>
              <a:rPr lang="en-GB" sz="2400" i="1" dirty="0" smtClean="0">
                <a:latin typeface="Times New Roman" pitchFamily="18" charset="0"/>
                <a:cs typeface="Times New Roman" pitchFamily="18" charset="0"/>
              </a:rPr>
              <a:t>x</a:t>
            </a:r>
            <a:endParaRPr lang="en-GB" sz="2400" baseline="30000" dirty="0"/>
          </a:p>
        </p:txBody>
      </p:sp>
      <p:sp>
        <p:nvSpPr>
          <p:cNvPr id="11" name="TextBox 10"/>
          <p:cNvSpPr txBox="1"/>
          <p:nvPr/>
        </p:nvSpPr>
        <p:spPr>
          <a:xfrm>
            <a:off x="2968415" y="4568962"/>
            <a:ext cx="604653" cy="461665"/>
          </a:xfrm>
          <a:prstGeom prst="rect">
            <a:avLst/>
          </a:prstGeom>
          <a:noFill/>
        </p:spPr>
        <p:txBody>
          <a:bodyPr wrap="none" rtlCol="0">
            <a:spAutoFit/>
          </a:bodyPr>
          <a:lstStyle/>
          <a:p>
            <a:r>
              <a:rPr lang="en-GB" sz="2400" dirty="0" smtClean="0">
                <a:latin typeface="Calibri" pitchFamily="34" charset="0"/>
              </a:rPr>
              <a:t>60</a:t>
            </a:r>
            <a:r>
              <a:rPr lang="en-GB" sz="2400" baseline="30000" dirty="0" smtClean="0">
                <a:latin typeface="Calibri" pitchFamily="34" charset="0"/>
              </a:rPr>
              <a:t>o</a:t>
            </a:r>
            <a:endParaRPr lang="en-GB" sz="2400" baseline="30000" dirty="0">
              <a:latin typeface="Calibri" pitchFamily="34" charset="0"/>
            </a:endParaRPr>
          </a:p>
        </p:txBody>
      </p:sp>
      <p:sp>
        <p:nvSpPr>
          <p:cNvPr id="12" name="TextBox 11"/>
          <p:cNvSpPr txBox="1"/>
          <p:nvPr/>
        </p:nvSpPr>
        <p:spPr>
          <a:xfrm>
            <a:off x="3338529" y="4866505"/>
            <a:ext cx="604653" cy="461665"/>
          </a:xfrm>
          <a:prstGeom prst="rect">
            <a:avLst/>
          </a:prstGeom>
          <a:noFill/>
        </p:spPr>
        <p:txBody>
          <a:bodyPr wrap="none" rtlCol="0">
            <a:spAutoFit/>
          </a:bodyPr>
          <a:lstStyle/>
          <a:p>
            <a:r>
              <a:rPr lang="en-GB" sz="2400" dirty="0" smtClean="0">
                <a:latin typeface="Calibri" pitchFamily="34" charset="0"/>
              </a:rPr>
              <a:t>45</a:t>
            </a:r>
            <a:r>
              <a:rPr lang="en-GB" sz="2400" baseline="30000" dirty="0" smtClean="0">
                <a:latin typeface="Calibri" pitchFamily="34" charset="0"/>
              </a:rPr>
              <a:t>o</a:t>
            </a:r>
            <a:endParaRPr lang="en-GB" sz="2400" baseline="30000" dirty="0">
              <a:latin typeface="Calibri" pitchFamily="34" charset="0"/>
            </a:endParaRPr>
          </a:p>
        </p:txBody>
      </p:sp>
      <p:sp>
        <p:nvSpPr>
          <p:cNvPr id="13" name="TextBox 12"/>
          <p:cNvSpPr txBox="1"/>
          <p:nvPr/>
        </p:nvSpPr>
        <p:spPr>
          <a:xfrm>
            <a:off x="5029443" y="4481877"/>
            <a:ext cx="604653" cy="461665"/>
          </a:xfrm>
          <a:prstGeom prst="rect">
            <a:avLst/>
          </a:prstGeom>
          <a:noFill/>
        </p:spPr>
        <p:txBody>
          <a:bodyPr wrap="none" rtlCol="0">
            <a:spAutoFit/>
          </a:bodyPr>
          <a:lstStyle/>
          <a:p>
            <a:r>
              <a:rPr lang="en-GB" sz="2400" dirty="0" smtClean="0">
                <a:latin typeface="Calibri" pitchFamily="34" charset="0"/>
              </a:rPr>
              <a:t>60</a:t>
            </a:r>
            <a:r>
              <a:rPr lang="en-GB" sz="2400" baseline="30000" dirty="0" smtClean="0">
                <a:latin typeface="Calibri" pitchFamily="34" charset="0"/>
              </a:rPr>
              <a:t>o</a:t>
            </a:r>
            <a:endParaRPr lang="en-GB" sz="2400" baseline="30000" dirty="0">
              <a:latin typeface="Calibri" pitchFamily="34" charset="0"/>
            </a:endParaRPr>
          </a:p>
        </p:txBody>
      </p:sp>
      <p:sp>
        <p:nvSpPr>
          <p:cNvPr id="14" name="TextBox 13"/>
          <p:cNvSpPr txBox="1"/>
          <p:nvPr/>
        </p:nvSpPr>
        <p:spPr>
          <a:xfrm>
            <a:off x="4594015" y="4815706"/>
            <a:ext cx="604653" cy="461665"/>
          </a:xfrm>
          <a:prstGeom prst="rect">
            <a:avLst/>
          </a:prstGeom>
          <a:noFill/>
        </p:spPr>
        <p:txBody>
          <a:bodyPr wrap="none" rtlCol="0">
            <a:spAutoFit/>
          </a:bodyPr>
          <a:lstStyle/>
          <a:p>
            <a:r>
              <a:rPr lang="en-GB" sz="2400" dirty="0" smtClean="0">
                <a:latin typeface="Calibri" pitchFamily="34" charset="0"/>
              </a:rPr>
              <a:t>55</a:t>
            </a:r>
            <a:r>
              <a:rPr lang="en-GB" sz="2400" baseline="30000" dirty="0" smtClean="0">
                <a:latin typeface="Calibri" pitchFamily="34" charset="0"/>
              </a:rPr>
              <a:t>o</a:t>
            </a:r>
            <a:endParaRPr lang="en-GB" sz="2400" baseline="30000" dirty="0">
              <a:latin typeface="Calibri" pitchFamily="34" charset="0"/>
            </a:endParaRPr>
          </a:p>
        </p:txBody>
      </p:sp>
      <p:sp>
        <p:nvSpPr>
          <p:cNvPr id="15" name="TextBox 14"/>
          <p:cNvSpPr txBox="1"/>
          <p:nvPr/>
        </p:nvSpPr>
        <p:spPr>
          <a:xfrm>
            <a:off x="4202129" y="4119020"/>
            <a:ext cx="604653" cy="461665"/>
          </a:xfrm>
          <a:prstGeom prst="rect">
            <a:avLst/>
          </a:prstGeom>
          <a:noFill/>
        </p:spPr>
        <p:txBody>
          <a:bodyPr wrap="none" rtlCol="0">
            <a:spAutoFit/>
          </a:bodyPr>
          <a:lstStyle/>
          <a:p>
            <a:r>
              <a:rPr lang="en-GB" sz="2400" dirty="0" smtClean="0">
                <a:latin typeface="Calibri" pitchFamily="34" charset="0"/>
              </a:rPr>
              <a:t>80</a:t>
            </a:r>
            <a:r>
              <a:rPr lang="en-GB" sz="2400" baseline="30000" dirty="0" smtClean="0">
                <a:latin typeface="Calibri" pitchFamily="34" charset="0"/>
              </a:rPr>
              <a:t>o</a:t>
            </a:r>
            <a:endParaRPr lang="en-GB" sz="2400" baseline="30000" dirty="0">
              <a:latin typeface="Calibri" pitchFamily="34" charset="0"/>
            </a:endParaRPr>
          </a:p>
        </p:txBody>
      </p:sp>
      <p:sp>
        <p:nvSpPr>
          <p:cNvPr id="16" name="TextBox 15"/>
          <p:cNvSpPr txBox="1"/>
          <p:nvPr/>
        </p:nvSpPr>
        <p:spPr>
          <a:xfrm>
            <a:off x="4427098" y="3545705"/>
            <a:ext cx="534121" cy="400110"/>
          </a:xfrm>
          <a:prstGeom prst="rect">
            <a:avLst/>
          </a:prstGeom>
          <a:noFill/>
        </p:spPr>
        <p:txBody>
          <a:bodyPr wrap="none" rtlCol="0">
            <a:spAutoFit/>
          </a:bodyPr>
          <a:lstStyle/>
          <a:p>
            <a:r>
              <a:rPr lang="en-GB" sz="2000" dirty="0" smtClean="0">
                <a:latin typeface="Calibri" pitchFamily="34" charset="0"/>
              </a:rPr>
              <a:t>80</a:t>
            </a:r>
            <a:r>
              <a:rPr lang="en-GB" sz="2000" baseline="30000" dirty="0" smtClean="0">
                <a:latin typeface="Calibri" pitchFamily="34" charset="0"/>
              </a:rPr>
              <a:t>o</a:t>
            </a:r>
            <a:endParaRPr lang="en-GB" sz="2000" baseline="30000" dirty="0">
              <a:latin typeface="Calibri" pitchFamily="34" charset="0"/>
            </a:endParaRPr>
          </a:p>
        </p:txBody>
      </p:sp>
      <p:sp>
        <p:nvSpPr>
          <p:cNvPr id="17" name="TextBox 16"/>
          <p:cNvSpPr txBox="1"/>
          <p:nvPr/>
        </p:nvSpPr>
        <p:spPr>
          <a:xfrm>
            <a:off x="4717385" y="3298962"/>
            <a:ext cx="534121" cy="400110"/>
          </a:xfrm>
          <a:prstGeom prst="rect">
            <a:avLst/>
          </a:prstGeom>
          <a:noFill/>
        </p:spPr>
        <p:txBody>
          <a:bodyPr wrap="none" rtlCol="0">
            <a:spAutoFit/>
          </a:bodyPr>
          <a:lstStyle/>
          <a:p>
            <a:r>
              <a:rPr lang="en-GB" sz="2000" dirty="0" smtClean="0">
                <a:latin typeface="Calibri" pitchFamily="34" charset="0"/>
              </a:rPr>
              <a:t>60</a:t>
            </a:r>
            <a:r>
              <a:rPr lang="en-GB" sz="2000" baseline="30000" dirty="0" smtClean="0">
                <a:latin typeface="Calibri" pitchFamily="34" charset="0"/>
              </a:rPr>
              <a:t>o</a:t>
            </a:r>
            <a:endParaRPr lang="en-GB" sz="2000" baseline="30000" dirty="0">
              <a:latin typeface="Calibri" pitchFamily="34" charset="0"/>
            </a:endParaRPr>
          </a:p>
        </p:txBody>
      </p:sp>
      <p:sp>
        <p:nvSpPr>
          <p:cNvPr id="18" name="TextBox 17"/>
          <p:cNvSpPr txBox="1"/>
          <p:nvPr/>
        </p:nvSpPr>
        <p:spPr>
          <a:xfrm>
            <a:off x="6923558" y="4256905"/>
            <a:ext cx="1345240" cy="584775"/>
          </a:xfrm>
          <a:prstGeom prst="rect">
            <a:avLst/>
          </a:prstGeom>
          <a:noFill/>
        </p:spPr>
        <p:txBody>
          <a:bodyPr wrap="none" rtlCol="0">
            <a:spAutoFit/>
          </a:bodyPr>
          <a:lstStyle/>
          <a:p>
            <a:r>
              <a:rPr lang="en-GB" sz="3200" b="1" i="1" dirty="0" smtClean="0">
                <a:latin typeface="Times New Roman" pitchFamily="18" charset="0"/>
                <a:cs typeface="Times New Roman" pitchFamily="18" charset="0"/>
              </a:rPr>
              <a:t>x</a:t>
            </a:r>
            <a:r>
              <a:rPr lang="en-GB" sz="3200" b="1" dirty="0" smtClean="0">
                <a:latin typeface="Calibri" pitchFamily="34" charset="0"/>
              </a:rPr>
              <a:t> = 40</a:t>
            </a:r>
            <a:r>
              <a:rPr lang="en-GB" sz="3200" b="1" baseline="30000" dirty="0" smtClean="0">
                <a:latin typeface="Calibri" pitchFamily="34" charset="0"/>
              </a:rPr>
              <a:t>o</a:t>
            </a:r>
            <a:endParaRPr lang="en-GB" sz="3200" b="1" baseline="30000" dirty="0">
              <a:latin typeface="Calibri" pitchFamily="34" charset="0"/>
            </a:endParaRPr>
          </a:p>
        </p:txBody>
      </p:sp>
      <p:pic>
        <p:nvPicPr>
          <p:cNvPr id="20" name="Picture 8" descr="C:\Users\Dan\Downloads\help_256.png">
            <a:hlinkClick r:id="rId2" action="ppaction://hlinksldjump"/>
          </p:cNvPr>
          <p:cNvPicPr>
            <a:picLocks noChangeAspect="1" noChangeArrowheads="1"/>
          </p:cNvPicPr>
          <p:nvPr/>
        </p:nvPicPr>
        <p:blipFill>
          <a:blip r:embed="rId3"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475344" y="1132110"/>
            <a:ext cx="8149770" cy="4704059"/>
          </a:xfrm>
          <a:prstGeom prst="roundRect">
            <a:avLst/>
          </a:prstGeom>
          <a:solidFill>
            <a:srgbClr val="33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Box 4"/>
          <p:cNvSpPr txBox="1">
            <a:spLocks noChangeArrowheads="1"/>
          </p:cNvSpPr>
          <p:nvPr/>
        </p:nvSpPr>
        <p:spPr bwMode="auto">
          <a:xfrm>
            <a:off x="5141694" y="2957728"/>
            <a:ext cx="3160486" cy="461665"/>
          </a:xfrm>
          <a:prstGeom prst="rect">
            <a:avLst/>
          </a:prstGeom>
          <a:noFill/>
          <a:ln w="9525">
            <a:noFill/>
            <a:miter lim="800000"/>
            <a:headEnd/>
            <a:tailEnd/>
          </a:ln>
        </p:spPr>
        <p:txBody>
          <a:bodyPr wrap="square">
            <a:spAutoFit/>
          </a:bodyPr>
          <a:lstStyle/>
          <a:p>
            <a:pPr algn="ctr">
              <a:spcBef>
                <a:spcPct val="50000"/>
              </a:spcBef>
            </a:pPr>
            <a:r>
              <a:rPr lang="en-GB" sz="2400" dirty="0" smtClean="0">
                <a:solidFill>
                  <a:schemeClr val="bg1"/>
                </a:solidFill>
                <a:latin typeface="Arial" pitchFamily="34" charset="0"/>
                <a:cs typeface="Arial" pitchFamily="34" charset="0"/>
              </a:rPr>
              <a:t>PQR + PRQ = 140</a:t>
            </a:r>
            <a:r>
              <a:rPr lang="en-GB" sz="2400" baseline="30000" dirty="0" smtClean="0">
                <a:solidFill>
                  <a:schemeClr val="bg1"/>
                </a:solidFill>
                <a:latin typeface="Arial" pitchFamily="34" charset="0"/>
                <a:cs typeface="Arial" pitchFamily="34" charset="0"/>
              </a:rPr>
              <a:t>o</a:t>
            </a:r>
            <a:endParaRPr lang="en-GB" sz="2400" baseline="30000" dirty="0">
              <a:solidFill>
                <a:schemeClr val="bg1"/>
              </a:solidFill>
              <a:latin typeface="Arial" pitchFamily="34" charset="0"/>
              <a:cs typeface="Arial" pitchFamily="34" charset="0"/>
            </a:endParaRPr>
          </a:p>
        </p:txBody>
      </p:sp>
      <p:sp>
        <p:nvSpPr>
          <p:cNvPr id="14" name="TextBox 13"/>
          <p:cNvSpPr txBox="1"/>
          <p:nvPr/>
        </p:nvSpPr>
        <p:spPr>
          <a:xfrm>
            <a:off x="577235" y="1364346"/>
            <a:ext cx="5083336" cy="1200329"/>
          </a:xfrm>
          <a:prstGeom prst="rect">
            <a:avLst/>
          </a:prstGeom>
          <a:noFill/>
        </p:spPr>
        <p:txBody>
          <a:bodyPr wrap="square" rtlCol="0">
            <a:spAutoFit/>
          </a:bodyPr>
          <a:lstStyle/>
          <a:p>
            <a:pPr algn="ctr"/>
            <a:r>
              <a:rPr lang="en-GB" sz="2400" dirty="0" smtClean="0">
                <a:solidFill>
                  <a:schemeClr val="bg1"/>
                </a:solidFill>
              </a:rPr>
              <a:t>In this triangle, the internal bisectors of the angles at Q and R meet at S.</a:t>
            </a:r>
          </a:p>
          <a:p>
            <a:pPr algn="ctr"/>
            <a:r>
              <a:rPr lang="en-GB" sz="2400" dirty="0" smtClean="0">
                <a:solidFill>
                  <a:schemeClr val="bg1"/>
                </a:solidFill>
              </a:rPr>
              <a:t>What is the size of angle QSR?</a:t>
            </a:r>
            <a:endParaRPr lang="en-GB" sz="2400" dirty="0">
              <a:solidFill>
                <a:schemeClr val="bg1"/>
              </a:solidFill>
            </a:endParaRPr>
          </a:p>
        </p:txBody>
      </p:sp>
      <p:sp>
        <p:nvSpPr>
          <p:cNvPr id="15" name="Freeform 14"/>
          <p:cNvSpPr/>
          <p:nvPr/>
        </p:nvSpPr>
        <p:spPr>
          <a:xfrm>
            <a:off x="1509488" y="2989935"/>
            <a:ext cx="2728686" cy="2206172"/>
          </a:xfrm>
          <a:custGeom>
            <a:avLst/>
            <a:gdLst>
              <a:gd name="connsiteX0" fmla="*/ 2380343 w 2728686"/>
              <a:gd name="connsiteY0" fmla="*/ 0 h 2206172"/>
              <a:gd name="connsiteX1" fmla="*/ 0 w 2728686"/>
              <a:gd name="connsiteY1" fmla="*/ 2206172 h 2206172"/>
              <a:gd name="connsiteX2" fmla="*/ 2728686 w 2728686"/>
              <a:gd name="connsiteY2" fmla="*/ 2206172 h 2206172"/>
              <a:gd name="connsiteX3" fmla="*/ 2380343 w 2728686"/>
              <a:gd name="connsiteY3" fmla="*/ 0 h 2206172"/>
            </a:gdLst>
            <a:ahLst/>
            <a:cxnLst>
              <a:cxn ang="0">
                <a:pos x="connsiteX0" y="connsiteY0"/>
              </a:cxn>
              <a:cxn ang="0">
                <a:pos x="connsiteX1" y="connsiteY1"/>
              </a:cxn>
              <a:cxn ang="0">
                <a:pos x="connsiteX2" y="connsiteY2"/>
              </a:cxn>
              <a:cxn ang="0">
                <a:pos x="connsiteX3" y="connsiteY3"/>
              </a:cxn>
            </a:cxnLst>
            <a:rect l="l" t="t" r="r" b="b"/>
            <a:pathLst>
              <a:path w="2728686" h="2206172">
                <a:moveTo>
                  <a:pt x="2380343" y="0"/>
                </a:moveTo>
                <a:lnTo>
                  <a:pt x="0" y="2206172"/>
                </a:lnTo>
                <a:lnTo>
                  <a:pt x="2728686" y="2206172"/>
                </a:lnTo>
                <a:lnTo>
                  <a:pt x="2380343" y="0"/>
                </a:lnTo>
                <a:close/>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cxnSp>
        <p:nvCxnSpPr>
          <p:cNvPr id="20" name="Straight Connector 19"/>
          <p:cNvCxnSpPr>
            <a:endCxn id="15" idx="1"/>
          </p:cNvCxnSpPr>
          <p:nvPr/>
        </p:nvCxnSpPr>
        <p:spPr>
          <a:xfrm flipH="1">
            <a:off x="1509488" y="4470393"/>
            <a:ext cx="1901372" cy="72571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endCxn id="15" idx="2"/>
          </p:cNvCxnSpPr>
          <p:nvPr/>
        </p:nvCxnSpPr>
        <p:spPr>
          <a:xfrm>
            <a:off x="3396345" y="4470393"/>
            <a:ext cx="841829" cy="72571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185557" y="5047665"/>
            <a:ext cx="364202" cy="369332"/>
          </a:xfrm>
          <a:prstGeom prst="rect">
            <a:avLst/>
          </a:prstGeom>
          <a:noFill/>
        </p:spPr>
        <p:txBody>
          <a:bodyPr wrap="none" rtlCol="0">
            <a:spAutoFit/>
          </a:bodyPr>
          <a:lstStyle/>
          <a:p>
            <a:r>
              <a:rPr lang="en-GB" dirty="0" smtClean="0">
                <a:solidFill>
                  <a:schemeClr val="bg1"/>
                </a:solidFill>
              </a:rPr>
              <a:t>Q</a:t>
            </a:r>
            <a:endParaRPr lang="en-GB" dirty="0">
              <a:solidFill>
                <a:schemeClr val="bg1"/>
              </a:solidFill>
            </a:endParaRPr>
          </a:p>
        </p:txBody>
      </p:sp>
      <p:sp>
        <p:nvSpPr>
          <p:cNvPr id="29" name="TextBox 28"/>
          <p:cNvSpPr txBox="1"/>
          <p:nvPr/>
        </p:nvSpPr>
        <p:spPr>
          <a:xfrm>
            <a:off x="4199907" y="5063497"/>
            <a:ext cx="364202" cy="369332"/>
          </a:xfrm>
          <a:prstGeom prst="rect">
            <a:avLst/>
          </a:prstGeom>
          <a:noFill/>
        </p:spPr>
        <p:txBody>
          <a:bodyPr wrap="none" rtlCol="0">
            <a:spAutoFit/>
          </a:bodyPr>
          <a:lstStyle/>
          <a:p>
            <a:r>
              <a:rPr lang="en-GB" dirty="0" smtClean="0">
                <a:solidFill>
                  <a:schemeClr val="bg1"/>
                </a:solidFill>
              </a:rPr>
              <a:t>R</a:t>
            </a:r>
            <a:endParaRPr lang="en-GB" dirty="0">
              <a:solidFill>
                <a:schemeClr val="bg1"/>
              </a:solidFill>
            </a:endParaRPr>
          </a:p>
        </p:txBody>
      </p:sp>
      <p:sp>
        <p:nvSpPr>
          <p:cNvPr id="31" name="TextBox 30"/>
          <p:cNvSpPr txBox="1"/>
          <p:nvPr/>
        </p:nvSpPr>
        <p:spPr>
          <a:xfrm>
            <a:off x="3238009" y="4166913"/>
            <a:ext cx="338554" cy="369332"/>
          </a:xfrm>
          <a:prstGeom prst="rect">
            <a:avLst/>
          </a:prstGeom>
          <a:noFill/>
        </p:spPr>
        <p:txBody>
          <a:bodyPr wrap="none" rtlCol="0">
            <a:spAutoFit/>
          </a:bodyPr>
          <a:lstStyle/>
          <a:p>
            <a:r>
              <a:rPr lang="en-GB" dirty="0" smtClean="0">
                <a:solidFill>
                  <a:schemeClr val="bg1"/>
                </a:solidFill>
              </a:rPr>
              <a:t>S</a:t>
            </a:r>
            <a:endParaRPr lang="en-GB" dirty="0">
              <a:solidFill>
                <a:schemeClr val="bg1"/>
              </a:solidFill>
            </a:endParaRPr>
          </a:p>
        </p:txBody>
      </p:sp>
      <p:sp>
        <p:nvSpPr>
          <p:cNvPr id="32" name="TextBox 31"/>
          <p:cNvSpPr txBox="1"/>
          <p:nvPr/>
        </p:nvSpPr>
        <p:spPr>
          <a:xfrm>
            <a:off x="3762503" y="2654786"/>
            <a:ext cx="338554" cy="369332"/>
          </a:xfrm>
          <a:prstGeom prst="rect">
            <a:avLst/>
          </a:prstGeom>
          <a:noFill/>
        </p:spPr>
        <p:txBody>
          <a:bodyPr wrap="none" rtlCol="0">
            <a:spAutoFit/>
          </a:bodyPr>
          <a:lstStyle/>
          <a:p>
            <a:r>
              <a:rPr lang="en-GB" dirty="0" smtClean="0">
                <a:solidFill>
                  <a:schemeClr val="bg1"/>
                </a:solidFill>
              </a:rPr>
              <a:t>P</a:t>
            </a:r>
            <a:endParaRPr lang="en-GB" dirty="0">
              <a:solidFill>
                <a:schemeClr val="bg1"/>
              </a:solidFill>
            </a:endParaRPr>
          </a:p>
        </p:txBody>
      </p:sp>
      <p:sp>
        <p:nvSpPr>
          <p:cNvPr id="33" name="TextBox 32"/>
          <p:cNvSpPr txBox="1"/>
          <p:nvPr/>
        </p:nvSpPr>
        <p:spPr>
          <a:xfrm>
            <a:off x="3505447" y="3190098"/>
            <a:ext cx="487634" cy="338554"/>
          </a:xfrm>
          <a:prstGeom prst="rect">
            <a:avLst/>
          </a:prstGeom>
          <a:noFill/>
        </p:spPr>
        <p:txBody>
          <a:bodyPr wrap="none" rtlCol="0">
            <a:spAutoFit/>
          </a:bodyPr>
          <a:lstStyle/>
          <a:p>
            <a:r>
              <a:rPr lang="en-GB" sz="1600" dirty="0" smtClean="0">
                <a:solidFill>
                  <a:schemeClr val="bg1"/>
                </a:solidFill>
              </a:rPr>
              <a:t>40</a:t>
            </a:r>
            <a:r>
              <a:rPr lang="en-GB" sz="1600" baseline="30000" dirty="0" smtClean="0">
                <a:solidFill>
                  <a:schemeClr val="bg1"/>
                </a:solidFill>
              </a:rPr>
              <a:t>o</a:t>
            </a:r>
            <a:endParaRPr lang="en-GB" sz="1600" baseline="30000" dirty="0">
              <a:solidFill>
                <a:schemeClr val="bg1"/>
              </a:solidFill>
            </a:endParaRPr>
          </a:p>
        </p:txBody>
      </p:sp>
      <p:sp>
        <p:nvSpPr>
          <p:cNvPr id="34" name="Text Box 4"/>
          <p:cNvSpPr txBox="1">
            <a:spLocks noChangeArrowheads="1"/>
          </p:cNvSpPr>
          <p:nvPr/>
        </p:nvSpPr>
        <p:spPr bwMode="auto">
          <a:xfrm>
            <a:off x="4949379" y="3578214"/>
            <a:ext cx="3672737" cy="461665"/>
          </a:xfrm>
          <a:prstGeom prst="rect">
            <a:avLst/>
          </a:prstGeom>
          <a:noFill/>
          <a:ln w="9525">
            <a:noFill/>
            <a:miter lim="800000"/>
            <a:headEnd/>
            <a:tailEnd/>
          </a:ln>
        </p:spPr>
        <p:txBody>
          <a:bodyPr wrap="square">
            <a:spAutoFit/>
          </a:bodyPr>
          <a:lstStyle/>
          <a:p>
            <a:pPr algn="ctr">
              <a:spcBef>
                <a:spcPct val="50000"/>
              </a:spcBef>
            </a:pPr>
            <a:r>
              <a:rPr lang="en-GB" sz="2400" dirty="0" smtClean="0">
                <a:solidFill>
                  <a:schemeClr val="bg1"/>
                </a:solidFill>
                <a:latin typeface="Arial" pitchFamily="34" charset="0"/>
                <a:cs typeface="Arial" pitchFamily="34" charset="0"/>
              </a:rPr>
              <a:t>so SQR + SRQ = 70</a:t>
            </a:r>
            <a:r>
              <a:rPr lang="en-GB" sz="2400" baseline="30000" dirty="0" smtClean="0">
                <a:solidFill>
                  <a:schemeClr val="bg1"/>
                </a:solidFill>
                <a:latin typeface="Arial" pitchFamily="34" charset="0"/>
                <a:cs typeface="Arial" pitchFamily="34" charset="0"/>
              </a:rPr>
              <a:t>o</a:t>
            </a:r>
            <a:endParaRPr lang="en-GB" sz="2400" baseline="30000" dirty="0">
              <a:solidFill>
                <a:schemeClr val="bg1"/>
              </a:solidFill>
              <a:latin typeface="Arial" pitchFamily="34" charset="0"/>
              <a:cs typeface="Arial" pitchFamily="34" charset="0"/>
            </a:endParaRPr>
          </a:p>
        </p:txBody>
      </p:sp>
      <p:sp>
        <p:nvSpPr>
          <p:cNvPr id="35" name="Text Box 4"/>
          <p:cNvSpPr txBox="1">
            <a:spLocks noChangeArrowheads="1"/>
          </p:cNvSpPr>
          <p:nvPr/>
        </p:nvSpPr>
        <p:spPr bwMode="auto">
          <a:xfrm>
            <a:off x="5141694" y="4198700"/>
            <a:ext cx="3160486" cy="461665"/>
          </a:xfrm>
          <a:prstGeom prst="rect">
            <a:avLst/>
          </a:prstGeom>
          <a:noFill/>
          <a:ln w="9525">
            <a:noFill/>
            <a:miter lim="800000"/>
            <a:headEnd/>
            <a:tailEnd/>
          </a:ln>
        </p:spPr>
        <p:txBody>
          <a:bodyPr wrap="square">
            <a:spAutoFit/>
          </a:bodyPr>
          <a:lstStyle/>
          <a:p>
            <a:pPr algn="ctr">
              <a:spcBef>
                <a:spcPct val="50000"/>
              </a:spcBef>
            </a:pPr>
            <a:r>
              <a:rPr lang="en-GB" sz="2400" dirty="0" smtClean="0">
                <a:solidFill>
                  <a:schemeClr val="bg1"/>
                </a:solidFill>
                <a:latin typeface="Arial" pitchFamily="34" charset="0"/>
                <a:cs typeface="Arial" pitchFamily="34" charset="0"/>
              </a:rPr>
              <a:t>then QSR = </a:t>
            </a:r>
            <a:r>
              <a:rPr lang="en-GB" sz="2400" b="1" dirty="0" smtClean="0">
                <a:solidFill>
                  <a:schemeClr val="bg1"/>
                </a:solidFill>
                <a:latin typeface="Arial" pitchFamily="34" charset="0"/>
                <a:cs typeface="Arial" pitchFamily="34" charset="0"/>
              </a:rPr>
              <a:t>110</a:t>
            </a:r>
            <a:r>
              <a:rPr lang="en-GB" sz="2400" b="1" baseline="30000" dirty="0" smtClean="0">
                <a:solidFill>
                  <a:schemeClr val="bg1"/>
                </a:solidFill>
                <a:latin typeface="Arial" pitchFamily="34" charset="0"/>
                <a:cs typeface="Arial" pitchFamily="34" charset="0"/>
              </a:rPr>
              <a:t>o</a:t>
            </a:r>
            <a:endParaRPr lang="en-GB" sz="2400" b="1" baseline="30000" dirty="0">
              <a:solidFill>
                <a:schemeClr val="bg1"/>
              </a:solidFill>
              <a:latin typeface="Arial" pitchFamily="34" charset="0"/>
              <a:cs typeface="Arial" pitchFamily="34" charset="0"/>
            </a:endParaRPr>
          </a:p>
        </p:txBody>
      </p:sp>
      <p:pic>
        <p:nvPicPr>
          <p:cNvPr id="16" name="Picture 8" descr="C:\Users\Dan\Downloads\help_256.png">
            <a:hlinkClick r:id="rId2" action="ppaction://hlinksldjump"/>
          </p:cNvPr>
          <p:cNvPicPr>
            <a:picLocks noChangeAspect="1" noChangeArrowheads="1"/>
          </p:cNvPicPr>
          <p:nvPr/>
        </p:nvPicPr>
        <p:blipFill>
          <a:blip r:embed="rId3"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34" grpId="0"/>
      <p:bldP spid="3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475345" y="1103083"/>
            <a:ext cx="8149770" cy="34108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75774" y="1144260"/>
            <a:ext cx="8548913" cy="523220"/>
          </a:xfrm>
          <a:prstGeom prst="rect">
            <a:avLst/>
          </a:prstGeom>
        </p:spPr>
        <p:txBody>
          <a:bodyPr wrap="square">
            <a:spAutoFit/>
          </a:bodyPr>
          <a:lstStyle/>
          <a:p>
            <a:pPr algn="ctr"/>
            <a:r>
              <a:rPr lang="en-GB" sz="2800" dirty="0" smtClean="0">
                <a:solidFill>
                  <a:srgbClr val="000000"/>
                </a:solidFill>
                <a:latin typeface="Arial" pitchFamily="34" charset="0"/>
                <a:cs typeface="Arial" pitchFamily="34" charset="0"/>
              </a:rPr>
              <a:t>What is the sum of the six marked angles?</a:t>
            </a:r>
            <a:endParaRPr lang="en-GB" dirty="0">
              <a:latin typeface="Arial" pitchFamily="34" charset="0"/>
              <a:cs typeface="Arial" pitchFamily="34" charset="0"/>
            </a:endParaRPr>
          </a:p>
        </p:txBody>
      </p:sp>
      <p:sp>
        <p:nvSpPr>
          <p:cNvPr id="21" name="Text Box 4"/>
          <p:cNvSpPr txBox="1">
            <a:spLocks noChangeArrowheads="1"/>
          </p:cNvSpPr>
          <p:nvPr/>
        </p:nvSpPr>
        <p:spPr bwMode="auto">
          <a:xfrm>
            <a:off x="1705426" y="4641401"/>
            <a:ext cx="5246918" cy="461665"/>
          </a:xfrm>
          <a:prstGeom prst="rect">
            <a:avLst/>
          </a:prstGeom>
          <a:noFill/>
          <a:ln w="9525">
            <a:noFill/>
            <a:miter lim="800000"/>
            <a:headEnd/>
            <a:tailEnd/>
          </a:ln>
        </p:spPr>
        <p:txBody>
          <a:bodyPr wrap="square">
            <a:spAutoFit/>
          </a:bodyPr>
          <a:lstStyle/>
          <a:p>
            <a:pPr algn="r">
              <a:spcBef>
                <a:spcPct val="50000"/>
              </a:spcBef>
            </a:pPr>
            <a:r>
              <a:rPr lang="en-GB" sz="2400" dirty="0" smtClean="0">
                <a:solidFill>
                  <a:srgbClr val="000000"/>
                </a:solidFill>
                <a:latin typeface="Arial" pitchFamily="34" charset="0"/>
                <a:cs typeface="Arial" pitchFamily="34" charset="0"/>
              </a:rPr>
              <a:t>Five points make 5 x 360 = </a:t>
            </a:r>
            <a:r>
              <a:rPr lang="en-GB" sz="2400" b="1" dirty="0" smtClean="0">
                <a:solidFill>
                  <a:srgbClr val="000000"/>
                </a:solidFill>
                <a:latin typeface="Arial" pitchFamily="34" charset="0"/>
                <a:cs typeface="Arial" pitchFamily="34" charset="0"/>
              </a:rPr>
              <a:t>1800</a:t>
            </a:r>
            <a:r>
              <a:rPr lang="en-GB" sz="2400" b="1" baseline="30000" dirty="0" smtClean="0">
                <a:solidFill>
                  <a:srgbClr val="000000"/>
                </a:solidFill>
                <a:latin typeface="Arial" pitchFamily="34" charset="0"/>
                <a:cs typeface="Arial" pitchFamily="34" charset="0"/>
              </a:rPr>
              <a:t>o</a:t>
            </a:r>
            <a:endParaRPr lang="en-GB" sz="2400" b="1" baseline="30000" dirty="0">
              <a:solidFill>
                <a:srgbClr val="000000"/>
              </a:solidFill>
              <a:latin typeface="Arial" pitchFamily="34" charset="0"/>
              <a:cs typeface="Arial" pitchFamily="34" charset="0"/>
            </a:endParaRPr>
          </a:p>
        </p:txBody>
      </p:sp>
      <p:sp>
        <p:nvSpPr>
          <p:cNvPr id="16" name="Freeform 15"/>
          <p:cNvSpPr/>
          <p:nvPr/>
        </p:nvSpPr>
        <p:spPr>
          <a:xfrm>
            <a:off x="2823030" y="2148112"/>
            <a:ext cx="3454400" cy="1843314"/>
          </a:xfrm>
          <a:custGeom>
            <a:avLst/>
            <a:gdLst>
              <a:gd name="connsiteX0" fmla="*/ 290286 w 4180114"/>
              <a:gd name="connsiteY0" fmla="*/ 290286 h 1843314"/>
              <a:gd name="connsiteX1" fmla="*/ 0 w 4180114"/>
              <a:gd name="connsiteY1" fmla="*/ 1785257 h 1843314"/>
              <a:gd name="connsiteX2" fmla="*/ 4064000 w 4180114"/>
              <a:gd name="connsiteY2" fmla="*/ 0 h 1843314"/>
              <a:gd name="connsiteX3" fmla="*/ 4180114 w 4180114"/>
              <a:gd name="connsiteY3" fmla="*/ 1843314 h 1843314"/>
              <a:gd name="connsiteX4" fmla="*/ 290286 w 4180114"/>
              <a:gd name="connsiteY4" fmla="*/ 290286 h 1843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80114" h="1843314">
                <a:moveTo>
                  <a:pt x="290286" y="290286"/>
                </a:moveTo>
                <a:lnTo>
                  <a:pt x="0" y="1785257"/>
                </a:lnTo>
                <a:lnTo>
                  <a:pt x="4064000" y="0"/>
                </a:lnTo>
                <a:lnTo>
                  <a:pt x="4180114" y="1843314"/>
                </a:lnTo>
                <a:lnTo>
                  <a:pt x="290286" y="290286"/>
                </a:lnTo>
                <a:close/>
              </a:path>
            </a:pathLst>
          </a:cu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Arc 17"/>
          <p:cNvSpPr/>
          <p:nvPr/>
        </p:nvSpPr>
        <p:spPr>
          <a:xfrm>
            <a:off x="5960292" y="1932756"/>
            <a:ext cx="432000" cy="432000"/>
          </a:xfrm>
          <a:prstGeom prst="arc">
            <a:avLst>
              <a:gd name="adj1" fmla="val 9238004"/>
              <a:gd name="adj2" fmla="val 5182277"/>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Arc 23"/>
          <p:cNvSpPr/>
          <p:nvPr/>
        </p:nvSpPr>
        <p:spPr>
          <a:xfrm>
            <a:off x="2851849" y="2228795"/>
            <a:ext cx="432000" cy="432000"/>
          </a:xfrm>
          <a:prstGeom prst="arc">
            <a:avLst>
              <a:gd name="adj1" fmla="val 6095183"/>
              <a:gd name="adj2" fmla="val 1616529"/>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6" name="Arc 25"/>
          <p:cNvSpPr/>
          <p:nvPr/>
        </p:nvSpPr>
        <p:spPr>
          <a:xfrm>
            <a:off x="2613789" y="3714746"/>
            <a:ext cx="432000" cy="432000"/>
          </a:xfrm>
          <a:prstGeom prst="arc">
            <a:avLst>
              <a:gd name="adj1" fmla="val 20056110"/>
              <a:gd name="adj2" fmla="val 16573267"/>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Arc 26"/>
          <p:cNvSpPr/>
          <p:nvPr/>
        </p:nvSpPr>
        <p:spPr>
          <a:xfrm>
            <a:off x="6058334" y="3770518"/>
            <a:ext cx="432000" cy="432000"/>
          </a:xfrm>
          <a:prstGeom prst="arc">
            <a:avLst>
              <a:gd name="adj1" fmla="val 16200000"/>
              <a:gd name="adj2" fmla="val 12091712"/>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8" name="Arc 27"/>
          <p:cNvSpPr/>
          <p:nvPr/>
        </p:nvSpPr>
        <p:spPr>
          <a:xfrm>
            <a:off x="4182986" y="2870718"/>
            <a:ext cx="432000" cy="432000"/>
          </a:xfrm>
          <a:prstGeom prst="arc">
            <a:avLst>
              <a:gd name="adj1" fmla="val 12484781"/>
              <a:gd name="adj2" fmla="val 20046935"/>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0" name="Arc 29"/>
          <p:cNvSpPr/>
          <p:nvPr/>
        </p:nvSpPr>
        <p:spPr>
          <a:xfrm flipV="1">
            <a:off x="4192335" y="2874457"/>
            <a:ext cx="432000" cy="432000"/>
          </a:xfrm>
          <a:prstGeom prst="arc">
            <a:avLst>
              <a:gd name="adj1" fmla="val 12484781"/>
              <a:gd name="adj2" fmla="val 20046935"/>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Text Box 4"/>
          <p:cNvSpPr txBox="1">
            <a:spLocks noChangeArrowheads="1"/>
          </p:cNvSpPr>
          <p:nvPr/>
        </p:nvSpPr>
        <p:spPr bwMode="auto">
          <a:xfrm>
            <a:off x="1727198" y="5171172"/>
            <a:ext cx="5225146" cy="461665"/>
          </a:xfrm>
          <a:prstGeom prst="rect">
            <a:avLst/>
          </a:prstGeom>
          <a:noFill/>
          <a:ln w="9525">
            <a:noFill/>
            <a:miter lim="800000"/>
            <a:headEnd/>
            <a:tailEnd/>
          </a:ln>
        </p:spPr>
        <p:txBody>
          <a:bodyPr wrap="square">
            <a:spAutoFit/>
          </a:bodyPr>
          <a:lstStyle/>
          <a:p>
            <a:pPr algn="r">
              <a:spcBef>
                <a:spcPct val="50000"/>
              </a:spcBef>
            </a:pPr>
            <a:r>
              <a:rPr lang="en-GB" sz="2400" dirty="0" smtClean="0">
                <a:solidFill>
                  <a:srgbClr val="000000"/>
                </a:solidFill>
                <a:latin typeface="Arial" pitchFamily="34" charset="0"/>
                <a:cs typeface="Arial" pitchFamily="34" charset="0"/>
              </a:rPr>
              <a:t>Two triangles make 2 x 180 = </a:t>
            </a:r>
            <a:r>
              <a:rPr lang="en-GB" sz="2400" b="1" dirty="0" smtClean="0">
                <a:solidFill>
                  <a:srgbClr val="000000"/>
                </a:solidFill>
                <a:latin typeface="Arial" pitchFamily="34" charset="0"/>
                <a:cs typeface="Arial" pitchFamily="34" charset="0"/>
              </a:rPr>
              <a:t>360</a:t>
            </a:r>
            <a:r>
              <a:rPr lang="en-GB" sz="2400" b="1" baseline="30000" dirty="0" smtClean="0">
                <a:solidFill>
                  <a:srgbClr val="000000"/>
                </a:solidFill>
                <a:latin typeface="Arial" pitchFamily="34" charset="0"/>
                <a:cs typeface="Arial" pitchFamily="34" charset="0"/>
              </a:rPr>
              <a:t>o</a:t>
            </a:r>
            <a:endParaRPr lang="en-GB" sz="2400" b="1" baseline="30000" dirty="0">
              <a:solidFill>
                <a:srgbClr val="000000"/>
              </a:solidFill>
              <a:latin typeface="Arial" pitchFamily="34" charset="0"/>
              <a:cs typeface="Arial" pitchFamily="34" charset="0"/>
            </a:endParaRPr>
          </a:p>
        </p:txBody>
      </p:sp>
      <p:sp>
        <p:nvSpPr>
          <p:cNvPr id="14" name="Text Box 4"/>
          <p:cNvSpPr txBox="1">
            <a:spLocks noChangeArrowheads="1"/>
          </p:cNvSpPr>
          <p:nvPr/>
        </p:nvSpPr>
        <p:spPr bwMode="auto">
          <a:xfrm>
            <a:off x="5972625" y="5656106"/>
            <a:ext cx="1168403" cy="461665"/>
          </a:xfrm>
          <a:prstGeom prst="rect">
            <a:avLst/>
          </a:prstGeom>
          <a:noFill/>
          <a:ln w="9525">
            <a:noFill/>
            <a:miter lim="800000"/>
            <a:headEnd/>
            <a:tailEnd/>
          </a:ln>
        </p:spPr>
        <p:txBody>
          <a:bodyPr wrap="square">
            <a:spAutoFit/>
          </a:bodyPr>
          <a:lstStyle/>
          <a:p>
            <a:pPr>
              <a:spcBef>
                <a:spcPct val="50000"/>
              </a:spcBef>
            </a:pPr>
            <a:r>
              <a:rPr lang="en-GB" sz="2400" b="1" dirty="0" smtClean="0">
                <a:solidFill>
                  <a:srgbClr val="000000"/>
                </a:solidFill>
                <a:latin typeface="Arial" pitchFamily="34" charset="0"/>
                <a:cs typeface="Arial" pitchFamily="34" charset="0"/>
              </a:rPr>
              <a:t>1440</a:t>
            </a:r>
            <a:r>
              <a:rPr lang="en-GB" sz="2400" b="1" baseline="30000" dirty="0" smtClean="0">
                <a:solidFill>
                  <a:srgbClr val="000000"/>
                </a:solidFill>
                <a:latin typeface="Arial" pitchFamily="34" charset="0"/>
                <a:cs typeface="Arial" pitchFamily="34" charset="0"/>
              </a:rPr>
              <a:t>o</a:t>
            </a:r>
            <a:endParaRPr lang="en-GB" sz="2400" b="1" baseline="30000" dirty="0">
              <a:solidFill>
                <a:srgbClr val="000000"/>
              </a:solidFill>
              <a:latin typeface="Arial" pitchFamily="34" charset="0"/>
              <a:cs typeface="Arial" pitchFamily="34" charset="0"/>
            </a:endParaRPr>
          </a:p>
        </p:txBody>
      </p:sp>
      <p:cxnSp>
        <p:nvCxnSpPr>
          <p:cNvPr id="17" name="Straight Connector 16"/>
          <p:cNvCxnSpPr/>
          <p:nvPr/>
        </p:nvCxnSpPr>
        <p:spPr>
          <a:xfrm>
            <a:off x="6110512" y="5631543"/>
            <a:ext cx="72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959599" y="5116285"/>
            <a:ext cx="21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2" name="Picture 8" descr="C:\Users\Dan\Downloads\help_256.png">
            <a:hlinkClick r:id="rId2" action="ppaction://hlinksldjump"/>
          </p:cNvPr>
          <p:cNvPicPr>
            <a:picLocks noChangeAspect="1" noChangeArrowheads="1"/>
          </p:cNvPicPr>
          <p:nvPr/>
        </p:nvPicPr>
        <p:blipFill>
          <a:blip r:embed="rId3"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par>
                                <p:cTn id="18" presetID="10" presetClass="entr" presetSubtype="0" fill="hold"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13" grpId="0"/>
      <p:bldP spid="1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362858" y="1059538"/>
            <a:ext cx="8490856" cy="4614119"/>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6" name="Rectangle 5"/>
          <p:cNvSpPr/>
          <p:nvPr/>
        </p:nvSpPr>
        <p:spPr>
          <a:xfrm>
            <a:off x="304802" y="1100716"/>
            <a:ext cx="8548913" cy="523220"/>
          </a:xfrm>
          <a:prstGeom prst="rect">
            <a:avLst/>
          </a:prstGeom>
        </p:spPr>
        <p:txBody>
          <a:bodyPr wrap="square">
            <a:spAutoFit/>
          </a:bodyPr>
          <a:lstStyle/>
          <a:p>
            <a:pPr algn="ctr"/>
            <a:r>
              <a:rPr lang="en-GB" sz="2800" dirty="0" smtClean="0">
                <a:solidFill>
                  <a:schemeClr val="bg1"/>
                </a:solidFill>
                <a:latin typeface="Arial" pitchFamily="34" charset="0"/>
                <a:cs typeface="Arial" pitchFamily="34" charset="0"/>
              </a:rPr>
              <a:t>What is the sum of the marked angles now?!</a:t>
            </a:r>
            <a:endParaRPr lang="en-GB" dirty="0">
              <a:solidFill>
                <a:schemeClr val="bg1"/>
              </a:solidFill>
              <a:latin typeface="Arial" pitchFamily="34" charset="0"/>
              <a:cs typeface="Arial" pitchFamily="34" charset="0"/>
            </a:endParaRPr>
          </a:p>
        </p:txBody>
      </p:sp>
      <p:sp>
        <p:nvSpPr>
          <p:cNvPr id="21" name="Text Box 4"/>
          <p:cNvSpPr txBox="1">
            <a:spLocks noChangeArrowheads="1"/>
          </p:cNvSpPr>
          <p:nvPr/>
        </p:nvSpPr>
        <p:spPr bwMode="auto">
          <a:xfrm>
            <a:off x="4687399" y="3963510"/>
            <a:ext cx="3748969" cy="461665"/>
          </a:xfrm>
          <a:prstGeom prst="rect">
            <a:avLst/>
          </a:prstGeom>
          <a:noFill/>
          <a:ln w="9525">
            <a:noFill/>
            <a:miter lim="800000"/>
            <a:headEnd/>
            <a:tailEnd/>
          </a:ln>
        </p:spPr>
        <p:txBody>
          <a:bodyPr wrap="square">
            <a:spAutoFit/>
          </a:bodyPr>
          <a:lstStyle/>
          <a:p>
            <a:pPr algn="r">
              <a:spcBef>
                <a:spcPct val="50000"/>
              </a:spcBef>
            </a:pPr>
            <a:r>
              <a:rPr lang="en-GB" sz="2400" dirty="0" smtClean="0">
                <a:solidFill>
                  <a:schemeClr val="bg1"/>
                </a:solidFill>
                <a:latin typeface="Arial" pitchFamily="34" charset="0"/>
                <a:cs typeface="Arial" pitchFamily="34" charset="0"/>
              </a:rPr>
              <a:t>Four triangles make </a:t>
            </a:r>
            <a:r>
              <a:rPr lang="en-GB" sz="2400" b="1" dirty="0" smtClean="0">
                <a:solidFill>
                  <a:schemeClr val="bg1"/>
                </a:solidFill>
                <a:latin typeface="Arial" pitchFamily="34" charset="0"/>
                <a:cs typeface="Arial" pitchFamily="34" charset="0"/>
              </a:rPr>
              <a:t>720</a:t>
            </a:r>
            <a:r>
              <a:rPr lang="en-GB" sz="2400" b="1" baseline="30000" dirty="0" smtClean="0">
                <a:solidFill>
                  <a:schemeClr val="bg1"/>
                </a:solidFill>
                <a:latin typeface="Arial" pitchFamily="34" charset="0"/>
                <a:cs typeface="Arial" pitchFamily="34" charset="0"/>
              </a:rPr>
              <a:t>o</a:t>
            </a:r>
            <a:endParaRPr lang="en-GB" sz="2400" b="1" baseline="30000" dirty="0">
              <a:solidFill>
                <a:schemeClr val="bg1"/>
              </a:solidFill>
              <a:latin typeface="Arial" pitchFamily="34" charset="0"/>
              <a:cs typeface="Arial" pitchFamily="34" charset="0"/>
            </a:endParaRPr>
          </a:p>
        </p:txBody>
      </p:sp>
      <p:sp>
        <p:nvSpPr>
          <p:cNvPr id="13" name="Text Box 4"/>
          <p:cNvSpPr txBox="1">
            <a:spLocks noChangeArrowheads="1"/>
          </p:cNvSpPr>
          <p:nvPr/>
        </p:nvSpPr>
        <p:spPr bwMode="auto">
          <a:xfrm>
            <a:off x="4762349" y="4493281"/>
            <a:ext cx="3674019" cy="461665"/>
          </a:xfrm>
          <a:prstGeom prst="rect">
            <a:avLst/>
          </a:prstGeom>
          <a:noFill/>
          <a:ln w="9525">
            <a:noFill/>
            <a:miter lim="800000"/>
            <a:headEnd/>
            <a:tailEnd/>
          </a:ln>
        </p:spPr>
        <p:txBody>
          <a:bodyPr wrap="square">
            <a:spAutoFit/>
          </a:bodyPr>
          <a:lstStyle/>
          <a:p>
            <a:pPr algn="r">
              <a:spcBef>
                <a:spcPct val="50000"/>
              </a:spcBef>
            </a:pPr>
            <a:r>
              <a:rPr lang="en-GB" sz="2400" dirty="0" smtClean="0">
                <a:solidFill>
                  <a:schemeClr val="bg1"/>
                </a:solidFill>
                <a:latin typeface="Arial" pitchFamily="34" charset="0"/>
                <a:cs typeface="Arial" pitchFamily="34" charset="0"/>
              </a:rPr>
              <a:t>Quadrilateral makes </a:t>
            </a:r>
            <a:r>
              <a:rPr lang="en-GB" sz="2400" b="1" dirty="0" smtClean="0">
                <a:solidFill>
                  <a:schemeClr val="bg1"/>
                </a:solidFill>
                <a:latin typeface="Arial" pitchFamily="34" charset="0"/>
                <a:cs typeface="Arial" pitchFamily="34" charset="0"/>
              </a:rPr>
              <a:t>360</a:t>
            </a:r>
            <a:r>
              <a:rPr lang="en-GB" sz="2400" b="1" baseline="30000" dirty="0" smtClean="0">
                <a:solidFill>
                  <a:schemeClr val="bg1"/>
                </a:solidFill>
                <a:latin typeface="Arial" pitchFamily="34" charset="0"/>
                <a:cs typeface="Arial" pitchFamily="34" charset="0"/>
              </a:rPr>
              <a:t>o</a:t>
            </a:r>
            <a:endParaRPr lang="en-GB" sz="2400" b="1" baseline="30000" dirty="0">
              <a:solidFill>
                <a:schemeClr val="bg1"/>
              </a:solidFill>
              <a:latin typeface="Arial" pitchFamily="34" charset="0"/>
              <a:cs typeface="Arial" pitchFamily="34" charset="0"/>
            </a:endParaRPr>
          </a:p>
        </p:txBody>
      </p:sp>
      <p:sp>
        <p:nvSpPr>
          <p:cNvPr id="14" name="Text Box 4"/>
          <p:cNvSpPr txBox="1">
            <a:spLocks noChangeArrowheads="1"/>
          </p:cNvSpPr>
          <p:nvPr/>
        </p:nvSpPr>
        <p:spPr bwMode="auto">
          <a:xfrm>
            <a:off x="7591560" y="4993205"/>
            <a:ext cx="1168403" cy="461665"/>
          </a:xfrm>
          <a:prstGeom prst="rect">
            <a:avLst/>
          </a:prstGeom>
          <a:noFill/>
          <a:ln w="9525">
            <a:noFill/>
            <a:miter lim="800000"/>
            <a:headEnd/>
            <a:tailEnd/>
          </a:ln>
        </p:spPr>
        <p:txBody>
          <a:bodyPr wrap="square">
            <a:spAutoFit/>
          </a:bodyPr>
          <a:lstStyle/>
          <a:p>
            <a:pPr>
              <a:spcBef>
                <a:spcPct val="50000"/>
              </a:spcBef>
            </a:pPr>
            <a:r>
              <a:rPr lang="en-GB" sz="2400" b="1" dirty="0" smtClean="0">
                <a:solidFill>
                  <a:schemeClr val="bg1"/>
                </a:solidFill>
                <a:latin typeface="Arial" pitchFamily="34" charset="0"/>
                <a:cs typeface="Arial" pitchFamily="34" charset="0"/>
              </a:rPr>
              <a:t>360</a:t>
            </a:r>
            <a:r>
              <a:rPr lang="en-GB" sz="2400" b="1" baseline="30000" dirty="0" smtClean="0">
                <a:solidFill>
                  <a:schemeClr val="bg1"/>
                </a:solidFill>
                <a:latin typeface="Arial" pitchFamily="34" charset="0"/>
                <a:cs typeface="Arial" pitchFamily="34" charset="0"/>
              </a:rPr>
              <a:t>o</a:t>
            </a:r>
            <a:endParaRPr lang="en-GB" sz="2400" b="1" baseline="30000" dirty="0">
              <a:solidFill>
                <a:schemeClr val="bg1"/>
              </a:solidFill>
              <a:latin typeface="Arial" pitchFamily="34" charset="0"/>
              <a:cs typeface="Arial" pitchFamily="34" charset="0"/>
            </a:endParaRPr>
          </a:p>
        </p:txBody>
      </p:sp>
      <p:cxnSp>
        <p:nvCxnSpPr>
          <p:cNvPr id="17" name="Straight Connector 16"/>
          <p:cNvCxnSpPr/>
          <p:nvPr/>
        </p:nvCxnSpPr>
        <p:spPr>
          <a:xfrm>
            <a:off x="7594537" y="4953652"/>
            <a:ext cx="7200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371054" y="4438394"/>
            <a:ext cx="216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Freeform 22"/>
          <p:cNvSpPr>
            <a:spLocks noChangeAspect="1"/>
          </p:cNvSpPr>
          <p:nvPr/>
        </p:nvSpPr>
        <p:spPr>
          <a:xfrm>
            <a:off x="851019" y="1961374"/>
            <a:ext cx="4092414" cy="3442826"/>
          </a:xfrm>
          <a:custGeom>
            <a:avLst/>
            <a:gdLst>
              <a:gd name="connsiteX0" fmla="*/ 1002182 w 2765146"/>
              <a:gd name="connsiteY0" fmla="*/ 0 h 2326234"/>
              <a:gd name="connsiteX1" fmla="*/ 2333549 w 2765146"/>
              <a:gd name="connsiteY1" fmla="*/ 73152 h 2326234"/>
              <a:gd name="connsiteX2" fmla="*/ 321869 w 2765146"/>
              <a:gd name="connsiteY2" fmla="*/ 1762964 h 2326234"/>
              <a:gd name="connsiteX3" fmla="*/ 0 w 2765146"/>
              <a:gd name="connsiteY3" fmla="*/ 804672 h 2326234"/>
              <a:gd name="connsiteX4" fmla="*/ 2172614 w 2765146"/>
              <a:gd name="connsiteY4" fmla="*/ 2311604 h 2326234"/>
              <a:gd name="connsiteX5" fmla="*/ 892454 w 2765146"/>
              <a:gd name="connsiteY5" fmla="*/ 2326234 h 2326234"/>
              <a:gd name="connsiteX6" fmla="*/ 2765146 w 2765146"/>
              <a:gd name="connsiteY6" fmla="*/ 753466 h 2326234"/>
              <a:gd name="connsiteX7" fmla="*/ 2253082 w 2765146"/>
              <a:gd name="connsiteY7" fmla="*/ 1755648 h 2326234"/>
              <a:gd name="connsiteX8" fmla="*/ 1002182 w 2765146"/>
              <a:gd name="connsiteY8" fmla="*/ 0 h 2326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5146" h="2326234">
                <a:moveTo>
                  <a:pt x="1002182" y="0"/>
                </a:moveTo>
                <a:lnTo>
                  <a:pt x="2333549" y="73152"/>
                </a:lnTo>
                <a:lnTo>
                  <a:pt x="321869" y="1762964"/>
                </a:lnTo>
                <a:lnTo>
                  <a:pt x="0" y="804672"/>
                </a:lnTo>
                <a:lnTo>
                  <a:pt x="2172614" y="2311604"/>
                </a:lnTo>
                <a:lnTo>
                  <a:pt x="892454" y="2326234"/>
                </a:lnTo>
                <a:lnTo>
                  <a:pt x="2765146" y="753466"/>
                </a:lnTo>
                <a:lnTo>
                  <a:pt x="2253082" y="1755648"/>
                </a:lnTo>
                <a:lnTo>
                  <a:pt x="1002182" y="0"/>
                </a:lnTo>
                <a:close/>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1" name="Arc 30"/>
          <p:cNvSpPr/>
          <p:nvPr/>
        </p:nvSpPr>
        <p:spPr>
          <a:xfrm>
            <a:off x="496634" y="2797781"/>
            <a:ext cx="720000" cy="720000"/>
          </a:xfrm>
          <a:prstGeom prst="arc">
            <a:avLst>
              <a:gd name="adj1" fmla="val 2101505"/>
              <a:gd name="adj2" fmla="val 4269345"/>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bg1"/>
              </a:solidFill>
            </a:endParaRPr>
          </a:p>
        </p:txBody>
      </p:sp>
      <p:sp>
        <p:nvSpPr>
          <p:cNvPr id="32" name="Arc 31"/>
          <p:cNvSpPr/>
          <p:nvPr/>
        </p:nvSpPr>
        <p:spPr>
          <a:xfrm>
            <a:off x="961795" y="4204918"/>
            <a:ext cx="720000" cy="720000"/>
          </a:xfrm>
          <a:prstGeom prst="arc">
            <a:avLst>
              <a:gd name="adj1" fmla="val 15173977"/>
              <a:gd name="adj2" fmla="val 19143269"/>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bg1"/>
              </a:solidFill>
            </a:endParaRPr>
          </a:p>
        </p:txBody>
      </p:sp>
      <p:sp>
        <p:nvSpPr>
          <p:cNvPr id="33" name="Arc 32"/>
          <p:cNvSpPr/>
          <p:nvPr/>
        </p:nvSpPr>
        <p:spPr>
          <a:xfrm>
            <a:off x="1971763" y="1603196"/>
            <a:ext cx="720000" cy="720000"/>
          </a:xfrm>
          <a:prstGeom prst="arc">
            <a:avLst>
              <a:gd name="adj1" fmla="val 218273"/>
              <a:gd name="adj2" fmla="val 3275740"/>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bg1"/>
              </a:solidFill>
            </a:endParaRPr>
          </a:p>
        </p:txBody>
      </p:sp>
      <p:sp>
        <p:nvSpPr>
          <p:cNvPr id="34" name="Arc 33"/>
          <p:cNvSpPr/>
          <p:nvPr/>
        </p:nvSpPr>
        <p:spPr>
          <a:xfrm>
            <a:off x="3945312" y="1701419"/>
            <a:ext cx="720000" cy="720000"/>
          </a:xfrm>
          <a:prstGeom prst="arc">
            <a:avLst>
              <a:gd name="adj1" fmla="val 8376134"/>
              <a:gd name="adj2" fmla="val 10891116"/>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bg1"/>
              </a:solidFill>
            </a:endParaRPr>
          </a:p>
        </p:txBody>
      </p:sp>
      <p:sp>
        <p:nvSpPr>
          <p:cNvPr id="35" name="Arc 34"/>
          <p:cNvSpPr/>
          <p:nvPr/>
        </p:nvSpPr>
        <p:spPr>
          <a:xfrm>
            <a:off x="3829600" y="4192960"/>
            <a:ext cx="720000" cy="720000"/>
          </a:xfrm>
          <a:prstGeom prst="arc">
            <a:avLst>
              <a:gd name="adj1" fmla="val 14033691"/>
              <a:gd name="adj2" fmla="val 17714231"/>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bg1"/>
              </a:solidFill>
            </a:endParaRPr>
          </a:p>
        </p:txBody>
      </p:sp>
      <p:sp>
        <p:nvSpPr>
          <p:cNvPr id="36" name="Arc 35"/>
          <p:cNvSpPr/>
          <p:nvPr/>
        </p:nvSpPr>
        <p:spPr>
          <a:xfrm>
            <a:off x="4481725" y="2627344"/>
            <a:ext cx="876581" cy="897198"/>
          </a:xfrm>
          <a:prstGeom prst="arc">
            <a:avLst>
              <a:gd name="adj1" fmla="val 6822050"/>
              <a:gd name="adj2" fmla="val 8162653"/>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bg1"/>
              </a:solidFill>
            </a:endParaRPr>
          </a:p>
        </p:txBody>
      </p:sp>
      <p:sp>
        <p:nvSpPr>
          <p:cNvPr id="37" name="Arc 36"/>
          <p:cNvSpPr/>
          <p:nvPr/>
        </p:nvSpPr>
        <p:spPr>
          <a:xfrm>
            <a:off x="1831700" y="5046525"/>
            <a:ext cx="720000" cy="720000"/>
          </a:xfrm>
          <a:prstGeom prst="arc">
            <a:avLst>
              <a:gd name="adj1" fmla="val 19133920"/>
              <a:gd name="adj2" fmla="val 0"/>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bg1"/>
              </a:solidFill>
            </a:endParaRPr>
          </a:p>
        </p:txBody>
      </p:sp>
      <p:sp>
        <p:nvSpPr>
          <p:cNvPr id="38" name="Arc 37"/>
          <p:cNvSpPr/>
          <p:nvPr/>
        </p:nvSpPr>
        <p:spPr>
          <a:xfrm>
            <a:off x="3686438" y="5019260"/>
            <a:ext cx="720000" cy="720000"/>
          </a:xfrm>
          <a:prstGeom prst="arc">
            <a:avLst>
              <a:gd name="adj1" fmla="val 10733905"/>
              <a:gd name="adj2" fmla="val 12749183"/>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bg1"/>
              </a:solidFill>
            </a:endParaRPr>
          </a:p>
        </p:txBody>
      </p:sp>
      <p:pic>
        <p:nvPicPr>
          <p:cNvPr id="18" name="Picture 8" descr="C:\Users\Dan\Downloads\help_256.png">
            <a:hlinkClick r:id="rId2" action="ppaction://hlinksldjump"/>
          </p:cNvPr>
          <p:cNvPicPr>
            <a:picLocks noChangeAspect="1" noChangeArrowheads="1"/>
          </p:cNvPicPr>
          <p:nvPr/>
        </p:nvPicPr>
        <p:blipFill>
          <a:blip r:embed="rId3"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par>
                                <p:cTn id="18" presetID="10" presetClass="entr" presetSubtype="0" fill="hold"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624114" y="290285"/>
            <a:ext cx="7866743" cy="928912"/>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a:solidFill>
                <a:srgbClr val="FFFFFF"/>
              </a:solidFill>
            </a:endParaRPr>
          </a:p>
        </p:txBody>
      </p:sp>
      <p:sp>
        <p:nvSpPr>
          <p:cNvPr id="3" name="TextBox 2"/>
          <p:cNvSpPr txBox="1"/>
          <p:nvPr/>
        </p:nvSpPr>
        <p:spPr>
          <a:xfrm>
            <a:off x="781001" y="338826"/>
            <a:ext cx="7538474" cy="830997"/>
          </a:xfrm>
          <a:prstGeom prst="rect">
            <a:avLst/>
          </a:prstGeom>
          <a:noFill/>
        </p:spPr>
        <p:txBody>
          <a:bodyPr wrap="none" rtlCol="0">
            <a:spAutoFit/>
          </a:bodyPr>
          <a:lstStyle/>
          <a:p>
            <a:pPr algn="ctr" fontAlgn="base">
              <a:spcBef>
                <a:spcPct val="0"/>
              </a:spcBef>
              <a:spcAft>
                <a:spcPct val="0"/>
              </a:spcAft>
            </a:pPr>
            <a:r>
              <a:rPr lang="en-GB" sz="2400" dirty="0" smtClean="0">
                <a:solidFill>
                  <a:srgbClr val="FFFFFF"/>
                </a:solidFill>
              </a:rPr>
              <a:t>The sum of three different prime numbers is 40.</a:t>
            </a:r>
          </a:p>
          <a:p>
            <a:pPr algn="ctr" fontAlgn="base">
              <a:spcBef>
                <a:spcPct val="0"/>
              </a:spcBef>
              <a:spcAft>
                <a:spcPct val="0"/>
              </a:spcAft>
            </a:pPr>
            <a:r>
              <a:rPr lang="en-GB" sz="2400" dirty="0" smtClean="0">
                <a:solidFill>
                  <a:srgbClr val="FFFFFF"/>
                </a:solidFill>
              </a:rPr>
              <a:t>What is the difference between the two larger primes?</a:t>
            </a:r>
            <a:endParaRPr lang="en-GB" sz="2400" dirty="0">
              <a:solidFill>
                <a:srgbClr val="FFFFFF"/>
              </a:solidFill>
            </a:endParaRPr>
          </a:p>
        </p:txBody>
      </p:sp>
      <p:sp>
        <p:nvSpPr>
          <p:cNvPr id="11" name="Text Box 4"/>
          <p:cNvSpPr txBox="1">
            <a:spLocks noChangeArrowheads="1"/>
          </p:cNvSpPr>
          <p:nvPr/>
        </p:nvSpPr>
        <p:spPr bwMode="auto">
          <a:xfrm>
            <a:off x="217714" y="1694993"/>
            <a:ext cx="3860801" cy="1323439"/>
          </a:xfrm>
          <a:prstGeom prst="rect">
            <a:avLst/>
          </a:prstGeom>
          <a:noFill/>
          <a:ln w="9525">
            <a:noFill/>
            <a:miter lim="800000"/>
            <a:headEnd/>
            <a:tailEnd/>
          </a:ln>
        </p:spPr>
        <p:txBody>
          <a:bodyPr wrap="square">
            <a:spAutoFit/>
          </a:bodyPr>
          <a:lstStyle/>
          <a:p>
            <a:pPr fontAlgn="base">
              <a:spcBef>
                <a:spcPct val="50000"/>
              </a:spcBef>
              <a:spcAft>
                <a:spcPct val="0"/>
              </a:spcAft>
            </a:pPr>
            <a:r>
              <a:rPr lang="en-GB" sz="2000" dirty="0" smtClean="0">
                <a:solidFill>
                  <a:srgbClr val="000000"/>
                </a:solidFill>
                <a:cs typeface="Arial" pitchFamily="34" charset="0"/>
              </a:rPr>
              <a:t>2 must be one of the numbers, as all other primes are odd and there must be exactly two odd numbers to give an even total.</a:t>
            </a:r>
            <a:endParaRPr lang="en-GB" sz="2000" b="1" baseline="30000" dirty="0">
              <a:solidFill>
                <a:srgbClr val="000000"/>
              </a:solidFill>
              <a:cs typeface="Arial" pitchFamily="34" charset="0"/>
            </a:endParaRPr>
          </a:p>
        </p:txBody>
      </p:sp>
      <p:pic>
        <p:nvPicPr>
          <p:cNvPr id="14" name="Picture 13" descr="http://images.tutorvista.com/cms/images/38/prime-factorization-chart.jpg"/>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4947385" y="1745086"/>
            <a:ext cx="3920843" cy="2943027"/>
          </a:xfrm>
          <a:prstGeom prst="rect">
            <a:avLst/>
          </a:prstGeom>
          <a:noFill/>
          <a:ln>
            <a:noFill/>
          </a:ln>
        </p:spPr>
      </p:pic>
      <p:sp>
        <p:nvSpPr>
          <p:cNvPr id="15" name="Text Box 4"/>
          <p:cNvSpPr txBox="1">
            <a:spLocks noChangeArrowheads="1"/>
          </p:cNvSpPr>
          <p:nvPr/>
        </p:nvSpPr>
        <p:spPr bwMode="auto">
          <a:xfrm>
            <a:off x="188684" y="2979505"/>
            <a:ext cx="4470399" cy="400110"/>
          </a:xfrm>
          <a:prstGeom prst="rect">
            <a:avLst/>
          </a:prstGeom>
          <a:noFill/>
          <a:ln w="9525">
            <a:noFill/>
            <a:miter lim="800000"/>
            <a:headEnd/>
            <a:tailEnd/>
          </a:ln>
        </p:spPr>
        <p:txBody>
          <a:bodyPr wrap="square">
            <a:spAutoFit/>
          </a:bodyPr>
          <a:lstStyle/>
          <a:p>
            <a:pPr fontAlgn="base">
              <a:spcBef>
                <a:spcPct val="50000"/>
              </a:spcBef>
              <a:spcAft>
                <a:spcPct val="0"/>
              </a:spcAft>
            </a:pPr>
            <a:r>
              <a:rPr lang="en-GB" sz="2000" dirty="0" smtClean="0">
                <a:solidFill>
                  <a:srgbClr val="000000"/>
                </a:solidFill>
                <a:cs typeface="Arial" pitchFamily="34" charset="0"/>
              </a:rPr>
              <a:t>So the other two primes add up to 38</a:t>
            </a:r>
            <a:endParaRPr lang="en-GB" sz="2000" b="1" baseline="30000" dirty="0">
              <a:solidFill>
                <a:srgbClr val="000000"/>
              </a:solidFill>
              <a:cs typeface="Arial" pitchFamily="34" charset="0"/>
            </a:endParaRPr>
          </a:p>
        </p:txBody>
      </p:sp>
      <p:sp>
        <p:nvSpPr>
          <p:cNvPr id="16" name="Text Box 4"/>
          <p:cNvSpPr txBox="1">
            <a:spLocks noChangeArrowheads="1"/>
          </p:cNvSpPr>
          <p:nvPr/>
        </p:nvSpPr>
        <p:spPr bwMode="auto">
          <a:xfrm>
            <a:off x="188686" y="3422191"/>
            <a:ext cx="3962400" cy="400110"/>
          </a:xfrm>
          <a:prstGeom prst="rect">
            <a:avLst/>
          </a:prstGeom>
          <a:noFill/>
          <a:ln w="9525">
            <a:noFill/>
            <a:miter lim="800000"/>
            <a:headEnd/>
            <a:tailEnd/>
          </a:ln>
        </p:spPr>
        <p:txBody>
          <a:bodyPr wrap="square">
            <a:spAutoFit/>
          </a:bodyPr>
          <a:lstStyle/>
          <a:p>
            <a:pPr fontAlgn="base">
              <a:spcBef>
                <a:spcPct val="50000"/>
              </a:spcBef>
              <a:spcAft>
                <a:spcPct val="0"/>
              </a:spcAft>
            </a:pPr>
            <a:r>
              <a:rPr lang="en-GB" sz="2000" dirty="0" smtClean="0">
                <a:solidFill>
                  <a:srgbClr val="000000"/>
                </a:solidFill>
                <a:cs typeface="Arial" pitchFamily="34" charset="0"/>
              </a:rPr>
              <a:t>The only pair that fits is 7 and 31</a:t>
            </a:r>
            <a:endParaRPr lang="en-GB" sz="2000" b="1" baseline="30000" dirty="0">
              <a:solidFill>
                <a:srgbClr val="000000"/>
              </a:solidFill>
              <a:cs typeface="Arial" pitchFamily="34" charset="0"/>
            </a:endParaRPr>
          </a:p>
        </p:txBody>
      </p:sp>
      <p:sp>
        <p:nvSpPr>
          <p:cNvPr id="17" name="Text Box 4"/>
          <p:cNvSpPr txBox="1">
            <a:spLocks noChangeArrowheads="1"/>
          </p:cNvSpPr>
          <p:nvPr/>
        </p:nvSpPr>
        <p:spPr bwMode="auto">
          <a:xfrm>
            <a:off x="254001" y="4126134"/>
            <a:ext cx="2619828" cy="400110"/>
          </a:xfrm>
          <a:prstGeom prst="rect">
            <a:avLst/>
          </a:prstGeom>
          <a:noFill/>
          <a:ln w="9525">
            <a:noFill/>
            <a:miter lim="800000"/>
            <a:headEnd/>
            <a:tailEnd/>
          </a:ln>
        </p:spPr>
        <p:txBody>
          <a:bodyPr wrap="square">
            <a:spAutoFit/>
          </a:bodyPr>
          <a:lstStyle/>
          <a:p>
            <a:pPr fontAlgn="base">
              <a:spcBef>
                <a:spcPct val="50000"/>
              </a:spcBef>
              <a:spcAft>
                <a:spcPct val="0"/>
              </a:spcAft>
            </a:pPr>
            <a:r>
              <a:rPr lang="en-GB" sz="2000" dirty="0" smtClean="0">
                <a:solidFill>
                  <a:srgbClr val="000000"/>
                </a:solidFill>
                <a:cs typeface="Arial" pitchFamily="34" charset="0"/>
              </a:rPr>
              <a:t>Their difference is </a:t>
            </a:r>
            <a:r>
              <a:rPr lang="en-GB" sz="2000" b="1" dirty="0" smtClean="0">
                <a:solidFill>
                  <a:srgbClr val="000000"/>
                </a:solidFill>
                <a:cs typeface="Arial" pitchFamily="34" charset="0"/>
              </a:rPr>
              <a:t>24</a:t>
            </a:r>
            <a:endParaRPr lang="en-GB" sz="2000" b="1" baseline="30000" dirty="0">
              <a:solidFill>
                <a:srgbClr val="000000"/>
              </a:solidFill>
              <a:cs typeface="Arial" pitchFamily="34" charset="0"/>
            </a:endParaRPr>
          </a:p>
        </p:txBody>
      </p:sp>
      <p:pic>
        <p:nvPicPr>
          <p:cNvPr id="12" name="Picture 8" descr="C:\Users\Dan\Downloads\help_256.png">
            <a:hlinkClick r:id="rId3" action="ppaction://hlinksldjump"/>
          </p:cNvPr>
          <p:cNvPicPr>
            <a:picLocks noChangeAspect="1" noChangeArrowheads="1"/>
          </p:cNvPicPr>
          <p:nvPr/>
        </p:nvPicPr>
        <p:blipFill>
          <a:blip r:embed="rId4"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16" grpId="0"/>
      <p:bldP spid="1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591459" y="1045024"/>
            <a:ext cx="8149770" cy="4891319"/>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Arc 20"/>
          <p:cNvSpPr/>
          <p:nvPr/>
        </p:nvSpPr>
        <p:spPr>
          <a:xfrm rot="5400000">
            <a:off x="3872992" y="2120319"/>
            <a:ext cx="1440000" cy="1440000"/>
          </a:xfrm>
          <a:prstGeom prst="arc">
            <a:avLst>
              <a:gd name="adj1" fmla="val 16200000"/>
              <a:gd name="adj2" fmla="val 18343148"/>
            </a:avLst>
          </a:prstGeom>
          <a:solidFill>
            <a:srgbClr val="FFFF00"/>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2" name="Group 69"/>
          <p:cNvGrpSpPr>
            <a:grpSpLocks noChangeAspect="1"/>
          </p:cNvGrpSpPr>
          <p:nvPr/>
        </p:nvGrpSpPr>
        <p:grpSpPr bwMode="auto">
          <a:xfrm>
            <a:off x="3004970" y="3347913"/>
            <a:ext cx="3167005" cy="2231708"/>
            <a:chOff x="3206" y="1353"/>
            <a:chExt cx="1219" cy="859"/>
          </a:xfrm>
        </p:grpSpPr>
        <p:sp>
          <p:nvSpPr>
            <p:cNvPr id="13" name="Line 12"/>
            <p:cNvSpPr>
              <a:spLocks noChangeShapeType="1"/>
            </p:cNvSpPr>
            <p:nvPr/>
          </p:nvSpPr>
          <p:spPr bwMode="auto">
            <a:xfrm>
              <a:off x="3475" y="2194"/>
              <a:ext cx="680" cy="0"/>
            </a:xfrm>
            <a:prstGeom prst="line">
              <a:avLst/>
            </a:prstGeom>
            <a:noFill/>
            <a:ln w="38100">
              <a:solidFill>
                <a:schemeClr val="accent6">
                  <a:lumMod val="75000"/>
                </a:schemeClr>
              </a:solidFill>
              <a:round/>
              <a:headEnd/>
              <a:tailEnd/>
            </a:ln>
          </p:spPr>
          <p:txBody>
            <a:bodyPr/>
            <a:lstStyle/>
            <a:p>
              <a:endParaRPr lang="en-GB"/>
            </a:p>
          </p:txBody>
        </p:sp>
        <p:sp>
          <p:nvSpPr>
            <p:cNvPr id="14" name="Line 13"/>
            <p:cNvSpPr>
              <a:spLocks noChangeShapeType="1"/>
            </p:cNvSpPr>
            <p:nvPr/>
          </p:nvSpPr>
          <p:spPr bwMode="auto">
            <a:xfrm rot="4320000">
              <a:off x="3036" y="1872"/>
              <a:ext cx="680" cy="0"/>
            </a:xfrm>
            <a:prstGeom prst="line">
              <a:avLst/>
            </a:prstGeom>
            <a:noFill/>
            <a:ln w="38100">
              <a:solidFill>
                <a:schemeClr val="accent6">
                  <a:lumMod val="75000"/>
                </a:schemeClr>
              </a:solidFill>
              <a:round/>
              <a:headEnd/>
              <a:tailEnd/>
            </a:ln>
          </p:spPr>
          <p:txBody>
            <a:bodyPr/>
            <a:lstStyle/>
            <a:p>
              <a:endParaRPr lang="en-GB"/>
            </a:p>
          </p:txBody>
        </p:sp>
        <p:sp>
          <p:nvSpPr>
            <p:cNvPr id="15" name="Line 14"/>
            <p:cNvSpPr>
              <a:spLocks noChangeShapeType="1"/>
            </p:cNvSpPr>
            <p:nvPr/>
          </p:nvSpPr>
          <p:spPr bwMode="auto">
            <a:xfrm rot="8640000">
              <a:off x="3206" y="1353"/>
              <a:ext cx="680" cy="0"/>
            </a:xfrm>
            <a:prstGeom prst="line">
              <a:avLst/>
            </a:prstGeom>
            <a:noFill/>
            <a:ln w="38100">
              <a:solidFill>
                <a:schemeClr val="accent6">
                  <a:lumMod val="75000"/>
                </a:schemeClr>
              </a:solidFill>
              <a:round/>
              <a:headEnd/>
              <a:tailEnd/>
            </a:ln>
          </p:spPr>
          <p:txBody>
            <a:bodyPr/>
            <a:lstStyle/>
            <a:p>
              <a:endParaRPr lang="en-GB"/>
            </a:p>
          </p:txBody>
        </p:sp>
        <p:sp>
          <p:nvSpPr>
            <p:cNvPr id="16" name="Line 15"/>
            <p:cNvSpPr>
              <a:spLocks noChangeShapeType="1"/>
            </p:cNvSpPr>
            <p:nvPr/>
          </p:nvSpPr>
          <p:spPr bwMode="auto">
            <a:xfrm rot="-8640000">
              <a:off x="3745" y="1353"/>
              <a:ext cx="680" cy="0"/>
            </a:xfrm>
            <a:prstGeom prst="line">
              <a:avLst/>
            </a:prstGeom>
            <a:noFill/>
            <a:ln w="38100">
              <a:solidFill>
                <a:schemeClr val="accent6">
                  <a:lumMod val="75000"/>
                </a:schemeClr>
              </a:solidFill>
              <a:round/>
              <a:headEnd/>
              <a:tailEnd/>
            </a:ln>
          </p:spPr>
          <p:txBody>
            <a:bodyPr/>
            <a:lstStyle/>
            <a:p>
              <a:endParaRPr lang="en-GB"/>
            </a:p>
          </p:txBody>
        </p:sp>
        <p:sp>
          <p:nvSpPr>
            <p:cNvPr id="17" name="Line 16"/>
            <p:cNvSpPr>
              <a:spLocks noChangeShapeType="1"/>
            </p:cNvSpPr>
            <p:nvPr/>
          </p:nvSpPr>
          <p:spPr bwMode="auto">
            <a:xfrm rot="-4320000">
              <a:off x="3912" y="1872"/>
              <a:ext cx="680" cy="0"/>
            </a:xfrm>
            <a:prstGeom prst="line">
              <a:avLst/>
            </a:prstGeom>
            <a:noFill/>
            <a:ln w="38100">
              <a:solidFill>
                <a:schemeClr val="accent6">
                  <a:lumMod val="75000"/>
                </a:schemeClr>
              </a:solidFill>
              <a:round/>
              <a:headEnd/>
              <a:tailEnd/>
            </a:ln>
          </p:spPr>
          <p:txBody>
            <a:bodyPr/>
            <a:lstStyle/>
            <a:p>
              <a:endParaRPr lang="en-GB"/>
            </a:p>
          </p:txBody>
        </p:sp>
      </p:grpSp>
      <p:sp>
        <p:nvSpPr>
          <p:cNvPr id="23" name="Arc 22"/>
          <p:cNvSpPr/>
          <p:nvPr/>
        </p:nvSpPr>
        <p:spPr>
          <a:xfrm rot="16200000" flipH="1">
            <a:off x="3952113" y="2196138"/>
            <a:ext cx="1281249" cy="1285060"/>
          </a:xfrm>
          <a:prstGeom prst="arc">
            <a:avLst>
              <a:gd name="adj1" fmla="val 16200000"/>
              <a:gd name="adj2" fmla="val 19780545"/>
            </a:avLst>
          </a:prstGeom>
          <a:solidFill>
            <a:srgbClr val="FFFF00"/>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Rectangle 5"/>
          <p:cNvSpPr/>
          <p:nvPr/>
        </p:nvSpPr>
        <p:spPr>
          <a:xfrm>
            <a:off x="1632619" y="1071212"/>
            <a:ext cx="6067451" cy="1384995"/>
          </a:xfrm>
          <a:prstGeom prst="rect">
            <a:avLst/>
          </a:prstGeom>
        </p:spPr>
        <p:txBody>
          <a:bodyPr wrap="square">
            <a:spAutoFit/>
          </a:bodyPr>
          <a:lstStyle/>
          <a:p>
            <a:pPr algn="ctr"/>
            <a:r>
              <a:rPr lang="en-GB" sz="2800" dirty="0" smtClean="0">
                <a:solidFill>
                  <a:srgbClr val="000000"/>
                </a:solidFill>
                <a:latin typeface="Arial" pitchFamily="34" charset="0"/>
                <a:cs typeface="Arial" pitchFamily="34" charset="0"/>
              </a:rPr>
              <a:t>The diagram a regular pentagon and a regular hexagon which overlap.</a:t>
            </a:r>
          </a:p>
          <a:p>
            <a:pPr algn="ctr"/>
            <a:r>
              <a:rPr lang="en-GB" sz="2800" dirty="0" smtClean="0">
                <a:solidFill>
                  <a:srgbClr val="000000"/>
                </a:solidFill>
                <a:latin typeface="Arial" pitchFamily="34" charset="0"/>
                <a:cs typeface="Arial" pitchFamily="34" charset="0"/>
              </a:rPr>
              <a:t>Find the size of angle x</a:t>
            </a:r>
            <a:endParaRPr lang="en-GB" dirty="0">
              <a:latin typeface="Arial" pitchFamily="34" charset="0"/>
              <a:cs typeface="Arial" pitchFamily="34" charset="0"/>
            </a:endParaRPr>
          </a:p>
        </p:txBody>
      </p:sp>
      <p:sp>
        <p:nvSpPr>
          <p:cNvPr id="35" name="TextBox 34"/>
          <p:cNvSpPr txBox="1"/>
          <p:nvPr/>
        </p:nvSpPr>
        <p:spPr>
          <a:xfrm>
            <a:off x="4476359" y="2799881"/>
            <a:ext cx="367408" cy="584775"/>
          </a:xfrm>
          <a:prstGeom prst="rect">
            <a:avLst/>
          </a:prstGeom>
          <a:noFill/>
        </p:spPr>
        <p:txBody>
          <a:bodyPr wrap="none" rtlCol="0">
            <a:spAutoFit/>
          </a:bodyPr>
          <a:lstStyle/>
          <a:p>
            <a:r>
              <a:rPr lang="en-GB" sz="3200" i="1" dirty="0" smtClean="0">
                <a:latin typeface="Times New Roman" pitchFamily="18" charset="0"/>
                <a:cs typeface="Times New Roman" pitchFamily="18" charset="0"/>
              </a:rPr>
              <a:t>x</a:t>
            </a:r>
            <a:endParaRPr lang="en-GB" sz="3200" baseline="30000" dirty="0"/>
          </a:p>
        </p:txBody>
      </p:sp>
      <p:sp>
        <p:nvSpPr>
          <p:cNvPr id="11" name="AutoShape 11"/>
          <p:cNvSpPr>
            <a:spLocks noChangeAspect="1" noChangeArrowheads="1"/>
          </p:cNvSpPr>
          <p:nvPr/>
        </p:nvSpPr>
        <p:spPr bwMode="auto">
          <a:xfrm>
            <a:off x="3816999" y="2838606"/>
            <a:ext cx="3105737" cy="2694163"/>
          </a:xfrm>
          <a:prstGeom prst="hexagon">
            <a:avLst>
              <a:gd name="adj" fmla="val 28819"/>
              <a:gd name="vf" fmla="val 115470"/>
            </a:avLst>
          </a:prstGeom>
          <a:noFill/>
          <a:ln w="38100">
            <a:solidFill>
              <a:srgbClr val="C00000"/>
            </a:solidFill>
            <a:miter lim="800000"/>
            <a:headEnd/>
            <a:tailEnd/>
          </a:ln>
        </p:spPr>
        <p:txBody>
          <a:bodyPr wrap="none" anchor="ctr"/>
          <a:lstStyle/>
          <a:p>
            <a:endParaRPr lang="en-GB"/>
          </a:p>
        </p:txBody>
      </p:sp>
      <p:sp>
        <p:nvSpPr>
          <p:cNvPr id="18" name="TextBox 17"/>
          <p:cNvSpPr txBox="1"/>
          <p:nvPr/>
        </p:nvSpPr>
        <p:spPr>
          <a:xfrm>
            <a:off x="4843371" y="2769991"/>
            <a:ext cx="534121" cy="400110"/>
          </a:xfrm>
          <a:prstGeom prst="rect">
            <a:avLst/>
          </a:prstGeom>
          <a:noFill/>
        </p:spPr>
        <p:txBody>
          <a:bodyPr wrap="none" rtlCol="0">
            <a:spAutoFit/>
          </a:bodyPr>
          <a:lstStyle/>
          <a:p>
            <a:r>
              <a:rPr lang="en-GB" sz="2000" dirty="0" smtClean="0">
                <a:latin typeface="Calibri" pitchFamily="34" charset="0"/>
              </a:rPr>
              <a:t>36</a:t>
            </a:r>
            <a:r>
              <a:rPr lang="en-GB" sz="2000" baseline="30000" dirty="0" smtClean="0">
                <a:latin typeface="Calibri" pitchFamily="34" charset="0"/>
              </a:rPr>
              <a:t>o</a:t>
            </a:r>
            <a:endParaRPr lang="en-GB" sz="2000" baseline="30000" dirty="0">
              <a:latin typeface="Calibri" pitchFamily="34" charset="0"/>
            </a:endParaRPr>
          </a:p>
        </p:txBody>
      </p:sp>
      <p:sp>
        <p:nvSpPr>
          <p:cNvPr id="20" name="TextBox 19"/>
          <p:cNvSpPr txBox="1"/>
          <p:nvPr/>
        </p:nvSpPr>
        <p:spPr>
          <a:xfrm>
            <a:off x="3994137" y="2787481"/>
            <a:ext cx="534121" cy="400110"/>
          </a:xfrm>
          <a:prstGeom prst="rect">
            <a:avLst/>
          </a:prstGeom>
          <a:noFill/>
        </p:spPr>
        <p:txBody>
          <a:bodyPr wrap="none" rtlCol="0">
            <a:spAutoFit/>
          </a:bodyPr>
          <a:lstStyle/>
          <a:p>
            <a:r>
              <a:rPr lang="en-GB" sz="2000" dirty="0" smtClean="0">
                <a:latin typeface="Calibri" pitchFamily="34" charset="0"/>
              </a:rPr>
              <a:t>60</a:t>
            </a:r>
            <a:r>
              <a:rPr lang="en-GB" sz="2000" baseline="30000" dirty="0" smtClean="0">
                <a:latin typeface="Calibri" pitchFamily="34" charset="0"/>
              </a:rPr>
              <a:t>o</a:t>
            </a:r>
            <a:endParaRPr lang="en-GB" sz="2000" baseline="30000" dirty="0">
              <a:latin typeface="Calibri" pitchFamily="34" charset="0"/>
            </a:endParaRPr>
          </a:p>
        </p:txBody>
      </p:sp>
      <p:cxnSp>
        <p:nvCxnSpPr>
          <p:cNvPr id="25" name="Straight Connector 24"/>
          <p:cNvCxnSpPr/>
          <p:nvPr/>
        </p:nvCxnSpPr>
        <p:spPr>
          <a:xfrm>
            <a:off x="3808476" y="2839212"/>
            <a:ext cx="157734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161387" y="5026162"/>
            <a:ext cx="1345240" cy="584775"/>
          </a:xfrm>
          <a:prstGeom prst="rect">
            <a:avLst/>
          </a:prstGeom>
          <a:noFill/>
        </p:spPr>
        <p:txBody>
          <a:bodyPr wrap="none" rtlCol="0">
            <a:spAutoFit/>
          </a:bodyPr>
          <a:lstStyle/>
          <a:p>
            <a:r>
              <a:rPr lang="en-GB" sz="3200" b="1" i="1" dirty="0" smtClean="0">
                <a:latin typeface="Times New Roman" pitchFamily="18" charset="0"/>
                <a:cs typeface="Times New Roman" pitchFamily="18" charset="0"/>
              </a:rPr>
              <a:t>x</a:t>
            </a:r>
            <a:r>
              <a:rPr lang="en-GB" sz="3200" b="1" dirty="0" smtClean="0">
                <a:latin typeface="Calibri" pitchFamily="34" charset="0"/>
              </a:rPr>
              <a:t> = 84</a:t>
            </a:r>
            <a:r>
              <a:rPr lang="en-GB" sz="3200" b="1" baseline="30000" dirty="0" smtClean="0">
                <a:latin typeface="Calibri" pitchFamily="34" charset="0"/>
              </a:rPr>
              <a:t>o</a:t>
            </a:r>
            <a:endParaRPr lang="en-GB" sz="3200" b="1" baseline="30000" dirty="0">
              <a:latin typeface="Calibri" pitchFamily="34" charset="0"/>
            </a:endParaRPr>
          </a:p>
        </p:txBody>
      </p:sp>
      <p:pic>
        <p:nvPicPr>
          <p:cNvPr id="22" name="Picture 8" descr="C:\Users\Dan\Downloads\help_256.png">
            <a:hlinkClick r:id="rId2" action="ppaction://hlinksldjump"/>
          </p:cNvPr>
          <p:cNvPicPr>
            <a:picLocks noChangeAspect="1" noChangeArrowheads="1"/>
          </p:cNvPicPr>
          <p:nvPr/>
        </p:nvPicPr>
        <p:blipFill>
          <a:blip r:embed="rId3"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18" grpId="0"/>
      <p:bldP spid="20" grpId="0"/>
      <p:bldP spid="2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ChangeArrowheads="1"/>
          </p:cNvSpPr>
          <p:nvPr/>
        </p:nvSpPr>
        <p:spPr bwMode="auto">
          <a:xfrm>
            <a:off x="125413" y="307975"/>
            <a:ext cx="8888412" cy="1311275"/>
          </a:xfrm>
          <a:prstGeom prst="rect">
            <a:avLst/>
          </a:prstGeom>
          <a:solidFill>
            <a:srgbClr val="339966"/>
          </a:solidFill>
          <a:ln w="9525">
            <a:noFill/>
            <a:miter lim="800000"/>
            <a:headEnd/>
            <a:tailEnd/>
          </a:ln>
        </p:spPr>
        <p:txBody>
          <a:bodyPr anchor="ctr">
            <a:spAutoFit/>
          </a:bodyPr>
          <a:lstStyle/>
          <a:p>
            <a:pPr eaLnBrk="0" hangingPunc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US" sz="2000" b="1">
                <a:solidFill>
                  <a:schemeClr val="bg1"/>
                </a:solidFill>
                <a:cs typeface="Times New Roman" pitchFamily="18" charset="0"/>
              </a:rPr>
              <a:t>A pupil has three tiles.</a:t>
            </a:r>
            <a:r>
              <a:rPr lang="en-US" sz="2000" b="1">
                <a:solidFill>
                  <a:schemeClr val="bg1"/>
                </a:solidFill>
              </a:rPr>
              <a:t> </a:t>
            </a:r>
          </a:p>
          <a:p>
            <a:pPr eaLnBrk="0" hangingPunc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US" sz="2000" b="1">
                <a:solidFill>
                  <a:schemeClr val="bg1"/>
                </a:solidFill>
                <a:cs typeface="Times New Roman" pitchFamily="18" charset="0"/>
              </a:rPr>
              <a:t>One is a regular octagon, one is a regular hexagon, and one is a square. </a:t>
            </a:r>
          </a:p>
          <a:p>
            <a:pPr eaLnBrk="0" hangingPunc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US" sz="2000" b="1">
                <a:solidFill>
                  <a:schemeClr val="bg1"/>
                </a:solidFill>
                <a:cs typeface="Times New Roman" pitchFamily="18" charset="0"/>
              </a:rPr>
              <a:t>The side length of each tile is the same.</a:t>
            </a:r>
            <a:endParaRPr lang="en-US" sz="2000" b="1">
              <a:solidFill>
                <a:schemeClr val="bg1"/>
              </a:solidFill>
            </a:endParaRPr>
          </a:p>
          <a:p>
            <a:pPr eaLnBrk="0" hangingPunc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US" sz="2000" b="1">
                <a:solidFill>
                  <a:schemeClr val="bg1"/>
                </a:solidFill>
                <a:cs typeface="Times New Roman" pitchFamily="18" charset="0"/>
              </a:rPr>
              <a:t>The pupil says the hexagon will fit exactly like this.</a:t>
            </a:r>
            <a:endParaRPr lang="en-US" sz="2000" b="1">
              <a:solidFill>
                <a:schemeClr val="bg1"/>
              </a:solidFill>
            </a:endParaRPr>
          </a:p>
        </p:txBody>
      </p:sp>
      <p:sp>
        <p:nvSpPr>
          <p:cNvPr id="16390" name="Rectangle 3"/>
          <p:cNvSpPr>
            <a:spLocks noChangeArrowheads="1"/>
          </p:cNvSpPr>
          <p:nvPr/>
        </p:nvSpPr>
        <p:spPr bwMode="auto">
          <a:xfrm>
            <a:off x="5210175" y="1752600"/>
            <a:ext cx="3575050" cy="457200"/>
          </a:xfrm>
          <a:prstGeom prst="rect">
            <a:avLst/>
          </a:prstGeom>
          <a:solidFill>
            <a:srgbClr val="FFFF00"/>
          </a:solidFill>
          <a:ln w="9525">
            <a:noFill/>
            <a:miter lim="800000"/>
            <a:headEnd/>
            <a:tailEnd/>
          </a:ln>
        </p:spPr>
        <p:txBody>
          <a:bodyPr anchor="ctr">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US" sz="2400">
                <a:cs typeface="Times New Roman" pitchFamily="18" charset="0"/>
              </a:rPr>
              <a:t>Why is the pupil </a:t>
            </a:r>
            <a:r>
              <a:rPr lang="en-US" sz="2400" b="1">
                <a:cs typeface="Times New Roman" pitchFamily="18" charset="0"/>
              </a:rPr>
              <a:t>wrong</a:t>
            </a:r>
            <a:r>
              <a:rPr lang="en-US" sz="2400">
                <a:cs typeface="Times New Roman" pitchFamily="18" charset="0"/>
              </a:rPr>
              <a:t>?</a:t>
            </a:r>
            <a:endParaRPr lang="en-US" sz="2400"/>
          </a:p>
        </p:txBody>
      </p:sp>
      <p:sp>
        <p:nvSpPr>
          <p:cNvPr id="16391" name="Text Box 4"/>
          <p:cNvSpPr txBox="1">
            <a:spLocks noChangeArrowheads="1"/>
          </p:cNvSpPr>
          <p:nvPr/>
        </p:nvSpPr>
        <p:spPr bwMode="auto">
          <a:xfrm>
            <a:off x="263525" y="5053013"/>
            <a:ext cx="1649413" cy="517525"/>
          </a:xfrm>
          <a:prstGeom prst="rect">
            <a:avLst/>
          </a:prstGeom>
          <a:noFill/>
          <a:ln w="9525">
            <a:noFill/>
            <a:miter lim="800000"/>
            <a:headEnd/>
            <a:tailEnd/>
          </a:ln>
        </p:spPr>
        <p:txBody>
          <a:bodyPr>
            <a:spAutoFit/>
          </a:bodyPr>
          <a:lstStyle/>
          <a:p>
            <a:r>
              <a:rPr lang="en-GB" sz="1400" b="1"/>
              <a:t>Diagram not drawn accurately</a:t>
            </a:r>
            <a:endParaRPr lang="en-US" sz="1400" b="1"/>
          </a:p>
        </p:txBody>
      </p:sp>
      <p:sp>
        <p:nvSpPr>
          <p:cNvPr id="318469" name="Text Box 5"/>
          <p:cNvSpPr txBox="1">
            <a:spLocks noChangeArrowheads="1"/>
          </p:cNvSpPr>
          <p:nvPr/>
        </p:nvSpPr>
        <p:spPr bwMode="auto">
          <a:xfrm>
            <a:off x="5330825" y="3101975"/>
            <a:ext cx="3436938" cy="366713"/>
          </a:xfrm>
          <a:prstGeom prst="rect">
            <a:avLst/>
          </a:prstGeom>
          <a:solidFill>
            <a:srgbClr val="FFCC99"/>
          </a:solidFill>
          <a:ln w="9525">
            <a:noFill/>
            <a:miter lim="800000"/>
            <a:headEnd/>
            <a:tailEnd/>
          </a:ln>
        </p:spPr>
        <p:txBody>
          <a:bodyPr wrap="none">
            <a:spAutoFit/>
          </a:bodyPr>
          <a:lstStyle/>
          <a:p>
            <a:r>
              <a:rPr lang="en-GB"/>
              <a:t>Interior angle of hexagon = 120</a:t>
            </a:r>
            <a:r>
              <a:rPr lang="en-GB" baseline="30000"/>
              <a:t>o</a:t>
            </a:r>
            <a:endParaRPr lang="en-US" baseline="30000"/>
          </a:p>
        </p:txBody>
      </p:sp>
      <p:sp>
        <p:nvSpPr>
          <p:cNvPr id="318470" name="Text Box 6"/>
          <p:cNvSpPr txBox="1">
            <a:spLocks noChangeArrowheads="1"/>
          </p:cNvSpPr>
          <p:nvPr/>
        </p:nvSpPr>
        <p:spPr bwMode="auto">
          <a:xfrm>
            <a:off x="5394325" y="3729038"/>
            <a:ext cx="3373438" cy="366712"/>
          </a:xfrm>
          <a:prstGeom prst="rect">
            <a:avLst/>
          </a:prstGeom>
          <a:solidFill>
            <a:srgbClr val="00CCFF"/>
          </a:solidFill>
          <a:ln w="9525">
            <a:noFill/>
            <a:miter lim="800000"/>
            <a:headEnd/>
            <a:tailEnd/>
          </a:ln>
        </p:spPr>
        <p:txBody>
          <a:bodyPr wrap="none">
            <a:spAutoFit/>
          </a:bodyPr>
          <a:lstStyle/>
          <a:p>
            <a:r>
              <a:rPr lang="en-GB"/>
              <a:t>Interior angle of octagon = 135</a:t>
            </a:r>
            <a:r>
              <a:rPr lang="en-GB" baseline="30000"/>
              <a:t>o</a:t>
            </a:r>
            <a:endParaRPr lang="en-US" baseline="30000"/>
          </a:p>
        </p:txBody>
      </p:sp>
      <p:sp>
        <p:nvSpPr>
          <p:cNvPr id="318471" name="Text Box 7"/>
          <p:cNvSpPr txBox="1">
            <a:spLocks noChangeArrowheads="1"/>
          </p:cNvSpPr>
          <p:nvPr/>
        </p:nvSpPr>
        <p:spPr bwMode="auto">
          <a:xfrm>
            <a:off x="5635625" y="2474913"/>
            <a:ext cx="3132138" cy="366712"/>
          </a:xfrm>
          <a:prstGeom prst="rect">
            <a:avLst/>
          </a:prstGeom>
          <a:solidFill>
            <a:srgbClr val="FFCC00"/>
          </a:solidFill>
          <a:ln w="9525">
            <a:noFill/>
            <a:miter lim="800000"/>
            <a:headEnd/>
            <a:tailEnd/>
          </a:ln>
        </p:spPr>
        <p:txBody>
          <a:bodyPr wrap="none">
            <a:spAutoFit/>
          </a:bodyPr>
          <a:lstStyle/>
          <a:p>
            <a:r>
              <a:rPr lang="en-GB"/>
              <a:t>Interior angle of square = 90</a:t>
            </a:r>
            <a:r>
              <a:rPr lang="en-GB" baseline="30000"/>
              <a:t>o</a:t>
            </a:r>
            <a:endParaRPr lang="en-US" baseline="30000"/>
          </a:p>
        </p:txBody>
      </p:sp>
      <p:sp>
        <p:nvSpPr>
          <p:cNvPr id="318472" name="Text Box 8"/>
          <p:cNvSpPr txBox="1">
            <a:spLocks noChangeArrowheads="1"/>
          </p:cNvSpPr>
          <p:nvPr/>
        </p:nvSpPr>
        <p:spPr bwMode="auto">
          <a:xfrm>
            <a:off x="6227763" y="4356100"/>
            <a:ext cx="2540000" cy="366713"/>
          </a:xfrm>
          <a:prstGeom prst="rect">
            <a:avLst/>
          </a:prstGeom>
          <a:solidFill>
            <a:srgbClr val="FF0000"/>
          </a:solidFill>
          <a:ln w="9525">
            <a:noFill/>
            <a:miter lim="800000"/>
            <a:headEnd/>
            <a:tailEnd/>
          </a:ln>
        </p:spPr>
        <p:txBody>
          <a:bodyPr>
            <a:spAutoFit/>
          </a:bodyPr>
          <a:lstStyle/>
          <a:p>
            <a:r>
              <a:rPr lang="en-GB">
                <a:solidFill>
                  <a:schemeClr val="bg1"/>
                </a:solidFill>
              </a:rPr>
              <a:t>90 + 120 + 135 = 345</a:t>
            </a:r>
            <a:r>
              <a:rPr lang="en-GB" baseline="30000">
                <a:solidFill>
                  <a:schemeClr val="bg1"/>
                </a:solidFill>
              </a:rPr>
              <a:t>o</a:t>
            </a:r>
            <a:endParaRPr lang="en-US" baseline="30000">
              <a:solidFill>
                <a:schemeClr val="bg1"/>
              </a:solidFill>
            </a:endParaRPr>
          </a:p>
        </p:txBody>
      </p:sp>
      <p:sp>
        <p:nvSpPr>
          <p:cNvPr id="16396" name="AutoShape 9"/>
          <p:cNvSpPr>
            <a:spLocks noChangeAspect="1" noChangeArrowheads="1"/>
          </p:cNvSpPr>
          <p:nvPr/>
        </p:nvSpPr>
        <p:spPr bwMode="auto">
          <a:xfrm>
            <a:off x="396875" y="1982788"/>
            <a:ext cx="2543175" cy="2543175"/>
          </a:xfrm>
          <a:prstGeom prst="octagon">
            <a:avLst>
              <a:gd name="adj" fmla="val 29287"/>
            </a:avLst>
          </a:prstGeom>
          <a:solidFill>
            <a:srgbClr val="00CCFF"/>
          </a:solidFill>
          <a:ln w="38100">
            <a:solidFill>
              <a:srgbClr val="000000"/>
            </a:solidFill>
            <a:miter lim="800000"/>
            <a:headEnd/>
            <a:tailEnd/>
          </a:ln>
        </p:spPr>
        <p:txBody>
          <a:bodyPr wrap="none" anchor="ctr"/>
          <a:lstStyle/>
          <a:p>
            <a:endParaRPr lang="en-GB"/>
          </a:p>
        </p:txBody>
      </p:sp>
      <p:sp>
        <p:nvSpPr>
          <p:cNvPr id="16397" name="Rectangle 10"/>
          <p:cNvSpPr>
            <a:spLocks noChangeAspect="1" noChangeArrowheads="1"/>
          </p:cNvSpPr>
          <p:nvPr/>
        </p:nvSpPr>
        <p:spPr bwMode="auto">
          <a:xfrm>
            <a:off x="2936875" y="2735263"/>
            <a:ext cx="1065213" cy="1065212"/>
          </a:xfrm>
          <a:prstGeom prst="rect">
            <a:avLst/>
          </a:prstGeom>
          <a:solidFill>
            <a:srgbClr val="FFCC00"/>
          </a:solidFill>
          <a:ln w="38100">
            <a:solidFill>
              <a:schemeClr val="tx1"/>
            </a:solidFill>
            <a:miter lim="800000"/>
            <a:headEnd/>
            <a:tailEnd/>
          </a:ln>
        </p:spPr>
        <p:txBody>
          <a:bodyPr wrap="none" anchor="ctr"/>
          <a:lstStyle/>
          <a:p>
            <a:endParaRPr lang="en-GB"/>
          </a:p>
        </p:txBody>
      </p:sp>
      <p:sp>
        <p:nvSpPr>
          <p:cNvPr id="318475" name="AutoShape 11"/>
          <p:cNvSpPr>
            <a:spLocks noChangeAspect="1" noChangeArrowheads="1"/>
          </p:cNvSpPr>
          <p:nvPr/>
        </p:nvSpPr>
        <p:spPr bwMode="auto">
          <a:xfrm>
            <a:off x="2859088" y="4581525"/>
            <a:ext cx="2084387" cy="1808163"/>
          </a:xfrm>
          <a:prstGeom prst="hexagon">
            <a:avLst>
              <a:gd name="adj" fmla="val 28819"/>
              <a:gd name="vf" fmla="val 115470"/>
            </a:avLst>
          </a:prstGeom>
          <a:solidFill>
            <a:srgbClr val="FFCC99"/>
          </a:solidFill>
          <a:ln w="38100">
            <a:solidFill>
              <a:schemeClr val="tx1"/>
            </a:solidFill>
            <a:miter lim="800000"/>
            <a:headEnd/>
            <a:tailEnd/>
          </a:ln>
        </p:spPr>
        <p:txBody>
          <a:bodyPr wrap="none" anchor="ctr"/>
          <a:lstStyle/>
          <a:p>
            <a:endParaRPr lang="en-GB"/>
          </a:p>
        </p:txBody>
      </p:sp>
      <p:sp>
        <p:nvSpPr>
          <p:cNvPr id="318476" name="Line 12"/>
          <p:cNvSpPr>
            <a:spLocks noChangeShapeType="1"/>
          </p:cNvSpPr>
          <p:nvPr/>
        </p:nvSpPr>
        <p:spPr bwMode="auto">
          <a:xfrm flipH="1" flipV="1">
            <a:off x="2959100" y="4038600"/>
            <a:ext cx="368300" cy="495300"/>
          </a:xfrm>
          <a:prstGeom prst="line">
            <a:avLst/>
          </a:prstGeom>
          <a:noFill/>
          <a:ln w="63500">
            <a:solidFill>
              <a:schemeClr val="tx1"/>
            </a:solidFill>
            <a:round/>
            <a:headEnd/>
            <a:tailEnd type="triangle" w="lg" len="med"/>
          </a:ln>
        </p:spPr>
        <p:txBody>
          <a:bodyPr/>
          <a:lstStyle/>
          <a:p>
            <a:endParaRPr lang="en-GB"/>
          </a:p>
        </p:txBody>
      </p:sp>
      <p:sp>
        <p:nvSpPr>
          <p:cNvPr id="318477" name="Arc 13"/>
          <p:cNvSpPr>
            <a:spLocks/>
          </p:cNvSpPr>
          <p:nvPr/>
        </p:nvSpPr>
        <p:spPr bwMode="auto">
          <a:xfrm>
            <a:off x="2941638" y="3436938"/>
            <a:ext cx="360362" cy="360362"/>
          </a:xfrm>
          <a:custGeom>
            <a:avLst/>
            <a:gdLst>
              <a:gd name="T0" fmla="*/ 0 w 21600"/>
              <a:gd name="T1" fmla="*/ 0 h 21600"/>
              <a:gd name="T2" fmla="*/ 1673380115 w 21600"/>
              <a:gd name="T3" fmla="*/ 1673380115 h 21600"/>
              <a:gd name="T4" fmla="*/ 0 w 21600"/>
              <a:gd name="T5" fmla="*/ 16733801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GB"/>
          </a:p>
        </p:txBody>
      </p:sp>
      <p:graphicFrame>
        <p:nvGraphicFramePr>
          <p:cNvPr id="318478" name="Object 14"/>
          <p:cNvGraphicFramePr>
            <a:graphicFrameLocks noChangeAspect="1"/>
          </p:cNvGraphicFramePr>
          <p:nvPr/>
        </p:nvGraphicFramePr>
        <p:xfrm>
          <a:off x="2959100" y="3568700"/>
          <a:ext cx="279400" cy="177800"/>
        </p:xfrm>
        <a:graphic>
          <a:graphicData uri="http://schemas.openxmlformats.org/presentationml/2006/ole">
            <p:oleObj spid="_x0000_s41986" name="Equation" r:id="rId4" imgW="279360" imgH="177480" progId="Equation.3">
              <p:embed/>
            </p:oleObj>
          </a:graphicData>
        </a:graphic>
      </p:graphicFrame>
      <p:sp>
        <p:nvSpPr>
          <p:cNvPr id="318479" name="Arc 15"/>
          <p:cNvSpPr>
            <a:spLocks/>
          </p:cNvSpPr>
          <p:nvPr/>
        </p:nvSpPr>
        <p:spPr bwMode="auto">
          <a:xfrm>
            <a:off x="3200400" y="4579938"/>
            <a:ext cx="542925" cy="369887"/>
          </a:xfrm>
          <a:custGeom>
            <a:avLst/>
            <a:gdLst>
              <a:gd name="T0" fmla="*/ 2147483647 w 32510"/>
              <a:gd name="T1" fmla="*/ 0 h 22167"/>
              <a:gd name="T2" fmla="*/ 0 w 32510"/>
              <a:gd name="T3" fmla="*/ 1489201548 h 22167"/>
              <a:gd name="T4" fmla="*/ 848626942 w 32510"/>
              <a:gd name="T5" fmla="*/ 43956567 h 22167"/>
              <a:gd name="T6" fmla="*/ 0 60000 65536"/>
              <a:gd name="T7" fmla="*/ 0 60000 65536"/>
              <a:gd name="T8" fmla="*/ 0 60000 65536"/>
              <a:gd name="T9" fmla="*/ 0 w 32510"/>
              <a:gd name="T10" fmla="*/ 0 h 22167"/>
              <a:gd name="T11" fmla="*/ 32510 w 32510"/>
              <a:gd name="T12" fmla="*/ 22167 h 22167"/>
            </a:gdLst>
            <a:ahLst/>
            <a:cxnLst>
              <a:cxn ang="T6">
                <a:pos x="T0" y="T1"/>
              </a:cxn>
              <a:cxn ang="T7">
                <a:pos x="T2" y="T3"/>
              </a:cxn>
              <a:cxn ang="T8">
                <a:pos x="T4" y="T5"/>
              </a:cxn>
            </a:cxnLst>
            <a:rect l="T9" t="T10" r="T11" b="T12"/>
            <a:pathLst>
              <a:path w="32510" h="22167" fill="none" extrusionOk="0">
                <a:moveTo>
                  <a:pt x="32502" y="0"/>
                </a:moveTo>
                <a:cubicBezTo>
                  <a:pt x="32507" y="188"/>
                  <a:pt x="32510" y="377"/>
                  <a:pt x="32510" y="567"/>
                </a:cubicBezTo>
                <a:cubicBezTo>
                  <a:pt x="32510" y="12496"/>
                  <a:pt x="22839" y="22167"/>
                  <a:pt x="10910" y="22167"/>
                </a:cubicBezTo>
                <a:cubicBezTo>
                  <a:pt x="7075" y="22167"/>
                  <a:pt x="3309" y="21146"/>
                  <a:pt x="-1" y="19209"/>
                </a:cubicBezTo>
              </a:path>
              <a:path w="32510" h="22167" stroke="0" extrusionOk="0">
                <a:moveTo>
                  <a:pt x="32502" y="0"/>
                </a:moveTo>
                <a:cubicBezTo>
                  <a:pt x="32507" y="188"/>
                  <a:pt x="32510" y="377"/>
                  <a:pt x="32510" y="567"/>
                </a:cubicBezTo>
                <a:cubicBezTo>
                  <a:pt x="32510" y="12496"/>
                  <a:pt x="22839" y="22167"/>
                  <a:pt x="10910" y="22167"/>
                </a:cubicBezTo>
                <a:cubicBezTo>
                  <a:pt x="7075" y="22167"/>
                  <a:pt x="3309" y="21146"/>
                  <a:pt x="-1" y="19209"/>
                </a:cubicBezTo>
                <a:lnTo>
                  <a:pt x="10910" y="567"/>
                </a:lnTo>
                <a:close/>
              </a:path>
            </a:pathLst>
          </a:custGeom>
          <a:noFill/>
          <a:ln w="9525">
            <a:solidFill>
              <a:schemeClr val="tx1"/>
            </a:solidFill>
            <a:round/>
            <a:headEnd/>
            <a:tailEnd/>
          </a:ln>
        </p:spPr>
        <p:txBody>
          <a:bodyPr wrap="none" anchor="ctr"/>
          <a:lstStyle/>
          <a:p>
            <a:endParaRPr lang="en-GB"/>
          </a:p>
        </p:txBody>
      </p:sp>
      <p:graphicFrame>
        <p:nvGraphicFramePr>
          <p:cNvPr id="318480" name="Object 16"/>
          <p:cNvGraphicFramePr>
            <a:graphicFrameLocks noChangeAspect="1"/>
          </p:cNvGraphicFramePr>
          <p:nvPr/>
        </p:nvGraphicFramePr>
        <p:xfrm>
          <a:off x="3354388" y="4610100"/>
          <a:ext cx="355600" cy="177800"/>
        </p:xfrm>
        <a:graphic>
          <a:graphicData uri="http://schemas.openxmlformats.org/presentationml/2006/ole">
            <p:oleObj spid="_x0000_s41987" name="Equation" r:id="rId5" imgW="355320" imgH="177480" progId="Equation.3">
              <p:embed/>
            </p:oleObj>
          </a:graphicData>
        </a:graphic>
      </p:graphicFrame>
      <p:sp>
        <p:nvSpPr>
          <p:cNvPr id="318481" name="Arc 17"/>
          <p:cNvSpPr>
            <a:spLocks/>
          </p:cNvSpPr>
          <p:nvPr/>
        </p:nvSpPr>
        <p:spPr bwMode="auto">
          <a:xfrm>
            <a:off x="2584450" y="3436938"/>
            <a:ext cx="360363" cy="601662"/>
          </a:xfrm>
          <a:custGeom>
            <a:avLst/>
            <a:gdLst>
              <a:gd name="T0" fmla="*/ 428576224 w 21600"/>
              <a:gd name="T1" fmla="*/ 2147483647 h 36025"/>
              <a:gd name="T2" fmla="*/ 1623116541 w 21600"/>
              <a:gd name="T3" fmla="*/ 0 h 36025"/>
              <a:gd name="T4" fmla="*/ 1673397572 w 21600"/>
              <a:gd name="T5" fmla="*/ 1679759276 h 36025"/>
              <a:gd name="T6" fmla="*/ 0 60000 65536"/>
              <a:gd name="T7" fmla="*/ 0 60000 65536"/>
              <a:gd name="T8" fmla="*/ 0 60000 65536"/>
              <a:gd name="T9" fmla="*/ 0 w 21600"/>
              <a:gd name="T10" fmla="*/ 0 h 36025"/>
              <a:gd name="T11" fmla="*/ 21600 w 21600"/>
              <a:gd name="T12" fmla="*/ 36025 h 36025"/>
            </a:gdLst>
            <a:ahLst/>
            <a:cxnLst>
              <a:cxn ang="T6">
                <a:pos x="T0" y="T1"/>
              </a:cxn>
              <a:cxn ang="T7">
                <a:pos x="T2" y="T3"/>
              </a:cxn>
              <a:cxn ang="T8">
                <a:pos x="T4" y="T5"/>
              </a:cxn>
            </a:cxnLst>
            <a:rect l="T9" t="T10" r="T11" b="T12"/>
            <a:pathLst>
              <a:path w="21600" h="36025" fill="none" extrusionOk="0">
                <a:moveTo>
                  <a:pt x="5531" y="36025"/>
                </a:moveTo>
                <a:cubicBezTo>
                  <a:pt x="1970" y="32060"/>
                  <a:pt x="0" y="26919"/>
                  <a:pt x="0" y="21590"/>
                </a:cubicBezTo>
                <a:cubicBezTo>
                  <a:pt x="-1" y="9913"/>
                  <a:pt x="9279" y="350"/>
                  <a:pt x="20950" y="-1"/>
                </a:cubicBezTo>
              </a:path>
              <a:path w="21600" h="36025" stroke="0" extrusionOk="0">
                <a:moveTo>
                  <a:pt x="5531" y="36025"/>
                </a:moveTo>
                <a:cubicBezTo>
                  <a:pt x="1970" y="32060"/>
                  <a:pt x="0" y="26919"/>
                  <a:pt x="0" y="21590"/>
                </a:cubicBezTo>
                <a:cubicBezTo>
                  <a:pt x="-1" y="9913"/>
                  <a:pt x="9279" y="350"/>
                  <a:pt x="20950" y="-1"/>
                </a:cubicBezTo>
                <a:lnTo>
                  <a:pt x="21600" y="21590"/>
                </a:lnTo>
                <a:close/>
              </a:path>
            </a:pathLst>
          </a:custGeom>
          <a:noFill/>
          <a:ln w="9525">
            <a:solidFill>
              <a:schemeClr val="tx1"/>
            </a:solidFill>
            <a:round/>
            <a:headEnd/>
            <a:tailEnd/>
          </a:ln>
        </p:spPr>
        <p:txBody>
          <a:bodyPr wrap="none" anchor="ctr"/>
          <a:lstStyle/>
          <a:p>
            <a:endParaRPr lang="en-GB"/>
          </a:p>
        </p:txBody>
      </p:sp>
      <p:graphicFrame>
        <p:nvGraphicFramePr>
          <p:cNvPr id="318482" name="Object 18"/>
          <p:cNvGraphicFramePr>
            <a:graphicFrameLocks noChangeAspect="1"/>
          </p:cNvGraphicFramePr>
          <p:nvPr/>
        </p:nvGraphicFramePr>
        <p:xfrm>
          <a:off x="2579688" y="3636963"/>
          <a:ext cx="355600" cy="177800"/>
        </p:xfrm>
        <a:graphic>
          <a:graphicData uri="http://schemas.openxmlformats.org/presentationml/2006/ole">
            <p:oleObj spid="_x0000_s41988" name="Equation" r:id="rId6" imgW="355320" imgH="177480" progId="Equation.3">
              <p:embed/>
            </p:oleObj>
          </a:graphicData>
        </a:graphic>
      </p:graphicFrame>
      <p:sp>
        <p:nvSpPr>
          <p:cNvPr id="318483" name="Text Box 19"/>
          <p:cNvSpPr txBox="1">
            <a:spLocks noChangeArrowheads="1"/>
          </p:cNvSpPr>
          <p:nvPr/>
        </p:nvSpPr>
        <p:spPr bwMode="auto">
          <a:xfrm>
            <a:off x="5795963" y="4984750"/>
            <a:ext cx="2971800" cy="915988"/>
          </a:xfrm>
          <a:prstGeom prst="rect">
            <a:avLst/>
          </a:prstGeom>
          <a:solidFill>
            <a:srgbClr val="FF0000"/>
          </a:solidFill>
          <a:ln w="9525">
            <a:noFill/>
            <a:miter lim="800000"/>
            <a:headEnd/>
            <a:tailEnd/>
          </a:ln>
        </p:spPr>
        <p:txBody>
          <a:bodyPr>
            <a:spAutoFit/>
          </a:bodyPr>
          <a:lstStyle/>
          <a:p>
            <a:r>
              <a:rPr lang="en-GB">
                <a:solidFill>
                  <a:schemeClr val="bg1"/>
                </a:solidFill>
              </a:rPr>
              <a:t>As the total angle is</a:t>
            </a:r>
            <a:r>
              <a:rPr lang="en-GB" b="1">
                <a:solidFill>
                  <a:schemeClr val="bg1"/>
                </a:solidFill>
              </a:rPr>
              <a:t> less</a:t>
            </a:r>
            <a:r>
              <a:rPr lang="en-GB">
                <a:solidFill>
                  <a:schemeClr val="bg1"/>
                </a:solidFill>
              </a:rPr>
              <a:t> than 360</a:t>
            </a:r>
            <a:r>
              <a:rPr lang="en-GB" baseline="30000">
                <a:solidFill>
                  <a:schemeClr val="bg1"/>
                </a:solidFill>
              </a:rPr>
              <a:t>o</a:t>
            </a:r>
            <a:r>
              <a:rPr lang="en-GB">
                <a:solidFill>
                  <a:schemeClr val="bg1"/>
                </a:solidFill>
              </a:rPr>
              <a:t>, the shapes will </a:t>
            </a:r>
            <a:r>
              <a:rPr lang="en-GB" b="1">
                <a:solidFill>
                  <a:schemeClr val="bg1"/>
                </a:solidFill>
              </a:rPr>
              <a:t>not</a:t>
            </a:r>
            <a:r>
              <a:rPr lang="en-GB">
                <a:solidFill>
                  <a:schemeClr val="bg1"/>
                </a:solidFill>
              </a:rPr>
              <a:t> meet exactly at a point</a:t>
            </a:r>
            <a:endParaRPr lang="en-US" baseline="30000">
              <a:solidFill>
                <a:schemeClr val="bg1"/>
              </a:solidFill>
            </a:endParaRPr>
          </a:p>
        </p:txBody>
      </p:sp>
      <p:pic>
        <p:nvPicPr>
          <p:cNvPr id="20" name="Picture 8" descr="C:\Users\Dan\Downloads\help_256.png">
            <a:hlinkClick r:id="rId7" action="ppaction://hlinksldjump"/>
          </p:cNvPr>
          <p:cNvPicPr>
            <a:picLocks noChangeAspect="1" noChangeArrowheads="1"/>
          </p:cNvPicPr>
          <p:nvPr/>
        </p:nvPicPr>
        <p:blipFill>
          <a:blip r:embed="rId8"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8477"/>
                                        </p:tgtEl>
                                        <p:attrNameLst>
                                          <p:attrName>style.visibility</p:attrName>
                                        </p:attrNameLst>
                                      </p:cBhvr>
                                      <p:to>
                                        <p:strVal val="visible"/>
                                      </p:to>
                                    </p:set>
                                    <p:animEffect transition="in" filter="fade">
                                      <p:cBhvr>
                                        <p:cTn id="7" dur="500"/>
                                        <p:tgtEl>
                                          <p:spTgt spid="31847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8471"/>
                                        </p:tgtEl>
                                        <p:attrNameLst>
                                          <p:attrName>style.visibility</p:attrName>
                                        </p:attrNameLst>
                                      </p:cBhvr>
                                      <p:to>
                                        <p:strVal val="visible"/>
                                      </p:to>
                                    </p:set>
                                    <p:animEffect transition="in" filter="fade">
                                      <p:cBhvr>
                                        <p:cTn id="12" dur="500"/>
                                        <p:tgtEl>
                                          <p:spTgt spid="31847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18478"/>
                                        </p:tgtEl>
                                        <p:attrNameLst>
                                          <p:attrName>style.visibility</p:attrName>
                                        </p:attrNameLst>
                                      </p:cBhvr>
                                      <p:to>
                                        <p:strVal val="visible"/>
                                      </p:to>
                                    </p:set>
                                    <p:animEffect transition="in" filter="fade">
                                      <p:cBhvr>
                                        <p:cTn id="17" dur="500"/>
                                        <p:tgtEl>
                                          <p:spTgt spid="31847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8479"/>
                                        </p:tgtEl>
                                        <p:attrNameLst>
                                          <p:attrName>style.visibility</p:attrName>
                                        </p:attrNameLst>
                                      </p:cBhvr>
                                      <p:to>
                                        <p:strVal val="visible"/>
                                      </p:to>
                                    </p:set>
                                    <p:animEffect transition="in" filter="fade">
                                      <p:cBhvr>
                                        <p:cTn id="22" dur="500"/>
                                        <p:tgtEl>
                                          <p:spTgt spid="31847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8469"/>
                                        </p:tgtEl>
                                        <p:attrNameLst>
                                          <p:attrName>style.visibility</p:attrName>
                                        </p:attrNameLst>
                                      </p:cBhvr>
                                      <p:to>
                                        <p:strVal val="visible"/>
                                      </p:to>
                                    </p:set>
                                    <p:animEffect transition="in" filter="fade">
                                      <p:cBhvr>
                                        <p:cTn id="27" dur="500"/>
                                        <p:tgtEl>
                                          <p:spTgt spid="31846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18480"/>
                                        </p:tgtEl>
                                        <p:attrNameLst>
                                          <p:attrName>style.visibility</p:attrName>
                                        </p:attrNameLst>
                                      </p:cBhvr>
                                      <p:to>
                                        <p:strVal val="visible"/>
                                      </p:to>
                                    </p:set>
                                    <p:animEffect transition="in" filter="fade">
                                      <p:cBhvr>
                                        <p:cTn id="32" dur="500"/>
                                        <p:tgtEl>
                                          <p:spTgt spid="31848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18481"/>
                                        </p:tgtEl>
                                        <p:attrNameLst>
                                          <p:attrName>style.visibility</p:attrName>
                                        </p:attrNameLst>
                                      </p:cBhvr>
                                      <p:to>
                                        <p:strVal val="visible"/>
                                      </p:to>
                                    </p:set>
                                    <p:animEffect transition="in" filter="fade">
                                      <p:cBhvr>
                                        <p:cTn id="37" dur="500"/>
                                        <p:tgtEl>
                                          <p:spTgt spid="31848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18470"/>
                                        </p:tgtEl>
                                        <p:attrNameLst>
                                          <p:attrName>style.visibility</p:attrName>
                                        </p:attrNameLst>
                                      </p:cBhvr>
                                      <p:to>
                                        <p:strVal val="visible"/>
                                      </p:to>
                                    </p:set>
                                    <p:animEffect transition="in" filter="fade">
                                      <p:cBhvr>
                                        <p:cTn id="42" dur="500"/>
                                        <p:tgtEl>
                                          <p:spTgt spid="31847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18482"/>
                                        </p:tgtEl>
                                        <p:attrNameLst>
                                          <p:attrName>style.visibility</p:attrName>
                                        </p:attrNameLst>
                                      </p:cBhvr>
                                      <p:to>
                                        <p:strVal val="visible"/>
                                      </p:to>
                                    </p:set>
                                    <p:animEffect transition="in" filter="fade">
                                      <p:cBhvr>
                                        <p:cTn id="47" dur="500"/>
                                        <p:tgtEl>
                                          <p:spTgt spid="318482"/>
                                        </p:tgtEl>
                                      </p:cBhvr>
                                    </p:animEffect>
                                  </p:childTnLst>
                                </p:cTn>
                              </p:par>
                            </p:childTnLst>
                          </p:cTn>
                        </p:par>
                      </p:childTnLst>
                    </p:cTn>
                  </p:par>
                  <p:par>
                    <p:cTn id="48" fill="hold">
                      <p:stCondLst>
                        <p:cond delay="indefinite"/>
                      </p:stCondLst>
                      <p:childTnLst>
                        <p:par>
                          <p:cTn id="49" fill="hold">
                            <p:stCondLst>
                              <p:cond delay="0"/>
                            </p:stCondLst>
                            <p:childTnLst>
                              <p:par>
                                <p:cTn id="50" presetID="0" presetClass="path" presetSubtype="0" accel="50000" decel="50000" fill="hold" grpId="0" nodeType="clickEffect">
                                  <p:stCondLst>
                                    <p:cond delay="0"/>
                                  </p:stCondLst>
                                  <p:childTnLst>
                                    <p:animMotion origin="layout" path="M -2.5E-6 1.48148E-6 L -0.04705 -0.11158 " pathEditMode="relative" rAng="0" ptsTypes="AA">
                                      <p:cBhvr>
                                        <p:cTn id="51" dur="2000" fill="hold"/>
                                        <p:tgtEl>
                                          <p:spTgt spid="318475"/>
                                        </p:tgtEl>
                                        <p:attrNameLst>
                                          <p:attrName>ppt_x</p:attrName>
                                          <p:attrName>ppt_y</p:attrName>
                                        </p:attrNameLst>
                                      </p:cBhvr>
                                      <p:rCtr x="-24" y="-56"/>
                                    </p:animMotion>
                                  </p:childTnLst>
                                </p:cTn>
                              </p:par>
                              <p:par>
                                <p:cTn id="52" presetID="0" presetClass="path" presetSubtype="0" accel="50000" decel="50000" fill="hold" grpId="1" nodeType="withEffect">
                                  <p:stCondLst>
                                    <p:cond delay="0"/>
                                  </p:stCondLst>
                                  <p:childTnLst>
                                    <p:animMotion origin="layout" path="M 0 0 L -0.04844 -0.1132 " pathEditMode="relative" ptsTypes="AA">
                                      <p:cBhvr>
                                        <p:cTn id="53" dur="2000" fill="hold"/>
                                        <p:tgtEl>
                                          <p:spTgt spid="318479"/>
                                        </p:tgtEl>
                                        <p:attrNameLst>
                                          <p:attrName>ppt_x</p:attrName>
                                          <p:attrName>ppt_y</p:attrName>
                                        </p:attrNameLst>
                                      </p:cBhvr>
                                    </p:animMotion>
                                  </p:childTnLst>
                                </p:cTn>
                              </p:par>
                              <p:par>
                                <p:cTn id="54" presetID="0" presetClass="path" presetSubtype="0" accel="50000" decel="50000" fill="hold" nodeType="withEffect">
                                  <p:stCondLst>
                                    <p:cond delay="0"/>
                                  </p:stCondLst>
                                  <p:childTnLst>
                                    <p:animMotion origin="layout" path="M 0 0 L -0.04844 -0.1132 " pathEditMode="relative" ptsTypes="AA">
                                      <p:cBhvr>
                                        <p:cTn id="55" dur="2000" fill="hold"/>
                                        <p:tgtEl>
                                          <p:spTgt spid="318480"/>
                                        </p:tgtEl>
                                        <p:attrNameLst>
                                          <p:attrName>ppt_x</p:attrName>
                                          <p:attrName>ppt_y</p:attrName>
                                        </p:attrNameLst>
                                      </p:cBhvr>
                                    </p:animMotion>
                                  </p:childTnLst>
                                </p:cTn>
                              </p:par>
                              <p:par>
                                <p:cTn id="56" presetID="10" presetClass="exit" presetSubtype="0" fill="hold" grpId="0" nodeType="withEffect">
                                  <p:stCondLst>
                                    <p:cond delay="0"/>
                                  </p:stCondLst>
                                  <p:childTnLst>
                                    <p:animEffect transition="out" filter="fade">
                                      <p:cBhvr>
                                        <p:cTn id="57" dur="500"/>
                                        <p:tgtEl>
                                          <p:spTgt spid="318476"/>
                                        </p:tgtEl>
                                      </p:cBhvr>
                                    </p:animEffect>
                                    <p:set>
                                      <p:cBhvr>
                                        <p:cTn id="58" dur="1" fill="hold">
                                          <p:stCondLst>
                                            <p:cond delay="499"/>
                                          </p:stCondLst>
                                        </p:cTn>
                                        <p:tgtEl>
                                          <p:spTgt spid="318476"/>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18472"/>
                                        </p:tgtEl>
                                        <p:attrNameLst>
                                          <p:attrName>style.visibility</p:attrName>
                                        </p:attrNameLst>
                                      </p:cBhvr>
                                      <p:to>
                                        <p:strVal val="visible"/>
                                      </p:to>
                                    </p:set>
                                    <p:animEffect transition="in" filter="fade">
                                      <p:cBhvr>
                                        <p:cTn id="63" dur="500"/>
                                        <p:tgtEl>
                                          <p:spTgt spid="318472"/>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318483"/>
                                        </p:tgtEl>
                                        <p:attrNameLst>
                                          <p:attrName>style.visibility</p:attrName>
                                        </p:attrNameLst>
                                      </p:cBhvr>
                                      <p:to>
                                        <p:strVal val="visible"/>
                                      </p:to>
                                    </p:set>
                                    <p:animEffect transition="in" filter="fade">
                                      <p:cBhvr>
                                        <p:cTn id="68" dur="500"/>
                                        <p:tgtEl>
                                          <p:spTgt spid="318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9" grpId="0" animBg="1"/>
      <p:bldP spid="318470" grpId="0" animBg="1"/>
      <p:bldP spid="318471" grpId="0" animBg="1"/>
      <p:bldP spid="318472" grpId="0" animBg="1"/>
      <p:bldP spid="318475" grpId="0" animBg="1"/>
      <p:bldP spid="318476" grpId="0" animBg="1"/>
      <p:bldP spid="318477" grpId="0" animBg="1"/>
      <p:bldP spid="318479" grpId="0" animBg="1"/>
      <p:bldP spid="318479" grpId="1" animBg="1"/>
      <p:bldP spid="318481" grpId="0" animBg="1"/>
      <p:bldP spid="31848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857830" y="624113"/>
            <a:ext cx="5355771" cy="1146628"/>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8" descr="C:\Users\Dan\Downloads\help_256.png">
            <a:hlinkClick r:id="rId3" action="ppaction://hlinksldjump"/>
          </p:cNvPr>
          <p:cNvPicPr>
            <a:picLocks noChangeAspect="1" noChangeArrowheads="1"/>
          </p:cNvPicPr>
          <p:nvPr/>
        </p:nvPicPr>
        <p:blipFill>
          <a:blip r:embed="rId4" cstate="print"/>
          <a:srcRect/>
          <a:stretch>
            <a:fillRect/>
          </a:stretch>
        </p:blipFill>
        <p:spPr bwMode="auto">
          <a:xfrm>
            <a:off x="8476344" y="6190344"/>
            <a:ext cx="595086" cy="595086"/>
          </a:xfrm>
          <a:prstGeom prst="rect">
            <a:avLst/>
          </a:prstGeom>
          <a:noFill/>
        </p:spPr>
      </p:pic>
      <p:sp>
        <p:nvSpPr>
          <p:cNvPr id="3" name="TextBox 2"/>
          <p:cNvSpPr txBox="1"/>
          <p:nvPr/>
        </p:nvSpPr>
        <p:spPr>
          <a:xfrm>
            <a:off x="1988459" y="870856"/>
            <a:ext cx="1210588" cy="584775"/>
          </a:xfrm>
          <a:prstGeom prst="rect">
            <a:avLst/>
          </a:prstGeom>
          <a:noFill/>
        </p:spPr>
        <p:txBody>
          <a:bodyPr wrap="none" rtlCol="0">
            <a:spAutoFit/>
          </a:bodyPr>
          <a:lstStyle/>
          <a:p>
            <a:r>
              <a:rPr lang="en-GB" sz="3200" dirty="0" smtClean="0"/>
              <a:t>Solve</a:t>
            </a:r>
            <a:endParaRPr lang="en-GB" sz="3200" dirty="0"/>
          </a:p>
        </p:txBody>
      </p:sp>
      <p:graphicFrame>
        <p:nvGraphicFramePr>
          <p:cNvPr id="4" name="Object 3"/>
          <p:cNvGraphicFramePr>
            <a:graphicFrameLocks noChangeAspect="1"/>
          </p:cNvGraphicFramePr>
          <p:nvPr/>
        </p:nvGraphicFramePr>
        <p:xfrm>
          <a:off x="3264582" y="855663"/>
          <a:ext cx="3757612" cy="533400"/>
        </p:xfrm>
        <a:graphic>
          <a:graphicData uri="http://schemas.openxmlformats.org/presentationml/2006/ole">
            <p:oleObj spid="_x0000_s277506" name="Equation" r:id="rId5" imgW="1523880" imgH="215640" progId="Equation.3">
              <p:embed/>
            </p:oleObj>
          </a:graphicData>
        </a:graphic>
      </p:graphicFrame>
      <p:graphicFrame>
        <p:nvGraphicFramePr>
          <p:cNvPr id="277507" name="Object 3"/>
          <p:cNvGraphicFramePr>
            <a:graphicFrameLocks noChangeAspect="1"/>
          </p:cNvGraphicFramePr>
          <p:nvPr/>
        </p:nvGraphicFramePr>
        <p:xfrm>
          <a:off x="3272292" y="2102303"/>
          <a:ext cx="2255837" cy="533400"/>
        </p:xfrm>
        <a:graphic>
          <a:graphicData uri="http://schemas.openxmlformats.org/presentationml/2006/ole">
            <p:oleObj spid="_x0000_s277507" name="Equation" r:id="rId6" imgW="914400" imgH="215640" progId="Equation.3">
              <p:embed/>
            </p:oleObj>
          </a:graphicData>
        </a:graphic>
      </p:graphicFrame>
      <p:graphicFrame>
        <p:nvGraphicFramePr>
          <p:cNvPr id="277508" name="Object 4"/>
          <p:cNvGraphicFramePr>
            <a:graphicFrameLocks noChangeAspect="1"/>
          </p:cNvGraphicFramePr>
          <p:nvPr/>
        </p:nvGraphicFramePr>
        <p:xfrm>
          <a:off x="3272292" y="3017233"/>
          <a:ext cx="2286000" cy="565150"/>
        </p:xfrm>
        <a:graphic>
          <a:graphicData uri="http://schemas.openxmlformats.org/presentationml/2006/ole">
            <p:oleObj spid="_x0000_s277508" name="Equation" r:id="rId7" imgW="927000" imgH="228600" progId="Equation.3">
              <p:embed/>
            </p:oleObj>
          </a:graphicData>
        </a:graphic>
      </p:graphicFrame>
      <p:graphicFrame>
        <p:nvGraphicFramePr>
          <p:cNvPr id="277509" name="Object 5"/>
          <p:cNvGraphicFramePr>
            <a:graphicFrameLocks noChangeAspect="1"/>
          </p:cNvGraphicFramePr>
          <p:nvPr/>
        </p:nvGraphicFramePr>
        <p:xfrm>
          <a:off x="3272292" y="3963913"/>
          <a:ext cx="1754188" cy="565150"/>
        </p:xfrm>
        <a:graphic>
          <a:graphicData uri="http://schemas.openxmlformats.org/presentationml/2006/ole">
            <p:oleObj spid="_x0000_s277509" name="Equation" r:id="rId8" imgW="711000" imgH="228600" progId="Equation.3">
              <p:embed/>
            </p:oleObj>
          </a:graphicData>
        </a:graphic>
      </p:graphicFrame>
      <p:graphicFrame>
        <p:nvGraphicFramePr>
          <p:cNvPr id="277510" name="Object 6"/>
          <p:cNvGraphicFramePr>
            <a:graphicFrameLocks noChangeAspect="1"/>
          </p:cNvGraphicFramePr>
          <p:nvPr/>
        </p:nvGraphicFramePr>
        <p:xfrm>
          <a:off x="3272292" y="4910592"/>
          <a:ext cx="1535113" cy="565150"/>
        </p:xfrm>
        <a:graphic>
          <a:graphicData uri="http://schemas.openxmlformats.org/presentationml/2006/ole">
            <p:oleObj spid="_x0000_s277510" name="Equation" r:id="rId9" imgW="62208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7507"/>
                                        </p:tgtEl>
                                        <p:attrNameLst>
                                          <p:attrName>style.visibility</p:attrName>
                                        </p:attrNameLst>
                                      </p:cBhvr>
                                      <p:to>
                                        <p:strVal val="visible"/>
                                      </p:to>
                                    </p:set>
                                    <p:animEffect transition="in" filter="fade">
                                      <p:cBhvr>
                                        <p:cTn id="7" dur="500"/>
                                        <p:tgtEl>
                                          <p:spTgt spid="27750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7508"/>
                                        </p:tgtEl>
                                        <p:attrNameLst>
                                          <p:attrName>style.visibility</p:attrName>
                                        </p:attrNameLst>
                                      </p:cBhvr>
                                      <p:to>
                                        <p:strVal val="visible"/>
                                      </p:to>
                                    </p:set>
                                    <p:animEffect transition="in" filter="fade">
                                      <p:cBhvr>
                                        <p:cTn id="12" dur="500"/>
                                        <p:tgtEl>
                                          <p:spTgt spid="27750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7509"/>
                                        </p:tgtEl>
                                        <p:attrNameLst>
                                          <p:attrName>style.visibility</p:attrName>
                                        </p:attrNameLst>
                                      </p:cBhvr>
                                      <p:to>
                                        <p:strVal val="visible"/>
                                      </p:to>
                                    </p:set>
                                    <p:animEffect transition="in" filter="fade">
                                      <p:cBhvr>
                                        <p:cTn id="17" dur="500"/>
                                        <p:tgtEl>
                                          <p:spTgt spid="27750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7510"/>
                                        </p:tgtEl>
                                        <p:attrNameLst>
                                          <p:attrName>style.visibility</p:attrName>
                                        </p:attrNameLst>
                                      </p:cBhvr>
                                      <p:to>
                                        <p:strVal val="visible"/>
                                      </p:to>
                                    </p:set>
                                    <p:animEffect transition="in" filter="fade">
                                      <p:cBhvr>
                                        <p:cTn id="22" dur="500"/>
                                        <p:tgtEl>
                                          <p:spTgt spid="277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85372" y="223664"/>
            <a:ext cx="7344229" cy="1200329"/>
          </a:xfrm>
          <a:prstGeom prst="rect">
            <a:avLst/>
          </a:prstGeom>
          <a:solidFill>
            <a:srgbClr val="FF0000"/>
          </a:solidFill>
        </p:spPr>
        <p:txBody>
          <a:bodyPr wrap="square" rtlCol="0">
            <a:spAutoFit/>
          </a:bodyPr>
          <a:lstStyle/>
          <a:p>
            <a:pPr algn="ctr"/>
            <a:r>
              <a:rPr lang="en-GB" sz="2400" dirty="0" smtClean="0">
                <a:solidFill>
                  <a:schemeClr val="bg1"/>
                </a:solidFill>
              </a:rPr>
              <a:t>The diagram shows a square with side length 1, divided into four rectangles whose areas are equal.</a:t>
            </a:r>
          </a:p>
          <a:p>
            <a:pPr algn="ctr"/>
            <a:r>
              <a:rPr lang="en-GB" sz="2400" b="1" dirty="0" smtClean="0">
                <a:solidFill>
                  <a:schemeClr val="bg1"/>
                </a:solidFill>
              </a:rPr>
              <a:t>What is the length labelled x?</a:t>
            </a:r>
            <a:endParaRPr lang="en-GB" sz="2400" b="1" dirty="0">
              <a:solidFill>
                <a:schemeClr val="bg1"/>
              </a:solidFill>
            </a:endParaRPr>
          </a:p>
        </p:txBody>
      </p:sp>
      <p:sp>
        <p:nvSpPr>
          <p:cNvPr id="4" name="Rectangle 3"/>
          <p:cNvSpPr/>
          <p:nvPr/>
        </p:nvSpPr>
        <p:spPr>
          <a:xfrm>
            <a:off x="3753489" y="1983223"/>
            <a:ext cx="4320000" cy="43200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5193489" y="1983223"/>
            <a:ext cx="2880000" cy="16200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5193489" y="3603223"/>
            <a:ext cx="2880000" cy="16200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753489" y="1983223"/>
            <a:ext cx="1440000" cy="32400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3753489" y="5223223"/>
            <a:ext cx="4320000" cy="10800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78530" name="Object 2"/>
          <p:cNvGraphicFramePr>
            <a:graphicFrameLocks noChangeAspect="1"/>
          </p:cNvGraphicFramePr>
          <p:nvPr/>
        </p:nvGraphicFramePr>
        <p:xfrm>
          <a:off x="6480743" y="1643970"/>
          <a:ext cx="314325" cy="344487"/>
        </p:xfrm>
        <a:graphic>
          <a:graphicData uri="http://schemas.openxmlformats.org/presentationml/2006/ole">
            <p:oleObj spid="_x0000_s278530" name="Equation" r:id="rId3" imgW="126720" imgH="139680" progId="Equation.3">
              <p:embed/>
            </p:oleObj>
          </a:graphicData>
        </a:graphic>
      </p:graphicFrame>
      <p:graphicFrame>
        <p:nvGraphicFramePr>
          <p:cNvPr id="278531" name="Object 3"/>
          <p:cNvGraphicFramePr>
            <a:graphicFrameLocks noChangeAspect="1"/>
          </p:cNvGraphicFramePr>
          <p:nvPr/>
        </p:nvGraphicFramePr>
        <p:xfrm>
          <a:off x="5938157" y="6284913"/>
          <a:ext cx="220662" cy="407987"/>
        </p:xfrm>
        <a:graphic>
          <a:graphicData uri="http://schemas.openxmlformats.org/presentationml/2006/ole">
            <p:oleObj spid="_x0000_s278531" name="Equation" r:id="rId4" imgW="88560" imgH="164880" progId="Equation.3">
              <p:embed/>
            </p:oleObj>
          </a:graphicData>
        </a:graphic>
      </p:graphicFrame>
      <p:graphicFrame>
        <p:nvGraphicFramePr>
          <p:cNvPr id="278532" name="Object 4"/>
          <p:cNvGraphicFramePr>
            <a:graphicFrameLocks noChangeAspect="1"/>
          </p:cNvGraphicFramePr>
          <p:nvPr/>
        </p:nvGraphicFramePr>
        <p:xfrm>
          <a:off x="4368800" y="3339191"/>
          <a:ext cx="315913" cy="563563"/>
        </p:xfrm>
        <a:graphic>
          <a:graphicData uri="http://schemas.openxmlformats.org/presentationml/2006/ole">
            <p:oleObj spid="_x0000_s278532" name="Equation" r:id="rId5" imgW="126720" imgH="228600" progId="Equation.3">
              <p:embed/>
            </p:oleObj>
          </a:graphicData>
        </a:graphic>
      </p:graphicFrame>
      <p:graphicFrame>
        <p:nvGraphicFramePr>
          <p:cNvPr id="278533" name="Object 5"/>
          <p:cNvGraphicFramePr>
            <a:graphicFrameLocks noChangeAspect="1"/>
          </p:cNvGraphicFramePr>
          <p:nvPr/>
        </p:nvGraphicFramePr>
        <p:xfrm>
          <a:off x="5890532" y="5471432"/>
          <a:ext cx="315912" cy="563563"/>
        </p:xfrm>
        <a:graphic>
          <a:graphicData uri="http://schemas.openxmlformats.org/presentationml/2006/ole">
            <p:oleObj spid="_x0000_s278533" name="Equation" r:id="rId6" imgW="126720" imgH="228600" progId="Equation.3">
              <p:embed/>
            </p:oleObj>
          </a:graphicData>
        </a:graphic>
      </p:graphicFrame>
      <p:graphicFrame>
        <p:nvGraphicFramePr>
          <p:cNvPr id="278534" name="Object 6"/>
          <p:cNvGraphicFramePr>
            <a:graphicFrameLocks noChangeAspect="1"/>
          </p:cNvGraphicFramePr>
          <p:nvPr/>
        </p:nvGraphicFramePr>
        <p:xfrm>
          <a:off x="6479949" y="4119789"/>
          <a:ext cx="315912" cy="563563"/>
        </p:xfrm>
        <a:graphic>
          <a:graphicData uri="http://schemas.openxmlformats.org/presentationml/2006/ole">
            <p:oleObj spid="_x0000_s278534" name="Equation" r:id="rId7" imgW="126720" imgH="228600" progId="Equation.3">
              <p:embed/>
            </p:oleObj>
          </a:graphicData>
        </a:graphic>
      </p:graphicFrame>
      <p:graphicFrame>
        <p:nvGraphicFramePr>
          <p:cNvPr id="278535" name="Object 7"/>
          <p:cNvGraphicFramePr>
            <a:graphicFrameLocks noChangeAspect="1"/>
          </p:cNvGraphicFramePr>
          <p:nvPr/>
        </p:nvGraphicFramePr>
        <p:xfrm>
          <a:off x="6479949" y="2471625"/>
          <a:ext cx="315912" cy="563563"/>
        </p:xfrm>
        <a:graphic>
          <a:graphicData uri="http://schemas.openxmlformats.org/presentationml/2006/ole">
            <p:oleObj spid="_x0000_s278535" name="Equation" r:id="rId8" imgW="126720" imgH="228600" progId="Equation.3">
              <p:embed/>
            </p:oleObj>
          </a:graphicData>
        </a:graphic>
      </p:graphicFrame>
      <p:graphicFrame>
        <p:nvGraphicFramePr>
          <p:cNvPr id="278536" name="Object 8"/>
          <p:cNvGraphicFramePr>
            <a:graphicFrameLocks noChangeAspect="1"/>
          </p:cNvGraphicFramePr>
          <p:nvPr/>
        </p:nvGraphicFramePr>
        <p:xfrm>
          <a:off x="8110311" y="5471432"/>
          <a:ext cx="315912" cy="563563"/>
        </p:xfrm>
        <a:graphic>
          <a:graphicData uri="http://schemas.openxmlformats.org/presentationml/2006/ole">
            <p:oleObj spid="_x0000_s278536" name="Equation" r:id="rId9" imgW="126720" imgH="228600" progId="Equation.3">
              <p:embed/>
            </p:oleObj>
          </a:graphicData>
        </a:graphic>
      </p:graphicFrame>
      <p:graphicFrame>
        <p:nvGraphicFramePr>
          <p:cNvPr id="278537" name="Object 9"/>
          <p:cNvGraphicFramePr>
            <a:graphicFrameLocks noChangeAspect="1"/>
          </p:cNvGraphicFramePr>
          <p:nvPr/>
        </p:nvGraphicFramePr>
        <p:xfrm>
          <a:off x="8126186" y="2471625"/>
          <a:ext cx="284162" cy="563562"/>
        </p:xfrm>
        <a:graphic>
          <a:graphicData uri="http://schemas.openxmlformats.org/presentationml/2006/ole">
            <p:oleObj spid="_x0000_s278537" name="Equation" r:id="rId10" imgW="114120" imgH="228600" progId="Equation.3">
              <p:embed/>
            </p:oleObj>
          </a:graphicData>
        </a:graphic>
      </p:graphicFrame>
      <p:graphicFrame>
        <p:nvGraphicFramePr>
          <p:cNvPr id="278538" name="Object 10"/>
          <p:cNvGraphicFramePr>
            <a:graphicFrameLocks noChangeAspect="1"/>
          </p:cNvGraphicFramePr>
          <p:nvPr/>
        </p:nvGraphicFramePr>
        <p:xfrm>
          <a:off x="1128476" y="2702606"/>
          <a:ext cx="1357313" cy="563562"/>
        </p:xfrm>
        <a:graphic>
          <a:graphicData uri="http://schemas.openxmlformats.org/presentationml/2006/ole">
            <p:oleObj spid="_x0000_s278538" name="Equation" r:id="rId11" imgW="545760" imgH="228600" progId="Equation.3">
              <p:embed/>
            </p:oleObj>
          </a:graphicData>
        </a:graphic>
      </p:graphicFrame>
      <p:graphicFrame>
        <p:nvGraphicFramePr>
          <p:cNvPr id="278539" name="Object 11"/>
          <p:cNvGraphicFramePr>
            <a:graphicFrameLocks noChangeAspect="1"/>
          </p:cNvGraphicFramePr>
          <p:nvPr/>
        </p:nvGraphicFramePr>
        <p:xfrm>
          <a:off x="1426926" y="3425598"/>
          <a:ext cx="1073150" cy="563562"/>
        </p:xfrm>
        <a:graphic>
          <a:graphicData uri="http://schemas.openxmlformats.org/presentationml/2006/ole">
            <p:oleObj spid="_x0000_s278539" name="Equation" r:id="rId12" imgW="431640" imgH="228600" progId="Equation.3">
              <p:embed/>
            </p:oleObj>
          </a:graphicData>
        </a:graphic>
      </p:graphicFrame>
      <p:graphicFrame>
        <p:nvGraphicFramePr>
          <p:cNvPr id="278540" name="Object 12"/>
          <p:cNvGraphicFramePr>
            <a:graphicFrameLocks noChangeAspect="1"/>
          </p:cNvGraphicFramePr>
          <p:nvPr/>
        </p:nvGraphicFramePr>
        <p:xfrm>
          <a:off x="1426926" y="4149953"/>
          <a:ext cx="695325" cy="563562"/>
        </p:xfrm>
        <a:graphic>
          <a:graphicData uri="http://schemas.openxmlformats.org/presentationml/2006/ole">
            <p:oleObj spid="_x0000_s278540" name="Equation" r:id="rId13" imgW="279360" imgH="228600" progId="Equation.3">
              <p:embed/>
            </p:oleObj>
          </a:graphicData>
        </a:graphic>
      </p:graphicFrame>
      <p:graphicFrame>
        <p:nvGraphicFramePr>
          <p:cNvPr id="278541" name="Object 13"/>
          <p:cNvGraphicFramePr>
            <a:graphicFrameLocks noChangeAspect="1"/>
          </p:cNvGraphicFramePr>
          <p:nvPr/>
        </p:nvGraphicFramePr>
        <p:xfrm>
          <a:off x="1426926" y="4873852"/>
          <a:ext cx="600075" cy="563562"/>
        </p:xfrm>
        <a:graphic>
          <a:graphicData uri="http://schemas.openxmlformats.org/presentationml/2006/ole">
            <p:oleObj spid="_x0000_s278541" name="Equation" r:id="rId14" imgW="241200" imgH="228600" progId="Equation.3">
              <p:embed/>
            </p:oleObj>
          </a:graphicData>
        </a:graphic>
      </p:graphicFrame>
      <p:graphicFrame>
        <p:nvGraphicFramePr>
          <p:cNvPr id="278542" name="Object 14"/>
          <p:cNvGraphicFramePr>
            <a:graphicFrameLocks noChangeAspect="1"/>
          </p:cNvGraphicFramePr>
          <p:nvPr/>
        </p:nvGraphicFramePr>
        <p:xfrm>
          <a:off x="8110311" y="3297238"/>
          <a:ext cx="315912" cy="563562"/>
        </p:xfrm>
        <a:graphic>
          <a:graphicData uri="http://schemas.openxmlformats.org/presentationml/2006/ole">
            <p:oleObj spid="_x0000_s278542" name="Equation" r:id="rId15" imgW="126720" imgH="228600" progId="Equation.3">
              <p:embed/>
            </p:oleObj>
          </a:graphicData>
        </a:graphic>
      </p:graphicFrame>
      <p:pic>
        <p:nvPicPr>
          <p:cNvPr id="22" name="Picture 8" descr="C:\Users\Dan\Downloads\help_256.png">
            <a:hlinkClick r:id="rId16" action="ppaction://hlinksldjump"/>
          </p:cNvPr>
          <p:cNvPicPr>
            <a:picLocks noChangeAspect="1" noChangeArrowheads="1"/>
          </p:cNvPicPr>
          <p:nvPr/>
        </p:nvPicPr>
        <p:blipFill>
          <a:blip r:embed="rId17" cstate="print"/>
          <a:srcRect/>
          <a:stretch>
            <a:fillRect/>
          </a:stretch>
        </p:blipFill>
        <p:spPr bwMode="auto">
          <a:xfrm>
            <a:off x="101598" y="6175830"/>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8532"/>
                                        </p:tgtEl>
                                        <p:attrNameLst>
                                          <p:attrName>style.visibility</p:attrName>
                                        </p:attrNameLst>
                                      </p:cBhvr>
                                      <p:to>
                                        <p:strVal val="visible"/>
                                      </p:to>
                                    </p:set>
                                    <p:animEffect transition="in" filter="fade">
                                      <p:cBhvr>
                                        <p:cTn id="7" dur="500"/>
                                        <p:tgtEl>
                                          <p:spTgt spid="278532"/>
                                        </p:tgtEl>
                                      </p:cBhvr>
                                    </p:animEffect>
                                  </p:childTnLst>
                                </p:cTn>
                              </p:par>
                              <p:par>
                                <p:cTn id="8" presetID="10" presetClass="entr" presetSubtype="0" fill="hold" nodeType="withEffect">
                                  <p:stCondLst>
                                    <p:cond delay="0"/>
                                  </p:stCondLst>
                                  <p:childTnLst>
                                    <p:set>
                                      <p:cBhvr>
                                        <p:cTn id="9" dur="1" fill="hold">
                                          <p:stCondLst>
                                            <p:cond delay="0"/>
                                          </p:stCondLst>
                                        </p:cTn>
                                        <p:tgtEl>
                                          <p:spTgt spid="278533"/>
                                        </p:tgtEl>
                                        <p:attrNameLst>
                                          <p:attrName>style.visibility</p:attrName>
                                        </p:attrNameLst>
                                      </p:cBhvr>
                                      <p:to>
                                        <p:strVal val="visible"/>
                                      </p:to>
                                    </p:set>
                                    <p:animEffect transition="in" filter="fade">
                                      <p:cBhvr>
                                        <p:cTn id="10" dur="500"/>
                                        <p:tgtEl>
                                          <p:spTgt spid="278533"/>
                                        </p:tgtEl>
                                      </p:cBhvr>
                                    </p:animEffect>
                                  </p:childTnLst>
                                </p:cTn>
                              </p:par>
                              <p:par>
                                <p:cTn id="11" presetID="10" presetClass="entr" presetSubtype="0" fill="hold" nodeType="withEffect">
                                  <p:stCondLst>
                                    <p:cond delay="0"/>
                                  </p:stCondLst>
                                  <p:childTnLst>
                                    <p:set>
                                      <p:cBhvr>
                                        <p:cTn id="12" dur="1" fill="hold">
                                          <p:stCondLst>
                                            <p:cond delay="0"/>
                                          </p:stCondLst>
                                        </p:cTn>
                                        <p:tgtEl>
                                          <p:spTgt spid="278534"/>
                                        </p:tgtEl>
                                        <p:attrNameLst>
                                          <p:attrName>style.visibility</p:attrName>
                                        </p:attrNameLst>
                                      </p:cBhvr>
                                      <p:to>
                                        <p:strVal val="visible"/>
                                      </p:to>
                                    </p:set>
                                    <p:animEffect transition="in" filter="fade">
                                      <p:cBhvr>
                                        <p:cTn id="13" dur="500"/>
                                        <p:tgtEl>
                                          <p:spTgt spid="278534"/>
                                        </p:tgtEl>
                                      </p:cBhvr>
                                    </p:animEffect>
                                  </p:childTnLst>
                                </p:cTn>
                              </p:par>
                              <p:par>
                                <p:cTn id="14" presetID="10" presetClass="entr" presetSubtype="0" fill="hold" nodeType="withEffect">
                                  <p:stCondLst>
                                    <p:cond delay="0"/>
                                  </p:stCondLst>
                                  <p:childTnLst>
                                    <p:set>
                                      <p:cBhvr>
                                        <p:cTn id="15" dur="1" fill="hold">
                                          <p:stCondLst>
                                            <p:cond delay="0"/>
                                          </p:stCondLst>
                                        </p:cTn>
                                        <p:tgtEl>
                                          <p:spTgt spid="278535"/>
                                        </p:tgtEl>
                                        <p:attrNameLst>
                                          <p:attrName>style.visibility</p:attrName>
                                        </p:attrNameLst>
                                      </p:cBhvr>
                                      <p:to>
                                        <p:strVal val="visible"/>
                                      </p:to>
                                    </p:set>
                                    <p:animEffect transition="in" filter="fade">
                                      <p:cBhvr>
                                        <p:cTn id="16" dur="500"/>
                                        <p:tgtEl>
                                          <p:spTgt spid="27853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mph" presetSubtype="2" fill="hold" nodeType="clickEffect">
                                  <p:stCondLst>
                                    <p:cond delay="0"/>
                                  </p:stCondLst>
                                  <p:childTnLst>
                                    <p:animClr clrSpc="rgb">
                                      <p:cBhvr>
                                        <p:cTn id="20" dur="500" fill="hold"/>
                                        <p:tgtEl>
                                          <p:spTgt spid="8"/>
                                        </p:tgtEl>
                                        <p:attrNameLst>
                                          <p:attrName>fillcolor</p:attrName>
                                        </p:attrNameLst>
                                      </p:cBhvr>
                                      <p:to>
                                        <a:srgbClr val="CC99FF"/>
                                      </p:to>
                                    </p:animClr>
                                    <p:set>
                                      <p:cBhvr>
                                        <p:cTn id="21" dur="500" fill="hold"/>
                                        <p:tgtEl>
                                          <p:spTgt spid="8"/>
                                        </p:tgtEl>
                                        <p:attrNameLst>
                                          <p:attrName>fill.type</p:attrName>
                                        </p:attrNameLst>
                                      </p:cBhvr>
                                      <p:to>
                                        <p:strVal val="solid"/>
                                      </p:to>
                                    </p:set>
                                    <p:set>
                                      <p:cBhvr>
                                        <p:cTn id="22" dur="500" fill="hold"/>
                                        <p:tgtEl>
                                          <p:spTgt spid="8"/>
                                        </p:tgtEl>
                                        <p:attrNameLst>
                                          <p:attrName>fill.on</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78531"/>
                                        </p:tgtEl>
                                        <p:attrNameLst>
                                          <p:attrName>style.visibility</p:attrName>
                                        </p:attrNameLst>
                                      </p:cBhvr>
                                      <p:to>
                                        <p:strVal val="visible"/>
                                      </p:to>
                                    </p:set>
                                    <p:animEffect transition="in" filter="fade">
                                      <p:cBhvr>
                                        <p:cTn id="27" dur="500"/>
                                        <p:tgtEl>
                                          <p:spTgt spid="27853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8536"/>
                                        </p:tgtEl>
                                        <p:attrNameLst>
                                          <p:attrName>style.visibility</p:attrName>
                                        </p:attrNameLst>
                                      </p:cBhvr>
                                      <p:to>
                                        <p:strVal val="visible"/>
                                      </p:to>
                                    </p:set>
                                    <p:animEffect transition="in" filter="fade">
                                      <p:cBhvr>
                                        <p:cTn id="32" dur="500"/>
                                        <p:tgtEl>
                                          <p:spTgt spid="278536"/>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mph" presetSubtype="2" fill="hold" nodeType="clickEffect">
                                  <p:stCondLst>
                                    <p:cond delay="0"/>
                                  </p:stCondLst>
                                  <p:childTnLst>
                                    <p:animClr clrSpc="rgb">
                                      <p:cBhvr>
                                        <p:cTn id="36" dur="500" fill="hold"/>
                                        <p:tgtEl>
                                          <p:spTgt spid="6"/>
                                        </p:tgtEl>
                                        <p:attrNameLst>
                                          <p:attrName>fillcolor</p:attrName>
                                        </p:attrNameLst>
                                      </p:cBhvr>
                                      <p:to>
                                        <a:srgbClr val="00CC99"/>
                                      </p:to>
                                    </p:animClr>
                                    <p:set>
                                      <p:cBhvr>
                                        <p:cTn id="37" dur="500" fill="hold"/>
                                        <p:tgtEl>
                                          <p:spTgt spid="6"/>
                                        </p:tgtEl>
                                        <p:attrNameLst>
                                          <p:attrName>fill.type</p:attrName>
                                        </p:attrNameLst>
                                      </p:cBhvr>
                                      <p:to>
                                        <p:strVal val="solid"/>
                                      </p:to>
                                    </p:set>
                                    <p:set>
                                      <p:cBhvr>
                                        <p:cTn id="38" dur="500" fill="hold"/>
                                        <p:tgtEl>
                                          <p:spTgt spid="6"/>
                                        </p:tgtEl>
                                        <p:attrNameLst>
                                          <p:attrName>fill.on</p:attrName>
                                        </p:attrNameLst>
                                      </p:cBhvr>
                                      <p:to>
                                        <p:strVal val="true"/>
                                      </p:to>
                                    </p:set>
                                  </p:childTnLst>
                                </p:cTn>
                              </p:par>
                              <p:par>
                                <p:cTn id="39" presetID="1" presetClass="emph" presetSubtype="2" fill="hold" nodeType="withEffect">
                                  <p:stCondLst>
                                    <p:cond delay="0"/>
                                  </p:stCondLst>
                                  <p:childTnLst>
                                    <p:animClr clrSpc="rgb">
                                      <p:cBhvr>
                                        <p:cTn id="40" dur="500" fill="hold"/>
                                        <p:tgtEl>
                                          <p:spTgt spid="5"/>
                                        </p:tgtEl>
                                        <p:attrNameLst>
                                          <p:attrName>fillcolor</p:attrName>
                                        </p:attrNameLst>
                                      </p:cBhvr>
                                      <p:to>
                                        <a:srgbClr val="00CC99"/>
                                      </p:to>
                                    </p:animClr>
                                    <p:set>
                                      <p:cBhvr>
                                        <p:cTn id="41" dur="500" fill="hold"/>
                                        <p:tgtEl>
                                          <p:spTgt spid="5"/>
                                        </p:tgtEl>
                                        <p:attrNameLst>
                                          <p:attrName>fill.type</p:attrName>
                                        </p:attrNameLst>
                                      </p:cBhvr>
                                      <p:to>
                                        <p:strVal val="solid"/>
                                      </p:to>
                                    </p:set>
                                    <p:set>
                                      <p:cBhvr>
                                        <p:cTn id="42" dur="500" fill="hold"/>
                                        <p:tgtEl>
                                          <p:spTgt spid="5"/>
                                        </p:tgtEl>
                                        <p:attrNameLst>
                                          <p:attrName>fill.on</p:attrName>
                                        </p:attrNameLst>
                                      </p:cBhvr>
                                      <p:to>
                                        <p:strVal val="true"/>
                                      </p:to>
                                    </p:set>
                                  </p:childTnLst>
                                </p:cTn>
                              </p:par>
                              <p:par>
                                <p:cTn id="43" presetID="1" presetClass="emph" presetSubtype="2" fill="hold" nodeType="withEffect">
                                  <p:stCondLst>
                                    <p:cond delay="0"/>
                                  </p:stCondLst>
                                  <p:childTnLst>
                                    <p:animClr clrSpc="rgb">
                                      <p:cBhvr>
                                        <p:cTn id="44" dur="500" fill="hold"/>
                                        <p:tgtEl>
                                          <p:spTgt spid="8"/>
                                        </p:tgtEl>
                                        <p:attrNameLst>
                                          <p:attrName>fillcolor</p:attrName>
                                        </p:attrNameLst>
                                      </p:cBhvr>
                                      <p:to>
                                        <a:schemeClr val="bg1"/>
                                      </p:to>
                                    </p:animClr>
                                    <p:set>
                                      <p:cBhvr>
                                        <p:cTn id="45" dur="500" fill="hold"/>
                                        <p:tgtEl>
                                          <p:spTgt spid="8"/>
                                        </p:tgtEl>
                                        <p:attrNameLst>
                                          <p:attrName>fill.type</p:attrName>
                                        </p:attrNameLst>
                                      </p:cBhvr>
                                      <p:to>
                                        <p:strVal val="solid"/>
                                      </p:to>
                                    </p:set>
                                    <p:set>
                                      <p:cBhvr>
                                        <p:cTn id="46" dur="500" fill="hold"/>
                                        <p:tgtEl>
                                          <p:spTgt spid="8"/>
                                        </p:tgtEl>
                                        <p:attrNameLst>
                                          <p:attrName>fill.on</p:attrName>
                                        </p:attrNameLst>
                                      </p:cBhvr>
                                      <p:to>
                                        <p:strVal val="true"/>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78542"/>
                                        </p:tgtEl>
                                        <p:attrNameLst>
                                          <p:attrName>style.visibility</p:attrName>
                                        </p:attrNameLst>
                                      </p:cBhvr>
                                      <p:to>
                                        <p:strVal val="visible"/>
                                      </p:to>
                                    </p:set>
                                    <p:animEffect transition="in" filter="fade">
                                      <p:cBhvr>
                                        <p:cTn id="51" dur="500"/>
                                        <p:tgtEl>
                                          <p:spTgt spid="278542"/>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278537"/>
                                        </p:tgtEl>
                                        <p:attrNameLst>
                                          <p:attrName>style.visibility</p:attrName>
                                        </p:attrNameLst>
                                      </p:cBhvr>
                                      <p:to>
                                        <p:strVal val="visible"/>
                                      </p:to>
                                    </p:set>
                                    <p:animEffect transition="in" filter="fade">
                                      <p:cBhvr>
                                        <p:cTn id="56" dur="500"/>
                                        <p:tgtEl>
                                          <p:spTgt spid="278537"/>
                                        </p:tgtEl>
                                      </p:cBhvr>
                                    </p:animEffect>
                                  </p:childTnLst>
                                </p:cTn>
                              </p:par>
                              <p:par>
                                <p:cTn id="57" presetID="10" presetClass="exit" presetSubtype="0" fill="hold" nodeType="withEffect">
                                  <p:stCondLst>
                                    <p:cond delay="0"/>
                                  </p:stCondLst>
                                  <p:childTnLst>
                                    <p:animEffect transition="out" filter="fade">
                                      <p:cBhvr>
                                        <p:cTn id="58" dur="500"/>
                                        <p:tgtEl>
                                          <p:spTgt spid="278542"/>
                                        </p:tgtEl>
                                      </p:cBhvr>
                                    </p:animEffect>
                                    <p:set>
                                      <p:cBhvr>
                                        <p:cTn id="59" dur="1" fill="hold">
                                          <p:stCondLst>
                                            <p:cond delay="499"/>
                                          </p:stCondLst>
                                        </p:cTn>
                                        <p:tgtEl>
                                          <p:spTgt spid="278542"/>
                                        </p:tgtEl>
                                        <p:attrNameLst>
                                          <p:attrName>style.visibility</p:attrName>
                                        </p:attrNameLst>
                                      </p:cBhvr>
                                      <p:to>
                                        <p:strVal val="hidden"/>
                                      </p:to>
                                    </p:set>
                                  </p:childTnLst>
                                </p:cTn>
                              </p:par>
                              <p:par>
                                <p:cTn id="60" presetID="1" presetClass="emph" presetSubtype="2" fill="hold" nodeType="withEffect">
                                  <p:stCondLst>
                                    <p:cond delay="0"/>
                                  </p:stCondLst>
                                  <p:childTnLst>
                                    <p:animClr clrSpc="rgb">
                                      <p:cBhvr>
                                        <p:cTn id="61" dur="500" fill="hold"/>
                                        <p:tgtEl>
                                          <p:spTgt spid="6"/>
                                        </p:tgtEl>
                                        <p:attrNameLst>
                                          <p:attrName>fillcolor</p:attrName>
                                        </p:attrNameLst>
                                      </p:cBhvr>
                                      <p:to>
                                        <a:schemeClr val="bg1"/>
                                      </p:to>
                                    </p:animClr>
                                    <p:set>
                                      <p:cBhvr>
                                        <p:cTn id="62" dur="500" fill="hold"/>
                                        <p:tgtEl>
                                          <p:spTgt spid="6"/>
                                        </p:tgtEl>
                                        <p:attrNameLst>
                                          <p:attrName>fill.type</p:attrName>
                                        </p:attrNameLst>
                                      </p:cBhvr>
                                      <p:to>
                                        <p:strVal val="solid"/>
                                      </p:to>
                                    </p:set>
                                    <p:set>
                                      <p:cBhvr>
                                        <p:cTn id="63" dur="500" fill="hold"/>
                                        <p:tgtEl>
                                          <p:spTgt spid="6"/>
                                        </p:tgtEl>
                                        <p:attrNameLst>
                                          <p:attrName>fill.on</p:attrName>
                                        </p:attrNameLst>
                                      </p:cBhvr>
                                      <p:to>
                                        <p:strVal val="true"/>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278538"/>
                                        </p:tgtEl>
                                        <p:attrNameLst>
                                          <p:attrName>style.visibility</p:attrName>
                                        </p:attrNameLst>
                                      </p:cBhvr>
                                      <p:to>
                                        <p:strVal val="visible"/>
                                      </p:to>
                                    </p:set>
                                    <p:animEffect transition="in" filter="fade">
                                      <p:cBhvr>
                                        <p:cTn id="68" dur="500"/>
                                        <p:tgtEl>
                                          <p:spTgt spid="278538"/>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278539"/>
                                        </p:tgtEl>
                                        <p:attrNameLst>
                                          <p:attrName>style.visibility</p:attrName>
                                        </p:attrNameLst>
                                      </p:cBhvr>
                                      <p:to>
                                        <p:strVal val="visible"/>
                                      </p:to>
                                    </p:set>
                                    <p:animEffect transition="in" filter="fade">
                                      <p:cBhvr>
                                        <p:cTn id="73" dur="500"/>
                                        <p:tgtEl>
                                          <p:spTgt spid="278539"/>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278540"/>
                                        </p:tgtEl>
                                        <p:attrNameLst>
                                          <p:attrName>style.visibility</p:attrName>
                                        </p:attrNameLst>
                                      </p:cBhvr>
                                      <p:to>
                                        <p:strVal val="visible"/>
                                      </p:to>
                                    </p:set>
                                    <p:animEffect transition="in" filter="fade">
                                      <p:cBhvr>
                                        <p:cTn id="78" dur="500"/>
                                        <p:tgtEl>
                                          <p:spTgt spid="278540"/>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nodeType="clickEffect">
                                  <p:stCondLst>
                                    <p:cond delay="0"/>
                                  </p:stCondLst>
                                  <p:childTnLst>
                                    <p:set>
                                      <p:cBhvr>
                                        <p:cTn id="82" dur="1" fill="hold">
                                          <p:stCondLst>
                                            <p:cond delay="0"/>
                                          </p:stCondLst>
                                        </p:cTn>
                                        <p:tgtEl>
                                          <p:spTgt spid="278541"/>
                                        </p:tgtEl>
                                        <p:attrNameLst>
                                          <p:attrName>style.visibility</p:attrName>
                                        </p:attrNameLst>
                                      </p:cBhvr>
                                      <p:to>
                                        <p:strVal val="visible"/>
                                      </p:to>
                                    </p:set>
                                    <p:animEffect transition="in" filter="fade">
                                      <p:cBhvr>
                                        <p:cTn id="83" dur="500"/>
                                        <p:tgtEl>
                                          <p:spTgt spid="2785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44577" y="200587"/>
            <a:ext cx="7868501" cy="461665"/>
          </a:xfrm>
          <a:prstGeom prst="rect">
            <a:avLst/>
          </a:prstGeom>
          <a:solidFill>
            <a:srgbClr val="FFC000"/>
          </a:solidFill>
        </p:spPr>
        <p:txBody>
          <a:bodyPr wrap="none" rtlCol="0">
            <a:spAutoFit/>
          </a:bodyPr>
          <a:lstStyle/>
          <a:p>
            <a:r>
              <a:rPr lang="en-GB" sz="2400" dirty="0" smtClean="0"/>
              <a:t>Only one of these triangles can actually be made. </a:t>
            </a:r>
            <a:r>
              <a:rPr lang="en-GB" sz="2400" b="1" dirty="0" smtClean="0"/>
              <a:t>Which is it?</a:t>
            </a:r>
            <a:endParaRPr lang="en-GB" sz="2400" b="1" dirty="0"/>
          </a:p>
        </p:txBody>
      </p:sp>
      <p:sp>
        <p:nvSpPr>
          <p:cNvPr id="10" name="Freeform 9"/>
          <p:cNvSpPr/>
          <p:nvPr/>
        </p:nvSpPr>
        <p:spPr>
          <a:xfrm>
            <a:off x="575337" y="1391467"/>
            <a:ext cx="2293257" cy="1480457"/>
          </a:xfrm>
          <a:custGeom>
            <a:avLst/>
            <a:gdLst>
              <a:gd name="connsiteX0" fmla="*/ 2293257 w 2293257"/>
              <a:gd name="connsiteY0" fmla="*/ 0 h 1480457"/>
              <a:gd name="connsiteX1" fmla="*/ 0 w 2293257"/>
              <a:gd name="connsiteY1" fmla="*/ 1465943 h 1480457"/>
              <a:gd name="connsiteX2" fmla="*/ 1538514 w 2293257"/>
              <a:gd name="connsiteY2" fmla="*/ 1480457 h 1480457"/>
              <a:gd name="connsiteX3" fmla="*/ 2293257 w 2293257"/>
              <a:gd name="connsiteY3" fmla="*/ 0 h 1480457"/>
            </a:gdLst>
            <a:ahLst/>
            <a:cxnLst>
              <a:cxn ang="0">
                <a:pos x="connsiteX0" y="connsiteY0"/>
              </a:cxn>
              <a:cxn ang="0">
                <a:pos x="connsiteX1" y="connsiteY1"/>
              </a:cxn>
              <a:cxn ang="0">
                <a:pos x="connsiteX2" y="connsiteY2"/>
              </a:cxn>
              <a:cxn ang="0">
                <a:pos x="connsiteX3" y="connsiteY3"/>
              </a:cxn>
            </a:cxnLst>
            <a:rect l="l" t="t" r="r" b="b"/>
            <a:pathLst>
              <a:path w="2293257" h="1480457">
                <a:moveTo>
                  <a:pt x="2293257" y="0"/>
                </a:moveTo>
                <a:lnTo>
                  <a:pt x="0" y="1465943"/>
                </a:lnTo>
                <a:lnTo>
                  <a:pt x="1538514" y="1480457"/>
                </a:lnTo>
                <a:lnTo>
                  <a:pt x="2293257" y="0"/>
                </a:ln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1825171" y="2122238"/>
            <a:ext cx="370614" cy="461665"/>
          </a:xfrm>
          <a:prstGeom prst="rect">
            <a:avLst/>
          </a:prstGeom>
          <a:solidFill>
            <a:srgbClr val="FFC000"/>
          </a:solidFill>
        </p:spPr>
        <p:txBody>
          <a:bodyPr wrap="none" rtlCol="0">
            <a:spAutoFit/>
          </a:bodyPr>
          <a:lstStyle/>
          <a:p>
            <a:r>
              <a:rPr lang="en-GB" sz="2400" b="1" dirty="0" smtClean="0"/>
              <a:t>A</a:t>
            </a:r>
            <a:endParaRPr lang="en-GB" sz="2400" b="1" dirty="0"/>
          </a:p>
        </p:txBody>
      </p:sp>
      <p:sp>
        <p:nvSpPr>
          <p:cNvPr id="13" name="TextBox 12"/>
          <p:cNvSpPr txBox="1"/>
          <p:nvPr/>
        </p:nvSpPr>
        <p:spPr>
          <a:xfrm>
            <a:off x="4768901" y="2815182"/>
            <a:ext cx="348172" cy="461665"/>
          </a:xfrm>
          <a:prstGeom prst="rect">
            <a:avLst/>
          </a:prstGeom>
          <a:solidFill>
            <a:srgbClr val="FFC000"/>
          </a:solidFill>
        </p:spPr>
        <p:txBody>
          <a:bodyPr wrap="none" rtlCol="0">
            <a:spAutoFit/>
          </a:bodyPr>
          <a:lstStyle/>
          <a:p>
            <a:r>
              <a:rPr lang="en-GB" sz="2400" b="1" dirty="0" smtClean="0"/>
              <a:t>C</a:t>
            </a:r>
            <a:endParaRPr lang="en-GB" sz="2400" b="1" dirty="0"/>
          </a:p>
        </p:txBody>
      </p:sp>
      <p:sp>
        <p:nvSpPr>
          <p:cNvPr id="14" name="TextBox 13"/>
          <p:cNvSpPr txBox="1"/>
          <p:nvPr/>
        </p:nvSpPr>
        <p:spPr>
          <a:xfrm>
            <a:off x="1429279" y="4383334"/>
            <a:ext cx="378630" cy="461665"/>
          </a:xfrm>
          <a:prstGeom prst="rect">
            <a:avLst/>
          </a:prstGeom>
          <a:solidFill>
            <a:srgbClr val="FFC000"/>
          </a:solidFill>
        </p:spPr>
        <p:txBody>
          <a:bodyPr wrap="none" rtlCol="0">
            <a:spAutoFit/>
          </a:bodyPr>
          <a:lstStyle/>
          <a:p>
            <a:r>
              <a:rPr lang="en-GB" sz="2400" b="1" dirty="0" smtClean="0"/>
              <a:t>D</a:t>
            </a:r>
            <a:endParaRPr lang="en-GB" sz="2400" b="1" dirty="0"/>
          </a:p>
        </p:txBody>
      </p:sp>
      <p:sp>
        <p:nvSpPr>
          <p:cNvPr id="15" name="TextBox 14"/>
          <p:cNvSpPr txBox="1"/>
          <p:nvPr/>
        </p:nvSpPr>
        <p:spPr>
          <a:xfrm>
            <a:off x="7443591" y="4644586"/>
            <a:ext cx="335348" cy="461665"/>
          </a:xfrm>
          <a:prstGeom prst="rect">
            <a:avLst/>
          </a:prstGeom>
          <a:solidFill>
            <a:srgbClr val="FFC000"/>
          </a:solidFill>
        </p:spPr>
        <p:txBody>
          <a:bodyPr wrap="none" rtlCol="0">
            <a:spAutoFit/>
          </a:bodyPr>
          <a:lstStyle/>
          <a:p>
            <a:r>
              <a:rPr lang="en-GB" sz="2400" b="1" dirty="0" smtClean="0"/>
              <a:t>E</a:t>
            </a:r>
            <a:endParaRPr lang="en-GB" sz="2400" b="1" dirty="0"/>
          </a:p>
        </p:txBody>
      </p:sp>
      <p:sp>
        <p:nvSpPr>
          <p:cNvPr id="16" name="TextBox 15"/>
          <p:cNvSpPr txBox="1"/>
          <p:nvPr/>
        </p:nvSpPr>
        <p:spPr>
          <a:xfrm>
            <a:off x="1213966" y="2835639"/>
            <a:ext cx="628698" cy="400110"/>
          </a:xfrm>
          <a:prstGeom prst="rect">
            <a:avLst/>
          </a:prstGeom>
          <a:noFill/>
        </p:spPr>
        <p:txBody>
          <a:bodyPr wrap="none" rtlCol="0">
            <a:spAutoFit/>
          </a:bodyPr>
          <a:lstStyle/>
          <a:p>
            <a:r>
              <a:rPr lang="en-GB" sz="2000" dirty="0" smtClean="0"/>
              <a:t>3cm</a:t>
            </a:r>
            <a:endParaRPr lang="en-GB" sz="2000" dirty="0"/>
          </a:p>
        </p:txBody>
      </p:sp>
      <p:sp>
        <p:nvSpPr>
          <p:cNvPr id="17" name="TextBox 16"/>
          <p:cNvSpPr txBox="1"/>
          <p:nvPr/>
        </p:nvSpPr>
        <p:spPr>
          <a:xfrm>
            <a:off x="2469451" y="2015580"/>
            <a:ext cx="628698" cy="400110"/>
          </a:xfrm>
          <a:prstGeom prst="rect">
            <a:avLst/>
          </a:prstGeom>
          <a:noFill/>
        </p:spPr>
        <p:txBody>
          <a:bodyPr wrap="none" rtlCol="0">
            <a:spAutoFit/>
          </a:bodyPr>
          <a:lstStyle/>
          <a:p>
            <a:r>
              <a:rPr lang="en-GB" sz="2000" dirty="0" smtClean="0"/>
              <a:t>3cm</a:t>
            </a:r>
            <a:endParaRPr lang="en-GB" sz="2000" dirty="0"/>
          </a:p>
        </p:txBody>
      </p:sp>
      <p:sp>
        <p:nvSpPr>
          <p:cNvPr id="18" name="TextBox 17"/>
          <p:cNvSpPr txBox="1"/>
          <p:nvPr/>
        </p:nvSpPr>
        <p:spPr>
          <a:xfrm>
            <a:off x="1584081" y="2538093"/>
            <a:ext cx="663964" cy="400110"/>
          </a:xfrm>
          <a:prstGeom prst="rect">
            <a:avLst/>
          </a:prstGeom>
          <a:noFill/>
        </p:spPr>
        <p:txBody>
          <a:bodyPr wrap="none" rtlCol="0">
            <a:spAutoFit/>
          </a:bodyPr>
          <a:lstStyle/>
          <a:p>
            <a:r>
              <a:rPr lang="en-GB" sz="2000" dirty="0" smtClean="0"/>
              <a:t>110</a:t>
            </a:r>
            <a:r>
              <a:rPr lang="en-GB" sz="2000" baseline="30000" dirty="0" smtClean="0"/>
              <a:t>o</a:t>
            </a:r>
            <a:endParaRPr lang="en-GB" sz="2000" baseline="30000" dirty="0"/>
          </a:p>
        </p:txBody>
      </p:sp>
      <p:sp>
        <p:nvSpPr>
          <p:cNvPr id="19" name="TextBox 18"/>
          <p:cNvSpPr txBox="1"/>
          <p:nvPr/>
        </p:nvSpPr>
        <p:spPr>
          <a:xfrm>
            <a:off x="923682" y="2530836"/>
            <a:ext cx="534121" cy="400110"/>
          </a:xfrm>
          <a:prstGeom prst="rect">
            <a:avLst/>
          </a:prstGeom>
          <a:noFill/>
        </p:spPr>
        <p:txBody>
          <a:bodyPr wrap="none" rtlCol="0">
            <a:spAutoFit/>
          </a:bodyPr>
          <a:lstStyle/>
          <a:p>
            <a:r>
              <a:rPr lang="en-GB" sz="2000" dirty="0" smtClean="0"/>
              <a:t>25</a:t>
            </a:r>
            <a:r>
              <a:rPr lang="en-GB" sz="2000" baseline="30000" dirty="0" smtClean="0"/>
              <a:t>o</a:t>
            </a:r>
            <a:endParaRPr lang="en-GB" sz="2000" baseline="30000" dirty="0"/>
          </a:p>
        </p:txBody>
      </p:sp>
      <p:sp>
        <p:nvSpPr>
          <p:cNvPr id="20" name="Freeform 19"/>
          <p:cNvSpPr/>
          <p:nvPr/>
        </p:nvSpPr>
        <p:spPr>
          <a:xfrm>
            <a:off x="6289565" y="1680913"/>
            <a:ext cx="2365828" cy="1161143"/>
          </a:xfrm>
          <a:custGeom>
            <a:avLst/>
            <a:gdLst>
              <a:gd name="connsiteX0" fmla="*/ 2293257 w 2293257"/>
              <a:gd name="connsiteY0" fmla="*/ 0 h 1480457"/>
              <a:gd name="connsiteX1" fmla="*/ 0 w 2293257"/>
              <a:gd name="connsiteY1" fmla="*/ 1465943 h 1480457"/>
              <a:gd name="connsiteX2" fmla="*/ 1538514 w 2293257"/>
              <a:gd name="connsiteY2" fmla="*/ 1480457 h 1480457"/>
              <a:gd name="connsiteX3" fmla="*/ 2293257 w 2293257"/>
              <a:gd name="connsiteY3" fmla="*/ 0 h 1480457"/>
              <a:gd name="connsiteX0" fmla="*/ 0 w 2365828"/>
              <a:gd name="connsiteY0" fmla="*/ 0 h 1161143"/>
              <a:gd name="connsiteX1" fmla="*/ 827314 w 2365828"/>
              <a:gd name="connsiteY1" fmla="*/ 1146629 h 1161143"/>
              <a:gd name="connsiteX2" fmla="*/ 2365828 w 2365828"/>
              <a:gd name="connsiteY2" fmla="*/ 1161143 h 1161143"/>
              <a:gd name="connsiteX3" fmla="*/ 0 w 2365828"/>
              <a:gd name="connsiteY3" fmla="*/ 0 h 1161143"/>
            </a:gdLst>
            <a:ahLst/>
            <a:cxnLst>
              <a:cxn ang="0">
                <a:pos x="connsiteX0" y="connsiteY0"/>
              </a:cxn>
              <a:cxn ang="0">
                <a:pos x="connsiteX1" y="connsiteY1"/>
              </a:cxn>
              <a:cxn ang="0">
                <a:pos x="connsiteX2" y="connsiteY2"/>
              </a:cxn>
              <a:cxn ang="0">
                <a:pos x="connsiteX3" y="connsiteY3"/>
              </a:cxn>
            </a:cxnLst>
            <a:rect l="l" t="t" r="r" b="b"/>
            <a:pathLst>
              <a:path w="2365828" h="1161143">
                <a:moveTo>
                  <a:pt x="0" y="0"/>
                </a:moveTo>
                <a:lnTo>
                  <a:pt x="827314" y="1146629"/>
                </a:lnTo>
                <a:lnTo>
                  <a:pt x="2365828" y="1161143"/>
                </a:lnTo>
                <a:lnTo>
                  <a:pt x="0" y="0"/>
                </a:ln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6187963" y="2239715"/>
            <a:ext cx="628698" cy="400110"/>
          </a:xfrm>
          <a:prstGeom prst="rect">
            <a:avLst/>
          </a:prstGeom>
          <a:noFill/>
        </p:spPr>
        <p:txBody>
          <a:bodyPr wrap="none" rtlCol="0">
            <a:spAutoFit/>
          </a:bodyPr>
          <a:lstStyle/>
          <a:p>
            <a:r>
              <a:rPr lang="en-GB" sz="2000" dirty="0"/>
              <a:t>4</a:t>
            </a:r>
            <a:r>
              <a:rPr lang="en-GB" sz="2000" dirty="0" smtClean="0"/>
              <a:t>cm</a:t>
            </a:r>
            <a:endParaRPr lang="en-GB" sz="2000" dirty="0"/>
          </a:p>
        </p:txBody>
      </p:sp>
      <p:sp>
        <p:nvSpPr>
          <p:cNvPr id="23" name="TextBox 22"/>
          <p:cNvSpPr txBox="1"/>
          <p:nvPr/>
        </p:nvSpPr>
        <p:spPr>
          <a:xfrm>
            <a:off x="7530534" y="2813029"/>
            <a:ext cx="628698" cy="400110"/>
          </a:xfrm>
          <a:prstGeom prst="rect">
            <a:avLst/>
          </a:prstGeom>
          <a:noFill/>
        </p:spPr>
        <p:txBody>
          <a:bodyPr wrap="none" rtlCol="0">
            <a:spAutoFit/>
          </a:bodyPr>
          <a:lstStyle/>
          <a:p>
            <a:r>
              <a:rPr lang="en-GB" sz="2000" dirty="0" smtClean="0"/>
              <a:t>5cm</a:t>
            </a:r>
            <a:endParaRPr lang="en-GB" sz="2000" dirty="0"/>
          </a:p>
        </p:txBody>
      </p:sp>
      <p:sp>
        <p:nvSpPr>
          <p:cNvPr id="24" name="TextBox 23"/>
          <p:cNvSpPr txBox="1"/>
          <p:nvPr/>
        </p:nvSpPr>
        <p:spPr>
          <a:xfrm>
            <a:off x="7037052" y="2493711"/>
            <a:ext cx="663964" cy="400110"/>
          </a:xfrm>
          <a:prstGeom prst="rect">
            <a:avLst/>
          </a:prstGeom>
          <a:noFill/>
        </p:spPr>
        <p:txBody>
          <a:bodyPr wrap="none" rtlCol="0">
            <a:spAutoFit/>
          </a:bodyPr>
          <a:lstStyle/>
          <a:p>
            <a:r>
              <a:rPr lang="en-GB" sz="2000" dirty="0" smtClean="0"/>
              <a:t>130</a:t>
            </a:r>
            <a:r>
              <a:rPr lang="en-GB" sz="2000" baseline="30000" dirty="0" smtClean="0"/>
              <a:t>o</a:t>
            </a:r>
            <a:endParaRPr lang="en-GB" sz="2000" baseline="30000" dirty="0"/>
          </a:p>
        </p:txBody>
      </p:sp>
      <p:sp>
        <p:nvSpPr>
          <p:cNvPr id="25" name="TextBox 24"/>
          <p:cNvSpPr txBox="1"/>
          <p:nvPr/>
        </p:nvSpPr>
        <p:spPr>
          <a:xfrm>
            <a:off x="6652424" y="1992968"/>
            <a:ext cx="534121" cy="400110"/>
          </a:xfrm>
          <a:prstGeom prst="rect">
            <a:avLst/>
          </a:prstGeom>
          <a:noFill/>
        </p:spPr>
        <p:txBody>
          <a:bodyPr wrap="none" rtlCol="0">
            <a:spAutoFit/>
          </a:bodyPr>
          <a:lstStyle/>
          <a:p>
            <a:r>
              <a:rPr lang="en-GB" sz="2000" dirty="0" smtClean="0"/>
              <a:t>20</a:t>
            </a:r>
            <a:r>
              <a:rPr lang="en-GB" sz="2000" baseline="30000" dirty="0" smtClean="0"/>
              <a:t>o</a:t>
            </a:r>
            <a:endParaRPr lang="en-GB" sz="2000" baseline="30000" dirty="0"/>
          </a:p>
        </p:txBody>
      </p:sp>
      <p:sp>
        <p:nvSpPr>
          <p:cNvPr id="26" name="Freeform 25"/>
          <p:cNvSpPr/>
          <p:nvPr/>
        </p:nvSpPr>
        <p:spPr>
          <a:xfrm>
            <a:off x="7293424" y="3998697"/>
            <a:ext cx="1306286" cy="1727200"/>
          </a:xfrm>
          <a:custGeom>
            <a:avLst/>
            <a:gdLst>
              <a:gd name="connsiteX0" fmla="*/ 2293257 w 2293257"/>
              <a:gd name="connsiteY0" fmla="*/ 0 h 1480457"/>
              <a:gd name="connsiteX1" fmla="*/ 0 w 2293257"/>
              <a:gd name="connsiteY1" fmla="*/ 1465943 h 1480457"/>
              <a:gd name="connsiteX2" fmla="*/ 1538514 w 2293257"/>
              <a:gd name="connsiteY2" fmla="*/ 1480457 h 1480457"/>
              <a:gd name="connsiteX3" fmla="*/ 2293257 w 2293257"/>
              <a:gd name="connsiteY3" fmla="*/ 0 h 1480457"/>
              <a:gd name="connsiteX0" fmla="*/ 0 w 1538515"/>
              <a:gd name="connsiteY0" fmla="*/ 0 h 1103086"/>
              <a:gd name="connsiteX1" fmla="*/ 1 w 1538515"/>
              <a:gd name="connsiteY1" fmla="*/ 1088572 h 1103086"/>
              <a:gd name="connsiteX2" fmla="*/ 1538515 w 1538515"/>
              <a:gd name="connsiteY2" fmla="*/ 1103086 h 1103086"/>
              <a:gd name="connsiteX3" fmla="*/ 0 w 1538515"/>
              <a:gd name="connsiteY3" fmla="*/ 0 h 1103086"/>
              <a:gd name="connsiteX0" fmla="*/ 0 w 1306286"/>
              <a:gd name="connsiteY0" fmla="*/ 0 h 1727200"/>
              <a:gd name="connsiteX1" fmla="*/ 1 w 1306286"/>
              <a:gd name="connsiteY1" fmla="*/ 1088572 h 1727200"/>
              <a:gd name="connsiteX2" fmla="*/ 1306286 w 1306286"/>
              <a:gd name="connsiteY2" fmla="*/ 1727200 h 1727200"/>
              <a:gd name="connsiteX3" fmla="*/ 0 w 1306286"/>
              <a:gd name="connsiteY3" fmla="*/ 0 h 1727200"/>
            </a:gdLst>
            <a:ahLst/>
            <a:cxnLst>
              <a:cxn ang="0">
                <a:pos x="connsiteX0" y="connsiteY0"/>
              </a:cxn>
              <a:cxn ang="0">
                <a:pos x="connsiteX1" y="connsiteY1"/>
              </a:cxn>
              <a:cxn ang="0">
                <a:pos x="connsiteX2" y="connsiteY2"/>
              </a:cxn>
              <a:cxn ang="0">
                <a:pos x="connsiteX3" y="connsiteY3"/>
              </a:cxn>
            </a:cxnLst>
            <a:rect l="l" t="t" r="r" b="b"/>
            <a:pathLst>
              <a:path w="1306286" h="1727200">
                <a:moveTo>
                  <a:pt x="0" y="0"/>
                </a:moveTo>
                <a:cubicBezTo>
                  <a:pt x="0" y="362857"/>
                  <a:pt x="1" y="725715"/>
                  <a:pt x="1" y="1088572"/>
                </a:cubicBezTo>
                <a:lnTo>
                  <a:pt x="1306286" y="1727200"/>
                </a:lnTo>
                <a:lnTo>
                  <a:pt x="0" y="0"/>
                </a:ln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a:off x="6683824" y="4325273"/>
            <a:ext cx="628698" cy="400110"/>
          </a:xfrm>
          <a:prstGeom prst="rect">
            <a:avLst/>
          </a:prstGeom>
          <a:noFill/>
        </p:spPr>
        <p:txBody>
          <a:bodyPr wrap="none" rtlCol="0">
            <a:spAutoFit/>
          </a:bodyPr>
          <a:lstStyle/>
          <a:p>
            <a:r>
              <a:rPr lang="en-GB" sz="2000" dirty="0"/>
              <a:t>2</a:t>
            </a:r>
            <a:r>
              <a:rPr lang="en-GB" sz="2000" dirty="0" smtClean="0"/>
              <a:t>cm</a:t>
            </a:r>
            <a:endParaRPr lang="en-GB" sz="2000" dirty="0"/>
          </a:p>
        </p:txBody>
      </p:sp>
      <p:sp>
        <p:nvSpPr>
          <p:cNvPr id="29" name="TextBox 28"/>
          <p:cNvSpPr txBox="1"/>
          <p:nvPr/>
        </p:nvSpPr>
        <p:spPr>
          <a:xfrm>
            <a:off x="7460342" y="5363042"/>
            <a:ext cx="628698" cy="400110"/>
          </a:xfrm>
          <a:prstGeom prst="rect">
            <a:avLst/>
          </a:prstGeom>
          <a:noFill/>
        </p:spPr>
        <p:txBody>
          <a:bodyPr wrap="none" rtlCol="0">
            <a:spAutoFit/>
          </a:bodyPr>
          <a:lstStyle/>
          <a:p>
            <a:r>
              <a:rPr lang="en-GB" sz="2000" dirty="0" smtClean="0"/>
              <a:t>3cm</a:t>
            </a:r>
            <a:endParaRPr lang="en-GB" sz="2000" dirty="0"/>
          </a:p>
        </p:txBody>
      </p:sp>
      <p:sp>
        <p:nvSpPr>
          <p:cNvPr id="32" name="TextBox 31"/>
          <p:cNvSpPr txBox="1"/>
          <p:nvPr/>
        </p:nvSpPr>
        <p:spPr>
          <a:xfrm>
            <a:off x="7888516" y="4542983"/>
            <a:ext cx="628698" cy="400110"/>
          </a:xfrm>
          <a:prstGeom prst="rect">
            <a:avLst/>
          </a:prstGeom>
          <a:noFill/>
        </p:spPr>
        <p:txBody>
          <a:bodyPr wrap="none" rtlCol="0">
            <a:spAutoFit/>
          </a:bodyPr>
          <a:lstStyle/>
          <a:p>
            <a:r>
              <a:rPr lang="en-GB" sz="2000" dirty="0" smtClean="0"/>
              <a:t>6cm</a:t>
            </a:r>
            <a:endParaRPr lang="en-GB" sz="2000" dirty="0"/>
          </a:p>
        </p:txBody>
      </p:sp>
      <p:sp>
        <p:nvSpPr>
          <p:cNvPr id="33" name="Right Triangle 32"/>
          <p:cNvSpPr/>
          <p:nvPr/>
        </p:nvSpPr>
        <p:spPr>
          <a:xfrm flipH="1" flipV="1">
            <a:off x="4115879" y="2517638"/>
            <a:ext cx="1117600" cy="1509485"/>
          </a:xfrm>
          <a:prstGeom prst="r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p:cNvSpPr txBox="1"/>
          <p:nvPr/>
        </p:nvSpPr>
        <p:spPr>
          <a:xfrm>
            <a:off x="4115877" y="3148063"/>
            <a:ext cx="628698" cy="400110"/>
          </a:xfrm>
          <a:prstGeom prst="rect">
            <a:avLst/>
          </a:prstGeom>
          <a:noFill/>
        </p:spPr>
        <p:txBody>
          <a:bodyPr wrap="none" rtlCol="0">
            <a:spAutoFit/>
          </a:bodyPr>
          <a:lstStyle/>
          <a:p>
            <a:r>
              <a:rPr lang="en-GB" sz="2000" dirty="0" smtClean="0"/>
              <a:t>8cm</a:t>
            </a:r>
            <a:endParaRPr lang="en-GB" sz="2000" dirty="0"/>
          </a:p>
        </p:txBody>
      </p:sp>
      <p:sp>
        <p:nvSpPr>
          <p:cNvPr id="35" name="TextBox 34"/>
          <p:cNvSpPr txBox="1"/>
          <p:nvPr/>
        </p:nvSpPr>
        <p:spPr>
          <a:xfrm>
            <a:off x="5211711" y="3011124"/>
            <a:ext cx="628698" cy="400110"/>
          </a:xfrm>
          <a:prstGeom prst="rect">
            <a:avLst/>
          </a:prstGeom>
          <a:noFill/>
        </p:spPr>
        <p:txBody>
          <a:bodyPr wrap="none" rtlCol="0">
            <a:spAutoFit/>
          </a:bodyPr>
          <a:lstStyle/>
          <a:p>
            <a:r>
              <a:rPr lang="en-GB" sz="2000" dirty="0"/>
              <a:t>7</a:t>
            </a:r>
            <a:r>
              <a:rPr lang="en-GB" sz="2000" dirty="0" smtClean="0"/>
              <a:t>cm</a:t>
            </a:r>
            <a:endParaRPr lang="en-GB" sz="2000" dirty="0"/>
          </a:p>
        </p:txBody>
      </p:sp>
      <p:sp>
        <p:nvSpPr>
          <p:cNvPr id="36" name="TextBox 35"/>
          <p:cNvSpPr txBox="1"/>
          <p:nvPr/>
        </p:nvSpPr>
        <p:spPr>
          <a:xfrm>
            <a:off x="4420684" y="2162035"/>
            <a:ext cx="628698" cy="400110"/>
          </a:xfrm>
          <a:prstGeom prst="rect">
            <a:avLst/>
          </a:prstGeom>
          <a:noFill/>
        </p:spPr>
        <p:txBody>
          <a:bodyPr wrap="none" rtlCol="0">
            <a:spAutoFit/>
          </a:bodyPr>
          <a:lstStyle/>
          <a:p>
            <a:r>
              <a:rPr lang="en-GB" sz="2000" dirty="0" smtClean="0"/>
              <a:t>4cm</a:t>
            </a:r>
            <a:endParaRPr lang="en-GB" sz="2000" dirty="0"/>
          </a:p>
        </p:txBody>
      </p:sp>
      <p:sp>
        <p:nvSpPr>
          <p:cNvPr id="37" name="Rectangle 36"/>
          <p:cNvSpPr/>
          <p:nvPr/>
        </p:nvSpPr>
        <p:spPr>
          <a:xfrm>
            <a:off x="4979821" y="2524552"/>
            <a:ext cx="252000" cy="25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TextBox 38"/>
          <p:cNvSpPr txBox="1"/>
          <p:nvPr/>
        </p:nvSpPr>
        <p:spPr>
          <a:xfrm>
            <a:off x="569031" y="4741673"/>
            <a:ext cx="628698" cy="400110"/>
          </a:xfrm>
          <a:prstGeom prst="rect">
            <a:avLst/>
          </a:prstGeom>
          <a:noFill/>
        </p:spPr>
        <p:txBody>
          <a:bodyPr wrap="none" rtlCol="0">
            <a:spAutoFit/>
          </a:bodyPr>
          <a:lstStyle/>
          <a:p>
            <a:r>
              <a:rPr lang="en-GB" sz="2000" dirty="0"/>
              <a:t>3</a:t>
            </a:r>
            <a:r>
              <a:rPr lang="en-GB" sz="2000" dirty="0" smtClean="0"/>
              <a:t>cm</a:t>
            </a:r>
            <a:endParaRPr lang="en-GB" sz="2000" dirty="0"/>
          </a:p>
        </p:txBody>
      </p:sp>
      <p:sp>
        <p:nvSpPr>
          <p:cNvPr id="40" name="TextBox 39"/>
          <p:cNvSpPr txBox="1"/>
          <p:nvPr/>
        </p:nvSpPr>
        <p:spPr>
          <a:xfrm>
            <a:off x="1919698" y="4649705"/>
            <a:ext cx="628698" cy="400110"/>
          </a:xfrm>
          <a:prstGeom prst="rect">
            <a:avLst/>
          </a:prstGeom>
          <a:noFill/>
        </p:spPr>
        <p:txBody>
          <a:bodyPr wrap="none" rtlCol="0">
            <a:spAutoFit/>
          </a:bodyPr>
          <a:lstStyle/>
          <a:p>
            <a:r>
              <a:rPr lang="en-GB" sz="2000" dirty="0" smtClean="0"/>
              <a:t>6cm</a:t>
            </a:r>
            <a:endParaRPr lang="en-GB" sz="2000" dirty="0"/>
          </a:p>
        </p:txBody>
      </p:sp>
      <p:sp>
        <p:nvSpPr>
          <p:cNvPr id="38" name="Right Triangle 37"/>
          <p:cNvSpPr/>
          <p:nvPr/>
        </p:nvSpPr>
        <p:spPr>
          <a:xfrm rot="15297652" flipH="1" flipV="1">
            <a:off x="1488982" y="3859211"/>
            <a:ext cx="978728" cy="1715564"/>
          </a:xfrm>
          <a:prstGeom prst="r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p:cNvSpPr txBox="1"/>
          <p:nvPr/>
        </p:nvSpPr>
        <p:spPr>
          <a:xfrm>
            <a:off x="1138425" y="4874198"/>
            <a:ext cx="534121" cy="400110"/>
          </a:xfrm>
          <a:prstGeom prst="rect">
            <a:avLst/>
          </a:prstGeom>
          <a:noFill/>
        </p:spPr>
        <p:txBody>
          <a:bodyPr wrap="none" rtlCol="0">
            <a:spAutoFit/>
          </a:bodyPr>
          <a:lstStyle/>
          <a:p>
            <a:r>
              <a:rPr lang="en-GB" sz="2000" dirty="0" smtClean="0"/>
              <a:t>60</a:t>
            </a:r>
            <a:r>
              <a:rPr lang="en-GB" sz="2000" baseline="30000" dirty="0" smtClean="0"/>
              <a:t>o</a:t>
            </a:r>
            <a:endParaRPr lang="en-GB" sz="2000" baseline="30000" dirty="0"/>
          </a:p>
        </p:txBody>
      </p:sp>
      <p:sp>
        <p:nvSpPr>
          <p:cNvPr id="44" name="TextBox 43"/>
          <p:cNvSpPr txBox="1"/>
          <p:nvPr/>
        </p:nvSpPr>
        <p:spPr>
          <a:xfrm>
            <a:off x="1872942" y="4139681"/>
            <a:ext cx="534121" cy="400110"/>
          </a:xfrm>
          <a:prstGeom prst="rect">
            <a:avLst/>
          </a:prstGeom>
          <a:noFill/>
        </p:spPr>
        <p:txBody>
          <a:bodyPr wrap="none" rtlCol="0">
            <a:spAutoFit/>
          </a:bodyPr>
          <a:lstStyle/>
          <a:p>
            <a:r>
              <a:rPr lang="en-GB" sz="2000" dirty="0" smtClean="0"/>
              <a:t>30</a:t>
            </a:r>
            <a:r>
              <a:rPr lang="en-GB" sz="2000" baseline="30000" dirty="0" smtClean="0"/>
              <a:t>o</a:t>
            </a:r>
            <a:endParaRPr lang="en-GB" sz="2000" baseline="30000" dirty="0"/>
          </a:p>
        </p:txBody>
      </p:sp>
      <p:sp>
        <p:nvSpPr>
          <p:cNvPr id="48" name="TextBox 47"/>
          <p:cNvSpPr txBox="1"/>
          <p:nvPr/>
        </p:nvSpPr>
        <p:spPr>
          <a:xfrm>
            <a:off x="2191659" y="1712682"/>
            <a:ext cx="500458" cy="369332"/>
          </a:xfrm>
          <a:prstGeom prst="rect">
            <a:avLst/>
          </a:prstGeom>
          <a:noFill/>
        </p:spPr>
        <p:txBody>
          <a:bodyPr wrap="none" rtlCol="0">
            <a:spAutoFit/>
          </a:bodyPr>
          <a:lstStyle/>
          <a:p>
            <a:r>
              <a:rPr lang="en-GB" dirty="0" smtClean="0"/>
              <a:t>25</a:t>
            </a:r>
            <a:r>
              <a:rPr lang="en-GB" baseline="30000" dirty="0" smtClean="0"/>
              <a:t>o</a:t>
            </a:r>
            <a:endParaRPr lang="en-GB" baseline="30000" dirty="0"/>
          </a:p>
        </p:txBody>
      </p:sp>
      <p:sp>
        <p:nvSpPr>
          <p:cNvPr id="49" name="TextBox 48"/>
          <p:cNvSpPr txBox="1"/>
          <p:nvPr/>
        </p:nvSpPr>
        <p:spPr>
          <a:xfrm>
            <a:off x="362860" y="696689"/>
            <a:ext cx="3004457" cy="646331"/>
          </a:xfrm>
          <a:prstGeom prst="rect">
            <a:avLst/>
          </a:prstGeom>
          <a:noFill/>
        </p:spPr>
        <p:txBody>
          <a:bodyPr wrap="square" rtlCol="0">
            <a:spAutoFit/>
          </a:bodyPr>
          <a:lstStyle/>
          <a:p>
            <a:pPr algn="ctr"/>
            <a:r>
              <a:rPr lang="en-GB" b="1" dirty="0" smtClean="0"/>
              <a:t>Not possible </a:t>
            </a:r>
            <a:r>
              <a:rPr lang="en-GB" dirty="0" smtClean="0"/>
              <a:t>– triangle can’t be isosceles with these angles</a:t>
            </a:r>
            <a:endParaRPr lang="en-GB" dirty="0"/>
          </a:p>
        </p:txBody>
      </p:sp>
      <p:sp>
        <p:nvSpPr>
          <p:cNvPr id="50" name="TextBox 49"/>
          <p:cNvSpPr txBox="1"/>
          <p:nvPr/>
        </p:nvSpPr>
        <p:spPr>
          <a:xfrm>
            <a:off x="7801434" y="2532733"/>
            <a:ext cx="500458" cy="369332"/>
          </a:xfrm>
          <a:prstGeom prst="rect">
            <a:avLst/>
          </a:prstGeom>
          <a:noFill/>
        </p:spPr>
        <p:txBody>
          <a:bodyPr wrap="none" rtlCol="0">
            <a:spAutoFit/>
          </a:bodyPr>
          <a:lstStyle/>
          <a:p>
            <a:r>
              <a:rPr lang="en-GB" dirty="0" smtClean="0"/>
              <a:t>30</a:t>
            </a:r>
            <a:r>
              <a:rPr lang="en-GB" baseline="30000" dirty="0" smtClean="0"/>
              <a:t>o</a:t>
            </a:r>
            <a:endParaRPr lang="en-GB" baseline="30000" dirty="0"/>
          </a:p>
        </p:txBody>
      </p:sp>
      <p:sp>
        <p:nvSpPr>
          <p:cNvPr id="51" name="TextBox 50"/>
          <p:cNvSpPr txBox="1"/>
          <p:nvPr/>
        </p:nvSpPr>
        <p:spPr>
          <a:xfrm>
            <a:off x="6052459" y="754728"/>
            <a:ext cx="3004457" cy="923330"/>
          </a:xfrm>
          <a:prstGeom prst="rect">
            <a:avLst/>
          </a:prstGeom>
          <a:noFill/>
        </p:spPr>
        <p:txBody>
          <a:bodyPr wrap="square" rtlCol="0">
            <a:spAutoFit/>
          </a:bodyPr>
          <a:lstStyle/>
          <a:p>
            <a:pPr algn="ctr"/>
            <a:r>
              <a:rPr lang="en-GB" b="1" dirty="0" smtClean="0"/>
              <a:t>Not possible </a:t>
            </a:r>
            <a:r>
              <a:rPr lang="en-GB" dirty="0" smtClean="0"/>
              <a:t>– must be that the longer the side, the bigger the angle opposite</a:t>
            </a:r>
            <a:endParaRPr lang="en-GB" dirty="0"/>
          </a:p>
        </p:txBody>
      </p:sp>
      <p:sp>
        <p:nvSpPr>
          <p:cNvPr id="12" name="TextBox 11"/>
          <p:cNvSpPr txBox="1"/>
          <p:nvPr/>
        </p:nvSpPr>
        <p:spPr>
          <a:xfrm>
            <a:off x="7440477" y="2064174"/>
            <a:ext cx="357790" cy="461665"/>
          </a:xfrm>
          <a:prstGeom prst="rect">
            <a:avLst/>
          </a:prstGeom>
          <a:solidFill>
            <a:srgbClr val="FFC000"/>
          </a:solidFill>
        </p:spPr>
        <p:txBody>
          <a:bodyPr wrap="none" rtlCol="0">
            <a:spAutoFit/>
          </a:bodyPr>
          <a:lstStyle/>
          <a:p>
            <a:r>
              <a:rPr lang="en-GB" sz="2400" b="1" dirty="0" smtClean="0"/>
              <a:t>B</a:t>
            </a:r>
            <a:endParaRPr lang="en-GB" sz="2400" b="1" dirty="0"/>
          </a:p>
        </p:txBody>
      </p:sp>
      <p:sp>
        <p:nvSpPr>
          <p:cNvPr id="52" name="TextBox 51"/>
          <p:cNvSpPr txBox="1"/>
          <p:nvPr/>
        </p:nvSpPr>
        <p:spPr>
          <a:xfrm>
            <a:off x="3418117" y="4064017"/>
            <a:ext cx="3004457" cy="646331"/>
          </a:xfrm>
          <a:prstGeom prst="rect">
            <a:avLst/>
          </a:prstGeom>
          <a:noFill/>
        </p:spPr>
        <p:txBody>
          <a:bodyPr wrap="square" rtlCol="0">
            <a:spAutoFit/>
          </a:bodyPr>
          <a:lstStyle/>
          <a:p>
            <a:pPr algn="ctr"/>
            <a:r>
              <a:rPr lang="en-GB" b="1" dirty="0" smtClean="0"/>
              <a:t>Not possible </a:t>
            </a:r>
            <a:r>
              <a:rPr lang="en-GB" dirty="0" smtClean="0"/>
              <a:t>– Pythagoras’ theorem doesn’t hold</a:t>
            </a:r>
            <a:endParaRPr lang="en-GB" dirty="0"/>
          </a:p>
        </p:txBody>
      </p:sp>
      <p:graphicFrame>
        <p:nvGraphicFramePr>
          <p:cNvPr id="5122" name="Object 2"/>
          <p:cNvGraphicFramePr>
            <a:graphicFrameLocks noChangeAspect="1"/>
          </p:cNvGraphicFramePr>
          <p:nvPr/>
        </p:nvGraphicFramePr>
        <p:xfrm>
          <a:off x="4339772" y="4640027"/>
          <a:ext cx="1249817" cy="337016"/>
        </p:xfrm>
        <a:graphic>
          <a:graphicData uri="http://schemas.openxmlformats.org/presentationml/2006/ole">
            <p:oleObj spid="_x0000_s5122" name="Equation" r:id="rId3" imgW="749160" imgH="203040" progId="Equation.3">
              <p:embed/>
            </p:oleObj>
          </a:graphicData>
        </a:graphic>
      </p:graphicFrame>
      <p:sp>
        <p:nvSpPr>
          <p:cNvPr id="54" name="TextBox 53"/>
          <p:cNvSpPr txBox="1"/>
          <p:nvPr/>
        </p:nvSpPr>
        <p:spPr>
          <a:xfrm>
            <a:off x="348341" y="5457384"/>
            <a:ext cx="3004457" cy="369332"/>
          </a:xfrm>
          <a:prstGeom prst="rect">
            <a:avLst/>
          </a:prstGeom>
          <a:noFill/>
        </p:spPr>
        <p:txBody>
          <a:bodyPr wrap="square" rtlCol="0">
            <a:spAutoFit/>
          </a:bodyPr>
          <a:lstStyle/>
          <a:p>
            <a:pPr algn="ctr"/>
            <a:r>
              <a:rPr lang="en-GB" dirty="0" smtClean="0"/>
              <a:t>Hard to tell – come back to it!</a:t>
            </a:r>
            <a:endParaRPr lang="en-GB" dirty="0"/>
          </a:p>
        </p:txBody>
      </p:sp>
      <p:sp>
        <p:nvSpPr>
          <p:cNvPr id="55" name="TextBox 54"/>
          <p:cNvSpPr txBox="1"/>
          <p:nvPr/>
        </p:nvSpPr>
        <p:spPr>
          <a:xfrm>
            <a:off x="43549" y="5718193"/>
            <a:ext cx="3672112" cy="923330"/>
          </a:xfrm>
          <a:prstGeom prst="rect">
            <a:avLst/>
          </a:prstGeom>
          <a:noFill/>
        </p:spPr>
        <p:txBody>
          <a:bodyPr wrap="square" rtlCol="0">
            <a:spAutoFit/>
          </a:bodyPr>
          <a:lstStyle/>
          <a:p>
            <a:pPr algn="ctr"/>
            <a:r>
              <a:rPr lang="en-GB" dirty="0" smtClean="0"/>
              <a:t>As the others are all impossible, so</a:t>
            </a:r>
          </a:p>
          <a:p>
            <a:pPr algn="ctr"/>
            <a:r>
              <a:rPr lang="en-GB" dirty="0" smtClean="0"/>
              <a:t>this one must be (in fact it is half an equilateral triangle with 6cm sides!)</a:t>
            </a:r>
            <a:endParaRPr lang="en-GB" dirty="0"/>
          </a:p>
        </p:txBody>
      </p:sp>
      <p:sp>
        <p:nvSpPr>
          <p:cNvPr id="56" name="TextBox 55"/>
          <p:cNvSpPr txBox="1"/>
          <p:nvPr/>
        </p:nvSpPr>
        <p:spPr>
          <a:xfrm>
            <a:off x="6139543" y="5847586"/>
            <a:ext cx="3004457" cy="923330"/>
          </a:xfrm>
          <a:prstGeom prst="rect">
            <a:avLst/>
          </a:prstGeom>
          <a:noFill/>
        </p:spPr>
        <p:txBody>
          <a:bodyPr wrap="square" rtlCol="0">
            <a:spAutoFit/>
          </a:bodyPr>
          <a:lstStyle/>
          <a:p>
            <a:pPr algn="ctr"/>
            <a:r>
              <a:rPr lang="en-GB" b="1" dirty="0" smtClean="0"/>
              <a:t>Not possible </a:t>
            </a:r>
            <a:r>
              <a:rPr lang="en-GB" dirty="0" smtClean="0"/>
              <a:t>– the longest side must be less than the sum of the other two</a:t>
            </a:r>
            <a:endParaRPr lang="en-GB" dirty="0"/>
          </a:p>
        </p:txBody>
      </p:sp>
      <p:pic>
        <p:nvPicPr>
          <p:cNvPr id="41" name="Picture 8" descr="C:\Users\Dan\Downloads\help_256.png">
            <a:hlinkClick r:id="rId4" action="ppaction://hlinksldjump"/>
          </p:cNvPr>
          <p:cNvPicPr>
            <a:picLocks noChangeAspect="1" noChangeArrowheads="1"/>
          </p:cNvPicPr>
          <p:nvPr/>
        </p:nvPicPr>
        <p:blipFill>
          <a:blip r:embed="rId5" cstate="print"/>
          <a:srcRect/>
          <a:stretch>
            <a:fillRect/>
          </a:stretch>
        </p:blipFill>
        <p:spPr bwMode="auto">
          <a:xfrm>
            <a:off x="4818744" y="6059715"/>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fade">
                                      <p:cBhvr>
                                        <p:cTn id="12" dur="500"/>
                                        <p:tgtEl>
                                          <p:spTgt spid="4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fade">
                                      <p:cBhvr>
                                        <p:cTn id="17" dur="500"/>
                                        <p:tgtEl>
                                          <p:spTgt spid="5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fade">
                                      <p:cBhvr>
                                        <p:cTn id="22" dur="500"/>
                                        <p:tgtEl>
                                          <p:spTgt spid="5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fade">
                                      <p:cBhvr>
                                        <p:cTn id="27" dur="500"/>
                                        <p:tgtEl>
                                          <p:spTgt spid="5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122"/>
                                        </p:tgtEl>
                                        <p:attrNameLst>
                                          <p:attrName>style.visibility</p:attrName>
                                        </p:attrNameLst>
                                      </p:cBhvr>
                                      <p:to>
                                        <p:strVal val="visible"/>
                                      </p:to>
                                    </p:set>
                                    <p:animEffect transition="in" filter="fade">
                                      <p:cBhvr>
                                        <p:cTn id="32" dur="500"/>
                                        <p:tgtEl>
                                          <p:spTgt spid="51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fade">
                                      <p:cBhvr>
                                        <p:cTn id="37" dur="500"/>
                                        <p:tgtEl>
                                          <p:spTgt spid="5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fade">
                                      <p:cBhvr>
                                        <p:cTn id="42" dur="500"/>
                                        <p:tgtEl>
                                          <p:spTgt spid="5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fade">
                                      <p:cBhvr>
                                        <p:cTn id="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51" grpId="0"/>
      <p:bldP spid="52" grpId="0"/>
      <p:bldP spid="54" grpId="0"/>
      <p:bldP spid="55" grpId="0"/>
      <p:bldP spid="5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188690" y="275781"/>
            <a:ext cx="8730275"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smtClean="0">
                <a:ln>
                  <a:noFill/>
                </a:ln>
                <a:solidFill>
                  <a:sysClr val="windowText" lastClr="000000"/>
                </a:solidFill>
                <a:effectLst/>
                <a:uLnTx/>
                <a:uFillTx/>
              </a:rPr>
              <a:t>What frequencies for green, red, blue and yellow could create these pie charts?</a:t>
            </a:r>
          </a:p>
        </p:txBody>
      </p:sp>
      <p:graphicFrame>
        <p:nvGraphicFramePr>
          <p:cNvPr id="42" name="Table 41"/>
          <p:cNvGraphicFramePr>
            <a:graphicFrameLocks noGrp="1"/>
          </p:cNvGraphicFramePr>
          <p:nvPr/>
        </p:nvGraphicFramePr>
        <p:xfrm>
          <a:off x="1799772" y="5486399"/>
          <a:ext cx="5120668" cy="1079137"/>
        </p:xfrm>
        <a:graphic>
          <a:graphicData uri="http://schemas.openxmlformats.org/drawingml/2006/table">
            <a:tbl>
              <a:tblPr firstRow="1" bandRow="1"/>
              <a:tblGrid>
                <a:gridCol w="1744044"/>
                <a:gridCol w="844156"/>
                <a:gridCol w="844156"/>
                <a:gridCol w="844156"/>
                <a:gridCol w="844156"/>
              </a:tblGrid>
              <a:tr h="325119">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endParaRPr lang="en-GB"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GB" dirty="0" smtClean="0"/>
                        <a:t>green</a:t>
                      </a:r>
                      <a:endParaRPr lang="en-GB"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GB" dirty="0" smtClean="0"/>
                        <a:t>red</a:t>
                      </a:r>
                      <a:endParaRPr lang="en-GB"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GB" dirty="0" smtClean="0"/>
                        <a:t>blue</a:t>
                      </a:r>
                      <a:endParaRPr lang="en-GB"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GB" dirty="0" smtClean="0"/>
                        <a:t>yellow</a:t>
                      </a:r>
                      <a:endParaRPr lang="en-GB"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713377">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GB" dirty="0" smtClean="0"/>
                        <a:t>frequencies?</a:t>
                      </a:r>
                      <a:endParaRPr lang="en-GB"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endParaRPr lang="en-GB"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endParaRPr lang="en-GB"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endParaRPr lang="en-GB"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endParaRPr lang="en-GB"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bl>
          </a:graphicData>
        </a:graphic>
      </p:graphicFrame>
      <p:graphicFrame>
        <p:nvGraphicFramePr>
          <p:cNvPr id="43" name="Object 4"/>
          <p:cNvGraphicFramePr>
            <a:graphicFrameLocks noChangeAspect="1"/>
          </p:cNvGraphicFramePr>
          <p:nvPr/>
        </p:nvGraphicFramePr>
        <p:xfrm>
          <a:off x="3342823" y="3248932"/>
          <a:ext cx="2217738" cy="392113"/>
        </p:xfrm>
        <a:graphic>
          <a:graphicData uri="http://schemas.openxmlformats.org/presentationml/2006/ole">
            <p:oleObj spid="_x0000_s313354" name="Equation" r:id="rId3" imgW="1143000" imgH="203040" progId="Equation.3">
              <p:embed/>
            </p:oleObj>
          </a:graphicData>
        </a:graphic>
      </p:graphicFrame>
      <p:grpSp>
        <p:nvGrpSpPr>
          <p:cNvPr id="33" name="Group 32"/>
          <p:cNvGrpSpPr/>
          <p:nvPr/>
        </p:nvGrpSpPr>
        <p:grpSpPr>
          <a:xfrm>
            <a:off x="3590569" y="907141"/>
            <a:ext cx="2167257" cy="2167258"/>
            <a:chOff x="3606802" y="907141"/>
            <a:chExt cx="2167257" cy="2167258"/>
          </a:xfrm>
        </p:grpSpPr>
        <p:sp>
          <p:nvSpPr>
            <p:cNvPr id="39" name="Arc 38"/>
            <p:cNvSpPr/>
            <p:nvPr/>
          </p:nvSpPr>
          <p:spPr>
            <a:xfrm>
              <a:off x="3614059" y="914399"/>
              <a:ext cx="2160000" cy="2160000"/>
            </a:xfrm>
            <a:prstGeom prst="arc">
              <a:avLst>
                <a:gd name="adj1" fmla="val 16200000"/>
                <a:gd name="adj2" fmla="val 5470090"/>
              </a:avLst>
            </a:prstGeom>
            <a:solidFill>
              <a:srgbClr val="00B050"/>
            </a:solidFill>
            <a:ln w="9525" cap="flat" cmpd="sng" algn="ctr">
              <a:solidFill>
                <a:srgbClr val="BBE0E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rgbClr val="000000"/>
                </a:solidFill>
                <a:effectLst/>
                <a:uLnTx/>
                <a:uFillTx/>
                <a:latin typeface="Arial"/>
                <a:ea typeface="+mn-ea"/>
                <a:cs typeface="+mn-cs"/>
              </a:endParaRPr>
            </a:p>
          </p:txBody>
        </p:sp>
        <p:sp>
          <p:nvSpPr>
            <p:cNvPr id="40" name="Arc 39"/>
            <p:cNvSpPr/>
            <p:nvPr/>
          </p:nvSpPr>
          <p:spPr>
            <a:xfrm flipH="1">
              <a:off x="3606802" y="907141"/>
              <a:ext cx="2160000" cy="2160000"/>
            </a:xfrm>
            <a:prstGeom prst="arc">
              <a:avLst>
                <a:gd name="adj1" fmla="val 16200000"/>
                <a:gd name="adj2" fmla="val 5470090"/>
              </a:avLst>
            </a:prstGeom>
            <a:solidFill>
              <a:srgbClr val="FFFF00"/>
            </a:solidFill>
            <a:ln w="9525" cap="flat" cmpd="sng" algn="ctr">
              <a:solidFill>
                <a:srgbClr val="BBE0E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rgbClr val="000000"/>
                </a:solidFill>
                <a:effectLst/>
                <a:uLnTx/>
                <a:uFillTx/>
                <a:latin typeface="Arial"/>
                <a:ea typeface="+mn-ea"/>
                <a:cs typeface="+mn-cs"/>
              </a:endParaRPr>
            </a:p>
          </p:txBody>
        </p:sp>
        <p:sp>
          <p:nvSpPr>
            <p:cNvPr id="44" name="Oval 43"/>
            <p:cNvSpPr/>
            <p:nvPr/>
          </p:nvSpPr>
          <p:spPr>
            <a:xfrm>
              <a:off x="3614059" y="914399"/>
              <a:ext cx="2160000" cy="2160000"/>
            </a:xfrm>
            <a:prstGeom prst="ellipse">
              <a:avLst/>
            </a:prstGeom>
            <a:noFill/>
            <a:ln w="508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rgbClr val="FFFFFF"/>
                </a:solidFill>
                <a:effectLst/>
                <a:uLnTx/>
                <a:uFillTx/>
                <a:latin typeface="Arial"/>
                <a:ea typeface="+mn-ea"/>
                <a:cs typeface="+mn-cs"/>
              </a:endParaRPr>
            </a:p>
          </p:txBody>
        </p:sp>
        <p:cxnSp>
          <p:nvCxnSpPr>
            <p:cNvPr id="45" name="Straight Connector 44"/>
            <p:cNvCxnSpPr/>
            <p:nvPr/>
          </p:nvCxnSpPr>
          <p:spPr>
            <a:xfrm flipH="1" flipV="1">
              <a:off x="4694059" y="914399"/>
              <a:ext cx="0" cy="2160000"/>
            </a:xfrm>
            <a:prstGeom prst="line">
              <a:avLst/>
            </a:prstGeom>
            <a:noFill/>
            <a:ln w="50800" cap="flat" cmpd="sng" algn="ctr">
              <a:solidFill>
                <a:srgbClr val="000000"/>
              </a:solidFill>
              <a:prstDash val="solid"/>
            </a:ln>
            <a:effectLst/>
          </p:spPr>
        </p:cxnSp>
      </p:grpSp>
      <p:sp>
        <p:nvSpPr>
          <p:cNvPr id="50" name="TextBox 49"/>
          <p:cNvSpPr txBox="1"/>
          <p:nvPr/>
        </p:nvSpPr>
        <p:spPr>
          <a:xfrm>
            <a:off x="508004" y="1015999"/>
            <a:ext cx="35618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smtClean="0">
                <a:ln>
                  <a:noFill/>
                </a:ln>
                <a:solidFill>
                  <a:sysClr val="windowText" lastClr="000000"/>
                </a:solidFill>
                <a:effectLst/>
                <a:uLnTx/>
                <a:uFillTx/>
              </a:rPr>
              <a:t>a</a:t>
            </a:r>
          </a:p>
        </p:txBody>
      </p:sp>
      <p:sp>
        <p:nvSpPr>
          <p:cNvPr id="51" name="TextBox 50"/>
          <p:cNvSpPr txBox="1"/>
          <p:nvPr/>
        </p:nvSpPr>
        <p:spPr>
          <a:xfrm>
            <a:off x="3309259" y="1015999"/>
            <a:ext cx="35618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smtClean="0">
                <a:ln>
                  <a:noFill/>
                </a:ln>
                <a:solidFill>
                  <a:sysClr val="windowText" lastClr="000000"/>
                </a:solidFill>
                <a:effectLst/>
                <a:uLnTx/>
                <a:uFillTx/>
              </a:rPr>
              <a:t>b</a:t>
            </a:r>
          </a:p>
        </p:txBody>
      </p:sp>
      <p:sp>
        <p:nvSpPr>
          <p:cNvPr id="52" name="TextBox 51"/>
          <p:cNvSpPr txBox="1"/>
          <p:nvPr/>
        </p:nvSpPr>
        <p:spPr>
          <a:xfrm>
            <a:off x="6081487" y="1015999"/>
            <a:ext cx="338554"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smtClean="0">
                <a:ln>
                  <a:noFill/>
                </a:ln>
                <a:solidFill>
                  <a:sysClr val="windowText" lastClr="000000"/>
                </a:solidFill>
                <a:effectLst/>
                <a:uLnTx/>
                <a:uFillTx/>
              </a:rPr>
              <a:t>c</a:t>
            </a:r>
          </a:p>
        </p:txBody>
      </p:sp>
      <p:grpSp>
        <p:nvGrpSpPr>
          <p:cNvPr id="34" name="Group 33"/>
          <p:cNvGrpSpPr/>
          <p:nvPr/>
        </p:nvGrpSpPr>
        <p:grpSpPr>
          <a:xfrm>
            <a:off x="6422572" y="907141"/>
            <a:ext cx="2160000" cy="2174514"/>
            <a:chOff x="6422572" y="921656"/>
            <a:chExt cx="2160000" cy="2174514"/>
          </a:xfrm>
        </p:grpSpPr>
        <p:sp>
          <p:nvSpPr>
            <p:cNvPr id="35" name="Arc 34"/>
            <p:cNvSpPr/>
            <p:nvPr/>
          </p:nvSpPr>
          <p:spPr>
            <a:xfrm flipH="1">
              <a:off x="6422572" y="936170"/>
              <a:ext cx="2160000" cy="2160000"/>
            </a:xfrm>
            <a:prstGeom prst="arc">
              <a:avLst>
                <a:gd name="adj1" fmla="val 16200000"/>
                <a:gd name="adj2" fmla="val 10775225"/>
              </a:avLst>
            </a:prstGeom>
            <a:solidFill>
              <a:srgbClr val="FF0000"/>
            </a:solidFill>
            <a:ln w="9525" cap="flat" cmpd="sng" algn="ctr">
              <a:solidFill>
                <a:srgbClr val="BBE0E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rgbClr val="000000"/>
                </a:solidFill>
                <a:effectLst/>
                <a:uLnTx/>
                <a:uFillTx/>
                <a:latin typeface="Arial"/>
                <a:ea typeface="+mn-ea"/>
                <a:cs typeface="+mn-cs"/>
              </a:endParaRPr>
            </a:p>
          </p:txBody>
        </p:sp>
        <p:sp>
          <p:nvSpPr>
            <p:cNvPr id="36" name="Arc 35"/>
            <p:cNvSpPr/>
            <p:nvPr/>
          </p:nvSpPr>
          <p:spPr>
            <a:xfrm>
              <a:off x="6422572" y="921656"/>
              <a:ext cx="2160000" cy="2160000"/>
            </a:xfrm>
            <a:prstGeom prst="arc">
              <a:avLst>
                <a:gd name="adj1" fmla="val 16200000"/>
                <a:gd name="adj2" fmla="val 17276"/>
              </a:avLst>
            </a:prstGeom>
            <a:solidFill>
              <a:srgbClr val="FFFF00"/>
            </a:solidFill>
            <a:ln w="9525" cap="flat" cmpd="sng" algn="ctr">
              <a:solidFill>
                <a:srgbClr val="BBE0E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rgbClr val="000000"/>
                </a:solidFill>
                <a:effectLst/>
                <a:uLnTx/>
                <a:uFillTx/>
                <a:latin typeface="Arial"/>
                <a:ea typeface="+mn-ea"/>
                <a:cs typeface="+mn-cs"/>
              </a:endParaRPr>
            </a:p>
          </p:txBody>
        </p:sp>
        <p:sp>
          <p:nvSpPr>
            <p:cNvPr id="48" name="Oval 47"/>
            <p:cNvSpPr/>
            <p:nvPr/>
          </p:nvSpPr>
          <p:spPr>
            <a:xfrm>
              <a:off x="6422572" y="936170"/>
              <a:ext cx="2160000" cy="2160000"/>
            </a:xfrm>
            <a:prstGeom prst="ellipse">
              <a:avLst/>
            </a:prstGeom>
            <a:noFill/>
            <a:ln w="508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rgbClr val="FFFFFF"/>
                </a:solidFill>
                <a:effectLst/>
                <a:uLnTx/>
                <a:uFillTx/>
                <a:latin typeface="Arial"/>
                <a:ea typeface="+mn-ea"/>
                <a:cs typeface="+mn-cs"/>
              </a:endParaRPr>
            </a:p>
          </p:txBody>
        </p:sp>
        <p:cxnSp>
          <p:nvCxnSpPr>
            <p:cNvPr id="49" name="Straight Connector 48"/>
            <p:cNvCxnSpPr/>
            <p:nvPr/>
          </p:nvCxnSpPr>
          <p:spPr>
            <a:xfrm flipH="1" flipV="1">
              <a:off x="7502572" y="936170"/>
              <a:ext cx="0" cy="1080000"/>
            </a:xfrm>
            <a:prstGeom prst="line">
              <a:avLst/>
            </a:prstGeom>
            <a:noFill/>
            <a:ln w="50800" cap="flat" cmpd="sng" algn="ctr">
              <a:solidFill>
                <a:srgbClr val="000000"/>
              </a:solidFill>
              <a:prstDash val="solid"/>
            </a:ln>
            <a:effectLst/>
          </p:spPr>
        </p:cxnSp>
        <p:cxnSp>
          <p:nvCxnSpPr>
            <p:cNvPr id="54" name="Straight Connector 53"/>
            <p:cNvCxnSpPr/>
            <p:nvPr/>
          </p:nvCxnSpPr>
          <p:spPr>
            <a:xfrm rot="5400000" flipH="1" flipV="1">
              <a:off x="8042572" y="1476170"/>
              <a:ext cx="0" cy="1080000"/>
            </a:xfrm>
            <a:prstGeom prst="line">
              <a:avLst/>
            </a:prstGeom>
            <a:noFill/>
            <a:ln w="50800" cap="flat" cmpd="sng" algn="ctr">
              <a:solidFill>
                <a:srgbClr val="000000"/>
              </a:solidFill>
              <a:prstDash val="solid"/>
            </a:ln>
            <a:effectLst/>
          </p:spPr>
        </p:cxnSp>
      </p:grpSp>
      <p:graphicFrame>
        <p:nvGraphicFramePr>
          <p:cNvPr id="58" name="Object 15"/>
          <p:cNvGraphicFramePr>
            <a:graphicFrameLocks noChangeAspect="1"/>
          </p:cNvGraphicFramePr>
          <p:nvPr/>
        </p:nvGraphicFramePr>
        <p:xfrm>
          <a:off x="3841073" y="6093302"/>
          <a:ext cx="279398" cy="308178"/>
        </p:xfrm>
        <a:graphic>
          <a:graphicData uri="http://schemas.openxmlformats.org/presentationml/2006/ole">
            <p:oleObj spid="_x0000_s313355" name="Equation" r:id="rId4" imgW="126720" imgH="139680" progId="Equation.3">
              <p:embed/>
            </p:oleObj>
          </a:graphicData>
        </a:graphic>
      </p:graphicFrame>
      <p:graphicFrame>
        <p:nvGraphicFramePr>
          <p:cNvPr id="59" name="Object 16"/>
          <p:cNvGraphicFramePr>
            <a:graphicFrameLocks noChangeAspect="1"/>
          </p:cNvGraphicFramePr>
          <p:nvPr/>
        </p:nvGraphicFramePr>
        <p:xfrm>
          <a:off x="4606246" y="6007681"/>
          <a:ext cx="418498" cy="389719"/>
        </p:xfrm>
        <a:graphic>
          <a:graphicData uri="http://schemas.openxmlformats.org/presentationml/2006/ole">
            <p:oleObj spid="_x0000_s313356" name="Equation" r:id="rId5" imgW="190440" imgH="177480" progId="Equation.3">
              <p:embed/>
            </p:oleObj>
          </a:graphicData>
        </a:graphic>
      </p:graphicFrame>
      <p:graphicFrame>
        <p:nvGraphicFramePr>
          <p:cNvPr id="60" name="Object 17"/>
          <p:cNvGraphicFramePr>
            <a:graphicFrameLocks noChangeAspect="1"/>
          </p:cNvGraphicFramePr>
          <p:nvPr/>
        </p:nvGraphicFramePr>
        <p:xfrm>
          <a:off x="6382658" y="6065082"/>
          <a:ext cx="279399" cy="305780"/>
        </p:xfrm>
        <a:graphic>
          <a:graphicData uri="http://schemas.openxmlformats.org/presentationml/2006/ole">
            <p:oleObj spid="_x0000_s313357" name="Equation" r:id="rId6" imgW="126720" imgH="139680" progId="Equation.3">
              <p:embed/>
            </p:oleObj>
          </a:graphicData>
        </a:graphic>
      </p:graphicFrame>
      <p:graphicFrame>
        <p:nvGraphicFramePr>
          <p:cNvPr id="61" name="Object 21"/>
          <p:cNvGraphicFramePr>
            <a:graphicFrameLocks noChangeAspect="1"/>
          </p:cNvGraphicFramePr>
          <p:nvPr/>
        </p:nvGraphicFramePr>
        <p:xfrm>
          <a:off x="5426982" y="6005508"/>
          <a:ext cx="447279" cy="392118"/>
        </p:xfrm>
        <a:graphic>
          <a:graphicData uri="http://schemas.openxmlformats.org/presentationml/2006/ole">
            <p:oleObj spid="_x0000_s313358" name="Equation" r:id="rId7" imgW="203040" imgH="177480" progId="Equation.3">
              <p:embed/>
            </p:oleObj>
          </a:graphicData>
        </a:graphic>
      </p:graphicFrame>
      <p:graphicFrame>
        <p:nvGraphicFramePr>
          <p:cNvPr id="62" name="Object 22"/>
          <p:cNvGraphicFramePr>
            <a:graphicFrameLocks noChangeAspect="1"/>
          </p:cNvGraphicFramePr>
          <p:nvPr/>
        </p:nvGraphicFramePr>
        <p:xfrm>
          <a:off x="6364515" y="3248932"/>
          <a:ext cx="2266950" cy="392113"/>
        </p:xfrm>
        <a:graphic>
          <a:graphicData uri="http://schemas.openxmlformats.org/presentationml/2006/ole">
            <p:oleObj spid="_x0000_s313359" name="Equation" r:id="rId8" imgW="1168200" imgH="203040" progId="Equation.3">
              <p:embed/>
            </p:oleObj>
          </a:graphicData>
        </a:graphic>
      </p:graphicFrame>
      <p:graphicFrame>
        <p:nvGraphicFramePr>
          <p:cNvPr id="63" name="Object 23"/>
          <p:cNvGraphicFramePr>
            <a:graphicFrameLocks noChangeAspect="1"/>
          </p:cNvGraphicFramePr>
          <p:nvPr/>
        </p:nvGraphicFramePr>
        <p:xfrm>
          <a:off x="705758" y="3248932"/>
          <a:ext cx="1997075" cy="342900"/>
        </p:xfrm>
        <a:graphic>
          <a:graphicData uri="http://schemas.openxmlformats.org/presentationml/2006/ole">
            <p:oleObj spid="_x0000_s313360" name="Equation" r:id="rId9" imgW="1028520" imgH="177480" progId="Equation.3">
              <p:embed/>
            </p:oleObj>
          </a:graphicData>
        </a:graphic>
      </p:graphicFrame>
      <p:graphicFrame>
        <p:nvGraphicFramePr>
          <p:cNvPr id="64" name="Object 24"/>
          <p:cNvGraphicFramePr>
            <a:graphicFrameLocks noChangeAspect="1"/>
          </p:cNvGraphicFramePr>
          <p:nvPr/>
        </p:nvGraphicFramePr>
        <p:xfrm>
          <a:off x="1617438" y="3665764"/>
          <a:ext cx="1503363" cy="392113"/>
        </p:xfrm>
        <a:graphic>
          <a:graphicData uri="http://schemas.openxmlformats.org/presentationml/2006/ole">
            <p:oleObj spid="_x0000_s313361" name="Equation" r:id="rId10" imgW="774360" imgH="203040" progId="Equation.3">
              <p:embed/>
            </p:oleObj>
          </a:graphicData>
        </a:graphic>
      </p:graphicFrame>
      <p:sp>
        <p:nvSpPr>
          <p:cNvPr id="65" name="TextBox 64"/>
          <p:cNvSpPr txBox="1"/>
          <p:nvPr/>
        </p:nvSpPr>
        <p:spPr>
          <a:xfrm>
            <a:off x="3178628" y="5080000"/>
            <a:ext cx="2691763"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ysClr val="windowText" lastClr="000000"/>
                </a:solidFill>
                <a:effectLst/>
                <a:uLnTx/>
                <a:uFillTx/>
              </a:rPr>
              <a:t>If frequency of green = n</a:t>
            </a:r>
          </a:p>
        </p:txBody>
      </p:sp>
      <p:pic>
        <p:nvPicPr>
          <p:cNvPr id="66" name="Picture 8" descr="C:\Users\Dan\Downloads\help_256.png">
            <a:hlinkClick r:id="rId11" action="ppaction://hlinksldjump"/>
          </p:cNvPr>
          <p:cNvPicPr>
            <a:picLocks noChangeAspect="1" noChangeArrowheads="1"/>
          </p:cNvPicPr>
          <p:nvPr/>
        </p:nvPicPr>
        <p:blipFill>
          <a:blip r:embed="rId12" cstate="print"/>
          <a:srcRect/>
          <a:stretch>
            <a:fillRect/>
          </a:stretch>
        </p:blipFill>
        <p:spPr bwMode="auto">
          <a:xfrm>
            <a:off x="8476344" y="6190344"/>
            <a:ext cx="595086" cy="595086"/>
          </a:xfrm>
          <a:prstGeom prst="rect">
            <a:avLst/>
          </a:prstGeom>
          <a:noFill/>
        </p:spPr>
      </p:pic>
      <p:grpSp>
        <p:nvGrpSpPr>
          <p:cNvPr id="32" name="Group 31"/>
          <p:cNvGrpSpPr/>
          <p:nvPr/>
        </p:nvGrpSpPr>
        <p:grpSpPr>
          <a:xfrm>
            <a:off x="725718" y="907141"/>
            <a:ext cx="2171077" cy="2167259"/>
            <a:chOff x="870858" y="972454"/>
            <a:chExt cx="2171077" cy="2167259"/>
          </a:xfrm>
        </p:grpSpPr>
        <p:sp>
          <p:nvSpPr>
            <p:cNvPr id="37" name="Arc 36"/>
            <p:cNvSpPr/>
            <p:nvPr/>
          </p:nvSpPr>
          <p:spPr>
            <a:xfrm flipH="1">
              <a:off x="870858" y="972454"/>
              <a:ext cx="2160000" cy="2160000"/>
            </a:xfrm>
            <a:prstGeom prst="arc">
              <a:avLst>
                <a:gd name="adj1" fmla="val 16200000"/>
                <a:gd name="adj2" fmla="val 1709438"/>
              </a:avLst>
            </a:prstGeom>
            <a:solidFill>
              <a:srgbClr val="FF0000"/>
            </a:solidFill>
            <a:ln w="9525" cap="flat" cmpd="sng" algn="ctr">
              <a:solidFill>
                <a:srgbClr val="BBE0E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rgbClr val="000000"/>
                </a:solidFill>
                <a:effectLst/>
                <a:uLnTx/>
                <a:uFillTx/>
                <a:latin typeface="Arial"/>
                <a:ea typeface="+mn-ea"/>
                <a:cs typeface="+mn-cs"/>
              </a:endParaRPr>
            </a:p>
          </p:txBody>
        </p:sp>
        <p:sp>
          <p:nvSpPr>
            <p:cNvPr id="38" name="Arc 37"/>
            <p:cNvSpPr/>
            <p:nvPr/>
          </p:nvSpPr>
          <p:spPr>
            <a:xfrm>
              <a:off x="881935" y="974366"/>
              <a:ext cx="2160000" cy="2160000"/>
            </a:xfrm>
            <a:prstGeom prst="arc">
              <a:avLst>
                <a:gd name="adj1" fmla="val 16200000"/>
                <a:gd name="adj2" fmla="val 9020089"/>
              </a:avLst>
            </a:prstGeom>
            <a:solidFill>
              <a:srgbClr val="3366FF"/>
            </a:solidFill>
            <a:ln w="9525" cap="flat" cmpd="sng" algn="ctr">
              <a:solidFill>
                <a:srgbClr val="BBE0E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rgbClr val="000000"/>
                </a:solidFill>
                <a:effectLst/>
                <a:uLnTx/>
                <a:uFillTx/>
                <a:latin typeface="Arial"/>
                <a:ea typeface="+mn-ea"/>
                <a:cs typeface="+mn-cs"/>
              </a:endParaRPr>
            </a:p>
          </p:txBody>
        </p:sp>
        <p:sp>
          <p:nvSpPr>
            <p:cNvPr id="46" name="Oval 45"/>
            <p:cNvSpPr/>
            <p:nvPr/>
          </p:nvSpPr>
          <p:spPr>
            <a:xfrm>
              <a:off x="878115" y="979713"/>
              <a:ext cx="2160000" cy="2160000"/>
            </a:xfrm>
            <a:prstGeom prst="ellipse">
              <a:avLst/>
            </a:prstGeom>
            <a:noFill/>
            <a:ln w="508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rgbClr val="FFFFFF"/>
                </a:solidFill>
                <a:effectLst/>
                <a:uLnTx/>
                <a:uFillTx/>
                <a:latin typeface="Arial"/>
                <a:ea typeface="+mn-ea"/>
                <a:cs typeface="+mn-cs"/>
              </a:endParaRPr>
            </a:p>
          </p:txBody>
        </p:sp>
        <p:cxnSp>
          <p:nvCxnSpPr>
            <p:cNvPr id="47" name="Straight Connector 46"/>
            <p:cNvCxnSpPr/>
            <p:nvPr/>
          </p:nvCxnSpPr>
          <p:spPr>
            <a:xfrm flipH="1" flipV="1">
              <a:off x="1958115" y="979713"/>
              <a:ext cx="0" cy="1080000"/>
            </a:xfrm>
            <a:prstGeom prst="line">
              <a:avLst/>
            </a:prstGeom>
            <a:noFill/>
            <a:ln w="50800" cap="flat" cmpd="sng" algn="ctr">
              <a:solidFill>
                <a:srgbClr val="000000"/>
              </a:solidFill>
              <a:prstDash val="solid"/>
            </a:ln>
            <a:effectLst/>
          </p:spPr>
        </p:cxnSp>
        <p:cxnSp>
          <p:nvCxnSpPr>
            <p:cNvPr id="53" name="Straight Connector 52"/>
            <p:cNvCxnSpPr/>
            <p:nvPr/>
          </p:nvCxnSpPr>
          <p:spPr>
            <a:xfrm rot="14400000" flipH="1" flipV="1">
              <a:off x="1500916" y="1770740"/>
              <a:ext cx="0" cy="1080000"/>
            </a:xfrm>
            <a:prstGeom prst="line">
              <a:avLst/>
            </a:prstGeom>
            <a:noFill/>
            <a:ln w="50800" cap="flat" cmpd="sng" algn="ctr">
              <a:solidFill>
                <a:srgbClr val="000000"/>
              </a:solidFill>
              <a:prstDash val="solid"/>
            </a:ln>
            <a:effectLst/>
          </p:spPr>
        </p:cxnSp>
        <p:cxnSp>
          <p:nvCxnSpPr>
            <p:cNvPr id="67" name="Straight Connector 66"/>
            <p:cNvCxnSpPr/>
            <p:nvPr/>
          </p:nvCxnSpPr>
          <p:spPr>
            <a:xfrm rot="7200000" flipH="1" flipV="1">
              <a:off x="2426347" y="1772625"/>
              <a:ext cx="0" cy="1080000"/>
            </a:xfrm>
            <a:prstGeom prst="line">
              <a:avLst/>
            </a:prstGeom>
            <a:noFill/>
            <a:ln w="50800" cap="flat" cmpd="sng" algn="ctr">
              <a:solidFill>
                <a:srgbClr val="000000"/>
              </a:solidFill>
              <a:prstDash val="sysDot"/>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2"/>
                                        </p:tgtEl>
                                        <p:attrNameLst>
                                          <p:attrName>style.visibility</p:attrName>
                                        </p:attrNameLst>
                                      </p:cBhvr>
                                      <p:to>
                                        <p:strVal val="visible"/>
                                      </p:to>
                                    </p:set>
                                    <p:animEffect transition="in" filter="fade">
                                      <p:cBhvr>
                                        <p:cTn id="12" dur="500"/>
                                        <p:tgtEl>
                                          <p:spTgt spid="6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fade">
                                      <p:cBhvr>
                                        <p:cTn id="17" dur="500"/>
                                        <p:tgtEl>
                                          <p:spTgt spid="6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500"/>
                                        <p:tgtEl>
                                          <p:spTgt spid="6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5"/>
                                        </p:tgtEl>
                                        <p:attrNameLst>
                                          <p:attrName>style.visibility</p:attrName>
                                        </p:attrNameLst>
                                      </p:cBhvr>
                                      <p:to>
                                        <p:strVal val="visible"/>
                                      </p:to>
                                    </p:set>
                                    <p:animEffect transition="in" filter="fade">
                                      <p:cBhvr>
                                        <p:cTn id="27" dur="500"/>
                                        <p:tgtEl>
                                          <p:spTgt spid="6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8"/>
                                        </p:tgtEl>
                                        <p:attrNameLst>
                                          <p:attrName>style.visibility</p:attrName>
                                        </p:attrNameLst>
                                      </p:cBhvr>
                                      <p:to>
                                        <p:strVal val="visible"/>
                                      </p:to>
                                    </p:set>
                                    <p:animEffect transition="in" filter="fade">
                                      <p:cBhvr>
                                        <p:cTn id="32" dur="500"/>
                                        <p:tgtEl>
                                          <p:spTgt spid="5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9"/>
                                        </p:tgtEl>
                                        <p:attrNameLst>
                                          <p:attrName>style.visibility</p:attrName>
                                        </p:attrNameLst>
                                      </p:cBhvr>
                                      <p:to>
                                        <p:strVal val="visible"/>
                                      </p:to>
                                    </p:set>
                                    <p:animEffect transition="in" filter="fade">
                                      <p:cBhvr>
                                        <p:cTn id="37" dur="500"/>
                                        <p:tgtEl>
                                          <p:spTgt spid="5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1"/>
                                        </p:tgtEl>
                                        <p:attrNameLst>
                                          <p:attrName>style.visibility</p:attrName>
                                        </p:attrNameLst>
                                      </p:cBhvr>
                                      <p:to>
                                        <p:strVal val="visible"/>
                                      </p:to>
                                    </p:set>
                                    <p:animEffect transition="in" filter="fade">
                                      <p:cBhvr>
                                        <p:cTn id="42" dur="500"/>
                                        <p:tgtEl>
                                          <p:spTgt spid="6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0"/>
                                        </p:tgtEl>
                                        <p:attrNameLst>
                                          <p:attrName>style.visibility</p:attrName>
                                        </p:attrNameLst>
                                      </p:cBhvr>
                                      <p:to>
                                        <p:strVal val="visible"/>
                                      </p:to>
                                    </p:set>
                                    <p:animEffect transition="in" filter="fade">
                                      <p:cBhvr>
                                        <p:cTn id="4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a:xfrm>
            <a:off x="566057" y="174171"/>
            <a:ext cx="8069943" cy="3338286"/>
          </a:xfrm>
          <a:prstGeom prst="round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688596" y="207726"/>
            <a:ext cx="7719934" cy="3539430"/>
          </a:xfrm>
          <a:prstGeom prst="rect">
            <a:avLst/>
          </a:prstGeom>
          <a:noFill/>
        </p:spPr>
        <p:txBody>
          <a:bodyPr wrap="square" rtlCol="0">
            <a:spAutoFit/>
          </a:bodyPr>
          <a:lstStyle/>
          <a:p>
            <a:pPr algn="ctr" fontAlgn="base">
              <a:spcBef>
                <a:spcPct val="0"/>
              </a:spcBef>
              <a:spcAft>
                <a:spcPct val="0"/>
              </a:spcAft>
            </a:pPr>
            <a:r>
              <a:rPr lang="en-GB" sz="2400" dirty="0" smtClean="0">
                <a:solidFill>
                  <a:schemeClr val="bg1"/>
                </a:solidFill>
              </a:rPr>
              <a:t>Only one choice of the digit d gives prime numbers when you read across and down in the diagram below.</a:t>
            </a:r>
          </a:p>
          <a:p>
            <a:pPr algn="ctr" fontAlgn="base">
              <a:spcBef>
                <a:spcPct val="0"/>
              </a:spcBef>
              <a:spcAft>
                <a:spcPct val="0"/>
              </a:spcAft>
            </a:pPr>
            <a:r>
              <a:rPr lang="en-GB" sz="2400" dirty="0" smtClean="0">
                <a:solidFill>
                  <a:schemeClr val="bg1"/>
                </a:solidFill>
              </a:rPr>
              <a:t>Which digit is d?</a:t>
            </a:r>
          </a:p>
          <a:p>
            <a:pPr algn="ctr" fontAlgn="base">
              <a:spcBef>
                <a:spcPct val="0"/>
              </a:spcBef>
              <a:spcAft>
                <a:spcPct val="0"/>
              </a:spcAft>
            </a:pPr>
            <a:endParaRPr lang="en-GB" sz="2400" dirty="0" smtClean="0">
              <a:solidFill>
                <a:schemeClr val="bg1"/>
              </a:solidFill>
            </a:endParaRPr>
          </a:p>
          <a:p>
            <a:pPr algn="ctr" fontAlgn="base">
              <a:spcBef>
                <a:spcPct val="0"/>
              </a:spcBef>
              <a:spcAft>
                <a:spcPct val="0"/>
              </a:spcAft>
            </a:pPr>
            <a:endParaRPr lang="en-GB" sz="2400" dirty="0" smtClean="0">
              <a:solidFill>
                <a:schemeClr val="bg1"/>
              </a:solidFill>
            </a:endParaRPr>
          </a:p>
          <a:p>
            <a:pPr algn="ctr" fontAlgn="base">
              <a:spcBef>
                <a:spcPct val="0"/>
              </a:spcBef>
              <a:spcAft>
                <a:spcPct val="0"/>
              </a:spcAft>
            </a:pPr>
            <a:endParaRPr lang="en-GB" sz="2400" dirty="0" smtClean="0">
              <a:solidFill>
                <a:schemeClr val="bg1"/>
              </a:solidFill>
            </a:endParaRPr>
          </a:p>
          <a:p>
            <a:pPr algn="ctr" fontAlgn="base">
              <a:spcBef>
                <a:spcPct val="0"/>
              </a:spcBef>
              <a:spcAft>
                <a:spcPct val="0"/>
              </a:spcAft>
            </a:pPr>
            <a:endParaRPr lang="en-GB" sz="2400" dirty="0" smtClean="0">
              <a:solidFill>
                <a:schemeClr val="bg1"/>
              </a:solidFill>
            </a:endParaRPr>
          </a:p>
          <a:p>
            <a:pPr algn="ctr" fontAlgn="base">
              <a:spcBef>
                <a:spcPct val="0"/>
              </a:spcBef>
              <a:spcAft>
                <a:spcPct val="0"/>
              </a:spcAft>
            </a:pPr>
            <a:endParaRPr lang="en-GB" sz="2400" dirty="0" smtClean="0">
              <a:solidFill>
                <a:schemeClr val="bg1"/>
              </a:solidFill>
            </a:endParaRPr>
          </a:p>
          <a:p>
            <a:pPr algn="ctr" fontAlgn="base">
              <a:spcBef>
                <a:spcPct val="0"/>
              </a:spcBef>
              <a:spcAft>
                <a:spcPct val="0"/>
              </a:spcAft>
            </a:pPr>
            <a:endParaRPr lang="en-GB" sz="2400" dirty="0" smtClean="0">
              <a:solidFill>
                <a:schemeClr val="bg1"/>
              </a:solidFill>
            </a:endParaRPr>
          </a:p>
          <a:p>
            <a:pPr algn="ctr" fontAlgn="base">
              <a:spcBef>
                <a:spcPct val="0"/>
              </a:spcBef>
              <a:spcAft>
                <a:spcPct val="0"/>
              </a:spcAft>
            </a:pPr>
            <a:endParaRPr lang="en-GB" sz="800" dirty="0">
              <a:solidFill>
                <a:schemeClr val="bg1"/>
              </a:solidFill>
            </a:endParaRPr>
          </a:p>
        </p:txBody>
      </p:sp>
      <p:sp>
        <p:nvSpPr>
          <p:cNvPr id="11" name="Text Box 4"/>
          <p:cNvSpPr txBox="1">
            <a:spLocks noChangeArrowheads="1"/>
          </p:cNvSpPr>
          <p:nvPr/>
        </p:nvSpPr>
        <p:spPr bwMode="auto">
          <a:xfrm>
            <a:off x="7164696" y="3914446"/>
            <a:ext cx="1078938" cy="461665"/>
          </a:xfrm>
          <a:prstGeom prst="rect">
            <a:avLst/>
          </a:prstGeom>
          <a:noFill/>
          <a:ln w="9525">
            <a:noFill/>
            <a:miter lim="800000"/>
            <a:headEnd/>
            <a:tailEnd/>
          </a:ln>
        </p:spPr>
        <p:txBody>
          <a:bodyPr wrap="square">
            <a:spAutoFit/>
          </a:bodyPr>
          <a:lstStyle/>
          <a:p>
            <a:pPr fontAlgn="base">
              <a:spcBef>
                <a:spcPct val="50000"/>
              </a:spcBef>
              <a:spcAft>
                <a:spcPct val="0"/>
              </a:spcAft>
            </a:pPr>
            <a:r>
              <a:rPr lang="en-GB" sz="2400" b="1" dirty="0" smtClean="0">
                <a:cs typeface="Arial" pitchFamily="34" charset="0"/>
              </a:rPr>
              <a:t>C    7 </a:t>
            </a:r>
            <a:endParaRPr lang="en-GB" sz="2400" b="1" baseline="30000" dirty="0">
              <a:cs typeface="Arial" pitchFamily="34" charset="0"/>
            </a:endParaRPr>
          </a:p>
        </p:txBody>
      </p:sp>
      <p:sp>
        <p:nvSpPr>
          <p:cNvPr id="13" name="TextBox 12"/>
          <p:cNvSpPr txBox="1"/>
          <p:nvPr/>
        </p:nvSpPr>
        <p:spPr>
          <a:xfrm>
            <a:off x="4349945" y="1795847"/>
            <a:ext cx="567127" cy="523220"/>
          </a:xfrm>
          <a:prstGeom prst="rect">
            <a:avLst/>
          </a:prstGeom>
          <a:noFill/>
        </p:spPr>
        <p:txBody>
          <a:bodyPr wrap="square" rtlCol="0">
            <a:spAutoFit/>
          </a:bodyPr>
          <a:lstStyle/>
          <a:p>
            <a:pPr algn="ctr" fontAlgn="base">
              <a:spcBef>
                <a:spcPct val="0"/>
              </a:spcBef>
              <a:spcAft>
                <a:spcPct val="0"/>
              </a:spcAft>
            </a:pPr>
            <a:r>
              <a:rPr lang="en-GB" sz="2800" dirty="0" smtClean="0">
                <a:solidFill>
                  <a:schemeClr val="bg1"/>
                </a:solidFill>
              </a:rPr>
              <a:t>5</a:t>
            </a:r>
            <a:endParaRPr lang="en-GB" sz="2800" dirty="0">
              <a:solidFill>
                <a:schemeClr val="bg1"/>
              </a:solidFill>
            </a:endParaRPr>
          </a:p>
        </p:txBody>
      </p:sp>
      <p:sp>
        <p:nvSpPr>
          <p:cNvPr id="14" name="TextBox 13"/>
          <p:cNvSpPr txBox="1"/>
          <p:nvPr/>
        </p:nvSpPr>
        <p:spPr>
          <a:xfrm>
            <a:off x="4349945" y="2374217"/>
            <a:ext cx="567127" cy="523220"/>
          </a:xfrm>
          <a:prstGeom prst="rect">
            <a:avLst/>
          </a:prstGeom>
          <a:noFill/>
        </p:spPr>
        <p:txBody>
          <a:bodyPr wrap="square" rtlCol="0">
            <a:spAutoFit/>
          </a:bodyPr>
          <a:lstStyle/>
          <a:p>
            <a:pPr algn="ctr" fontAlgn="base">
              <a:spcBef>
                <a:spcPct val="0"/>
              </a:spcBef>
              <a:spcAft>
                <a:spcPct val="0"/>
              </a:spcAft>
            </a:pPr>
            <a:r>
              <a:rPr lang="en-GB" sz="2800" dirty="0" smtClean="0">
                <a:solidFill>
                  <a:schemeClr val="bg1"/>
                </a:solidFill>
              </a:rPr>
              <a:t>d</a:t>
            </a:r>
            <a:endParaRPr lang="en-GB" sz="2800" dirty="0">
              <a:solidFill>
                <a:schemeClr val="bg1"/>
              </a:solidFill>
            </a:endParaRPr>
          </a:p>
        </p:txBody>
      </p:sp>
      <p:sp>
        <p:nvSpPr>
          <p:cNvPr id="15" name="TextBox 14"/>
          <p:cNvSpPr txBox="1"/>
          <p:nvPr/>
        </p:nvSpPr>
        <p:spPr>
          <a:xfrm>
            <a:off x="4349945" y="2952588"/>
            <a:ext cx="567127" cy="523220"/>
          </a:xfrm>
          <a:prstGeom prst="rect">
            <a:avLst/>
          </a:prstGeom>
          <a:noFill/>
        </p:spPr>
        <p:txBody>
          <a:bodyPr wrap="square" rtlCol="0">
            <a:spAutoFit/>
          </a:bodyPr>
          <a:lstStyle/>
          <a:p>
            <a:pPr algn="ctr" fontAlgn="base">
              <a:spcBef>
                <a:spcPct val="0"/>
              </a:spcBef>
              <a:spcAft>
                <a:spcPct val="0"/>
              </a:spcAft>
            </a:pPr>
            <a:r>
              <a:rPr lang="en-GB" sz="2800" dirty="0" smtClean="0">
                <a:solidFill>
                  <a:schemeClr val="bg1"/>
                </a:solidFill>
              </a:rPr>
              <a:t>7</a:t>
            </a:r>
            <a:endParaRPr lang="en-GB" sz="2800" dirty="0">
              <a:solidFill>
                <a:schemeClr val="bg1"/>
              </a:solidFill>
            </a:endParaRPr>
          </a:p>
        </p:txBody>
      </p:sp>
      <p:sp>
        <p:nvSpPr>
          <p:cNvPr id="16" name="TextBox 15"/>
          <p:cNvSpPr txBox="1"/>
          <p:nvPr/>
        </p:nvSpPr>
        <p:spPr>
          <a:xfrm>
            <a:off x="3871508" y="2367972"/>
            <a:ext cx="567127" cy="523220"/>
          </a:xfrm>
          <a:prstGeom prst="rect">
            <a:avLst/>
          </a:prstGeom>
          <a:noFill/>
        </p:spPr>
        <p:txBody>
          <a:bodyPr wrap="square" rtlCol="0">
            <a:spAutoFit/>
          </a:bodyPr>
          <a:lstStyle/>
          <a:p>
            <a:pPr algn="ctr" fontAlgn="base">
              <a:spcBef>
                <a:spcPct val="0"/>
              </a:spcBef>
              <a:spcAft>
                <a:spcPct val="0"/>
              </a:spcAft>
            </a:pPr>
            <a:r>
              <a:rPr lang="en-GB" sz="2800" dirty="0" smtClean="0">
                <a:solidFill>
                  <a:schemeClr val="bg1"/>
                </a:solidFill>
              </a:rPr>
              <a:t>1</a:t>
            </a:r>
            <a:endParaRPr lang="en-GB" sz="2800" dirty="0">
              <a:solidFill>
                <a:schemeClr val="bg1"/>
              </a:solidFill>
            </a:endParaRPr>
          </a:p>
        </p:txBody>
      </p:sp>
      <p:sp>
        <p:nvSpPr>
          <p:cNvPr id="17" name="TextBox 16"/>
          <p:cNvSpPr txBox="1"/>
          <p:nvPr/>
        </p:nvSpPr>
        <p:spPr>
          <a:xfrm>
            <a:off x="4845869" y="2367972"/>
            <a:ext cx="567127" cy="523220"/>
          </a:xfrm>
          <a:prstGeom prst="rect">
            <a:avLst/>
          </a:prstGeom>
          <a:noFill/>
        </p:spPr>
        <p:txBody>
          <a:bodyPr wrap="square" rtlCol="0">
            <a:spAutoFit/>
          </a:bodyPr>
          <a:lstStyle/>
          <a:p>
            <a:pPr algn="ctr" fontAlgn="base">
              <a:spcBef>
                <a:spcPct val="0"/>
              </a:spcBef>
              <a:spcAft>
                <a:spcPct val="0"/>
              </a:spcAft>
            </a:pPr>
            <a:r>
              <a:rPr lang="en-GB" sz="2800" dirty="0" smtClean="0">
                <a:solidFill>
                  <a:schemeClr val="bg1"/>
                </a:solidFill>
              </a:rPr>
              <a:t>3</a:t>
            </a:r>
            <a:endParaRPr lang="en-GB" sz="2800" dirty="0">
              <a:solidFill>
                <a:schemeClr val="bg1"/>
              </a:solidFill>
            </a:endParaRPr>
          </a:p>
        </p:txBody>
      </p:sp>
      <p:sp>
        <p:nvSpPr>
          <p:cNvPr id="18" name="Text Box 4"/>
          <p:cNvSpPr txBox="1">
            <a:spLocks noChangeArrowheads="1"/>
          </p:cNvSpPr>
          <p:nvPr/>
        </p:nvSpPr>
        <p:spPr bwMode="auto">
          <a:xfrm>
            <a:off x="4227873" y="3914446"/>
            <a:ext cx="1078938" cy="461665"/>
          </a:xfrm>
          <a:prstGeom prst="rect">
            <a:avLst/>
          </a:prstGeom>
          <a:noFill/>
          <a:ln w="9525">
            <a:noFill/>
            <a:miter lim="800000"/>
            <a:headEnd/>
            <a:tailEnd/>
          </a:ln>
        </p:spPr>
        <p:txBody>
          <a:bodyPr wrap="square">
            <a:spAutoFit/>
          </a:bodyPr>
          <a:lstStyle/>
          <a:p>
            <a:pPr fontAlgn="base">
              <a:spcBef>
                <a:spcPct val="50000"/>
              </a:spcBef>
              <a:spcAft>
                <a:spcPct val="0"/>
              </a:spcAft>
            </a:pPr>
            <a:r>
              <a:rPr lang="en-GB" sz="2400" b="1" dirty="0" smtClean="0">
                <a:cs typeface="Arial" pitchFamily="34" charset="0"/>
              </a:rPr>
              <a:t>B    6 </a:t>
            </a:r>
            <a:endParaRPr lang="en-GB" sz="2400" b="1" baseline="30000" dirty="0">
              <a:cs typeface="Arial" pitchFamily="34" charset="0"/>
            </a:endParaRPr>
          </a:p>
        </p:txBody>
      </p:sp>
      <p:sp>
        <p:nvSpPr>
          <p:cNvPr id="19" name="Text Box 4"/>
          <p:cNvSpPr txBox="1">
            <a:spLocks noChangeArrowheads="1"/>
          </p:cNvSpPr>
          <p:nvPr/>
        </p:nvSpPr>
        <p:spPr bwMode="auto">
          <a:xfrm>
            <a:off x="1291050" y="3914446"/>
            <a:ext cx="1078938" cy="461665"/>
          </a:xfrm>
          <a:prstGeom prst="rect">
            <a:avLst/>
          </a:prstGeom>
          <a:noFill/>
          <a:ln w="9525">
            <a:noFill/>
            <a:miter lim="800000"/>
            <a:headEnd/>
            <a:tailEnd/>
          </a:ln>
        </p:spPr>
        <p:txBody>
          <a:bodyPr wrap="square">
            <a:spAutoFit/>
          </a:bodyPr>
          <a:lstStyle/>
          <a:p>
            <a:pPr fontAlgn="base">
              <a:spcBef>
                <a:spcPct val="50000"/>
              </a:spcBef>
              <a:spcAft>
                <a:spcPct val="0"/>
              </a:spcAft>
            </a:pPr>
            <a:r>
              <a:rPr lang="en-GB" sz="2400" b="1" dirty="0" smtClean="0">
                <a:cs typeface="Arial" pitchFamily="34" charset="0"/>
              </a:rPr>
              <a:t>A    5 </a:t>
            </a:r>
            <a:endParaRPr lang="en-GB" sz="2400" b="1" baseline="30000" dirty="0">
              <a:cs typeface="Arial" pitchFamily="34" charset="0"/>
            </a:endParaRPr>
          </a:p>
        </p:txBody>
      </p:sp>
      <p:sp>
        <p:nvSpPr>
          <p:cNvPr id="20" name="TextBox 19"/>
          <p:cNvSpPr txBox="1"/>
          <p:nvPr/>
        </p:nvSpPr>
        <p:spPr>
          <a:xfrm>
            <a:off x="1813457" y="4540244"/>
            <a:ext cx="5922660" cy="461665"/>
          </a:xfrm>
          <a:prstGeom prst="rect">
            <a:avLst/>
          </a:prstGeom>
          <a:noFill/>
        </p:spPr>
        <p:txBody>
          <a:bodyPr wrap="square" rtlCol="0">
            <a:spAutoFit/>
          </a:bodyPr>
          <a:lstStyle/>
          <a:p>
            <a:pPr algn="ctr" fontAlgn="base">
              <a:spcBef>
                <a:spcPct val="0"/>
              </a:spcBef>
              <a:spcAft>
                <a:spcPct val="0"/>
              </a:spcAft>
            </a:pPr>
            <a:r>
              <a:rPr lang="en-GB" sz="2400" dirty="0" smtClean="0"/>
              <a:t>Hint: consider the test for divisibility by 3</a:t>
            </a:r>
            <a:endParaRPr lang="en-GB" sz="2400" dirty="0"/>
          </a:p>
        </p:txBody>
      </p:sp>
      <p:sp>
        <p:nvSpPr>
          <p:cNvPr id="21" name="TextBox 20"/>
          <p:cNvSpPr txBox="1"/>
          <p:nvPr/>
        </p:nvSpPr>
        <p:spPr>
          <a:xfrm>
            <a:off x="543458" y="5345785"/>
            <a:ext cx="7990942" cy="461665"/>
          </a:xfrm>
          <a:prstGeom prst="rect">
            <a:avLst/>
          </a:prstGeom>
          <a:noFill/>
        </p:spPr>
        <p:txBody>
          <a:bodyPr wrap="square" rtlCol="0">
            <a:spAutoFit/>
          </a:bodyPr>
          <a:lstStyle/>
          <a:p>
            <a:pPr algn="ctr" fontAlgn="base">
              <a:spcBef>
                <a:spcPct val="0"/>
              </a:spcBef>
              <a:spcAft>
                <a:spcPct val="0"/>
              </a:spcAft>
            </a:pPr>
            <a:r>
              <a:rPr lang="en-GB" sz="2400" dirty="0" smtClean="0"/>
              <a:t>Vertically, 5 + 7 = 12 so d cannot be 6</a:t>
            </a:r>
            <a:endParaRPr lang="en-GB" sz="2400" dirty="0"/>
          </a:p>
        </p:txBody>
      </p:sp>
      <p:sp>
        <p:nvSpPr>
          <p:cNvPr id="23" name="TextBox 22"/>
          <p:cNvSpPr txBox="1"/>
          <p:nvPr/>
        </p:nvSpPr>
        <p:spPr>
          <a:xfrm>
            <a:off x="543458" y="5827518"/>
            <a:ext cx="7990942" cy="461665"/>
          </a:xfrm>
          <a:prstGeom prst="rect">
            <a:avLst/>
          </a:prstGeom>
          <a:noFill/>
        </p:spPr>
        <p:txBody>
          <a:bodyPr wrap="square" rtlCol="0">
            <a:spAutoFit/>
          </a:bodyPr>
          <a:lstStyle/>
          <a:p>
            <a:pPr algn="ctr" fontAlgn="base">
              <a:spcBef>
                <a:spcPct val="0"/>
              </a:spcBef>
              <a:spcAft>
                <a:spcPct val="0"/>
              </a:spcAft>
            </a:pPr>
            <a:r>
              <a:rPr lang="en-GB" sz="2400" dirty="0" smtClean="0"/>
              <a:t>Horizontally, 1 + 3 = 4 so d cannot be 5</a:t>
            </a:r>
            <a:endParaRPr lang="en-GB" sz="2400" dirty="0"/>
          </a:p>
        </p:txBody>
      </p:sp>
      <p:sp>
        <p:nvSpPr>
          <p:cNvPr id="24" name="TextBox 23"/>
          <p:cNvSpPr txBox="1"/>
          <p:nvPr/>
        </p:nvSpPr>
        <p:spPr>
          <a:xfrm>
            <a:off x="543458" y="6309251"/>
            <a:ext cx="7990942" cy="461665"/>
          </a:xfrm>
          <a:prstGeom prst="rect">
            <a:avLst/>
          </a:prstGeom>
          <a:noFill/>
        </p:spPr>
        <p:txBody>
          <a:bodyPr wrap="square" rtlCol="0">
            <a:spAutoFit/>
          </a:bodyPr>
          <a:lstStyle/>
          <a:p>
            <a:pPr algn="ctr" fontAlgn="base">
              <a:spcBef>
                <a:spcPct val="0"/>
              </a:spcBef>
              <a:spcAft>
                <a:spcPct val="0"/>
              </a:spcAft>
            </a:pPr>
            <a:r>
              <a:rPr lang="en-GB" sz="2400" b="1" dirty="0" smtClean="0"/>
              <a:t>Which leaves d = 7</a:t>
            </a:r>
            <a:endParaRPr lang="en-GB" sz="2400" b="1" dirty="0"/>
          </a:p>
        </p:txBody>
      </p:sp>
      <p:pic>
        <p:nvPicPr>
          <p:cNvPr id="22" name="Picture 8" descr="C:\Users\Dan\Downloads\help_256.png">
            <a:hlinkClick r:id="rId2" action="ppaction://hlinksldjump"/>
          </p:cNvPr>
          <p:cNvPicPr>
            <a:picLocks noChangeAspect="1" noChangeArrowheads="1"/>
          </p:cNvPicPr>
          <p:nvPr/>
        </p:nvPicPr>
        <p:blipFill>
          <a:blip r:embed="rId3"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3"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ChangeArrowheads="1"/>
          </p:cNvSpPr>
          <p:nvPr/>
        </p:nvSpPr>
        <p:spPr bwMode="auto">
          <a:xfrm>
            <a:off x="7010401" y="5202240"/>
            <a:ext cx="1874838" cy="733425"/>
          </a:xfrm>
          <a:prstGeom prst="rect">
            <a:avLst/>
          </a:prstGeom>
          <a:solidFill>
            <a:srgbClr val="FF0000">
              <a:alpha val="50000"/>
            </a:srgbClr>
          </a:solidFill>
          <a:ln w="9525">
            <a:noFill/>
            <a:miter lim="800000"/>
            <a:headEnd/>
            <a:tailEnd/>
          </a:ln>
          <a:effectLst/>
        </p:spPr>
        <p:txBody>
          <a:bodyPr wrap="none" anchor="ctr"/>
          <a:lstStyle/>
          <a:p>
            <a:endParaRPr lang="en-GB"/>
          </a:p>
        </p:txBody>
      </p:sp>
      <p:sp>
        <p:nvSpPr>
          <p:cNvPr id="204803" name="Rectangle 3"/>
          <p:cNvSpPr>
            <a:spLocks noChangeArrowheads="1"/>
          </p:cNvSpPr>
          <p:nvPr/>
        </p:nvSpPr>
        <p:spPr bwMode="auto">
          <a:xfrm>
            <a:off x="7015163" y="5568952"/>
            <a:ext cx="1879600" cy="365125"/>
          </a:xfrm>
          <a:prstGeom prst="rect">
            <a:avLst/>
          </a:prstGeom>
          <a:solidFill>
            <a:srgbClr val="FFFF00">
              <a:alpha val="50000"/>
            </a:srgbClr>
          </a:solidFill>
          <a:ln w="9525">
            <a:noFill/>
            <a:miter lim="800000"/>
            <a:headEnd/>
            <a:tailEnd/>
          </a:ln>
          <a:effectLst/>
        </p:spPr>
        <p:txBody>
          <a:bodyPr wrap="none" anchor="ctr"/>
          <a:lstStyle/>
          <a:p>
            <a:endParaRPr lang="en-GB"/>
          </a:p>
        </p:txBody>
      </p:sp>
      <p:sp>
        <p:nvSpPr>
          <p:cNvPr id="204804" name="Rectangle 4"/>
          <p:cNvSpPr>
            <a:spLocks noChangeArrowheads="1"/>
          </p:cNvSpPr>
          <p:nvPr/>
        </p:nvSpPr>
        <p:spPr bwMode="auto">
          <a:xfrm>
            <a:off x="215901" y="182563"/>
            <a:ext cx="8331200" cy="641350"/>
          </a:xfrm>
          <a:prstGeom prst="rect">
            <a:avLst/>
          </a:prstGeom>
          <a:solidFill>
            <a:srgbClr val="99CCFF"/>
          </a:solidFill>
          <a:ln w="9525">
            <a:noFill/>
            <a:miter lim="800000"/>
            <a:headEnd/>
            <a:tailEnd/>
          </a:ln>
          <a:effectLst/>
        </p:spPr>
        <p:txBody>
          <a:bodyPr anchor="ctr">
            <a:spAutoFit/>
          </a:bodyPr>
          <a:lstStyle/>
          <a:p>
            <a:r>
              <a:rPr lang="en-US"/>
              <a:t>A census taker approaches a house and asks the woman who answers the door </a:t>
            </a:r>
          </a:p>
          <a:p>
            <a:r>
              <a:rPr lang="en-US" i="1"/>
              <a:t>"How many children do you have, and what are their ages?"</a:t>
            </a:r>
            <a:endParaRPr lang="en-US"/>
          </a:p>
        </p:txBody>
      </p:sp>
      <p:graphicFrame>
        <p:nvGraphicFramePr>
          <p:cNvPr id="204805" name="Group 5"/>
          <p:cNvGraphicFramePr>
            <a:graphicFrameLocks noGrp="1"/>
          </p:cNvGraphicFramePr>
          <p:nvPr/>
        </p:nvGraphicFramePr>
        <p:xfrm>
          <a:off x="7010401" y="3378200"/>
          <a:ext cx="1887538" cy="3291840"/>
        </p:xfrm>
        <a:graphic>
          <a:graphicData uri="http://schemas.openxmlformats.org/drawingml/2006/table">
            <a:tbl>
              <a:tblPr/>
              <a:tblGrid>
                <a:gridCol w="1168400"/>
                <a:gridCol w="719138"/>
              </a:tblGrid>
              <a:tr h="284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04837" name="Object 37"/>
          <p:cNvGraphicFramePr>
            <a:graphicFrameLocks noChangeAspect="1"/>
          </p:cNvGraphicFramePr>
          <p:nvPr/>
        </p:nvGraphicFramePr>
        <p:xfrm>
          <a:off x="7181851" y="3814763"/>
          <a:ext cx="833438" cy="271462"/>
        </p:xfrm>
        <a:graphic>
          <a:graphicData uri="http://schemas.openxmlformats.org/presentationml/2006/ole">
            <p:oleObj spid="_x0000_s33794" name="Equation" r:id="rId4" imgW="545760" imgH="177480" progId="Equation.3">
              <p:embed/>
            </p:oleObj>
          </a:graphicData>
        </a:graphic>
      </p:graphicFrame>
      <p:graphicFrame>
        <p:nvGraphicFramePr>
          <p:cNvPr id="204838" name="Object 38"/>
          <p:cNvGraphicFramePr>
            <a:graphicFrameLocks noChangeAspect="1"/>
          </p:cNvGraphicFramePr>
          <p:nvPr/>
        </p:nvGraphicFramePr>
        <p:xfrm>
          <a:off x="7162800" y="4175127"/>
          <a:ext cx="871538" cy="271463"/>
        </p:xfrm>
        <a:graphic>
          <a:graphicData uri="http://schemas.openxmlformats.org/presentationml/2006/ole">
            <p:oleObj spid="_x0000_s33795" name="Equation" r:id="rId5" imgW="571320" imgH="177480" progId="Equation.3">
              <p:embed/>
            </p:oleObj>
          </a:graphicData>
        </a:graphic>
      </p:graphicFrame>
      <p:graphicFrame>
        <p:nvGraphicFramePr>
          <p:cNvPr id="204839" name="Object 39"/>
          <p:cNvGraphicFramePr>
            <a:graphicFrameLocks noChangeAspect="1"/>
          </p:cNvGraphicFramePr>
          <p:nvPr/>
        </p:nvGraphicFramePr>
        <p:xfrm>
          <a:off x="7162801" y="4535488"/>
          <a:ext cx="873125" cy="271462"/>
        </p:xfrm>
        <a:graphic>
          <a:graphicData uri="http://schemas.openxmlformats.org/presentationml/2006/ole">
            <p:oleObj spid="_x0000_s33796" name="Equation" r:id="rId6" imgW="571320" imgH="177480" progId="Equation.3">
              <p:embed/>
            </p:oleObj>
          </a:graphicData>
        </a:graphic>
      </p:graphicFrame>
      <p:graphicFrame>
        <p:nvGraphicFramePr>
          <p:cNvPr id="204840" name="Object 40"/>
          <p:cNvGraphicFramePr>
            <a:graphicFrameLocks noChangeAspect="1"/>
          </p:cNvGraphicFramePr>
          <p:nvPr/>
        </p:nvGraphicFramePr>
        <p:xfrm>
          <a:off x="7210426" y="4897438"/>
          <a:ext cx="776288" cy="271462"/>
        </p:xfrm>
        <a:graphic>
          <a:graphicData uri="http://schemas.openxmlformats.org/presentationml/2006/ole">
            <p:oleObj spid="_x0000_s33797" name="Equation" r:id="rId7" imgW="507960" imgH="177480" progId="Equation.3">
              <p:embed/>
            </p:oleObj>
          </a:graphicData>
        </a:graphic>
      </p:graphicFrame>
      <p:graphicFrame>
        <p:nvGraphicFramePr>
          <p:cNvPr id="204841" name="Object 41"/>
          <p:cNvGraphicFramePr>
            <a:graphicFrameLocks noChangeAspect="1"/>
          </p:cNvGraphicFramePr>
          <p:nvPr/>
        </p:nvGraphicFramePr>
        <p:xfrm>
          <a:off x="7212013" y="5257802"/>
          <a:ext cx="774700" cy="271463"/>
        </p:xfrm>
        <a:graphic>
          <a:graphicData uri="http://schemas.openxmlformats.org/presentationml/2006/ole">
            <p:oleObj spid="_x0000_s33798" name="Equation" r:id="rId8" imgW="507960" imgH="177480" progId="Equation.3">
              <p:embed/>
            </p:oleObj>
          </a:graphicData>
        </a:graphic>
      </p:graphicFrame>
      <p:graphicFrame>
        <p:nvGraphicFramePr>
          <p:cNvPr id="204842" name="Object 42"/>
          <p:cNvGraphicFramePr>
            <a:graphicFrameLocks noChangeAspect="1"/>
          </p:cNvGraphicFramePr>
          <p:nvPr/>
        </p:nvGraphicFramePr>
        <p:xfrm>
          <a:off x="7192964" y="5619752"/>
          <a:ext cx="814387" cy="271463"/>
        </p:xfrm>
        <a:graphic>
          <a:graphicData uri="http://schemas.openxmlformats.org/presentationml/2006/ole">
            <p:oleObj spid="_x0000_s33799" name="Equation" r:id="rId9" imgW="533160" imgH="177480" progId="Equation.3">
              <p:embed/>
            </p:oleObj>
          </a:graphicData>
        </a:graphic>
      </p:graphicFrame>
      <p:graphicFrame>
        <p:nvGraphicFramePr>
          <p:cNvPr id="204843" name="Object 43"/>
          <p:cNvGraphicFramePr>
            <a:graphicFrameLocks noChangeAspect="1"/>
          </p:cNvGraphicFramePr>
          <p:nvPr/>
        </p:nvGraphicFramePr>
        <p:xfrm>
          <a:off x="7191375" y="5980113"/>
          <a:ext cx="814388" cy="271462"/>
        </p:xfrm>
        <a:graphic>
          <a:graphicData uri="http://schemas.openxmlformats.org/presentationml/2006/ole">
            <p:oleObj spid="_x0000_s33800" name="Equation" r:id="rId10" imgW="533160" imgH="177480" progId="Equation.3">
              <p:embed/>
            </p:oleObj>
          </a:graphicData>
        </a:graphic>
      </p:graphicFrame>
      <p:graphicFrame>
        <p:nvGraphicFramePr>
          <p:cNvPr id="204844" name="Object 44"/>
          <p:cNvGraphicFramePr>
            <a:graphicFrameLocks noChangeAspect="1"/>
          </p:cNvGraphicFramePr>
          <p:nvPr/>
        </p:nvGraphicFramePr>
        <p:xfrm>
          <a:off x="7192964" y="6342063"/>
          <a:ext cx="812800" cy="271462"/>
        </p:xfrm>
        <a:graphic>
          <a:graphicData uri="http://schemas.openxmlformats.org/presentationml/2006/ole">
            <p:oleObj spid="_x0000_s33801" name="Equation" r:id="rId11" imgW="533160" imgH="177480" progId="Equation.3">
              <p:embed/>
            </p:oleObj>
          </a:graphicData>
        </a:graphic>
      </p:graphicFrame>
      <p:graphicFrame>
        <p:nvGraphicFramePr>
          <p:cNvPr id="204845" name="Object 45"/>
          <p:cNvGraphicFramePr>
            <a:graphicFrameLocks noChangeAspect="1"/>
          </p:cNvGraphicFramePr>
          <p:nvPr/>
        </p:nvGraphicFramePr>
        <p:xfrm>
          <a:off x="8358189" y="3814763"/>
          <a:ext cx="330200" cy="271462"/>
        </p:xfrm>
        <a:graphic>
          <a:graphicData uri="http://schemas.openxmlformats.org/presentationml/2006/ole">
            <p:oleObj spid="_x0000_s33802" name="Equation" r:id="rId12" imgW="215640" imgH="177480" progId="Equation.3">
              <p:embed/>
            </p:oleObj>
          </a:graphicData>
        </a:graphic>
      </p:graphicFrame>
      <p:graphicFrame>
        <p:nvGraphicFramePr>
          <p:cNvPr id="204846" name="Object 46"/>
          <p:cNvGraphicFramePr>
            <a:graphicFrameLocks noChangeAspect="1"/>
          </p:cNvGraphicFramePr>
          <p:nvPr/>
        </p:nvGraphicFramePr>
        <p:xfrm>
          <a:off x="8377238" y="4184652"/>
          <a:ext cx="292100" cy="252413"/>
        </p:xfrm>
        <a:graphic>
          <a:graphicData uri="http://schemas.openxmlformats.org/presentationml/2006/ole">
            <p:oleObj spid="_x0000_s33803" name="Equation" r:id="rId13" imgW="190440" imgH="164880" progId="Equation.3">
              <p:embed/>
            </p:oleObj>
          </a:graphicData>
        </a:graphic>
      </p:graphicFrame>
      <p:graphicFrame>
        <p:nvGraphicFramePr>
          <p:cNvPr id="204847" name="Object 47"/>
          <p:cNvGraphicFramePr>
            <a:graphicFrameLocks noChangeAspect="1"/>
          </p:cNvGraphicFramePr>
          <p:nvPr/>
        </p:nvGraphicFramePr>
        <p:xfrm>
          <a:off x="8367713" y="4537077"/>
          <a:ext cx="312737" cy="271463"/>
        </p:xfrm>
        <a:graphic>
          <a:graphicData uri="http://schemas.openxmlformats.org/presentationml/2006/ole">
            <p:oleObj spid="_x0000_s33804" name="Equation" r:id="rId14" imgW="203040" imgH="177480" progId="Equation.3">
              <p:embed/>
            </p:oleObj>
          </a:graphicData>
        </a:graphic>
      </p:graphicFrame>
      <p:graphicFrame>
        <p:nvGraphicFramePr>
          <p:cNvPr id="204848" name="Object 48"/>
          <p:cNvGraphicFramePr>
            <a:graphicFrameLocks noChangeAspect="1"/>
          </p:cNvGraphicFramePr>
          <p:nvPr/>
        </p:nvGraphicFramePr>
        <p:xfrm>
          <a:off x="8367713" y="4908552"/>
          <a:ext cx="312737" cy="252413"/>
        </p:xfrm>
        <a:graphic>
          <a:graphicData uri="http://schemas.openxmlformats.org/presentationml/2006/ole">
            <p:oleObj spid="_x0000_s33805" name="Equation" r:id="rId15" imgW="203040" imgH="164880" progId="Equation.3">
              <p:embed/>
            </p:oleObj>
          </a:graphicData>
        </a:graphic>
      </p:graphicFrame>
      <p:graphicFrame>
        <p:nvGraphicFramePr>
          <p:cNvPr id="204849" name="Object 49"/>
          <p:cNvGraphicFramePr>
            <a:graphicFrameLocks noChangeAspect="1"/>
          </p:cNvGraphicFramePr>
          <p:nvPr/>
        </p:nvGraphicFramePr>
        <p:xfrm>
          <a:off x="8367713" y="5260977"/>
          <a:ext cx="312737" cy="271463"/>
        </p:xfrm>
        <a:graphic>
          <a:graphicData uri="http://schemas.openxmlformats.org/presentationml/2006/ole">
            <p:oleObj spid="_x0000_s33806" name="Equation" r:id="rId16" imgW="203040" imgH="177480" progId="Equation.3">
              <p:embed/>
            </p:oleObj>
          </a:graphicData>
        </a:graphic>
      </p:graphicFrame>
      <p:graphicFrame>
        <p:nvGraphicFramePr>
          <p:cNvPr id="204850" name="Object 50"/>
          <p:cNvGraphicFramePr>
            <a:graphicFrameLocks noChangeAspect="1"/>
          </p:cNvGraphicFramePr>
          <p:nvPr/>
        </p:nvGraphicFramePr>
        <p:xfrm>
          <a:off x="8367713" y="5632452"/>
          <a:ext cx="312737" cy="271463"/>
        </p:xfrm>
        <a:graphic>
          <a:graphicData uri="http://schemas.openxmlformats.org/presentationml/2006/ole">
            <p:oleObj spid="_x0000_s33807" name="Equation" r:id="rId17" imgW="203040" imgH="177480" progId="Equation.3">
              <p:embed/>
            </p:oleObj>
          </a:graphicData>
        </a:graphic>
      </p:graphicFrame>
      <p:graphicFrame>
        <p:nvGraphicFramePr>
          <p:cNvPr id="204851" name="Object 51"/>
          <p:cNvGraphicFramePr>
            <a:graphicFrameLocks noChangeAspect="1"/>
          </p:cNvGraphicFramePr>
          <p:nvPr/>
        </p:nvGraphicFramePr>
        <p:xfrm>
          <a:off x="8386763" y="6003927"/>
          <a:ext cx="273050" cy="252413"/>
        </p:xfrm>
        <a:graphic>
          <a:graphicData uri="http://schemas.openxmlformats.org/presentationml/2006/ole">
            <p:oleObj spid="_x0000_s33808" name="Equation" r:id="rId18" imgW="177480" imgH="164880" progId="Equation.3">
              <p:embed/>
            </p:oleObj>
          </a:graphicData>
        </a:graphic>
      </p:graphicFrame>
      <p:graphicFrame>
        <p:nvGraphicFramePr>
          <p:cNvPr id="204852" name="Object 52"/>
          <p:cNvGraphicFramePr>
            <a:graphicFrameLocks noChangeAspect="1"/>
          </p:cNvGraphicFramePr>
          <p:nvPr/>
        </p:nvGraphicFramePr>
        <p:xfrm>
          <a:off x="8367713" y="6356350"/>
          <a:ext cx="312737" cy="273050"/>
        </p:xfrm>
        <a:graphic>
          <a:graphicData uri="http://schemas.openxmlformats.org/presentationml/2006/ole">
            <p:oleObj spid="_x0000_s33809" name="Equation" r:id="rId19" imgW="203040" imgH="177480" progId="Equation.3">
              <p:embed/>
            </p:oleObj>
          </a:graphicData>
        </a:graphic>
      </p:graphicFrame>
      <p:sp>
        <p:nvSpPr>
          <p:cNvPr id="204853" name="Text Box 53"/>
          <p:cNvSpPr txBox="1">
            <a:spLocks noChangeArrowheads="1"/>
          </p:cNvSpPr>
          <p:nvPr/>
        </p:nvSpPr>
        <p:spPr bwMode="auto">
          <a:xfrm>
            <a:off x="1304925" y="3376613"/>
            <a:ext cx="5493812" cy="369332"/>
          </a:xfrm>
          <a:prstGeom prst="rect">
            <a:avLst/>
          </a:prstGeom>
          <a:solidFill>
            <a:srgbClr val="C0C0C0"/>
          </a:solidFill>
          <a:ln w="9525">
            <a:noFill/>
            <a:miter lim="800000"/>
            <a:headEnd/>
            <a:tailEnd/>
          </a:ln>
          <a:effectLst/>
        </p:spPr>
        <p:txBody>
          <a:bodyPr wrap="none">
            <a:spAutoFit/>
          </a:bodyPr>
          <a:lstStyle/>
          <a:p>
            <a:r>
              <a:rPr lang="en-GB"/>
              <a:t>The possible ages, based on their product being 36:</a:t>
            </a:r>
            <a:endParaRPr lang="en-US"/>
          </a:p>
        </p:txBody>
      </p:sp>
      <p:sp>
        <p:nvSpPr>
          <p:cNvPr id="204854" name="Text Box 54"/>
          <p:cNvSpPr txBox="1">
            <a:spLocks noChangeArrowheads="1"/>
          </p:cNvSpPr>
          <p:nvPr/>
        </p:nvSpPr>
        <p:spPr bwMode="auto">
          <a:xfrm>
            <a:off x="1660525" y="4341815"/>
            <a:ext cx="4514850" cy="915987"/>
          </a:xfrm>
          <a:prstGeom prst="rect">
            <a:avLst/>
          </a:prstGeom>
          <a:solidFill>
            <a:srgbClr val="CCFFCC"/>
          </a:solidFill>
          <a:ln w="9525">
            <a:noFill/>
            <a:miter lim="800000"/>
            <a:headEnd/>
            <a:tailEnd/>
          </a:ln>
          <a:effectLst/>
        </p:spPr>
        <p:txBody>
          <a:bodyPr>
            <a:spAutoFit/>
          </a:bodyPr>
          <a:lstStyle/>
          <a:p>
            <a:r>
              <a:rPr lang="en-GB"/>
              <a:t>Looking at the house number next door is </a:t>
            </a:r>
            <a:r>
              <a:rPr lang="en-GB" i="1"/>
              <a:t>only</a:t>
            </a:r>
            <a:r>
              <a:rPr lang="en-GB"/>
              <a:t> inconclusive if the number is 13, as there are </a:t>
            </a:r>
            <a:r>
              <a:rPr lang="en-GB" i="1"/>
              <a:t>two</a:t>
            </a:r>
            <a:r>
              <a:rPr lang="en-GB"/>
              <a:t> combinations with this sum</a:t>
            </a:r>
            <a:endParaRPr lang="en-US"/>
          </a:p>
        </p:txBody>
      </p:sp>
      <p:sp>
        <p:nvSpPr>
          <p:cNvPr id="204855" name="Text Box 55"/>
          <p:cNvSpPr txBox="1">
            <a:spLocks noChangeArrowheads="1"/>
          </p:cNvSpPr>
          <p:nvPr/>
        </p:nvSpPr>
        <p:spPr bwMode="auto">
          <a:xfrm>
            <a:off x="1635125" y="5738814"/>
            <a:ext cx="4514850" cy="646331"/>
          </a:xfrm>
          <a:prstGeom prst="rect">
            <a:avLst/>
          </a:prstGeom>
          <a:solidFill>
            <a:srgbClr val="FFCC99"/>
          </a:solidFill>
          <a:ln w="38100">
            <a:solidFill>
              <a:srgbClr val="000000"/>
            </a:solidFill>
            <a:miter lim="800000"/>
            <a:headEnd/>
            <a:tailEnd/>
          </a:ln>
          <a:effectLst/>
        </p:spPr>
        <p:txBody>
          <a:bodyPr>
            <a:spAutoFit/>
          </a:bodyPr>
          <a:lstStyle/>
          <a:p>
            <a:r>
              <a:rPr lang="en-GB"/>
              <a:t>As the woman has an oldest child, they must be the 2, 2 and 9 combination!</a:t>
            </a:r>
            <a:endParaRPr lang="en-US"/>
          </a:p>
        </p:txBody>
      </p:sp>
      <p:sp>
        <p:nvSpPr>
          <p:cNvPr id="204856" name="Rectangle 56"/>
          <p:cNvSpPr>
            <a:spLocks noChangeArrowheads="1"/>
          </p:cNvSpPr>
          <p:nvPr/>
        </p:nvSpPr>
        <p:spPr bwMode="auto">
          <a:xfrm>
            <a:off x="7124701" y="3378201"/>
            <a:ext cx="979755" cy="369332"/>
          </a:xfrm>
          <a:prstGeom prst="rect">
            <a:avLst/>
          </a:prstGeom>
          <a:noFill/>
          <a:ln w="9525">
            <a:noFill/>
            <a:miter lim="800000"/>
            <a:headEnd/>
            <a:tailEnd/>
          </a:ln>
          <a:effectLst/>
        </p:spPr>
        <p:txBody>
          <a:bodyPr wrap="none">
            <a:spAutoFit/>
          </a:bodyPr>
          <a:lstStyle/>
          <a:p>
            <a:r>
              <a:rPr lang="en-GB"/>
              <a:t>Product</a:t>
            </a:r>
            <a:endParaRPr lang="en-US"/>
          </a:p>
        </p:txBody>
      </p:sp>
      <p:sp>
        <p:nvSpPr>
          <p:cNvPr id="204857" name="Rectangle 57"/>
          <p:cNvSpPr>
            <a:spLocks noChangeArrowheads="1"/>
          </p:cNvSpPr>
          <p:nvPr/>
        </p:nvSpPr>
        <p:spPr bwMode="auto">
          <a:xfrm>
            <a:off x="8191500" y="3378201"/>
            <a:ext cx="659155" cy="369332"/>
          </a:xfrm>
          <a:prstGeom prst="rect">
            <a:avLst/>
          </a:prstGeom>
          <a:noFill/>
          <a:ln w="9525">
            <a:noFill/>
            <a:miter lim="800000"/>
            <a:headEnd/>
            <a:tailEnd/>
          </a:ln>
          <a:effectLst/>
        </p:spPr>
        <p:txBody>
          <a:bodyPr wrap="none">
            <a:spAutoFit/>
          </a:bodyPr>
          <a:lstStyle/>
          <a:p>
            <a:r>
              <a:rPr lang="en-GB"/>
              <a:t>Sum</a:t>
            </a:r>
            <a:endParaRPr lang="en-US"/>
          </a:p>
        </p:txBody>
      </p:sp>
      <p:sp>
        <p:nvSpPr>
          <p:cNvPr id="204858" name="Rectangle 58"/>
          <p:cNvSpPr>
            <a:spLocks noChangeArrowheads="1"/>
          </p:cNvSpPr>
          <p:nvPr/>
        </p:nvSpPr>
        <p:spPr bwMode="auto">
          <a:xfrm>
            <a:off x="215900" y="884238"/>
            <a:ext cx="7086600" cy="641350"/>
          </a:xfrm>
          <a:prstGeom prst="rect">
            <a:avLst/>
          </a:prstGeom>
          <a:solidFill>
            <a:srgbClr val="99CCFF"/>
          </a:solidFill>
          <a:ln w="9525">
            <a:noFill/>
            <a:miter lim="800000"/>
            <a:headEnd/>
            <a:tailEnd/>
          </a:ln>
          <a:effectLst/>
        </p:spPr>
        <p:txBody>
          <a:bodyPr anchor="ctr">
            <a:spAutoFit/>
          </a:bodyPr>
          <a:lstStyle/>
          <a:p>
            <a:r>
              <a:rPr lang="en-US"/>
              <a:t>Woman: </a:t>
            </a:r>
            <a:r>
              <a:rPr lang="en-US" i="1"/>
              <a:t>"I have three children, the product of their ages are 36, the sum of their ages are equal to the address of the house next door."</a:t>
            </a:r>
            <a:endParaRPr lang="en-US"/>
          </a:p>
        </p:txBody>
      </p:sp>
      <p:sp>
        <p:nvSpPr>
          <p:cNvPr id="204859" name="Rectangle 59"/>
          <p:cNvSpPr>
            <a:spLocks noChangeArrowheads="1"/>
          </p:cNvSpPr>
          <p:nvPr/>
        </p:nvSpPr>
        <p:spPr bwMode="auto">
          <a:xfrm>
            <a:off x="215901" y="1587500"/>
            <a:ext cx="8661400" cy="366713"/>
          </a:xfrm>
          <a:prstGeom prst="rect">
            <a:avLst/>
          </a:prstGeom>
          <a:solidFill>
            <a:srgbClr val="99CCFF"/>
          </a:solidFill>
          <a:ln w="9525">
            <a:noFill/>
            <a:miter lim="800000"/>
            <a:headEnd/>
            <a:tailEnd/>
          </a:ln>
          <a:effectLst/>
        </p:spPr>
        <p:txBody>
          <a:bodyPr anchor="ctr">
            <a:spAutoFit/>
          </a:bodyPr>
          <a:lstStyle/>
          <a:p>
            <a:r>
              <a:rPr lang="en-US"/>
              <a:t>The census taker walks next door, comes back and says </a:t>
            </a:r>
            <a:r>
              <a:rPr lang="en-US" i="1"/>
              <a:t>"I need more information."</a:t>
            </a:r>
            <a:endParaRPr lang="en-US"/>
          </a:p>
        </p:txBody>
      </p:sp>
      <p:sp>
        <p:nvSpPr>
          <p:cNvPr id="204860" name="Rectangle 60"/>
          <p:cNvSpPr>
            <a:spLocks noChangeArrowheads="1"/>
          </p:cNvSpPr>
          <p:nvPr/>
        </p:nvSpPr>
        <p:spPr bwMode="auto">
          <a:xfrm>
            <a:off x="215901" y="2016127"/>
            <a:ext cx="7353300" cy="366713"/>
          </a:xfrm>
          <a:prstGeom prst="rect">
            <a:avLst/>
          </a:prstGeom>
          <a:solidFill>
            <a:srgbClr val="99CCFF"/>
          </a:solidFill>
          <a:ln w="9525">
            <a:noFill/>
            <a:miter lim="800000"/>
            <a:headEnd/>
            <a:tailEnd/>
          </a:ln>
          <a:effectLst/>
        </p:spPr>
        <p:txBody>
          <a:bodyPr anchor="ctr">
            <a:spAutoFit/>
          </a:bodyPr>
          <a:lstStyle/>
          <a:p>
            <a:r>
              <a:rPr lang="en-US"/>
              <a:t>The woman replies </a:t>
            </a:r>
            <a:r>
              <a:rPr lang="en-US" i="1"/>
              <a:t>"I have to go, my oldest child is sleeping upstairs."</a:t>
            </a:r>
            <a:endParaRPr lang="en-US"/>
          </a:p>
        </p:txBody>
      </p:sp>
      <p:sp>
        <p:nvSpPr>
          <p:cNvPr id="204861" name="Rectangle 61"/>
          <p:cNvSpPr>
            <a:spLocks noChangeArrowheads="1"/>
          </p:cNvSpPr>
          <p:nvPr/>
        </p:nvSpPr>
        <p:spPr bwMode="auto">
          <a:xfrm>
            <a:off x="215901" y="2444752"/>
            <a:ext cx="6121400" cy="366713"/>
          </a:xfrm>
          <a:prstGeom prst="rect">
            <a:avLst/>
          </a:prstGeom>
          <a:solidFill>
            <a:srgbClr val="99CCFF"/>
          </a:solidFill>
          <a:ln w="9525">
            <a:noFill/>
            <a:miter lim="800000"/>
            <a:headEnd/>
            <a:tailEnd/>
          </a:ln>
          <a:effectLst/>
        </p:spPr>
        <p:txBody>
          <a:bodyPr anchor="ctr">
            <a:spAutoFit/>
          </a:bodyPr>
          <a:lstStyle/>
          <a:p>
            <a:r>
              <a:rPr lang="en-US"/>
              <a:t>Census taker: </a:t>
            </a:r>
            <a:r>
              <a:rPr lang="en-US" i="1"/>
              <a:t>"Thank you, I now have everything I need."</a:t>
            </a:r>
            <a:endParaRPr lang="en-US" b="1"/>
          </a:p>
        </p:txBody>
      </p:sp>
      <p:sp>
        <p:nvSpPr>
          <p:cNvPr id="204862" name="Rectangle 62"/>
          <p:cNvSpPr>
            <a:spLocks noChangeArrowheads="1"/>
          </p:cNvSpPr>
          <p:nvPr/>
        </p:nvSpPr>
        <p:spPr bwMode="auto">
          <a:xfrm>
            <a:off x="215901" y="2873377"/>
            <a:ext cx="5448300" cy="366713"/>
          </a:xfrm>
          <a:prstGeom prst="rect">
            <a:avLst/>
          </a:prstGeom>
          <a:solidFill>
            <a:srgbClr val="FFFF00"/>
          </a:solidFill>
          <a:ln w="9525">
            <a:noFill/>
            <a:miter lim="800000"/>
            <a:headEnd/>
            <a:tailEnd/>
          </a:ln>
          <a:effectLst/>
        </p:spPr>
        <p:txBody>
          <a:bodyPr anchor="ctr">
            <a:spAutoFit/>
          </a:bodyPr>
          <a:lstStyle/>
          <a:p>
            <a:r>
              <a:rPr lang="en-US" b="1"/>
              <a:t>What are the ages of each of the three children?</a:t>
            </a:r>
            <a:r>
              <a:rPr lang="en-US"/>
              <a:t> </a:t>
            </a:r>
          </a:p>
        </p:txBody>
      </p:sp>
      <p:pic>
        <p:nvPicPr>
          <p:cNvPr id="32" name="Picture 8" descr="C:\Users\Dan\Downloads\help_256.png">
            <a:hlinkClick r:id="rId20" action="ppaction://hlinksldjump"/>
          </p:cNvPr>
          <p:cNvPicPr>
            <a:picLocks noChangeAspect="1" noChangeArrowheads="1"/>
          </p:cNvPicPr>
          <p:nvPr/>
        </p:nvPicPr>
        <p:blipFill>
          <a:blip r:embed="rId21" cstate="print"/>
          <a:srcRect/>
          <a:stretch>
            <a:fillRect/>
          </a:stretch>
        </p:blipFill>
        <p:spPr bwMode="auto">
          <a:xfrm>
            <a:off x="87084" y="6175830"/>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04"/>
                                        </p:tgtEl>
                                        <p:attrNameLst>
                                          <p:attrName>style.visibility</p:attrName>
                                        </p:attrNameLst>
                                      </p:cBhvr>
                                      <p:to>
                                        <p:strVal val="visible"/>
                                      </p:to>
                                    </p:set>
                                    <p:animEffect transition="in" filter="fade">
                                      <p:cBhvr>
                                        <p:cTn id="7" dur="500"/>
                                        <p:tgtEl>
                                          <p:spTgt spid="20480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58"/>
                                        </p:tgtEl>
                                        <p:attrNameLst>
                                          <p:attrName>style.visibility</p:attrName>
                                        </p:attrNameLst>
                                      </p:cBhvr>
                                      <p:to>
                                        <p:strVal val="visible"/>
                                      </p:to>
                                    </p:set>
                                    <p:animEffect transition="in" filter="fade">
                                      <p:cBhvr>
                                        <p:cTn id="12" dur="500"/>
                                        <p:tgtEl>
                                          <p:spTgt spid="20485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4859"/>
                                        </p:tgtEl>
                                        <p:attrNameLst>
                                          <p:attrName>style.visibility</p:attrName>
                                        </p:attrNameLst>
                                      </p:cBhvr>
                                      <p:to>
                                        <p:strVal val="visible"/>
                                      </p:to>
                                    </p:set>
                                    <p:animEffect transition="in" filter="fade">
                                      <p:cBhvr>
                                        <p:cTn id="17" dur="500"/>
                                        <p:tgtEl>
                                          <p:spTgt spid="20485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4860"/>
                                        </p:tgtEl>
                                        <p:attrNameLst>
                                          <p:attrName>style.visibility</p:attrName>
                                        </p:attrNameLst>
                                      </p:cBhvr>
                                      <p:to>
                                        <p:strVal val="visible"/>
                                      </p:to>
                                    </p:set>
                                    <p:animEffect transition="in" filter="fade">
                                      <p:cBhvr>
                                        <p:cTn id="22" dur="500"/>
                                        <p:tgtEl>
                                          <p:spTgt spid="20486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4861"/>
                                        </p:tgtEl>
                                        <p:attrNameLst>
                                          <p:attrName>style.visibility</p:attrName>
                                        </p:attrNameLst>
                                      </p:cBhvr>
                                      <p:to>
                                        <p:strVal val="visible"/>
                                      </p:to>
                                    </p:set>
                                    <p:animEffect transition="in" filter="fade">
                                      <p:cBhvr>
                                        <p:cTn id="27" dur="500"/>
                                        <p:tgtEl>
                                          <p:spTgt spid="20486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4862"/>
                                        </p:tgtEl>
                                        <p:attrNameLst>
                                          <p:attrName>style.visibility</p:attrName>
                                        </p:attrNameLst>
                                      </p:cBhvr>
                                      <p:to>
                                        <p:strVal val="visible"/>
                                      </p:to>
                                    </p:set>
                                    <p:animEffect transition="in" filter="fade">
                                      <p:cBhvr>
                                        <p:cTn id="32" dur="500"/>
                                        <p:tgtEl>
                                          <p:spTgt spid="20486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4853"/>
                                        </p:tgtEl>
                                        <p:attrNameLst>
                                          <p:attrName>style.visibility</p:attrName>
                                        </p:attrNameLst>
                                      </p:cBhvr>
                                      <p:to>
                                        <p:strVal val="visible"/>
                                      </p:to>
                                    </p:set>
                                    <p:animEffect transition="in" filter="fade">
                                      <p:cBhvr>
                                        <p:cTn id="37" dur="500"/>
                                        <p:tgtEl>
                                          <p:spTgt spid="20485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04805"/>
                                        </p:tgtEl>
                                        <p:attrNameLst>
                                          <p:attrName>style.visibility</p:attrName>
                                        </p:attrNameLst>
                                      </p:cBhvr>
                                      <p:to>
                                        <p:strVal val="visible"/>
                                      </p:to>
                                    </p:set>
                                    <p:animEffect transition="in" filter="fade">
                                      <p:cBhvr>
                                        <p:cTn id="42" dur="500"/>
                                        <p:tgtEl>
                                          <p:spTgt spid="20480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04856"/>
                                        </p:tgtEl>
                                        <p:attrNameLst>
                                          <p:attrName>style.visibility</p:attrName>
                                        </p:attrNameLst>
                                      </p:cBhvr>
                                      <p:to>
                                        <p:strVal val="visible"/>
                                      </p:to>
                                    </p:set>
                                    <p:animEffect transition="in" filter="fade">
                                      <p:cBhvr>
                                        <p:cTn id="47" dur="500"/>
                                        <p:tgtEl>
                                          <p:spTgt spid="20485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04837"/>
                                        </p:tgtEl>
                                        <p:attrNameLst>
                                          <p:attrName>style.visibility</p:attrName>
                                        </p:attrNameLst>
                                      </p:cBhvr>
                                      <p:to>
                                        <p:strVal val="visible"/>
                                      </p:to>
                                    </p:set>
                                    <p:animEffect transition="in" filter="fade">
                                      <p:cBhvr>
                                        <p:cTn id="52" dur="500"/>
                                        <p:tgtEl>
                                          <p:spTgt spid="20483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04838"/>
                                        </p:tgtEl>
                                        <p:attrNameLst>
                                          <p:attrName>style.visibility</p:attrName>
                                        </p:attrNameLst>
                                      </p:cBhvr>
                                      <p:to>
                                        <p:strVal val="visible"/>
                                      </p:to>
                                    </p:set>
                                    <p:animEffect transition="in" filter="fade">
                                      <p:cBhvr>
                                        <p:cTn id="57" dur="500"/>
                                        <p:tgtEl>
                                          <p:spTgt spid="20483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04839"/>
                                        </p:tgtEl>
                                        <p:attrNameLst>
                                          <p:attrName>style.visibility</p:attrName>
                                        </p:attrNameLst>
                                      </p:cBhvr>
                                      <p:to>
                                        <p:strVal val="visible"/>
                                      </p:to>
                                    </p:set>
                                    <p:animEffect transition="in" filter="fade">
                                      <p:cBhvr>
                                        <p:cTn id="62" dur="500"/>
                                        <p:tgtEl>
                                          <p:spTgt spid="20483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04840"/>
                                        </p:tgtEl>
                                        <p:attrNameLst>
                                          <p:attrName>style.visibility</p:attrName>
                                        </p:attrNameLst>
                                      </p:cBhvr>
                                      <p:to>
                                        <p:strVal val="visible"/>
                                      </p:to>
                                    </p:set>
                                    <p:animEffect transition="in" filter="fade">
                                      <p:cBhvr>
                                        <p:cTn id="67" dur="500"/>
                                        <p:tgtEl>
                                          <p:spTgt spid="204840"/>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04841"/>
                                        </p:tgtEl>
                                        <p:attrNameLst>
                                          <p:attrName>style.visibility</p:attrName>
                                        </p:attrNameLst>
                                      </p:cBhvr>
                                      <p:to>
                                        <p:strVal val="visible"/>
                                      </p:to>
                                    </p:set>
                                    <p:animEffect transition="in" filter="fade">
                                      <p:cBhvr>
                                        <p:cTn id="72" dur="500"/>
                                        <p:tgtEl>
                                          <p:spTgt spid="204841"/>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04842"/>
                                        </p:tgtEl>
                                        <p:attrNameLst>
                                          <p:attrName>style.visibility</p:attrName>
                                        </p:attrNameLst>
                                      </p:cBhvr>
                                      <p:to>
                                        <p:strVal val="visible"/>
                                      </p:to>
                                    </p:set>
                                    <p:animEffect transition="in" filter="fade">
                                      <p:cBhvr>
                                        <p:cTn id="77" dur="500"/>
                                        <p:tgtEl>
                                          <p:spTgt spid="204842"/>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204843"/>
                                        </p:tgtEl>
                                        <p:attrNameLst>
                                          <p:attrName>style.visibility</p:attrName>
                                        </p:attrNameLst>
                                      </p:cBhvr>
                                      <p:to>
                                        <p:strVal val="visible"/>
                                      </p:to>
                                    </p:set>
                                    <p:animEffect transition="in" filter="fade">
                                      <p:cBhvr>
                                        <p:cTn id="82" dur="500"/>
                                        <p:tgtEl>
                                          <p:spTgt spid="204843"/>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204844"/>
                                        </p:tgtEl>
                                        <p:attrNameLst>
                                          <p:attrName>style.visibility</p:attrName>
                                        </p:attrNameLst>
                                      </p:cBhvr>
                                      <p:to>
                                        <p:strVal val="visible"/>
                                      </p:to>
                                    </p:set>
                                    <p:animEffect transition="in" filter="fade">
                                      <p:cBhvr>
                                        <p:cTn id="87" dur="500"/>
                                        <p:tgtEl>
                                          <p:spTgt spid="204844"/>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04857"/>
                                        </p:tgtEl>
                                        <p:attrNameLst>
                                          <p:attrName>style.visibility</p:attrName>
                                        </p:attrNameLst>
                                      </p:cBhvr>
                                      <p:to>
                                        <p:strVal val="visible"/>
                                      </p:to>
                                    </p:set>
                                    <p:animEffect transition="in" filter="fade">
                                      <p:cBhvr>
                                        <p:cTn id="92" dur="500"/>
                                        <p:tgtEl>
                                          <p:spTgt spid="204857"/>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204845"/>
                                        </p:tgtEl>
                                        <p:attrNameLst>
                                          <p:attrName>style.visibility</p:attrName>
                                        </p:attrNameLst>
                                      </p:cBhvr>
                                      <p:to>
                                        <p:strVal val="visible"/>
                                      </p:to>
                                    </p:set>
                                    <p:animEffect transition="in" filter="fade">
                                      <p:cBhvr>
                                        <p:cTn id="97" dur="500"/>
                                        <p:tgtEl>
                                          <p:spTgt spid="204845"/>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204846"/>
                                        </p:tgtEl>
                                        <p:attrNameLst>
                                          <p:attrName>style.visibility</p:attrName>
                                        </p:attrNameLst>
                                      </p:cBhvr>
                                      <p:to>
                                        <p:strVal val="visible"/>
                                      </p:to>
                                    </p:set>
                                    <p:animEffect transition="in" filter="fade">
                                      <p:cBhvr>
                                        <p:cTn id="102" dur="500"/>
                                        <p:tgtEl>
                                          <p:spTgt spid="204846"/>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204847"/>
                                        </p:tgtEl>
                                        <p:attrNameLst>
                                          <p:attrName>style.visibility</p:attrName>
                                        </p:attrNameLst>
                                      </p:cBhvr>
                                      <p:to>
                                        <p:strVal val="visible"/>
                                      </p:to>
                                    </p:set>
                                    <p:animEffect transition="in" filter="fade">
                                      <p:cBhvr>
                                        <p:cTn id="107" dur="500"/>
                                        <p:tgtEl>
                                          <p:spTgt spid="204847"/>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nodeType="clickEffect">
                                  <p:stCondLst>
                                    <p:cond delay="0"/>
                                  </p:stCondLst>
                                  <p:childTnLst>
                                    <p:set>
                                      <p:cBhvr>
                                        <p:cTn id="111" dur="1" fill="hold">
                                          <p:stCondLst>
                                            <p:cond delay="0"/>
                                          </p:stCondLst>
                                        </p:cTn>
                                        <p:tgtEl>
                                          <p:spTgt spid="204848"/>
                                        </p:tgtEl>
                                        <p:attrNameLst>
                                          <p:attrName>style.visibility</p:attrName>
                                        </p:attrNameLst>
                                      </p:cBhvr>
                                      <p:to>
                                        <p:strVal val="visible"/>
                                      </p:to>
                                    </p:set>
                                    <p:animEffect transition="in" filter="fade">
                                      <p:cBhvr>
                                        <p:cTn id="112" dur="500"/>
                                        <p:tgtEl>
                                          <p:spTgt spid="204848"/>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nodeType="clickEffect">
                                  <p:stCondLst>
                                    <p:cond delay="0"/>
                                  </p:stCondLst>
                                  <p:childTnLst>
                                    <p:set>
                                      <p:cBhvr>
                                        <p:cTn id="116" dur="1" fill="hold">
                                          <p:stCondLst>
                                            <p:cond delay="0"/>
                                          </p:stCondLst>
                                        </p:cTn>
                                        <p:tgtEl>
                                          <p:spTgt spid="204849"/>
                                        </p:tgtEl>
                                        <p:attrNameLst>
                                          <p:attrName>style.visibility</p:attrName>
                                        </p:attrNameLst>
                                      </p:cBhvr>
                                      <p:to>
                                        <p:strVal val="visible"/>
                                      </p:to>
                                    </p:set>
                                    <p:animEffect transition="in" filter="fade">
                                      <p:cBhvr>
                                        <p:cTn id="117" dur="500"/>
                                        <p:tgtEl>
                                          <p:spTgt spid="204849"/>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204850"/>
                                        </p:tgtEl>
                                        <p:attrNameLst>
                                          <p:attrName>style.visibility</p:attrName>
                                        </p:attrNameLst>
                                      </p:cBhvr>
                                      <p:to>
                                        <p:strVal val="visible"/>
                                      </p:to>
                                    </p:set>
                                    <p:animEffect transition="in" filter="fade">
                                      <p:cBhvr>
                                        <p:cTn id="122" dur="500"/>
                                        <p:tgtEl>
                                          <p:spTgt spid="204850"/>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nodeType="clickEffect">
                                  <p:stCondLst>
                                    <p:cond delay="0"/>
                                  </p:stCondLst>
                                  <p:childTnLst>
                                    <p:set>
                                      <p:cBhvr>
                                        <p:cTn id="126" dur="1" fill="hold">
                                          <p:stCondLst>
                                            <p:cond delay="0"/>
                                          </p:stCondLst>
                                        </p:cTn>
                                        <p:tgtEl>
                                          <p:spTgt spid="204851"/>
                                        </p:tgtEl>
                                        <p:attrNameLst>
                                          <p:attrName>style.visibility</p:attrName>
                                        </p:attrNameLst>
                                      </p:cBhvr>
                                      <p:to>
                                        <p:strVal val="visible"/>
                                      </p:to>
                                    </p:set>
                                    <p:animEffect transition="in" filter="fade">
                                      <p:cBhvr>
                                        <p:cTn id="127" dur="500"/>
                                        <p:tgtEl>
                                          <p:spTgt spid="204851"/>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nodeType="clickEffect">
                                  <p:stCondLst>
                                    <p:cond delay="0"/>
                                  </p:stCondLst>
                                  <p:childTnLst>
                                    <p:set>
                                      <p:cBhvr>
                                        <p:cTn id="131" dur="1" fill="hold">
                                          <p:stCondLst>
                                            <p:cond delay="0"/>
                                          </p:stCondLst>
                                        </p:cTn>
                                        <p:tgtEl>
                                          <p:spTgt spid="204852"/>
                                        </p:tgtEl>
                                        <p:attrNameLst>
                                          <p:attrName>style.visibility</p:attrName>
                                        </p:attrNameLst>
                                      </p:cBhvr>
                                      <p:to>
                                        <p:strVal val="visible"/>
                                      </p:to>
                                    </p:set>
                                    <p:animEffect transition="in" filter="fade">
                                      <p:cBhvr>
                                        <p:cTn id="132" dur="500"/>
                                        <p:tgtEl>
                                          <p:spTgt spid="204852"/>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204854"/>
                                        </p:tgtEl>
                                        <p:attrNameLst>
                                          <p:attrName>style.visibility</p:attrName>
                                        </p:attrNameLst>
                                      </p:cBhvr>
                                      <p:to>
                                        <p:strVal val="visible"/>
                                      </p:to>
                                    </p:set>
                                    <p:animEffect transition="in" filter="fade">
                                      <p:cBhvr>
                                        <p:cTn id="137" dur="500"/>
                                        <p:tgtEl>
                                          <p:spTgt spid="204854"/>
                                        </p:tgtEl>
                                      </p:cBhvr>
                                    </p:animEffect>
                                  </p:childTnLst>
                                </p:cTn>
                              </p:par>
                              <p:par>
                                <p:cTn id="138" presetID="10" presetClass="entr" presetSubtype="0" fill="hold" grpId="0" nodeType="withEffect">
                                  <p:stCondLst>
                                    <p:cond delay="0"/>
                                  </p:stCondLst>
                                  <p:childTnLst>
                                    <p:set>
                                      <p:cBhvr>
                                        <p:cTn id="139" dur="1" fill="hold">
                                          <p:stCondLst>
                                            <p:cond delay="0"/>
                                          </p:stCondLst>
                                        </p:cTn>
                                        <p:tgtEl>
                                          <p:spTgt spid="204802"/>
                                        </p:tgtEl>
                                        <p:attrNameLst>
                                          <p:attrName>style.visibility</p:attrName>
                                        </p:attrNameLst>
                                      </p:cBhvr>
                                      <p:to>
                                        <p:strVal val="visible"/>
                                      </p:to>
                                    </p:set>
                                    <p:animEffect transition="in" filter="fade">
                                      <p:cBhvr>
                                        <p:cTn id="140" dur="500"/>
                                        <p:tgtEl>
                                          <p:spTgt spid="204802"/>
                                        </p:tgtEl>
                                      </p:cBhvr>
                                    </p:animEffect>
                                  </p:childTnLst>
                                </p:cTn>
                              </p:par>
                            </p:childTnLst>
                          </p:cTn>
                        </p:par>
                      </p:childTnLst>
                    </p:cTn>
                  </p:par>
                  <p:par>
                    <p:cTn id="141" fill="hold">
                      <p:stCondLst>
                        <p:cond delay="indefinite"/>
                      </p:stCondLst>
                      <p:childTnLst>
                        <p:par>
                          <p:cTn id="142" fill="hold">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204855"/>
                                        </p:tgtEl>
                                        <p:attrNameLst>
                                          <p:attrName>style.visibility</p:attrName>
                                        </p:attrNameLst>
                                      </p:cBhvr>
                                      <p:to>
                                        <p:strVal val="visible"/>
                                      </p:to>
                                    </p:set>
                                    <p:animEffect transition="in" filter="fade">
                                      <p:cBhvr>
                                        <p:cTn id="145" dur="500"/>
                                        <p:tgtEl>
                                          <p:spTgt spid="204855"/>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204803"/>
                                        </p:tgtEl>
                                        <p:attrNameLst>
                                          <p:attrName>style.visibility</p:attrName>
                                        </p:attrNameLst>
                                      </p:cBhvr>
                                      <p:to>
                                        <p:strVal val="visible"/>
                                      </p:to>
                                    </p:set>
                                    <p:animEffect transition="in" filter="fade">
                                      <p:cBhvr>
                                        <p:cTn id="148" dur="500"/>
                                        <p:tgtEl>
                                          <p:spTgt spid="204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2" grpId="0" animBg="1"/>
      <p:bldP spid="204803" grpId="0" animBg="1"/>
      <p:bldP spid="204804" grpId="0" animBg="1"/>
      <p:bldP spid="204853" grpId="0" animBg="1"/>
      <p:bldP spid="204854" grpId="0" animBg="1"/>
      <p:bldP spid="204855" grpId="0" animBg="1"/>
      <p:bldP spid="204856" grpId="0"/>
      <p:bldP spid="204857" grpId="0"/>
      <p:bldP spid="204858" grpId="0" animBg="1"/>
      <p:bldP spid="204859" grpId="0" animBg="1"/>
      <p:bldP spid="204860" grpId="0" animBg="1"/>
      <p:bldP spid="204861" grpId="0" animBg="1"/>
      <p:bldP spid="20486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6" name="Text Box 4"/>
          <p:cNvSpPr txBox="1">
            <a:spLocks noChangeArrowheads="1"/>
          </p:cNvSpPr>
          <p:nvPr/>
        </p:nvSpPr>
        <p:spPr bwMode="auto">
          <a:xfrm>
            <a:off x="923925" y="1668463"/>
            <a:ext cx="1531188" cy="369332"/>
          </a:xfrm>
          <a:prstGeom prst="rect">
            <a:avLst/>
          </a:prstGeom>
          <a:solidFill>
            <a:srgbClr val="FFCC99"/>
          </a:solidFill>
          <a:ln w="9525">
            <a:noFill/>
            <a:miter lim="800000"/>
            <a:headEnd/>
            <a:tailEnd/>
          </a:ln>
          <a:effectLst/>
        </p:spPr>
        <p:txBody>
          <a:bodyPr wrap="none">
            <a:spAutoFit/>
          </a:bodyPr>
          <a:lstStyle/>
          <a:p>
            <a:pPr fontAlgn="base">
              <a:spcBef>
                <a:spcPct val="0"/>
              </a:spcBef>
              <a:spcAft>
                <a:spcPct val="0"/>
              </a:spcAft>
            </a:pPr>
            <a:r>
              <a:rPr lang="en-GB" b="1">
                <a:solidFill>
                  <a:srgbClr val="000000"/>
                </a:solidFill>
              </a:rPr>
              <a:t>Multiple of 2</a:t>
            </a:r>
            <a:endParaRPr lang="en-US" b="1">
              <a:solidFill>
                <a:srgbClr val="000000"/>
              </a:solidFill>
            </a:endParaRPr>
          </a:p>
        </p:txBody>
      </p:sp>
      <p:sp>
        <p:nvSpPr>
          <p:cNvPr id="202757" name="Text Box 5"/>
          <p:cNvSpPr txBox="1">
            <a:spLocks noChangeArrowheads="1"/>
          </p:cNvSpPr>
          <p:nvPr/>
        </p:nvSpPr>
        <p:spPr bwMode="auto">
          <a:xfrm>
            <a:off x="1025525" y="214314"/>
            <a:ext cx="7165423" cy="646331"/>
          </a:xfrm>
          <a:prstGeom prst="rect">
            <a:avLst/>
          </a:prstGeom>
          <a:solidFill>
            <a:srgbClr val="FFFF00"/>
          </a:solid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What is the </a:t>
            </a:r>
            <a:r>
              <a:rPr lang="en-GB" b="1">
                <a:solidFill>
                  <a:srgbClr val="000000"/>
                </a:solidFill>
              </a:rPr>
              <a:t>largest</a:t>
            </a:r>
            <a:r>
              <a:rPr lang="en-GB">
                <a:solidFill>
                  <a:srgbClr val="000000"/>
                </a:solidFill>
              </a:rPr>
              <a:t> multiple you can make using the digits below?</a:t>
            </a:r>
          </a:p>
          <a:p>
            <a:pPr fontAlgn="base">
              <a:spcBef>
                <a:spcPct val="0"/>
              </a:spcBef>
              <a:spcAft>
                <a:spcPct val="0"/>
              </a:spcAft>
            </a:pPr>
            <a:r>
              <a:rPr lang="en-GB">
                <a:solidFill>
                  <a:srgbClr val="000000"/>
                </a:solidFill>
              </a:rPr>
              <a:t>You don’t have to use each digit and can use each one at most once</a:t>
            </a:r>
            <a:endParaRPr lang="en-US">
              <a:solidFill>
                <a:srgbClr val="000000"/>
              </a:solidFill>
            </a:endParaRPr>
          </a:p>
        </p:txBody>
      </p:sp>
      <p:sp>
        <p:nvSpPr>
          <p:cNvPr id="202758" name="Text Box 6"/>
          <p:cNvSpPr txBox="1">
            <a:spLocks noChangeArrowheads="1"/>
          </p:cNvSpPr>
          <p:nvPr/>
        </p:nvSpPr>
        <p:spPr bwMode="auto">
          <a:xfrm>
            <a:off x="3825875" y="1668463"/>
            <a:ext cx="1531188" cy="369332"/>
          </a:xfrm>
          <a:prstGeom prst="rect">
            <a:avLst/>
          </a:prstGeom>
          <a:solidFill>
            <a:srgbClr val="FFCC99"/>
          </a:solidFill>
          <a:ln w="9525">
            <a:noFill/>
            <a:miter lim="800000"/>
            <a:headEnd/>
            <a:tailEnd/>
          </a:ln>
          <a:effectLst/>
        </p:spPr>
        <p:txBody>
          <a:bodyPr wrap="none">
            <a:spAutoFit/>
          </a:bodyPr>
          <a:lstStyle/>
          <a:p>
            <a:pPr fontAlgn="base">
              <a:spcBef>
                <a:spcPct val="0"/>
              </a:spcBef>
              <a:spcAft>
                <a:spcPct val="0"/>
              </a:spcAft>
            </a:pPr>
            <a:r>
              <a:rPr lang="en-GB" b="1">
                <a:solidFill>
                  <a:srgbClr val="000000"/>
                </a:solidFill>
              </a:rPr>
              <a:t>Multiple of 3</a:t>
            </a:r>
            <a:endParaRPr lang="en-US" b="1">
              <a:solidFill>
                <a:srgbClr val="000000"/>
              </a:solidFill>
            </a:endParaRPr>
          </a:p>
        </p:txBody>
      </p:sp>
      <p:sp>
        <p:nvSpPr>
          <p:cNvPr id="202759" name="Text Box 7"/>
          <p:cNvSpPr txBox="1">
            <a:spLocks noChangeArrowheads="1"/>
          </p:cNvSpPr>
          <p:nvPr/>
        </p:nvSpPr>
        <p:spPr bwMode="auto">
          <a:xfrm>
            <a:off x="6727825" y="1668463"/>
            <a:ext cx="1531188" cy="369332"/>
          </a:xfrm>
          <a:prstGeom prst="rect">
            <a:avLst/>
          </a:prstGeom>
          <a:solidFill>
            <a:srgbClr val="FFCC99"/>
          </a:solidFill>
          <a:ln w="9525">
            <a:noFill/>
            <a:miter lim="800000"/>
            <a:headEnd/>
            <a:tailEnd/>
          </a:ln>
          <a:effectLst/>
        </p:spPr>
        <p:txBody>
          <a:bodyPr wrap="none">
            <a:spAutoFit/>
          </a:bodyPr>
          <a:lstStyle/>
          <a:p>
            <a:pPr fontAlgn="base">
              <a:spcBef>
                <a:spcPct val="0"/>
              </a:spcBef>
              <a:spcAft>
                <a:spcPct val="0"/>
              </a:spcAft>
            </a:pPr>
            <a:r>
              <a:rPr lang="en-GB" b="1">
                <a:solidFill>
                  <a:srgbClr val="000000"/>
                </a:solidFill>
              </a:rPr>
              <a:t>Multiple of 6</a:t>
            </a:r>
            <a:endParaRPr lang="en-US" b="1">
              <a:solidFill>
                <a:srgbClr val="000000"/>
              </a:solidFill>
            </a:endParaRPr>
          </a:p>
        </p:txBody>
      </p:sp>
      <p:sp>
        <p:nvSpPr>
          <p:cNvPr id="202761" name="Text Box 9"/>
          <p:cNvSpPr txBox="1">
            <a:spLocks noChangeArrowheads="1"/>
          </p:cNvSpPr>
          <p:nvPr/>
        </p:nvSpPr>
        <p:spPr bwMode="auto">
          <a:xfrm>
            <a:off x="3086100" y="1084263"/>
            <a:ext cx="312906" cy="369332"/>
          </a:xfrm>
          <a:prstGeom prst="rect">
            <a:avLst/>
          </a:prstGeom>
          <a:solidFill>
            <a:srgbClr val="CCFFCC"/>
          </a:solid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2</a:t>
            </a:r>
            <a:endParaRPr lang="en-US">
              <a:solidFill>
                <a:srgbClr val="000000"/>
              </a:solidFill>
            </a:endParaRPr>
          </a:p>
        </p:txBody>
      </p:sp>
      <p:sp>
        <p:nvSpPr>
          <p:cNvPr id="202762" name="Text Box 10"/>
          <p:cNvSpPr txBox="1">
            <a:spLocks noChangeArrowheads="1"/>
          </p:cNvSpPr>
          <p:nvPr/>
        </p:nvSpPr>
        <p:spPr bwMode="auto">
          <a:xfrm>
            <a:off x="3940175" y="1084263"/>
            <a:ext cx="312906" cy="369332"/>
          </a:xfrm>
          <a:prstGeom prst="rect">
            <a:avLst/>
          </a:prstGeom>
          <a:solidFill>
            <a:srgbClr val="CCFFCC"/>
          </a:solid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3</a:t>
            </a:r>
            <a:endParaRPr lang="en-US">
              <a:solidFill>
                <a:srgbClr val="000000"/>
              </a:solidFill>
            </a:endParaRPr>
          </a:p>
        </p:txBody>
      </p:sp>
      <p:sp>
        <p:nvSpPr>
          <p:cNvPr id="202763" name="Text Box 11"/>
          <p:cNvSpPr txBox="1">
            <a:spLocks noChangeArrowheads="1"/>
          </p:cNvSpPr>
          <p:nvPr/>
        </p:nvSpPr>
        <p:spPr bwMode="auto">
          <a:xfrm>
            <a:off x="4794250" y="1084263"/>
            <a:ext cx="312906" cy="369332"/>
          </a:xfrm>
          <a:prstGeom prst="rect">
            <a:avLst/>
          </a:prstGeom>
          <a:solidFill>
            <a:srgbClr val="CCFFCC"/>
          </a:solid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4</a:t>
            </a:r>
            <a:endParaRPr lang="en-US">
              <a:solidFill>
                <a:srgbClr val="000000"/>
              </a:solidFill>
            </a:endParaRPr>
          </a:p>
        </p:txBody>
      </p:sp>
      <p:sp>
        <p:nvSpPr>
          <p:cNvPr id="202764" name="Text Box 12"/>
          <p:cNvSpPr txBox="1">
            <a:spLocks noChangeArrowheads="1"/>
          </p:cNvSpPr>
          <p:nvPr/>
        </p:nvSpPr>
        <p:spPr bwMode="auto">
          <a:xfrm>
            <a:off x="5648325" y="1084263"/>
            <a:ext cx="312906" cy="369332"/>
          </a:xfrm>
          <a:prstGeom prst="rect">
            <a:avLst/>
          </a:prstGeom>
          <a:solidFill>
            <a:srgbClr val="CCFFCC"/>
          </a:solid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5</a:t>
            </a:r>
            <a:endParaRPr lang="en-US">
              <a:solidFill>
                <a:srgbClr val="000000"/>
              </a:solidFill>
            </a:endParaRPr>
          </a:p>
        </p:txBody>
      </p:sp>
      <p:sp>
        <p:nvSpPr>
          <p:cNvPr id="202765" name="Text Box 13"/>
          <p:cNvSpPr txBox="1">
            <a:spLocks noChangeArrowheads="1"/>
          </p:cNvSpPr>
          <p:nvPr/>
        </p:nvSpPr>
        <p:spPr bwMode="auto">
          <a:xfrm>
            <a:off x="1279526" y="2849563"/>
            <a:ext cx="69762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GB" b="1" dirty="0" smtClean="0">
                <a:solidFill>
                  <a:srgbClr val="000000"/>
                </a:solidFill>
              </a:rPr>
              <a:t>5432</a:t>
            </a:r>
            <a:endParaRPr lang="en-US" b="1" dirty="0">
              <a:solidFill>
                <a:srgbClr val="000000"/>
              </a:solidFill>
            </a:endParaRPr>
          </a:p>
        </p:txBody>
      </p:sp>
      <p:sp>
        <p:nvSpPr>
          <p:cNvPr id="202766" name="Text Box 14"/>
          <p:cNvSpPr txBox="1">
            <a:spLocks noChangeArrowheads="1"/>
          </p:cNvSpPr>
          <p:nvPr/>
        </p:nvSpPr>
        <p:spPr bwMode="auto">
          <a:xfrm>
            <a:off x="4416425" y="4233863"/>
            <a:ext cx="56938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GB" b="1">
                <a:solidFill>
                  <a:srgbClr val="000000"/>
                </a:solidFill>
              </a:rPr>
              <a:t>543</a:t>
            </a:r>
            <a:endParaRPr lang="en-US" b="1">
              <a:solidFill>
                <a:srgbClr val="000000"/>
              </a:solidFill>
            </a:endParaRPr>
          </a:p>
        </p:txBody>
      </p:sp>
      <p:sp>
        <p:nvSpPr>
          <p:cNvPr id="202767" name="Text Box 15"/>
          <p:cNvSpPr txBox="1">
            <a:spLocks noChangeArrowheads="1"/>
          </p:cNvSpPr>
          <p:nvPr/>
        </p:nvSpPr>
        <p:spPr bwMode="auto">
          <a:xfrm>
            <a:off x="7210426" y="3103563"/>
            <a:ext cx="56938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GB" b="1">
                <a:solidFill>
                  <a:srgbClr val="000000"/>
                </a:solidFill>
              </a:rPr>
              <a:t>534</a:t>
            </a:r>
            <a:endParaRPr lang="en-US" b="1">
              <a:solidFill>
                <a:srgbClr val="000000"/>
              </a:solidFill>
            </a:endParaRPr>
          </a:p>
        </p:txBody>
      </p:sp>
      <p:sp>
        <p:nvSpPr>
          <p:cNvPr id="202768" name="Text Box 16"/>
          <p:cNvSpPr txBox="1">
            <a:spLocks noChangeArrowheads="1"/>
          </p:cNvSpPr>
          <p:nvPr/>
        </p:nvSpPr>
        <p:spPr bwMode="auto">
          <a:xfrm>
            <a:off x="455491" y="2284413"/>
            <a:ext cx="2454518" cy="369332"/>
          </a:xfrm>
          <a:prstGeom prst="rect">
            <a:avLst/>
          </a:prstGeom>
          <a:solidFill>
            <a:srgbClr val="CCECFF"/>
          </a:solidFill>
          <a:ln w="9525">
            <a:noFill/>
            <a:miter lim="800000"/>
            <a:headEnd/>
            <a:tailEnd/>
          </a:ln>
          <a:effectLst/>
        </p:spPr>
        <p:txBody>
          <a:bodyPr wrap="none">
            <a:spAutoFit/>
          </a:bodyPr>
          <a:lstStyle/>
          <a:p>
            <a:pPr algn="ctr" fontAlgn="base">
              <a:spcBef>
                <a:spcPct val="0"/>
              </a:spcBef>
              <a:spcAft>
                <a:spcPct val="0"/>
              </a:spcAft>
            </a:pPr>
            <a:r>
              <a:rPr lang="en-GB">
                <a:solidFill>
                  <a:srgbClr val="000000"/>
                </a:solidFill>
              </a:rPr>
              <a:t>Number must be even</a:t>
            </a:r>
            <a:endParaRPr lang="en-US">
              <a:solidFill>
                <a:srgbClr val="000000"/>
              </a:solidFill>
            </a:endParaRPr>
          </a:p>
        </p:txBody>
      </p:sp>
      <p:sp>
        <p:nvSpPr>
          <p:cNvPr id="202769" name="Text Box 17"/>
          <p:cNvSpPr txBox="1">
            <a:spLocks noChangeArrowheads="1"/>
          </p:cNvSpPr>
          <p:nvPr/>
        </p:nvSpPr>
        <p:spPr bwMode="auto">
          <a:xfrm>
            <a:off x="3654426" y="2259013"/>
            <a:ext cx="1911350" cy="641350"/>
          </a:xfrm>
          <a:prstGeom prst="rect">
            <a:avLst/>
          </a:prstGeom>
          <a:solidFill>
            <a:srgbClr val="CCECFF"/>
          </a:solidFill>
          <a:ln w="9525">
            <a:noFill/>
            <a:miter lim="800000"/>
            <a:headEnd/>
            <a:tailEnd/>
          </a:ln>
          <a:effectLst/>
        </p:spPr>
        <p:txBody>
          <a:bodyPr>
            <a:spAutoFit/>
          </a:bodyPr>
          <a:lstStyle/>
          <a:p>
            <a:pPr algn="ctr" fontAlgn="base">
              <a:spcBef>
                <a:spcPct val="0"/>
              </a:spcBef>
              <a:spcAft>
                <a:spcPct val="0"/>
              </a:spcAft>
            </a:pPr>
            <a:r>
              <a:rPr lang="en-GB">
                <a:solidFill>
                  <a:srgbClr val="000000"/>
                </a:solidFill>
              </a:rPr>
              <a:t>Digits must sum to a multiple of 3 </a:t>
            </a:r>
            <a:endParaRPr lang="en-US">
              <a:solidFill>
                <a:srgbClr val="000000"/>
              </a:solidFill>
            </a:endParaRPr>
          </a:p>
        </p:txBody>
      </p:sp>
      <p:sp>
        <p:nvSpPr>
          <p:cNvPr id="202770" name="Text Box 18"/>
          <p:cNvSpPr txBox="1">
            <a:spLocks noChangeArrowheads="1"/>
          </p:cNvSpPr>
          <p:nvPr/>
        </p:nvSpPr>
        <p:spPr bwMode="auto">
          <a:xfrm>
            <a:off x="3362325" y="2982915"/>
            <a:ext cx="2533650" cy="1190625"/>
          </a:xfrm>
          <a:prstGeom prst="rect">
            <a:avLst/>
          </a:prstGeom>
          <a:solidFill>
            <a:srgbClr val="CCECFF"/>
          </a:solidFill>
          <a:ln w="9525">
            <a:noFill/>
            <a:miter lim="800000"/>
            <a:headEnd/>
            <a:tailEnd/>
          </a:ln>
          <a:effectLst/>
        </p:spPr>
        <p:txBody>
          <a:bodyPr>
            <a:spAutoFit/>
          </a:bodyPr>
          <a:lstStyle/>
          <a:p>
            <a:pPr algn="ctr" fontAlgn="base">
              <a:spcBef>
                <a:spcPct val="0"/>
              </a:spcBef>
              <a:spcAft>
                <a:spcPct val="0"/>
              </a:spcAft>
            </a:pPr>
            <a:r>
              <a:rPr lang="en-GB">
                <a:solidFill>
                  <a:srgbClr val="000000"/>
                </a:solidFill>
              </a:rPr>
              <a:t>Don’t use the 2 as this is the smallest value you can remove to obtain a multiple of 3</a:t>
            </a:r>
            <a:endParaRPr lang="en-US">
              <a:solidFill>
                <a:srgbClr val="000000"/>
              </a:solidFill>
            </a:endParaRPr>
          </a:p>
        </p:txBody>
      </p:sp>
      <p:sp>
        <p:nvSpPr>
          <p:cNvPr id="202771" name="Text Box 19"/>
          <p:cNvSpPr txBox="1">
            <a:spLocks noChangeArrowheads="1"/>
          </p:cNvSpPr>
          <p:nvPr/>
        </p:nvSpPr>
        <p:spPr bwMode="auto">
          <a:xfrm>
            <a:off x="6473825" y="2297113"/>
            <a:ext cx="2076450" cy="641350"/>
          </a:xfrm>
          <a:prstGeom prst="rect">
            <a:avLst/>
          </a:prstGeom>
          <a:solidFill>
            <a:srgbClr val="CCECFF"/>
          </a:solidFill>
          <a:ln w="9525">
            <a:noFill/>
            <a:miter lim="800000"/>
            <a:headEnd/>
            <a:tailEnd/>
          </a:ln>
          <a:effectLst/>
        </p:spPr>
        <p:txBody>
          <a:bodyPr>
            <a:spAutoFit/>
          </a:bodyPr>
          <a:lstStyle/>
          <a:p>
            <a:pPr algn="ctr" fontAlgn="base">
              <a:spcBef>
                <a:spcPct val="0"/>
              </a:spcBef>
              <a:spcAft>
                <a:spcPct val="0"/>
              </a:spcAft>
            </a:pPr>
            <a:r>
              <a:rPr lang="en-GB">
                <a:solidFill>
                  <a:srgbClr val="000000"/>
                </a:solidFill>
              </a:rPr>
              <a:t>Must be a multiple of 2 and 3</a:t>
            </a:r>
            <a:endParaRPr lang="en-US">
              <a:solidFill>
                <a:srgbClr val="000000"/>
              </a:solidFill>
            </a:endParaRPr>
          </a:p>
        </p:txBody>
      </p:sp>
      <p:sp>
        <p:nvSpPr>
          <p:cNvPr id="202772" name="Text Box 20"/>
          <p:cNvSpPr txBox="1">
            <a:spLocks noChangeArrowheads="1"/>
          </p:cNvSpPr>
          <p:nvPr/>
        </p:nvSpPr>
        <p:spPr bwMode="auto">
          <a:xfrm>
            <a:off x="0" y="5014913"/>
            <a:ext cx="9264075" cy="369332"/>
          </a:xfrm>
          <a:prstGeom prst="rect">
            <a:avLst/>
          </a:prstGeom>
          <a:solidFill>
            <a:srgbClr val="FFFF00"/>
          </a:solid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What are the smallest and largest multiples of 4 you can make using </a:t>
            </a:r>
            <a:r>
              <a:rPr lang="en-GB" b="1">
                <a:solidFill>
                  <a:srgbClr val="000000"/>
                </a:solidFill>
              </a:rPr>
              <a:t>all</a:t>
            </a:r>
            <a:r>
              <a:rPr lang="en-GB">
                <a:solidFill>
                  <a:srgbClr val="000000"/>
                </a:solidFill>
              </a:rPr>
              <a:t> the digits below?</a:t>
            </a:r>
          </a:p>
        </p:txBody>
      </p:sp>
      <p:sp>
        <p:nvSpPr>
          <p:cNvPr id="202773" name="Text Box 21"/>
          <p:cNvSpPr txBox="1">
            <a:spLocks noChangeArrowheads="1"/>
          </p:cNvSpPr>
          <p:nvPr/>
        </p:nvSpPr>
        <p:spPr bwMode="auto">
          <a:xfrm>
            <a:off x="2092324" y="6153151"/>
            <a:ext cx="1133644" cy="369332"/>
          </a:xfrm>
          <a:prstGeom prst="rect">
            <a:avLst/>
          </a:prstGeom>
          <a:solidFill>
            <a:srgbClr val="FFCC99"/>
          </a:solidFill>
          <a:ln w="9525">
            <a:noFill/>
            <a:miter lim="800000"/>
            <a:headEnd/>
            <a:tailEnd/>
          </a:ln>
          <a:effectLst/>
        </p:spPr>
        <p:txBody>
          <a:bodyPr wrap="none">
            <a:spAutoFit/>
          </a:bodyPr>
          <a:lstStyle/>
          <a:p>
            <a:pPr fontAlgn="base">
              <a:spcBef>
                <a:spcPct val="0"/>
              </a:spcBef>
              <a:spcAft>
                <a:spcPct val="0"/>
              </a:spcAft>
            </a:pPr>
            <a:r>
              <a:rPr lang="en-GB" b="1">
                <a:solidFill>
                  <a:srgbClr val="000000"/>
                </a:solidFill>
              </a:rPr>
              <a:t>Smallest</a:t>
            </a:r>
            <a:endParaRPr lang="en-US" b="1">
              <a:solidFill>
                <a:srgbClr val="000000"/>
              </a:solidFill>
            </a:endParaRPr>
          </a:p>
        </p:txBody>
      </p:sp>
      <p:sp>
        <p:nvSpPr>
          <p:cNvPr id="202776" name="Text Box 24"/>
          <p:cNvSpPr txBox="1">
            <a:spLocks noChangeArrowheads="1"/>
          </p:cNvSpPr>
          <p:nvPr/>
        </p:nvSpPr>
        <p:spPr bwMode="auto">
          <a:xfrm>
            <a:off x="2857500" y="5548313"/>
            <a:ext cx="312906" cy="369332"/>
          </a:xfrm>
          <a:prstGeom prst="rect">
            <a:avLst/>
          </a:prstGeom>
          <a:solidFill>
            <a:srgbClr val="CCFFCC"/>
          </a:solid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4</a:t>
            </a:r>
            <a:endParaRPr lang="en-US">
              <a:solidFill>
                <a:srgbClr val="000000"/>
              </a:solidFill>
            </a:endParaRPr>
          </a:p>
        </p:txBody>
      </p:sp>
      <p:sp>
        <p:nvSpPr>
          <p:cNvPr id="202777" name="Text Box 25"/>
          <p:cNvSpPr txBox="1">
            <a:spLocks noChangeArrowheads="1"/>
          </p:cNvSpPr>
          <p:nvPr/>
        </p:nvSpPr>
        <p:spPr bwMode="auto">
          <a:xfrm>
            <a:off x="3729038" y="5548313"/>
            <a:ext cx="312906" cy="369332"/>
          </a:xfrm>
          <a:prstGeom prst="rect">
            <a:avLst/>
          </a:prstGeom>
          <a:solidFill>
            <a:srgbClr val="CCFFCC"/>
          </a:solid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5</a:t>
            </a:r>
            <a:endParaRPr lang="en-US">
              <a:solidFill>
                <a:srgbClr val="000000"/>
              </a:solidFill>
            </a:endParaRPr>
          </a:p>
        </p:txBody>
      </p:sp>
      <p:sp>
        <p:nvSpPr>
          <p:cNvPr id="202778" name="Text Box 26"/>
          <p:cNvSpPr txBox="1">
            <a:spLocks noChangeArrowheads="1"/>
          </p:cNvSpPr>
          <p:nvPr/>
        </p:nvSpPr>
        <p:spPr bwMode="auto">
          <a:xfrm>
            <a:off x="4602164" y="5548313"/>
            <a:ext cx="312906" cy="369332"/>
          </a:xfrm>
          <a:prstGeom prst="rect">
            <a:avLst/>
          </a:prstGeom>
          <a:solidFill>
            <a:srgbClr val="CCFFCC"/>
          </a:solid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6</a:t>
            </a:r>
            <a:endParaRPr lang="en-US">
              <a:solidFill>
                <a:srgbClr val="000000"/>
              </a:solidFill>
            </a:endParaRPr>
          </a:p>
        </p:txBody>
      </p:sp>
      <p:sp>
        <p:nvSpPr>
          <p:cNvPr id="202779" name="Text Box 27"/>
          <p:cNvSpPr txBox="1">
            <a:spLocks noChangeArrowheads="1"/>
          </p:cNvSpPr>
          <p:nvPr/>
        </p:nvSpPr>
        <p:spPr bwMode="auto">
          <a:xfrm>
            <a:off x="5473700" y="5548313"/>
            <a:ext cx="312906" cy="369332"/>
          </a:xfrm>
          <a:prstGeom prst="rect">
            <a:avLst/>
          </a:prstGeom>
          <a:solidFill>
            <a:srgbClr val="CCFFCC"/>
          </a:solid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7</a:t>
            </a:r>
            <a:endParaRPr lang="en-US">
              <a:solidFill>
                <a:srgbClr val="000000"/>
              </a:solidFill>
            </a:endParaRPr>
          </a:p>
        </p:txBody>
      </p:sp>
      <p:sp>
        <p:nvSpPr>
          <p:cNvPr id="202780" name="Text Box 28"/>
          <p:cNvSpPr txBox="1">
            <a:spLocks noChangeArrowheads="1"/>
          </p:cNvSpPr>
          <p:nvPr/>
        </p:nvSpPr>
        <p:spPr bwMode="auto">
          <a:xfrm>
            <a:off x="3286126" y="6153152"/>
            <a:ext cx="819150" cy="366713"/>
          </a:xfrm>
          <a:prstGeom prst="rect">
            <a:avLst/>
          </a:prstGeom>
          <a:noFill/>
          <a:ln w="9525">
            <a:noFill/>
            <a:miter lim="800000"/>
            <a:headEnd/>
            <a:tailEnd/>
          </a:ln>
          <a:effectLst/>
        </p:spPr>
        <p:txBody>
          <a:bodyPr>
            <a:spAutoFit/>
          </a:bodyPr>
          <a:lstStyle/>
          <a:p>
            <a:pPr fontAlgn="base">
              <a:spcBef>
                <a:spcPct val="0"/>
              </a:spcBef>
              <a:spcAft>
                <a:spcPct val="0"/>
              </a:spcAft>
            </a:pPr>
            <a:r>
              <a:rPr lang="en-GB" b="1">
                <a:solidFill>
                  <a:srgbClr val="000000"/>
                </a:solidFill>
              </a:rPr>
              <a:t>45768</a:t>
            </a:r>
            <a:endParaRPr lang="en-US" b="1">
              <a:solidFill>
                <a:srgbClr val="000000"/>
              </a:solidFill>
            </a:endParaRPr>
          </a:p>
        </p:txBody>
      </p:sp>
      <p:sp>
        <p:nvSpPr>
          <p:cNvPr id="202782" name="Text Box 30"/>
          <p:cNvSpPr txBox="1">
            <a:spLocks noChangeArrowheads="1"/>
          </p:cNvSpPr>
          <p:nvPr/>
        </p:nvSpPr>
        <p:spPr bwMode="auto">
          <a:xfrm>
            <a:off x="5381626" y="6153151"/>
            <a:ext cx="1018227" cy="369332"/>
          </a:xfrm>
          <a:prstGeom prst="rect">
            <a:avLst/>
          </a:prstGeom>
          <a:solidFill>
            <a:srgbClr val="FFCC99"/>
          </a:solidFill>
          <a:ln w="9525">
            <a:noFill/>
            <a:miter lim="800000"/>
            <a:headEnd/>
            <a:tailEnd/>
          </a:ln>
          <a:effectLst/>
        </p:spPr>
        <p:txBody>
          <a:bodyPr wrap="none">
            <a:spAutoFit/>
          </a:bodyPr>
          <a:lstStyle/>
          <a:p>
            <a:pPr fontAlgn="base">
              <a:spcBef>
                <a:spcPct val="0"/>
              </a:spcBef>
              <a:spcAft>
                <a:spcPct val="0"/>
              </a:spcAft>
            </a:pPr>
            <a:r>
              <a:rPr lang="en-GB" b="1">
                <a:solidFill>
                  <a:srgbClr val="000000"/>
                </a:solidFill>
              </a:rPr>
              <a:t>Largest</a:t>
            </a:r>
            <a:endParaRPr lang="en-US" b="1">
              <a:solidFill>
                <a:srgbClr val="000000"/>
              </a:solidFill>
            </a:endParaRPr>
          </a:p>
        </p:txBody>
      </p:sp>
      <p:sp>
        <p:nvSpPr>
          <p:cNvPr id="202783" name="Text Box 31"/>
          <p:cNvSpPr txBox="1">
            <a:spLocks noChangeArrowheads="1"/>
          </p:cNvSpPr>
          <p:nvPr/>
        </p:nvSpPr>
        <p:spPr bwMode="auto">
          <a:xfrm>
            <a:off x="6346825" y="5548313"/>
            <a:ext cx="312906" cy="369332"/>
          </a:xfrm>
          <a:prstGeom prst="rect">
            <a:avLst/>
          </a:prstGeom>
          <a:solidFill>
            <a:srgbClr val="CCFFCC"/>
          </a:solidFill>
          <a:ln w="9525">
            <a:noFill/>
            <a:miter lim="800000"/>
            <a:headEnd/>
            <a:tailEnd/>
          </a:ln>
          <a:effectLst/>
        </p:spPr>
        <p:txBody>
          <a:bodyPr wrap="none">
            <a:spAutoFit/>
          </a:bodyPr>
          <a:lstStyle/>
          <a:p>
            <a:pPr fontAlgn="base">
              <a:spcBef>
                <a:spcPct val="0"/>
              </a:spcBef>
              <a:spcAft>
                <a:spcPct val="0"/>
              </a:spcAft>
            </a:pPr>
            <a:r>
              <a:rPr lang="en-GB">
                <a:solidFill>
                  <a:srgbClr val="000000"/>
                </a:solidFill>
              </a:rPr>
              <a:t>8</a:t>
            </a:r>
            <a:endParaRPr lang="en-US">
              <a:solidFill>
                <a:srgbClr val="000000"/>
              </a:solidFill>
            </a:endParaRPr>
          </a:p>
        </p:txBody>
      </p:sp>
      <p:sp>
        <p:nvSpPr>
          <p:cNvPr id="202784" name="Text Box 32"/>
          <p:cNvSpPr txBox="1">
            <a:spLocks noChangeArrowheads="1"/>
          </p:cNvSpPr>
          <p:nvPr/>
        </p:nvSpPr>
        <p:spPr bwMode="auto">
          <a:xfrm>
            <a:off x="6448426" y="6153151"/>
            <a:ext cx="825867"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GB" b="1">
                <a:solidFill>
                  <a:srgbClr val="000000"/>
                </a:solidFill>
              </a:rPr>
              <a:t>87564</a:t>
            </a:r>
            <a:endParaRPr lang="en-US" b="1">
              <a:solidFill>
                <a:srgbClr val="000000"/>
              </a:solidFill>
            </a:endParaRPr>
          </a:p>
        </p:txBody>
      </p:sp>
      <p:sp>
        <p:nvSpPr>
          <p:cNvPr id="202786" name="Text Box 34"/>
          <p:cNvSpPr txBox="1">
            <a:spLocks noChangeArrowheads="1"/>
          </p:cNvSpPr>
          <p:nvPr/>
        </p:nvSpPr>
        <p:spPr bwMode="auto">
          <a:xfrm>
            <a:off x="203200" y="5473700"/>
            <a:ext cx="2120900" cy="641350"/>
          </a:xfrm>
          <a:prstGeom prst="rect">
            <a:avLst/>
          </a:prstGeom>
          <a:solidFill>
            <a:srgbClr val="CCECFF"/>
          </a:solidFill>
          <a:ln w="9525">
            <a:noFill/>
            <a:miter lim="800000"/>
            <a:headEnd/>
            <a:tailEnd/>
          </a:ln>
          <a:effectLst/>
        </p:spPr>
        <p:txBody>
          <a:bodyPr>
            <a:spAutoFit/>
          </a:bodyPr>
          <a:lstStyle/>
          <a:p>
            <a:pPr algn="ctr" fontAlgn="base">
              <a:spcBef>
                <a:spcPct val="50000"/>
              </a:spcBef>
              <a:spcAft>
                <a:spcPct val="0"/>
              </a:spcAft>
            </a:pPr>
            <a:r>
              <a:rPr lang="en-GB">
                <a:solidFill>
                  <a:srgbClr val="000000"/>
                </a:solidFill>
              </a:rPr>
              <a:t>Last 2 digits must be divisible by 4</a:t>
            </a:r>
            <a:endParaRPr lang="en-US">
              <a:solidFill>
                <a:srgbClr val="000000"/>
              </a:solidFill>
            </a:endParaRPr>
          </a:p>
        </p:txBody>
      </p:sp>
      <p:pic>
        <p:nvPicPr>
          <p:cNvPr id="28" name="Picture 8" descr="C:\Users\Dan\Downloads\help_256.png">
            <a:hlinkClick r:id="rId3" action="ppaction://hlinksldjump"/>
          </p:cNvPr>
          <p:cNvPicPr>
            <a:picLocks noChangeAspect="1" noChangeArrowheads="1"/>
          </p:cNvPicPr>
          <p:nvPr/>
        </p:nvPicPr>
        <p:blipFill>
          <a:blip r:embed="rId4"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2768"/>
                                        </p:tgtEl>
                                        <p:attrNameLst>
                                          <p:attrName>style.visibility</p:attrName>
                                        </p:attrNameLst>
                                      </p:cBhvr>
                                      <p:to>
                                        <p:strVal val="visible"/>
                                      </p:to>
                                    </p:set>
                                    <p:animEffect transition="in" filter="fade">
                                      <p:cBhvr>
                                        <p:cTn id="7" dur="500"/>
                                        <p:tgtEl>
                                          <p:spTgt spid="20276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2765"/>
                                        </p:tgtEl>
                                        <p:attrNameLst>
                                          <p:attrName>style.visibility</p:attrName>
                                        </p:attrNameLst>
                                      </p:cBhvr>
                                      <p:to>
                                        <p:strVal val="visible"/>
                                      </p:to>
                                    </p:set>
                                    <p:animEffect transition="in" filter="fade">
                                      <p:cBhvr>
                                        <p:cTn id="12" dur="500"/>
                                        <p:tgtEl>
                                          <p:spTgt spid="20276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2769"/>
                                        </p:tgtEl>
                                        <p:attrNameLst>
                                          <p:attrName>style.visibility</p:attrName>
                                        </p:attrNameLst>
                                      </p:cBhvr>
                                      <p:to>
                                        <p:strVal val="visible"/>
                                      </p:to>
                                    </p:set>
                                    <p:animEffect transition="in" filter="fade">
                                      <p:cBhvr>
                                        <p:cTn id="17" dur="500"/>
                                        <p:tgtEl>
                                          <p:spTgt spid="20276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2770"/>
                                        </p:tgtEl>
                                        <p:attrNameLst>
                                          <p:attrName>style.visibility</p:attrName>
                                        </p:attrNameLst>
                                      </p:cBhvr>
                                      <p:to>
                                        <p:strVal val="visible"/>
                                      </p:to>
                                    </p:set>
                                    <p:animEffect transition="in" filter="fade">
                                      <p:cBhvr>
                                        <p:cTn id="22" dur="500"/>
                                        <p:tgtEl>
                                          <p:spTgt spid="20277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2766"/>
                                        </p:tgtEl>
                                        <p:attrNameLst>
                                          <p:attrName>style.visibility</p:attrName>
                                        </p:attrNameLst>
                                      </p:cBhvr>
                                      <p:to>
                                        <p:strVal val="visible"/>
                                      </p:to>
                                    </p:set>
                                    <p:animEffect transition="in" filter="fade">
                                      <p:cBhvr>
                                        <p:cTn id="27" dur="500"/>
                                        <p:tgtEl>
                                          <p:spTgt spid="20276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2771"/>
                                        </p:tgtEl>
                                        <p:attrNameLst>
                                          <p:attrName>style.visibility</p:attrName>
                                        </p:attrNameLst>
                                      </p:cBhvr>
                                      <p:to>
                                        <p:strVal val="visible"/>
                                      </p:to>
                                    </p:set>
                                    <p:animEffect transition="in" filter="fade">
                                      <p:cBhvr>
                                        <p:cTn id="32" dur="500"/>
                                        <p:tgtEl>
                                          <p:spTgt spid="20277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2767"/>
                                        </p:tgtEl>
                                        <p:attrNameLst>
                                          <p:attrName>style.visibility</p:attrName>
                                        </p:attrNameLst>
                                      </p:cBhvr>
                                      <p:to>
                                        <p:strVal val="visible"/>
                                      </p:to>
                                    </p:set>
                                    <p:animEffect transition="in" filter="fade">
                                      <p:cBhvr>
                                        <p:cTn id="37" dur="500"/>
                                        <p:tgtEl>
                                          <p:spTgt spid="20276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02786"/>
                                        </p:tgtEl>
                                        <p:attrNameLst>
                                          <p:attrName>style.visibility</p:attrName>
                                        </p:attrNameLst>
                                      </p:cBhvr>
                                      <p:to>
                                        <p:strVal val="visible"/>
                                      </p:to>
                                    </p:set>
                                    <p:animEffect transition="in" filter="fade">
                                      <p:cBhvr>
                                        <p:cTn id="42" dur="500"/>
                                        <p:tgtEl>
                                          <p:spTgt spid="20278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02780"/>
                                        </p:tgtEl>
                                        <p:attrNameLst>
                                          <p:attrName>style.visibility</p:attrName>
                                        </p:attrNameLst>
                                      </p:cBhvr>
                                      <p:to>
                                        <p:strVal val="visible"/>
                                      </p:to>
                                    </p:set>
                                    <p:animEffect transition="in" filter="fade">
                                      <p:cBhvr>
                                        <p:cTn id="47" dur="500"/>
                                        <p:tgtEl>
                                          <p:spTgt spid="20278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02784"/>
                                        </p:tgtEl>
                                        <p:attrNameLst>
                                          <p:attrName>style.visibility</p:attrName>
                                        </p:attrNameLst>
                                      </p:cBhvr>
                                      <p:to>
                                        <p:strVal val="visible"/>
                                      </p:to>
                                    </p:set>
                                    <p:animEffect transition="in" filter="fade">
                                      <p:cBhvr>
                                        <p:cTn id="52" dur="500"/>
                                        <p:tgtEl>
                                          <p:spTgt spid="2027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65" grpId="0"/>
      <p:bldP spid="202766" grpId="0"/>
      <p:bldP spid="202767" grpId="0"/>
      <p:bldP spid="202768" grpId="0" animBg="1"/>
      <p:bldP spid="202769" grpId="0" animBg="1"/>
      <p:bldP spid="202770" grpId="0" animBg="1"/>
      <p:bldP spid="202771" grpId="0" animBg="1"/>
      <p:bldP spid="202780" grpId="0"/>
      <p:bldP spid="202784" grpId="0"/>
      <p:bldP spid="20278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2" name="Text Box 4"/>
          <p:cNvSpPr txBox="1">
            <a:spLocks noChangeArrowheads="1"/>
          </p:cNvSpPr>
          <p:nvPr/>
        </p:nvSpPr>
        <p:spPr bwMode="auto">
          <a:xfrm>
            <a:off x="85726" y="493713"/>
            <a:ext cx="8953500" cy="1739900"/>
          </a:xfrm>
          <a:prstGeom prst="rect">
            <a:avLst/>
          </a:prstGeom>
          <a:solidFill>
            <a:srgbClr val="FFFF00"/>
          </a:solidFill>
          <a:ln w="9525">
            <a:noFill/>
            <a:miter lim="800000"/>
            <a:headEnd/>
            <a:tailEnd/>
          </a:ln>
          <a:effectLst/>
        </p:spPr>
        <p:txBody>
          <a:bodyPr>
            <a:spAutoFit/>
          </a:bodyPr>
          <a:lstStyle/>
          <a:p>
            <a:r>
              <a:rPr lang="en-GB"/>
              <a:t>Beth, Carol and George love reading their favourite bedtime story together.</a:t>
            </a:r>
          </a:p>
          <a:p>
            <a:r>
              <a:rPr lang="en-GB"/>
              <a:t>They take it in turns to read a page, always in the order Beth, then Carol, then George.</a:t>
            </a:r>
          </a:p>
          <a:p>
            <a:r>
              <a:rPr lang="en-GB"/>
              <a:t>All twenty pages of the story are read on each occasion. </a:t>
            </a:r>
          </a:p>
          <a:p>
            <a:r>
              <a:rPr lang="en-GB"/>
              <a:t>One evening, Beth is staying at Grandma’s house but Carol and George still read the same story and take it in turns to read a page with Carol reading the first page. </a:t>
            </a:r>
          </a:p>
          <a:p>
            <a:r>
              <a:rPr lang="en-GB"/>
              <a:t>In total, how many pages are read by the person who usually reads that page?</a:t>
            </a:r>
            <a:endParaRPr lang="en-US"/>
          </a:p>
        </p:txBody>
      </p:sp>
      <p:sp>
        <p:nvSpPr>
          <p:cNvPr id="165893" name="Text Box 5"/>
          <p:cNvSpPr txBox="1">
            <a:spLocks noChangeArrowheads="1"/>
          </p:cNvSpPr>
          <p:nvPr/>
        </p:nvSpPr>
        <p:spPr bwMode="auto">
          <a:xfrm>
            <a:off x="1095376" y="2690813"/>
            <a:ext cx="6969125" cy="641350"/>
          </a:xfrm>
          <a:prstGeom prst="rect">
            <a:avLst/>
          </a:prstGeom>
          <a:solidFill>
            <a:srgbClr val="FFCC99"/>
          </a:solidFill>
          <a:ln w="9525">
            <a:noFill/>
            <a:miter lim="800000"/>
            <a:headEnd/>
            <a:tailEnd/>
          </a:ln>
          <a:effectLst/>
        </p:spPr>
        <p:txBody>
          <a:bodyPr>
            <a:spAutoFit/>
          </a:bodyPr>
          <a:lstStyle/>
          <a:p>
            <a:r>
              <a:rPr lang="en-GB"/>
              <a:t>Carol normally reads the 2</a:t>
            </a:r>
            <a:r>
              <a:rPr lang="en-GB" baseline="30000"/>
              <a:t>nd</a:t>
            </a:r>
            <a:r>
              <a:rPr lang="en-GB"/>
              <a:t>, 5</a:t>
            </a:r>
            <a:r>
              <a:rPr lang="en-GB" baseline="30000"/>
              <a:t>th</a:t>
            </a:r>
            <a:r>
              <a:rPr lang="en-GB"/>
              <a:t>, 8</a:t>
            </a:r>
            <a:r>
              <a:rPr lang="en-GB" baseline="30000"/>
              <a:t>th</a:t>
            </a:r>
            <a:r>
              <a:rPr lang="en-GB"/>
              <a:t>, … pages but on this occasion reads every </a:t>
            </a:r>
            <a:r>
              <a:rPr lang="en-GB" b="1"/>
              <a:t>odd </a:t>
            </a:r>
            <a:r>
              <a:rPr lang="en-GB"/>
              <a:t>page. These coincide on the 5</a:t>
            </a:r>
            <a:r>
              <a:rPr lang="en-GB" baseline="30000"/>
              <a:t>th</a:t>
            </a:r>
            <a:r>
              <a:rPr lang="en-GB"/>
              <a:t>, 11</a:t>
            </a:r>
            <a:r>
              <a:rPr lang="en-GB" baseline="30000"/>
              <a:t>th</a:t>
            </a:r>
            <a:r>
              <a:rPr lang="en-GB"/>
              <a:t>, 17</a:t>
            </a:r>
            <a:r>
              <a:rPr lang="en-GB" baseline="30000"/>
              <a:t>th</a:t>
            </a:r>
            <a:r>
              <a:rPr lang="en-GB"/>
              <a:t> pages.</a:t>
            </a:r>
            <a:endParaRPr lang="en-US"/>
          </a:p>
        </p:txBody>
      </p:sp>
      <p:sp>
        <p:nvSpPr>
          <p:cNvPr id="165894" name="Text Box 6"/>
          <p:cNvSpPr txBox="1">
            <a:spLocks noChangeArrowheads="1"/>
          </p:cNvSpPr>
          <p:nvPr/>
        </p:nvSpPr>
        <p:spPr bwMode="auto">
          <a:xfrm>
            <a:off x="1012826" y="3681413"/>
            <a:ext cx="7134225" cy="641350"/>
          </a:xfrm>
          <a:prstGeom prst="rect">
            <a:avLst/>
          </a:prstGeom>
          <a:solidFill>
            <a:srgbClr val="FFCC99"/>
          </a:solidFill>
          <a:ln w="9525">
            <a:noFill/>
            <a:miter lim="800000"/>
            <a:headEnd/>
            <a:tailEnd/>
          </a:ln>
          <a:effectLst/>
        </p:spPr>
        <p:txBody>
          <a:bodyPr>
            <a:spAutoFit/>
          </a:bodyPr>
          <a:lstStyle/>
          <a:p>
            <a:r>
              <a:rPr lang="en-GB"/>
              <a:t>George normally reads the 3</a:t>
            </a:r>
            <a:r>
              <a:rPr lang="en-GB" baseline="30000"/>
              <a:t>rd</a:t>
            </a:r>
            <a:r>
              <a:rPr lang="en-GB"/>
              <a:t>, 6</a:t>
            </a:r>
            <a:r>
              <a:rPr lang="en-GB" baseline="30000"/>
              <a:t>th</a:t>
            </a:r>
            <a:r>
              <a:rPr lang="en-GB"/>
              <a:t>, 9</a:t>
            </a:r>
            <a:r>
              <a:rPr lang="en-GB" baseline="30000"/>
              <a:t>th</a:t>
            </a:r>
            <a:r>
              <a:rPr lang="en-GB"/>
              <a:t>, … pages but on this occasion reads every </a:t>
            </a:r>
            <a:r>
              <a:rPr lang="en-GB" b="1"/>
              <a:t>even </a:t>
            </a:r>
            <a:r>
              <a:rPr lang="en-GB"/>
              <a:t>page. These coincide on the 6</a:t>
            </a:r>
            <a:r>
              <a:rPr lang="en-GB" baseline="30000"/>
              <a:t>th</a:t>
            </a:r>
            <a:r>
              <a:rPr lang="en-GB"/>
              <a:t>, 12</a:t>
            </a:r>
            <a:r>
              <a:rPr lang="en-GB" baseline="30000"/>
              <a:t>th</a:t>
            </a:r>
            <a:r>
              <a:rPr lang="en-GB"/>
              <a:t>, 18</a:t>
            </a:r>
            <a:r>
              <a:rPr lang="en-GB" baseline="30000"/>
              <a:t>th</a:t>
            </a:r>
            <a:r>
              <a:rPr lang="en-GB"/>
              <a:t> pages.</a:t>
            </a:r>
            <a:endParaRPr lang="en-US"/>
          </a:p>
        </p:txBody>
      </p:sp>
      <p:sp>
        <p:nvSpPr>
          <p:cNvPr id="165895" name="Text Box 7"/>
          <p:cNvSpPr txBox="1">
            <a:spLocks noChangeArrowheads="1"/>
          </p:cNvSpPr>
          <p:nvPr/>
        </p:nvSpPr>
        <p:spPr bwMode="auto">
          <a:xfrm>
            <a:off x="1757363" y="4672013"/>
            <a:ext cx="5698996" cy="369332"/>
          </a:xfrm>
          <a:prstGeom prst="rect">
            <a:avLst/>
          </a:prstGeom>
          <a:solidFill>
            <a:srgbClr val="FFCC99"/>
          </a:solidFill>
          <a:ln w="9525">
            <a:noFill/>
            <a:miter lim="800000"/>
            <a:headEnd/>
            <a:tailEnd/>
          </a:ln>
          <a:effectLst/>
        </p:spPr>
        <p:txBody>
          <a:bodyPr wrap="none">
            <a:spAutoFit/>
          </a:bodyPr>
          <a:lstStyle/>
          <a:p>
            <a:r>
              <a:rPr lang="en-GB"/>
              <a:t>This gives a total of </a:t>
            </a:r>
            <a:r>
              <a:rPr lang="en-GB" b="1"/>
              <a:t>6 pages</a:t>
            </a:r>
            <a:r>
              <a:rPr lang="en-GB"/>
              <a:t> read by the usual person</a:t>
            </a:r>
            <a:endParaRPr lang="en-US"/>
          </a:p>
        </p:txBody>
      </p:sp>
      <p:pic>
        <p:nvPicPr>
          <p:cNvPr id="6" name="Picture 8" descr="C:\Users\Dan\Downloads\help_256.png">
            <a:hlinkClick r:id="rId3" action="ppaction://hlinksldjump"/>
          </p:cNvPr>
          <p:cNvPicPr>
            <a:picLocks noChangeAspect="1" noChangeArrowheads="1"/>
          </p:cNvPicPr>
          <p:nvPr/>
        </p:nvPicPr>
        <p:blipFill>
          <a:blip r:embed="rId4"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5893"/>
                                        </p:tgtEl>
                                        <p:attrNameLst>
                                          <p:attrName>style.visibility</p:attrName>
                                        </p:attrNameLst>
                                      </p:cBhvr>
                                      <p:to>
                                        <p:strVal val="visible"/>
                                      </p:to>
                                    </p:set>
                                    <p:animEffect transition="in" filter="dissolve">
                                      <p:cBhvr>
                                        <p:cTn id="7" dur="500"/>
                                        <p:tgtEl>
                                          <p:spTgt spid="16589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5894"/>
                                        </p:tgtEl>
                                        <p:attrNameLst>
                                          <p:attrName>style.visibility</p:attrName>
                                        </p:attrNameLst>
                                      </p:cBhvr>
                                      <p:to>
                                        <p:strVal val="visible"/>
                                      </p:to>
                                    </p:set>
                                    <p:animEffect transition="in" filter="dissolve">
                                      <p:cBhvr>
                                        <p:cTn id="12" dur="500"/>
                                        <p:tgtEl>
                                          <p:spTgt spid="16589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5895"/>
                                        </p:tgtEl>
                                        <p:attrNameLst>
                                          <p:attrName>style.visibility</p:attrName>
                                        </p:attrNameLst>
                                      </p:cBhvr>
                                      <p:to>
                                        <p:strVal val="visible"/>
                                      </p:to>
                                    </p:set>
                                    <p:animEffect transition="in" filter="dissolve">
                                      <p:cBhvr>
                                        <p:cTn id="17" dur="500"/>
                                        <p:tgtEl>
                                          <p:spTgt spid="1658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3" grpId="0" animBg="1"/>
      <p:bldP spid="165894" grpId="0" animBg="1"/>
      <p:bldP spid="16589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77481" y="506822"/>
            <a:ext cx="7170821" cy="17165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graphicFrame>
        <p:nvGraphicFramePr>
          <p:cNvPr id="5" name="Object 4"/>
          <p:cNvGraphicFramePr>
            <a:graphicFrameLocks noChangeAspect="1"/>
          </p:cNvGraphicFramePr>
          <p:nvPr/>
        </p:nvGraphicFramePr>
        <p:xfrm>
          <a:off x="3037668" y="3179203"/>
          <a:ext cx="1782306" cy="409054"/>
        </p:xfrm>
        <a:graphic>
          <a:graphicData uri="http://schemas.openxmlformats.org/presentationml/2006/ole">
            <p:oleObj spid="_x0000_s280578" name="Equation" r:id="rId3" imgW="774360" imgH="177480" progId="Equation.3">
              <p:embed/>
            </p:oleObj>
          </a:graphicData>
        </a:graphic>
      </p:graphicFrame>
      <p:graphicFrame>
        <p:nvGraphicFramePr>
          <p:cNvPr id="6" name="Object 3"/>
          <p:cNvGraphicFramePr>
            <a:graphicFrameLocks noChangeAspect="1"/>
          </p:cNvGraphicFramePr>
          <p:nvPr/>
        </p:nvGraphicFramePr>
        <p:xfrm>
          <a:off x="2384821" y="3777936"/>
          <a:ext cx="1868488" cy="598488"/>
        </p:xfrm>
        <a:graphic>
          <a:graphicData uri="http://schemas.openxmlformats.org/presentationml/2006/ole">
            <p:oleObj spid="_x0000_s280579" name="Equation" r:id="rId4" imgW="711000" imgH="228600" progId="Equation.3">
              <p:embed/>
            </p:oleObj>
          </a:graphicData>
        </a:graphic>
      </p:graphicFrame>
      <p:graphicFrame>
        <p:nvGraphicFramePr>
          <p:cNvPr id="7" name="Object 5"/>
          <p:cNvGraphicFramePr>
            <a:graphicFrameLocks noChangeAspect="1"/>
          </p:cNvGraphicFramePr>
          <p:nvPr/>
        </p:nvGraphicFramePr>
        <p:xfrm>
          <a:off x="5333928" y="3813149"/>
          <a:ext cx="1068773" cy="465257"/>
        </p:xfrm>
        <a:graphic>
          <a:graphicData uri="http://schemas.openxmlformats.org/presentationml/2006/ole">
            <p:oleObj spid="_x0000_s280580" name="Equation" r:id="rId5" imgW="406080" imgH="177480" progId="Equation.3">
              <p:embed/>
            </p:oleObj>
          </a:graphicData>
        </a:graphic>
      </p:graphicFrame>
      <p:sp>
        <p:nvSpPr>
          <p:cNvPr id="8" name="TextBox 7"/>
          <p:cNvSpPr txBox="1"/>
          <p:nvPr/>
        </p:nvSpPr>
        <p:spPr>
          <a:xfrm>
            <a:off x="2041424" y="2472252"/>
            <a:ext cx="1807290" cy="461665"/>
          </a:xfrm>
          <a:prstGeom prst="rect">
            <a:avLst/>
          </a:prstGeom>
          <a:noFill/>
        </p:spPr>
        <p:txBody>
          <a:bodyPr wrap="none" rtlCol="0">
            <a:spAutoFit/>
          </a:bodyPr>
          <a:lstStyle/>
          <a:p>
            <a:r>
              <a:rPr lang="en-GB" sz="2400" dirty="0"/>
              <a:t>c</a:t>
            </a:r>
            <a:r>
              <a:rPr lang="en-GB" sz="2400" dirty="0" smtClean="0"/>
              <a:t> = cost price</a:t>
            </a:r>
            <a:endParaRPr lang="en-GB" sz="2400" dirty="0"/>
          </a:p>
        </p:txBody>
      </p:sp>
      <p:sp>
        <p:nvSpPr>
          <p:cNvPr id="9" name="TextBox 8"/>
          <p:cNvSpPr txBox="1"/>
          <p:nvPr/>
        </p:nvSpPr>
        <p:spPr>
          <a:xfrm>
            <a:off x="5192340" y="2472252"/>
            <a:ext cx="2081019" cy="461665"/>
          </a:xfrm>
          <a:prstGeom prst="rect">
            <a:avLst/>
          </a:prstGeom>
          <a:noFill/>
        </p:spPr>
        <p:txBody>
          <a:bodyPr wrap="none" rtlCol="0">
            <a:spAutoFit/>
          </a:bodyPr>
          <a:lstStyle/>
          <a:p>
            <a:r>
              <a:rPr lang="en-GB" sz="2400" dirty="0" smtClean="0"/>
              <a:t>s = selling price</a:t>
            </a:r>
            <a:endParaRPr lang="en-GB" sz="2400" dirty="0"/>
          </a:p>
        </p:txBody>
      </p:sp>
      <p:sp>
        <p:nvSpPr>
          <p:cNvPr id="10" name="TextBox 9"/>
          <p:cNvSpPr txBox="1"/>
          <p:nvPr/>
        </p:nvSpPr>
        <p:spPr>
          <a:xfrm>
            <a:off x="1013645" y="3167635"/>
            <a:ext cx="1967333" cy="461665"/>
          </a:xfrm>
          <a:prstGeom prst="rect">
            <a:avLst/>
          </a:prstGeom>
          <a:noFill/>
        </p:spPr>
        <p:txBody>
          <a:bodyPr wrap="none" rtlCol="0">
            <a:spAutoFit/>
          </a:bodyPr>
          <a:lstStyle/>
          <a:p>
            <a:r>
              <a:rPr lang="en-GB" sz="2400" dirty="0" smtClean="0"/>
              <a:t>You know that</a:t>
            </a:r>
            <a:endParaRPr lang="en-GB" sz="2400" dirty="0"/>
          </a:p>
        </p:txBody>
      </p:sp>
      <p:sp>
        <p:nvSpPr>
          <p:cNvPr id="11" name="TextBox 10"/>
          <p:cNvSpPr txBox="1"/>
          <p:nvPr/>
        </p:nvSpPr>
        <p:spPr>
          <a:xfrm>
            <a:off x="6851882" y="3830801"/>
            <a:ext cx="1925399" cy="461665"/>
          </a:xfrm>
          <a:prstGeom prst="rect">
            <a:avLst/>
          </a:prstGeom>
          <a:noFill/>
        </p:spPr>
        <p:txBody>
          <a:bodyPr wrap="none" rtlCol="0">
            <a:spAutoFit/>
          </a:bodyPr>
          <a:lstStyle/>
          <a:p>
            <a:r>
              <a:rPr lang="en-GB" sz="2400" dirty="0" smtClean="0"/>
              <a:t>i.e. 30% profit</a:t>
            </a:r>
            <a:endParaRPr lang="en-GB" sz="2400" dirty="0"/>
          </a:p>
        </p:txBody>
      </p:sp>
      <p:graphicFrame>
        <p:nvGraphicFramePr>
          <p:cNvPr id="12" name="Object 8"/>
          <p:cNvGraphicFramePr>
            <a:graphicFrameLocks noChangeAspect="1"/>
          </p:cNvGraphicFramePr>
          <p:nvPr/>
        </p:nvGraphicFramePr>
        <p:xfrm>
          <a:off x="4222259" y="3745137"/>
          <a:ext cx="1135062" cy="598487"/>
        </p:xfrm>
        <a:graphic>
          <a:graphicData uri="http://schemas.openxmlformats.org/presentationml/2006/ole">
            <p:oleObj spid="_x0000_s280581" name="Equation" r:id="rId6" imgW="431640" imgH="228600" progId="Equation.3">
              <p:embed/>
            </p:oleObj>
          </a:graphicData>
        </a:graphic>
      </p:graphicFrame>
      <p:sp>
        <p:nvSpPr>
          <p:cNvPr id="13" name="TextBox 12"/>
          <p:cNvSpPr txBox="1"/>
          <p:nvPr/>
        </p:nvSpPr>
        <p:spPr>
          <a:xfrm>
            <a:off x="1021455" y="586830"/>
            <a:ext cx="7033647" cy="1569660"/>
          </a:xfrm>
          <a:prstGeom prst="rect">
            <a:avLst/>
          </a:prstGeom>
          <a:noFill/>
        </p:spPr>
        <p:txBody>
          <a:bodyPr wrap="square" rtlCol="0">
            <a:spAutoFit/>
          </a:bodyPr>
          <a:lstStyle/>
          <a:p>
            <a:pPr algn="ctr"/>
            <a:r>
              <a:rPr lang="en-GB" sz="2400" dirty="0" smtClean="0">
                <a:solidFill>
                  <a:schemeClr val="bg1"/>
                </a:solidFill>
              </a:rPr>
              <a:t>In a sale, an item is reduced by 20% and as a result makes only a 4% profit on the cost to the shop-keeper. </a:t>
            </a:r>
          </a:p>
          <a:p>
            <a:pPr algn="ctr"/>
            <a:r>
              <a:rPr lang="en-GB" sz="2400" dirty="0" smtClean="0">
                <a:solidFill>
                  <a:schemeClr val="bg1"/>
                </a:solidFill>
              </a:rPr>
              <a:t>What percentage profit would the shop-keeper have made if the item had sold at full price?</a:t>
            </a:r>
            <a:endParaRPr lang="en-GB" sz="2400" dirty="0">
              <a:solidFill>
                <a:schemeClr val="bg1"/>
              </a:solidFill>
            </a:endParaRPr>
          </a:p>
        </p:txBody>
      </p:sp>
      <p:pic>
        <p:nvPicPr>
          <p:cNvPr id="14" name="Picture 8" descr="C:\Users\Dan\Downloads\help_256.png">
            <a:hlinkClick r:id="rId7" action="ppaction://hlinksldjump"/>
          </p:cNvPr>
          <p:cNvPicPr>
            <a:picLocks noChangeAspect="1" noChangeArrowheads="1"/>
          </p:cNvPicPr>
          <p:nvPr/>
        </p:nvPicPr>
        <p:blipFill>
          <a:blip r:embed="rId8" cstate="print"/>
          <a:srcRect/>
          <a:stretch>
            <a:fillRect/>
          </a:stretch>
        </p:blipFill>
        <p:spPr bwMode="auto">
          <a:xfrm>
            <a:off x="8476344" y="6190344"/>
            <a:ext cx="595086" cy="5950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8100">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2781</Words>
  <Application>Microsoft Office PowerPoint</Application>
  <PresentationFormat>On-screen Show (4:3)</PresentationFormat>
  <Paragraphs>477</Paragraphs>
  <Slides>45</Slides>
  <Notes>15</Notes>
  <HiddenSlides>0</HiddenSlides>
  <MMClips>0</MMClips>
  <ScaleCrop>false</ScaleCrop>
  <HeadingPairs>
    <vt:vector size="6" baseType="variant">
      <vt:variant>
        <vt:lpstr>Theme</vt:lpstr>
      </vt:variant>
      <vt:variant>
        <vt:i4>7</vt:i4>
      </vt:variant>
      <vt:variant>
        <vt:lpstr>Embedded OLE Servers</vt:lpstr>
      </vt:variant>
      <vt:variant>
        <vt:i4>1</vt:i4>
      </vt:variant>
      <vt:variant>
        <vt:lpstr>Slide Titles</vt:lpstr>
      </vt:variant>
      <vt:variant>
        <vt:i4>45</vt:i4>
      </vt:variant>
    </vt:vector>
  </HeadingPairs>
  <TitlesOfParts>
    <vt:vector size="53" baseType="lpstr">
      <vt:lpstr>Office Theme</vt:lpstr>
      <vt:lpstr>Default Design</vt:lpstr>
      <vt:lpstr>1_Default Design</vt:lpstr>
      <vt:lpstr>2_Default Design</vt:lpstr>
      <vt:lpstr>4_Default Design</vt:lpstr>
      <vt:lpstr>5_Default Design</vt:lpstr>
      <vt:lpstr>1_Office Theme</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dc:creator>
  <cp:lastModifiedBy>Dan</cp:lastModifiedBy>
  <cp:revision>45</cp:revision>
  <dcterms:created xsi:type="dcterms:W3CDTF">2013-11-06T10:02:54Z</dcterms:created>
  <dcterms:modified xsi:type="dcterms:W3CDTF">2013-12-05T08:11:26Z</dcterms:modified>
</cp:coreProperties>
</file>