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3" r:id="rId7"/>
    <p:sldId id="264" r:id="rId8"/>
    <p:sldId id="265" r:id="rId9"/>
    <p:sldId id="266" r:id="rId10"/>
    <p:sldId id="267" r:id="rId11"/>
    <p:sldId id="260"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A9A269C-EFEA-4B38-AEEB-2CF0D99782A3}"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6C14BB-B079-4747-975A-007A8EADEE62}" type="slidenum">
              <a:rPr lang="en-GB" smtClean="0"/>
              <a:t>‹#›</a:t>
            </a:fld>
            <a:endParaRPr lang="en-GB"/>
          </a:p>
        </p:txBody>
      </p:sp>
    </p:spTree>
    <p:extLst>
      <p:ext uri="{BB962C8B-B14F-4D97-AF65-F5344CB8AC3E}">
        <p14:creationId xmlns:p14="http://schemas.microsoft.com/office/powerpoint/2010/main" val="167353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9A269C-EFEA-4B38-AEEB-2CF0D99782A3}"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6C14BB-B079-4747-975A-007A8EADEE62}" type="slidenum">
              <a:rPr lang="en-GB" smtClean="0"/>
              <a:t>‹#›</a:t>
            </a:fld>
            <a:endParaRPr lang="en-GB"/>
          </a:p>
        </p:txBody>
      </p:sp>
    </p:spTree>
    <p:extLst>
      <p:ext uri="{BB962C8B-B14F-4D97-AF65-F5344CB8AC3E}">
        <p14:creationId xmlns:p14="http://schemas.microsoft.com/office/powerpoint/2010/main" val="403279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9A269C-EFEA-4B38-AEEB-2CF0D99782A3}"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6C14BB-B079-4747-975A-007A8EADEE62}" type="slidenum">
              <a:rPr lang="en-GB" smtClean="0"/>
              <a:t>‹#›</a:t>
            </a:fld>
            <a:endParaRPr lang="en-GB"/>
          </a:p>
        </p:txBody>
      </p:sp>
    </p:spTree>
    <p:extLst>
      <p:ext uri="{BB962C8B-B14F-4D97-AF65-F5344CB8AC3E}">
        <p14:creationId xmlns:p14="http://schemas.microsoft.com/office/powerpoint/2010/main" val="363486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9A269C-EFEA-4B38-AEEB-2CF0D99782A3}"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6C14BB-B079-4747-975A-007A8EADEE62}" type="slidenum">
              <a:rPr lang="en-GB" smtClean="0"/>
              <a:t>‹#›</a:t>
            </a:fld>
            <a:endParaRPr lang="en-GB"/>
          </a:p>
        </p:txBody>
      </p:sp>
    </p:spTree>
    <p:extLst>
      <p:ext uri="{BB962C8B-B14F-4D97-AF65-F5344CB8AC3E}">
        <p14:creationId xmlns:p14="http://schemas.microsoft.com/office/powerpoint/2010/main" val="280056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9A269C-EFEA-4B38-AEEB-2CF0D99782A3}" type="datetimeFigureOut">
              <a:rPr lang="en-GB" smtClean="0"/>
              <a:t>31/03/2021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6C14BB-B079-4747-975A-007A8EADEE62}" type="slidenum">
              <a:rPr lang="en-GB" smtClean="0"/>
              <a:t>‹#›</a:t>
            </a:fld>
            <a:endParaRPr lang="en-GB"/>
          </a:p>
        </p:txBody>
      </p:sp>
    </p:spTree>
    <p:extLst>
      <p:ext uri="{BB962C8B-B14F-4D97-AF65-F5344CB8AC3E}">
        <p14:creationId xmlns:p14="http://schemas.microsoft.com/office/powerpoint/2010/main" val="124383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9A269C-EFEA-4B38-AEEB-2CF0D99782A3}" type="datetimeFigureOut">
              <a:rPr lang="en-GB" smtClean="0"/>
              <a:t>31/03/2021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6C14BB-B079-4747-975A-007A8EADEE62}" type="slidenum">
              <a:rPr lang="en-GB" smtClean="0"/>
              <a:t>‹#›</a:t>
            </a:fld>
            <a:endParaRPr lang="en-GB"/>
          </a:p>
        </p:txBody>
      </p:sp>
    </p:spTree>
    <p:extLst>
      <p:ext uri="{BB962C8B-B14F-4D97-AF65-F5344CB8AC3E}">
        <p14:creationId xmlns:p14="http://schemas.microsoft.com/office/powerpoint/2010/main" val="201379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A9A269C-EFEA-4B38-AEEB-2CF0D99782A3}" type="datetimeFigureOut">
              <a:rPr lang="en-GB" smtClean="0"/>
              <a:t>31/03/2021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6C14BB-B079-4747-975A-007A8EADEE62}" type="slidenum">
              <a:rPr lang="en-GB" smtClean="0"/>
              <a:t>‹#›</a:t>
            </a:fld>
            <a:endParaRPr lang="en-GB"/>
          </a:p>
        </p:txBody>
      </p:sp>
    </p:spTree>
    <p:extLst>
      <p:ext uri="{BB962C8B-B14F-4D97-AF65-F5344CB8AC3E}">
        <p14:creationId xmlns:p14="http://schemas.microsoft.com/office/powerpoint/2010/main" val="121726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A9A269C-EFEA-4B38-AEEB-2CF0D99782A3}" type="datetimeFigureOut">
              <a:rPr lang="en-GB" smtClean="0"/>
              <a:t>31/03/2021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6C14BB-B079-4747-975A-007A8EADEE62}" type="slidenum">
              <a:rPr lang="en-GB" smtClean="0"/>
              <a:t>‹#›</a:t>
            </a:fld>
            <a:endParaRPr lang="en-GB"/>
          </a:p>
        </p:txBody>
      </p:sp>
    </p:spTree>
    <p:extLst>
      <p:ext uri="{BB962C8B-B14F-4D97-AF65-F5344CB8AC3E}">
        <p14:creationId xmlns:p14="http://schemas.microsoft.com/office/powerpoint/2010/main" val="271488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A269C-EFEA-4B38-AEEB-2CF0D99782A3}" type="datetimeFigureOut">
              <a:rPr lang="en-GB" smtClean="0"/>
              <a:t>31/03/2021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6C14BB-B079-4747-975A-007A8EADEE62}" type="slidenum">
              <a:rPr lang="en-GB" smtClean="0"/>
              <a:t>‹#›</a:t>
            </a:fld>
            <a:endParaRPr lang="en-GB"/>
          </a:p>
        </p:txBody>
      </p:sp>
    </p:spTree>
    <p:extLst>
      <p:ext uri="{BB962C8B-B14F-4D97-AF65-F5344CB8AC3E}">
        <p14:creationId xmlns:p14="http://schemas.microsoft.com/office/powerpoint/2010/main" val="245639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9A269C-EFEA-4B38-AEEB-2CF0D99782A3}" type="datetimeFigureOut">
              <a:rPr lang="en-GB" smtClean="0"/>
              <a:t>31/03/2021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6C14BB-B079-4747-975A-007A8EADEE62}" type="slidenum">
              <a:rPr lang="en-GB" smtClean="0"/>
              <a:t>‹#›</a:t>
            </a:fld>
            <a:endParaRPr lang="en-GB"/>
          </a:p>
        </p:txBody>
      </p:sp>
    </p:spTree>
    <p:extLst>
      <p:ext uri="{BB962C8B-B14F-4D97-AF65-F5344CB8AC3E}">
        <p14:creationId xmlns:p14="http://schemas.microsoft.com/office/powerpoint/2010/main" val="14913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9A269C-EFEA-4B38-AEEB-2CF0D99782A3}" type="datetimeFigureOut">
              <a:rPr lang="en-GB" smtClean="0"/>
              <a:t>31/03/2021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6C14BB-B079-4747-975A-007A8EADEE62}" type="slidenum">
              <a:rPr lang="en-GB" smtClean="0"/>
              <a:t>‹#›</a:t>
            </a:fld>
            <a:endParaRPr lang="en-GB"/>
          </a:p>
        </p:txBody>
      </p:sp>
    </p:spTree>
    <p:extLst>
      <p:ext uri="{BB962C8B-B14F-4D97-AF65-F5344CB8AC3E}">
        <p14:creationId xmlns:p14="http://schemas.microsoft.com/office/powerpoint/2010/main" val="111555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A269C-EFEA-4B38-AEEB-2CF0D99782A3}" type="datetimeFigureOut">
              <a:rPr lang="en-GB" smtClean="0"/>
              <a:t>31/03/2021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C14BB-B079-4747-975A-007A8EADEE62}" type="slidenum">
              <a:rPr lang="en-GB" smtClean="0"/>
              <a:t>‹#›</a:t>
            </a:fld>
            <a:endParaRPr lang="en-GB"/>
          </a:p>
        </p:txBody>
      </p:sp>
    </p:spTree>
    <p:extLst>
      <p:ext uri="{BB962C8B-B14F-4D97-AF65-F5344CB8AC3E}">
        <p14:creationId xmlns:p14="http://schemas.microsoft.com/office/powerpoint/2010/main" val="148829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S4 revision</a:t>
            </a:r>
            <a:endParaRPr lang="en-GB" dirty="0"/>
          </a:p>
        </p:txBody>
      </p:sp>
      <p:sp>
        <p:nvSpPr>
          <p:cNvPr id="3" name="Subtitle 2"/>
          <p:cNvSpPr>
            <a:spLocks noGrp="1"/>
          </p:cNvSpPr>
          <p:nvPr>
            <p:ph type="subTitle" idx="1"/>
          </p:nvPr>
        </p:nvSpPr>
        <p:spPr/>
        <p:txBody>
          <a:bodyPr/>
          <a:lstStyle/>
          <a:p>
            <a:r>
              <a:rPr lang="en-GB" dirty="0" smtClean="0"/>
              <a:t>31</a:t>
            </a:r>
            <a:r>
              <a:rPr lang="en-GB" baseline="30000" dirty="0" smtClean="0"/>
              <a:t>st</a:t>
            </a:r>
            <a:r>
              <a:rPr lang="en-GB" dirty="0" smtClean="0"/>
              <a:t> March 2021</a:t>
            </a:r>
            <a:endParaRPr lang="en-GB" dirty="0"/>
          </a:p>
        </p:txBody>
      </p:sp>
    </p:spTree>
    <p:extLst>
      <p:ext uri="{BB962C8B-B14F-4D97-AF65-F5344CB8AC3E}">
        <p14:creationId xmlns:p14="http://schemas.microsoft.com/office/powerpoint/2010/main" val="428600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75920" y="2714918"/>
            <a:ext cx="1440160" cy="1265947"/>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Effects of the French Revolution on the Abolition of the Atlantic Slave Trade</a:t>
            </a:r>
            <a:endParaRPr lang="en-GB" sz="1400" dirty="0"/>
          </a:p>
        </p:txBody>
      </p:sp>
      <p:sp>
        <p:nvSpPr>
          <p:cNvPr id="5" name="Rounded Rectangle 4"/>
          <p:cNvSpPr/>
          <p:nvPr/>
        </p:nvSpPr>
        <p:spPr>
          <a:xfrm>
            <a:off x="5369091" y="1305542"/>
            <a:ext cx="1440160" cy="61129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GB" sz="1400" dirty="0"/>
              <a:t>New Ideas</a:t>
            </a:r>
            <a:endParaRPr lang="en-GB" sz="1400" dirty="0"/>
          </a:p>
        </p:txBody>
      </p:sp>
      <p:sp>
        <p:nvSpPr>
          <p:cNvPr id="6" name="Rounded Rectangle 5"/>
          <p:cNvSpPr/>
          <p:nvPr/>
        </p:nvSpPr>
        <p:spPr>
          <a:xfrm>
            <a:off x="7691061" y="2315876"/>
            <a:ext cx="1283971" cy="73829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1400" dirty="0"/>
              <a:t>War between Britain and France</a:t>
            </a:r>
            <a:endParaRPr lang="en-GB" sz="1400" dirty="0"/>
          </a:p>
        </p:txBody>
      </p:sp>
      <p:sp>
        <p:nvSpPr>
          <p:cNvPr id="7" name="Rounded Rectangle 6"/>
          <p:cNvSpPr/>
          <p:nvPr/>
        </p:nvSpPr>
        <p:spPr>
          <a:xfrm>
            <a:off x="7464152" y="4437113"/>
            <a:ext cx="1440160" cy="75235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1400" dirty="0"/>
              <a:t>War &amp; Revolution in Haiti</a:t>
            </a:r>
            <a:endParaRPr lang="en-GB" sz="1400" dirty="0"/>
          </a:p>
        </p:txBody>
      </p:sp>
      <p:sp>
        <p:nvSpPr>
          <p:cNvPr id="8" name="Rounded Rectangle 7"/>
          <p:cNvSpPr/>
          <p:nvPr/>
        </p:nvSpPr>
        <p:spPr>
          <a:xfrm>
            <a:off x="3868890" y="4437113"/>
            <a:ext cx="1440160" cy="75235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1400" dirty="0">
                <a:solidFill>
                  <a:schemeClr val="bg1"/>
                </a:solidFill>
              </a:rPr>
              <a:t>Poor overthrowing the wealthy</a:t>
            </a:r>
            <a:endParaRPr lang="en-GB" sz="1400" dirty="0">
              <a:solidFill>
                <a:schemeClr val="bg1"/>
              </a:solidFill>
            </a:endParaRPr>
          </a:p>
        </p:txBody>
      </p:sp>
      <p:sp>
        <p:nvSpPr>
          <p:cNvPr id="9" name="Rounded Rectangle 8"/>
          <p:cNvSpPr/>
          <p:nvPr/>
        </p:nvSpPr>
        <p:spPr>
          <a:xfrm>
            <a:off x="2982211" y="2350755"/>
            <a:ext cx="1440160" cy="611290"/>
          </a:xfrm>
          <a:prstGeom prst="round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1400" dirty="0">
                <a:solidFill>
                  <a:schemeClr val="tx1"/>
                </a:solidFill>
              </a:rPr>
              <a:t>Growing of the Navy</a:t>
            </a:r>
            <a:endParaRPr lang="en-GB" sz="1400" dirty="0">
              <a:solidFill>
                <a:schemeClr val="tx1"/>
              </a:solidFill>
            </a:endParaRPr>
          </a:p>
        </p:txBody>
      </p:sp>
      <p:cxnSp>
        <p:nvCxnSpPr>
          <p:cNvPr id="10" name="Straight Arrow Connector 9"/>
          <p:cNvCxnSpPr>
            <a:stCxn id="4" idx="0"/>
          </p:cNvCxnSpPr>
          <p:nvPr/>
        </p:nvCxnSpPr>
        <p:spPr>
          <a:xfrm flipV="1">
            <a:off x="6096000" y="1916833"/>
            <a:ext cx="0" cy="79808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6" idx="1"/>
          </p:cNvCxnSpPr>
          <p:nvPr/>
        </p:nvCxnSpPr>
        <p:spPr>
          <a:xfrm flipV="1">
            <a:off x="6809252" y="2685021"/>
            <a:ext cx="881809" cy="56829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816081" y="3765448"/>
            <a:ext cx="874981" cy="671664"/>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954014" y="3861048"/>
            <a:ext cx="421906"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1"/>
            <a:endCxn id="9" idx="3"/>
          </p:cNvCxnSpPr>
          <p:nvPr/>
        </p:nvCxnSpPr>
        <p:spPr>
          <a:xfrm flipH="1" flipV="1">
            <a:off x="4422372" y="2656401"/>
            <a:ext cx="953549" cy="69149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1732247" y="1124745"/>
            <a:ext cx="1656184" cy="1131202"/>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dirty="0">
                <a:solidFill>
                  <a:schemeClr val="tx1"/>
                </a:solidFill>
              </a:rPr>
              <a:t>Britain needed ships and sailors to protect itself and the Empire at times of war.</a:t>
            </a:r>
            <a:endParaRPr lang="en-GB" sz="1300" dirty="0">
              <a:solidFill>
                <a:schemeClr val="tx1"/>
              </a:solidFill>
            </a:endParaRPr>
          </a:p>
        </p:txBody>
      </p:sp>
      <p:sp>
        <p:nvSpPr>
          <p:cNvPr id="29" name="Rounded Rectangle 28"/>
          <p:cNvSpPr/>
          <p:nvPr/>
        </p:nvSpPr>
        <p:spPr>
          <a:xfrm>
            <a:off x="1524001" y="3054166"/>
            <a:ext cx="1864431" cy="123893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dirty="0">
                <a:solidFill>
                  <a:schemeClr val="tx1"/>
                </a:solidFill>
              </a:rPr>
              <a:t>The slave trade was seen as the ‘nursery of seamen’ - it provided training for sailors joining the Royal Navy.</a:t>
            </a:r>
          </a:p>
        </p:txBody>
      </p:sp>
      <p:sp>
        <p:nvSpPr>
          <p:cNvPr id="30" name="Rounded Rectangle 29"/>
          <p:cNvSpPr/>
          <p:nvPr/>
        </p:nvSpPr>
        <p:spPr>
          <a:xfrm>
            <a:off x="8975033" y="581349"/>
            <a:ext cx="1667069" cy="1492379"/>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dirty="0"/>
              <a:t>In 1793 Britain became involved in the French Revolutionary Wars. They needed money to pay for the war.</a:t>
            </a:r>
          </a:p>
        </p:txBody>
      </p:sp>
      <p:sp>
        <p:nvSpPr>
          <p:cNvPr id="31" name="Rounded Rectangle 30"/>
          <p:cNvSpPr/>
          <p:nvPr/>
        </p:nvSpPr>
        <p:spPr>
          <a:xfrm>
            <a:off x="9131221" y="2656401"/>
            <a:ext cx="1536779" cy="2284768"/>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dirty="0"/>
              <a:t>To oppose the slave trade during a major war seemed unpatriotic (disloyal to your country) to many and the abolitionists lost support.</a:t>
            </a:r>
          </a:p>
        </p:txBody>
      </p:sp>
      <p:sp>
        <p:nvSpPr>
          <p:cNvPr id="32" name="Rounded Rectangle 31"/>
          <p:cNvSpPr/>
          <p:nvPr/>
        </p:nvSpPr>
        <p:spPr>
          <a:xfrm>
            <a:off x="6073146" y="109531"/>
            <a:ext cx="2337994" cy="91419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GB" sz="1300" dirty="0"/>
              <a:t>This alarmed the British government who made it difficult for the abolitionists to hold meetings</a:t>
            </a:r>
            <a:r>
              <a:rPr lang="en-GB" sz="1300" dirty="0"/>
              <a:t>.</a:t>
            </a:r>
            <a:endParaRPr lang="en-GB" sz="1300" dirty="0"/>
          </a:p>
        </p:txBody>
      </p:sp>
      <p:sp>
        <p:nvSpPr>
          <p:cNvPr id="33" name="Rounded Rectangle 32"/>
          <p:cNvSpPr/>
          <p:nvPr/>
        </p:nvSpPr>
        <p:spPr>
          <a:xfrm>
            <a:off x="3643746" y="109531"/>
            <a:ext cx="2375108" cy="91419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GB" sz="1300" dirty="0"/>
              <a:t>French revolutionary ideas of liberty and freedom became linked with the arguments of the </a:t>
            </a:r>
            <a:r>
              <a:rPr lang="en-GB" sz="1300" dirty="0"/>
              <a:t>abolitionists</a:t>
            </a:r>
            <a:endParaRPr lang="en-GB" sz="1300" dirty="0"/>
          </a:p>
        </p:txBody>
      </p:sp>
      <p:sp>
        <p:nvSpPr>
          <p:cNvPr id="34" name="Rounded Rectangle 33"/>
          <p:cNvSpPr/>
          <p:nvPr/>
        </p:nvSpPr>
        <p:spPr>
          <a:xfrm>
            <a:off x="8108168" y="5426035"/>
            <a:ext cx="2463214" cy="1321291"/>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dirty="0"/>
              <a:t>A slave revolt on the French colony of Saint </a:t>
            </a:r>
            <a:r>
              <a:rPr lang="en-GB" sz="1300" dirty="0" err="1"/>
              <a:t>Domingue</a:t>
            </a:r>
            <a:r>
              <a:rPr lang="en-GB" sz="1300" dirty="0"/>
              <a:t> frightened the British government who thoughts steps towards abolition would encourage more slave rebellions.</a:t>
            </a:r>
          </a:p>
        </p:txBody>
      </p:sp>
      <p:sp>
        <p:nvSpPr>
          <p:cNvPr id="35" name="Rounded Rectangle 34"/>
          <p:cNvSpPr/>
          <p:nvPr/>
        </p:nvSpPr>
        <p:spPr>
          <a:xfrm>
            <a:off x="6464897" y="5376368"/>
            <a:ext cx="1577347" cy="1322115"/>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dirty="0"/>
              <a:t>Led by </a:t>
            </a:r>
            <a:r>
              <a:rPr lang="en-GB" sz="1300" dirty="0" err="1"/>
              <a:t>Toussant</a:t>
            </a:r>
            <a:r>
              <a:rPr lang="en-GB" sz="1300" dirty="0"/>
              <a:t> </a:t>
            </a:r>
            <a:r>
              <a:rPr lang="en-GB" sz="1300" dirty="0" err="1"/>
              <a:t>L’ouverture</a:t>
            </a:r>
            <a:r>
              <a:rPr lang="en-GB" sz="1300" dirty="0"/>
              <a:t> the freed slaves set up an independent nation called Haiti.</a:t>
            </a:r>
          </a:p>
        </p:txBody>
      </p:sp>
      <p:sp>
        <p:nvSpPr>
          <p:cNvPr id="36" name="Rounded Rectangle 35"/>
          <p:cNvSpPr/>
          <p:nvPr/>
        </p:nvSpPr>
        <p:spPr>
          <a:xfrm>
            <a:off x="1664766" y="4653137"/>
            <a:ext cx="1721433" cy="209433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GB" sz="1300" dirty="0">
                <a:solidFill>
                  <a:schemeClr val="bg1"/>
                </a:solidFill>
              </a:rPr>
              <a:t>The poor overthrowing their King and getting rid of the Monarchy made many wealthy and powerful people  in Britain afraid of what might happen</a:t>
            </a:r>
            <a:endParaRPr lang="en-GB" sz="1300" dirty="0">
              <a:solidFill>
                <a:schemeClr val="bg1"/>
              </a:solidFill>
            </a:endParaRPr>
          </a:p>
        </p:txBody>
      </p:sp>
      <p:sp>
        <p:nvSpPr>
          <p:cNvPr id="37" name="Rounded Rectangle 36"/>
          <p:cNvSpPr/>
          <p:nvPr/>
        </p:nvSpPr>
        <p:spPr>
          <a:xfrm>
            <a:off x="3513854" y="5327379"/>
            <a:ext cx="2366122" cy="142009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1300" dirty="0">
                <a:solidFill>
                  <a:schemeClr val="bg1"/>
                </a:solidFill>
              </a:rPr>
              <a:t>France created a new class system, government and State where the People had more rights. British government were worried the British people would want this also. </a:t>
            </a:r>
            <a:endParaRPr lang="en-GB" sz="1300" dirty="0">
              <a:solidFill>
                <a:schemeClr val="bg1"/>
              </a:solidFill>
            </a:endParaRPr>
          </a:p>
        </p:txBody>
      </p:sp>
      <p:cxnSp>
        <p:nvCxnSpPr>
          <p:cNvPr id="38" name="Straight Arrow Connector 37"/>
          <p:cNvCxnSpPr>
            <a:stCxn id="9" idx="0"/>
          </p:cNvCxnSpPr>
          <p:nvPr/>
        </p:nvCxnSpPr>
        <p:spPr>
          <a:xfrm flipH="1" flipV="1">
            <a:off x="3388433" y="1796701"/>
            <a:ext cx="313859" cy="554054"/>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9" idx="2"/>
            <a:endCxn id="29" idx="3"/>
          </p:cNvCxnSpPr>
          <p:nvPr/>
        </p:nvCxnSpPr>
        <p:spPr>
          <a:xfrm flipH="1">
            <a:off x="3388431" y="2962045"/>
            <a:ext cx="313860" cy="711586"/>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386198" y="4751314"/>
            <a:ext cx="482692" cy="619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3702292" y="5137326"/>
            <a:ext cx="166599" cy="1900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860972" y="4754372"/>
            <a:ext cx="874981" cy="670987"/>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7104112" y="4813290"/>
            <a:ext cx="326808" cy="61206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8256846" y="1460141"/>
            <a:ext cx="718186" cy="82842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31" idx="1"/>
          </p:cNvCxnSpPr>
          <p:nvPr/>
        </p:nvCxnSpPr>
        <p:spPr>
          <a:xfrm>
            <a:off x="8108168" y="3029923"/>
            <a:ext cx="1023053" cy="76886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 idx="3"/>
          </p:cNvCxnSpPr>
          <p:nvPr/>
        </p:nvCxnSpPr>
        <p:spPr>
          <a:xfrm flipV="1">
            <a:off x="6809252" y="1023729"/>
            <a:ext cx="621669" cy="58745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4655841" y="1043726"/>
            <a:ext cx="713251" cy="58745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6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7806" t="10803" r="16032" b="5805"/>
          <a:stretch/>
        </p:blipFill>
        <p:spPr>
          <a:xfrm>
            <a:off x="1323702" y="0"/>
            <a:ext cx="9718766" cy="6887198"/>
          </a:xfrm>
          <a:prstGeom prst="rect">
            <a:avLst/>
          </a:prstGeom>
        </p:spPr>
      </p:pic>
      <p:sp>
        <p:nvSpPr>
          <p:cNvPr id="5" name="TextBox 4"/>
          <p:cNvSpPr txBox="1"/>
          <p:nvPr/>
        </p:nvSpPr>
        <p:spPr>
          <a:xfrm>
            <a:off x="6008914" y="535576"/>
            <a:ext cx="1737360" cy="646331"/>
          </a:xfrm>
          <a:prstGeom prst="rect">
            <a:avLst/>
          </a:prstGeom>
          <a:noFill/>
        </p:spPr>
        <p:txBody>
          <a:bodyPr wrap="square" rtlCol="0">
            <a:spAutoFit/>
          </a:bodyPr>
          <a:lstStyle/>
          <a:p>
            <a:r>
              <a:rPr lang="en-GB" dirty="0" smtClean="0"/>
              <a:t>Montgomery Bus Boycott</a:t>
            </a:r>
            <a:endParaRPr lang="en-GB" dirty="0"/>
          </a:p>
        </p:txBody>
      </p:sp>
      <p:sp>
        <p:nvSpPr>
          <p:cNvPr id="6" name="TextBox 5"/>
          <p:cNvSpPr txBox="1"/>
          <p:nvPr/>
        </p:nvSpPr>
        <p:spPr>
          <a:xfrm>
            <a:off x="8029302" y="3365085"/>
            <a:ext cx="1737360" cy="646331"/>
          </a:xfrm>
          <a:prstGeom prst="rect">
            <a:avLst/>
          </a:prstGeom>
          <a:noFill/>
        </p:spPr>
        <p:txBody>
          <a:bodyPr wrap="square" rtlCol="0">
            <a:spAutoFit/>
          </a:bodyPr>
          <a:lstStyle/>
          <a:p>
            <a:r>
              <a:rPr lang="en-GB" dirty="0" smtClean="0"/>
              <a:t>The Middle Passage</a:t>
            </a:r>
            <a:endParaRPr lang="en-GB" dirty="0"/>
          </a:p>
        </p:txBody>
      </p:sp>
      <p:sp>
        <p:nvSpPr>
          <p:cNvPr id="7" name="TextBox 6"/>
          <p:cNvSpPr txBox="1"/>
          <p:nvPr/>
        </p:nvSpPr>
        <p:spPr>
          <a:xfrm>
            <a:off x="7798525" y="4582793"/>
            <a:ext cx="1737360" cy="923330"/>
          </a:xfrm>
          <a:prstGeom prst="rect">
            <a:avLst/>
          </a:prstGeom>
          <a:noFill/>
        </p:spPr>
        <p:txBody>
          <a:bodyPr wrap="square" rtlCol="0">
            <a:spAutoFit/>
          </a:bodyPr>
          <a:lstStyle/>
          <a:p>
            <a:r>
              <a:rPr lang="en-GB" dirty="0" smtClean="0"/>
              <a:t>Reasons for immigration to Scotland </a:t>
            </a:r>
            <a:endParaRPr lang="en-GB" dirty="0"/>
          </a:p>
        </p:txBody>
      </p:sp>
      <p:sp>
        <p:nvSpPr>
          <p:cNvPr id="8" name="TextBox 7"/>
          <p:cNvSpPr txBox="1"/>
          <p:nvPr/>
        </p:nvSpPr>
        <p:spPr>
          <a:xfrm>
            <a:off x="6061165" y="5397231"/>
            <a:ext cx="1737360" cy="923330"/>
          </a:xfrm>
          <a:prstGeom prst="rect">
            <a:avLst/>
          </a:prstGeom>
          <a:noFill/>
        </p:spPr>
        <p:txBody>
          <a:bodyPr wrap="square" rtlCol="0">
            <a:spAutoFit/>
          </a:bodyPr>
          <a:lstStyle/>
          <a:p>
            <a:r>
              <a:rPr lang="en-GB" dirty="0" smtClean="0"/>
              <a:t>Experience of immigrants in Scotland</a:t>
            </a:r>
            <a:endParaRPr lang="en-GB" dirty="0"/>
          </a:p>
        </p:txBody>
      </p:sp>
      <p:sp>
        <p:nvSpPr>
          <p:cNvPr id="9" name="TextBox 8"/>
          <p:cNvSpPr txBox="1"/>
          <p:nvPr/>
        </p:nvSpPr>
        <p:spPr>
          <a:xfrm>
            <a:off x="4323805" y="5027236"/>
            <a:ext cx="1737360" cy="1200329"/>
          </a:xfrm>
          <a:prstGeom prst="rect">
            <a:avLst/>
          </a:prstGeom>
          <a:noFill/>
        </p:spPr>
        <p:txBody>
          <a:bodyPr wrap="square" rtlCol="0">
            <a:spAutoFit/>
          </a:bodyPr>
          <a:lstStyle/>
          <a:p>
            <a:r>
              <a:rPr lang="en-GB" dirty="0" smtClean="0"/>
              <a:t>Changing attitudes to immigrants in the USA</a:t>
            </a:r>
            <a:endParaRPr lang="en-GB" dirty="0"/>
          </a:p>
        </p:txBody>
      </p:sp>
      <p:sp>
        <p:nvSpPr>
          <p:cNvPr id="10" name="TextBox 9"/>
          <p:cNvSpPr txBox="1"/>
          <p:nvPr/>
        </p:nvSpPr>
        <p:spPr>
          <a:xfrm>
            <a:off x="2586445" y="4704070"/>
            <a:ext cx="1737360" cy="923330"/>
          </a:xfrm>
          <a:prstGeom prst="rect">
            <a:avLst/>
          </a:prstGeom>
          <a:noFill/>
        </p:spPr>
        <p:txBody>
          <a:bodyPr wrap="square" rtlCol="0">
            <a:spAutoFit/>
          </a:bodyPr>
          <a:lstStyle/>
          <a:p>
            <a:r>
              <a:rPr lang="en-GB" dirty="0" smtClean="0"/>
              <a:t>Scots contribution to the empire</a:t>
            </a:r>
            <a:endParaRPr lang="en-GB" dirty="0"/>
          </a:p>
        </p:txBody>
      </p:sp>
      <p:sp>
        <p:nvSpPr>
          <p:cNvPr id="11" name="TextBox 10"/>
          <p:cNvSpPr txBox="1"/>
          <p:nvPr/>
        </p:nvSpPr>
        <p:spPr>
          <a:xfrm>
            <a:off x="2238103" y="3590694"/>
            <a:ext cx="1737360" cy="369332"/>
          </a:xfrm>
          <a:prstGeom prst="rect">
            <a:avLst/>
          </a:prstGeom>
          <a:noFill/>
        </p:spPr>
        <p:txBody>
          <a:bodyPr wrap="square" rtlCol="0">
            <a:spAutoFit/>
          </a:bodyPr>
          <a:lstStyle/>
          <a:p>
            <a:r>
              <a:rPr lang="en-GB" dirty="0" smtClean="0"/>
              <a:t>Black power</a:t>
            </a:r>
            <a:endParaRPr lang="en-GB" dirty="0"/>
          </a:p>
        </p:txBody>
      </p:sp>
      <p:sp>
        <p:nvSpPr>
          <p:cNvPr id="12" name="TextBox 11"/>
          <p:cNvSpPr txBox="1"/>
          <p:nvPr/>
        </p:nvSpPr>
        <p:spPr>
          <a:xfrm>
            <a:off x="2238103" y="2204211"/>
            <a:ext cx="1737360" cy="369332"/>
          </a:xfrm>
          <a:prstGeom prst="rect">
            <a:avLst/>
          </a:prstGeom>
          <a:noFill/>
        </p:spPr>
        <p:txBody>
          <a:bodyPr wrap="square" rtlCol="0">
            <a:spAutoFit/>
          </a:bodyPr>
          <a:lstStyle/>
          <a:p>
            <a:r>
              <a:rPr lang="en-GB" dirty="0" smtClean="0"/>
              <a:t>Sit-Ins</a:t>
            </a:r>
            <a:endParaRPr lang="en-GB" dirty="0"/>
          </a:p>
        </p:txBody>
      </p:sp>
      <p:sp>
        <p:nvSpPr>
          <p:cNvPr id="13" name="TextBox 12"/>
          <p:cNvSpPr txBox="1"/>
          <p:nvPr/>
        </p:nvSpPr>
        <p:spPr>
          <a:xfrm>
            <a:off x="3045822" y="987434"/>
            <a:ext cx="1737360" cy="646331"/>
          </a:xfrm>
          <a:prstGeom prst="rect">
            <a:avLst/>
          </a:prstGeom>
          <a:noFill/>
        </p:spPr>
        <p:txBody>
          <a:bodyPr wrap="square" rtlCol="0">
            <a:spAutoFit/>
          </a:bodyPr>
          <a:lstStyle/>
          <a:p>
            <a:r>
              <a:rPr lang="en-GB" dirty="0" smtClean="0"/>
              <a:t>Abolition movement</a:t>
            </a:r>
            <a:endParaRPr lang="en-GB" dirty="0"/>
          </a:p>
        </p:txBody>
      </p:sp>
      <p:sp>
        <p:nvSpPr>
          <p:cNvPr id="14" name="TextBox 13"/>
          <p:cNvSpPr txBox="1"/>
          <p:nvPr/>
        </p:nvSpPr>
        <p:spPr>
          <a:xfrm>
            <a:off x="7746274" y="2207376"/>
            <a:ext cx="1737360" cy="646331"/>
          </a:xfrm>
          <a:prstGeom prst="rect">
            <a:avLst/>
          </a:prstGeom>
          <a:noFill/>
        </p:spPr>
        <p:txBody>
          <a:bodyPr wrap="square" rtlCol="0">
            <a:spAutoFit/>
          </a:bodyPr>
          <a:lstStyle/>
          <a:p>
            <a:r>
              <a:rPr lang="en-GB" dirty="0" smtClean="0"/>
              <a:t>Resistance on plantations</a:t>
            </a:r>
            <a:endParaRPr lang="en-GB" dirty="0"/>
          </a:p>
        </p:txBody>
      </p:sp>
      <p:sp>
        <p:nvSpPr>
          <p:cNvPr id="15" name="TextBox 14"/>
          <p:cNvSpPr txBox="1"/>
          <p:nvPr/>
        </p:nvSpPr>
        <p:spPr>
          <a:xfrm>
            <a:off x="7160622" y="1416056"/>
            <a:ext cx="1737360" cy="369332"/>
          </a:xfrm>
          <a:prstGeom prst="rect">
            <a:avLst/>
          </a:prstGeom>
          <a:noFill/>
        </p:spPr>
        <p:txBody>
          <a:bodyPr wrap="square" rtlCol="0">
            <a:spAutoFit/>
          </a:bodyPr>
          <a:lstStyle/>
          <a:p>
            <a:r>
              <a:rPr lang="en-GB" dirty="0" smtClean="0"/>
              <a:t>Little-Rock</a:t>
            </a:r>
            <a:endParaRPr lang="en-GB" dirty="0"/>
          </a:p>
        </p:txBody>
      </p:sp>
      <p:sp>
        <p:nvSpPr>
          <p:cNvPr id="16" name="TextBox 15"/>
          <p:cNvSpPr txBox="1"/>
          <p:nvPr/>
        </p:nvSpPr>
        <p:spPr>
          <a:xfrm>
            <a:off x="4657995" y="215727"/>
            <a:ext cx="1197429" cy="1200329"/>
          </a:xfrm>
          <a:prstGeom prst="rect">
            <a:avLst/>
          </a:prstGeom>
          <a:noFill/>
        </p:spPr>
        <p:txBody>
          <a:bodyPr wrap="square" rtlCol="0">
            <a:spAutoFit/>
          </a:bodyPr>
          <a:lstStyle/>
          <a:p>
            <a:r>
              <a:rPr lang="en-GB" dirty="0" smtClean="0"/>
              <a:t>Impact of the empire on Scotland </a:t>
            </a:r>
            <a:endParaRPr lang="en-GB" dirty="0"/>
          </a:p>
        </p:txBody>
      </p:sp>
    </p:spTree>
    <p:extLst>
      <p:ext uri="{BB962C8B-B14F-4D97-AF65-F5344CB8AC3E}">
        <p14:creationId xmlns:p14="http://schemas.microsoft.com/office/powerpoint/2010/main" val="513152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2995" y="1996984"/>
            <a:ext cx="2519226" cy="2290205"/>
          </a:xfrm>
          <a:prstGeom prst="rect">
            <a:avLst/>
          </a:prstGeom>
        </p:spPr>
      </p:pic>
      <p:cxnSp>
        <p:nvCxnSpPr>
          <p:cNvPr id="6" name="Straight Connector 5"/>
          <p:cNvCxnSpPr/>
          <p:nvPr/>
        </p:nvCxnSpPr>
        <p:spPr>
          <a:xfrm flipV="1">
            <a:off x="7132320" y="1515291"/>
            <a:ext cx="640080" cy="481693"/>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3041468" y="3142086"/>
            <a:ext cx="908142" cy="1"/>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V="1">
            <a:off x="3204754" y="4563291"/>
            <a:ext cx="640080" cy="481693"/>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7267303" y="3142086"/>
            <a:ext cx="809897" cy="1"/>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3370217" y="1515291"/>
            <a:ext cx="612050" cy="481693"/>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132320" y="4563291"/>
            <a:ext cx="539931" cy="48169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7787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Timed questions</a:t>
            </a:r>
            <a:endParaRPr lang="en-GB" dirty="0"/>
          </a:p>
        </p:txBody>
      </p:sp>
      <p:sp>
        <p:nvSpPr>
          <p:cNvPr id="3" name="Content Placeholder 2"/>
          <p:cNvSpPr>
            <a:spLocks noGrp="1"/>
          </p:cNvSpPr>
          <p:nvPr>
            <p:ph idx="1"/>
          </p:nvPr>
        </p:nvSpPr>
        <p:spPr/>
        <p:txBody>
          <a:bodyPr>
            <a:normAutofit/>
          </a:bodyPr>
          <a:lstStyle/>
          <a:p>
            <a:r>
              <a:rPr lang="en-GB" dirty="0" smtClean="0"/>
              <a:t>Describe the importance of the Catholic church to Irish immigrants (4)</a:t>
            </a:r>
            <a:endParaRPr lang="en-GB" dirty="0"/>
          </a:p>
          <a:p>
            <a:endParaRPr lang="en-GB" dirty="0" smtClean="0"/>
          </a:p>
          <a:p>
            <a:r>
              <a:rPr lang="en-GB" dirty="0" smtClean="0"/>
              <a:t>Explain the reasons why so many Scots were successful in the countries to which they emigrated (6)</a:t>
            </a:r>
          </a:p>
          <a:p>
            <a:pPr marL="0" indent="0">
              <a:buNone/>
            </a:pPr>
            <a:endParaRPr lang="en-GB" dirty="0"/>
          </a:p>
          <a:p>
            <a:r>
              <a:rPr lang="en-GB" dirty="0" smtClean="0"/>
              <a:t>To what extent was fear of revolution the main reason why many Americans’ attitude towards immigration changed after 1918? (9)</a:t>
            </a:r>
          </a:p>
        </p:txBody>
      </p:sp>
    </p:spTree>
    <p:extLst>
      <p:ext uri="{BB962C8B-B14F-4D97-AF65-F5344CB8AC3E}">
        <p14:creationId xmlns:p14="http://schemas.microsoft.com/office/powerpoint/2010/main" val="3938653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Marking scheme</a:t>
            </a:r>
            <a:endParaRPr lang="en-GB" dirty="0"/>
          </a:p>
        </p:txBody>
      </p:sp>
      <p:sp>
        <p:nvSpPr>
          <p:cNvPr id="3" name="Content Placeholder 2"/>
          <p:cNvSpPr>
            <a:spLocks noGrp="1"/>
          </p:cNvSpPr>
          <p:nvPr>
            <p:ph idx="1"/>
          </p:nvPr>
        </p:nvSpPr>
        <p:spPr/>
        <p:txBody>
          <a:bodyPr/>
          <a:lstStyle/>
          <a:p>
            <a:r>
              <a:rPr lang="en-GB" dirty="0" smtClean="0"/>
              <a:t>Describe:</a:t>
            </a:r>
          </a:p>
          <a:p>
            <a:pPr lvl="1"/>
            <a:r>
              <a:rPr lang="en-GB" dirty="0" smtClean="0"/>
              <a:t>Priests helped them to write letters home and apply for jobs</a:t>
            </a:r>
          </a:p>
          <a:p>
            <a:pPr lvl="1"/>
            <a:r>
              <a:rPr lang="en-GB" dirty="0" smtClean="0"/>
              <a:t>Allowed them to practice their faith </a:t>
            </a:r>
          </a:p>
          <a:p>
            <a:pPr lvl="1"/>
            <a:r>
              <a:rPr lang="en-GB" dirty="0" smtClean="0"/>
              <a:t>Receiving sacraments: Holy communion, baptism, weddings, funerals etc.</a:t>
            </a:r>
          </a:p>
          <a:p>
            <a:pPr lvl="1"/>
            <a:r>
              <a:rPr lang="en-GB" dirty="0" smtClean="0"/>
              <a:t>A home away from home: sense of family and community </a:t>
            </a:r>
          </a:p>
          <a:p>
            <a:pPr lvl="1"/>
            <a:r>
              <a:rPr lang="en-GB" dirty="0" smtClean="0"/>
              <a:t>Religious freedom </a:t>
            </a:r>
          </a:p>
          <a:p>
            <a:pPr lvl="1"/>
            <a:r>
              <a:rPr lang="en-GB" dirty="0" smtClean="0"/>
              <a:t>Charity help – St Vincent de Paul etc.</a:t>
            </a:r>
          </a:p>
          <a:p>
            <a:pPr lvl="1"/>
            <a:r>
              <a:rPr lang="en-GB" dirty="0" smtClean="0"/>
              <a:t>Football clubs (Celtic, </a:t>
            </a:r>
            <a:r>
              <a:rPr lang="en-GB" dirty="0" err="1" smtClean="0"/>
              <a:t>hibs</a:t>
            </a:r>
            <a:r>
              <a:rPr lang="en-GB" smtClean="0"/>
              <a:t> etc…)</a:t>
            </a:r>
          </a:p>
          <a:p>
            <a:pPr lvl="1"/>
            <a:endParaRPr lang="en-GB" dirty="0"/>
          </a:p>
        </p:txBody>
      </p:sp>
    </p:spTree>
    <p:extLst>
      <p:ext uri="{BB962C8B-B14F-4D97-AF65-F5344CB8AC3E}">
        <p14:creationId xmlns:p14="http://schemas.microsoft.com/office/powerpoint/2010/main" val="4139592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Marking scheme</a:t>
            </a:r>
            <a:endParaRPr lang="en-GB" dirty="0"/>
          </a:p>
        </p:txBody>
      </p:sp>
      <p:pic>
        <p:nvPicPr>
          <p:cNvPr id="4" name="Picture 3"/>
          <p:cNvPicPr>
            <a:picLocks noChangeAspect="1"/>
          </p:cNvPicPr>
          <p:nvPr/>
        </p:nvPicPr>
        <p:blipFill rotWithShape="1">
          <a:blip r:embed="rId2"/>
          <a:srcRect l="49632" t="52612" r="32397" b="6161"/>
          <a:stretch/>
        </p:blipFill>
        <p:spPr>
          <a:xfrm>
            <a:off x="6096000" y="585330"/>
            <a:ext cx="4389120" cy="5661030"/>
          </a:xfrm>
          <a:prstGeom prst="rect">
            <a:avLst/>
          </a:prstGeom>
        </p:spPr>
      </p:pic>
      <p:pic>
        <p:nvPicPr>
          <p:cNvPr id="5" name="Picture 4"/>
          <p:cNvPicPr>
            <a:picLocks noChangeAspect="1"/>
          </p:cNvPicPr>
          <p:nvPr/>
        </p:nvPicPr>
        <p:blipFill rotWithShape="1">
          <a:blip r:embed="rId2"/>
          <a:srcRect l="49632" t="20267" r="32397" b="47032"/>
          <a:stretch/>
        </p:blipFill>
        <p:spPr>
          <a:xfrm>
            <a:off x="1504406" y="1756227"/>
            <a:ext cx="4389120" cy="4490133"/>
          </a:xfrm>
          <a:prstGeom prst="rect">
            <a:avLst/>
          </a:prstGeom>
        </p:spPr>
      </p:pic>
    </p:spTree>
    <p:extLst>
      <p:ext uri="{BB962C8B-B14F-4D97-AF65-F5344CB8AC3E}">
        <p14:creationId xmlns:p14="http://schemas.microsoft.com/office/powerpoint/2010/main" val="738416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736" t="27411" r="21755" b="8839"/>
          <a:stretch/>
        </p:blipFill>
        <p:spPr>
          <a:xfrm>
            <a:off x="209005" y="287382"/>
            <a:ext cx="3579224" cy="4663441"/>
          </a:xfrm>
          <a:prstGeom prst="rect">
            <a:avLst/>
          </a:prstGeom>
        </p:spPr>
      </p:pic>
      <p:pic>
        <p:nvPicPr>
          <p:cNvPr id="5" name="Picture 4"/>
          <p:cNvPicPr>
            <a:picLocks noChangeAspect="1"/>
          </p:cNvPicPr>
          <p:nvPr/>
        </p:nvPicPr>
        <p:blipFill rotWithShape="1">
          <a:blip r:embed="rId3"/>
          <a:srcRect l="50837" t="40446" r="22256" b="22768"/>
          <a:stretch/>
        </p:blipFill>
        <p:spPr>
          <a:xfrm>
            <a:off x="3879669" y="457200"/>
            <a:ext cx="3500846" cy="2690950"/>
          </a:xfrm>
          <a:prstGeom prst="rect">
            <a:avLst/>
          </a:prstGeom>
        </p:spPr>
      </p:pic>
      <p:pic>
        <p:nvPicPr>
          <p:cNvPr id="6" name="Picture 5"/>
          <p:cNvPicPr>
            <a:picLocks noChangeAspect="1"/>
          </p:cNvPicPr>
          <p:nvPr/>
        </p:nvPicPr>
        <p:blipFill rotWithShape="1">
          <a:blip r:embed="rId4"/>
          <a:srcRect l="50399" t="25982" r="21891" b="9107"/>
          <a:stretch/>
        </p:blipFill>
        <p:spPr>
          <a:xfrm>
            <a:off x="7694022" y="391887"/>
            <a:ext cx="3605350" cy="4748348"/>
          </a:xfrm>
          <a:prstGeom prst="rect">
            <a:avLst/>
          </a:prstGeom>
        </p:spPr>
      </p:pic>
      <p:pic>
        <p:nvPicPr>
          <p:cNvPr id="7" name="Picture 6"/>
          <p:cNvPicPr>
            <a:picLocks noChangeAspect="1"/>
          </p:cNvPicPr>
          <p:nvPr/>
        </p:nvPicPr>
        <p:blipFill rotWithShape="1">
          <a:blip r:embed="rId5"/>
          <a:srcRect l="50234" t="44275" r="21353" b="16203"/>
          <a:stretch/>
        </p:blipFill>
        <p:spPr>
          <a:xfrm>
            <a:off x="3781697" y="3505264"/>
            <a:ext cx="3696790" cy="2891118"/>
          </a:xfrm>
          <a:prstGeom prst="rect">
            <a:avLst/>
          </a:prstGeom>
        </p:spPr>
      </p:pic>
    </p:spTree>
    <p:extLst>
      <p:ext uri="{BB962C8B-B14F-4D97-AF65-F5344CB8AC3E}">
        <p14:creationId xmlns:p14="http://schemas.microsoft.com/office/powerpoint/2010/main" val="2030902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t>French Revolution</a:t>
            </a:r>
            <a:endParaRPr lang="en-GB" dirty="0"/>
          </a:p>
        </p:txBody>
      </p:sp>
      <p:sp>
        <p:nvSpPr>
          <p:cNvPr id="3" name="Content Placeholder 2"/>
          <p:cNvSpPr>
            <a:spLocks noGrp="1"/>
          </p:cNvSpPr>
          <p:nvPr>
            <p:ph idx="1"/>
          </p:nvPr>
        </p:nvSpPr>
        <p:spPr>
          <a:xfrm>
            <a:off x="2783632" y="1600200"/>
            <a:ext cx="7427168" cy="4997152"/>
          </a:xfrm>
          <a:solidFill>
            <a:schemeClr val="bg1"/>
          </a:solidFill>
        </p:spPr>
        <p:txBody>
          <a:bodyPr>
            <a:normAutofit lnSpcReduction="10000"/>
          </a:bodyPr>
          <a:lstStyle/>
          <a:p>
            <a:pPr marL="0" indent="0">
              <a:buNone/>
            </a:pPr>
            <a:r>
              <a:rPr lang="en-GB" dirty="0" smtClean="0"/>
              <a:t>The French Revolution was a period of time in France when the people overthrew the monarchy and took control of the government. </a:t>
            </a:r>
          </a:p>
          <a:p>
            <a:pPr marL="0" indent="0">
              <a:buNone/>
            </a:pPr>
            <a:endParaRPr lang="en-GB" dirty="0" smtClean="0"/>
          </a:p>
          <a:p>
            <a:pPr marL="0" indent="0">
              <a:buNone/>
            </a:pPr>
            <a:r>
              <a:rPr lang="en-GB" dirty="0" smtClean="0"/>
              <a:t>The French Revolution lasted 10 years from 1789 to 1799.</a:t>
            </a:r>
          </a:p>
          <a:p>
            <a:pPr marL="0" indent="0">
              <a:buNone/>
            </a:pPr>
            <a:r>
              <a:rPr lang="en-GB" dirty="0" smtClean="0"/>
              <a:t/>
            </a:r>
            <a:br>
              <a:rPr lang="en-GB" dirty="0" smtClean="0"/>
            </a:br>
            <a:r>
              <a:rPr lang="en-GB" dirty="0" smtClean="0"/>
              <a:t>The French Revolution completely changed the social and political structure of France. It brought new ideas to Europe including liberty and freedom for the commoner as well as the abolishment of slavery and the rights of women.</a:t>
            </a:r>
            <a:endParaRPr lang="en-GB" dirty="0"/>
          </a:p>
          <a:p>
            <a:pPr marL="0" indent="0">
              <a:buNone/>
            </a:pPr>
            <a:endParaRPr lang="en-GB" dirty="0"/>
          </a:p>
        </p:txBody>
      </p:sp>
      <p:sp>
        <p:nvSpPr>
          <p:cNvPr id="5" name="Rounded Rectangle 4"/>
          <p:cNvSpPr/>
          <p:nvPr/>
        </p:nvSpPr>
        <p:spPr>
          <a:xfrm>
            <a:off x="1524000" y="1556792"/>
            <a:ext cx="1259632" cy="1152128"/>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happened</a:t>
            </a:r>
            <a:endParaRPr lang="en-GB" dirty="0"/>
          </a:p>
        </p:txBody>
      </p:sp>
      <p:sp>
        <p:nvSpPr>
          <p:cNvPr id="6" name="Rounded Rectangle 5"/>
          <p:cNvSpPr/>
          <p:nvPr/>
        </p:nvSpPr>
        <p:spPr>
          <a:xfrm>
            <a:off x="1524000" y="2996952"/>
            <a:ext cx="1259632" cy="1152128"/>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When did it happen</a:t>
            </a:r>
            <a:endParaRPr lang="en-GB" dirty="0"/>
          </a:p>
        </p:txBody>
      </p:sp>
      <p:sp>
        <p:nvSpPr>
          <p:cNvPr id="7" name="Rounded Rectangle 6"/>
          <p:cNvSpPr/>
          <p:nvPr/>
        </p:nvSpPr>
        <p:spPr>
          <a:xfrm>
            <a:off x="1524000" y="4437112"/>
            <a:ext cx="1259632" cy="216024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Outcomes in France</a:t>
            </a:r>
            <a:endParaRPr lang="en-GB" dirty="0"/>
          </a:p>
        </p:txBody>
      </p:sp>
    </p:spTree>
    <p:extLst>
      <p:ext uri="{BB962C8B-B14F-4D97-AF65-F5344CB8AC3E}">
        <p14:creationId xmlns:p14="http://schemas.microsoft.com/office/powerpoint/2010/main" val="3866479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t>Effects on Europe</a:t>
            </a:r>
            <a:endParaRPr lang="en-GB" dirty="0"/>
          </a:p>
        </p:txBody>
      </p:sp>
      <p:sp>
        <p:nvSpPr>
          <p:cNvPr id="3" name="Content Placeholder 2"/>
          <p:cNvSpPr>
            <a:spLocks noGrp="1"/>
          </p:cNvSpPr>
          <p:nvPr>
            <p:ph idx="1"/>
          </p:nvPr>
        </p:nvSpPr>
        <p:spPr>
          <a:solidFill>
            <a:schemeClr val="bg1"/>
          </a:solidFill>
        </p:spPr>
        <p:txBody>
          <a:bodyPr>
            <a:normAutofit/>
          </a:bodyPr>
          <a:lstStyle/>
          <a:p>
            <a:pPr marL="0" indent="0">
              <a:buNone/>
            </a:pPr>
            <a:r>
              <a:rPr lang="en-GB" dirty="0" smtClean="0"/>
              <a:t>Through the Napoleonic wars the new ideas of Liberty, Freedom and Equality spread quickly all across Europe.</a:t>
            </a:r>
          </a:p>
          <a:p>
            <a:pPr marL="0" indent="0">
              <a:buNone/>
            </a:pPr>
            <a:endParaRPr lang="en-GB" dirty="0"/>
          </a:p>
          <a:p>
            <a:pPr marL="0" indent="0">
              <a:buNone/>
            </a:pPr>
            <a:r>
              <a:rPr lang="en-GB" dirty="0" smtClean="0"/>
              <a:t>These ideas attracted the attention of many ordinary people who started to make demands of change in their own countries.</a:t>
            </a:r>
          </a:p>
          <a:p>
            <a:pPr marL="0" indent="0">
              <a:buNone/>
            </a:pPr>
            <a:endParaRPr lang="en-GB" dirty="0"/>
          </a:p>
          <a:p>
            <a:pPr marL="0" indent="0">
              <a:buNone/>
            </a:pPr>
            <a:r>
              <a:rPr lang="en-GB" dirty="0" smtClean="0"/>
              <a:t>These demands for change often frightened the wealthy as if threatened their position in society.</a:t>
            </a:r>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2865748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145663" y="2348881"/>
            <a:ext cx="1800200" cy="1764195"/>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Effects of the French Revolution on the Abolition of the Atlantic Slave Trade</a:t>
            </a:r>
            <a:endParaRPr lang="en-GB" dirty="0"/>
          </a:p>
        </p:txBody>
      </p:sp>
      <p:sp>
        <p:nvSpPr>
          <p:cNvPr id="5" name="Rounded Rectangle 4"/>
          <p:cNvSpPr/>
          <p:nvPr/>
        </p:nvSpPr>
        <p:spPr>
          <a:xfrm>
            <a:off x="5159896" y="620688"/>
            <a:ext cx="1800200" cy="93610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GB" dirty="0"/>
              <a:t>New Ideas</a:t>
            </a:r>
            <a:endParaRPr lang="en-GB" dirty="0"/>
          </a:p>
        </p:txBody>
      </p:sp>
      <p:sp>
        <p:nvSpPr>
          <p:cNvPr id="7" name="Rounded Rectangle 6"/>
          <p:cNvSpPr/>
          <p:nvPr/>
        </p:nvSpPr>
        <p:spPr>
          <a:xfrm>
            <a:off x="8076220" y="2456114"/>
            <a:ext cx="1800200" cy="93610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000" dirty="0"/>
              <a:t>War between Britain and France</a:t>
            </a:r>
            <a:endParaRPr lang="en-GB" dirty="0"/>
          </a:p>
        </p:txBody>
      </p:sp>
      <p:sp>
        <p:nvSpPr>
          <p:cNvPr id="9" name="Rounded Rectangle 8"/>
          <p:cNvSpPr/>
          <p:nvPr/>
        </p:nvSpPr>
        <p:spPr>
          <a:xfrm>
            <a:off x="7176120" y="4653136"/>
            <a:ext cx="1800200" cy="1152128"/>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000" dirty="0"/>
              <a:t>War &amp; Revolution in Haiti</a:t>
            </a:r>
            <a:endParaRPr lang="en-GB" dirty="0"/>
          </a:p>
        </p:txBody>
      </p:sp>
      <p:sp>
        <p:nvSpPr>
          <p:cNvPr id="11" name="Rounded Rectangle 10"/>
          <p:cNvSpPr/>
          <p:nvPr/>
        </p:nvSpPr>
        <p:spPr>
          <a:xfrm>
            <a:off x="3153814" y="4653136"/>
            <a:ext cx="1800200" cy="115212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000" dirty="0">
                <a:solidFill>
                  <a:schemeClr val="bg1"/>
                </a:solidFill>
              </a:rPr>
              <a:t>Poor overthrowing the wealthy</a:t>
            </a:r>
            <a:endParaRPr lang="en-GB" dirty="0">
              <a:solidFill>
                <a:schemeClr val="bg1"/>
              </a:solidFill>
            </a:endParaRPr>
          </a:p>
        </p:txBody>
      </p:sp>
      <p:sp>
        <p:nvSpPr>
          <p:cNvPr id="13" name="Rounded Rectangle 12"/>
          <p:cNvSpPr/>
          <p:nvPr/>
        </p:nvSpPr>
        <p:spPr>
          <a:xfrm>
            <a:off x="2063552" y="2456114"/>
            <a:ext cx="1800200" cy="936104"/>
          </a:xfrm>
          <a:prstGeom prst="roundRect">
            <a:avLst/>
          </a:prstGeom>
          <a:solidFill>
            <a:srgbClr val="FFFF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000" dirty="0">
                <a:solidFill>
                  <a:schemeClr val="tx1"/>
                </a:solidFill>
              </a:rPr>
              <a:t>Growing of the Navy</a:t>
            </a:r>
            <a:endParaRPr lang="en-GB" dirty="0">
              <a:solidFill>
                <a:schemeClr val="tx1"/>
              </a:solidFill>
            </a:endParaRPr>
          </a:p>
        </p:txBody>
      </p:sp>
      <p:cxnSp>
        <p:nvCxnSpPr>
          <p:cNvPr id="16" name="Straight Arrow Connector 15"/>
          <p:cNvCxnSpPr>
            <a:stCxn id="4" idx="0"/>
            <a:endCxn id="5" idx="2"/>
          </p:cNvCxnSpPr>
          <p:nvPr/>
        </p:nvCxnSpPr>
        <p:spPr>
          <a:xfrm flipV="1">
            <a:off x="6045764" y="1556792"/>
            <a:ext cx="14233" cy="7920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7" idx="1"/>
          </p:cNvCxnSpPr>
          <p:nvPr/>
        </p:nvCxnSpPr>
        <p:spPr>
          <a:xfrm flipV="1">
            <a:off x="6945864" y="2924167"/>
            <a:ext cx="1130357" cy="31825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0"/>
          </p:cNvCxnSpPr>
          <p:nvPr/>
        </p:nvCxnSpPr>
        <p:spPr>
          <a:xfrm>
            <a:off x="6960096" y="4005064"/>
            <a:ext cx="1116124" cy="648072"/>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223793" y="3861048"/>
            <a:ext cx="921871" cy="792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4" idx="1"/>
          </p:cNvCxnSpPr>
          <p:nvPr/>
        </p:nvCxnSpPr>
        <p:spPr>
          <a:xfrm flipH="1" flipV="1">
            <a:off x="3849519" y="2984376"/>
            <a:ext cx="1296144" cy="24660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524000" y="0"/>
            <a:ext cx="1629814" cy="1700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Copy this mind map into your jotter leaving space to add on information about each!</a:t>
            </a:r>
            <a:endParaRPr lang="en-GB" dirty="0"/>
          </a:p>
        </p:txBody>
      </p:sp>
    </p:spTree>
    <p:extLst>
      <p:ext uri="{BB962C8B-B14F-4D97-AF65-F5344CB8AC3E}">
        <p14:creationId xmlns:p14="http://schemas.microsoft.com/office/powerpoint/2010/main" val="4172134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t>Adding Information</a:t>
            </a:r>
            <a:endParaRPr lang="en-GB" dirty="0"/>
          </a:p>
        </p:txBody>
      </p:sp>
      <p:sp>
        <p:nvSpPr>
          <p:cNvPr id="3" name="Content Placeholder 2"/>
          <p:cNvSpPr>
            <a:spLocks noGrp="1"/>
          </p:cNvSpPr>
          <p:nvPr>
            <p:ph idx="1"/>
          </p:nvPr>
        </p:nvSpPr>
        <p:spPr>
          <a:solidFill>
            <a:schemeClr val="bg1"/>
          </a:solidFill>
        </p:spPr>
        <p:txBody>
          <a:bodyPr>
            <a:normAutofit/>
          </a:bodyPr>
          <a:lstStyle/>
          <a:p>
            <a:pPr marL="0" indent="0">
              <a:buNone/>
            </a:pPr>
            <a:r>
              <a:rPr lang="en-GB" dirty="0" smtClean="0"/>
              <a:t>Cut out neatly round the boxes of the information sheet you have been given. </a:t>
            </a:r>
          </a:p>
          <a:p>
            <a:pPr marL="0" indent="0">
              <a:buNone/>
            </a:pPr>
            <a:endParaRPr lang="en-GB" dirty="0"/>
          </a:p>
          <a:p>
            <a:pPr marL="0" indent="0">
              <a:buNone/>
            </a:pPr>
            <a:r>
              <a:rPr lang="en-GB" dirty="0" smtClean="0"/>
              <a:t>Read the information in the squares and match to the correct impact on your mind map.</a:t>
            </a:r>
          </a:p>
          <a:p>
            <a:pPr marL="0" indent="0">
              <a:buNone/>
            </a:pPr>
            <a:endParaRPr lang="en-GB" dirty="0"/>
          </a:p>
          <a:p>
            <a:pPr marL="0" indent="0">
              <a:buNone/>
            </a:pPr>
            <a:r>
              <a:rPr lang="en-GB" dirty="0" smtClean="0"/>
              <a:t>Once you are certain glue it onto the mind map and colour around the outside of the box the same colour you have underlined the impact. </a:t>
            </a:r>
            <a:endParaRPr lang="en-GB" dirty="0"/>
          </a:p>
        </p:txBody>
      </p:sp>
    </p:spTree>
    <p:extLst>
      <p:ext uri="{BB962C8B-B14F-4D97-AF65-F5344CB8AC3E}">
        <p14:creationId xmlns:p14="http://schemas.microsoft.com/office/powerpoint/2010/main" val="1318655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627</Words>
  <Application>Microsoft Office PowerPoint</Application>
  <PresentationFormat>Widescreen</PresentationFormat>
  <Paragraphs>73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S4 revision</vt:lpstr>
      <vt:lpstr>Timed questions</vt:lpstr>
      <vt:lpstr>Marking scheme</vt:lpstr>
      <vt:lpstr>Marking scheme</vt:lpstr>
      <vt:lpstr>PowerPoint Presentation</vt:lpstr>
      <vt:lpstr>French Revolution</vt:lpstr>
      <vt:lpstr>Effects on Europe</vt:lpstr>
      <vt:lpstr>PowerPoint Presentation</vt:lpstr>
      <vt:lpstr>Adding Information</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S4 revision</dc:title>
  <dc:creator>Clare Deighan</dc:creator>
  <cp:lastModifiedBy>Clare Deighan</cp:lastModifiedBy>
  <cp:revision>9</cp:revision>
  <dcterms:created xsi:type="dcterms:W3CDTF">2021-03-30T10:01:21Z</dcterms:created>
  <dcterms:modified xsi:type="dcterms:W3CDTF">2021-03-31T12:20:53Z</dcterms:modified>
</cp:coreProperties>
</file>