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1" r:id="rId4"/>
    <p:sldMasterId id="2147483672" r:id="rId5"/>
    <p:sldMasterId id="214748367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6AE9FEA-7F53-4420-9809-71E1B20E2DA5}">
  <a:tblStyle styleId="{76AE9FEA-7F53-4420-9809-71E1B20E2DA5}" styleName="Table_0">
    <a:wholeTbl>
      <a:tcTxStyle b="off" i="off">
        <a:font>
          <a:latin typeface="Calibri Light"/>
          <a:ea typeface="Calibri Light"/>
          <a:cs typeface="Calibri Light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9ED"/>
          </a:solidFill>
        </a:fill>
      </a:tcStyle>
    </a:wholeTbl>
    <a:band1H>
      <a:tcTxStyle/>
      <a:tcStyle>
        <a:fill>
          <a:solidFill>
            <a:srgbClr val="CFCFD9"/>
          </a:solidFill>
        </a:fill>
      </a:tcStyle>
    </a:band1H>
    <a:band2H>
      <a:tcTxStyle/>
    </a:band2H>
    <a:band1V>
      <a:tcTxStyle/>
      <a:tcStyle>
        <a:fill>
          <a:solidFill>
            <a:srgbClr val="CFCFD9"/>
          </a:solidFill>
        </a:fill>
      </a:tcStyle>
    </a:band1V>
    <a:band2V>
      <a:tcTxStyle/>
    </a:band2V>
    <a:lastCol>
      <a:tcTxStyle b="on" i="off">
        <a:font>
          <a:latin typeface="Calibri Light"/>
          <a:ea typeface="Calibri Light"/>
          <a:cs typeface="Calibri Light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 Light"/>
          <a:ea typeface="Calibri Light"/>
          <a:cs typeface="Calibri Light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 Light"/>
          <a:ea typeface="Calibri Light"/>
          <a:cs typeface="Calibri Light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 Light"/>
          <a:ea typeface="Calibri Light"/>
          <a:cs typeface="Calibri Light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9CBDD2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03504" y="770467"/>
            <a:ext cx="10782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800"/>
              <a:buFont typeface="Calibri"/>
              <a:buNone/>
              <a:defRPr sz="8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667512" y="4206876"/>
            <a:ext cx="9228201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800"/>
              <a:buNone/>
              <a:defRPr sz="2800"/>
            </a:lvl2pPr>
            <a:lvl3pPr lvl="2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400"/>
              <a:buNone/>
              <a:defRPr sz="2400"/>
            </a:lvl3pPr>
            <a:lvl4pPr lvl="3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None/>
              <a:defRPr sz="2000"/>
            </a:lvl4pPr>
            <a:lvl5pPr lvl="4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None/>
              <a:defRPr sz="2000"/>
            </a:lvl5pPr>
            <a:lvl6pPr lvl="5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None/>
              <a:defRPr sz="2000"/>
            </a:lvl6pPr>
            <a:lvl7pPr lvl="6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None/>
              <a:defRPr sz="2000"/>
            </a:lvl7pPr>
            <a:lvl8pPr lvl="7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None/>
              <a:defRPr sz="2000"/>
            </a:lvl8pPr>
            <a:lvl9pPr lvl="8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None/>
              <a:defRPr sz="20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bg>
      <p:bgPr>
        <a:solidFill>
          <a:srgbClr val="9CBDD2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 rot="5400000">
            <a:off x="4170426" y="-1482090"/>
            <a:ext cx="3766185" cy="10753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 "/>
              <a:defRPr/>
            </a:lvl1pPr>
            <a:lvl2pPr indent="-3429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3pPr>
            <a:lvl4pPr indent="-3429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4pPr>
            <a:lvl5pPr indent="-3429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5pPr>
            <a:lvl6pPr indent="-3429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6pPr>
            <a:lvl7pPr indent="-3429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7pPr>
            <a:lvl8pPr indent="-3429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8pPr>
            <a:lvl9pPr indent="-3429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bg>
      <p:bgPr>
        <a:solidFill>
          <a:srgbClr val="9CBDD2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 rot="5400000">
            <a:off x="7658100" y="1781175"/>
            <a:ext cx="48006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1938338" y="-452437"/>
            <a:ext cx="5400675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 "/>
              <a:defRPr/>
            </a:lvl1pPr>
            <a:lvl2pPr indent="-3429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3pPr>
            <a:lvl4pPr indent="-3429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4pPr>
            <a:lvl5pPr indent="-3429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5pPr>
            <a:lvl6pPr indent="-3429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6pPr>
            <a:lvl7pPr indent="-3429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7pPr>
            <a:lvl8pPr indent="-3429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8pPr>
            <a:lvl9pPr indent="-3429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rgbClr val="9CBDD2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 "/>
              <a:defRPr/>
            </a:lvl1pPr>
            <a:lvl2pPr indent="-3429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 "/>
              <a:defRPr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 "/>
              <a:defRPr/>
            </a:lvl3pPr>
            <a:lvl4pPr indent="-3429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 "/>
              <a:defRPr/>
            </a:lvl4pPr>
            <a:lvl5pPr indent="-3429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 "/>
              <a:defRPr/>
            </a:lvl5pPr>
            <a:lvl6pPr indent="-3429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 "/>
              <a:defRPr/>
            </a:lvl6pPr>
            <a:lvl7pPr indent="-3429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 "/>
              <a:defRPr/>
            </a:lvl7pPr>
            <a:lvl8pPr indent="-3429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 "/>
              <a:defRPr/>
            </a:lvl8pPr>
            <a:lvl9pPr indent="-3429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 "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8" name="Google Shape;11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31" name="Google Shape;131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33" name="Google Shape;133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rgbClr val="9CBDD2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 "/>
              <a:defRPr/>
            </a:lvl1pPr>
            <a:lvl2pPr indent="-3429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3pPr>
            <a:lvl4pPr indent="-3429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4pPr>
            <a:lvl5pPr indent="-3429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5pPr>
            <a:lvl6pPr indent="-3429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6pPr>
            <a:lvl7pPr indent="-3429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7pPr>
            <a:lvl8pPr indent="-3429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8pPr>
            <a:lvl9pPr indent="-3429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49" name="Google Shape;149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0" name="Google Shape;150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Google Shape;156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7" name="Google Shape;15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3" name="Google Shape;163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9" name="Google Shape;169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solidFill>
          <a:srgbClr val="9CBDD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676656" y="1998134"/>
            <a:ext cx="4663440" cy="376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 "/>
              <a:defRPr sz="2400"/>
            </a:lvl1pPr>
            <a:lvl2pPr indent="-355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Char char=" "/>
              <a:defRPr sz="2000"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 sz="1800"/>
            </a:lvl3pPr>
            <a:lvl4pPr indent="-3302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4pPr>
            <a:lvl5pPr indent="-3302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5pPr>
            <a:lvl6pPr indent="-3302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6pPr>
            <a:lvl7pPr indent="-3302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7pPr>
            <a:lvl8pPr indent="-3302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8pPr>
            <a:lvl9pPr indent="-3302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9pPr>
          </a:lstStyle>
          <a:p/>
        </p:txBody>
      </p:sp>
      <p:sp>
        <p:nvSpPr>
          <p:cNvPr id="30" name="Google Shape;30;p4"/>
          <p:cNvSpPr txBox="1"/>
          <p:nvPr>
            <p:ph idx="2" type="body"/>
          </p:nvPr>
        </p:nvSpPr>
        <p:spPr>
          <a:xfrm>
            <a:off x="6011330" y="1998134"/>
            <a:ext cx="4663440" cy="376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 "/>
              <a:defRPr sz="2400"/>
            </a:lvl1pPr>
            <a:lvl2pPr indent="-355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Char char=" "/>
              <a:defRPr sz="2000"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 sz="1800"/>
            </a:lvl3pPr>
            <a:lvl4pPr indent="-3302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4pPr>
            <a:lvl5pPr indent="-3302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5pPr>
            <a:lvl6pPr indent="-3302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6pPr>
            <a:lvl7pPr indent="-3302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7pPr>
            <a:lvl8pPr indent="-3302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8pPr>
            <a:lvl9pPr indent="-3302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9CBDD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603504" y="767419"/>
            <a:ext cx="10780776" cy="33558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800"/>
              <a:buFont typeface="Calibri"/>
              <a:buNone/>
              <a:defRPr b="0" sz="8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667512" y="4204209"/>
            <a:ext cx="9226296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bg>
      <p:bgPr>
        <a:solidFill>
          <a:srgbClr val="9CBDD2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676656" y="2040467"/>
            <a:ext cx="4663440" cy="7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2200"/>
              <a:buNone/>
              <a:defRPr b="0" sz="2200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676656" y="2753084"/>
            <a:ext cx="466344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 "/>
              <a:defRPr sz="2400"/>
            </a:lvl1pPr>
            <a:lvl2pPr indent="-355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Char char=" "/>
              <a:defRPr sz="2000"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 sz="1800"/>
            </a:lvl3pPr>
            <a:lvl4pPr indent="-3302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4pPr>
            <a:lvl5pPr indent="-3302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5pPr>
            <a:lvl6pPr indent="-3302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6pPr>
            <a:lvl7pPr indent="-3302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7pPr>
            <a:lvl8pPr indent="-3302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8pPr>
            <a:lvl9pPr indent="-3302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007608" y="2038435"/>
            <a:ext cx="4663440" cy="722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2200"/>
              <a:buNone/>
              <a:defRPr b="0" sz="2200" cap="non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007608" y="2750990"/>
            <a:ext cx="466344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 "/>
              <a:defRPr sz="2400"/>
            </a:lvl1pPr>
            <a:lvl2pPr indent="-355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Char char=" "/>
              <a:defRPr sz="2000"/>
            </a:lvl2pPr>
            <a:lvl3pPr indent="-3429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 "/>
              <a:defRPr sz="1800"/>
            </a:lvl3pPr>
            <a:lvl4pPr indent="-3302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4pPr>
            <a:lvl5pPr indent="-3302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5pPr>
            <a:lvl6pPr indent="-3302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6pPr>
            <a:lvl7pPr indent="-3302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7pPr>
            <a:lvl8pPr indent="-3302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8pPr>
            <a:lvl9pPr indent="-3302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Char char=" 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rgbClr val="9CBDD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9CBDD2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bg>
      <p:bgPr>
        <a:solidFill>
          <a:srgbClr val="9CBDD2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9"/>
          <p:cNvSpPr txBox="1"/>
          <p:nvPr>
            <p:ph type="title"/>
          </p:nvPr>
        </p:nvSpPr>
        <p:spPr>
          <a:xfrm>
            <a:off x="8261404" y="542282"/>
            <a:ext cx="338328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defRPr sz="4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762000" y="762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 "/>
              <a:defRPr sz="3200"/>
            </a:lvl1pPr>
            <a:lvl2pPr indent="-4064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800"/>
              <a:buChar char=" "/>
              <a:defRPr sz="2800"/>
            </a:lvl2pPr>
            <a:lvl3pPr indent="-3810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400"/>
              <a:buChar char=" "/>
              <a:defRPr sz="2400"/>
            </a:lvl3pPr>
            <a:lvl4pPr indent="-3556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Char char=" "/>
              <a:defRPr sz="2000"/>
            </a:lvl4pPr>
            <a:lvl5pPr indent="-3556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Char char=" "/>
              <a:defRPr sz="2000"/>
            </a:lvl5pPr>
            <a:lvl6pPr indent="-3556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Char char=" "/>
              <a:defRPr sz="2000"/>
            </a:lvl6pPr>
            <a:lvl7pPr indent="-3556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Char char=" "/>
              <a:defRPr sz="2000"/>
            </a:lvl7pPr>
            <a:lvl8pPr indent="-3556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Char char=" "/>
              <a:defRPr sz="2000"/>
            </a:lvl8pPr>
            <a:lvl9pPr indent="-3556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Char char=" "/>
              <a:defRPr sz="2000"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8275982" y="2511813"/>
            <a:ext cx="3398520" cy="312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sz="10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bg>
      <p:bgPr>
        <a:solidFill>
          <a:srgbClr val="9CBDD2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649224" y="5418667"/>
            <a:ext cx="10780776" cy="6132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/>
          <p:nvPr>
            <p:ph idx="2" type="pic"/>
          </p:nvPr>
        </p:nvSpPr>
        <p:spPr>
          <a:xfrm>
            <a:off x="0" y="0"/>
            <a:ext cx="12192000" cy="5330952"/>
          </a:xfrm>
          <a:prstGeom prst="rect">
            <a:avLst/>
          </a:prstGeom>
          <a:solidFill>
            <a:srgbClr val="D9D9E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8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676656" y="5909735"/>
            <a:ext cx="9229344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CBDD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alibri"/>
              <a:buNone/>
              <a:defRPr b="0" i="0" sz="5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 "/>
              <a:defRPr b="0" i="0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Arial"/>
              <a:buChar char=" "/>
              <a:defRPr b="0" i="0" sz="2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Char char=" "/>
              <a:defRPr b="0" i="1" sz="2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CBDD2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Calibri"/>
              <a:buNone/>
              <a:defRPr b="0" i="0" sz="5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 "/>
              <a:defRPr b="0" i="0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 "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 "/>
              <a:defRPr b="0" i="1" sz="2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 "/>
              <a:defRPr b="0" i="0" sz="1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0" type="dt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11" type="ftr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3"/>
          <p:cNvSpPr txBox="1"/>
          <p:nvPr>
            <p:ph idx="12" type="sldNum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understandingstandards.org.uk/Subjects/English/higher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hyperlink" Target="https://online.clickview.co.uk/libraries/categories/35208034/videos/35666784/3-higher-writing-portfolio-discursive-lesson-1c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night sky with mountains far away on the horizon" id="177" name="Google Shape;177;p27"/>
          <p:cNvPicPr preferRelativeResize="0"/>
          <p:nvPr/>
        </p:nvPicPr>
        <p:blipFill rotWithShape="1">
          <a:blip r:embed="rId3">
            <a:alphaModFix/>
          </a:blip>
          <a:srcRect b="0" l="60" r="0" t="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7"/>
          <p:cNvSpPr txBox="1"/>
          <p:nvPr>
            <p:ph type="ctrTitle"/>
          </p:nvPr>
        </p:nvSpPr>
        <p:spPr>
          <a:xfrm>
            <a:off x="7913406" y="770467"/>
            <a:ext cx="3829476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b="1" lang="en-US" sz="6000"/>
              <a:t>Persuasive Writing</a:t>
            </a:r>
            <a:endParaRPr sz="6000"/>
          </a:p>
        </p:txBody>
      </p:sp>
      <p:sp>
        <p:nvSpPr>
          <p:cNvPr id="179" name="Google Shape;179;p27"/>
          <p:cNvSpPr txBox="1"/>
          <p:nvPr>
            <p:ph idx="1" type="subTitle"/>
          </p:nvPr>
        </p:nvSpPr>
        <p:spPr>
          <a:xfrm>
            <a:off x="7913406" y="4206876"/>
            <a:ext cx="3829476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/>
              <a:t>Higher English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8"/>
          <p:cNvSpPr txBox="1"/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alibri"/>
              <a:buNone/>
            </a:pPr>
            <a:r>
              <a:rPr lang="en-US"/>
              <a:t>Guidelines</a:t>
            </a:r>
            <a:endParaRPr/>
          </a:p>
        </p:txBody>
      </p:sp>
      <p:graphicFrame>
        <p:nvGraphicFramePr>
          <p:cNvPr id="185" name="Google Shape;185;p28"/>
          <p:cNvGraphicFramePr/>
          <p:nvPr/>
        </p:nvGraphicFramePr>
        <p:xfrm>
          <a:off x="783495" y="215381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{76AE9FEA-7F53-4420-9809-71E1B20E2DA5}</a:tableStyleId>
              </a:tblPr>
              <a:tblGrid>
                <a:gridCol w="2743200"/>
                <a:gridCol w="27432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Higher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Marks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30 Marks 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Length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1000 – 1300</a:t>
                      </a:r>
                      <a:r>
                        <a:rPr lang="en-US" sz="1800"/>
                        <a:t> words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Penalised for going over the word count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Excludes footnotes or references</a:t>
                      </a:r>
                      <a:endParaRPr b="1" sz="18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Essay types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US" sz="1800">
                          <a:solidFill>
                            <a:schemeClr val="dk1"/>
                          </a:solidFill>
                        </a:rPr>
                        <a:t>Persuasive OR reflective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86" name="Google Shape;186;p28"/>
          <p:cNvSpPr/>
          <p:nvPr/>
        </p:nvSpPr>
        <p:spPr>
          <a:xfrm>
            <a:off x="7237142" y="1931020"/>
            <a:ext cx="4664925" cy="1654096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C3D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look at examples of persuasive writing, as well as the markers' commentaries on the essays, click the link: 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https://www.understandingstandards.org.uk/Subjects/English/higher</a:t>
            </a: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/>
          <p:nvPr/>
        </p:nvSpPr>
        <p:spPr>
          <a:xfrm>
            <a:off x="7507357" y="304802"/>
            <a:ext cx="2305879" cy="2531165"/>
          </a:xfrm>
          <a:prstGeom prst="cloudCallout">
            <a:avLst>
              <a:gd fmla="val -107471" name="adj1"/>
              <a:gd fmla="val -17605" name="adj2"/>
            </a:avLst>
          </a:prstGeom>
          <a:solidFill>
            <a:schemeClr val="accent1"/>
          </a:solidFill>
          <a:ln cap="flat" cmpd="sng" w="12700">
            <a:solidFill>
              <a:srgbClr val="3C3D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Original and interesting</a:t>
            </a:r>
            <a:endParaRPr/>
          </a:p>
        </p:txBody>
      </p:sp>
      <p:sp>
        <p:nvSpPr>
          <p:cNvPr id="192" name="Google Shape;192;p29"/>
          <p:cNvSpPr/>
          <p:nvPr/>
        </p:nvSpPr>
        <p:spPr>
          <a:xfrm>
            <a:off x="7139610" y="3591342"/>
            <a:ext cx="2305879" cy="2531165"/>
          </a:xfrm>
          <a:prstGeom prst="cloudCallout">
            <a:avLst>
              <a:gd fmla="val -119540" name="adj1"/>
              <a:gd fmla="val -84621" name="adj2"/>
            </a:avLst>
          </a:prstGeom>
          <a:solidFill>
            <a:schemeClr val="accent1"/>
          </a:solidFill>
          <a:ln cap="flat" cmpd="sng" w="12700">
            <a:solidFill>
              <a:srgbClr val="3C3D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Something you feel passionately about</a:t>
            </a:r>
            <a:endParaRPr/>
          </a:p>
        </p:txBody>
      </p:sp>
      <p:sp>
        <p:nvSpPr>
          <p:cNvPr id="193" name="Google Shape;193;p29"/>
          <p:cNvSpPr/>
          <p:nvPr/>
        </p:nvSpPr>
        <p:spPr>
          <a:xfrm>
            <a:off x="2885662" y="4141307"/>
            <a:ext cx="2897256" cy="2531165"/>
          </a:xfrm>
          <a:prstGeom prst="cloudCallout">
            <a:avLst>
              <a:gd fmla="val -41092" name="adj1"/>
              <a:gd fmla="val -81479" name="adj2"/>
            </a:avLst>
          </a:prstGeom>
          <a:solidFill>
            <a:schemeClr val="accent1"/>
          </a:solidFill>
          <a:ln cap="flat" cmpd="sng" w="12700">
            <a:solidFill>
              <a:srgbClr val="3C3D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Something that can be researched and backed up with facts or information</a:t>
            </a:r>
            <a:endParaRPr/>
          </a:p>
        </p:txBody>
      </p:sp>
      <p:sp>
        <p:nvSpPr>
          <p:cNvPr id="194" name="Google Shape;194;p29"/>
          <p:cNvSpPr/>
          <p:nvPr/>
        </p:nvSpPr>
        <p:spPr>
          <a:xfrm>
            <a:off x="1702905" y="304802"/>
            <a:ext cx="4184374" cy="2531165"/>
          </a:xfrm>
          <a:prstGeom prst="wedgeEllipseCallout">
            <a:avLst>
              <a:gd fmla="val -41973" name="adj1"/>
              <a:gd fmla="val 56741" name="adj2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makes a good topic for a persuasive essay?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0"/>
          <p:cNvSpPr/>
          <p:nvPr/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133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30"/>
          <p:cNvSpPr txBox="1"/>
          <p:nvPr>
            <p:ph type="title"/>
          </p:nvPr>
        </p:nvSpPr>
        <p:spPr>
          <a:xfrm>
            <a:off x="706299" y="639763"/>
            <a:ext cx="3573872" cy="549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b="1" lang="en-US">
                <a:solidFill>
                  <a:schemeClr val="lt1"/>
                </a:solidFill>
              </a:rPr>
              <a:t>Keep it original!</a:t>
            </a:r>
            <a:endParaRPr/>
          </a:p>
        </p:txBody>
      </p:sp>
      <p:grpSp>
        <p:nvGrpSpPr>
          <p:cNvPr id="201" name="Google Shape;201;p30"/>
          <p:cNvGrpSpPr/>
          <p:nvPr/>
        </p:nvGrpSpPr>
        <p:grpSpPr>
          <a:xfrm>
            <a:off x="4832894" y="1287208"/>
            <a:ext cx="7023471" cy="4113193"/>
            <a:chOff x="1181" y="949825"/>
            <a:chExt cx="7023471" cy="4113193"/>
          </a:xfrm>
        </p:grpSpPr>
        <p:sp>
          <p:nvSpPr>
            <p:cNvPr id="202" name="Google Shape;202;p30"/>
            <p:cNvSpPr/>
            <p:nvPr/>
          </p:nvSpPr>
          <p:spPr>
            <a:xfrm>
              <a:off x="303850" y="949825"/>
              <a:ext cx="946810" cy="946810"/>
            </a:xfrm>
            <a:prstGeom prst="ellipse">
              <a:avLst/>
            </a:prstGeom>
            <a:solidFill>
              <a:srgbClr val="4280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30"/>
            <p:cNvSpPr/>
            <p:nvPr/>
          </p:nvSpPr>
          <p:spPr>
            <a:xfrm>
              <a:off x="505629" y="1151604"/>
              <a:ext cx="543251" cy="543251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30"/>
            <p:cNvSpPr/>
            <p:nvPr/>
          </p:nvSpPr>
          <p:spPr>
            <a:xfrm>
              <a:off x="1181" y="2191544"/>
              <a:ext cx="1552148" cy="620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30"/>
            <p:cNvSpPr txBox="1"/>
            <p:nvPr/>
          </p:nvSpPr>
          <p:spPr>
            <a:xfrm>
              <a:off x="1181" y="2191544"/>
              <a:ext cx="1552148" cy="620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t/>
              </a:r>
              <a:endPara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30"/>
            <p:cNvSpPr/>
            <p:nvPr/>
          </p:nvSpPr>
          <p:spPr>
            <a:xfrm>
              <a:off x="2127624" y="949825"/>
              <a:ext cx="946810" cy="94681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30"/>
            <p:cNvSpPr/>
            <p:nvPr/>
          </p:nvSpPr>
          <p:spPr>
            <a:xfrm>
              <a:off x="2329403" y="1151604"/>
              <a:ext cx="543251" cy="543251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30"/>
            <p:cNvSpPr/>
            <p:nvPr/>
          </p:nvSpPr>
          <p:spPr>
            <a:xfrm>
              <a:off x="1824955" y="2191544"/>
              <a:ext cx="1552148" cy="620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30"/>
            <p:cNvSpPr txBox="1"/>
            <p:nvPr/>
          </p:nvSpPr>
          <p:spPr>
            <a:xfrm>
              <a:off x="1824955" y="2191544"/>
              <a:ext cx="1552148" cy="620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b="1" i="0" lang="en-US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 FEW TOPICS YOU MIGHT WANT TO AVOID:</a:t>
              </a:r>
              <a:endPara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30"/>
            <p:cNvSpPr/>
            <p:nvPr/>
          </p:nvSpPr>
          <p:spPr>
            <a:xfrm>
              <a:off x="3951398" y="949825"/>
              <a:ext cx="946810" cy="946810"/>
            </a:xfrm>
            <a:prstGeom prst="ellipse">
              <a:avLst/>
            </a:prstGeom>
            <a:solidFill>
              <a:srgbClr val="C462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30"/>
            <p:cNvSpPr/>
            <p:nvPr/>
          </p:nvSpPr>
          <p:spPr>
            <a:xfrm>
              <a:off x="4153178" y="1151604"/>
              <a:ext cx="543251" cy="54325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30"/>
            <p:cNvSpPr/>
            <p:nvPr/>
          </p:nvSpPr>
          <p:spPr>
            <a:xfrm>
              <a:off x="3648729" y="2191544"/>
              <a:ext cx="1552148" cy="620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30"/>
            <p:cNvSpPr txBox="1"/>
            <p:nvPr/>
          </p:nvSpPr>
          <p:spPr>
            <a:xfrm>
              <a:off x="3648729" y="2191544"/>
              <a:ext cx="1552148" cy="620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b="1" i="0" lang="en-US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CAPITAL PUNISHMENT</a:t>
              </a:r>
              <a:endPara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30"/>
            <p:cNvSpPr/>
            <p:nvPr/>
          </p:nvSpPr>
          <p:spPr>
            <a:xfrm>
              <a:off x="5775173" y="949825"/>
              <a:ext cx="946810" cy="946810"/>
            </a:xfrm>
            <a:prstGeom prst="ellipse">
              <a:avLst/>
            </a:prstGeom>
            <a:solidFill>
              <a:srgbClr val="8B5A3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30"/>
            <p:cNvSpPr/>
            <p:nvPr/>
          </p:nvSpPr>
          <p:spPr>
            <a:xfrm>
              <a:off x="5976952" y="1151604"/>
              <a:ext cx="543251" cy="543251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30"/>
            <p:cNvSpPr/>
            <p:nvPr/>
          </p:nvSpPr>
          <p:spPr>
            <a:xfrm>
              <a:off x="5472504" y="2191544"/>
              <a:ext cx="1552148" cy="620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30"/>
            <p:cNvSpPr txBox="1"/>
            <p:nvPr/>
          </p:nvSpPr>
          <p:spPr>
            <a:xfrm>
              <a:off x="5472504" y="2191544"/>
              <a:ext cx="1552148" cy="620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b="1" i="0" lang="en-US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SCHOOL UNIFORMS</a:t>
              </a:r>
              <a:endPara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30"/>
            <p:cNvSpPr/>
            <p:nvPr/>
          </p:nvSpPr>
          <p:spPr>
            <a:xfrm>
              <a:off x="1215737" y="3200440"/>
              <a:ext cx="946810" cy="946810"/>
            </a:xfrm>
            <a:prstGeom prst="ellipse">
              <a:avLst/>
            </a:prstGeom>
            <a:solidFill>
              <a:srgbClr val="5B92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30"/>
            <p:cNvSpPr/>
            <p:nvPr/>
          </p:nvSpPr>
          <p:spPr>
            <a:xfrm>
              <a:off x="1417516" y="3402219"/>
              <a:ext cx="543251" cy="543251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30"/>
            <p:cNvSpPr/>
            <p:nvPr/>
          </p:nvSpPr>
          <p:spPr>
            <a:xfrm>
              <a:off x="913068" y="4442159"/>
              <a:ext cx="1552148" cy="620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30"/>
            <p:cNvSpPr txBox="1"/>
            <p:nvPr/>
          </p:nvSpPr>
          <p:spPr>
            <a:xfrm>
              <a:off x="913068" y="4442159"/>
              <a:ext cx="1552148" cy="620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b="1" i="0" lang="en-US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BANNING SMOKING</a:t>
              </a:r>
              <a:endPara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30"/>
            <p:cNvSpPr/>
            <p:nvPr/>
          </p:nvSpPr>
          <p:spPr>
            <a:xfrm>
              <a:off x="3039511" y="3200440"/>
              <a:ext cx="946810" cy="946810"/>
            </a:xfrm>
            <a:prstGeom prst="ellipse">
              <a:avLst/>
            </a:prstGeom>
            <a:solidFill>
              <a:srgbClr val="4280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30"/>
            <p:cNvSpPr/>
            <p:nvPr/>
          </p:nvSpPr>
          <p:spPr>
            <a:xfrm>
              <a:off x="3241291" y="3402219"/>
              <a:ext cx="543251" cy="543251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30"/>
            <p:cNvSpPr/>
            <p:nvPr/>
          </p:nvSpPr>
          <p:spPr>
            <a:xfrm>
              <a:off x="2736842" y="4442159"/>
              <a:ext cx="1552148" cy="620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30"/>
            <p:cNvSpPr txBox="1"/>
            <p:nvPr/>
          </p:nvSpPr>
          <p:spPr>
            <a:xfrm>
              <a:off x="2736842" y="4442159"/>
              <a:ext cx="1552148" cy="620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b="1" i="0" lang="en-US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THE SCOTTISH REFERENDUM</a:t>
              </a:r>
              <a:endPara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30"/>
            <p:cNvSpPr/>
            <p:nvPr/>
          </p:nvSpPr>
          <p:spPr>
            <a:xfrm>
              <a:off x="4863286" y="3200440"/>
              <a:ext cx="946810" cy="94681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30"/>
            <p:cNvSpPr/>
            <p:nvPr/>
          </p:nvSpPr>
          <p:spPr>
            <a:xfrm>
              <a:off x="5065065" y="3402219"/>
              <a:ext cx="543251" cy="543251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30"/>
            <p:cNvSpPr/>
            <p:nvPr/>
          </p:nvSpPr>
          <p:spPr>
            <a:xfrm>
              <a:off x="4560617" y="4442159"/>
              <a:ext cx="1552148" cy="620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30"/>
            <p:cNvSpPr txBox="1"/>
            <p:nvPr/>
          </p:nvSpPr>
          <p:spPr>
            <a:xfrm>
              <a:off x="4560617" y="4442159"/>
              <a:ext cx="1552148" cy="620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b="1" i="0" lang="en-US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BLACKFISH</a:t>
              </a:r>
              <a:endPara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1"/>
          <p:cNvSpPr txBox="1"/>
          <p:nvPr>
            <p:ph type="title"/>
          </p:nvPr>
        </p:nvSpPr>
        <p:spPr>
          <a:xfrm>
            <a:off x="594471" y="15439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alibri"/>
              <a:buNone/>
            </a:pPr>
            <a:r>
              <a:rPr lang="en-US"/>
              <a:t>Structure</a:t>
            </a:r>
            <a:endParaRPr/>
          </a:p>
        </p:txBody>
      </p:sp>
      <p:sp>
        <p:nvSpPr>
          <p:cNvPr id="235" name="Google Shape;235;p31"/>
          <p:cNvSpPr txBox="1"/>
          <p:nvPr>
            <p:ph idx="1" type="body"/>
          </p:nvPr>
        </p:nvSpPr>
        <p:spPr>
          <a:xfrm>
            <a:off x="488398" y="1671021"/>
            <a:ext cx="10771654" cy="4250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14300" lvl="0" marL="9144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Char char=" "/>
            </a:pPr>
            <a:r>
              <a:rPr b="1" lang="en-US" sz="1800" u="sng">
                <a:solidFill>
                  <a:srgbClr val="7030A0"/>
                </a:solidFill>
              </a:rPr>
              <a:t>Introduction</a:t>
            </a:r>
            <a:r>
              <a:rPr lang="en-US" sz="1800" u="sng">
                <a:solidFill>
                  <a:srgbClr val="7030A0"/>
                </a:solidFill>
              </a:rPr>
              <a:t>  </a:t>
            </a:r>
            <a:r>
              <a:rPr lang="en-US" sz="1800"/>
              <a:t>-  </a:t>
            </a:r>
            <a:r>
              <a:rPr lang="en-US" sz="1800">
                <a:solidFill>
                  <a:srgbClr val="292945"/>
                </a:solidFill>
              </a:rPr>
              <a:t>introduce your argument and engage your reader's interest</a:t>
            </a:r>
            <a:endParaRPr sz="1800">
              <a:solidFill>
                <a:srgbClr val="292945"/>
              </a:solidFill>
            </a:endParaRPr>
          </a:p>
          <a:p>
            <a:pPr indent="-114300" lvl="0" marL="91440" rtl="0" algn="l">
              <a:lnSpc>
                <a:spcPct val="160000"/>
              </a:lnSpc>
              <a:spcBef>
                <a:spcPts val="1300"/>
              </a:spcBef>
              <a:spcAft>
                <a:spcPts val="0"/>
              </a:spcAft>
              <a:buClr>
                <a:srgbClr val="7030A0"/>
              </a:buClr>
              <a:buSzPts val="1800"/>
              <a:buChar char=" "/>
            </a:pPr>
            <a:r>
              <a:rPr b="1" lang="en-US" sz="1800" u="sng">
                <a:solidFill>
                  <a:srgbClr val="7030A0"/>
                </a:solidFill>
              </a:rPr>
              <a:t>Main Point 1</a:t>
            </a:r>
            <a:r>
              <a:rPr lang="en-US" sz="1800" u="sng">
                <a:solidFill>
                  <a:srgbClr val="7030A0"/>
                </a:solidFill>
              </a:rPr>
              <a:t>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1800">
                <a:solidFill>
                  <a:srgbClr val="292945"/>
                </a:solidFill>
              </a:rPr>
              <a:t> present your first point in support of your overall argument and use evidence to back it up.</a:t>
            </a:r>
            <a:endParaRPr/>
          </a:p>
          <a:p>
            <a:pPr indent="-114300" lvl="0" marL="91440" rtl="0" algn="l">
              <a:lnSpc>
                <a:spcPct val="160000"/>
              </a:lnSpc>
              <a:spcBef>
                <a:spcPts val="1300"/>
              </a:spcBef>
              <a:spcAft>
                <a:spcPts val="0"/>
              </a:spcAft>
              <a:buClr>
                <a:srgbClr val="7030A0"/>
              </a:buClr>
              <a:buSzPts val="1800"/>
              <a:buChar char=" "/>
            </a:pPr>
            <a:r>
              <a:rPr b="1" lang="en-US" sz="1800" u="sng">
                <a:solidFill>
                  <a:srgbClr val="7030A0"/>
                </a:solidFill>
              </a:rPr>
              <a:t>Main Point 2</a:t>
            </a:r>
            <a:r>
              <a:rPr b="1" lang="en-US" sz="1800">
                <a:solidFill>
                  <a:srgbClr val="292945"/>
                </a:solidFill>
              </a:rPr>
              <a:t> </a:t>
            </a:r>
            <a:r>
              <a:rPr lang="en-US" sz="1800"/>
              <a:t>-</a:t>
            </a:r>
            <a:r>
              <a:rPr b="1" lang="en-US" sz="1800"/>
              <a:t> present your second point in support of your overall argument and use evidence to back it up.</a:t>
            </a:r>
            <a:endParaRPr/>
          </a:p>
          <a:p>
            <a:pPr indent="-114300" lvl="0" marL="91440" rtl="0" algn="l">
              <a:lnSpc>
                <a:spcPct val="160000"/>
              </a:lnSpc>
              <a:spcBef>
                <a:spcPts val="1300"/>
              </a:spcBef>
              <a:spcAft>
                <a:spcPts val="0"/>
              </a:spcAft>
              <a:buClr>
                <a:srgbClr val="7030A0"/>
              </a:buClr>
              <a:buSzPts val="1800"/>
              <a:buChar char=" "/>
            </a:pPr>
            <a:r>
              <a:rPr b="1" lang="en-US" sz="1800" u="sng">
                <a:solidFill>
                  <a:srgbClr val="7030A0"/>
                </a:solidFill>
              </a:rPr>
              <a:t>Main Point 3 (Counter-argument)</a:t>
            </a:r>
            <a:r>
              <a:rPr lang="en-US" sz="1800" u="sng">
                <a:solidFill>
                  <a:srgbClr val="7030A0"/>
                </a:solidFill>
              </a:rPr>
              <a:t> </a:t>
            </a:r>
            <a:r>
              <a:rPr lang="en-US" sz="1800"/>
              <a:t>-</a:t>
            </a:r>
            <a:r>
              <a:rPr lang="en-US" sz="1800">
                <a:solidFill>
                  <a:srgbClr val="292945"/>
                </a:solidFill>
              </a:rPr>
              <a:t> </a:t>
            </a:r>
            <a:r>
              <a:rPr b="1" lang="en-US" sz="1800" u="sng">
                <a:solidFill>
                  <a:srgbClr val="292945"/>
                </a:solidFill>
              </a:rPr>
              <a:t>briefly</a:t>
            </a:r>
            <a:r>
              <a:rPr lang="en-US" sz="1800">
                <a:solidFill>
                  <a:srgbClr val="292945"/>
                </a:solidFill>
              </a:rPr>
              <a:t> outline the main point that opposes your argument but spend most of the paragraph using evidence and persuasive techniques to undermine it, supporting your argument.</a:t>
            </a:r>
            <a:endParaRPr b="1" sz="1800" u="sng">
              <a:solidFill>
                <a:srgbClr val="292945"/>
              </a:solidFill>
            </a:endParaRPr>
          </a:p>
          <a:p>
            <a:pPr indent="-114300" lvl="0" marL="91440" rtl="0" algn="l">
              <a:lnSpc>
                <a:spcPct val="160000"/>
              </a:lnSpc>
              <a:spcBef>
                <a:spcPts val="1300"/>
              </a:spcBef>
              <a:spcAft>
                <a:spcPts val="0"/>
              </a:spcAft>
              <a:buClr>
                <a:srgbClr val="7030A0"/>
              </a:buClr>
              <a:buSzPts val="1800"/>
              <a:buChar char=" "/>
            </a:pPr>
            <a:r>
              <a:rPr b="1" lang="en-US" sz="1800" u="sng">
                <a:solidFill>
                  <a:srgbClr val="7030A0"/>
                </a:solidFill>
              </a:rPr>
              <a:t>Main Point 4</a:t>
            </a:r>
            <a:r>
              <a:rPr lang="en-US" sz="1800"/>
              <a:t> </a:t>
            </a:r>
            <a:r>
              <a:rPr lang="en-US" sz="1800">
                <a:solidFill>
                  <a:srgbClr val="292945"/>
                </a:solidFill>
              </a:rPr>
              <a:t>– present your final and strongest point in support of your overall argument and use evidence to back it up.</a:t>
            </a:r>
            <a:endParaRPr/>
          </a:p>
          <a:p>
            <a:pPr indent="-114300" lvl="0" marL="91440" rtl="0" algn="l">
              <a:lnSpc>
                <a:spcPct val="160000"/>
              </a:lnSpc>
              <a:spcBef>
                <a:spcPts val="1300"/>
              </a:spcBef>
              <a:spcAft>
                <a:spcPts val="0"/>
              </a:spcAft>
              <a:buClr>
                <a:srgbClr val="7030A0"/>
              </a:buClr>
              <a:buSzPts val="1800"/>
              <a:buChar char=" "/>
            </a:pPr>
            <a:r>
              <a:rPr b="1" lang="en-US" sz="1800" u="sng">
                <a:solidFill>
                  <a:srgbClr val="7030A0"/>
                </a:solidFill>
              </a:rPr>
              <a:t>Conclusion-</a:t>
            </a:r>
            <a:r>
              <a:rPr lang="en-US" sz="1800"/>
              <a:t> </a:t>
            </a:r>
            <a:r>
              <a:rPr lang="en-US" sz="1800">
                <a:solidFill>
                  <a:srgbClr val="292945"/>
                </a:solidFill>
              </a:rPr>
              <a:t>sum up your main points and use this as your final opportunity to persuade your reader of your point of view, using persuasive language to do so.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2"/>
          <p:cNvSpPr txBox="1"/>
          <p:nvPr>
            <p:ph type="title"/>
          </p:nvPr>
        </p:nvSpPr>
        <p:spPr>
          <a:xfrm>
            <a:off x="52462" y="3628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alibri"/>
              <a:buNone/>
            </a:pPr>
            <a:r>
              <a:rPr lang="en-US"/>
              <a:t>Persuasive Techniques</a:t>
            </a:r>
            <a:endParaRPr/>
          </a:p>
        </p:txBody>
      </p:sp>
      <p:sp>
        <p:nvSpPr>
          <p:cNvPr id="241" name="Google Shape;241;p32"/>
          <p:cNvSpPr txBox="1"/>
          <p:nvPr>
            <p:ph idx="2" type="body"/>
          </p:nvPr>
        </p:nvSpPr>
        <p:spPr>
          <a:xfrm>
            <a:off x="6160132" y="609601"/>
            <a:ext cx="5706634" cy="5994478"/>
          </a:xfrm>
          <a:prstGeom prst="rect">
            <a:avLst/>
          </a:prstGeom>
          <a:gradFill>
            <a:gsLst>
              <a:gs pos="0">
                <a:srgbClr val="B3B3C4"/>
              </a:gs>
              <a:gs pos="50000">
                <a:srgbClr val="9F9FB6"/>
              </a:gs>
              <a:gs pos="100000">
                <a:srgbClr val="8F8FAD"/>
              </a:gs>
            </a:gsLst>
            <a:lin ang="2700000" scaled="0"/>
          </a:gra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 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– Power of Three/personal pronouns</a:t>
            </a:r>
            <a:endParaRPr sz="3000"/>
          </a:p>
          <a:p>
            <a:pPr indent="-190500" lvl="0" marL="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000"/>
              <a:buChar char=" 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– Emotive language</a:t>
            </a:r>
            <a:endParaRPr sz="3000"/>
          </a:p>
          <a:p>
            <a:pPr indent="-190500" lvl="0" marL="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000"/>
              <a:buChar char=" 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– Rhetorical questions/Repetition</a:t>
            </a:r>
            <a:endParaRPr sz="3000"/>
          </a:p>
          <a:p>
            <a:pPr indent="-190500" lvl="0" marL="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000"/>
              <a:buChar char=" 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– Statistics</a:t>
            </a:r>
            <a:endParaRPr sz="3000"/>
          </a:p>
          <a:p>
            <a:pPr indent="-190500" lvl="0" marL="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000"/>
              <a:buChar char=" 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– Undermine opposing argument</a:t>
            </a:r>
            <a:endParaRPr sz="3000"/>
          </a:p>
          <a:p>
            <a:pPr indent="-190500" lvl="0" marL="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000"/>
              <a:buChar char=" 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– Alliteration/anecdote </a:t>
            </a:r>
            <a:endParaRPr sz="3000"/>
          </a:p>
          <a:p>
            <a:pPr indent="-190500" lvl="0" marL="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000"/>
              <a:buChar char=" 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- Structure</a:t>
            </a:r>
            <a:endParaRPr sz="3000"/>
          </a:p>
          <a:p>
            <a:pPr indent="-190500" lvl="0" marL="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000"/>
              <a:buChar char=" 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– Imagery</a:t>
            </a:r>
            <a:endParaRPr sz="3000"/>
          </a:p>
          <a:p>
            <a:pPr indent="-190500" lvl="0" marL="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000"/>
              <a:buChar char=" 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– Vocabulary (word choice)</a:t>
            </a:r>
            <a:endParaRPr sz="3000"/>
          </a:p>
          <a:p>
            <a:pPr indent="-190500" lvl="0" marL="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000"/>
              <a:buChar char=" 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– Exaggeration (hyperbole)</a:t>
            </a:r>
            <a:endParaRPr sz="3000"/>
          </a:p>
        </p:txBody>
      </p:sp>
      <p:pic>
        <p:nvPicPr>
          <p:cNvPr descr="A picture containing text, newspaper&#10;&#10;Description generated with very high confidence" id="242" name="Google Shape;242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7903" y="1210636"/>
            <a:ext cx="2837455" cy="2295446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32"/>
          <p:cNvSpPr txBox="1"/>
          <p:nvPr/>
        </p:nvSpPr>
        <p:spPr>
          <a:xfrm>
            <a:off x="179294" y="3747247"/>
            <a:ext cx="5827058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E3E67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3E3E67"/>
                </a:solidFill>
                <a:latin typeface="Calibri"/>
                <a:ea typeface="Calibri"/>
                <a:cs typeface="Calibri"/>
                <a:sym typeface="Calibri"/>
              </a:rPr>
              <a:t>You must use persuasive language throughout your essay.</a:t>
            </a:r>
            <a:endParaRPr b="1" i="0" sz="1800" u="sng" cap="none" strike="noStrike">
              <a:solidFill>
                <a:srgbClr val="3E3E6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E3E67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3E3E67"/>
                </a:solidFill>
                <a:latin typeface="Calibri"/>
                <a:ea typeface="Calibri"/>
                <a:cs typeface="Calibri"/>
                <a:sym typeface="Calibri"/>
              </a:rPr>
              <a:t>You should present and describe your evidence using emotive language.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E3E67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3E3E67"/>
                </a:solidFill>
                <a:latin typeface="Calibri"/>
                <a:ea typeface="Calibri"/>
                <a:cs typeface="Calibri"/>
                <a:sym typeface="Calibri"/>
              </a:rPr>
              <a:t>You should also use persuasive techniques to point out that the evidence support your line of argument.</a:t>
            </a:r>
            <a:endParaRPr/>
          </a:p>
        </p:txBody>
      </p:sp>
      <p:sp>
        <p:nvSpPr>
          <p:cNvPr id="244" name="Google Shape;244;p32"/>
          <p:cNvSpPr/>
          <p:nvPr/>
        </p:nvSpPr>
        <p:spPr>
          <a:xfrm>
            <a:off x="107016" y="5382744"/>
            <a:ext cx="5889810" cy="1362635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C3D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Watch this video for support on using persuasive techniques in your writing: </a:t>
            </a:r>
            <a:r>
              <a:rPr b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https://online.clickview.co.uk/libraries/categories/35208034/videos/35666784/3-higher-writing-portfolio-discursive-lesson-1c</a:t>
            </a: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3"/>
          <p:cNvSpPr txBox="1"/>
          <p:nvPr>
            <p:ph type="title"/>
          </p:nvPr>
        </p:nvSpPr>
        <p:spPr>
          <a:xfrm>
            <a:off x="2063552" y="-2841"/>
            <a:ext cx="7389440" cy="1071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Types of Evidence</a:t>
            </a:r>
            <a:endParaRPr/>
          </a:p>
        </p:txBody>
      </p:sp>
      <p:sp>
        <p:nvSpPr>
          <p:cNvPr id="250" name="Google Shape;250;p33"/>
          <p:cNvSpPr txBox="1"/>
          <p:nvPr>
            <p:ph idx="1" type="body"/>
          </p:nvPr>
        </p:nvSpPr>
        <p:spPr>
          <a:xfrm>
            <a:off x="487680" y="1085886"/>
            <a:ext cx="9244584" cy="5597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4287" lvl="0" marL="91440" rtl="0" algn="l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Clr>
                <a:srgbClr val="292945"/>
              </a:buClr>
              <a:buSzPts val="4162"/>
              <a:buFont typeface="Noto Sans Symbols"/>
              <a:buChar char="⮚"/>
            </a:pPr>
            <a:r>
              <a:rPr b="1" lang="en-US" sz="4162">
                <a:solidFill>
                  <a:srgbClr val="292945"/>
                </a:solidFill>
              </a:rPr>
              <a:t>Anecdotal</a:t>
            </a:r>
            <a:endParaRPr/>
          </a:p>
          <a:p>
            <a:pPr indent="-264287" lvl="0" marL="91440" rtl="0" algn="l">
              <a:lnSpc>
                <a:spcPct val="65000"/>
              </a:lnSpc>
              <a:spcBef>
                <a:spcPts val="1300"/>
              </a:spcBef>
              <a:spcAft>
                <a:spcPts val="0"/>
              </a:spcAft>
              <a:buClr>
                <a:srgbClr val="292945"/>
              </a:buClr>
              <a:buSzPts val="4162"/>
              <a:buFont typeface="Noto Sans Symbols"/>
              <a:buChar char="⮚"/>
            </a:pPr>
            <a:r>
              <a:rPr b="1" lang="en-US" sz="4162">
                <a:solidFill>
                  <a:srgbClr val="292945"/>
                </a:solidFill>
              </a:rPr>
              <a:t>Factual</a:t>
            </a:r>
            <a:endParaRPr/>
          </a:p>
          <a:p>
            <a:pPr indent="-264287" lvl="0" marL="91440" rtl="0" algn="l">
              <a:lnSpc>
                <a:spcPct val="65000"/>
              </a:lnSpc>
              <a:spcBef>
                <a:spcPts val="1300"/>
              </a:spcBef>
              <a:spcAft>
                <a:spcPts val="0"/>
              </a:spcAft>
              <a:buClr>
                <a:srgbClr val="292945"/>
              </a:buClr>
              <a:buSzPts val="4162"/>
              <a:buFont typeface="Noto Sans Symbols"/>
              <a:buChar char="⮚"/>
            </a:pPr>
            <a:r>
              <a:rPr b="1" lang="en-US" sz="4162">
                <a:solidFill>
                  <a:srgbClr val="292945"/>
                </a:solidFill>
              </a:rPr>
              <a:t>Statistical/data</a:t>
            </a:r>
            <a:endParaRPr/>
          </a:p>
          <a:p>
            <a:pPr indent="-264287" lvl="0" marL="91440" rtl="0" algn="l">
              <a:lnSpc>
                <a:spcPct val="65000"/>
              </a:lnSpc>
              <a:spcBef>
                <a:spcPts val="1300"/>
              </a:spcBef>
              <a:spcAft>
                <a:spcPts val="0"/>
              </a:spcAft>
              <a:buClr>
                <a:srgbClr val="292945"/>
              </a:buClr>
              <a:buSzPts val="4162"/>
              <a:buFont typeface="Noto Sans Symbols"/>
              <a:buChar char="⮚"/>
            </a:pPr>
            <a:r>
              <a:rPr b="1" lang="en-US" sz="4162">
                <a:solidFill>
                  <a:srgbClr val="292945"/>
                </a:solidFill>
              </a:rPr>
              <a:t>Testimonial</a:t>
            </a:r>
            <a:endParaRPr/>
          </a:p>
          <a:p>
            <a:pPr indent="0" lvl="0" marL="91440" rtl="0" algn="l">
              <a:lnSpc>
                <a:spcPct val="6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4162"/>
              <a:buNone/>
            </a:pPr>
            <a:r>
              <a:t/>
            </a:r>
            <a:endParaRPr b="1" sz="4162">
              <a:solidFill>
                <a:srgbClr val="292945"/>
              </a:solidFill>
            </a:endParaRPr>
          </a:p>
          <a:p>
            <a:pPr indent="-264287" lvl="0" marL="91440" rtl="0" algn="l">
              <a:lnSpc>
                <a:spcPct val="65000"/>
              </a:lnSpc>
              <a:spcBef>
                <a:spcPts val="1300"/>
              </a:spcBef>
              <a:spcAft>
                <a:spcPts val="0"/>
              </a:spcAft>
              <a:buClr>
                <a:srgbClr val="292945"/>
              </a:buClr>
              <a:buSzPts val="4162"/>
              <a:buChar char=" "/>
            </a:pPr>
            <a:r>
              <a:rPr b="1" i="1" lang="en-US" sz="4162">
                <a:solidFill>
                  <a:srgbClr val="292945"/>
                </a:solidFill>
              </a:rPr>
              <a:t>Try to use reliable sources!</a:t>
            </a:r>
            <a:endParaRPr/>
          </a:p>
          <a:p>
            <a:pPr indent="0" lvl="0" marL="0" rtl="0" algn="l">
              <a:lnSpc>
                <a:spcPct val="6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4162"/>
              <a:buNone/>
            </a:pPr>
            <a:r>
              <a:t/>
            </a:r>
            <a:endParaRPr b="1" sz="4162">
              <a:solidFill>
                <a:srgbClr val="292945"/>
              </a:solidFill>
            </a:endParaRPr>
          </a:p>
          <a:p>
            <a:pPr indent="-264287" lvl="0" marL="91440" rtl="0" algn="l">
              <a:lnSpc>
                <a:spcPct val="65000"/>
              </a:lnSpc>
              <a:spcBef>
                <a:spcPts val="1300"/>
              </a:spcBef>
              <a:spcAft>
                <a:spcPts val="0"/>
              </a:spcAft>
              <a:buClr>
                <a:srgbClr val="292945"/>
              </a:buClr>
              <a:buSzPts val="4162"/>
              <a:buChar char=" "/>
            </a:pPr>
            <a:r>
              <a:rPr b="1" lang="en-US" sz="4162">
                <a:solidFill>
                  <a:srgbClr val="292945"/>
                </a:solidFill>
              </a:rPr>
              <a:t>Your goal today is to gather as much evidence as possible that you could use to back up your argument.</a:t>
            </a:r>
            <a:endParaRPr/>
          </a:p>
          <a:p>
            <a:pPr indent="0" lvl="0" marL="91440" rtl="0" algn="l">
              <a:lnSpc>
                <a:spcPct val="65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2590"/>
              <a:buNone/>
            </a:pPr>
            <a:r>
              <a:t/>
            </a:r>
            <a:endParaRPr sz="2590"/>
          </a:p>
        </p:txBody>
      </p:sp>
      <p:sp>
        <p:nvSpPr>
          <p:cNvPr id="251" name="Google Shape;251;p33"/>
          <p:cNvSpPr/>
          <p:nvPr/>
        </p:nvSpPr>
        <p:spPr>
          <a:xfrm>
            <a:off x="7518712" y="1288450"/>
            <a:ext cx="4176464" cy="3456384"/>
          </a:xfrm>
          <a:prstGeom prst="foldedCorner">
            <a:avLst>
              <a:gd fmla="val 16667" name="adj"/>
            </a:avLst>
          </a:prstGeom>
          <a:gradFill>
            <a:gsLst>
              <a:gs pos="0">
                <a:srgbClr val="B3B3C4"/>
              </a:gs>
              <a:gs pos="50000">
                <a:srgbClr val="9F9FB6"/>
              </a:gs>
              <a:gs pos="100000">
                <a:srgbClr val="8F8FAD"/>
              </a:gs>
            </a:gsLst>
            <a:lin ang="2700000" scaled="0"/>
          </a:gra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several types of evidence makes a stronger essay as it shows you have researched your topic thoroughly and that you are skilled in using that research.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4"/>
          <p:cNvSpPr txBox="1"/>
          <p:nvPr>
            <p:ph type="title"/>
          </p:nvPr>
        </p:nvSpPr>
        <p:spPr>
          <a:xfrm>
            <a:off x="571880" y="1185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alibri"/>
              <a:buNone/>
            </a:pPr>
            <a:r>
              <a:rPr lang="en-US"/>
              <a:t>Research</a:t>
            </a:r>
            <a:endParaRPr/>
          </a:p>
        </p:txBody>
      </p:sp>
      <p:sp>
        <p:nvSpPr>
          <p:cNvPr id="257" name="Google Shape;257;p34"/>
          <p:cNvSpPr txBox="1"/>
          <p:nvPr>
            <p:ph idx="1" type="body"/>
          </p:nvPr>
        </p:nvSpPr>
        <p:spPr>
          <a:xfrm>
            <a:off x="298704" y="1475232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9144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92945"/>
              </a:buClr>
              <a:buSzPts val="4000"/>
              <a:buFont typeface="Noto Sans Symbols"/>
              <a:buChar char="✔"/>
            </a:pPr>
            <a:r>
              <a:rPr lang="en-US" sz="4000">
                <a:solidFill>
                  <a:srgbClr val="292945"/>
                </a:solidFill>
              </a:rPr>
              <a:t>Google (the ‘</a:t>
            </a:r>
            <a:r>
              <a:rPr i="1" lang="en-US" sz="4000">
                <a:solidFill>
                  <a:srgbClr val="292945"/>
                </a:solidFill>
              </a:rPr>
              <a:t>news</a:t>
            </a:r>
            <a:r>
              <a:rPr lang="en-US" sz="4000">
                <a:solidFill>
                  <a:srgbClr val="292945"/>
                </a:solidFill>
              </a:rPr>
              <a:t>’ tab can be helpful to search for recent articles on your topic)</a:t>
            </a:r>
            <a:endParaRPr/>
          </a:p>
          <a:p>
            <a:pPr indent="-254000" lvl="0" marL="9144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92945"/>
              </a:buClr>
              <a:buSzPts val="4000"/>
              <a:buFont typeface="Noto Sans Symbols"/>
              <a:buChar char="✔"/>
            </a:pPr>
            <a:r>
              <a:rPr lang="en-US" sz="4000">
                <a:solidFill>
                  <a:srgbClr val="292945"/>
                </a:solidFill>
              </a:rPr>
              <a:t>Tv documentaries (at home, please)</a:t>
            </a:r>
            <a:endParaRPr/>
          </a:p>
          <a:p>
            <a:pPr indent="-254000" lvl="0" marL="9144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92945"/>
              </a:buClr>
              <a:buSzPts val="4000"/>
              <a:buFont typeface="Noto Sans Symbols"/>
              <a:buChar char="✔"/>
            </a:pPr>
            <a:r>
              <a:rPr lang="en-US" sz="4000">
                <a:solidFill>
                  <a:srgbClr val="292945"/>
                </a:solidFill>
              </a:rPr>
              <a:t>TED talks</a:t>
            </a:r>
            <a:endParaRPr/>
          </a:p>
          <a:p>
            <a:pPr indent="-254000" lvl="0" marL="9144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92945"/>
              </a:buClr>
              <a:buSzPts val="4000"/>
              <a:buFont typeface="Noto Sans Symbols"/>
              <a:buChar char="✔"/>
            </a:pPr>
            <a:r>
              <a:rPr lang="en-US" sz="4000">
                <a:solidFill>
                  <a:srgbClr val="292945"/>
                </a:solidFill>
              </a:rPr>
              <a:t>School/local library</a:t>
            </a:r>
            <a:endParaRPr/>
          </a:p>
        </p:txBody>
      </p:sp>
      <p:sp>
        <p:nvSpPr>
          <p:cNvPr id="258" name="Google Shape;258;p34"/>
          <p:cNvSpPr/>
          <p:nvPr/>
        </p:nvSpPr>
        <p:spPr>
          <a:xfrm>
            <a:off x="5474208" y="3358324"/>
            <a:ext cx="6164152" cy="316992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access a source and write down 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information from it, you </a:t>
            </a:r>
            <a:r>
              <a:rPr i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take note of:</a:t>
            </a:r>
            <a:endParaRPr/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name of the article/programme</a:t>
            </a:r>
            <a:endParaRPr/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name of the author</a:t>
            </a:r>
            <a:endParaRPr/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website or book it came from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information will make up your bibliography at the end of your essay.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etropolitan">
  <a:themeElements>
    <a:clrScheme name="Metropolit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etropolitan">
  <a:themeElements>
    <a:clrScheme name="Metropolit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