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regular.fntdata"/><Relationship Id="rId25" Type="http://schemas.openxmlformats.org/officeDocument/2006/relationships/slide" Target="slides/slide21.xml"/><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0" name="Google Shape;20;p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4" name="Shape 74"/>
        <p:cNvGrpSpPr/>
        <p:nvPr/>
      </p:nvGrpSpPr>
      <p:grpSpPr>
        <a:xfrm>
          <a:off x="0" y="0"/>
          <a:ext cx="0" cy="0"/>
          <a:chOff x="0" y="0"/>
          <a:chExt cx="0" cy="0"/>
        </a:xfrm>
      </p:grpSpPr>
      <p:sp>
        <p:nvSpPr>
          <p:cNvPr id="75" name="Google Shape;75;p11"/>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7" name="Google Shape;77;p11"/>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8" name="Google Shape;78;p1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1" name="Shape 81"/>
        <p:cNvGrpSpPr/>
        <p:nvPr/>
      </p:nvGrpSpPr>
      <p:grpSpPr>
        <a:xfrm>
          <a:off x="0" y="0"/>
          <a:ext cx="0" cy="0"/>
          <a:chOff x="0" y="0"/>
          <a:chExt cx="0" cy="0"/>
        </a:xfrm>
      </p:grpSpPr>
      <p:sp>
        <p:nvSpPr>
          <p:cNvPr id="82" name="Google Shape;82;p12"/>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4" name="Google Shape;84;p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7" name="Shape 87"/>
        <p:cNvGrpSpPr/>
        <p:nvPr/>
      </p:nvGrpSpPr>
      <p:grpSpPr>
        <a:xfrm>
          <a:off x="0" y="0"/>
          <a:ext cx="0" cy="0"/>
          <a:chOff x="0" y="0"/>
          <a:chExt cx="0" cy="0"/>
        </a:xfrm>
      </p:grpSpPr>
      <p:sp>
        <p:nvSpPr>
          <p:cNvPr id="88" name="Google Shape;88;p13"/>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0" name="Google Shape;90;p13"/>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1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94" name="Google Shape;94;p13"/>
          <p:cNvSpPr txBox="1"/>
          <p:nvPr/>
        </p:nvSpPr>
        <p:spPr>
          <a:xfrm>
            <a:off x="898295" y="971253"/>
            <a:ext cx="801912" cy="196977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GB" sz="12200">
                <a:solidFill>
                  <a:srgbClr val="86D1D8"/>
                </a:solidFill>
                <a:latin typeface="Arial"/>
                <a:ea typeface="Arial"/>
                <a:cs typeface="Arial"/>
                <a:sym typeface="Arial"/>
              </a:rPr>
              <a:t>“</a:t>
            </a:r>
            <a:endParaRPr/>
          </a:p>
        </p:txBody>
      </p:sp>
      <p:sp>
        <p:nvSpPr>
          <p:cNvPr id="95" name="Google Shape;95;p13"/>
          <p:cNvSpPr txBox="1"/>
          <p:nvPr/>
        </p:nvSpPr>
        <p:spPr>
          <a:xfrm>
            <a:off x="9330490" y="2613787"/>
            <a:ext cx="801912" cy="196977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GB" sz="1220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6" name="Shape 96"/>
        <p:cNvGrpSpPr/>
        <p:nvPr/>
      </p:nvGrpSpPr>
      <p:grpSpPr>
        <a:xfrm>
          <a:off x="0" y="0"/>
          <a:ext cx="0" cy="0"/>
          <a:chOff x="0" y="0"/>
          <a:chExt cx="0" cy="0"/>
        </a:xfrm>
      </p:grpSpPr>
      <p:sp>
        <p:nvSpPr>
          <p:cNvPr id="97" name="Google Shape;97;p14"/>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9" name="Google Shape;99;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1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5"/>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5" name="Google Shape;105;p15"/>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6" name="Google Shape;106;p15"/>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7" name="Google Shape;107;p15"/>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8" name="Google Shape;108;p15"/>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15"/>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0" name="Google Shape;110;p15"/>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11" name="Google Shape;111;p15"/>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2" name="Google Shape;112;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5" name="Shape 115"/>
        <p:cNvGrpSpPr/>
        <p:nvPr/>
      </p:nvGrpSpPr>
      <p:grpSpPr>
        <a:xfrm>
          <a:off x="0" y="0"/>
          <a:ext cx="0" cy="0"/>
          <a:chOff x="0" y="0"/>
          <a:chExt cx="0" cy="0"/>
        </a:xfrm>
      </p:grpSpPr>
      <p:sp>
        <p:nvSpPr>
          <p:cNvPr id="116" name="Google Shape;116;p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6"/>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8" name="Google Shape;118;p16"/>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19" name="Google Shape;119;p16"/>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16"/>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1" name="Google Shape;121;p16"/>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2" name="Google Shape;122;p16"/>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3" name="Google Shape;123;p16"/>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4" name="Google Shape;124;p16"/>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5" name="Google Shape;125;p16"/>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26" name="Google Shape;126;p16"/>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27" name="Google Shape;127;p16"/>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28" name="Google Shape;128;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1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7"/>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18"/>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 type="body"/>
          </p:nvPr>
        </p:nvSpPr>
        <p:spPr>
          <a:xfrm rot="5400000">
            <a:off x="1679575" y="-139699"/>
            <a:ext cx="5368924" cy="7423149"/>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6" name="Google Shape;26;p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6" name="Google Shape;36;p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2" name="Google Shape;42;p6"/>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3" name="Google Shape;43;p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9" name="Google Shape;49;p7"/>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0" name="Google Shape;50;p7"/>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1" name="Google Shape;51;p7"/>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2" name="Google Shape;52;p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3" name="Google Shape;63;p9"/>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4" name="Google Shape;64;p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0" name="Google Shape;70;p10"/>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1" name="Google Shape;71;p1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1.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7" name="Google Shape;7;p1"/>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Google Shape;8;p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1"/>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0" name="Google Shape;10;p1"/>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1" name="Google Shape;11;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Google Shape;14;p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bbc.co.uk/bitesize/guides/zyk887h/revision/1" TargetMode="External"/><Relationship Id="rId4" Type="http://schemas.openxmlformats.org/officeDocument/2006/relationships/hyperlink" Target="https://www.bbc.co.uk/bitesize/guides/zyk887h/revision/1" TargetMode="External"/><Relationship Id="rId5" Type="http://schemas.openxmlformats.org/officeDocument/2006/relationships/hyperlink" Target="https://www.bbc.co.uk/bitesize/guides/zyk887h/revision/1" TargetMode="External"/><Relationship Id="rId6" Type="http://schemas.openxmlformats.org/officeDocument/2006/relationships/hyperlink" Target="https://online.clickview.co.uk/libraries/videos/36703084/higher-english-mrs-midas-analysis-stanza-1-4" TargetMode="External"/><Relationship Id="rId7" Type="http://schemas.openxmlformats.org/officeDocument/2006/relationships/hyperlink" Target="https://online.clickview.co.uk/libraries/videos/36703084/higher-english-mrs-midas-analysis-stanza-1-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averagejoesblog.com/skittles-midas-touch-advert/"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hyperlink" Target="https://online.clickview.co.uk/libraries/videos/36703005/higher-english-mrs-midas-context-less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0"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en.wikipedia.org/wiki/Balinghem" TargetMode="External"/><Relationship Id="rId4" Type="http://schemas.openxmlformats.org/officeDocument/2006/relationships/hyperlink" Target="http://en.wikipedia.org/wiki/Gu%C3%AEnes" TargetMode="External"/><Relationship Id="rId9" Type="http://schemas.openxmlformats.org/officeDocument/2006/relationships/hyperlink" Target="http://en.wikipedia.org/wiki/Francis_I_of_France" TargetMode="External"/><Relationship Id="rId5" Type="http://schemas.openxmlformats.org/officeDocument/2006/relationships/hyperlink" Target="http://en.wikipedia.org/wiki/Ardres" TargetMode="External"/><Relationship Id="rId6" Type="http://schemas.openxmlformats.org/officeDocument/2006/relationships/hyperlink" Target="http://en.wikipedia.org/wiki/France" TargetMode="External"/><Relationship Id="rId7" Type="http://schemas.openxmlformats.org/officeDocument/2006/relationships/hyperlink" Target="http://en.wikipedia.org/wiki/Calais" TargetMode="External"/><Relationship Id="rId8" Type="http://schemas.openxmlformats.org/officeDocument/2006/relationships/hyperlink" Target="http://en.wikipedia.org/wiki/Henry_VIII_of_Englan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ctrTitle"/>
          </p:nvPr>
        </p:nvSpPr>
        <p:spPr>
          <a:xfrm>
            <a:off x="965769" y="585952"/>
            <a:ext cx="8825658" cy="332958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7200"/>
              <a:buFont typeface="Century Gothic"/>
              <a:buNone/>
            </a:pPr>
            <a:r>
              <a:rPr lang="en-GB"/>
              <a:t>Mrs Midas</a:t>
            </a:r>
            <a:endParaRPr/>
          </a:p>
        </p:txBody>
      </p:sp>
      <p:sp>
        <p:nvSpPr>
          <p:cNvPr id="148" name="Google Shape;148;p19"/>
          <p:cNvSpPr txBox="1"/>
          <p:nvPr>
            <p:ph idx="1" type="subTitle"/>
          </p:nvPr>
        </p:nvSpPr>
        <p:spPr>
          <a:xfrm>
            <a:off x="1070872" y="3915533"/>
            <a:ext cx="8825658" cy="8614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00"/>
              <a:buNone/>
            </a:pPr>
            <a:r>
              <a:rPr lang="en-GB"/>
              <a:t>CAROL ANN DUFFY</a:t>
            </a:r>
            <a:endParaRPr/>
          </a:p>
        </p:txBody>
      </p:sp>
      <p:pic>
        <p:nvPicPr>
          <p:cNvPr descr="220px-Midas_gold2" id="149" name="Google Shape;149;p19"/>
          <p:cNvPicPr preferRelativeResize="0"/>
          <p:nvPr/>
        </p:nvPicPr>
        <p:blipFill rotWithShape="1">
          <a:blip r:embed="rId3">
            <a:alphaModFix/>
          </a:blip>
          <a:srcRect b="0" l="0" r="0" t="0"/>
          <a:stretch/>
        </p:blipFill>
        <p:spPr>
          <a:xfrm>
            <a:off x="7184695" y="0"/>
            <a:ext cx="5007305" cy="6858000"/>
          </a:xfrm>
          <a:prstGeom prst="rect">
            <a:avLst/>
          </a:prstGeom>
          <a:noFill/>
          <a:ln>
            <a:noFill/>
          </a:ln>
        </p:spPr>
      </p:pic>
      <p:sp>
        <p:nvSpPr>
          <p:cNvPr id="150" name="Google Shape;150;p19"/>
          <p:cNvSpPr txBox="1"/>
          <p:nvPr/>
        </p:nvSpPr>
        <p:spPr>
          <a:xfrm>
            <a:off x="1070872" y="4776953"/>
            <a:ext cx="5729321" cy="15818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6D1D8"/>
              </a:buClr>
              <a:buSzPts val="1600"/>
              <a:buFont typeface="Noto Sans Symbols"/>
              <a:buNone/>
            </a:pPr>
            <a:r>
              <a:rPr b="0" i="0" lang="en-GB" sz="2000" u="none" cap="none" strike="noStrike">
                <a:solidFill>
                  <a:schemeClr val="lt1"/>
                </a:solidFill>
                <a:latin typeface="Century Gothic"/>
                <a:ea typeface="Century Gothic"/>
                <a:cs typeface="Century Gothic"/>
                <a:sym typeface="Century Gothic"/>
              </a:rPr>
              <a:t>TO BE COMPLETED BY PUPILS WHO HAVE NOT YET STUDIED THIS POEM.</a:t>
            </a:r>
            <a:endParaRPr/>
          </a:p>
          <a:p>
            <a:pPr indent="0" lvl="0" marL="0" marR="0" rtl="0" algn="l">
              <a:spcBef>
                <a:spcPts val="1000"/>
              </a:spcBef>
              <a:spcAft>
                <a:spcPts val="0"/>
              </a:spcAft>
              <a:buClr>
                <a:srgbClr val="86D1D8"/>
              </a:buClr>
              <a:buSzPts val="1600"/>
              <a:buFont typeface="Noto Sans Symbols"/>
              <a:buNone/>
            </a:pPr>
            <a:r>
              <a:rPr b="0" i="0" lang="en-GB" sz="2000" u="none" cap="none" strike="noStrike">
                <a:solidFill>
                  <a:schemeClr val="lt1"/>
                </a:solidFill>
                <a:latin typeface="Century Gothic"/>
                <a:ea typeface="Century Gothic"/>
                <a:cs typeface="Century Gothic"/>
                <a:sym typeface="Century Gothic"/>
              </a:rPr>
              <a:t>WEEK BEGINNING 11</a:t>
            </a:r>
            <a:r>
              <a:rPr b="0" baseline="30000" i="0" lang="en-GB" sz="2000" u="none" cap="none" strike="noStrike">
                <a:solidFill>
                  <a:schemeClr val="lt1"/>
                </a:solidFill>
                <a:latin typeface="Century Gothic"/>
                <a:ea typeface="Century Gothic"/>
                <a:cs typeface="Century Gothic"/>
                <a:sym typeface="Century Gothic"/>
              </a:rPr>
              <a:t>TH</a:t>
            </a:r>
            <a:r>
              <a:rPr b="0" i="0" lang="en-GB" sz="2000" u="none" cap="none" strike="noStrike">
                <a:solidFill>
                  <a:schemeClr val="lt1"/>
                </a:solidFill>
                <a:latin typeface="Century Gothic"/>
                <a:ea typeface="Century Gothic"/>
                <a:cs typeface="Century Gothic"/>
                <a:sym typeface="Century Gothic"/>
              </a:rPr>
              <a:t> JANUARY</a:t>
            </a:r>
            <a:endParaRPr/>
          </a:p>
          <a:p>
            <a:pPr indent="0" lvl="0" marL="0" marR="0" rtl="0" algn="l">
              <a:spcBef>
                <a:spcPts val="1000"/>
              </a:spcBef>
              <a:spcAft>
                <a:spcPts val="0"/>
              </a:spcAft>
              <a:buClr>
                <a:srgbClr val="86D1D8"/>
              </a:buClr>
              <a:buSzPts val="1600"/>
              <a:buFont typeface="Noto Sans Symbols"/>
              <a:buNone/>
            </a:pPr>
            <a:r>
              <a:rPr b="0" i="0" lang="en-GB" sz="2000" u="none" cap="none" strike="noStrike">
                <a:solidFill>
                  <a:schemeClr val="lt1"/>
                </a:solidFill>
                <a:latin typeface="Century Gothic"/>
                <a:ea typeface="Century Gothic"/>
                <a:cs typeface="Century Gothic"/>
                <a:sym typeface="Century Gothic"/>
              </a:rPr>
              <a:t>DEADLINE: FRIDAY 15</a:t>
            </a:r>
            <a:r>
              <a:rPr b="0" baseline="30000" i="0" lang="en-GB" sz="2000" u="none" cap="none" strike="noStrike">
                <a:solidFill>
                  <a:schemeClr val="lt1"/>
                </a:solidFill>
                <a:latin typeface="Century Gothic"/>
                <a:ea typeface="Century Gothic"/>
                <a:cs typeface="Century Gothic"/>
                <a:sym typeface="Century Gothic"/>
              </a:rPr>
              <a:t>TH</a:t>
            </a:r>
            <a:r>
              <a:rPr b="0" i="0" lang="en-GB" sz="2000" u="none" cap="none" strike="noStrike">
                <a:solidFill>
                  <a:schemeClr val="lt1"/>
                </a:solidFill>
                <a:latin typeface="Century Gothic"/>
                <a:ea typeface="Century Gothic"/>
                <a:cs typeface="Century Gothic"/>
                <a:sym typeface="Century Gothic"/>
              </a:rPr>
              <a:t> JANUARY</a:t>
            </a:r>
            <a:endParaRPr b="0" i="0" sz="2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txBox="1"/>
          <p:nvPr>
            <p:ph type="title"/>
          </p:nvPr>
        </p:nvSpPr>
        <p:spPr>
          <a:xfrm>
            <a:off x="296326" y="105877"/>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GB" u="sng"/>
              <a:t>Task 5 – Annotate the Poem</a:t>
            </a:r>
            <a:endParaRPr u="sng"/>
          </a:p>
        </p:txBody>
      </p:sp>
      <p:sp>
        <p:nvSpPr>
          <p:cNvPr id="219" name="Google Shape;219;p28"/>
          <p:cNvSpPr txBox="1"/>
          <p:nvPr>
            <p:ph idx="1" type="body"/>
          </p:nvPr>
        </p:nvSpPr>
        <p:spPr>
          <a:xfrm>
            <a:off x="146870" y="1154283"/>
            <a:ext cx="6819177" cy="513615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b="1" lang="en-GB" u="sng"/>
              <a:t>Step Two</a:t>
            </a:r>
            <a:endParaRPr/>
          </a:p>
          <a:p>
            <a:pPr indent="-342900" lvl="0" marL="342900" rtl="0" algn="l">
              <a:spcBef>
                <a:spcPts val="1000"/>
              </a:spcBef>
              <a:spcAft>
                <a:spcPts val="0"/>
              </a:spcAft>
              <a:buSzPts val="1600"/>
              <a:buChar char="►"/>
            </a:pPr>
            <a:r>
              <a:rPr lang="en-GB"/>
              <a:t>Remember: </a:t>
            </a:r>
            <a:r>
              <a:rPr lang="en-GB" u="sng"/>
              <a:t>you get no marks for simply identifying a technique; it’s all about the analysis!!</a:t>
            </a:r>
            <a:endParaRPr u="sng"/>
          </a:p>
          <a:p>
            <a:pPr indent="-342900" lvl="0" marL="342900" rtl="0" algn="l">
              <a:spcBef>
                <a:spcPts val="1000"/>
              </a:spcBef>
              <a:spcAft>
                <a:spcPts val="0"/>
              </a:spcAft>
              <a:buSzPts val="1600"/>
              <a:buChar char="►"/>
            </a:pPr>
            <a:r>
              <a:rPr lang="en-GB"/>
              <a:t>Comment </a:t>
            </a:r>
            <a:r>
              <a:rPr b="1" lang="en-GB" u="sng"/>
              <a:t>on the effect</a:t>
            </a:r>
            <a:r>
              <a:rPr lang="en-GB"/>
              <a:t> of each key quotation. Try to link your comments to the important ideas and key themes. Use the guide to the right to help you.</a:t>
            </a:r>
            <a:endParaRPr/>
          </a:p>
        </p:txBody>
      </p:sp>
      <p:sp>
        <p:nvSpPr>
          <p:cNvPr id="220" name="Google Shape;220;p28"/>
          <p:cNvSpPr/>
          <p:nvPr/>
        </p:nvSpPr>
        <p:spPr>
          <a:xfrm>
            <a:off x="7264958" y="861848"/>
            <a:ext cx="4834758" cy="5780690"/>
          </a:xfrm>
          <a:prstGeom prst="roundRect">
            <a:avLst>
              <a:gd fmla="val 16667" name="adj"/>
            </a:avLst>
          </a:prstGeom>
          <a:gradFill>
            <a:gsLst>
              <a:gs pos="0">
                <a:srgbClr val="F9F0E0"/>
              </a:gs>
              <a:gs pos="100000">
                <a:srgbClr val="EBC874"/>
              </a:gs>
            </a:gsLst>
            <a:lin ang="5400000" scaled="0"/>
          </a:gradFill>
          <a:ln cap="rnd"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1" lang="en-GB" sz="1800" u="sng">
                <a:solidFill>
                  <a:schemeClr val="dk1"/>
                </a:solidFill>
                <a:latin typeface="Century Gothic"/>
                <a:ea typeface="Century Gothic"/>
                <a:cs typeface="Century Gothic"/>
                <a:sym typeface="Century Gothic"/>
              </a:rPr>
              <a:t>Word choice </a:t>
            </a:r>
            <a:r>
              <a:rPr lang="en-GB" sz="1800">
                <a:solidFill>
                  <a:schemeClr val="dk1"/>
                </a:solidFill>
                <a:latin typeface="Century Gothic"/>
                <a:ea typeface="Century Gothic"/>
                <a:cs typeface="Century Gothic"/>
                <a:sym typeface="Century Gothic"/>
              </a:rPr>
              <a:t>– which connotations are suggested about what does it help you to understand about the main ideas of the poem or the characters?</a:t>
            </a:r>
            <a:endParaRPr/>
          </a:p>
          <a:p>
            <a:pPr indent="-171450" lvl="0" marL="285750" marR="0" rtl="0" algn="l">
              <a:spcBef>
                <a:spcPts val="0"/>
              </a:spcBef>
              <a:spcAft>
                <a:spcPts val="0"/>
              </a:spcAft>
              <a:buClr>
                <a:schemeClr val="lt1"/>
              </a:buClr>
              <a:buSzPts val="1800"/>
              <a:buFont typeface="Arial"/>
              <a:buNone/>
            </a:pPr>
            <a:r>
              <a:t/>
            </a:r>
            <a:endParaRPr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b="1" lang="en-GB" sz="1800" u="sng">
                <a:solidFill>
                  <a:schemeClr val="dk1"/>
                </a:solidFill>
                <a:latin typeface="Century Gothic"/>
                <a:ea typeface="Century Gothic"/>
                <a:cs typeface="Century Gothic"/>
                <a:sym typeface="Century Gothic"/>
              </a:rPr>
              <a:t>Imagery </a:t>
            </a:r>
            <a:r>
              <a:rPr lang="en-GB" sz="1800">
                <a:solidFill>
                  <a:schemeClr val="dk1"/>
                </a:solidFill>
                <a:latin typeface="Century Gothic"/>
                <a:ea typeface="Century Gothic"/>
                <a:cs typeface="Century Gothic"/>
                <a:sym typeface="Century Gothic"/>
              </a:rPr>
              <a:t>– explain the literal and metaphorical meaning. What extra information do you gain about the key ideas, characters or themes from this description?</a:t>
            </a:r>
            <a:endParaRPr/>
          </a:p>
          <a:p>
            <a:pPr indent="-171450" lvl="0" marL="285750" marR="0" rtl="0" algn="l">
              <a:spcBef>
                <a:spcPts val="0"/>
              </a:spcBef>
              <a:spcAft>
                <a:spcPts val="0"/>
              </a:spcAft>
              <a:buClr>
                <a:schemeClr val="lt1"/>
              </a:buClr>
              <a:buSzPts val="1800"/>
              <a:buFont typeface="Arial"/>
              <a:buNone/>
            </a:pPr>
            <a:r>
              <a:t/>
            </a:r>
            <a:endParaRPr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b="1" lang="en-GB" sz="1800" u="sng">
                <a:solidFill>
                  <a:schemeClr val="dk1"/>
                </a:solidFill>
                <a:latin typeface="Century Gothic"/>
                <a:ea typeface="Century Gothic"/>
                <a:cs typeface="Century Gothic"/>
                <a:sym typeface="Century Gothic"/>
              </a:rPr>
              <a:t>Sentence structure </a:t>
            </a:r>
            <a:r>
              <a:rPr lang="en-GB" sz="1800">
                <a:solidFill>
                  <a:schemeClr val="dk1"/>
                </a:solidFill>
                <a:latin typeface="Century Gothic"/>
                <a:ea typeface="Century Gothic"/>
                <a:cs typeface="Century Gothic"/>
                <a:sym typeface="Century Gothic"/>
              </a:rPr>
              <a:t>– what is the effect of the punctuation or feature of structure? Which important idea does it emphasise?</a:t>
            </a:r>
            <a:endParaRPr/>
          </a:p>
          <a:p>
            <a:pPr indent="-171450" lvl="0" marL="285750" marR="0" rtl="0" algn="l">
              <a:spcBef>
                <a:spcPts val="0"/>
              </a:spcBef>
              <a:spcAft>
                <a:spcPts val="0"/>
              </a:spcAft>
              <a:buClr>
                <a:schemeClr val="lt1"/>
              </a:buClr>
              <a:buSzPts val="1800"/>
              <a:buFont typeface="Arial"/>
              <a:buNone/>
            </a:pPr>
            <a:r>
              <a:t/>
            </a:r>
            <a:endParaRPr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b="1" lang="en-GB" sz="1800" u="sng">
                <a:solidFill>
                  <a:schemeClr val="dk1"/>
                </a:solidFill>
                <a:latin typeface="Century Gothic"/>
                <a:ea typeface="Century Gothic"/>
                <a:cs typeface="Century Gothic"/>
                <a:sym typeface="Century Gothic"/>
              </a:rPr>
              <a:t>Sound techniques </a:t>
            </a:r>
            <a:r>
              <a:rPr lang="en-GB" sz="1800">
                <a:solidFill>
                  <a:schemeClr val="dk1"/>
                </a:solidFill>
                <a:latin typeface="Century Gothic"/>
                <a:ea typeface="Century Gothic"/>
                <a:cs typeface="Century Gothic"/>
                <a:sym typeface="Century Gothic"/>
              </a:rPr>
              <a:t>– describe the sound and its effect. Which important idea does it emphasise?</a:t>
            </a:r>
            <a:endParaRPr sz="1800">
              <a:solidFill>
                <a:schemeClr val="dk1"/>
              </a:solidFill>
              <a:latin typeface="Century Gothic"/>
              <a:ea typeface="Century Gothic"/>
              <a:cs typeface="Century Gothic"/>
              <a:sym typeface="Century Gothic"/>
            </a:endParaRPr>
          </a:p>
        </p:txBody>
      </p:sp>
      <p:sp>
        <p:nvSpPr>
          <p:cNvPr id="221" name="Google Shape;221;p28"/>
          <p:cNvSpPr/>
          <p:nvPr/>
        </p:nvSpPr>
        <p:spPr>
          <a:xfrm>
            <a:off x="146870" y="3594539"/>
            <a:ext cx="6819177" cy="3163614"/>
          </a:xfrm>
          <a:prstGeom prst="rect">
            <a:avLst/>
          </a:prstGeom>
          <a:solidFill>
            <a:schemeClr val="lt1"/>
          </a:solidFill>
          <a:ln cap="rnd"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rgbClr val="00B050"/>
                </a:solidFill>
                <a:latin typeface="Century Gothic"/>
                <a:ea typeface="Century Gothic"/>
                <a:cs typeface="Century Gothic"/>
                <a:sym typeface="Century Gothic"/>
              </a:rPr>
              <a:t>Aim high and try to analyse the poem independently, using these resources to help you:</a:t>
            </a:r>
            <a:endParaRPr b="1" sz="1800" u="sng">
              <a:solidFill>
                <a:schemeClr val="hlink"/>
              </a:solidFill>
              <a:latin typeface="Century Gothic"/>
              <a:ea typeface="Century Gothic"/>
              <a:cs typeface="Century Gothic"/>
              <a:sym typeface="Century Gothic"/>
              <a:hlinkClick r:id="rId3"/>
            </a:endParaRPr>
          </a:p>
          <a:p>
            <a:pPr indent="0" lvl="0" marL="0" marR="0" rtl="0" algn="ctr">
              <a:spcBef>
                <a:spcPts val="0"/>
              </a:spcBef>
              <a:spcAft>
                <a:spcPts val="0"/>
              </a:spcAft>
              <a:buNone/>
            </a:pPr>
            <a:r>
              <a:t/>
            </a:r>
            <a:endParaRPr b="1" sz="1800" u="sng">
              <a:solidFill>
                <a:schemeClr val="hlink"/>
              </a:solidFill>
              <a:latin typeface="Century Gothic"/>
              <a:ea typeface="Century Gothic"/>
              <a:cs typeface="Century Gothic"/>
              <a:sym typeface="Century Gothic"/>
              <a:hlinkClick r:id="rId4"/>
            </a:endParaRPr>
          </a:p>
          <a:p>
            <a:pPr indent="0" lvl="0" marL="0" marR="0" rtl="0" algn="ctr">
              <a:spcBef>
                <a:spcPts val="0"/>
              </a:spcBef>
              <a:spcAft>
                <a:spcPts val="0"/>
              </a:spcAft>
              <a:buNone/>
            </a:pPr>
            <a:r>
              <a:rPr b="1" lang="en-GB" sz="1800" u="sng">
                <a:solidFill>
                  <a:schemeClr val="hlink"/>
                </a:solidFill>
                <a:latin typeface="Century Gothic"/>
                <a:ea typeface="Century Gothic"/>
                <a:cs typeface="Century Gothic"/>
                <a:sym typeface="Century Gothic"/>
                <a:hlinkClick r:id="rId5"/>
              </a:rPr>
              <a:t>https://www.bbc.co.uk/bitesize/guides/zyk887h/revision/1</a:t>
            </a:r>
            <a:r>
              <a:rPr b="1" lang="en-GB" sz="1800">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b="1" sz="1800" u="sng">
              <a:solidFill>
                <a:schemeClr val="hlink"/>
              </a:solidFill>
              <a:latin typeface="Century Gothic"/>
              <a:ea typeface="Century Gothic"/>
              <a:cs typeface="Century Gothic"/>
              <a:sym typeface="Century Gothic"/>
              <a:hlinkClick r:id="rId6"/>
            </a:endParaRPr>
          </a:p>
          <a:p>
            <a:pPr indent="0" lvl="0" marL="0" marR="0" rtl="0" algn="ctr">
              <a:spcBef>
                <a:spcPts val="0"/>
              </a:spcBef>
              <a:spcAft>
                <a:spcPts val="0"/>
              </a:spcAft>
              <a:buNone/>
            </a:pPr>
            <a:r>
              <a:rPr b="1" lang="en-GB" sz="1800" u="sng">
                <a:solidFill>
                  <a:schemeClr val="hlink"/>
                </a:solidFill>
                <a:latin typeface="Century Gothic"/>
                <a:ea typeface="Century Gothic"/>
                <a:cs typeface="Century Gothic"/>
                <a:sym typeface="Century Gothic"/>
                <a:hlinkClick r:id="rId7"/>
              </a:rPr>
              <a:t>https://online.clickview.co.uk/libraries/videos/36703084/higher-english-mrs-midas-analysis-stanza-1-4</a:t>
            </a:r>
            <a:r>
              <a:rPr b="1" lang="en-GB" sz="1800">
                <a:solidFill>
                  <a:srgbClr val="EC5453"/>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b="1" sz="1800">
              <a:solidFill>
                <a:srgbClr val="EC5453"/>
              </a:solidFill>
              <a:latin typeface="Century Gothic"/>
              <a:ea typeface="Century Gothic"/>
              <a:cs typeface="Century Gothic"/>
              <a:sym typeface="Century Gothic"/>
            </a:endParaRPr>
          </a:p>
          <a:p>
            <a:pPr indent="0" lvl="0" marL="0" marR="0" rtl="0" algn="ctr">
              <a:spcBef>
                <a:spcPts val="0"/>
              </a:spcBef>
              <a:spcAft>
                <a:spcPts val="0"/>
              </a:spcAft>
              <a:buNone/>
            </a:pPr>
            <a:r>
              <a:rPr b="1" lang="en-GB" sz="1800">
                <a:solidFill>
                  <a:srgbClr val="EC5453"/>
                </a:solidFill>
                <a:latin typeface="Century Gothic"/>
                <a:ea typeface="Century Gothic"/>
                <a:cs typeface="Century Gothic"/>
                <a:sym typeface="Century Gothic"/>
              </a:rPr>
              <a:t>As a </a:t>
            </a:r>
            <a:r>
              <a:rPr b="1" lang="en-GB" sz="1800" u="sng">
                <a:solidFill>
                  <a:srgbClr val="EC5453"/>
                </a:solidFill>
                <a:latin typeface="Century Gothic"/>
                <a:ea typeface="Century Gothic"/>
                <a:cs typeface="Century Gothic"/>
                <a:sym typeface="Century Gothic"/>
              </a:rPr>
              <a:t>last resort, </a:t>
            </a:r>
            <a:r>
              <a:rPr b="1" lang="en-GB" sz="1800">
                <a:solidFill>
                  <a:srgbClr val="EC5453"/>
                </a:solidFill>
                <a:latin typeface="Century Gothic"/>
                <a:ea typeface="Century Gothic"/>
                <a:cs typeface="Century Gothic"/>
                <a:sym typeface="Century Gothic"/>
              </a:rPr>
              <a:t>have a look at the annotations provided on the next 11 slides.</a:t>
            </a:r>
            <a:endParaRPr b="1" sz="1800">
              <a:solidFill>
                <a:srgbClr val="EC5453"/>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9"/>
          <p:cNvSpPr txBox="1"/>
          <p:nvPr>
            <p:ph idx="1" type="body"/>
          </p:nvPr>
        </p:nvSpPr>
        <p:spPr>
          <a:xfrm>
            <a:off x="1200150" y="1773239"/>
            <a:ext cx="9323388" cy="6192837"/>
          </a:xfrm>
          <a:prstGeom prst="rect">
            <a:avLst/>
          </a:prstGeom>
          <a:noFill/>
          <a:ln>
            <a:noFill/>
          </a:ln>
        </p:spPr>
        <p:txBody>
          <a:bodyPr anchorCtr="0" anchor="t" bIns="45700" lIns="91425" spcFirstLastPara="1" rIns="91425" wrap="square" tIns="45700">
            <a:noAutofit/>
          </a:bodyPr>
          <a:lstStyle/>
          <a:p>
            <a:pPr indent="-228600" lvl="2" marL="1143000" rtl="0" algn="l">
              <a:spcBef>
                <a:spcPts val="0"/>
              </a:spcBef>
              <a:spcAft>
                <a:spcPts val="0"/>
              </a:spcAft>
              <a:buSzPts val="1920"/>
              <a:buFont typeface="Noto Sans Symbols"/>
              <a:buNone/>
            </a:pPr>
            <a:r>
              <a:rPr i="1" lang="en-GB" sz="2400"/>
              <a:t>It was late </a:t>
            </a:r>
            <a:r>
              <a:rPr i="1" lang="en-GB" sz="2400">
                <a:solidFill>
                  <a:srgbClr val="FFFF00"/>
                </a:solidFill>
              </a:rPr>
              <a:t>September</a:t>
            </a:r>
            <a:r>
              <a:rPr i="1" lang="en-GB" sz="2400"/>
              <a:t>. I’d just poured a glass of wine, begun</a:t>
            </a:r>
            <a:endParaRPr/>
          </a:p>
          <a:p>
            <a:pPr indent="-228600" lvl="2" marL="1143000" rtl="0" algn="l">
              <a:spcBef>
                <a:spcPts val="1000"/>
              </a:spcBef>
              <a:spcAft>
                <a:spcPts val="0"/>
              </a:spcAft>
              <a:buSzPts val="1920"/>
              <a:buFont typeface="Noto Sans Symbols"/>
              <a:buNone/>
            </a:pPr>
            <a:r>
              <a:rPr i="1" lang="en-GB" sz="2400"/>
              <a:t>to unwind, while the vegetables cooked. The kitchen</a:t>
            </a:r>
            <a:endParaRPr/>
          </a:p>
          <a:p>
            <a:pPr indent="-228600" lvl="2" marL="1143000" rtl="0" algn="l">
              <a:spcBef>
                <a:spcPts val="1000"/>
              </a:spcBef>
              <a:spcAft>
                <a:spcPts val="0"/>
              </a:spcAft>
              <a:buSzPts val="1920"/>
              <a:buFont typeface="Noto Sans Symbols"/>
              <a:buNone/>
            </a:pPr>
            <a:r>
              <a:rPr i="1" lang="en-GB" sz="2400"/>
              <a:t>filled with the smell of itself, relaxed, its steamy breath</a:t>
            </a:r>
            <a:endParaRPr/>
          </a:p>
          <a:p>
            <a:pPr indent="-228600" lvl="2" marL="1143000" rtl="0" algn="l">
              <a:spcBef>
                <a:spcPts val="1000"/>
              </a:spcBef>
              <a:spcAft>
                <a:spcPts val="0"/>
              </a:spcAft>
              <a:buSzPts val="1920"/>
              <a:buFont typeface="Noto Sans Symbols"/>
              <a:buNone/>
            </a:pPr>
            <a:r>
              <a:rPr i="1" lang="en-GB" sz="2400"/>
              <a:t>gently blanching the windows. So I opened one,</a:t>
            </a:r>
            <a:endParaRPr/>
          </a:p>
          <a:p>
            <a:pPr indent="-228600" lvl="2" marL="1143000" rtl="0" algn="l">
              <a:spcBef>
                <a:spcPts val="1000"/>
              </a:spcBef>
              <a:spcAft>
                <a:spcPts val="0"/>
              </a:spcAft>
              <a:buSzPts val="1920"/>
              <a:buFont typeface="Noto Sans Symbols"/>
              <a:buNone/>
            </a:pPr>
            <a:r>
              <a:rPr i="1" lang="en-GB" sz="2400"/>
              <a:t>then with my fingers </a:t>
            </a:r>
            <a:r>
              <a:rPr i="1" lang="en-GB" sz="2400">
                <a:solidFill>
                  <a:srgbClr val="00B050"/>
                </a:solidFill>
              </a:rPr>
              <a:t>wiped the other’s glass like a brow</a:t>
            </a:r>
            <a:r>
              <a:rPr i="1" lang="en-GB" sz="2400"/>
              <a:t>.</a:t>
            </a:r>
            <a:endParaRPr/>
          </a:p>
          <a:p>
            <a:pPr indent="-228600" lvl="2" marL="1143000" rtl="0" algn="l">
              <a:spcBef>
                <a:spcPts val="1000"/>
              </a:spcBef>
              <a:spcAft>
                <a:spcPts val="0"/>
              </a:spcAft>
              <a:buSzPts val="1920"/>
              <a:buFont typeface="Noto Sans Symbols"/>
              <a:buNone/>
            </a:pPr>
            <a:r>
              <a:rPr i="1" lang="en-GB" sz="2400"/>
              <a:t>He was standing under the pear tree </a:t>
            </a:r>
            <a:r>
              <a:rPr i="1" lang="en-GB" sz="2400">
                <a:solidFill>
                  <a:srgbClr val="FFFF00"/>
                </a:solidFill>
              </a:rPr>
              <a:t>snapping </a:t>
            </a:r>
            <a:r>
              <a:rPr i="1" lang="en-GB" sz="2400"/>
              <a:t>a twig.</a:t>
            </a:r>
            <a:endParaRPr/>
          </a:p>
          <a:p>
            <a:pPr indent="-228600" lvl="2" marL="1143000" rtl="0" algn="l">
              <a:spcBef>
                <a:spcPts val="1000"/>
              </a:spcBef>
              <a:spcAft>
                <a:spcPts val="0"/>
              </a:spcAft>
              <a:buSzPts val="1600"/>
              <a:buFont typeface="Noto Sans Symbols"/>
              <a:buNone/>
            </a:pPr>
            <a:r>
              <a:t/>
            </a:r>
            <a:endParaRPr i="1" sz="2000"/>
          </a:p>
        </p:txBody>
      </p:sp>
      <p:sp>
        <p:nvSpPr>
          <p:cNvPr id="227" name="Google Shape;227;p29"/>
          <p:cNvSpPr txBox="1"/>
          <p:nvPr/>
        </p:nvSpPr>
        <p:spPr>
          <a:xfrm>
            <a:off x="1631951" y="53097"/>
            <a:ext cx="3311525" cy="6461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0" lang="en-GB" sz="1800" u="none" cap="none" strike="noStrike">
                <a:solidFill>
                  <a:srgbClr val="FFFFFF"/>
                </a:solidFill>
                <a:latin typeface="Arial"/>
                <a:ea typeface="Arial"/>
                <a:cs typeface="Arial"/>
                <a:sym typeface="Arial"/>
              </a:rPr>
              <a:t>A typical domestic scene is presented in the first stanza.</a:t>
            </a:r>
            <a:endParaRPr/>
          </a:p>
        </p:txBody>
      </p:sp>
      <p:sp>
        <p:nvSpPr>
          <p:cNvPr id="228" name="Google Shape;228;p29"/>
          <p:cNvSpPr txBox="1"/>
          <p:nvPr/>
        </p:nvSpPr>
        <p:spPr>
          <a:xfrm>
            <a:off x="165042" y="700154"/>
            <a:ext cx="2070216"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0" lang="en-GB" sz="1800" u="none" cap="none" strike="noStrike">
                <a:solidFill>
                  <a:srgbClr val="FFFFFF"/>
                </a:solidFill>
                <a:latin typeface="Arial"/>
                <a:ea typeface="Arial"/>
                <a:cs typeface="Arial"/>
                <a:sym typeface="Arial"/>
              </a:rPr>
              <a:t>The </a:t>
            </a:r>
            <a:r>
              <a:rPr b="0" i="1" lang="en-GB" sz="1800" u="none" cap="none" strike="noStrike">
                <a:solidFill>
                  <a:srgbClr val="FFFFFF"/>
                </a:solidFill>
                <a:latin typeface="Arial"/>
                <a:ea typeface="Arial"/>
                <a:cs typeface="Arial"/>
                <a:sym typeface="Arial"/>
              </a:rPr>
              <a:t>language</a:t>
            </a:r>
            <a:r>
              <a:rPr b="0" i="0" lang="en-GB" sz="1800" u="none" cap="none" strike="noStrike">
                <a:solidFill>
                  <a:srgbClr val="FFFFFF"/>
                </a:solidFill>
                <a:latin typeface="Arial"/>
                <a:ea typeface="Arial"/>
                <a:cs typeface="Arial"/>
                <a:sym typeface="Arial"/>
              </a:rPr>
              <a:t> used to describe the scene reflects the Mrs Midas’ relaxed mood as she ‘</a:t>
            </a:r>
            <a:r>
              <a:rPr b="1" i="1" lang="en-GB" sz="1800" u="none" cap="none" strike="noStrike">
                <a:solidFill>
                  <a:srgbClr val="FFFFFF"/>
                </a:solidFill>
                <a:latin typeface="Arial"/>
                <a:ea typeface="Arial"/>
                <a:cs typeface="Arial"/>
                <a:sym typeface="Arial"/>
              </a:rPr>
              <a:t>unwinds</a:t>
            </a:r>
            <a:r>
              <a:rPr b="0" i="0" lang="en-GB" sz="1800" u="none" cap="none" strike="noStrike">
                <a:solidFill>
                  <a:srgbClr val="FFFFFF"/>
                </a:solidFill>
                <a:latin typeface="Arial"/>
                <a:ea typeface="Arial"/>
                <a:cs typeface="Arial"/>
                <a:sym typeface="Arial"/>
              </a:rPr>
              <a:t>’</a:t>
            </a:r>
            <a:endParaRPr/>
          </a:p>
        </p:txBody>
      </p:sp>
      <p:cxnSp>
        <p:nvCxnSpPr>
          <p:cNvPr id="229" name="Google Shape;229;p29"/>
          <p:cNvCxnSpPr/>
          <p:nvPr/>
        </p:nvCxnSpPr>
        <p:spPr>
          <a:xfrm rot="10800000">
            <a:off x="1597572" y="2276476"/>
            <a:ext cx="969357" cy="360362"/>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230" name="Google Shape;230;p29"/>
          <p:cNvCxnSpPr/>
          <p:nvPr/>
        </p:nvCxnSpPr>
        <p:spPr>
          <a:xfrm>
            <a:off x="2208214" y="3500438"/>
            <a:ext cx="3959225"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31" name="Google Shape;231;p29"/>
          <p:cNvCxnSpPr/>
          <p:nvPr/>
        </p:nvCxnSpPr>
        <p:spPr>
          <a:xfrm>
            <a:off x="5951538" y="3068638"/>
            <a:ext cx="3529012"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32" name="Google Shape;232;p29"/>
          <p:cNvCxnSpPr/>
          <p:nvPr/>
        </p:nvCxnSpPr>
        <p:spPr>
          <a:xfrm>
            <a:off x="2566989" y="2636838"/>
            <a:ext cx="936625"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sp>
        <p:nvSpPr>
          <p:cNvPr id="233" name="Google Shape;233;p29"/>
          <p:cNvSpPr txBox="1"/>
          <p:nvPr/>
        </p:nvSpPr>
        <p:spPr>
          <a:xfrm>
            <a:off x="5159376" y="188913"/>
            <a:ext cx="3313113" cy="14773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0" lang="en-GB" sz="1800" u="none" cap="none" strike="noStrike">
                <a:solidFill>
                  <a:srgbClr val="FFFFFF"/>
                </a:solidFill>
                <a:latin typeface="Arial"/>
                <a:ea typeface="Arial"/>
                <a:cs typeface="Arial"/>
                <a:sym typeface="Arial"/>
              </a:rPr>
              <a:t>‘</a:t>
            </a:r>
            <a:r>
              <a:rPr b="1" i="1" lang="en-GB" sz="1800" u="none" cap="none" strike="noStrike">
                <a:solidFill>
                  <a:srgbClr val="FFFFFF"/>
                </a:solidFill>
                <a:latin typeface="Arial"/>
                <a:ea typeface="Arial"/>
                <a:cs typeface="Arial"/>
                <a:sym typeface="Arial"/>
              </a:rPr>
              <a:t>September</a:t>
            </a:r>
            <a:r>
              <a:rPr b="0" i="0" lang="en-GB" sz="1800" u="none" cap="none" strike="noStrike">
                <a:solidFill>
                  <a:srgbClr val="FFFFFF"/>
                </a:solidFill>
                <a:latin typeface="Arial"/>
                <a:ea typeface="Arial"/>
                <a:cs typeface="Arial"/>
                <a:sym typeface="Arial"/>
              </a:rPr>
              <a:t>’ – a time we would </a:t>
            </a:r>
            <a:r>
              <a:rPr b="0" i="1" lang="en-GB" sz="1800" u="none" cap="none" strike="noStrike">
                <a:solidFill>
                  <a:srgbClr val="FFFFFF"/>
                </a:solidFill>
                <a:latin typeface="Arial"/>
                <a:ea typeface="Arial"/>
                <a:cs typeface="Arial"/>
                <a:sym typeface="Arial"/>
              </a:rPr>
              <a:t>associate</a:t>
            </a:r>
            <a:r>
              <a:rPr b="0" i="0" lang="en-GB" sz="1800" u="none" cap="none" strike="noStrike">
                <a:solidFill>
                  <a:srgbClr val="FFFFFF"/>
                </a:solidFill>
                <a:latin typeface="Arial"/>
                <a:ea typeface="Arial"/>
                <a:cs typeface="Arial"/>
                <a:sym typeface="Arial"/>
              </a:rPr>
              <a:t> with the golden colours of autumn. But also, new beginning and things coming to an end.</a:t>
            </a:r>
            <a:endParaRPr b="0" i="0" sz="1800" u="none" cap="none" strike="noStrike">
              <a:solidFill>
                <a:srgbClr val="FFFFFF"/>
              </a:solidFill>
              <a:latin typeface="Arial"/>
              <a:ea typeface="Arial"/>
              <a:cs typeface="Arial"/>
              <a:sym typeface="Arial"/>
            </a:endParaRPr>
          </a:p>
        </p:txBody>
      </p:sp>
      <p:cxnSp>
        <p:nvCxnSpPr>
          <p:cNvPr id="234" name="Google Shape;234;p29"/>
          <p:cNvCxnSpPr/>
          <p:nvPr/>
        </p:nvCxnSpPr>
        <p:spPr>
          <a:xfrm flipH="1" rot="10800000">
            <a:off x="4943476" y="1484313"/>
            <a:ext cx="360363" cy="431800"/>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235" name="Google Shape;235;p29"/>
          <p:cNvCxnSpPr/>
          <p:nvPr/>
        </p:nvCxnSpPr>
        <p:spPr>
          <a:xfrm>
            <a:off x="3575051" y="2205038"/>
            <a:ext cx="1584325"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sp>
        <p:nvSpPr>
          <p:cNvPr id="236" name="Google Shape;236;p29"/>
          <p:cNvSpPr txBox="1"/>
          <p:nvPr/>
        </p:nvSpPr>
        <p:spPr>
          <a:xfrm>
            <a:off x="10142016" y="1430226"/>
            <a:ext cx="2016125" cy="14773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0" lang="en-GB" sz="1800" u="none" cap="none" strike="noStrike">
                <a:solidFill>
                  <a:srgbClr val="FFFFFF"/>
                </a:solidFill>
                <a:latin typeface="Arial"/>
                <a:ea typeface="Arial"/>
                <a:cs typeface="Arial"/>
                <a:sym typeface="Arial"/>
              </a:rPr>
              <a:t>Description of kitchen – a home full of life. Warm, appealing atmosphere..</a:t>
            </a:r>
            <a:endParaRPr b="0" i="0" sz="1800" u="none" cap="none" strike="noStrike">
              <a:solidFill>
                <a:srgbClr val="FFFFFF"/>
              </a:solidFill>
              <a:latin typeface="Arial"/>
              <a:ea typeface="Arial"/>
              <a:cs typeface="Arial"/>
              <a:sym typeface="Arial"/>
            </a:endParaRPr>
          </a:p>
        </p:txBody>
      </p:sp>
      <p:cxnSp>
        <p:nvCxnSpPr>
          <p:cNvPr id="237" name="Google Shape;237;p29"/>
          <p:cNvCxnSpPr/>
          <p:nvPr/>
        </p:nvCxnSpPr>
        <p:spPr>
          <a:xfrm flipH="1" rot="10800000">
            <a:off x="9263887" y="2333569"/>
            <a:ext cx="864363" cy="438263"/>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238" name="Google Shape;238;p29"/>
          <p:cNvSpPr txBox="1"/>
          <p:nvPr/>
        </p:nvSpPr>
        <p:spPr>
          <a:xfrm>
            <a:off x="5664200" y="5465762"/>
            <a:ext cx="6208602"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1" lang="en-GB" sz="1800" u="none" cap="none" strike="noStrike">
                <a:solidFill>
                  <a:srgbClr val="FFFFFF"/>
                </a:solidFill>
                <a:latin typeface="Arial"/>
                <a:ea typeface="Arial"/>
                <a:cs typeface="Arial"/>
                <a:sym typeface="Arial"/>
              </a:rPr>
              <a:t>Atmosphere</a:t>
            </a:r>
            <a:r>
              <a:rPr b="0" i="0" lang="en-GB" sz="1800" u="none" cap="none" strike="noStrike">
                <a:solidFill>
                  <a:srgbClr val="FFFFFF"/>
                </a:solidFill>
                <a:latin typeface="Arial"/>
                <a:ea typeface="Arial"/>
                <a:cs typeface="Arial"/>
                <a:sym typeface="Arial"/>
              </a:rPr>
              <a:t> is shattered by the final line: </a:t>
            </a:r>
            <a:r>
              <a:rPr b="1" i="1" lang="en-GB" sz="1800" u="none" cap="none" strike="noStrike">
                <a:solidFill>
                  <a:srgbClr val="FFFFFF"/>
                </a:solidFill>
                <a:latin typeface="Arial"/>
                <a:ea typeface="Arial"/>
                <a:cs typeface="Arial"/>
                <a:sym typeface="Arial"/>
              </a:rPr>
              <a:t>‘snapping a twig.</a:t>
            </a:r>
            <a:r>
              <a:rPr b="0" i="0" lang="en-GB" sz="1800" u="none" cap="none" strike="noStrike">
                <a:solidFill>
                  <a:srgbClr val="FFFFFF"/>
                </a:solidFill>
                <a:latin typeface="Arial"/>
                <a:ea typeface="Arial"/>
                <a:cs typeface="Arial"/>
                <a:sym typeface="Arial"/>
              </a:rPr>
              <a:t>’ – </a:t>
            </a:r>
            <a:r>
              <a:rPr b="0" i="1" lang="en-GB" sz="1800" u="none" cap="none" strike="noStrike">
                <a:solidFill>
                  <a:srgbClr val="FFFFFF"/>
                </a:solidFill>
                <a:latin typeface="Arial"/>
                <a:ea typeface="Arial"/>
                <a:cs typeface="Arial"/>
                <a:sym typeface="Arial"/>
              </a:rPr>
              <a:t>connotes</a:t>
            </a:r>
            <a:r>
              <a:rPr b="0" i="0" lang="en-GB" sz="1800" u="none" cap="none" strike="noStrike">
                <a:solidFill>
                  <a:srgbClr val="FFFFFF"/>
                </a:solidFill>
                <a:latin typeface="Arial"/>
                <a:ea typeface="Arial"/>
                <a:cs typeface="Arial"/>
                <a:sym typeface="Arial"/>
              </a:rPr>
              <a:t> something violent. </a:t>
            </a:r>
            <a:r>
              <a:rPr b="0" i="1" lang="en-GB" sz="1800" u="none" cap="none" strike="noStrike">
                <a:solidFill>
                  <a:srgbClr val="FFFFFF"/>
                </a:solidFill>
                <a:latin typeface="Arial"/>
                <a:ea typeface="Arial"/>
                <a:cs typeface="Arial"/>
                <a:sym typeface="Arial"/>
              </a:rPr>
              <a:t>Harsh consonant sounds </a:t>
            </a:r>
            <a:r>
              <a:rPr b="0" i="0" lang="en-GB" sz="1800" u="none" cap="none" strike="noStrike">
                <a:solidFill>
                  <a:srgbClr val="FFFFFF"/>
                </a:solidFill>
                <a:latin typeface="Arial"/>
                <a:ea typeface="Arial"/>
                <a:cs typeface="Arial"/>
                <a:sym typeface="Arial"/>
              </a:rPr>
              <a:t>in final phrase contrast with softer consonant and vowel sounds earlier in the stanza. </a:t>
            </a:r>
            <a:endParaRPr/>
          </a:p>
        </p:txBody>
      </p:sp>
      <p:cxnSp>
        <p:nvCxnSpPr>
          <p:cNvPr id="239" name="Google Shape;239;p29"/>
          <p:cNvCxnSpPr/>
          <p:nvPr/>
        </p:nvCxnSpPr>
        <p:spPr>
          <a:xfrm>
            <a:off x="5844382" y="4500563"/>
            <a:ext cx="3529013"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40" name="Google Shape;240;p29"/>
          <p:cNvCxnSpPr/>
          <p:nvPr/>
        </p:nvCxnSpPr>
        <p:spPr>
          <a:xfrm>
            <a:off x="8065623" y="4947665"/>
            <a:ext cx="490537" cy="719138"/>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241" name="Google Shape;241;p29"/>
          <p:cNvSpPr txBox="1"/>
          <p:nvPr/>
        </p:nvSpPr>
        <p:spPr>
          <a:xfrm>
            <a:off x="1992313" y="5084763"/>
            <a:ext cx="3167062" cy="12001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50"/>
              </a:buClr>
              <a:buSzPts val="1800"/>
              <a:buFont typeface="Noto Sans Symbols"/>
              <a:buNone/>
            </a:pPr>
            <a:r>
              <a:rPr b="0" i="1" lang="en-GB" sz="1800" u="none" cap="none" strike="noStrike">
                <a:solidFill>
                  <a:srgbClr val="00B050"/>
                </a:solidFill>
                <a:latin typeface="Arial"/>
                <a:ea typeface="Arial"/>
                <a:cs typeface="Arial"/>
                <a:sym typeface="Arial"/>
              </a:rPr>
              <a:t>Simile</a:t>
            </a:r>
            <a:r>
              <a:rPr b="0" i="0" lang="en-GB" sz="1800" u="none" cap="none" strike="noStrike">
                <a:solidFill>
                  <a:srgbClr val="FFFFFF"/>
                </a:solidFill>
                <a:latin typeface="Arial"/>
                <a:ea typeface="Arial"/>
                <a:cs typeface="Arial"/>
                <a:sym typeface="Arial"/>
              </a:rPr>
              <a:t> introduces importance of sense of touch to Mrs M – she is later unable to touch Midas.</a:t>
            </a:r>
            <a:endParaRPr/>
          </a:p>
        </p:txBody>
      </p:sp>
      <p:cxnSp>
        <p:nvCxnSpPr>
          <p:cNvPr id="242" name="Google Shape;242;p29"/>
          <p:cNvCxnSpPr/>
          <p:nvPr/>
        </p:nvCxnSpPr>
        <p:spPr>
          <a:xfrm>
            <a:off x="5037140" y="3984625"/>
            <a:ext cx="4608513"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43" name="Google Shape;243;p29"/>
          <p:cNvCxnSpPr/>
          <p:nvPr/>
        </p:nvCxnSpPr>
        <p:spPr>
          <a:xfrm flipH="1">
            <a:off x="5110107" y="4541043"/>
            <a:ext cx="482600" cy="719138"/>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244" name="Google Shape;244;p29"/>
          <p:cNvSpPr/>
          <p:nvPr/>
        </p:nvSpPr>
        <p:spPr>
          <a:xfrm>
            <a:off x="10447283" y="53097"/>
            <a:ext cx="683172" cy="987427"/>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000">
                <a:solidFill>
                  <a:schemeClr val="lt1"/>
                </a:solidFill>
                <a:latin typeface="Century Gothic"/>
                <a:ea typeface="Century Gothic"/>
                <a:cs typeface="Century Gothic"/>
                <a:sym typeface="Century Gothic"/>
              </a:rPr>
              <a:t>1</a:t>
            </a:r>
            <a:endParaRPr b="1" sz="3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0"/>
          <p:cNvSpPr txBox="1"/>
          <p:nvPr/>
        </p:nvSpPr>
        <p:spPr>
          <a:xfrm>
            <a:off x="1056481" y="1750380"/>
            <a:ext cx="9323388" cy="6192837"/>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50000"/>
              </a:lnSpc>
              <a:spcBef>
                <a:spcPts val="0"/>
              </a:spcBef>
              <a:spcAft>
                <a:spcPts val="0"/>
              </a:spcAft>
              <a:buClr>
                <a:srgbClr val="B01513"/>
              </a:buClr>
              <a:buSzPts val="2400"/>
              <a:buFont typeface="Noto Sans Symbols"/>
              <a:buNone/>
            </a:pPr>
            <a:r>
              <a:rPr b="0" i="0" lang="en-GB" sz="2400" u="none" cap="none" strike="noStrike">
                <a:solidFill>
                  <a:srgbClr val="FFFFFF"/>
                </a:solidFill>
                <a:latin typeface="Arial"/>
                <a:ea typeface="Arial"/>
                <a:cs typeface="Arial"/>
                <a:sym typeface="Arial"/>
              </a:rPr>
              <a:t>	</a:t>
            </a:r>
            <a:r>
              <a:rPr b="0" i="1" lang="en-GB" sz="2400" u="none" cap="none" strike="noStrike">
                <a:solidFill>
                  <a:srgbClr val="FFFFFF"/>
                </a:solidFill>
                <a:latin typeface="Arial"/>
                <a:ea typeface="Arial"/>
                <a:cs typeface="Arial"/>
                <a:sym typeface="Arial"/>
              </a:rPr>
              <a:t>Now the garden was long and the </a:t>
            </a:r>
            <a:r>
              <a:rPr b="0" i="1" lang="en-GB" sz="2400" u="none" cap="none" strike="noStrike">
                <a:solidFill>
                  <a:srgbClr val="FFFF00"/>
                </a:solidFill>
                <a:latin typeface="Arial"/>
                <a:ea typeface="Arial"/>
                <a:cs typeface="Arial"/>
                <a:sym typeface="Arial"/>
              </a:rPr>
              <a:t>visibility poor, </a:t>
            </a:r>
            <a:r>
              <a:rPr b="0" i="1" lang="en-GB" sz="2400" u="none" cap="none" strike="noStrike">
                <a:solidFill>
                  <a:srgbClr val="FFFFFF"/>
                </a:solidFill>
                <a:latin typeface="Arial"/>
                <a:ea typeface="Arial"/>
                <a:cs typeface="Arial"/>
                <a:sym typeface="Arial"/>
              </a:rPr>
              <a:t>the way</a:t>
            </a:r>
            <a:br>
              <a:rPr b="0" i="1" lang="en-GB" sz="2400" u="none" cap="none" strike="noStrike">
                <a:solidFill>
                  <a:srgbClr val="FFFFFF"/>
                </a:solidFill>
                <a:latin typeface="Arial"/>
                <a:ea typeface="Arial"/>
                <a:cs typeface="Arial"/>
                <a:sym typeface="Arial"/>
              </a:rPr>
            </a:br>
            <a:r>
              <a:rPr b="0" i="1" lang="en-GB" sz="2400" u="none" cap="none" strike="noStrike">
                <a:solidFill>
                  <a:srgbClr val="FFFFFF"/>
                </a:solidFill>
                <a:latin typeface="Arial"/>
                <a:ea typeface="Arial"/>
                <a:cs typeface="Arial"/>
                <a:sym typeface="Arial"/>
              </a:rPr>
              <a:t>the </a:t>
            </a:r>
            <a:r>
              <a:rPr b="0" i="1" lang="en-GB" sz="2400" u="none" cap="none" strike="noStrike">
                <a:solidFill>
                  <a:srgbClr val="00B050"/>
                </a:solidFill>
                <a:latin typeface="Arial"/>
                <a:ea typeface="Arial"/>
                <a:cs typeface="Arial"/>
                <a:sym typeface="Arial"/>
              </a:rPr>
              <a:t>dark of the ground seems to drink the light of the sky</a:t>
            </a:r>
            <a:r>
              <a:rPr b="0" i="1" lang="en-GB" sz="2400" u="none" cap="none" strike="noStrike">
                <a:solidFill>
                  <a:srgbClr val="FFFFFF"/>
                </a:solidFill>
                <a:latin typeface="Arial"/>
                <a:ea typeface="Arial"/>
                <a:cs typeface="Arial"/>
                <a:sym typeface="Arial"/>
              </a:rPr>
              <a:t>,</a:t>
            </a:r>
            <a:br>
              <a:rPr b="0" i="1" lang="en-GB" sz="2400" u="none" cap="none" strike="noStrike">
                <a:solidFill>
                  <a:srgbClr val="FFFFFF"/>
                </a:solidFill>
                <a:latin typeface="Arial"/>
                <a:ea typeface="Arial"/>
                <a:cs typeface="Arial"/>
                <a:sym typeface="Arial"/>
              </a:rPr>
            </a:br>
            <a:r>
              <a:rPr b="0" i="1" lang="en-GB" sz="2400" u="none" cap="none" strike="noStrike">
                <a:solidFill>
                  <a:srgbClr val="FFFFFF"/>
                </a:solidFill>
                <a:latin typeface="Arial"/>
                <a:ea typeface="Arial"/>
                <a:cs typeface="Arial"/>
                <a:sym typeface="Arial"/>
              </a:rPr>
              <a:t>but that twig in his hand was </a:t>
            </a:r>
            <a:r>
              <a:rPr b="0" i="1" lang="en-GB" sz="2400" u="none" cap="none" strike="noStrike">
                <a:solidFill>
                  <a:srgbClr val="FFFF00"/>
                </a:solidFill>
                <a:latin typeface="Arial"/>
                <a:ea typeface="Arial"/>
                <a:cs typeface="Arial"/>
                <a:sym typeface="Arial"/>
              </a:rPr>
              <a:t>gold.</a:t>
            </a:r>
            <a:r>
              <a:rPr b="0" i="1" lang="en-GB" sz="2400" u="none" cap="none" strike="noStrike">
                <a:solidFill>
                  <a:srgbClr val="FFFFFF"/>
                </a:solidFill>
                <a:latin typeface="Arial"/>
                <a:ea typeface="Arial"/>
                <a:cs typeface="Arial"/>
                <a:sym typeface="Arial"/>
              </a:rPr>
              <a:t> And then he plucked</a:t>
            </a:r>
            <a:br>
              <a:rPr b="0" i="1" lang="en-GB" sz="2400" u="none" cap="none" strike="noStrike">
                <a:solidFill>
                  <a:srgbClr val="FFFFFF"/>
                </a:solidFill>
                <a:latin typeface="Arial"/>
                <a:ea typeface="Arial"/>
                <a:cs typeface="Arial"/>
                <a:sym typeface="Arial"/>
              </a:rPr>
            </a:br>
            <a:r>
              <a:rPr b="0" i="1" lang="en-GB" sz="2400" u="none" cap="none" strike="noStrike">
                <a:solidFill>
                  <a:srgbClr val="FFFFFF"/>
                </a:solidFill>
                <a:latin typeface="Arial"/>
                <a:ea typeface="Arial"/>
                <a:cs typeface="Arial"/>
                <a:sym typeface="Arial"/>
              </a:rPr>
              <a:t>a </a:t>
            </a:r>
            <a:r>
              <a:rPr b="0" i="1" lang="en-GB" sz="2400" u="none" cap="none" strike="noStrike">
                <a:solidFill>
                  <a:srgbClr val="FFFF00"/>
                </a:solidFill>
                <a:latin typeface="Arial"/>
                <a:ea typeface="Arial"/>
                <a:cs typeface="Arial"/>
                <a:sym typeface="Arial"/>
              </a:rPr>
              <a:t>pear</a:t>
            </a:r>
            <a:r>
              <a:rPr b="0" i="1" lang="en-GB" sz="2400" u="none" cap="none" strike="noStrike">
                <a:solidFill>
                  <a:srgbClr val="FFFFFF"/>
                </a:solidFill>
                <a:latin typeface="Arial"/>
                <a:ea typeface="Arial"/>
                <a:cs typeface="Arial"/>
                <a:sym typeface="Arial"/>
              </a:rPr>
              <a:t> from a branch - </a:t>
            </a:r>
            <a:r>
              <a:rPr b="0" i="1" lang="en-GB" sz="2400" u="none" cap="none" strike="noStrike">
                <a:solidFill>
                  <a:srgbClr val="00B0F0"/>
                </a:solidFill>
                <a:latin typeface="Arial"/>
                <a:ea typeface="Arial"/>
                <a:cs typeface="Arial"/>
                <a:sym typeface="Arial"/>
              </a:rPr>
              <a:t>we grew Fondante d'Automne </a:t>
            </a:r>
            <a:r>
              <a:rPr b="0" i="1" lang="en-GB" sz="2400" u="none" cap="none" strike="noStrike">
                <a:solidFill>
                  <a:srgbClr val="FFFFFF"/>
                </a:solidFill>
                <a:latin typeface="Arial"/>
                <a:ea typeface="Arial"/>
                <a:cs typeface="Arial"/>
                <a:sym typeface="Arial"/>
              </a:rPr>
              <a:t>- </a:t>
            </a:r>
            <a:br>
              <a:rPr b="0" i="1" lang="en-GB" sz="2400" u="none" cap="none" strike="noStrike">
                <a:solidFill>
                  <a:srgbClr val="FFFFFF"/>
                </a:solidFill>
                <a:latin typeface="Arial"/>
                <a:ea typeface="Arial"/>
                <a:cs typeface="Arial"/>
                <a:sym typeface="Arial"/>
              </a:rPr>
            </a:br>
            <a:r>
              <a:rPr b="0" i="1" lang="en-GB" sz="2400" u="none" cap="none" strike="noStrike">
                <a:solidFill>
                  <a:srgbClr val="FFFFFF"/>
                </a:solidFill>
                <a:latin typeface="Arial"/>
                <a:ea typeface="Arial"/>
                <a:cs typeface="Arial"/>
                <a:sym typeface="Arial"/>
              </a:rPr>
              <a:t>and it sat in his palm like a </a:t>
            </a:r>
            <a:r>
              <a:rPr b="0" i="1" lang="en-GB" sz="2400" u="none" cap="none" strike="noStrike">
                <a:solidFill>
                  <a:srgbClr val="FFFF00"/>
                </a:solidFill>
                <a:latin typeface="Arial"/>
                <a:ea typeface="Arial"/>
                <a:cs typeface="Arial"/>
                <a:sym typeface="Arial"/>
              </a:rPr>
              <a:t>light bulb</a:t>
            </a:r>
            <a:r>
              <a:rPr b="0" i="1" lang="en-GB" sz="2400" u="none" cap="none" strike="noStrike">
                <a:solidFill>
                  <a:srgbClr val="FFFFFF"/>
                </a:solidFill>
                <a:latin typeface="Arial"/>
                <a:ea typeface="Arial"/>
                <a:cs typeface="Arial"/>
                <a:sym typeface="Arial"/>
              </a:rPr>
              <a:t>. </a:t>
            </a:r>
            <a:r>
              <a:rPr b="0" i="1" lang="en-GB" sz="2400" u="none" cap="none" strike="noStrike">
                <a:solidFill>
                  <a:srgbClr val="00B0F0"/>
                </a:solidFill>
                <a:latin typeface="Arial"/>
                <a:ea typeface="Arial"/>
                <a:cs typeface="Arial"/>
                <a:sym typeface="Arial"/>
              </a:rPr>
              <a:t>On.</a:t>
            </a:r>
            <a:br>
              <a:rPr b="0" i="1" lang="en-GB" sz="2400" u="none" cap="none" strike="noStrike">
                <a:solidFill>
                  <a:srgbClr val="FFFFFF"/>
                </a:solidFill>
                <a:latin typeface="Arial"/>
                <a:ea typeface="Arial"/>
                <a:cs typeface="Arial"/>
                <a:sym typeface="Arial"/>
              </a:rPr>
            </a:br>
            <a:r>
              <a:rPr b="0" i="1" lang="en-GB" sz="2400" u="none" cap="none" strike="noStrike">
                <a:solidFill>
                  <a:srgbClr val="FFFFFF"/>
                </a:solidFill>
                <a:latin typeface="Arial"/>
                <a:ea typeface="Arial"/>
                <a:cs typeface="Arial"/>
                <a:sym typeface="Arial"/>
              </a:rPr>
              <a:t>I thought to myself, Is he putting </a:t>
            </a:r>
            <a:r>
              <a:rPr b="0" i="1" lang="en-GB" sz="2400" u="none" cap="none" strike="noStrike">
                <a:solidFill>
                  <a:srgbClr val="FFFF00"/>
                </a:solidFill>
                <a:latin typeface="Arial"/>
                <a:ea typeface="Arial"/>
                <a:cs typeface="Arial"/>
                <a:sym typeface="Arial"/>
              </a:rPr>
              <a:t>fairy lights </a:t>
            </a:r>
            <a:r>
              <a:rPr b="0" i="1" lang="en-GB" sz="2400" u="none" cap="none" strike="noStrike">
                <a:solidFill>
                  <a:srgbClr val="FFFFFF"/>
                </a:solidFill>
                <a:latin typeface="Arial"/>
                <a:ea typeface="Arial"/>
                <a:cs typeface="Arial"/>
                <a:sym typeface="Arial"/>
              </a:rPr>
              <a:t>in the tree</a:t>
            </a:r>
            <a:r>
              <a:rPr b="0" i="1" lang="en-GB" sz="2400" u="none" cap="none" strike="noStrike">
                <a:solidFill>
                  <a:srgbClr val="00B0F0"/>
                </a:solidFill>
                <a:latin typeface="Arial"/>
                <a:ea typeface="Arial"/>
                <a:cs typeface="Arial"/>
                <a:sym typeface="Arial"/>
              </a:rPr>
              <a:t>?</a:t>
            </a:r>
            <a:r>
              <a:rPr b="0" i="1" lang="en-GB" sz="2400" u="none" cap="none" strike="noStrike">
                <a:solidFill>
                  <a:srgbClr val="FFFFFF"/>
                </a:solidFill>
                <a:latin typeface="Arial"/>
                <a:ea typeface="Arial"/>
                <a:cs typeface="Arial"/>
                <a:sym typeface="Arial"/>
              </a:rPr>
              <a:t> </a:t>
            </a:r>
            <a:endParaRPr b="0" i="1" sz="2000" u="none" cap="none" strike="noStrike">
              <a:solidFill>
                <a:srgbClr val="FFFFFF"/>
              </a:solidFill>
              <a:latin typeface="Arial"/>
              <a:ea typeface="Arial"/>
              <a:cs typeface="Arial"/>
              <a:sym typeface="Arial"/>
            </a:endParaRPr>
          </a:p>
        </p:txBody>
      </p:sp>
      <p:sp>
        <p:nvSpPr>
          <p:cNvPr id="250" name="Google Shape;250;p30"/>
          <p:cNvSpPr txBox="1"/>
          <p:nvPr/>
        </p:nvSpPr>
        <p:spPr>
          <a:xfrm>
            <a:off x="6131719" y="438207"/>
            <a:ext cx="424815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0" lang="en-GB" sz="1800" u="none" cap="none" strike="noStrike">
                <a:solidFill>
                  <a:srgbClr val="FFFFFF"/>
                </a:solidFill>
                <a:latin typeface="Arial"/>
                <a:ea typeface="Arial"/>
                <a:cs typeface="Arial"/>
                <a:sym typeface="Arial"/>
              </a:rPr>
              <a:t>Suggests lack of clarity</a:t>
            </a:r>
            <a:r>
              <a:rPr lang="en-GB" sz="1800">
                <a:solidFill>
                  <a:srgbClr val="FFFFFF"/>
                </a:solidFill>
                <a:latin typeface="Arial"/>
                <a:ea typeface="Arial"/>
                <a:cs typeface="Arial"/>
                <a:sym typeface="Arial"/>
              </a:rPr>
              <a:t>, haziness, fog.</a:t>
            </a:r>
            <a:endParaRPr/>
          </a:p>
          <a:p>
            <a:pPr indent="0" lvl="0" marL="0" marR="0" rtl="0" algn="l">
              <a:lnSpc>
                <a:spcPct val="100000"/>
              </a:lnSpc>
              <a:spcBef>
                <a:spcPts val="0"/>
              </a:spcBef>
              <a:spcAft>
                <a:spcPts val="0"/>
              </a:spcAft>
              <a:buClr>
                <a:srgbClr val="FFFFFF"/>
              </a:buClr>
              <a:buSzPts val="1800"/>
              <a:buFont typeface="Noto Sans Symbols"/>
              <a:buNone/>
            </a:pPr>
            <a:r>
              <a:rPr b="0" i="0" lang="en-GB" sz="1800" u="none" cap="none" strike="noStrike">
                <a:solidFill>
                  <a:srgbClr val="FFFFFF"/>
                </a:solidFill>
                <a:latin typeface="Arial"/>
                <a:ea typeface="Arial"/>
                <a:cs typeface="Arial"/>
                <a:sym typeface="Arial"/>
              </a:rPr>
              <a:t>Builds</a:t>
            </a:r>
            <a:r>
              <a:rPr b="0" i="0" lang="en-GB" sz="1800" u="none" cap="none" strike="noStrike">
                <a:solidFill>
                  <a:srgbClr val="FFFFFF"/>
                </a:solidFill>
                <a:latin typeface="Arial"/>
                <a:ea typeface="Arial"/>
                <a:cs typeface="Arial"/>
                <a:sym typeface="Arial"/>
              </a:rPr>
              <a:t> tension</a:t>
            </a:r>
            <a:endParaRPr b="0" i="0" sz="1800" u="none" cap="none" strike="noStrike">
              <a:solidFill>
                <a:srgbClr val="FFFFFF"/>
              </a:solidFill>
              <a:latin typeface="Arial"/>
              <a:ea typeface="Arial"/>
              <a:cs typeface="Arial"/>
              <a:sym typeface="Arial"/>
            </a:endParaRPr>
          </a:p>
        </p:txBody>
      </p:sp>
      <p:sp>
        <p:nvSpPr>
          <p:cNvPr id="251" name="Google Shape;251;p30"/>
          <p:cNvSpPr txBox="1"/>
          <p:nvPr/>
        </p:nvSpPr>
        <p:spPr>
          <a:xfrm>
            <a:off x="656083" y="273052"/>
            <a:ext cx="4248150" cy="14773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1" lang="en-GB" sz="1800" u="none" cap="none" strike="noStrike">
                <a:solidFill>
                  <a:srgbClr val="FFFFFF"/>
                </a:solidFill>
                <a:latin typeface="Arial"/>
                <a:ea typeface="Arial"/>
                <a:cs typeface="Arial"/>
                <a:sym typeface="Arial"/>
              </a:rPr>
              <a:t>Personification</a:t>
            </a:r>
            <a:r>
              <a:rPr b="0" i="0" lang="en-GB" sz="1800" u="none" cap="none" strike="noStrike">
                <a:solidFill>
                  <a:srgbClr val="FFFFFF"/>
                </a:solidFill>
                <a:latin typeface="Arial"/>
                <a:ea typeface="Arial"/>
                <a:cs typeface="Arial"/>
                <a:sym typeface="Arial"/>
              </a:rPr>
              <a:t>: ‘</a:t>
            </a:r>
            <a:r>
              <a:rPr b="1" i="1" lang="en-GB" sz="1800" u="none" cap="none" strike="noStrike">
                <a:solidFill>
                  <a:srgbClr val="FFFFFF"/>
                </a:solidFill>
                <a:latin typeface="Arial"/>
                <a:ea typeface="Arial"/>
                <a:cs typeface="Arial"/>
                <a:sym typeface="Arial"/>
              </a:rPr>
              <a:t>dark of the ground seems to drink the light of the sky</a:t>
            </a:r>
            <a:r>
              <a:rPr b="0" i="0" lang="en-GB" sz="1800" u="none" cap="none" strike="noStrike">
                <a:solidFill>
                  <a:srgbClr val="FFFFFF"/>
                </a:solidFill>
                <a:latin typeface="Arial"/>
                <a:ea typeface="Arial"/>
                <a:cs typeface="Arial"/>
                <a:sym typeface="Arial"/>
              </a:rPr>
              <a:t>’ – sounds ominous and dark. </a:t>
            </a:r>
            <a:r>
              <a:rPr b="0" i="1" lang="en-GB" sz="1800" u="none" cap="none" strike="noStrike">
                <a:solidFill>
                  <a:srgbClr val="FFFFFF"/>
                </a:solidFill>
                <a:latin typeface="Arial"/>
                <a:ea typeface="Arial"/>
                <a:cs typeface="Arial"/>
                <a:sym typeface="Arial"/>
              </a:rPr>
              <a:t>Reflects</a:t>
            </a:r>
            <a:r>
              <a:rPr b="0" i="0" lang="en-GB" sz="1800" u="none" cap="none" strike="noStrike">
                <a:solidFill>
                  <a:srgbClr val="FFFFFF"/>
                </a:solidFill>
                <a:latin typeface="Arial"/>
                <a:ea typeface="Arial"/>
                <a:cs typeface="Arial"/>
                <a:sym typeface="Arial"/>
              </a:rPr>
              <a:t> the idea of life being drained from something.</a:t>
            </a:r>
            <a:endParaRPr b="0" i="0" sz="1800" u="none" cap="none" strike="noStrike">
              <a:solidFill>
                <a:srgbClr val="FFFFFF"/>
              </a:solidFill>
              <a:latin typeface="Arial"/>
              <a:ea typeface="Arial"/>
              <a:cs typeface="Arial"/>
              <a:sym typeface="Arial"/>
            </a:endParaRPr>
          </a:p>
        </p:txBody>
      </p:sp>
      <p:sp>
        <p:nvSpPr>
          <p:cNvPr id="252" name="Google Shape;252;p30"/>
          <p:cNvSpPr txBox="1"/>
          <p:nvPr/>
        </p:nvSpPr>
        <p:spPr>
          <a:xfrm>
            <a:off x="397814" y="5228970"/>
            <a:ext cx="4248150"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1" lang="en-GB" sz="1800" u="none" cap="none" strike="noStrike">
                <a:solidFill>
                  <a:srgbClr val="FFFFFF"/>
                </a:solidFill>
                <a:latin typeface="Arial"/>
                <a:ea typeface="Arial"/>
                <a:cs typeface="Arial"/>
                <a:sym typeface="Arial"/>
              </a:rPr>
              <a:t>Contrast</a:t>
            </a:r>
            <a:r>
              <a:rPr b="0" i="0" lang="en-GB" sz="1800" u="none" cap="none" strike="noStrike">
                <a:solidFill>
                  <a:srgbClr val="FFFFFF"/>
                </a:solidFill>
                <a:latin typeface="Arial"/>
                <a:ea typeface="Arial"/>
                <a:cs typeface="Arial"/>
                <a:sym typeface="Arial"/>
              </a:rPr>
              <a:t> between lack of light in first two lines and brightness of ‘</a:t>
            </a:r>
            <a:r>
              <a:rPr b="1" i="1" lang="en-GB" sz="1800" u="none" cap="none" strike="noStrike">
                <a:solidFill>
                  <a:srgbClr val="FFFFFF"/>
                </a:solidFill>
                <a:latin typeface="Arial"/>
                <a:ea typeface="Arial"/>
                <a:cs typeface="Arial"/>
                <a:sym typeface="Arial"/>
              </a:rPr>
              <a:t>gold</a:t>
            </a:r>
            <a:r>
              <a:rPr b="0" i="0" lang="en-GB" sz="1800" u="none" cap="none" strike="noStrike">
                <a:solidFill>
                  <a:srgbClr val="FFFFFF"/>
                </a:solidFill>
                <a:latin typeface="Arial"/>
                <a:ea typeface="Arial"/>
                <a:cs typeface="Arial"/>
                <a:sym typeface="Arial"/>
              </a:rPr>
              <a:t>’ twig and pear ‘</a:t>
            </a:r>
            <a:r>
              <a:rPr b="1" i="1" lang="en-GB" sz="1800" u="none" cap="none" strike="noStrike">
                <a:solidFill>
                  <a:srgbClr val="FFFFFF"/>
                </a:solidFill>
                <a:latin typeface="Arial"/>
                <a:ea typeface="Arial"/>
                <a:cs typeface="Arial"/>
                <a:sym typeface="Arial"/>
              </a:rPr>
              <a:t>like a lightbulb.</a:t>
            </a:r>
            <a:r>
              <a:rPr b="0" i="0" lang="en-GB" sz="1800" u="none" cap="none" strike="noStrike">
                <a:solidFill>
                  <a:srgbClr val="FFFFFF"/>
                </a:solidFill>
                <a:latin typeface="Arial"/>
                <a:ea typeface="Arial"/>
                <a:cs typeface="Arial"/>
                <a:sym typeface="Arial"/>
              </a:rPr>
              <a:t>’ Highlights</a:t>
            </a:r>
            <a:r>
              <a:rPr b="0" i="0" lang="en-GB" sz="1800" u="none" cap="none" strike="noStrike">
                <a:solidFill>
                  <a:srgbClr val="FFFFFF"/>
                </a:solidFill>
                <a:latin typeface="Arial"/>
                <a:ea typeface="Arial"/>
                <a:cs typeface="Arial"/>
                <a:sym typeface="Arial"/>
              </a:rPr>
              <a:t> the stark change in the couple’s life.</a:t>
            </a:r>
            <a:endParaRPr b="0" i="0" sz="1800" u="none" cap="none" strike="noStrike">
              <a:solidFill>
                <a:srgbClr val="FFFFFF"/>
              </a:solidFill>
              <a:latin typeface="Arial"/>
              <a:ea typeface="Arial"/>
              <a:cs typeface="Arial"/>
              <a:sym typeface="Arial"/>
            </a:endParaRPr>
          </a:p>
        </p:txBody>
      </p:sp>
      <p:sp>
        <p:nvSpPr>
          <p:cNvPr id="253" name="Google Shape;253;p30"/>
          <p:cNvSpPr txBox="1"/>
          <p:nvPr/>
        </p:nvSpPr>
        <p:spPr>
          <a:xfrm>
            <a:off x="8909317" y="5313874"/>
            <a:ext cx="3009044"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1" lang="en-GB" sz="1800" u="none" cap="none" strike="noStrike">
                <a:solidFill>
                  <a:srgbClr val="FFFFFF"/>
                </a:solidFill>
                <a:latin typeface="Arial"/>
                <a:ea typeface="Arial"/>
                <a:cs typeface="Arial"/>
                <a:sym typeface="Arial"/>
              </a:rPr>
              <a:t>Minor sentence</a:t>
            </a:r>
            <a:r>
              <a:rPr b="0" i="1" lang="en-GB" sz="1800" u="none" cap="none" strike="noStrike">
                <a:solidFill>
                  <a:srgbClr val="FFFFFF"/>
                </a:solidFill>
                <a:latin typeface="Arial"/>
                <a:ea typeface="Arial"/>
                <a:cs typeface="Arial"/>
                <a:sym typeface="Arial"/>
              </a:rPr>
              <a:t> </a:t>
            </a:r>
            <a:r>
              <a:rPr i="1" lang="en-GB" sz="1800">
                <a:solidFill>
                  <a:srgbClr val="FFFFFF"/>
                </a:solidFill>
                <a:latin typeface="Arial"/>
                <a:ea typeface="Arial"/>
                <a:cs typeface="Arial"/>
                <a:sym typeface="Arial"/>
              </a:rPr>
              <a:t>d</a:t>
            </a:r>
            <a:r>
              <a:rPr b="0" i="1" lang="en-GB" sz="1800" u="none" cap="none" strike="noStrike">
                <a:solidFill>
                  <a:srgbClr val="FFFFFF"/>
                </a:solidFill>
                <a:latin typeface="Arial"/>
                <a:ea typeface="Arial"/>
                <a:cs typeface="Arial"/>
                <a:sym typeface="Arial"/>
              </a:rPr>
              <a:t>ramatises her moment of realization.</a:t>
            </a:r>
            <a:endParaRPr b="0" i="0" sz="1800" u="none" cap="none" strike="noStrike">
              <a:solidFill>
                <a:srgbClr val="FFFFFF"/>
              </a:solidFill>
              <a:latin typeface="Arial"/>
              <a:ea typeface="Arial"/>
              <a:cs typeface="Arial"/>
              <a:sym typeface="Arial"/>
            </a:endParaRPr>
          </a:p>
        </p:txBody>
      </p:sp>
      <p:cxnSp>
        <p:nvCxnSpPr>
          <p:cNvPr id="254" name="Google Shape;254;p30"/>
          <p:cNvCxnSpPr/>
          <p:nvPr/>
        </p:nvCxnSpPr>
        <p:spPr>
          <a:xfrm>
            <a:off x="7104064" y="2420938"/>
            <a:ext cx="1800225"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55" name="Google Shape;255;p30"/>
          <p:cNvCxnSpPr/>
          <p:nvPr/>
        </p:nvCxnSpPr>
        <p:spPr>
          <a:xfrm flipH="1" rot="10800000">
            <a:off x="7274520" y="886189"/>
            <a:ext cx="445493" cy="1126342"/>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256" name="Google Shape;256;p30"/>
          <p:cNvCxnSpPr/>
          <p:nvPr/>
        </p:nvCxnSpPr>
        <p:spPr>
          <a:xfrm>
            <a:off x="2927350" y="2924175"/>
            <a:ext cx="7056438"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57" name="Google Shape;257;p30"/>
          <p:cNvCxnSpPr/>
          <p:nvPr/>
        </p:nvCxnSpPr>
        <p:spPr>
          <a:xfrm rot="10800000">
            <a:off x="4086626" y="1192007"/>
            <a:ext cx="1109262" cy="1406113"/>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258" name="Google Shape;258;p30"/>
          <p:cNvCxnSpPr/>
          <p:nvPr/>
        </p:nvCxnSpPr>
        <p:spPr>
          <a:xfrm>
            <a:off x="3503613" y="3500438"/>
            <a:ext cx="3384550"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59" name="Google Shape;259;p30"/>
          <p:cNvCxnSpPr/>
          <p:nvPr/>
        </p:nvCxnSpPr>
        <p:spPr>
          <a:xfrm flipH="1">
            <a:off x="4205340" y="4545013"/>
            <a:ext cx="990548" cy="828676"/>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260" name="Google Shape;260;p30"/>
          <p:cNvCxnSpPr/>
          <p:nvPr/>
        </p:nvCxnSpPr>
        <p:spPr>
          <a:xfrm>
            <a:off x="5303838" y="4581525"/>
            <a:ext cx="1871662"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61" name="Google Shape;261;p30"/>
          <p:cNvCxnSpPr/>
          <p:nvPr/>
        </p:nvCxnSpPr>
        <p:spPr>
          <a:xfrm>
            <a:off x="7391401" y="4581525"/>
            <a:ext cx="657225" cy="7938"/>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62" name="Google Shape;262;p30"/>
          <p:cNvCxnSpPr/>
          <p:nvPr/>
        </p:nvCxnSpPr>
        <p:spPr>
          <a:xfrm>
            <a:off x="7836390" y="4361969"/>
            <a:ext cx="1665331" cy="976767"/>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263" name="Google Shape;263;p30"/>
          <p:cNvSpPr txBox="1"/>
          <p:nvPr/>
        </p:nvSpPr>
        <p:spPr>
          <a:xfrm>
            <a:off x="10138177" y="3018960"/>
            <a:ext cx="2140991"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0" lang="en-GB" sz="1800" u="none" cap="none" strike="noStrike">
                <a:solidFill>
                  <a:srgbClr val="FFFFFF"/>
                </a:solidFill>
                <a:latin typeface="Arial"/>
                <a:ea typeface="Arial"/>
                <a:cs typeface="Arial"/>
                <a:sym typeface="Arial"/>
              </a:rPr>
              <a:t>Parenthesis – emphasizes their comfortable lifestyle and their closeness as a couple.</a:t>
            </a:r>
            <a:endParaRPr b="0" i="0" sz="1800" u="none" cap="none" strike="noStrike">
              <a:solidFill>
                <a:srgbClr val="FFFFFF"/>
              </a:solidFill>
              <a:latin typeface="Arial"/>
              <a:ea typeface="Arial"/>
              <a:cs typeface="Arial"/>
              <a:sym typeface="Arial"/>
            </a:endParaRPr>
          </a:p>
        </p:txBody>
      </p:sp>
      <p:cxnSp>
        <p:nvCxnSpPr>
          <p:cNvPr id="264" name="Google Shape;264;p30"/>
          <p:cNvCxnSpPr/>
          <p:nvPr/>
        </p:nvCxnSpPr>
        <p:spPr>
          <a:xfrm flipH="1" rot="10800000">
            <a:off x="8902701" y="3500438"/>
            <a:ext cx="1198041" cy="89309"/>
          </a:xfrm>
          <a:prstGeom prst="straightConnector1">
            <a:avLst/>
          </a:prstGeom>
          <a:noFill/>
          <a:ln cap="rnd" cmpd="sng" w="9525">
            <a:solidFill>
              <a:schemeClr val="lt1"/>
            </a:solidFill>
            <a:prstDash val="solid"/>
            <a:round/>
            <a:headEnd len="sm" w="sm" type="none"/>
            <a:tailEnd len="med" w="med" type="triangle"/>
          </a:ln>
        </p:spPr>
      </p:cxnSp>
      <p:sp>
        <p:nvSpPr>
          <p:cNvPr id="265" name="Google Shape;265;p30"/>
          <p:cNvSpPr/>
          <p:nvPr/>
        </p:nvSpPr>
        <p:spPr>
          <a:xfrm>
            <a:off x="4970666" y="5685109"/>
            <a:ext cx="3033510"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entury Gothic"/>
              <a:buNone/>
            </a:pPr>
            <a:r>
              <a:rPr b="0" i="0" lang="en-GB" sz="1800" u="none" cap="none" strike="noStrike">
                <a:solidFill>
                  <a:srgbClr val="FFFFFF"/>
                </a:solidFill>
                <a:latin typeface="Century Gothic"/>
                <a:ea typeface="Century Gothic"/>
                <a:cs typeface="Century Gothic"/>
                <a:sym typeface="Century Gothic"/>
              </a:rPr>
              <a:t>Question in last line again highlights Mrs M’s confusion and disbelief.</a:t>
            </a:r>
            <a:endParaRPr b="0" i="0" sz="1800" u="none" cap="none" strike="noStrike">
              <a:solidFill>
                <a:srgbClr val="FFFFFF"/>
              </a:solidFill>
              <a:latin typeface="Century Gothic"/>
              <a:ea typeface="Century Gothic"/>
              <a:cs typeface="Century Gothic"/>
              <a:sym typeface="Century Gothic"/>
            </a:endParaRPr>
          </a:p>
        </p:txBody>
      </p:sp>
      <p:cxnSp>
        <p:nvCxnSpPr>
          <p:cNvPr id="266" name="Google Shape;266;p30"/>
          <p:cNvCxnSpPr/>
          <p:nvPr/>
        </p:nvCxnSpPr>
        <p:spPr>
          <a:xfrm flipH="1">
            <a:off x="7007958" y="4977273"/>
            <a:ext cx="362867" cy="696701"/>
          </a:xfrm>
          <a:prstGeom prst="straightConnector1">
            <a:avLst/>
          </a:prstGeom>
          <a:noFill/>
          <a:ln cap="rnd" cmpd="sng" w="9525">
            <a:solidFill>
              <a:schemeClr val="lt1"/>
            </a:solidFill>
            <a:prstDash val="solid"/>
            <a:round/>
            <a:headEnd len="sm" w="sm" type="none"/>
            <a:tailEnd len="med" w="med" type="triangle"/>
          </a:ln>
        </p:spPr>
      </p:cxnSp>
      <p:sp>
        <p:nvSpPr>
          <p:cNvPr id="267" name="Google Shape;267;p30"/>
          <p:cNvSpPr/>
          <p:nvPr/>
        </p:nvSpPr>
        <p:spPr>
          <a:xfrm>
            <a:off x="10447283" y="53097"/>
            <a:ext cx="683172" cy="987427"/>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000">
                <a:solidFill>
                  <a:schemeClr val="lt1"/>
                </a:solidFill>
                <a:latin typeface="Century Gothic"/>
                <a:ea typeface="Century Gothic"/>
                <a:cs typeface="Century Gothic"/>
                <a:sym typeface="Century Gothic"/>
              </a:rPr>
              <a:t>2</a:t>
            </a:r>
            <a:endParaRPr b="1" sz="3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1"/>
          <p:cNvSpPr txBox="1"/>
          <p:nvPr/>
        </p:nvSpPr>
        <p:spPr>
          <a:xfrm>
            <a:off x="1200150" y="1557339"/>
            <a:ext cx="9323388" cy="6192837"/>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50000"/>
              </a:lnSpc>
              <a:spcBef>
                <a:spcPts val="0"/>
              </a:spcBef>
              <a:spcAft>
                <a:spcPts val="0"/>
              </a:spcAft>
              <a:buClr>
                <a:srgbClr val="B01513"/>
              </a:buClr>
              <a:buSzPts val="2400"/>
              <a:buFont typeface="Noto Sans Symbols"/>
              <a:buNone/>
            </a:pPr>
            <a:r>
              <a:rPr b="0" i="0" lang="en-GB" sz="2400" u="none" cap="none" strike="noStrike">
                <a:solidFill>
                  <a:srgbClr val="FFFFFF"/>
                </a:solidFill>
                <a:latin typeface="Arial"/>
                <a:ea typeface="Arial"/>
                <a:cs typeface="Arial"/>
                <a:sym typeface="Arial"/>
              </a:rPr>
              <a:t>	He came into the house. The doorknobs </a:t>
            </a:r>
            <a:r>
              <a:rPr b="0" i="0" lang="en-GB" sz="2400" u="none" cap="none" strike="noStrike">
                <a:solidFill>
                  <a:srgbClr val="FFFF00"/>
                </a:solidFill>
                <a:latin typeface="Arial"/>
                <a:ea typeface="Arial"/>
                <a:cs typeface="Arial"/>
                <a:sym typeface="Arial"/>
              </a:rPr>
              <a:t>gleamed</a:t>
            </a:r>
            <a:r>
              <a:rPr b="0" i="0" lang="en-GB" sz="2400" u="none" cap="none" strike="noStrike">
                <a:solidFill>
                  <a:srgbClr val="FFFFFF"/>
                </a:solidFill>
                <a:latin typeface="Arial"/>
                <a:ea typeface="Arial"/>
                <a:cs typeface="Arial"/>
                <a:sym typeface="Arial"/>
              </a:rPr>
              <a:t>.</a:t>
            </a:r>
            <a:br>
              <a:rPr b="0" i="0" lang="en-GB" sz="2400" u="none" cap="none" strike="noStrike">
                <a:solidFill>
                  <a:srgbClr val="FFFFFF"/>
                </a:solidFill>
                <a:latin typeface="Arial"/>
                <a:ea typeface="Arial"/>
                <a:cs typeface="Arial"/>
                <a:sym typeface="Arial"/>
              </a:rPr>
            </a:br>
            <a:r>
              <a:rPr b="0" i="0" lang="en-GB" sz="2400" u="none" cap="none" strike="noStrike">
                <a:solidFill>
                  <a:srgbClr val="FFFFFF"/>
                </a:solidFill>
                <a:latin typeface="Arial"/>
                <a:ea typeface="Arial"/>
                <a:cs typeface="Arial"/>
                <a:sym typeface="Arial"/>
              </a:rPr>
              <a:t>He drew the blinds. You know the mind; I thought of</a:t>
            </a:r>
            <a:br>
              <a:rPr b="0" i="0" lang="en-GB" sz="2400" u="none" cap="none" strike="noStrike">
                <a:solidFill>
                  <a:srgbClr val="FFFFFF"/>
                </a:solidFill>
                <a:latin typeface="Arial"/>
                <a:ea typeface="Arial"/>
                <a:cs typeface="Arial"/>
                <a:sym typeface="Arial"/>
              </a:rPr>
            </a:br>
            <a:r>
              <a:rPr b="0" i="0" lang="en-GB" sz="2400" u="none" cap="none" strike="noStrike">
                <a:solidFill>
                  <a:srgbClr val="FFFFFF"/>
                </a:solidFill>
                <a:latin typeface="Arial"/>
                <a:ea typeface="Arial"/>
                <a:cs typeface="Arial"/>
                <a:sym typeface="Arial"/>
              </a:rPr>
              <a:t>the Field of the Cloth of Gold and of Miss Macready.</a:t>
            </a:r>
            <a:br>
              <a:rPr b="0" i="0" lang="en-GB" sz="2400" u="none" cap="none" strike="noStrike">
                <a:solidFill>
                  <a:srgbClr val="FFFFFF"/>
                </a:solidFill>
                <a:latin typeface="Arial"/>
                <a:ea typeface="Arial"/>
                <a:cs typeface="Arial"/>
                <a:sym typeface="Arial"/>
              </a:rPr>
            </a:br>
            <a:r>
              <a:rPr b="0" i="0" lang="en-GB" sz="2400" u="none" cap="none" strike="noStrike">
                <a:solidFill>
                  <a:srgbClr val="FFFFFF"/>
                </a:solidFill>
                <a:latin typeface="Arial"/>
                <a:ea typeface="Arial"/>
                <a:cs typeface="Arial"/>
                <a:sym typeface="Arial"/>
              </a:rPr>
              <a:t>He sat in that chair like a </a:t>
            </a:r>
            <a:r>
              <a:rPr b="0" i="0" lang="en-GB" sz="2400" u="none" cap="none" strike="noStrike">
                <a:solidFill>
                  <a:srgbClr val="00B050"/>
                </a:solidFill>
                <a:latin typeface="Arial"/>
                <a:ea typeface="Arial"/>
                <a:cs typeface="Arial"/>
                <a:sym typeface="Arial"/>
              </a:rPr>
              <a:t>king on a </a:t>
            </a:r>
            <a:r>
              <a:rPr b="0" i="0" lang="en-GB" sz="2400" u="none" cap="none" strike="noStrike">
                <a:solidFill>
                  <a:srgbClr val="FFFF00"/>
                </a:solidFill>
                <a:latin typeface="Arial"/>
                <a:ea typeface="Arial"/>
                <a:cs typeface="Arial"/>
                <a:sym typeface="Arial"/>
              </a:rPr>
              <a:t>burnished</a:t>
            </a:r>
            <a:r>
              <a:rPr b="0" i="0" lang="en-GB" sz="2400" u="none" cap="none" strike="noStrike">
                <a:solidFill>
                  <a:srgbClr val="FFFFFF"/>
                </a:solidFill>
                <a:latin typeface="Arial"/>
                <a:ea typeface="Arial"/>
                <a:cs typeface="Arial"/>
                <a:sym typeface="Arial"/>
              </a:rPr>
              <a:t> </a:t>
            </a:r>
            <a:r>
              <a:rPr b="0" i="0" lang="en-GB" sz="2400" u="none" cap="none" strike="noStrike">
                <a:solidFill>
                  <a:srgbClr val="00B050"/>
                </a:solidFill>
                <a:latin typeface="Arial"/>
                <a:ea typeface="Arial"/>
                <a:cs typeface="Arial"/>
                <a:sym typeface="Arial"/>
              </a:rPr>
              <a:t>throne</a:t>
            </a:r>
            <a:r>
              <a:rPr b="0" i="0" lang="en-GB" sz="2400" u="none" cap="none" strike="noStrike">
                <a:solidFill>
                  <a:srgbClr val="FFFFFF"/>
                </a:solidFill>
                <a:latin typeface="Arial"/>
                <a:ea typeface="Arial"/>
                <a:cs typeface="Arial"/>
                <a:sym typeface="Arial"/>
              </a:rPr>
              <a:t>.</a:t>
            </a:r>
            <a:br>
              <a:rPr b="0" i="0" lang="en-GB" sz="2400" u="none" cap="none" strike="noStrike">
                <a:solidFill>
                  <a:srgbClr val="FFFFFF"/>
                </a:solidFill>
                <a:latin typeface="Arial"/>
                <a:ea typeface="Arial"/>
                <a:cs typeface="Arial"/>
                <a:sym typeface="Arial"/>
              </a:rPr>
            </a:br>
            <a:r>
              <a:rPr b="0" i="0" lang="en-GB" sz="2400" u="none" cap="none" strike="noStrike">
                <a:solidFill>
                  <a:srgbClr val="FFFFFF"/>
                </a:solidFill>
                <a:latin typeface="Arial"/>
                <a:ea typeface="Arial"/>
                <a:cs typeface="Arial"/>
                <a:sym typeface="Arial"/>
              </a:rPr>
              <a:t>The look on his face was </a:t>
            </a:r>
            <a:r>
              <a:rPr b="0" i="0" lang="en-GB" sz="2400" u="none" cap="none" strike="noStrike">
                <a:solidFill>
                  <a:srgbClr val="00B0F0"/>
                </a:solidFill>
                <a:latin typeface="Arial"/>
                <a:ea typeface="Arial"/>
                <a:cs typeface="Arial"/>
                <a:sym typeface="Arial"/>
              </a:rPr>
              <a:t>strange, wild, vain</a:t>
            </a:r>
            <a:r>
              <a:rPr b="0" i="0" lang="en-GB" sz="2400" u="none" cap="none" strike="noStrike">
                <a:solidFill>
                  <a:srgbClr val="FFFFFF"/>
                </a:solidFill>
                <a:latin typeface="Arial"/>
                <a:ea typeface="Arial"/>
                <a:cs typeface="Arial"/>
                <a:sym typeface="Arial"/>
              </a:rPr>
              <a:t>. I said,</a:t>
            </a:r>
            <a:br>
              <a:rPr b="0" i="0" lang="en-GB" sz="2400" u="none" cap="none" strike="noStrike">
                <a:solidFill>
                  <a:srgbClr val="FFFFFF"/>
                </a:solidFill>
                <a:latin typeface="Arial"/>
                <a:ea typeface="Arial"/>
                <a:cs typeface="Arial"/>
                <a:sym typeface="Arial"/>
              </a:rPr>
            </a:br>
            <a:r>
              <a:rPr b="0" i="0" lang="en-GB" sz="2400" u="none" cap="none" strike="noStrike">
                <a:solidFill>
                  <a:srgbClr val="FFFFFF"/>
                </a:solidFill>
                <a:latin typeface="Arial"/>
                <a:ea typeface="Arial"/>
                <a:cs typeface="Arial"/>
                <a:sym typeface="Arial"/>
              </a:rPr>
              <a:t>What in the name of God is going o</a:t>
            </a:r>
            <a:r>
              <a:rPr b="0" i="0" lang="en-GB" sz="2400" u="none" cap="none" strike="noStrike">
                <a:solidFill>
                  <a:srgbClr val="00B0F0"/>
                </a:solidFill>
                <a:latin typeface="Arial"/>
                <a:ea typeface="Arial"/>
                <a:cs typeface="Arial"/>
                <a:sym typeface="Arial"/>
              </a:rPr>
              <a:t>n? </a:t>
            </a:r>
            <a:r>
              <a:rPr b="0" i="0" lang="en-GB" sz="2400" u="none" cap="none" strike="noStrike">
                <a:solidFill>
                  <a:srgbClr val="FFFFFF"/>
                </a:solidFill>
                <a:latin typeface="Arial"/>
                <a:ea typeface="Arial"/>
                <a:cs typeface="Arial"/>
                <a:sym typeface="Arial"/>
              </a:rPr>
              <a:t>He started to laugh.</a:t>
            </a:r>
            <a:br>
              <a:rPr b="0" i="0" lang="en-GB" sz="2400" u="none" cap="none" strike="noStrike">
                <a:solidFill>
                  <a:srgbClr val="FFFFFF"/>
                </a:solidFill>
                <a:latin typeface="Arial"/>
                <a:ea typeface="Arial"/>
                <a:cs typeface="Arial"/>
                <a:sym typeface="Arial"/>
              </a:rPr>
            </a:br>
            <a:endParaRPr b="0" i="1" sz="2000" u="none" cap="none" strike="noStrike">
              <a:solidFill>
                <a:srgbClr val="FFFFFF"/>
              </a:solidFill>
              <a:latin typeface="Arial"/>
              <a:ea typeface="Arial"/>
              <a:cs typeface="Arial"/>
              <a:sym typeface="Arial"/>
            </a:endParaRPr>
          </a:p>
        </p:txBody>
      </p:sp>
      <p:sp>
        <p:nvSpPr>
          <p:cNvPr id="273" name="Google Shape;273;p31"/>
          <p:cNvSpPr txBox="1"/>
          <p:nvPr/>
        </p:nvSpPr>
        <p:spPr>
          <a:xfrm>
            <a:off x="2927350" y="404814"/>
            <a:ext cx="2147025"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0" lang="en-GB" sz="1800" u="none" cap="none" strike="noStrike">
                <a:solidFill>
                  <a:srgbClr val="FFFFFF"/>
                </a:solidFill>
                <a:latin typeface="Arial"/>
                <a:ea typeface="Arial"/>
                <a:cs typeface="Arial"/>
                <a:sym typeface="Arial"/>
              </a:rPr>
              <a:t>She never mentions his name – perhaps out of anger/disgust. </a:t>
            </a:r>
            <a:endParaRPr b="0" i="0" sz="1800" u="none" cap="none" strike="noStrike">
              <a:solidFill>
                <a:srgbClr val="FFFFFF"/>
              </a:solidFill>
              <a:latin typeface="Arial"/>
              <a:ea typeface="Arial"/>
              <a:cs typeface="Arial"/>
              <a:sym typeface="Arial"/>
            </a:endParaRPr>
          </a:p>
        </p:txBody>
      </p:sp>
      <p:cxnSp>
        <p:nvCxnSpPr>
          <p:cNvPr id="274" name="Google Shape;274;p31"/>
          <p:cNvCxnSpPr/>
          <p:nvPr/>
        </p:nvCxnSpPr>
        <p:spPr>
          <a:xfrm>
            <a:off x="2424113" y="2133600"/>
            <a:ext cx="431800"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75" name="Google Shape;275;p31"/>
          <p:cNvCxnSpPr/>
          <p:nvPr/>
        </p:nvCxnSpPr>
        <p:spPr>
          <a:xfrm flipH="1" rot="10800000">
            <a:off x="-3492500" y="836613"/>
            <a:ext cx="215900" cy="647700"/>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276" name="Google Shape;276;p31"/>
          <p:cNvCxnSpPr>
            <a:endCxn id="273" idx="1"/>
          </p:cNvCxnSpPr>
          <p:nvPr/>
        </p:nvCxnSpPr>
        <p:spPr>
          <a:xfrm flipH="1" rot="10800000">
            <a:off x="2497450" y="1004979"/>
            <a:ext cx="429900" cy="696300"/>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277" name="Google Shape;277;p31"/>
          <p:cNvCxnSpPr/>
          <p:nvPr/>
        </p:nvCxnSpPr>
        <p:spPr>
          <a:xfrm>
            <a:off x="2424113" y="2708275"/>
            <a:ext cx="431800"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sp>
        <p:nvSpPr>
          <p:cNvPr id="278" name="Google Shape;278;p31"/>
          <p:cNvSpPr txBox="1"/>
          <p:nvPr/>
        </p:nvSpPr>
        <p:spPr>
          <a:xfrm>
            <a:off x="6024564" y="188913"/>
            <a:ext cx="4103687"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0" lang="en-GB" sz="1800" u="none" cap="none" strike="noStrike">
                <a:solidFill>
                  <a:srgbClr val="FFFFFF"/>
                </a:solidFill>
                <a:latin typeface="Arial"/>
                <a:ea typeface="Arial"/>
                <a:cs typeface="Arial"/>
                <a:sym typeface="Arial"/>
              </a:rPr>
              <a:t>Mrs M is reminded of a history lesson where she learned the English King met the French and remembers her teacher – shows the mind wandering</a:t>
            </a:r>
            <a:endParaRPr b="0" i="0" sz="1800" u="none" cap="none" strike="noStrike">
              <a:solidFill>
                <a:srgbClr val="FFFFFF"/>
              </a:solidFill>
              <a:latin typeface="Arial"/>
              <a:ea typeface="Arial"/>
              <a:cs typeface="Arial"/>
              <a:sym typeface="Arial"/>
            </a:endParaRPr>
          </a:p>
        </p:txBody>
      </p:sp>
      <p:cxnSp>
        <p:nvCxnSpPr>
          <p:cNvPr id="279" name="Google Shape;279;p31"/>
          <p:cNvCxnSpPr/>
          <p:nvPr/>
        </p:nvCxnSpPr>
        <p:spPr>
          <a:xfrm flipH="1" rot="10800000">
            <a:off x="6024563" y="1341437"/>
            <a:ext cx="871089" cy="1511303"/>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280" name="Google Shape;280;p31"/>
          <p:cNvSpPr txBox="1"/>
          <p:nvPr/>
        </p:nvSpPr>
        <p:spPr>
          <a:xfrm>
            <a:off x="248001" y="5197541"/>
            <a:ext cx="3960813"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1800"/>
              <a:buFont typeface="Noto Sans Symbols"/>
              <a:buNone/>
            </a:pPr>
            <a:r>
              <a:rPr b="0" i="0" lang="en-GB" sz="1800" u="none" cap="none" strike="noStrike">
                <a:solidFill>
                  <a:srgbClr val="00B0F0"/>
                </a:solidFill>
                <a:latin typeface="Arial"/>
                <a:ea typeface="Arial"/>
                <a:cs typeface="Arial"/>
                <a:sym typeface="Arial"/>
              </a:rPr>
              <a:t>List </a:t>
            </a:r>
            <a:r>
              <a:rPr b="0" i="0" lang="en-GB" sz="1800" u="none" cap="none" strike="noStrike">
                <a:solidFill>
                  <a:srgbClr val="FFFFFF"/>
                </a:solidFill>
                <a:latin typeface="Arial"/>
                <a:ea typeface="Arial"/>
                <a:cs typeface="Arial"/>
                <a:sym typeface="Arial"/>
              </a:rPr>
              <a:t>conveys climactic realization of what has happened to her husband but also of his true character.</a:t>
            </a:r>
            <a:endParaRPr b="0" i="0" sz="1800" u="none" cap="none" strike="noStrike">
              <a:solidFill>
                <a:srgbClr val="FFFFFF"/>
              </a:solidFill>
              <a:latin typeface="Arial"/>
              <a:ea typeface="Arial"/>
              <a:cs typeface="Arial"/>
              <a:sym typeface="Arial"/>
            </a:endParaRPr>
          </a:p>
        </p:txBody>
      </p:sp>
      <p:cxnSp>
        <p:nvCxnSpPr>
          <p:cNvPr id="281" name="Google Shape;281;p31"/>
          <p:cNvCxnSpPr/>
          <p:nvPr/>
        </p:nvCxnSpPr>
        <p:spPr>
          <a:xfrm>
            <a:off x="2927350" y="3213100"/>
            <a:ext cx="3384550"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82" name="Google Shape;282;p31"/>
          <p:cNvCxnSpPr/>
          <p:nvPr/>
        </p:nvCxnSpPr>
        <p:spPr>
          <a:xfrm flipH="1">
            <a:off x="4003656" y="4242527"/>
            <a:ext cx="2569266" cy="1012437"/>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283" name="Google Shape;283;p31"/>
          <p:cNvSpPr txBox="1"/>
          <p:nvPr/>
        </p:nvSpPr>
        <p:spPr>
          <a:xfrm>
            <a:off x="5951538" y="5229225"/>
            <a:ext cx="3960812"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1800"/>
              <a:buFont typeface="Noto Sans Symbols"/>
              <a:buNone/>
            </a:pPr>
            <a:r>
              <a:rPr b="0" i="1" lang="en-GB" sz="1800" u="none" cap="none" strike="noStrike">
                <a:solidFill>
                  <a:srgbClr val="00B0F0"/>
                </a:solidFill>
                <a:latin typeface="Arial"/>
                <a:ea typeface="Arial"/>
                <a:cs typeface="Arial"/>
                <a:sym typeface="Arial"/>
              </a:rPr>
              <a:t>Question</a:t>
            </a:r>
            <a:r>
              <a:rPr b="0" i="0" lang="en-GB" sz="1800" u="none" cap="none" strike="noStrike">
                <a:solidFill>
                  <a:srgbClr val="FFFFFF"/>
                </a:solidFill>
                <a:latin typeface="Arial"/>
                <a:ea typeface="Arial"/>
                <a:cs typeface="Arial"/>
                <a:sym typeface="Arial"/>
              </a:rPr>
              <a:t> again </a:t>
            </a:r>
            <a:r>
              <a:rPr b="0" i="1" lang="en-GB" sz="1800" u="none" cap="none" strike="noStrike">
                <a:solidFill>
                  <a:srgbClr val="FFFFFF"/>
                </a:solidFill>
                <a:latin typeface="Arial"/>
                <a:ea typeface="Arial"/>
                <a:cs typeface="Arial"/>
                <a:sym typeface="Arial"/>
              </a:rPr>
              <a:t>reflects</a:t>
            </a:r>
            <a:r>
              <a:rPr b="0" i="0" lang="en-GB" sz="1800" u="none" cap="none" strike="noStrike">
                <a:solidFill>
                  <a:srgbClr val="FFFFFF"/>
                </a:solidFill>
                <a:latin typeface="Arial"/>
                <a:ea typeface="Arial"/>
                <a:cs typeface="Arial"/>
                <a:sym typeface="Arial"/>
              </a:rPr>
              <a:t> Mrs’ M’s disbelief and creates an exasperated tone.</a:t>
            </a:r>
            <a:endParaRPr b="0" i="0" sz="1800" u="none" cap="none" strike="noStrike">
              <a:solidFill>
                <a:srgbClr val="FFFFFF"/>
              </a:solidFill>
              <a:latin typeface="Arial"/>
              <a:ea typeface="Arial"/>
              <a:cs typeface="Arial"/>
              <a:sym typeface="Arial"/>
            </a:endParaRPr>
          </a:p>
        </p:txBody>
      </p:sp>
      <p:cxnSp>
        <p:nvCxnSpPr>
          <p:cNvPr id="284" name="Google Shape;284;p31"/>
          <p:cNvCxnSpPr/>
          <p:nvPr/>
        </p:nvCxnSpPr>
        <p:spPr>
          <a:xfrm>
            <a:off x="7288380" y="4761707"/>
            <a:ext cx="0" cy="538957"/>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285" name="Google Shape;285;p31"/>
          <p:cNvCxnSpPr/>
          <p:nvPr/>
        </p:nvCxnSpPr>
        <p:spPr>
          <a:xfrm>
            <a:off x="4511675" y="4365625"/>
            <a:ext cx="3816350"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sp>
        <p:nvSpPr>
          <p:cNvPr id="286" name="Google Shape;286;p31"/>
          <p:cNvSpPr txBox="1"/>
          <p:nvPr/>
        </p:nvSpPr>
        <p:spPr>
          <a:xfrm>
            <a:off x="10184207" y="4876849"/>
            <a:ext cx="1995748"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1" lang="en-GB" sz="1800" u="none" cap="none" strike="noStrike">
                <a:solidFill>
                  <a:srgbClr val="FFFFFF"/>
                </a:solidFill>
                <a:latin typeface="Arial"/>
                <a:ea typeface="Arial"/>
                <a:cs typeface="Arial"/>
                <a:sym typeface="Arial"/>
              </a:rPr>
              <a:t>Contrasts his wife’s confusion and fear; he is carefree and pleased with his new ability.</a:t>
            </a:r>
            <a:endParaRPr b="0" i="0" sz="1800" u="none" cap="none" strike="noStrike">
              <a:solidFill>
                <a:srgbClr val="FFFFFF"/>
              </a:solidFill>
              <a:latin typeface="Arial"/>
              <a:ea typeface="Arial"/>
              <a:cs typeface="Arial"/>
              <a:sym typeface="Arial"/>
            </a:endParaRPr>
          </a:p>
        </p:txBody>
      </p:sp>
      <p:cxnSp>
        <p:nvCxnSpPr>
          <p:cNvPr id="287" name="Google Shape;287;p31"/>
          <p:cNvCxnSpPr/>
          <p:nvPr/>
        </p:nvCxnSpPr>
        <p:spPr>
          <a:xfrm>
            <a:off x="9223139" y="4876849"/>
            <a:ext cx="905110" cy="641384"/>
          </a:xfrm>
          <a:prstGeom prst="straightConnector1">
            <a:avLst/>
          </a:prstGeom>
          <a:noFill/>
          <a:ln cap="rnd" cmpd="sng" w="9525">
            <a:solidFill>
              <a:schemeClr val="lt1"/>
            </a:solidFill>
            <a:prstDash val="solid"/>
            <a:round/>
            <a:headEnd len="sm" w="sm" type="none"/>
            <a:tailEnd len="med" w="med" type="triangle"/>
          </a:ln>
        </p:spPr>
      </p:cxnSp>
      <p:sp>
        <p:nvSpPr>
          <p:cNvPr id="288" name="Google Shape;288;p31"/>
          <p:cNvSpPr/>
          <p:nvPr/>
        </p:nvSpPr>
        <p:spPr>
          <a:xfrm>
            <a:off x="9829710" y="1934203"/>
            <a:ext cx="2280620"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50"/>
              </a:buClr>
              <a:buSzPts val="1800"/>
              <a:buFont typeface="Century Gothic"/>
              <a:buNone/>
            </a:pPr>
            <a:r>
              <a:rPr b="0" i="1" lang="en-GB" sz="1800" u="none" cap="none" strike="noStrike">
                <a:solidFill>
                  <a:srgbClr val="00B050"/>
                </a:solidFill>
                <a:latin typeface="Century Gothic"/>
                <a:ea typeface="Century Gothic"/>
                <a:cs typeface="Century Gothic"/>
                <a:sym typeface="Century Gothic"/>
              </a:rPr>
              <a:t>Simile</a:t>
            </a:r>
            <a:r>
              <a:rPr b="0" i="1" lang="en-GB" sz="1800" u="none" cap="none" strike="noStrike">
                <a:solidFill>
                  <a:srgbClr val="FFFFFF"/>
                </a:solidFill>
                <a:latin typeface="Century Gothic"/>
                <a:ea typeface="Century Gothic"/>
                <a:cs typeface="Century Gothic"/>
                <a:sym typeface="Century Gothic"/>
              </a:rPr>
              <a:t> emphasizes his new found wealth. ‘Burnished’ – polished metal. This further highlights his greed.</a:t>
            </a:r>
            <a:endParaRPr b="0" i="0" sz="1800" u="none" cap="none" strike="noStrike">
              <a:solidFill>
                <a:srgbClr val="FFFFFF"/>
              </a:solidFill>
              <a:latin typeface="Century Gothic"/>
              <a:ea typeface="Century Gothic"/>
              <a:cs typeface="Century Gothic"/>
              <a:sym typeface="Century Gothic"/>
            </a:endParaRPr>
          </a:p>
        </p:txBody>
      </p:sp>
      <p:sp>
        <p:nvSpPr>
          <p:cNvPr id="289" name="Google Shape;289;p31"/>
          <p:cNvSpPr txBox="1"/>
          <p:nvPr/>
        </p:nvSpPr>
        <p:spPr>
          <a:xfrm>
            <a:off x="277088" y="1484313"/>
            <a:ext cx="1971100"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Noto Sans Symbols"/>
              <a:buNone/>
            </a:pPr>
            <a:r>
              <a:rPr b="0" i="0" lang="en-GB" sz="1800" u="none" cap="none" strike="noStrike">
                <a:solidFill>
                  <a:srgbClr val="FFFFFF"/>
                </a:solidFill>
                <a:latin typeface="Arial"/>
                <a:ea typeface="Arial"/>
                <a:cs typeface="Arial"/>
                <a:sym typeface="Arial"/>
              </a:rPr>
              <a:t>Series of short sentences illustrates Mrs M’s gradual,</a:t>
            </a:r>
            <a:r>
              <a:rPr b="0" i="0" lang="en-GB" sz="1800" u="none" cap="none" strike="noStrike">
                <a:solidFill>
                  <a:srgbClr val="FFFFFF"/>
                </a:solidFill>
                <a:latin typeface="Arial"/>
                <a:ea typeface="Arial"/>
                <a:cs typeface="Arial"/>
                <a:sym typeface="Arial"/>
              </a:rPr>
              <a:t> shocking </a:t>
            </a:r>
            <a:r>
              <a:rPr b="0" i="0" lang="en-GB" sz="1800" u="none" cap="none" strike="noStrike">
                <a:solidFill>
                  <a:srgbClr val="FFFFFF"/>
                </a:solidFill>
                <a:latin typeface="Arial"/>
                <a:ea typeface="Arial"/>
                <a:cs typeface="Arial"/>
                <a:sym typeface="Arial"/>
              </a:rPr>
              <a:t>realization as to what is going on.</a:t>
            </a:r>
            <a:endParaRPr b="0" i="0" sz="1800" u="none" cap="none" strike="noStrike">
              <a:solidFill>
                <a:srgbClr val="FFFFFF"/>
              </a:solidFill>
              <a:latin typeface="Arial"/>
              <a:ea typeface="Arial"/>
              <a:cs typeface="Arial"/>
              <a:sym typeface="Arial"/>
            </a:endParaRPr>
          </a:p>
        </p:txBody>
      </p:sp>
      <p:cxnSp>
        <p:nvCxnSpPr>
          <p:cNvPr id="290" name="Google Shape;290;p31"/>
          <p:cNvCxnSpPr/>
          <p:nvPr/>
        </p:nvCxnSpPr>
        <p:spPr>
          <a:xfrm flipH="1">
            <a:off x="1532279" y="2133600"/>
            <a:ext cx="756444" cy="629142"/>
          </a:xfrm>
          <a:prstGeom prst="straightConnector1">
            <a:avLst/>
          </a:prstGeom>
          <a:noFill/>
          <a:ln cap="rnd" cmpd="sng" w="9525">
            <a:solidFill>
              <a:schemeClr val="lt1"/>
            </a:solidFill>
            <a:prstDash val="solid"/>
            <a:round/>
            <a:headEnd len="sm" w="sm" type="none"/>
            <a:tailEnd len="med" w="med" type="triangle"/>
          </a:ln>
        </p:spPr>
      </p:cxnSp>
      <p:sp>
        <p:nvSpPr>
          <p:cNvPr id="291" name="Google Shape;291;p31"/>
          <p:cNvSpPr/>
          <p:nvPr/>
        </p:nvSpPr>
        <p:spPr>
          <a:xfrm>
            <a:off x="10447283" y="53097"/>
            <a:ext cx="683172" cy="987427"/>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000">
                <a:solidFill>
                  <a:schemeClr val="lt1"/>
                </a:solidFill>
                <a:latin typeface="Century Gothic"/>
                <a:ea typeface="Century Gothic"/>
                <a:cs typeface="Century Gothic"/>
                <a:sym typeface="Century Gothic"/>
              </a:rPr>
              <a:t>3</a:t>
            </a:r>
            <a:endParaRPr b="1" sz="3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2"/>
          <p:cNvSpPr txBox="1"/>
          <p:nvPr/>
        </p:nvSpPr>
        <p:spPr>
          <a:xfrm>
            <a:off x="876301" y="1557339"/>
            <a:ext cx="9612313" cy="6192837"/>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50000"/>
              </a:lnSpc>
              <a:spcBef>
                <a:spcPts val="0"/>
              </a:spcBef>
              <a:spcAft>
                <a:spcPts val="0"/>
              </a:spcAft>
              <a:buClr>
                <a:schemeClr val="accent1"/>
              </a:buClr>
              <a:buSzPts val="2200"/>
              <a:buFont typeface="Noto Sans Symbols"/>
              <a:buNone/>
            </a:pPr>
            <a:r>
              <a:rPr b="0" i="0" lang="en-GB" sz="2200" u="none" cap="none" strike="noStrike">
                <a:solidFill>
                  <a:schemeClr val="lt1"/>
                </a:solidFill>
                <a:latin typeface="Arial"/>
                <a:ea typeface="Arial"/>
                <a:cs typeface="Arial"/>
                <a:sym typeface="Arial"/>
              </a:rPr>
              <a:t>	</a:t>
            </a:r>
            <a:r>
              <a:rPr b="0" i="1" lang="en-GB" sz="2200" u="none" cap="none" strike="noStrike">
                <a:solidFill>
                  <a:schemeClr val="lt1"/>
                </a:solidFill>
                <a:latin typeface="Arial"/>
                <a:ea typeface="Arial"/>
                <a:cs typeface="Arial"/>
                <a:sym typeface="Arial"/>
              </a:rPr>
              <a:t>I served up the meal. For starters, </a:t>
            </a:r>
            <a:r>
              <a:rPr b="0" i="1" lang="en-GB" sz="2200" u="none" cap="none" strike="noStrike">
                <a:solidFill>
                  <a:srgbClr val="FFFF00"/>
                </a:solidFill>
                <a:latin typeface="Arial"/>
                <a:ea typeface="Arial"/>
                <a:cs typeface="Arial"/>
                <a:sym typeface="Arial"/>
              </a:rPr>
              <a:t>corn on the cob</a:t>
            </a:r>
            <a:r>
              <a:rPr b="0" i="1" lang="en-GB" sz="2200" u="none" cap="none" strike="noStrike">
                <a:solidFill>
                  <a:schemeClr val="lt1"/>
                </a:solidFill>
                <a:latin typeface="Arial"/>
                <a:ea typeface="Arial"/>
                <a:cs typeface="Arial"/>
                <a:sym typeface="Arial"/>
              </a:rPr>
              <a:t>.</a:t>
            </a:r>
            <a:br>
              <a:rPr b="0" i="1" lang="en-GB" sz="2200" u="none" cap="none" strike="noStrike">
                <a:solidFill>
                  <a:schemeClr val="lt1"/>
                </a:solidFill>
                <a:latin typeface="Arial"/>
                <a:ea typeface="Arial"/>
                <a:cs typeface="Arial"/>
                <a:sym typeface="Arial"/>
              </a:rPr>
            </a:br>
            <a:r>
              <a:rPr b="0" i="1" lang="en-GB" sz="2200" u="none" cap="none" strike="noStrike">
                <a:solidFill>
                  <a:schemeClr val="lt1"/>
                </a:solidFill>
                <a:latin typeface="Arial"/>
                <a:ea typeface="Arial"/>
                <a:cs typeface="Arial"/>
                <a:sym typeface="Arial"/>
              </a:rPr>
              <a:t>Within seconds he was spitting out the </a:t>
            </a:r>
            <a:r>
              <a:rPr b="0" i="1" lang="en-GB" sz="2200" u="none" cap="none" strike="noStrike">
                <a:solidFill>
                  <a:srgbClr val="FFFF00"/>
                </a:solidFill>
                <a:latin typeface="Arial"/>
                <a:ea typeface="Arial"/>
                <a:cs typeface="Arial"/>
                <a:sym typeface="Arial"/>
              </a:rPr>
              <a:t>teeth of the rich</a:t>
            </a:r>
            <a:r>
              <a:rPr b="0" i="1" lang="en-GB" sz="2200" u="none" cap="none" strike="noStrike">
                <a:solidFill>
                  <a:schemeClr val="lt1"/>
                </a:solidFill>
                <a:latin typeface="Arial"/>
                <a:ea typeface="Arial"/>
                <a:cs typeface="Arial"/>
                <a:sym typeface="Arial"/>
              </a:rPr>
              <a:t>.</a:t>
            </a:r>
            <a:br>
              <a:rPr b="0" i="1" lang="en-GB" sz="2200" u="none" cap="none" strike="noStrike">
                <a:solidFill>
                  <a:schemeClr val="lt1"/>
                </a:solidFill>
                <a:latin typeface="Arial"/>
                <a:ea typeface="Arial"/>
                <a:cs typeface="Arial"/>
                <a:sym typeface="Arial"/>
              </a:rPr>
            </a:br>
            <a:r>
              <a:rPr b="0" i="1" lang="en-GB" sz="2200" u="none" cap="none" strike="noStrike">
                <a:solidFill>
                  <a:schemeClr val="lt1"/>
                </a:solidFill>
                <a:latin typeface="Arial"/>
                <a:ea typeface="Arial"/>
                <a:cs typeface="Arial"/>
                <a:sym typeface="Arial"/>
              </a:rPr>
              <a:t>He </a:t>
            </a:r>
            <a:r>
              <a:rPr b="0" i="1" lang="en-GB" sz="2200" u="none" cap="none" strike="noStrike">
                <a:solidFill>
                  <a:srgbClr val="FFFF00"/>
                </a:solidFill>
                <a:latin typeface="Arial"/>
                <a:ea typeface="Arial"/>
                <a:cs typeface="Arial"/>
                <a:sym typeface="Arial"/>
              </a:rPr>
              <a:t>toyed</a:t>
            </a:r>
            <a:r>
              <a:rPr b="0" i="1" lang="en-GB" sz="2200" u="none" cap="none" strike="noStrike">
                <a:solidFill>
                  <a:schemeClr val="lt1"/>
                </a:solidFill>
                <a:latin typeface="Arial"/>
                <a:ea typeface="Arial"/>
                <a:cs typeface="Arial"/>
                <a:sym typeface="Arial"/>
              </a:rPr>
              <a:t> with his </a:t>
            </a:r>
            <a:r>
              <a:rPr b="0" i="1" lang="en-GB" sz="2200" u="none" cap="none" strike="noStrike">
                <a:solidFill>
                  <a:srgbClr val="00B0F0"/>
                </a:solidFill>
                <a:latin typeface="Arial"/>
                <a:ea typeface="Arial"/>
                <a:cs typeface="Arial"/>
                <a:sym typeface="Arial"/>
              </a:rPr>
              <a:t>spoon, then mine, then with the knives, the forks</a:t>
            </a:r>
            <a:r>
              <a:rPr b="0" i="1" lang="en-GB" sz="2200" u="none" cap="none" strike="noStrike">
                <a:solidFill>
                  <a:schemeClr val="lt1"/>
                </a:solidFill>
                <a:latin typeface="Arial"/>
                <a:ea typeface="Arial"/>
                <a:cs typeface="Arial"/>
                <a:sym typeface="Arial"/>
              </a:rPr>
              <a:t>.</a:t>
            </a:r>
            <a:br>
              <a:rPr b="0" i="1" lang="en-GB" sz="2200" u="none" cap="none" strike="noStrike">
                <a:solidFill>
                  <a:schemeClr val="lt1"/>
                </a:solidFill>
                <a:latin typeface="Arial"/>
                <a:ea typeface="Arial"/>
                <a:cs typeface="Arial"/>
                <a:sym typeface="Arial"/>
              </a:rPr>
            </a:br>
            <a:r>
              <a:rPr b="0" i="1" lang="en-GB" sz="2200" u="none" cap="none" strike="noStrike">
                <a:solidFill>
                  <a:schemeClr val="lt1"/>
                </a:solidFill>
                <a:latin typeface="Arial"/>
                <a:ea typeface="Arial"/>
                <a:cs typeface="Arial"/>
                <a:sym typeface="Arial"/>
              </a:rPr>
              <a:t>He asked where was the wine. I poured with </a:t>
            </a:r>
            <a:r>
              <a:rPr b="0" i="1" lang="en-GB" sz="2200" u="none" cap="none" strike="noStrike">
                <a:solidFill>
                  <a:srgbClr val="FFFF00"/>
                </a:solidFill>
                <a:latin typeface="Arial"/>
                <a:ea typeface="Arial"/>
                <a:cs typeface="Arial"/>
                <a:sym typeface="Arial"/>
              </a:rPr>
              <a:t>shaking</a:t>
            </a:r>
            <a:r>
              <a:rPr b="0" i="1" lang="en-GB" sz="2200" u="none" cap="none" strike="noStrike">
                <a:solidFill>
                  <a:schemeClr val="lt1"/>
                </a:solidFill>
                <a:latin typeface="Arial"/>
                <a:ea typeface="Arial"/>
                <a:cs typeface="Arial"/>
                <a:sym typeface="Arial"/>
              </a:rPr>
              <a:t> hand,</a:t>
            </a:r>
            <a:br>
              <a:rPr b="0" i="1" lang="en-GB" sz="2200" u="none" cap="none" strike="noStrike">
                <a:solidFill>
                  <a:schemeClr val="lt1"/>
                </a:solidFill>
                <a:latin typeface="Arial"/>
                <a:ea typeface="Arial"/>
                <a:cs typeface="Arial"/>
                <a:sym typeface="Arial"/>
              </a:rPr>
            </a:br>
            <a:r>
              <a:rPr b="0" i="1" lang="en-GB" sz="2200" u="none" cap="none" strike="noStrike">
                <a:solidFill>
                  <a:schemeClr val="lt1"/>
                </a:solidFill>
                <a:latin typeface="Arial"/>
                <a:ea typeface="Arial"/>
                <a:cs typeface="Arial"/>
                <a:sym typeface="Arial"/>
              </a:rPr>
              <a:t>a fragrant, bone-dry white from Italy, then watched</a:t>
            </a:r>
            <a:br>
              <a:rPr b="0" i="1" lang="en-GB" sz="2200" u="none" cap="none" strike="noStrike">
                <a:solidFill>
                  <a:schemeClr val="lt1"/>
                </a:solidFill>
                <a:latin typeface="Arial"/>
                <a:ea typeface="Arial"/>
                <a:cs typeface="Arial"/>
                <a:sym typeface="Arial"/>
              </a:rPr>
            </a:br>
            <a:r>
              <a:rPr b="0" i="1" lang="en-GB" sz="2200" u="none" cap="none" strike="noStrike">
                <a:solidFill>
                  <a:schemeClr val="lt1"/>
                </a:solidFill>
                <a:latin typeface="Arial"/>
                <a:ea typeface="Arial"/>
                <a:cs typeface="Arial"/>
                <a:sym typeface="Arial"/>
              </a:rPr>
              <a:t>as he picked up the </a:t>
            </a:r>
            <a:r>
              <a:rPr b="0" i="1" lang="en-GB" sz="2200" u="none" cap="none" strike="noStrike">
                <a:solidFill>
                  <a:srgbClr val="F4A06D"/>
                </a:solidFill>
                <a:latin typeface="Arial"/>
                <a:ea typeface="Arial"/>
                <a:cs typeface="Arial"/>
                <a:sym typeface="Arial"/>
              </a:rPr>
              <a:t>g</a:t>
            </a:r>
            <a:r>
              <a:rPr b="0" i="1" lang="en-GB" sz="2200" u="none" cap="none" strike="noStrike">
                <a:solidFill>
                  <a:schemeClr val="lt1"/>
                </a:solidFill>
                <a:latin typeface="Arial"/>
                <a:ea typeface="Arial"/>
                <a:cs typeface="Arial"/>
                <a:sym typeface="Arial"/>
              </a:rPr>
              <a:t>lass, </a:t>
            </a:r>
            <a:r>
              <a:rPr b="0" i="1" lang="en-GB" sz="2200" u="none" cap="none" strike="noStrike">
                <a:solidFill>
                  <a:srgbClr val="F4A06D"/>
                </a:solidFill>
                <a:latin typeface="Arial"/>
                <a:ea typeface="Arial"/>
                <a:cs typeface="Arial"/>
                <a:sym typeface="Arial"/>
              </a:rPr>
              <a:t>g</a:t>
            </a:r>
            <a:r>
              <a:rPr b="0" i="1" lang="en-GB" sz="2200" u="none" cap="none" strike="noStrike">
                <a:solidFill>
                  <a:schemeClr val="lt1"/>
                </a:solidFill>
                <a:latin typeface="Arial"/>
                <a:ea typeface="Arial"/>
                <a:cs typeface="Arial"/>
                <a:sym typeface="Arial"/>
              </a:rPr>
              <a:t>oblet, </a:t>
            </a:r>
            <a:r>
              <a:rPr b="0" i="1" lang="en-GB" sz="2200" u="none" cap="none" strike="noStrike">
                <a:solidFill>
                  <a:srgbClr val="F4A06D"/>
                </a:solidFill>
                <a:latin typeface="Arial"/>
                <a:ea typeface="Arial"/>
                <a:cs typeface="Arial"/>
                <a:sym typeface="Arial"/>
              </a:rPr>
              <a:t>g</a:t>
            </a:r>
            <a:r>
              <a:rPr b="0" i="1" lang="en-GB" sz="2200" u="none" cap="none" strike="noStrike">
                <a:solidFill>
                  <a:srgbClr val="FFFF00"/>
                </a:solidFill>
                <a:latin typeface="Arial"/>
                <a:ea typeface="Arial"/>
                <a:cs typeface="Arial"/>
                <a:sym typeface="Arial"/>
              </a:rPr>
              <a:t>olden chalice</a:t>
            </a:r>
            <a:r>
              <a:rPr b="0" i="1" lang="en-GB" sz="2200" u="none" cap="none" strike="noStrike">
                <a:solidFill>
                  <a:schemeClr val="lt1"/>
                </a:solidFill>
                <a:latin typeface="Arial"/>
                <a:ea typeface="Arial"/>
                <a:cs typeface="Arial"/>
                <a:sym typeface="Arial"/>
              </a:rPr>
              <a:t>, drank. </a:t>
            </a:r>
            <a:endParaRPr b="0" i="1" sz="2200" u="none" cap="none" strike="noStrike">
              <a:solidFill>
                <a:schemeClr val="lt1"/>
              </a:solidFill>
              <a:latin typeface="Arial"/>
              <a:ea typeface="Arial"/>
              <a:cs typeface="Arial"/>
              <a:sym typeface="Arial"/>
            </a:endParaRPr>
          </a:p>
        </p:txBody>
      </p:sp>
      <p:sp>
        <p:nvSpPr>
          <p:cNvPr id="297" name="Google Shape;297;p32"/>
          <p:cNvSpPr txBox="1"/>
          <p:nvPr/>
        </p:nvSpPr>
        <p:spPr>
          <a:xfrm>
            <a:off x="1847850" y="190500"/>
            <a:ext cx="302418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i="1" lang="en-GB" sz="1800">
                <a:solidFill>
                  <a:schemeClr val="lt1"/>
                </a:solidFill>
                <a:latin typeface="Arial"/>
                <a:ea typeface="Arial"/>
                <a:cs typeface="Arial"/>
                <a:sym typeface="Arial"/>
              </a:rPr>
              <a:t>Comic effect</a:t>
            </a:r>
            <a:r>
              <a:rPr lang="en-GB" sz="1800">
                <a:solidFill>
                  <a:schemeClr val="lt1"/>
                </a:solidFill>
                <a:latin typeface="Arial"/>
                <a:ea typeface="Arial"/>
                <a:cs typeface="Arial"/>
                <a:sym typeface="Arial"/>
              </a:rPr>
              <a:t> – Mrs M tries to normalize everything and continue to go about her daily life.</a:t>
            </a:r>
            <a:endParaRPr sz="1800">
              <a:solidFill>
                <a:schemeClr val="lt1"/>
              </a:solidFill>
              <a:latin typeface="Arial"/>
              <a:ea typeface="Arial"/>
              <a:cs typeface="Arial"/>
              <a:sym typeface="Arial"/>
            </a:endParaRPr>
          </a:p>
        </p:txBody>
      </p:sp>
      <p:cxnSp>
        <p:nvCxnSpPr>
          <p:cNvPr id="298" name="Google Shape;298;p32"/>
          <p:cNvCxnSpPr/>
          <p:nvPr/>
        </p:nvCxnSpPr>
        <p:spPr>
          <a:xfrm>
            <a:off x="2135189" y="2133600"/>
            <a:ext cx="2592387"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299" name="Google Shape;299;p32"/>
          <p:cNvCxnSpPr/>
          <p:nvPr/>
        </p:nvCxnSpPr>
        <p:spPr>
          <a:xfrm rot="10800000">
            <a:off x="3232212" y="1066835"/>
            <a:ext cx="199170" cy="677406"/>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300" name="Google Shape;300;p32"/>
          <p:cNvSpPr txBox="1"/>
          <p:nvPr/>
        </p:nvSpPr>
        <p:spPr>
          <a:xfrm>
            <a:off x="4872039" y="115889"/>
            <a:ext cx="5545137"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Appropriate choice of food – visually fitting. Horror of what is happening becomes apparent – Midas can’t even eat. This illustrates the dire consequences of his greed.</a:t>
            </a:r>
            <a:endParaRPr sz="1800">
              <a:solidFill>
                <a:schemeClr val="lt1"/>
              </a:solidFill>
              <a:latin typeface="Arial"/>
              <a:ea typeface="Arial"/>
              <a:cs typeface="Arial"/>
              <a:sym typeface="Arial"/>
            </a:endParaRPr>
          </a:p>
        </p:txBody>
      </p:sp>
      <p:cxnSp>
        <p:nvCxnSpPr>
          <p:cNvPr id="301" name="Google Shape;301;p32"/>
          <p:cNvCxnSpPr/>
          <p:nvPr/>
        </p:nvCxnSpPr>
        <p:spPr>
          <a:xfrm>
            <a:off x="5016500" y="2636838"/>
            <a:ext cx="3887788"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302" name="Google Shape;302;p32"/>
          <p:cNvCxnSpPr/>
          <p:nvPr/>
        </p:nvCxnSpPr>
        <p:spPr>
          <a:xfrm flipH="1" rot="10800000">
            <a:off x="6816726" y="1268413"/>
            <a:ext cx="358775" cy="430212"/>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303" name="Google Shape;303;p32"/>
          <p:cNvCxnSpPr/>
          <p:nvPr/>
        </p:nvCxnSpPr>
        <p:spPr>
          <a:xfrm>
            <a:off x="6311901" y="2133600"/>
            <a:ext cx="2087563"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304" name="Google Shape;304;p32"/>
          <p:cNvCxnSpPr/>
          <p:nvPr/>
        </p:nvCxnSpPr>
        <p:spPr>
          <a:xfrm flipH="1" rot="10800000">
            <a:off x="8743890" y="1591676"/>
            <a:ext cx="1208045" cy="608143"/>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305" name="Google Shape;305;p32"/>
          <p:cNvCxnSpPr/>
          <p:nvPr/>
        </p:nvCxnSpPr>
        <p:spPr>
          <a:xfrm>
            <a:off x="4295776" y="3141663"/>
            <a:ext cx="6048375"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306" name="Google Shape;306;p32"/>
          <p:cNvCxnSpPr/>
          <p:nvPr/>
        </p:nvCxnSpPr>
        <p:spPr>
          <a:xfrm>
            <a:off x="9937166" y="3102570"/>
            <a:ext cx="959835" cy="251772"/>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307" name="Google Shape;307;p32"/>
          <p:cNvSpPr txBox="1"/>
          <p:nvPr/>
        </p:nvSpPr>
        <p:spPr>
          <a:xfrm>
            <a:off x="9925452" y="3354342"/>
            <a:ext cx="23749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B0F0"/>
              </a:buClr>
              <a:buSzPts val="1800"/>
              <a:buFont typeface="Noto Sans Symbols"/>
              <a:buNone/>
            </a:pPr>
            <a:r>
              <a:rPr lang="en-GB" sz="1800">
                <a:solidFill>
                  <a:srgbClr val="00B0F0"/>
                </a:solidFill>
                <a:latin typeface="Arial"/>
                <a:ea typeface="Arial"/>
                <a:cs typeface="Arial"/>
                <a:sym typeface="Arial"/>
              </a:rPr>
              <a:t>List </a:t>
            </a:r>
            <a:r>
              <a:rPr lang="en-GB" sz="1800">
                <a:solidFill>
                  <a:schemeClr val="lt1"/>
                </a:solidFill>
                <a:latin typeface="Arial"/>
                <a:ea typeface="Arial"/>
                <a:cs typeface="Arial"/>
                <a:sym typeface="Arial"/>
              </a:rPr>
              <a:t>conveys Mrs M’s growing horror and Midas’ excitement through the endless listing of items he has destroyed.</a:t>
            </a:r>
            <a:endParaRPr sz="1800">
              <a:solidFill>
                <a:schemeClr val="lt1"/>
              </a:solidFill>
              <a:latin typeface="Arial"/>
              <a:ea typeface="Arial"/>
              <a:cs typeface="Arial"/>
              <a:sym typeface="Arial"/>
            </a:endParaRPr>
          </a:p>
        </p:txBody>
      </p:sp>
      <p:sp>
        <p:nvSpPr>
          <p:cNvPr id="308" name="Google Shape;308;p32"/>
          <p:cNvSpPr txBox="1"/>
          <p:nvPr/>
        </p:nvSpPr>
        <p:spPr>
          <a:xfrm>
            <a:off x="9780988" y="5360440"/>
            <a:ext cx="2232025"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a:t>
            </a:r>
            <a:r>
              <a:rPr b="1" i="1" lang="en-GB" sz="1800">
                <a:solidFill>
                  <a:schemeClr val="lt1"/>
                </a:solidFill>
                <a:latin typeface="Arial"/>
                <a:ea typeface="Arial"/>
                <a:cs typeface="Arial"/>
                <a:sym typeface="Arial"/>
              </a:rPr>
              <a:t>shaking</a:t>
            </a:r>
            <a:r>
              <a:rPr lang="en-GB" sz="1800">
                <a:solidFill>
                  <a:schemeClr val="lt1"/>
                </a:solidFill>
                <a:latin typeface="Arial"/>
                <a:ea typeface="Arial"/>
                <a:cs typeface="Arial"/>
                <a:sym typeface="Arial"/>
              </a:rPr>
              <a:t>’ further </a:t>
            </a:r>
            <a:r>
              <a:rPr i="1" lang="en-GB" sz="1800">
                <a:solidFill>
                  <a:schemeClr val="lt1"/>
                </a:solidFill>
                <a:latin typeface="Arial"/>
                <a:ea typeface="Arial"/>
                <a:cs typeface="Arial"/>
                <a:sym typeface="Arial"/>
              </a:rPr>
              <a:t>emphasises</a:t>
            </a:r>
            <a:r>
              <a:rPr lang="en-GB" sz="1800">
                <a:solidFill>
                  <a:schemeClr val="lt1"/>
                </a:solidFill>
                <a:latin typeface="Arial"/>
                <a:ea typeface="Arial"/>
                <a:cs typeface="Arial"/>
                <a:sym typeface="Arial"/>
              </a:rPr>
              <a:t> Mrs M’s fear.</a:t>
            </a:r>
            <a:endParaRPr sz="1800">
              <a:solidFill>
                <a:schemeClr val="lt1"/>
              </a:solidFill>
              <a:latin typeface="Arial"/>
              <a:ea typeface="Arial"/>
              <a:cs typeface="Arial"/>
              <a:sym typeface="Arial"/>
            </a:endParaRPr>
          </a:p>
        </p:txBody>
      </p:sp>
      <p:cxnSp>
        <p:nvCxnSpPr>
          <p:cNvPr id="309" name="Google Shape;309;p32"/>
          <p:cNvCxnSpPr/>
          <p:nvPr/>
        </p:nvCxnSpPr>
        <p:spPr>
          <a:xfrm>
            <a:off x="7608888" y="3644900"/>
            <a:ext cx="1655762"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310" name="Google Shape;310;p32"/>
          <p:cNvCxnSpPr/>
          <p:nvPr/>
        </p:nvCxnSpPr>
        <p:spPr>
          <a:xfrm>
            <a:off x="8523758" y="3691754"/>
            <a:ext cx="1367144" cy="1583424"/>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311" name="Google Shape;311;p32"/>
          <p:cNvSpPr txBox="1"/>
          <p:nvPr/>
        </p:nvSpPr>
        <p:spPr>
          <a:xfrm>
            <a:off x="3648869" y="5364938"/>
            <a:ext cx="3311525"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4A06D"/>
              </a:buClr>
              <a:buSzPts val="1800"/>
              <a:buFont typeface="Noto Sans Symbols"/>
              <a:buNone/>
            </a:pPr>
            <a:r>
              <a:rPr i="1" lang="en-GB" sz="1800">
                <a:solidFill>
                  <a:srgbClr val="F4A06D"/>
                </a:solidFill>
                <a:latin typeface="Arial"/>
                <a:ea typeface="Arial"/>
                <a:cs typeface="Arial"/>
                <a:sym typeface="Arial"/>
              </a:rPr>
              <a:t>Alliteration</a:t>
            </a:r>
            <a:r>
              <a:rPr lang="en-GB" sz="1800">
                <a:solidFill>
                  <a:srgbClr val="F4A06D"/>
                </a:solidFill>
                <a:latin typeface="Arial"/>
                <a:ea typeface="Arial"/>
                <a:cs typeface="Arial"/>
                <a:sym typeface="Arial"/>
              </a:rPr>
              <a:t>/</a:t>
            </a:r>
            <a:r>
              <a:rPr i="1" lang="en-GB" sz="1800">
                <a:solidFill>
                  <a:srgbClr val="F4A06D"/>
                </a:solidFill>
                <a:latin typeface="Arial"/>
                <a:ea typeface="Arial"/>
                <a:cs typeface="Arial"/>
                <a:sym typeface="Arial"/>
              </a:rPr>
              <a:t>Harsh</a:t>
            </a:r>
            <a:r>
              <a:rPr lang="en-GB" sz="1800">
                <a:solidFill>
                  <a:srgbClr val="F4A06D"/>
                </a:solidFill>
                <a:latin typeface="Arial"/>
                <a:ea typeface="Arial"/>
                <a:cs typeface="Arial"/>
                <a:sym typeface="Arial"/>
              </a:rPr>
              <a:t> </a:t>
            </a:r>
            <a:r>
              <a:rPr i="1" lang="en-GB" sz="1800">
                <a:solidFill>
                  <a:srgbClr val="F4A06D"/>
                </a:solidFill>
                <a:latin typeface="Arial"/>
                <a:ea typeface="Arial"/>
                <a:cs typeface="Arial"/>
                <a:sym typeface="Arial"/>
              </a:rPr>
              <a:t>consonant</a:t>
            </a:r>
            <a:r>
              <a:rPr lang="en-GB" sz="1800">
                <a:solidFill>
                  <a:srgbClr val="F4A06D"/>
                </a:solidFill>
                <a:latin typeface="Arial"/>
                <a:ea typeface="Arial"/>
                <a:cs typeface="Arial"/>
                <a:sym typeface="Arial"/>
              </a:rPr>
              <a:t> </a:t>
            </a:r>
            <a:r>
              <a:rPr lang="en-GB" sz="1800">
                <a:solidFill>
                  <a:schemeClr val="lt1"/>
                </a:solidFill>
                <a:latin typeface="Arial"/>
                <a:ea typeface="Arial"/>
                <a:cs typeface="Arial"/>
                <a:sym typeface="Arial"/>
              </a:rPr>
              <a:t>sounds shows the quick, unexpected transition from normality to this sheer horror.</a:t>
            </a:r>
            <a:endParaRPr sz="1800">
              <a:solidFill>
                <a:schemeClr val="lt1"/>
              </a:solidFill>
              <a:latin typeface="Arial"/>
              <a:ea typeface="Arial"/>
              <a:cs typeface="Arial"/>
              <a:sym typeface="Arial"/>
            </a:endParaRPr>
          </a:p>
        </p:txBody>
      </p:sp>
      <p:cxnSp>
        <p:nvCxnSpPr>
          <p:cNvPr id="312" name="Google Shape;312;p32"/>
          <p:cNvCxnSpPr/>
          <p:nvPr/>
        </p:nvCxnSpPr>
        <p:spPr>
          <a:xfrm flipH="1" rot="10800000">
            <a:off x="4511676" y="4652964"/>
            <a:ext cx="4392613" cy="71437"/>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313" name="Google Shape;313;p32"/>
          <p:cNvCxnSpPr/>
          <p:nvPr/>
        </p:nvCxnSpPr>
        <p:spPr>
          <a:xfrm flipH="1">
            <a:off x="5304631" y="4510260"/>
            <a:ext cx="279780" cy="854678"/>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314" name="Google Shape;314;p32"/>
          <p:cNvSpPr txBox="1"/>
          <p:nvPr/>
        </p:nvSpPr>
        <p:spPr>
          <a:xfrm>
            <a:off x="9958022" y="1149172"/>
            <a:ext cx="2098981"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Foreshadows that he will waste away due to his power and greed.</a:t>
            </a:r>
            <a:endParaRPr sz="1800">
              <a:solidFill>
                <a:schemeClr val="lt1"/>
              </a:solidFill>
              <a:latin typeface="Arial"/>
              <a:ea typeface="Arial"/>
              <a:cs typeface="Arial"/>
              <a:sym typeface="Arial"/>
            </a:endParaRPr>
          </a:p>
        </p:txBody>
      </p:sp>
      <p:sp>
        <p:nvSpPr>
          <p:cNvPr id="315" name="Google Shape;315;p32"/>
          <p:cNvSpPr txBox="1"/>
          <p:nvPr/>
        </p:nvSpPr>
        <p:spPr>
          <a:xfrm>
            <a:off x="8944" y="1887587"/>
            <a:ext cx="1838906"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Suggests a child like delight and fascination with his new power</a:t>
            </a:r>
            <a:endParaRPr sz="1800">
              <a:solidFill>
                <a:schemeClr val="lt1"/>
              </a:solidFill>
              <a:latin typeface="Arial"/>
              <a:ea typeface="Arial"/>
              <a:cs typeface="Arial"/>
              <a:sym typeface="Arial"/>
            </a:endParaRPr>
          </a:p>
        </p:txBody>
      </p:sp>
      <p:sp>
        <p:nvSpPr>
          <p:cNvPr id="316" name="Google Shape;316;p32"/>
          <p:cNvSpPr txBox="1"/>
          <p:nvPr/>
        </p:nvSpPr>
        <p:spPr>
          <a:xfrm>
            <a:off x="7489633" y="4762936"/>
            <a:ext cx="1533912"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Connotations of royalty and excess to highlight his greed.</a:t>
            </a:r>
            <a:endParaRPr sz="1800">
              <a:solidFill>
                <a:schemeClr val="lt1"/>
              </a:solidFill>
              <a:latin typeface="Arial"/>
              <a:ea typeface="Arial"/>
              <a:cs typeface="Arial"/>
              <a:sym typeface="Arial"/>
            </a:endParaRPr>
          </a:p>
        </p:txBody>
      </p:sp>
      <p:cxnSp>
        <p:nvCxnSpPr>
          <p:cNvPr id="317" name="Google Shape;317;p32"/>
          <p:cNvCxnSpPr/>
          <p:nvPr/>
        </p:nvCxnSpPr>
        <p:spPr>
          <a:xfrm>
            <a:off x="7753349" y="4510260"/>
            <a:ext cx="326412" cy="356845"/>
          </a:xfrm>
          <a:prstGeom prst="straightConnector1">
            <a:avLst/>
          </a:prstGeom>
          <a:noFill/>
          <a:ln cap="rnd" cmpd="sng" w="9525">
            <a:solidFill>
              <a:schemeClr val="lt1"/>
            </a:solidFill>
            <a:prstDash val="solid"/>
            <a:round/>
            <a:headEnd len="sm" w="sm" type="none"/>
            <a:tailEnd len="med" w="med" type="triangle"/>
          </a:ln>
        </p:spPr>
      </p:cxnSp>
      <p:sp>
        <p:nvSpPr>
          <p:cNvPr id="318" name="Google Shape;318;p32"/>
          <p:cNvSpPr txBox="1"/>
          <p:nvPr/>
        </p:nvSpPr>
        <p:spPr>
          <a:xfrm>
            <a:off x="110408" y="5976817"/>
            <a:ext cx="236412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 Mood/atmosphere: tense</a:t>
            </a:r>
            <a:endParaRPr sz="1800">
              <a:solidFill>
                <a:schemeClr val="lt1"/>
              </a:solidFill>
              <a:latin typeface="Arial"/>
              <a:ea typeface="Arial"/>
              <a:cs typeface="Arial"/>
              <a:sym typeface="Arial"/>
            </a:endParaRPr>
          </a:p>
        </p:txBody>
      </p:sp>
      <p:cxnSp>
        <p:nvCxnSpPr>
          <p:cNvPr id="319" name="Google Shape;319;p32"/>
          <p:cNvCxnSpPr/>
          <p:nvPr/>
        </p:nvCxnSpPr>
        <p:spPr>
          <a:xfrm rot="10800000">
            <a:off x="1681655" y="2511972"/>
            <a:ext cx="893380" cy="283780"/>
          </a:xfrm>
          <a:prstGeom prst="straightConnector1">
            <a:avLst/>
          </a:prstGeom>
          <a:noFill/>
          <a:ln cap="rnd" cmpd="sng" w="9525">
            <a:solidFill>
              <a:schemeClr val="lt1"/>
            </a:solidFill>
            <a:prstDash val="solid"/>
            <a:round/>
            <a:headEnd len="sm" w="sm" type="none"/>
            <a:tailEnd len="med" w="med" type="triangle"/>
          </a:ln>
        </p:spPr>
      </p:cxnSp>
      <p:sp>
        <p:nvSpPr>
          <p:cNvPr id="320" name="Google Shape;320;p32"/>
          <p:cNvSpPr/>
          <p:nvPr/>
        </p:nvSpPr>
        <p:spPr>
          <a:xfrm>
            <a:off x="10447283" y="53097"/>
            <a:ext cx="683172" cy="987427"/>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000">
                <a:solidFill>
                  <a:schemeClr val="lt1"/>
                </a:solidFill>
                <a:latin typeface="Century Gothic"/>
                <a:ea typeface="Century Gothic"/>
                <a:cs typeface="Century Gothic"/>
                <a:sym typeface="Century Gothic"/>
              </a:rPr>
              <a:t>4</a:t>
            </a:r>
            <a:endParaRPr b="1" sz="3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3"/>
          <p:cNvSpPr txBox="1"/>
          <p:nvPr/>
        </p:nvSpPr>
        <p:spPr>
          <a:xfrm>
            <a:off x="616767" y="1567849"/>
            <a:ext cx="9612313" cy="6192837"/>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50000"/>
              </a:lnSpc>
              <a:spcBef>
                <a:spcPts val="0"/>
              </a:spcBef>
              <a:spcAft>
                <a:spcPts val="0"/>
              </a:spcAft>
              <a:buClr>
                <a:schemeClr val="accent1"/>
              </a:buClr>
              <a:buSzPts val="2000"/>
              <a:buFont typeface="Noto Sans Symbols"/>
              <a:buNone/>
            </a:pPr>
            <a:r>
              <a:rPr b="0" i="1" lang="en-GB" sz="2000" u="none" cap="none" strike="noStrike">
                <a:solidFill>
                  <a:schemeClr val="lt1"/>
                </a:solidFill>
                <a:latin typeface="Arial"/>
                <a:ea typeface="Arial"/>
                <a:cs typeface="Arial"/>
                <a:sym typeface="Arial"/>
              </a:rPr>
              <a:t>		It was then that I started to </a:t>
            </a:r>
            <a:r>
              <a:rPr b="0" i="1" lang="en-GB" sz="2000" u="none" cap="none" strike="noStrike">
                <a:solidFill>
                  <a:srgbClr val="FFFF00"/>
                </a:solidFill>
                <a:latin typeface="Arial"/>
                <a:ea typeface="Arial"/>
                <a:cs typeface="Arial"/>
                <a:sym typeface="Arial"/>
              </a:rPr>
              <a:t>scream</a:t>
            </a:r>
            <a:r>
              <a:rPr b="0" i="1" lang="en-GB" sz="2000" u="none" cap="none" strike="noStrike">
                <a:solidFill>
                  <a:schemeClr val="lt1"/>
                </a:solidFill>
                <a:latin typeface="Arial"/>
                <a:ea typeface="Arial"/>
                <a:cs typeface="Arial"/>
                <a:sym typeface="Arial"/>
              </a:rPr>
              <a:t>. He sank to his knees.</a:t>
            </a:r>
            <a:br>
              <a:rPr b="0" i="1" lang="en-GB" sz="2000" u="none" cap="none" strike="noStrike">
                <a:solidFill>
                  <a:schemeClr val="lt1"/>
                </a:solidFill>
                <a:latin typeface="Arial"/>
                <a:ea typeface="Arial"/>
                <a:cs typeface="Arial"/>
                <a:sym typeface="Arial"/>
              </a:rPr>
            </a:br>
            <a:r>
              <a:rPr b="0" i="1" lang="en-GB" sz="2000" u="none" cap="none" strike="noStrike">
                <a:solidFill>
                  <a:schemeClr val="lt1"/>
                </a:solidFill>
                <a:latin typeface="Arial"/>
                <a:ea typeface="Arial"/>
                <a:cs typeface="Arial"/>
                <a:sym typeface="Arial"/>
              </a:rPr>
              <a:t>	After we had both </a:t>
            </a:r>
            <a:r>
              <a:rPr b="0" i="1" lang="en-GB" sz="2000" u="none" cap="none" strike="noStrike">
                <a:solidFill>
                  <a:srgbClr val="FFFF00"/>
                </a:solidFill>
                <a:latin typeface="Arial"/>
                <a:ea typeface="Arial"/>
                <a:cs typeface="Arial"/>
                <a:sym typeface="Arial"/>
              </a:rPr>
              <a:t>calmed down</a:t>
            </a:r>
            <a:r>
              <a:rPr b="0" i="1" lang="en-GB" sz="2000" u="none" cap="none" strike="noStrike">
                <a:solidFill>
                  <a:schemeClr val="lt1"/>
                </a:solidFill>
                <a:latin typeface="Arial"/>
                <a:ea typeface="Arial"/>
                <a:cs typeface="Arial"/>
                <a:sym typeface="Arial"/>
              </a:rPr>
              <a:t>, I finished the wine</a:t>
            </a:r>
            <a:br>
              <a:rPr b="0" i="1" lang="en-GB" sz="2000" u="none" cap="none" strike="noStrike">
                <a:solidFill>
                  <a:schemeClr val="lt1"/>
                </a:solidFill>
                <a:latin typeface="Arial"/>
                <a:ea typeface="Arial"/>
                <a:cs typeface="Arial"/>
                <a:sym typeface="Arial"/>
              </a:rPr>
            </a:br>
            <a:r>
              <a:rPr b="0" i="1" lang="en-GB" sz="2000" u="none" cap="none" strike="noStrike">
                <a:solidFill>
                  <a:schemeClr val="lt1"/>
                </a:solidFill>
                <a:latin typeface="Arial"/>
                <a:ea typeface="Arial"/>
                <a:cs typeface="Arial"/>
                <a:sym typeface="Arial"/>
              </a:rPr>
              <a:t>	on my own, hearing him out. I made him sit</a:t>
            </a:r>
            <a:br>
              <a:rPr b="0" i="1" lang="en-GB" sz="2000" u="none" cap="none" strike="noStrike">
                <a:solidFill>
                  <a:schemeClr val="lt1"/>
                </a:solidFill>
                <a:latin typeface="Arial"/>
                <a:ea typeface="Arial"/>
                <a:cs typeface="Arial"/>
                <a:sym typeface="Arial"/>
              </a:rPr>
            </a:br>
            <a:r>
              <a:rPr b="0" i="1" lang="en-GB" sz="2000" u="none" cap="none" strike="noStrike">
                <a:solidFill>
                  <a:schemeClr val="lt1"/>
                </a:solidFill>
                <a:latin typeface="Arial"/>
                <a:ea typeface="Arial"/>
                <a:cs typeface="Arial"/>
                <a:sym typeface="Arial"/>
              </a:rPr>
              <a:t>	on the other side of the room and </a:t>
            </a:r>
            <a:r>
              <a:rPr b="0" i="1" lang="en-GB" sz="2000" u="none" cap="none" strike="noStrike">
                <a:solidFill>
                  <a:srgbClr val="FFFF00"/>
                </a:solidFill>
                <a:latin typeface="Arial"/>
                <a:ea typeface="Arial"/>
                <a:cs typeface="Arial"/>
                <a:sym typeface="Arial"/>
              </a:rPr>
              <a:t>keep his hands to himself</a:t>
            </a:r>
            <a:r>
              <a:rPr b="0" i="1" lang="en-GB" sz="2000" u="none" cap="none" strike="noStrike">
                <a:solidFill>
                  <a:schemeClr val="lt1"/>
                </a:solidFill>
                <a:latin typeface="Arial"/>
                <a:ea typeface="Arial"/>
                <a:cs typeface="Arial"/>
                <a:sym typeface="Arial"/>
              </a:rPr>
              <a:t>.</a:t>
            </a:r>
            <a:br>
              <a:rPr b="0" i="1" lang="en-GB" sz="2000" u="none" cap="none" strike="noStrike">
                <a:solidFill>
                  <a:schemeClr val="lt1"/>
                </a:solidFill>
                <a:latin typeface="Arial"/>
                <a:ea typeface="Arial"/>
                <a:cs typeface="Arial"/>
                <a:sym typeface="Arial"/>
              </a:rPr>
            </a:br>
            <a:r>
              <a:rPr b="0" i="1" lang="en-GB" sz="2000" u="none" cap="none" strike="noStrike">
                <a:solidFill>
                  <a:schemeClr val="lt1"/>
                </a:solidFill>
                <a:latin typeface="Arial"/>
                <a:ea typeface="Arial"/>
                <a:cs typeface="Arial"/>
                <a:sym typeface="Arial"/>
              </a:rPr>
              <a:t>	I locked the cat in the cellar. I moved the phone.</a:t>
            </a:r>
            <a:br>
              <a:rPr b="0" i="1" lang="en-GB" sz="2000" u="none" cap="none" strike="noStrike">
                <a:solidFill>
                  <a:schemeClr val="lt1"/>
                </a:solidFill>
                <a:latin typeface="Arial"/>
                <a:ea typeface="Arial"/>
                <a:cs typeface="Arial"/>
                <a:sym typeface="Arial"/>
              </a:rPr>
            </a:br>
            <a:r>
              <a:rPr b="0" i="1" lang="en-GB" sz="2000" u="none" cap="none" strike="noStrike">
                <a:solidFill>
                  <a:schemeClr val="lt1"/>
                </a:solidFill>
                <a:latin typeface="Arial"/>
                <a:ea typeface="Arial"/>
                <a:cs typeface="Arial"/>
                <a:sym typeface="Arial"/>
              </a:rPr>
              <a:t>	The toilet I didn't mind. I couldn't believe my ears: </a:t>
            </a:r>
            <a:endParaRPr b="0" i="1" sz="2200" u="none" cap="none" strike="noStrike">
              <a:solidFill>
                <a:schemeClr val="lt1"/>
              </a:solidFill>
              <a:latin typeface="Arial"/>
              <a:ea typeface="Arial"/>
              <a:cs typeface="Arial"/>
              <a:sym typeface="Arial"/>
            </a:endParaRPr>
          </a:p>
        </p:txBody>
      </p:sp>
      <p:sp>
        <p:nvSpPr>
          <p:cNvPr id="326" name="Google Shape;326;p33"/>
          <p:cNvSpPr txBox="1"/>
          <p:nvPr/>
        </p:nvSpPr>
        <p:spPr>
          <a:xfrm>
            <a:off x="1437947" y="201012"/>
            <a:ext cx="446405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i="1" lang="en-GB" sz="1800">
                <a:solidFill>
                  <a:schemeClr val="lt1"/>
                </a:solidFill>
                <a:latin typeface="Arial"/>
                <a:ea typeface="Arial"/>
                <a:cs typeface="Arial"/>
                <a:sym typeface="Arial"/>
              </a:rPr>
              <a:t>Dramatic</a:t>
            </a:r>
            <a:r>
              <a:rPr lang="en-GB" sz="1800">
                <a:solidFill>
                  <a:schemeClr val="lt1"/>
                </a:solidFill>
                <a:latin typeface="Arial"/>
                <a:ea typeface="Arial"/>
                <a:cs typeface="Arial"/>
                <a:sym typeface="Arial"/>
              </a:rPr>
              <a:t> </a:t>
            </a:r>
            <a:r>
              <a:rPr i="1" lang="en-GB" sz="1800">
                <a:solidFill>
                  <a:schemeClr val="lt1"/>
                </a:solidFill>
                <a:latin typeface="Arial"/>
                <a:ea typeface="Arial"/>
                <a:cs typeface="Arial"/>
                <a:sym typeface="Arial"/>
              </a:rPr>
              <a:t>opening</a:t>
            </a:r>
            <a:r>
              <a:rPr lang="en-GB" sz="1800">
                <a:solidFill>
                  <a:schemeClr val="lt1"/>
                </a:solidFill>
                <a:latin typeface="Arial"/>
                <a:ea typeface="Arial"/>
                <a:cs typeface="Arial"/>
                <a:sym typeface="Arial"/>
              </a:rPr>
              <a:t> to stanza as both accept full reality of what has happened. Mrs M has finally snapped and cannot keep her composure.</a:t>
            </a:r>
            <a:endParaRPr sz="1800">
              <a:solidFill>
                <a:schemeClr val="lt1"/>
              </a:solidFill>
              <a:latin typeface="Arial"/>
              <a:ea typeface="Arial"/>
              <a:cs typeface="Arial"/>
              <a:sym typeface="Arial"/>
            </a:endParaRPr>
          </a:p>
        </p:txBody>
      </p:sp>
      <p:cxnSp>
        <p:nvCxnSpPr>
          <p:cNvPr id="327" name="Google Shape;327;p33"/>
          <p:cNvCxnSpPr/>
          <p:nvPr/>
        </p:nvCxnSpPr>
        <p:spPr>
          <a:xfrm>
            <a:off x="2372985" y="2144111"/>
            <a:ext cx="6481762"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328" name="Google Shape;328;p33"/>
          <p:cNvCxnSpPr/>
          <p:nvPr/>
        </p:nvCxnSpPr>
        <p:spPr>
          <a:xfrm rot="10800000">
            <a:off x="2661911" y="1351950"/>
            <a:ext cx="287337" cy="358775"/>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329" name="Google Shape;329;p33"/>
          <p:cNvCxnSpPr/>
          <p:nvPr/>
        </p:nvCxnSpPr>
        <p:spPr>
          <a:xfrm>
            <a:off x="2301547" y="2575911"/>
            <a:ext cx="5761038"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330" name="Google Shape;330;p33"/>
          <p:cNvCxnSpPr/>
          <p:nvPr/>
        </p:nvCxnSpPr>
        <p:spPr>
          <a:xfrm>
            <a:off x="2372986" y="3007711"/>
            <a:ext cx="1296987"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sp>
        <p:nvSpPr>
          <p:cNvPr id="331" name="Google Shape;331;p33"/>
          <p:cNvSpPr txBox="1"/>
          <p:nvPr/>
        </p:nvSpPr>
        <p:spPr>
          <a:xfrm>
            <a:off x="9070647" y="1271764"/>
            <a:ext cx="2964563"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Contrast between ‘scream’ and ‘calm’ creates an element of humour due to the ridiculousness and absurdity of the situation.</a:t>
            </a:r>
            <a:endParaRPr sz="1800">
              <a:solidFill>
                <a:schemeClr val="lt1"/>
              </a:solidFill>
              <a:latin typeface="Arial"/>
              <a:ea typeface="Arial"/>
              <a:cs typeface="Arial"/>
              <a:sym typeface="Arial"/>
            </a:endParaRPr>
          </a:p>
        </p:txBody>
      </p:sp>
      <p:cxnSp>
        <p:nvCxnSpPr>
          <p:cNvPr id="332" name="Google Shape;332;p33"/>
          <p:cNvCxnSpPr>
            <a:endCxn id="331" idx="1"/>
          </p:cNvCxnSpPr>
          <p:nvPr/>
        </p:nvCxnSpPr>
        <p:spPr>
          <a:xfrm flipH="1" rot="10800000">
            <a:off x="5752947" y="2010428"/>
            <a:ext cx="3317700" cy="247500"/>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333" name="Google Shape;333;p33"/>
          <p:cNvCxnSpPr/>
          <p:nvPr/>
        </p:nvCxnSpPr>
        <p:spPr>
          <a:xfrm>
            <a:off x="2372985" y="3510949"/>
            <a:ext cx="6697662" cy="0"/>
          </a:xfrm>
          <a:prstGeom prst="straightConnector1">
            <a:avLst/>
          </a:prstGeom>
          <a:noFill/>
          <a:ln cap="flat" cmpd="sng" w="25400">
            <a:solidFill>
              <a:srgbClr val="00B0F0"/>
            </a:solidFill>
            <a:prstDash val="solid"/>
            <a:round/>
            <a:headEnd len="med" w="med" type="none"/>
            <a:tailEnd len="med" w="med" type="none"/>
          </a:ln>
          <a:effectLst>
            <a:outerShdw blurRad="40000" rotWithShape="0" dir="5400000" dist="20000">
              <a:srgbClr val="808080">
                <a:alpha val="37647"/>
              </a:srgbClr>
            </a:outerShdw>
          </a:effectLst>
        </p:spPr>
      </p:cxnSp>
      <p:cxnSp>
        <p:nvCxnSpPr>
          <p:cNvPr id="334" name="Google Shape;334;p33"/>
          <p:cNvCxnSpPr/>
          <p:nvPr/>
        </p:nvCxnSpPr>
        <p:spPr>
          <a:xfrm>
            <a:off x="5614660" y="3007711"/>
            <a:ext cx="1727200" cy="0"/>
          </a:xfrm>
          <a:prstGeom prst="straightConnector1">
            <a:avLst/>
          </a:prstGeom>
          <a:noFill/>
          <a:ln cap="flat" cmpd="sng" w="25400">
            <a:solidFill>
              <a:srgbClr val="00B0F0"/>
            </a:solidFill>
            <a:prstDash val="solid"/>
            <a:round/>
            <a:headEnd len="med" w="med" type="none"/>
            <a:tailEnd len="med" w="med" type="none"/>
          </a:ln>
          <a:effectLst>
            <a:outerShdw blurRad="40000" rotWithShape="0" dir="5400000" dist="20000">
              <a:srgbClr val="808080">
                <a:alpha val="37647"/>
              </a:srgbClr>
            </a:outerShdw>
          </a:effectLst>
        </p:spPr>
      </p:cxnSp>
      <p:sp>
        <p:nvSpPr>
          <p:cNvPr id="335" name="Google Shape;335;p33"/>
          <p:cNvSpPr txBox="1"/>
          <p:nvPr/>
        </p:nvSpPr>
        <p:spPr>
          <a:xfrm>
            <a:off x="99587" y="5026720"/>
            <a:ext cx="360045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B0F0"/>
              </a:buClr>
              <a:buSzPts val="1800"/>
              <a:buFont typeface="Noto Sans Symbols"/>
              <a:buNone/>
            </a:pPr>
            <a:r>
              <a:rPr lang="en-GB" sz="1800">
                <a:solidFill>
                  <a:srgbClr val="00B0F0"/>
                </a:solidFill>
                <a:latin typeface="Arial"/>
                <a:ea typeface="Arial"/>
                <a:cs typeface="Arial"/>
                <a:sym typeface="Arial"/>
              </a:rPr>
              <a:t>Simple, repetitive statements </a:t>
            </a:r>
            <a:r>
              <a:rPr lang="en-GB" sz="1800">
                <a:solidFill>
                  <a:schemeClr val="lt1"/>
                </a:solidFill>
                <a:latin typeface="Arial"/>
                <a:ea typeface="Arial"/>
                <a:cs typeface="Arial"/>
                <a:sym typeface="Arial"/>
              </a:rPr>
              <a:t>creates a matter of fact tone. This suggests Mrs M is trying to be methodical and logical in response to the situation.</a:t>
            </a:r>
            <a:endParaRPr sz="1800">
              <a:solidFill>
                <a:schemeClr val="lt1"/>
              </a:solidFill>
              <a:latin typeface="Arial"/>
              <a:ea typeface="Arial"/>
              <a:cs typeface="Arial"/>
              <a:sym typeface="Arial"/>
            </a:endParaRPr>
          </a:p>
        </p:txBody>
      </p:sp>
      <p:cxnSp>
        <p:nvCxnSpPr>
          <p:cNvPr id="336" name="Google Shape;336;p33"/>
          <p:cNvCxnSpPr>
            <a:stCxn id="337" idx="1"/>
          </p:cNvCxnSpPr>
          <p:nvPr/>
        </p:nvCxnSpPr>
        <p:spPr>
          <a:xfrm flipH="1">
            <a:off x="1043046" y="3586857"/>
            <a:ext cx="819000" cy="1440000"/>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338" name="Google Shape;338;p33"/>
          <p:cNvCxnSpPr/>
          <p:nvPr/>
        </p:nvCxnSpPr>
        <p:spPr>
          <a:xfrm>
            <a:off x="2517448" y="3944336"/>
            <a:ext cx="5184775" cy="0"/>
          </a:xfrm>
          <a:prstGeom prst="straightConnector1">
            <a:avLst/>
          </a:prstGeom>
          <a:noFill/>
          <a:ln cap="flat" cmpd="sng" w="25400">
            <a:solidFill>
              <a:srgbClr val="00B0F0"/>
            </a:solidFill>
            <a:prstDash val="solid"/>
            <a:round/>
            <a:headEnd len="med" w="med" type="none"/>
            <a:tailEnd len="med" w="med" type="none"/>
          </a:ln>
          <a:effectLst>
            <a:outerShdw blurRad="40000" rotWithShape="0" dir="5400000" dist="20000">
              <a:srgbClr val="808080">
                <a:alpha val="37647"/>
              </a:srgbClr>
            </a:outerShdw>
          </a:effectLst>
        </p:spPr>
      </p:cxnSp>
      <p:cxnSp>
        <p:nvCxnSpPr>
          <p:cNvPr id="339" name="Google Shape;339;p33"/>
          <p:cNvCxnSpPr/>
          <p:nvPr/>
        </p:nvCxnSpPr>
        <p:spPr>
          <a:xfrm>
            <a:off x="2446011" y="4376136"/>
            <a:ext cx="5184775" cy="0"/>
          </a:xfrm>
          <a:prstGeom prst="straightConnector1">
            <a:avLst/>
          </a:prstGeom>
          <a:noFill/>
          <a:ln cap="flat" cmpd="sng" w="25400">
            <a:solidFill>
              <a:srgbClr val="00B0F0"/>
            </a:solidFill>
            <a:prstDash val="solid"/>
            <a:round/>
            <a:headEnd len="med" w="med" type="none"/>
            <a:tailEnd len="med" w="med" type="none"/>
          </a:ln>
          <a:effectLst>
            <a:outerShdw blurRad="40000" rotWithShape="0" dir="5400000" dist="20000">
              <a:srgbClr val="808080">
                <a:alpha val="37647"/>
              </a:srgbClr>
            </a:outerShdw>
          </a:effectLst>
        </p:spPr>
      </p:cxnSp>
      <p:sp>
        <p:nvSpPr>
          <p:cNvPr id="340" name="Google Shape;340;p33"/>
          <p:cNvSpPr txBox="1"/>
          <p:nvPr/>
        </p:nvSpPr>
        <p:spPr>
          <a:xfrm>
            <a:off x="4390698" y="5133948"/>
            <a:ext cx="29511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Further comedy and black humour</a:t>
            </a:r>
            <a:endParaRPr sz="1800">
              <a:solidFill>
                <a:schemeClr val="lt1"/>
              </a:solidFill>
              <a:latin typeface="Arial"/>
              <a:ea typeface="Arial"/>
              <a:cs typeface="Arial"/>
              <a:sym typeface="Arial"/>
            </a:endParaRPr>
          </a:p>
        </p:txBody>
      </p:sp>
      <p:cxnSp>
        <p:nvCxnSpPr>
          <p:cNvPr id="341" name="Google Shape;341;p33"/>
          <p:cNvCxnSpPr/>
          <p:nvPr/>
        </p:nvCxnSpPr>
        <p:spPr>
          <a:xfrm>
            <a:off x="3930257" y="4376136"/>
            <a:ext cx="683785" cy="757812"/>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342" name="Google Shape;342;p33"/>
          <p:cNvSpPr txBox="1"/>
          <p:nvPr/>
        </p:nvSpPr>
        <p:spPr>
          <a:xfrm>
            <a:off x="7782430" y="4756628"/>
            <a:ext cx="247019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 Enjambment builds tension</a:t>
            </a:r>
            <a:endParaRPr sz="1800">
              <a:solidFill>
                <a:schemeClr val="lt1"/>
              </a:solidFill>
              <a:latin typeface="Arial"/>
              <a:ea typeface="Arial"/>
              <a:cs typeface="Arial"/>
              <a:sym typeface="Arial"/>
            </a:endParaRPr>
          </a:p>
        </p:txBody>
      </p:sp>
      <p:cxnSp>
        <p:nvCxnSpPr>
          <p:cNvPr id="343" name="Google Shape;343;p33"/>
          <p:cNvCxnSpPr/>
          <p:nvPr/>
        </p:nvCxnSpPr>
        <p:spPr>
          <a:xfrm>
            <a:off x="7702223" y="4246270"/>
            <a:ext cx="616814" cy="508772"/>
          </a:xfrm>
          <a:prstGeom prst="straightConnector1">
            <a:avLst/>
          </a:prstGeom>
          <a:noFill/>
          <a:ln cap="rnd" cmpd="sng" w="9525">
            <a:solidFill>
              <a:schemeClr val="lt1"/>
            </a:solidFill>
            <a:prstDash val="solid"/>
            <a:round/>
            <a:headEnd len="sm" w="sm" type="none"/>
            <a:tailEnd len="med" w="med" type="triangle"/>
          </a:ln>
        </p:spPr>
      </p:cxnSp>
      <p:sp>
        <p:nvSpPr>
          <p:cNvPr id="344" name="Google Shape;344;p33"/>
          <p:cNvSpPr txBox="1"/>
          <p:nvPr/>
        </p:nvSpPr>
        <p:spPr>
          <a:xfrm>
            <a:off x="8965776" y="3615736"/>
            <a:ext cx="252168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Makes reference to their once intimate relationship</a:t>
            </a:r>
            <a:endParaRPr sz="1800">
              <a:solidFill>
                <a:schemeClr val="lt1"/>
              </a:solidFill>
              <a:latin typeface="Arial"/>
              <a:ea typeface="Arial"/>
              <a:cs typeface="Arial"/>
              <a:sym typeface="Arial"/>
            </a:endParaRPr>
          </a:p>
        </p:txBody>
      </p:sp>
      <p:cxnSp>
        <p:nvCxnSpPr>
          <p:cNvPr id="345" name="Google Shape;345;p33"/>
          <p:cNvCxnSpPr/>
          <p:nvPr/>
        </p:nvCxnSpPr>
        <p:spPr>
          <a:xfrm>
            <a:off x="8319037" y="3375791"/>
            <a:ext cx="660970" cy="377574"/>
          </a:xfrm>
          <a:prstGeom prst="straightConnector1">
            <a:avLst/>
          </a:prstGeom>
          <a:noFill/>
          <a:ln cap="rnd" cmpd="sng" w="9525">
            <a:solidFill>
              <a:schemeClr val="lt1"/>
            </a:solidFill>
            <a:prstDash val="solid"/>
            <a:round/>
            <a:headEnd len="sm" w="sm" type="none"/>
            <a:tailEnd len="med" w="med" type="triangle"/>
          </a:ln>
        </p:spPr>
      </p:cxnSp>
      <p:sp>
        <p:nvSpPr>
          <p:cNvPr id="337" name="Google Shape;337;p33"/>
          <p:cNvSpPr/>
          <p:nvPr/>
        </p:nvSpPr>
        <p:spPr>
          <a:xfrm flipH="1">
            <a:off x="1862046" y="3000092"/>
            <a:ext cx="402770" cy="1173530"/>
          </a:xfrm>
          <a:prstGeom prst="rightBrace">
            <a:avLst>
              <a:gd fmla="val 8333" name="adj1"/>
              <a:gd fmla="val 50000" name="adj2"/>
            </a:avLst>
          </a:pr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346" name="Google Shape;346;p33"/>
          <p:cNvCxnSpPr/>
          <p:nvPr/>
        </p:nvCxnSpPr>
        <p:spPr>
          <a:xfrm flipH="1" rot="10800000">
            <a:off x="5753042" y="1490202"/>
            <a:ext cx="3317605" cy="247611"/>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347" name="Google Shape;347;p33"/>
          <p:cNvSpPr/>
          <p:nvPr/>
        </p:nvSpPr>
        <p:spPr>
          <a:xfrm>
            <a:off x="10447283" y="53097"/>
            <a:ext cx="683172" cy="987427"/>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000">
                <a:solidFill>
                  <a:schemeClr val="lt1"/>
                </a:solidFill>
                <a:latin typeface="Century Gothic"/>
                <a:ea typeface="Century Gothic"/>
                <a:cs typeface="Century Gothic"/>
                <a:sym typeface="Century Gothic"/>
              </a:rPr>
              <a:t>5</a:t>
            </a:r>
            <a:endParaRPr b="1" sz="3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4"/>
          <p:cNvSpPr txBox="1"/>
          <p:nvPr/>
        </p:nvSpPr>
        <p:spPr>
          <a:xfrm>
            <a:off x="876301" y="1557339"/>
            <a:ext cx="9612313" cy="6192837"/>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50000"/>
              </a:lnSpc>
              <a:spcBef>
                <a:spcPts val="0"/>
              </a:spcBef>
              <a:spcAft>
                <a:spcPts val="0"/>
              </a:spcAft>
              <a:buClr>
                <a:schemeClr val="accent1"/>
              </a:buClr>
              <a:buSzPts val="2000"/>
              <a:buFont typeface="Noto Sans Symbols"/>
              <a:buNone/>
            </a:pPr>
            <a:r>
              <a:rPr b="0" i="1" lang="en-GB" sz="2000" u="none" cap="none" strike="noStrike">
                <a:solidFill>
                  <a:schemeClr val="lt1"/>
                </a:solidFill>
                <a:latin typeface="Arial"/>
                <a:ea typeface="Arial"/>
                <a:cs typeface="Arial"/>
                <a:sym typeface="Arial"/>
              </a:rPr>
              <a:t>		</a:t>
            </a:r>
            <a:r>
              <a:rPr b="0" i="0" lang="en-GB" sz="2000" u="none" cap="none" strike="noStrike">
                <a:solidFill>
                  <a:schemeClr val="lt1"/>
                </a:solidFill>
                <a:latin typeface="Arial"/>
                <a:ea typeface="Arial"/>
                <a:cs typeface="Arial"/>
                <a:sym typeface="Arial"/>
              </a:rPr>
              <a:t>how he'd had a wish. Look, we all have wishes; granted.</a:t>
            </a:r>
            <a:br>
              <a:rPr b="0" i="0" lang="en-GB" sz="2000" u="none" cap="none" strike="noStrike">
                <a:solidFill>
                  <a:schemeClr val="lt1"/>
                </a:solidFill>
                <a:latin typeface="Arial"/>
                <a:ea typeface="Arial"/>
                <a:cs typeface="Arial"/>
                <a:sym typeface="Arial"/>
              </a:rPr>
            </a:br>
            <a:r>
              <a:rPr b="0" i="0" lang="en-GB" sz="2000" u="none" cap="none" strike="noStrike">
                <a:solidFill>
                  <a:schemeClr val="lt1"/>
                </a:solidFill>
                <a:latin typeface="Arial"/>
                <a:ea typeface="Arial"/>
                <a:cs typeface="Arial"/>
                <a:sym typeface="Arial"/>
              </a:rPr>
              <a:t>	</a:t>
            </a:r>
            <a:r>
              <a:rPr b="0" i="0" lang="en-GB" sz="2000" u="none" cap="none" strike="noStrike">
                <a:solidFill>
                  <a:srgbClr val="00B0F0"/>
                </a:solidFill>
                <a:latin typeface="Arial"/>
                <a:ea typeface="Arial"/>
                <a:cs typeface="Arial"/>
                <a:sym typeface="Arial"/>
              </a:rPr>
              <a:t>But who has wishes granted? Him</a:t>
            </a:r>
            <a:r>
              <a:rPr b="0" i="0" lang="en-GB" sz="2000" u="none" cap="none" strike="noStrike">
                <a:solidFill>
                  <a:schemeClr val="lt1"/>
                </a:solidFill>
                <a:latin typeface="Arial"/>
                <a:ea typeface="Arial"/>
                <a:cs typeface="Arial"/>
                <a:sym typeface="Arial"/>
              </a:rPr>
              <a:t>. Do you know about </a:t>
            </a:r>
            <a:r>
              <a:rPr b="0" i="0" lang="en-GB" sz="2000" u="none" cap="none" strike="noStrike">
                <a:solidFill>
                  <a:srgbClr val="00B0F0"/>
                </a:solidFill>
                <a:latin typeface="Arial"/>
                <a:ea typeface="Arial"/>
                <a:cs typeface="Arial"/>
                <a:sym typeface="Arial"/>
              </a:rPr>
              <a:t>gold?</a:t>
            </a:r>
            <a:br>
              <a:rPr b="0" i="0" lang="en-GB" sz="2000" u="none" cap="none" strike="noStrike">
                <a:solidFill>
                  <a:schemeClr val="lt1"/>
                </a:solidFill>
                <a:latin typeface="Arial"/>
                <a:ea typeface="Arial"/>
                <a:cs typeface="Arial"/>
                <a:sym typeface="Arial"/>
              </a:rPr>
            </a:br>
            <a:r>
              <a:rPr b="0" i="0" lang="en-GB" sz="2000" u="none" cap="none" strike="noStrike">
                <a:solidFill>
                  <a:schemeClr val="lt1"/>
                </a:solidFill>
                <a:latin typeface="Arial"/>
                <a:ea typeface="Arial"/>
                <a:cs typeface="Arial"/>
                <a:sym typeface="Arial"/>
              </a:rPr>
              <a:t>	It feeds no one; aurum, soft, untarnishable; slakes</a:t>
            </a:r>
            <a:br>
              <a:rPr b="0" i="0" lang="en-GB" sz="2000" u="none" cap="none" strike="noStrike">
                <a:solidFill>
                  <a:schemeClr val="lt1"/>
                </a:solidFill>
                <a:latin typeface="Arial"/>
                <a:ea typeface="Arial"/>
                <a:cs typeface="Arial"/>
                <a:sym typeface="Arial"/>
              </a:rPr>
            </a:br>
            <a:r>
              <a:rPr b="0" i="0" lang="en-GB" sz="2000" u="none" cap="none" strike="noStrike">
                <a:solidFill>
                  <a:schemeClr val="lt1"/>
                </a:solidFill>
                <a:latin typeface="Arial"/>
                <a:ea typeface="Arial"/>
                <a:cs typeface="Arial"/>
                <a:sym typeface="Arial"/>
              </a:rPr>
              <a:t>	no thirst. He </a:t>
            </a:r>
            <a:r>
              <a:rPr b="0" i="0" lang="en-GB" sz="2000" u="none" cap="none" strike="noStrike">
                <a:solidFill>
                  <a:srgbClr val="F4A06D"/>
                </a:solidFill>
                <a:latin typeface="Arial"/>
                <a:ea typeface="Arial"/>
                <a:cs typeface="Arial"/>
                <a:sym typeface="Arial"/>
              </a:rPr>
              <a:t>t</a:t>
            </a:r>
            <a:r>
              <a:rPr b="0" i="0" lang="en-GB" sz="2000" u="none" cap="none" strike="noStrike">
                <a:solidFill>
                  <a:schemeClr val="lt1"/>
                </a:solidFill>
                <a:latin typeface="Arial"/>
                <a:ea typeface="Arial"/>
                <a:cs typeface="Arial"/>
                <a:sym typeface="Arial"/>
              </a:rPr>
              <a:t>ried to ligh</a:t>
            </a:r>
            <a:r>
              <a:rPr b="0" i="0" lang="en-GB" sz="2000" u="none" cap="none" strike="noStrike">
                <a:solidFill>
                  <a:srgbClr val="F4A06D"/>
                </a:solidFill>
                <a:latin typeface="Arial"/>
                <a:ea typeface="Arial"/>
                <a:cs typeface="Arial"/>
                <a:sym typeface="Arial"/>
              </a:rPr>
              <a:t>t </a:t>
            </a:r>
            <a:r>
              <a:rPr b="0" i="0" lang="en-GB" sz="2000" u="none" cap="none" strike="noStrike">
                <a:solidFill>
                  <a:schemeClr val="lt1"/>
                </a:solidFill>
                <a:latin typeface="Arial"/>
                <a:ea typeface="Arial"/>
                <a:cs typeface="Arial"/>
                <a:sym typeface="Arial"/>
              </a:rPr>
              <a:t>a cigare</a:t>
            </a:r>
            <a:r>
              <a:rPr b="0" i="0" lang="en-GB" sz="2000" u="none" cap="none" strike="noStrike">
                <a:solidFill>
                  <a:srgbClr val="F4A06D"/>
                </a:solidFill>
                <a:latin typeface="Arial"/>
                <a:ea typeface="Arial"/>
                <a:cs typeface="Arial"/>
                <a:sym typeface="Arial"/>
              </a:rPr>
              <a:t>tte</a:t>
            </a:r>
            <a:r>
              <a:rPr b="0" i="0" lang="en-GB" sz="2000" u="none" cap="none" strike="noStrike">
                <a:solidFill>
                  <a:schemeClr val="lt1"/>
                </a:solidFill>
                <a:latin typeface="Arial"/>
                <a:ea typeface="Arial"/>
                <a:cs typeface="Arial"/>
                <a:sym typeface="Arial"/>
              </a:rPr>
              <a:t>; I </a:t>
            </a:r>
            <a:r>
              <a:rPr b="0" i="0" lang="en-GB" sz="2000" u="none" cap="none" strike="noStrike">
                <a:solidFill>
                  <a:srgbClr val="FFFF00"/>
                </a:solidFill>
                <a:latin typeface="Arial"/>
                <a:ea typeface="Arial"/>
                <a:cs typeface="Arial"/>
                <a:sym typeface="Arial"/>
              </a:rPr>
              <a:t>gazed</a:t>
            </a:r>
            <a:r>
              <a:rPr b="0" i="0" lang="en-GB" sz="2000" u="none" cap="none" strike="noStrike">
                <a:solidFill>
                  <a:schemeClr val="lt1"/>
                </a:solidFill>
                <a:latin typeface="Arial"/>
                <a:ea typeface="Arial"/>
                <a:cs typeface="Arial"/>
                <a:sym typeface="Arial"/>
              </a:rPr>
              <a:t>, entranced,</a:t>
            </a:r>
            <a:br>
              <a:rPr b="0" i="0" lang="en-GB" sz="2000" u="none" cap="none" strike="noStrike">
                <a:solidFill>
                  <a:schemeClr val="lt1"/>
                </a:solidFill>
                <a:latin typeface="Arial"/>
                <a:ea typeface="Arial"/>
                <a:cs typeface="Arial"/>
                <a:sym typeface="Arial"/>
              </a:rPr>
            </a:br>
            <a:r>
              <a:rPr b="0" i="0" lang="en-GB" sz="2000" u="none" cap="none" strike="noStrike">
                <a:solidFill>
                  <a:schemeClr val="lt1"/>
                </a:solidFill>
                <a:latin typeface="Arial"/>
                <a:ea typeface="Arial"/>
                <a:cs typeface="Arial"/>
                <a:sym typeface="Arial"/>
              </a:rPr>
              <a:t>	as the blue flame played on its luteous stem. At least,</a:t>
            </a:r>
            <a:br>
              <a:rPr b="0" i="0" lang="en-GB" sz="2000" u="none" cap="none" strike="noStrike">
                <a:solidFill>
                  <a:schemeClr val="lt1"/>
                </a:solidFill>
                <a:latin typeface="Arial"/>
                <a:ea typeface="Arial"/>
                <a:cs typeface="Arial"/>
                <a:sym typeface="Arial"/>
              </a:rPr>
            </a:br>
            <a:r>
              <a:rPr b="0" i="0" lang="en-GB" sz="2000" u="none" cap="none" strike="noStrike">
                <a:solidFill>
                  <a:schemeClr val="lt1"/>
                </a:solidFill>
                <a:latin typeface="Arial"/>
                <a:ea typeface="Arial"/>
                <a:cs typeface="Arial"/>
                <a:sym typeface="Arial"/>
              </a:rPr>
              <a:t>	I said, you'll be able to give up</a:t>
            </a:r>
            <a:r>
              <a:rPr b="0" i="0" lang="en-GB" sz="2000" u="none" cap="none" strike="noStrike">
                <a:solidFill>
                  <a:srgbClr val="FFFF00"/>
                </a:solidFill>
                <a:latin typeface="Arial"/>
                <a:ea typeface="Arial"/>
                <a:cs typeface="Arial"/>
                <a:sym typeface="Arial"/>
              </a:rPr>
              <a:t> smoking </a:t>
            </a:r>
            <a:r>
              <a:rPr b="0" i="0" lang="en-GB" sz="2000" u="none" cap="none" strike="noStrike">
                <a:solidFill>
                  <a:schemeClr val="lt1"/>
                </a:solidFill>
                <a:latin typeface="Arial"/>
                <a:ea typeface="Arial"/>
                <a:cs typeface="Arial"/>
                <a:sym typeface="Arial"/>
              </a:rPr>
              <a:t>for good. </a:t>
            </a:r>
            <a:endParaRPr b="0" i="1" sz="2200" u="none" cap="none" strike="noStrike">
              <a:solidFill>
                <a:schemeClr val="lt1"/>
              </a:solidFill>
              <a:latin typeface="Arial"/>
              <a:ea typeface="Arial"/>
              <a:cs typeface="Arial"/>
              <a:sym typeface="Arial"/>
            </a:endParaRPr>
          </a:p>
        </p:txBody>
      </p:sp>
      <p:sp>
        <p:nvSpPr>
          <p:cNvPr id="353" name="Google Shape;353;p34"/>
          <p:cNvSpPr txBox="1"/>
          <p:nvPr/>
        </p:nvSpPr>
        <p:spPr>
          <a:xfrm>
            <a:off x="2166530" y="62755"/>
            <a:ext cx="3098226"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i="1" lang="en-GB" sz="1800">
                <a:solidFill>
                  <a:schemeClr val="lt1"/>
                </a:solidFill>
                <a:latin typeface="Arial"/>
                <a:ea typeface="Arial"/>
                <a:cs typeface="Arial"/>
                <a:sym typeface="Arial"/>
              </a:rPr>
              <a:t>Enjambment</a:t>
            </a:r>
            <a:r>
              <a:rPr lang="en-GB" sz="1800">
                <a:solidFill>
                  <a:schemeClr val="lt1"/>
                </a:solidFill>
                <a:latin typeface="Arial"/>
                <a:ea typeface="Arial"/>
                <a:cs typeface="Arial"/>
                <a:sym typeface="Arial"/>
              </a:rPr>
              <a:t> – the fragmented line reflects Mrs M’s disbelief as she hears the confession from Midas.</a:t>
            </a:r>
            <a:endParaRPr/>
          </a:p>
        </p:txBody>
      </p:sp>
      <p:cxnSp>
        <p:nvCxnSpPr>
          <p:cNvPr id="354" name="Google Shape;354;p34"/>
          <p:cNvCxnSpPr/>
          <p:nvPr/>
        </p:nvCxnSpPr>
        <p:spPr>
          <a:xfrm>
            <a:off x="2782888" y="2133600"/>
            <a:ext cx="2305050"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355" name="Google Shape;355;p34"/>
          <p:cNvCxnSpPr/>
          <p:nvPr/>
        </p:nvCxnSpPr>
        <p:spPr>
          <a:xfrm flipH="1" rot="10800000">
            <a:off x="3359152" y="1246503"/>
            <a:ext cx="46200" cy="453712"/>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356" name="Google Shape;356;p34"/>
          <p:cNvSpPr txBox="1"/>
          <p:nvPr/>
        </p:nvSpPr>
        <p:spPr>
          <a:xfrm>
            <a:off x="6383339" y="260350"/>
            <a:ext cx="3889375"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Pun and variation of repetitive structure highlights the difference between us and Midas, highlighting his grotesque greed</a:t>
            </a:r>
            <a:endParaRPr sz="1800">
              <a:solidFill>
                <a:schemeClr val="lt1"/>
              </a:solidFill>
              <a:latin typeface="Arial"/>
              <a:ea typeface="Arial"/>
              <a:cs typeface="Arial"/>
              <a:sym typeface="Arial"/>
            </a:endParaRPr>
          </a:p>
        </p:txBody>
      </p:sp>
      <p:cxnSp>
        <p:nvCxnSpPr>
          <p:cNvPr id="357" name="Google Shape;357;p34"/>
          <p:cNvCxnSpPr/>
          <p:nvPr/>
        </p:nvCxnSpPr>
        <p:spPr>
          <a:xfrm>
            <a:off x="8112126" y="2133600"/>
            <a:ext cx="936625"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cxnSp>
        <p:nvCxnSpPr>
          <p:cNvPr id="358" name="Google Shape;358;p34"/>
          <p:cNvCxnSpPr/>
          <p:nvPr/>
        </p:nvCxnSpPr>
        <p:spPr>
          <a:xfrm rot="10800000">
            <a:off x="8616950" y="1125539"/>
            <a:ext cx="0" cy="574675"/>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359" name="Google Shape;359;p34"/>
          <p:cNvCxnSpPr/>
          <p:nvPr/>
        </p:nvCxnSpPr>
        <p:spPr>
          <a:xfrm flipH="1" rot="10800000">
            <a:off x="5880101" y="705960"/>
            <a:ext cx="574675" cy="1081087"/>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360" name="Google Shape;360;p34"/>
          <p:cNvSpPr txBox="1"/>
          <p:nvPr/>
        </p:nvSpPr>
        <p:spPr>
          <a:xfrm>
            <a:off x="9083704" y="2732090"/>
            <a:ext cx="3095625"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Further </a:t>
            </a:r>
            <a:r>
              <a:rPr lang="en-GB" sz="1800">
                <a:solidFill>
                  <a:srgbClr val="00B0F0"/>
                </a:solidFill>
                <a:latin typeface="Arial"/>
                <a:ea typeface="Arial"/>
                <a:cs typeface="Arial"/>
                <a:sym typeface="Arial"/>
              </a:rPr>
              <a:t>question</a:t>
            </a:r>
            <a:r>
              <a:rPr lang="en-GB" sz="1800">
                <a:solidFill>
                  <a:schemeClr val="lt1"/>
                </a:solidFill>
                <a:latin typeface="Arial"/>
                <a:ea typeface="Arial"/>
                <a:cs typeface="Arial"/>
                <a:sym typeface="Arial"/>
              </a:rPr>
              <a:t> emphasises that Mrs M thinks wish was outrageous.</a:t>
            </a:r>
            <a:endParaRPr/>
          </a:p>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Personally challenges the reader to consider their own greed.</a:t>
            </a:r>
            <a:endParaRPr sz="1800">
              <a:solidFill>
                <a:schemeClr val="lt1"/>
              </a:solidFill>
              <a:latin typeface="Arial"/>
              <a:ea typeface="Arial"/>
              <a:cs typeface="Arial"/>
              <a:sym typeface="Arial"/>
            </a:endParaRPr>
          </a:p>
        </p:txBody>
      </p:sp>
      <p:cxnSp>
        <p:nvCxnSpPr>
          <p:cNvPr id="361" name="Google Shape;361;p34"/>
          <p:cNvCxnSpPr/>
          <p:nvPr/>
        </p:nvCxnSpPr>
        <p:spPr>
          <a:xfrm>
            <a:off x="9234764" y="2356387"/>
            <a:ext cx="1037950" cy="393300"/>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362" name="Google Shape;362;p34"/>
          <p:cNvSpPr txBox="1"/>
          <p:nvPr/>
        </p:nvSpPr>
        <p:spPr>
          <a:xfrm>
            <a:off x="104584" y="2374276"/>
            <a:ext cx="2073382"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Mrs M answers her own</a:t>
            </a:r>
            <a:r>
              <a:rPr lang="en-GB" sz="1800">
                <a:solidFill>
                  <a:srgbClr val="00B0F0"/>
                </a:solidFill>
                <a:latin typeface="Arial"/>
                <a:ea typeface="Arial"/>
                <a:cs typeface="Arial"/>
                <a:sym typeface="Arial"/>
              </a:rPr>
              <a:t> question </a:t>
            </a:r>
            <a:r>
              <a:rPr lang="en-GB" sz="1800">
                <a:solidFill>
                  <a:schemeClr val="lt1"/>
                </a:solidFill>
                <a:latin typeface="Arial"/>
                <a:ea typeface="Arial"/>
                <a:cs typeface="Arial"/>
                <a:sym typeface="Arial"/>
              </a:rPr>
              <a:t>explicitly highlighting the selfishness of his wish as it has no benefit to anyone but himself.</a:t>
            </a:r>
            <a:endParaRPr sz="1800">
              <a:solidFill>
                <a:schemeClr val="lt1"/>
              </a:solidFill>
              <a:latin typeface="Arial"/>
              <a:ea typeface="Arial"/>
              <a:cs typeface="Arial"/>
              <a:sym typeface="Arial"/>
            </a:endParaRPr>
          </a:p>
        </p:txBody>
      </p:sp>
      <p:cxnSp>
        <p:nvCxnSpPr>
          <p:cNvPr id="363" name="Google Shape;363;p34"/>
          <p:cNvCxnSpPr/>
          <p:nvPr/>
        </p:nvCxnSpPr>
        <p:spPr>
          <a:xfrm rot="10800000">
            <a:off x="1914201" y="2565400"/>
            <a:ext cx="868687" cy="0"/>
          </a:xfrm>
          <a:prstGeom prst="straightConnector1">
            <a:avLst/>
          </a:prstGeom>
          <a:noFill/>
          <a:ln cap="flat" cmpd="sng" w="25400">
            <a:solidFill>
              <a:schemeClr val="lt1"/>
            </a:solidFill>
            <a:prstDash val="solid"/>
            <a:round/>
            <a:headEnd len="med" w="med" type="none"/>
            <a:tailEnd len="med" w="med" type="stealth"/>
          </a:ln>
          <a:effectLst>
            <a:outerShdw blurRad="40000" rotWithShape="0" dir="5400000" dist="20000">
              <a:srgbClr val="808080">
                <a:alpha val="37647"/>
              </a:srgbClr>
            </a:outerShdw>
          </a:effectLst>
        </p:spPr>
      </p:cxnSp>
      <p:sp>
        <p:nvSpPr>
          <p:cNvPr id="364" name="Google Shape;364;p34"/>
          <p:cNvSpPr txBox="1"/>
          <p:nvPr/>
        </p:nvSpPr>
        <p:spPr>
          <a:xfrm>
            <a:off x="9336911" y="1460679"/>
            <a:ext cx="258921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 </a:t>
            </a:r>
            <a:r>
              <a:rPr lang="en-GB" sz="1800">
                <a:solidFill>
                  <a:srgbClr val="00B0F0"/>
                </a:solidFill>
                <a:latin typeface="Arial"/>
                <a:ea typeface="Arial"/>
                <a:cs typeface="Arial"/>
                <a:sym typeface="Arial"/>
              </a:rPr>
              <a:t>One word sentence </a:t>
            </a:r>
            <a:r>
              <a:rPr lang="en-GB" sz="1800">
                <a:solidFill>
                  <a:schemeClr val="lt1"/>
                </a:solidFill>
                <a:latin typeface="Arial"/>
                <a:ea typeface="Arial"/>
                <a:cs typeface="Arial"/>
                <a:sym typeface="Arial"/>
              </a:rPr>
              <a:t>– Mrs M’s disgust as she </a:t>
            </a:r>
            <a:endParaRPr sz="1800">
              <a:solidFill>
                <a:schemeClr val="lt1"/>
              </a:solidFill>
              <a:latin typeface="Arial"/>
              <a:ea typeface="Arial"/>
              <a:cs typeface="Arial"/>
              <a:sym typeface="Arial"/>
            </a:endParaRPr>
          </a:p>
        </p:txBody>
      </p:sp>
      <p:cxnSp>
        <p:nvCxnSpPr>
          <p:cNvPr id="365" name="Google Shape;365;p34"/>
          <p:cNvCxnSpPr/>
          <p:nvPr/>
        </p:nvCxnSpPr>
        <p:spPr>
          <a:xfrm flipH="1" rot="10800000">
            <a:off x="6241257" y="1816545"/>
            <a:ext cx="2988470" cy="374206"/>
          </a:xfrm>
          <a:prstGeom prst="straightConnector1">
            <a:avLst/>
          </a:prstGeom>
          <a:noFill/>
          <a:ln cap="rnd" cmpd="sng" w="9525">
            <a:solidFill>
              <a:schemeClr val="lt1"/>
            </a:solidFill>
            <a:prstDash val="solid"/>
            <a:round/>
            <a:headEnd len="sm" w="sm" type="none"/>
            <a:tailEnd len="med" w="med" type="triangle"/>
          </a:ln>
        </p:spPr>
      </p:cxnSp>
      <p:sp>
        <p:nvSpPr>
          <p:cNvPr id="366" name="Google Shape;366;p34"/>
          <p:cNvSpPr txBox="1"/>
          <p:nvPr/>
        </p:nvSpPr>
        <p:spPr>
          <a:xfrm>
            <a:off x="4025" y="5183954"/>
            <a:ext cx="3931388"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4A06D"/>
              </a:buClr>
              <a:buSzPts val="1800"/>
              <a:buFont typeface="Noto Sans Symbols"/>
              <a:buNone/>
            </a:pPr>
            <a:r>
              <a:rPr lang="en-GB" sz="1800">
                <a:solidFill>
                  <a:srgbClr val="F4A06D"/>
                </a:solidFill>
                <a:latin typeface="Arial"/>
                <a:ea typeface="Arial"/>
                <a:cs typeface="Arial"/>
                <a:sym typeface="Arial"/>
              </a:rPr>
              <a:t> Harsh ‘t’ sound </a:t>
            </a:r>
            <a:r>
              <a:rPr lang="en-GB" sz="1800">
                <a:solidFill>
                  <a:schemeClr val="lt1"/>
                </a:solidFill>
                <a:latin typeface="Arial"/>
                <a:ea typeface="Arial"/>
                <a:cs typeface="Arial"/>
                <a:sym typeface="Arial"/>
              </a:rPr>
              <a:t>creates a cutting remark. Black humour used to show that Mrs M is attempting to make light of a dire situation – conveys a sense of her personality.</a:t>
            </a:r>
            <a:endParaRPr sz="1800">
              <a:solidFill>
                <a:schemeClr val="lt1"/>
              </a:solidFill>
              <a:latin typeface="Arial"/>
              <a:ea typeface="Arial"/>
              <a:cs typeface="Arial"/>
              <a:sym typeface="Arial"/>
            </a:endParaRPr>
          </a:p>
        </p:txBody>
      </p:sp>
      <p:cxnSp>
        <p:nvCxnSpPr>
          <p:cNvPr id="367" name="Google Shape;367;p34"/>
          <p:cNvCxnSpPr/>
          <p:nvPr/>
        </p:nvCxnSpPr>
        <p:spPr>
          <a:xfrm flipH="1">
            <a:off x="1513490" y="3389938"/>
            <a:ext cx="2853723" cy="1794016"/>
          </a:xfrm>
          <a:prstGeom prst="straightConnector1">
            <a:avLst/>
          </a:prstGeom>
          <a:noFill/>
          <a:ln cap="rnd" cmpd="sng" w="9525">
            <a:solidFill>
              <a:schemeClr val="lt1"/>
            </a:solidFill>
            <a:prstDash val="solid"/>
            <a:round/>
            <a:headEnd len="sm" w="sm" type="none"/>
            <a:tailEnd len="med" w="med" type="triangle"/>
          </a:ln>
        </p:spPr>
      </p:cxnSp>
      <p:cxnSp>
        <p:nvCxnSpPr>
          <p:cNvPr id="368" name="Google Shape;368;p34"/>
          <p:cNvCxnSpPr/>
          <p:nvPr/>
        </p:nvCxnSpPr>
        <p:spPr>
          <a:xfrm flipH="1">
            <a:off x="2177966" y="4350230"/>
            <a:ext cx="2625262" cy="833724"/>
          </a:xfrm>
          <a:prstGeom prst="straightConnector1">
            <a:avLst/>
          </a:prstGeom>
          <a:noFill/>
          <a:ln cap="rnd" cmpd="sng" w="9525">
            <a:solidFill>
              <a:schemeClr val="lt1"/>
            </a:solidFill>
            <a:prstDash val="solid"/>
            <a:round/>
            <a:headEnd len="sm" w="sm" type="none"/>
            <a:tailEnd len="med" w="med" type="triangle"/>
          </a:ln>
        </p:spPr>
      </p:cxnSp>
      <p:cxnSp>
        <p:nvCxnSpPr>
          <p:cNvPr id="369" name="Google Shape;369;p34"/>
          <p:cNvCxnSpPr/>
          <p:nvPr/>
        </p:nvCxnSpPr>
        <p:spPr>
          <a:xfrm>
            <a:off x="6268258" y="4286946"/>
            <a:ext cx="914400" cy="914400"/>
          </a:xfrm>
          <a:prstGeom prst="straightConnector1">
            <a:avLst/>
          </a:prstGeom>
          <a:noFill/>
          <a:ln cap="rnd" cmpd="sng" w="9525">
            <a:solidFill>
              <a:schemeClr val="lt1"/>
            </a:solidFill>
            <a:prstDash val="solid"/>
            <a:round/>
            <a:headEnd len="sm" w="sm" type="none"/>
            <a:tailEnd len="med" w="med" type="triangle"/>
          </a:ln>
        </p:spPr>
      </p:cxnSp>
      <p:sp>
        <p:nvSpPr>
          <p:cNvPr id="370" name="Google Shape;370;p34"/>
          <p:cNvSpPr txBox="1"/>
          <p:nvPr/>
        </p:nvSpPr>
        <p:spPr>
          <a:xfrm>
            <a:off x="5880101" y="5275012"/>
            <a:ext cx="2523469"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 One fatal addiction swapped for another. Suggests his lack of control over his own selfish desires.</a:t>
            </a:r>
            <a:endParaRPr sz="1800">
              <a:solidFill>
                <a:schemeClr val="lt1"/>
              </a:solidFill>
              <a:latin typeface="Arial"/>
              <a:ea typeface="Arial"/>
              <a:cs typeface="Arial"/>
              <a:sym typeface="Arial"/>
            </a:endParaRPr>
          </a:p>
        </p:txBody>
      </p:sp>
      <p:cxnSp>
        <p:nvCxnSpPr>
          <p:cNvPr id="371" name="Google Shape;371;p34"/>
          <p:cNvCxnSpPr/>
          <p:nvPr/>
        </p:nvCxnSpPr>
        <p:spPr>
          <a:xfrm>
            <a:off x="7780062" y="3459364"/>
            <a:ext cx="1664093" cy="2058567"/>
          </a:xfrm>
          <a:prstGeom prst="straightConnector1">
            <a:avLst/>
          </a:prstGeom>
          <a:noFill/>
          <a:ln cap="rnd" cmpd="sng" w="9525">
            <a:solidFill>
              <a:schemeClr val="lt1"/>
            </a:solidFill>
            <a:prstDash val="solid"/>
            <a:round/>
            <a:headEnd len="sm" w="sm" type="none"/>
            <a:tailEnd len="med" w="med" type="triangle"/>
          </a:ln>
        </p:spPr>
      </p:cxnSp>
      <p:sp>
        <p:nvSpPr>
          <p:cNvPr id="372" name="Google Shape;372;p34"/>
          <p:cNvSpPr txBox="1"/>
          <p:nvPr/>
        </p:nvSpPr>
        <p:spPr>
          <a:xfrm>
            <a:off x="9229727" y="5660099"/>
            <a:ext cx="226859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Suggests Midas is utterly transfixed by his new power</a:t>
            </a:r>
            <a:endParaRPr sz="1800">
              <a:solidFill>
                <a:schemeClr val="lt1"/>
              </a:solidFill>
              <a:latin typeface="Arial"/>
              <a:ea typeface="Arial"/>
              <a:cs typeface="Arial"/>
              <a:sym typeface="Arial"/>
            </a:endParaRPr>
          </a:p>
        </p:txBody>
      </p:sp>
      <p:sp>
        <p:nvSpPr>
          <p:cNvPr id="373" name="Google Shape;373;p34"/>
          <p:cNvSpPr txBox="1"/>
          <p:nvPr/>
        </p:nvSpPr>
        <p:spPr>
          <a:xfrm>
            <a:off x="129380" y="283779"/>
            <a:ext cx="153391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Noto Sans Symbols"/>
              <a:buNone/>
            </a:pPr>
            <a:r>
              <a:rPr lang="en-GB" sz="1800">
                <a:solidFill>
                  <a:schemeClr val="lt1"/>
                </a:solidFill>
                <a:latin typeface="Arial"/>
                <a:ea typeface="Arial"/>
                <a:cs typeface="Arial"/>
                <a:sym typeface="Arial"/>
              </a:rPr>
              <a:t> Tone: tense, confused, bitter.</a:t>
            </a:r>
            <a:endParaRPr sz="1800">
              <a:solidFill>
                <a:schemeClr val="lt1"/>
              </a:solidFill>
              <a:latin typeface="Arial"/>
              <a:ea typeface="Arial"/>
              <a:cs typeface="Arial"/>
              <a:sym typeface="Arial"/>
            </a:endParaRPr>
          </a:p>
        </p:txBody>
      </p:sp>
      <p:cxnSp>
        <p:nvCxnSpPr>
          <p:cNvPr id="374" name="Google Shape;374;p34"/>
          <p:cNvCxnSpPr/>
          <p:nvPr/>
        </p:nvCxnSpPr>
        <p:spPr>
          <a:xfrm>
            <a:off x="3935413" y="4350230"/>
            <a:ext cx="2305050" cy="0"/>
          </a:xfrm>
          <a:prstGeom prst="straightConnector1">
            <a:avLst/>
          </a:prstGeom>
          <a:noFill/>
          <a:ln cap="flat" cmpd="sng" w="25400">
            <a:solidFill>
              <a:srgbClr val="000000"/>
            </a:solidFill>
            <a:prstDash val="solid"/>
            <a:round/>
            <a:headEnd len="med" w="med" type="none"/>
            <a:tailEnd len="med" w="med" type="none"/>
          </a:ln>
          <a:effectLst>
            <a:outerShdw blurRad="40000" rotWithShape="0" dir="5400000" dist="20000">
              <a:srgbClr val="808080">
                <a:alpha val="37647"/>
              </a:srgbClr>
            </a:outerShdw>
          </a:effectLst>
        </p:spPr>
      </p:cxnSp>
      <p:sp>
        <p:nvSpPr>
          <p:cNvPr id="375" name="Google Shape;375;p34"/>
          <p:cNvSpPr/>
          <p:nvPr/>
        </p:nvSpPr>
        <p:spPr>
          <a:xfrm>
            <a:off x="10447283" y="53097"/>
            <a:ext cx="683172" cy="987427"/>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000">
                <a:solidFill>
                  <a:schemeClr val="lt1"/>
                </a:solidFill>
                <a:latin typeface="Century Gothic"/>
                <a:ea typeface="Century Gothic"/>
                <a:cs typeface="Century Gothic"/>
                <a:sym typeface="Century Gothic"/>
              </a:rPr>
              <a:t>6</a:t>
            </a:r>
            <a:endParaRPr b="1" sz="3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5"/>
          <p:cNvSpPr txBox="1"/>
          <p:nvPr/>
        </p:nvSpPr>
        <p:spPr>
          <a:xfrm>
            <a:off x="1987925" y="2264979"/>
            <a:ext cx="7556500"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B0F0"/>
                </a:solidFill>
                <a:latin typeface="Century Gothic"/>
                <a:ea typeface="Century Gothic"/>
                <a:cs typeface="Century Gothic"/>
                <a:sym typeface="Century Gothic"/>
              </a:rPr>
              <a:t>Separate beds. </a:t>
            </a:r>
            <a:r>
              <a:rPr lang="en-GB" sz="1800">
                <a:solidFill>
                  <a:schemeClr val="lt1"/>
                </a:solidFill>
                <a:latin typeface="Century Gothic"/>
                <a:ea typeface="Century Gothic"/>
                <a:cs typeface="Century Gothic"/>
                <a:sym typeface="Century Gothic"/>
              </a:rPr>
              <a:t>In fact, I put a chair against my door,</a:t>
            </a:r>
            <a:br>
              <a:rPr lang="en-GB" sz="1800">
                <a:solidFill>
                  <a:schemeClr val="lt1"/>
                </a:solidFill>
                <a:latin typeface="Century Gothic"/>
                <a:ea typeface="Century Gothic"/>
                <a:cs typeface="Century Gothic"/>
                <a:sym typeface="Century Gothic"/>
              </a:rPr>
            </a:br>
            <a:r>
              <a:rPr lang="en-GB" sz="1800">
                <a:solidFill>
                  <a:schemeClr val="lt1"/>
                </a:solidFill>
                <a:latin typeface="Century Gothic"/>
                <a:ea typeface="Century Gothic"/>
                <a:cs typeface="Century Gothic"/>
                <a:sym typeface="Century Gothic"/>
              </a:rPr>
              <a:t>near petrified. He was below, </a:t>
            </a:r>
            <a:r>
              <a:rPr lang="en-GB" sz="1800">
                <a:solidFill>
                  <a:srgbClr val="00B050"/>
                </a:solidFill>
                <a:latin typeface="Century Gothic"/>
                <a:ea typeface="Century Gothic"/>
                <a:cs typeface="Century Gothic"/>
                <a:sym typeface="Century Gothic"/>
              </a:rPr>
              <a:t>turning the spare room</a:t>
            </a:r>
            <a:br>
              <a:rPr lang="en-GB" sz="1800">
                <a:solidFill>
                  <a:srgbClr val="00B050"/>
                </a:solidFill>
                <a:latin typeface="Century Gothic"/>
                <a:ea typeface="Century Gothic"/>
                <a:cs typeface="Century Gothic"/>
                <a:sym typeface="Century Gothic"/>
              </a:rPr>
            </a:br>
            <a:r>
              <a:rPr lang="en-GB" sz="1800">
                <a:solidFill>
                  <a:srgbClr val="00B050"/>
                </a:solidFill>
                <a:latin typeface="Century Gothic"/>
                <a:ea typeface="Century Gothic"/>
                <a:cs typeface="Century Gothic"/>
                <a:sym typeface="Century Gothic"/>
              </a:rPr>
              <a:t>into the tomb of Tutankhamun. </a:t>
            </a:r>
            <a:r>
              <a:rPr lang="en-GB" sz="1800">
                <a:solidFill>
                  <a:schemeClr val="lt1"/>
                </a:solidFill>
                <a:latin typeface="Century Gothic"/>
                <a:ea typeface="Century Gothic"/>
                <a:cs typeface="Century Gothic"/>
                <a:sym typeface="Century Gothic"/>
              </a:rPr>
              <a:t>You see, we were passionate then,</a:t>
            </a:r>
            <a:br>
              <a:rPr lang="en-GB" sz="1800">
                <a:solidFill>
                  <a:schemeClr val="lt1"/>
                </a:solidFill>
                <a:latin typeface="Century Gothic"/>
                <a:ea typeface="Century Gothic"/>
                <a:cs typeface="Century Gothic"/>
                <a:sym typeface="Century Gothic"/>
              </a:rPr>
            </a:br>
            <a:r>
              <a:rPr lang="en-GB" sz="1800">
                <a:solidFill>
                  <a:schemeClr val="lt1"/>
                </a:solidFill>
                <a:latin typeface="Century Gothic"/>
                <a:ea typeface="Century Gothic"/>
                <a:cs typeface="Century Gothic"/>
                <a:sym typeface="Century Gothic"/>
              </a:rPr>
              <a:t>in </a:t>
            </a:r>
            <a:r>
              <a:rPr lang="en-GB" sz="1800">
                <a:solidFill>
                  <a:srgbClr val="FFFF00"/>
                </a:solidFill>
                <a:latin typeface="Century Gothic"/>
                <a:ea typeface="Century Gothic"/>
                <a:cs typeface="Century Gothic"/>
                <a:sym typeface="Century Gothic"/>
              </a:rPr>
              <a:t>those halcyon days</a:t>
            </a:r>
            <a:r>
              <a:rPr lang="en-GB" sz="1800">
                <a:solidFill>
                  <a:schemeClr val="lt1"/>
                </a:solidFill>
                <a:latin typeface="Century Gothic"/>
                <a:ea typeface="Century Gothic"/>
                <a:cs typeface="Century Gothic"/>
                <a:sym typeface="Century Gothic"/>
              </a:rPr>
              <a:t>; </a:t>
            </a:r>
            <a:r>
              <a:rPr lang="en-GB" sz="1800">
                <a:solidFill>
                  <a:srgbClr val="00B050"/>
                </a:solidFill>
                <a:latin typeface="Century Gothic"/>
                <a:ea typeface="Century Gothic"/>
                <a:cs typeface="Century Gothic"/>
                <a:sym typeface="Century Gothic"/>
              </a:rPr>
              <a:t>unwrapping each other, rapidly,</a:t>
            </a:r>
            <a:br>
              <a:rPr lang="en-GB" sz="1800">
                <a:solidFill>
                  <a:srgbClr val="00B050"/>
                </a:solidFill>
                <a:latin typeface="Century Gothic"/>
                <a:ea typeface="Century Gothic"/>
                <a:cs typeface="Century Gothic"/>
                <a:sym typeface="Century Gothic"/>
              </a:rPr>
            </a:br>
            <a:r>
              <a:rPr lang="en-GB" sz="1800">
                <a:solidFill>
                  <a:srgbClr val="00B050"/>
                </a:solidFill>
                <a:latin typeface="Century Gothic"/>
                <a:ea typeface="Century Gothic"/>
                <a:cs typeface="Century Gothic"/>
                <a:sym typeface="Century Gothic"/>
              </a:rPr>
              <a:t>like presents, fast food</a:t>
            </a:r>
            <a:r>
              <a:rPr lang="en-GB" sz="1800">
                <a:solidFill>
                  <a:schemeClr val="lt1"/>
                </a:solidFill>
                <a:latin typeface="Century Gothic"/>
                <a:ea typeface="Century Gothic"/>
                <a:cs typeface="Century Gothic"/>
                <a:sym typeface="Century Gothic"/>
              </a:rPr>
              <a:t>. But now I feared his </a:t>
            </a:r>
            <a:r>
              <a:rPr lang="en-GB" sz="1800">
                <a:solidFill>
                  <a:srgbClr val="00B050"/>
                </a:solidFill>
                <a:latin typeface="Century Gothic"/>
                <a:ea typeface="Century Gothic"/>
                <a:cs typeface="Century Gothic"/>
                <a:sym typeface="Century Gothic"/>
              </a:rPr>
              <a:t>honeyed embrace</a:t>
            </a:r>
            <a:r>
              <a:rPr lang="en-GB" sz="1800">
                <a:solidFill>
                  <a:schemeClr val="lt1"/>
                </a:solidFill>
                <a:latin typeface="Century Gothic"/>
                <a:ea typeface="Century Gothic"/>
                <a:cs typeface="Century Gothic"/>
                <a:sym typeface="Century Gothic"/>
              </a:rPr>
              <a:t>,</a:t>
            </a:r>
            <a:br>
              <a:rPr lang="en-GB" sz="1800">
                <a:solidFill>
                  <a:schemeClr val="lt1"/>
                </a:solidFill>
                <a:latin typeface="Century Gothic"/>
                <a:ea typeface="Century Gothic"/>
                <a:cs typeface="Century Gothic"/>
                <a:sym typeface="Century Gothic"/>
              </a:rPr>
            </a:br>
            <a:r>
              <a:rPr lang="en-GB" sz="1800">
                <a:solidFill>
                  <a:schemeClr val="lt1"/>
                </a:solidFill>
                <a:latin typeface="Century Gothic"/>
                <a:ea typeface="Century Gothic"/>
                <a:cs typeface="Century Gothic"/>
                <a:sym typeface="Century Gothic"/>
              </a:rPr>
              <a:t>the kiss that would turn my lips to a </a:t>
            </a:r>
            <a:r>
              <a:rPr lang="en-GB" sz="1800">
                <a:solidFill>
                  <a:srgbClr val="FFFF00"/>
                </a:solidFill>
                <a:latin typeface="Century Gothic"/>
                <a:ea typeface="Century Gothic"/>
                <a:cs typeface="Century Gothic"/>
                <a:sym typeface="Century Gothic"/>
              </a:rPr>
              <a:t>work of art.</a:t>
            </a:r>
            <a:br>
              <a:rPr lang="en-GB" sz="1800">
                <a:solidFill>
                  <a:srgbClr val="FFFF00"/>
                </a:solidFill>
                <a:latin typeface="Century Gothic"/>
                <a:ea typeface="Century Gothic"/>
                <a:cs typeface="Century Gothic"/>
                <a:sym typeface="Century Gothic"/>
              </a:rPr>
            </a:br>
            <a:endParaRPr sz="1800">
              <a:solidFill>
                <a:srgbClr val="FFFF00"/>
              </a:solidFill>
              <a:latin typeface="Century Gothic"/>
              <a:ea typeface="Century Gothic"/>
              <a:cs typeface="Century Gothic"/>
              <a:sym typeface="Century Gothic"/>
            </a:endParaRPr>
          </a:p>
        </p:txBody>
      </p:sp>
      <p:sp>
        <p:nvSpPr>
          <p:cNvPr id="381" name="Google Shape;381;p35"/>
          <p:cNvSpPr txBox="1"/>
          <p:nvPr/>
        </p:nvSpPr>
        <p:spPr>
          <a:xfrm>
            <a:off x="3734895" y="140266"/>
            <a:ext cx="5258238"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B0F0"/>
                </a:solidFill>
                <a:latin typeface="Arial"/>
                <a:ea typeface="Arial"/>
                <a:cs typeface="Arial"/>
                <a:sym typeface="Arial"/>
              </a:rPr>
              <a:t>Abrupt short sentence </a:t>
            </a:r>
            <a:r>
              <a:rPr lang="en-GB" sz="1800">
                <a:solidFill>
                  <a:schemeClr val="lt1"/>
                </a:solidFill>
                <a:latin typeface="Arial"/>
                <a:ea typeface="Arial"/>
                <a:cs typeface="Arial"/>
                <a:sym typeface="Arial"/>
              </a:rPr>
              <a:t>highlights the irresolvable distance between husband and wife. Highlights the destructive consequences of his greed.</a:t>
            </a:r>
            <a:endParaRPr sz="1800">
              <a:solidFill>
                <a:schemeClr val="lt1"/>
              </a:solidFill>
              <a:latin typeface="Arial"/>
              <a:ea typeface="Arial"/>
              <a:cs typeface="Arial"/>
              <a:sym typeface="Arial"/>
            </a:endParaRPr>
          </a:p>
        </p:txBody>
      </p:sp>
      <p:sp>
        <p:nvSpPr>
          <p:cNvPr id="382" name="Google Shape;382;p35"/>
          <p:cNvSpPr txBox="1"/>
          <p:nvPr/>
        </p:nvSpPr>
        <p:spPr>
          <a:xfrm>
            <a:off x="9361597" y="1088531"/>
            <a:ext cx="2834885"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u="sng">
                <a:solidFill>
                  <a:srgbClr val="00B050"/>
                </a:solidFill>
                <a:latin typeface="Arial"/>
                <a:ea typeface="Arial"/>
                <a:cs typeface="Arial"/>
                <a:sym typeface="Arial"/>
              </a:rPr>
              <a:t>Imagery</a:t>
            </a:r>
            <a:endParaRPr sz="1800">
              <a:solidFill>
                <a:srgbClr val="00B050"/>
              </a:solidFill>
              <a:latin typeface="Arial"/>
              <a:ea typeface="Arial"/>
              <a:cs typeface="Arial"/>
              <a:sym typeface="Arial"/>
            </a:endParaRPr>
          </a:p>
          <a:p>
            <a:pPr indent="0" lvl="0" marL="0" marR="0" rtl="0" algn="l">
              <a:spcBef>
                <a:spcPts val="0"/>
              </a:spcBef>
              <a:spcAft>
                <a:spcPts val="0"/>
              </a:spcAft>
              <a:buNone/>
            </a:pPr>
            <a:r>
              <a:rPr lang="en-GB" sz="1800">
                <a:solidFill>
                  <a:schemeClr val="lt1"/>
                </a:solidFill>
                <a:latin typeface="Arial"/>
                <a:ea typeface="Arial"/>
                <a:cs typeface="Arial"/>
                <a:sym typeface="Arial"/>
              </a:rPr>
              <a:t>Grotesque display of wealth and associations with death suggest the catastrophic consequences of greed and foreshadows Midas’ eventual demise.</a:t>
            </a:r>
            <a:endParaRPr sz="1800">
              <a:solidFill>
                <a:schemeClr val="lt1"/>
              </a:solidFill>
              <a:latin typeface="Arial"/>
              <a:ea typeface="Arial"/>
              <a:cs typeface="Arial"/>
              <a:sym typeface="Arial"/>
            </a:endParaRPr>
          </a:p>
        </p:txBody>
      </p:sp>
      <p:sp>
        <p:nvSpPr>
          <p:cNvPr id="383" name="Google Shape;383;p35"/>
          <p:cNvSpPr txBox="1"/>
          <p:nvPr/>
        </p:nvSpPr>
        <p:spPr>
          <a:xfrm>
            <a:off x="8146934" y="3776042"/>
            <a:ext cx="34925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Emphasises his obsession with gold. Sticky texture highlights his greed is a trap in itself.</a:t>
            </a:r>
            <a:endParaRPr sz="1800">
              <a:solidFill>
                <a:schemeClr val="lt1"/>
              </a:solidFill>
              <a:latin typeface="Arial"/>
              <a:ea typeface="Arial"/>
              <a:cs typeface="Arial"/>
              <a:sym typeface="Arial"/>
            </a:endParaRPr>
          </a:p>
        </p:txBody>
      </p:sp>
      <p:sp>
        <p:nvSpPr>
          <p:cNvPr id="384" name="Google Shape;384;p35"/>
          <p:cNvSpPr txBox="1"/>
          <p:nvPr/>
        </p:nvSpPr>
        <p:spPr>
          <a:xfrm>
            <a:off x="1488448" y="4847247"/>
            <a:ext cx="3683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B050"/>
                </a:solidFill>
                <a:latin typeface="Arial"/>
                <a:ea typeface="Arial"/>
                <a:cs typeface="Arial"/>
                <a:sym typeface="Arial"/>
              </a:rPr>
              <a:t>Simile: </a:t>
            </a:r>
            <a:r>
              <a:rPr lang="en-GB" sz="1800">
                <a:solidFill>
                  <a:schemeClr val="lt1"/>
                </a:solidFill>
                <a:latin typeface="Arial"/>
                <a:ea typeface="Arial"/>
                <a:cs typeface="Arial"/>
                <a:sym typeface="Arial"/>
              </a:rPr>
              <a:t>‘fast food’ – suggests that their relationship was enticing and enjoyable, but short lived.</a:t>
            </a:r>
            <a:endParaRPr sz="1800">
              <a:solidFill>
                <a:schemeClr val="lt1"/>
              </a:solidFill>
              <a:latin typeface="Arial"/>
              <a:ea typeface="Arial"/>
              <a:cs typeface="Arial"/>
              <a:sym typeface="Arial"/>
            </a:endParaRPr>
          </a:p>
        </p:txBody>
      </p:sp>
      <p:cxnSp>
        <p:nvCxnSpPr>
          <p:cNvPr id="385" name="Google Shape;385;p35"/>
          <p:cNvCxnSpPr/>
          <p:nvPr/>
        </p:nvCxnSpPr>
        <p:spPr>
          <a:xfrm flipH="1">
            <a:off x="2879835" y="1056562"/>
            <a:ext cx="1100489" cy="1318776"/>
          </a:xfrm>
          <a:prstGeom prst="straightConnector1">
            <a:avLst/>
          </a:prstGeom>
          <a:noFill/>
          <a:ln cap="rnd" cmpd="sng" w="9525">
            <a:solidFill>
              <a:schemeClr val="lt1"/>
            </a:solidFill>
            <a:prstDash val="solid"/>
            <a:round/>
            <a:headEnd len="sm" w="sm" type="none"/>
            <a:tailEnd len="med" w="med" type="triangle"/>
          </a:ln>
        </p:spPr>
      </p:cxnSp>
      <p:cxnSp>
        <p:nvCxnSpPr>
          <p:cNvPr id="386" name="Google Shape;386;p35"/>
          <p:cNvCxnSpPr/>
          <p:nvPr/>
        </p:nvCxnSpPr>
        <p:spPr>
          <a:xfrm flipH="1">
            <a:off x="7945427" y="1816187"/>
            <a:ext cx="1416170" cy="888153"/>
          </a:xfrm>
          <a:prstGeom prst="straightConnector1">
            <a:avLst/>
          </a:prstGeom>
          <a:noFill/>
          <a:ln cap="rnd" cmpd="sng" w="9525">
            <a:solidFill>
              <a:schemeClr val="lt1"/>
            </a:solidFill>
            <a:prstDash val="solid"/>
            <a:round/>
            <a:headEnd len="sm" w="sm" type="none"/>
            <a:tailEnd len="med" w="med" type="triangle"/>
          </a:ln>
        </p:spPr>
      </p:cxnSp>
      <p:cxnSp>
        <p:nvCxnSpPr>
          <p:cNvPr id="387" name="Google Shape;387;p35"/>
          <p:cNvCxnSpPr>
            <a:stCxn id="384" idx="0"/>
          </p:cNvCxnSpPr>
          <p:nvPr/>
        </p:nvCxnSpPr>
        <p:spPr>
          <a:xfrm flipH="1" rot="10800000">
            <a:off x="3329948" y="3693447"/>
            <a:ext cx="219600" cy="1153800"/>
          </a:xfrm>
          <a:prstGeom prst="straightConnector1">
            <a:avLst/>
          </a:prstGeom>
          <a:noFill/>
          <a:ln cap="rnd" cmpd="sng" w="9525">
            <a:solidFill>
              <a:schemeClr val="lt1"/>
            </a:solidFill>
            <a:prstDash val="solid"/>
            <a:round/>
            <a:headEnd len="sm" w="sm" type="none"/>
            <a:tailEnd len="med" w="med" type="triangle"/>
          </a:ln>
        </p:spPr>
      </p:cxnSp>
      <p:cxnSp>
        <p:nvCxnSpPr>
          <p:cNvPr id="388" name="Google Shape;388;p35"/>
          <p:cNvCxnSpPr/>
          <p:nvPr/>
        </p:nvCxnSpPr>
        <p:spPr>
          <a:xfrm rot="10800000">
            <a:off x="7447069" y="3667162"/>
            <a:ext cx="699011" cy="196522"/>
          </a:xfrm>
          <a:prstGeom prst="straightConnector1">
            <a:avLst/>
          </a:prstGeom>
          <a:noFill/>
          <a:ln cap="rnd" cmpd="sng" w="9525">
            <a:solidFill>
              <a:schemeClr val="lt1"/>
            </a:solidFill>
            <a:prstDash val="solid"/>
            <a:round/>
            <a:headEnd len="sm" w="sm" type="none"/>
            <a:tailEnd len="med" w="med" type="triangle"/>
          </a:ln>
        </p:spPr>
      </p:cxnSp>
      <p:sp>
        <p:nvSpPr>
          <p:cNvPr id="389" name="Google Shape;389;p35"/>
          <p:cNvSpPr txBox="1"/>
          <p:nvPr/>
        </p:nvSpPr>
        <p:spPr>
          <a:xfrm>
            <a:off x="50180" y="39239"/>
            <a:ext cx="3130707" cy="1200329"/>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This creates a contrast with the comfortable, relaxed atmosphere from the beginning.</a:t>
            </a:r>
            <a:endParaRPr sz="1800">
              <a:solidFill>
                <a:schemeClr val="lt1"/>
              </a:solidFill>
              <a:latin typeface="Arial"/>
              <a:ea typeface="Arial"/>
              <a:cs typeface="Arial"/>
              <a:sym typeface="Arial"/>
            </a:endParaRPr>
          </a:p>
        </p:txBody>
      </p:sp>
      <p:sp>
        <p:nvSpPr>
          <p:cNvPr id="390" name="Google Shape;390;p35"/>
          <p:cNvSpPr txBox="1"/>
          <p:nvPr/>
        </p:nvSpPr>
        <p:spPr>
          <a:xfrm>
            <a:off x="16225" y="2375338"/>
            <a:ext cx="1844764"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connotations of calm and peacefulness. Suggests fond memories contrast with the current grim reality of her life.</a:t>
            </a:r>
            <a:endParaRPr sz="1800">
              <a:solidFill>
                <a:schemeClr val="lt1"/>
              </a:solidFill>
              <a:latin typeface="Arial"/>
              <a:ea typeface="Arial"/>
              <a:cs typeface="Arial"/>
              <a:sym typeface="Arial"/>
            </a:endParaRPr>
          </a:p>
        </p:txBody>
      </p:sp>
      <p:sp>
        <p:nvSpPr>
          <p:cNvPr id="391" name="Google Shape;391;p35"/>
          <p:cNvSpPr txBox="1"/>
          <p:nvPr/>
        </p:nvSpPr>
        <p:spPr>
          <a:xfrm>
            <a:off x="5419986" y="4385632"/>
            <a:ext cx="2569473"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Demonstrates the loss of intimacy as they can no longer be affectionate. Refers to the gold statue of Midas’ daughter (in the myth). Theme of loss/change</a:t>
            </a:r>
            <a:endParaRPr sz="1800">
              <a:solidFill>
                <a:schemeClr val="lt1"/>
              </a:solidFill>
              <a:latin typeface="Arial"/>
              <a:ea typeface="Arial"/>
              <a:cs typeface="Arial"/>
              <a:sym typeface="Arial"/>
            </a:endParaRPr>
          </a:p>
        </p:txBody>
      </p:sp>
      <p:cxnSp>
        <p:nvCxnSpPr>
          <p:cNvPr id="392" name="Google Shape;392;p35"/>
          <p:cNvCxnSpPr/>
          <p:nvPr/>
        </p:nvCxnSpPr>
        <p:spPr>
          <a:xfrm rot="10800000">
            <a:off x="6300953" y="3941090"/>
            <a:ext cx="157287" cy="444542"/>
          </a:xfrm>
          <a:prstGeom prst="straightConnector1">
            <a:avLst/>
          </a:prstGeom>
          <a:noFill/>
          <a:ln cap="rnd" cmpd="sng" w="9525">
            <a:solidFill>
              <a:schemeClr val="lt1"/>
            </a:solidFill>
            <a:prstDash val="solid"/>
            <a:round/>
            <a:headEnd len="sm" w="sm" type="none"/>
            <a:tailEnd len="med" w="med" type="triangle"/>
          </a:ln>
        </p:spPr>
      </p:cxnSp>
      <p:cxnSp>
        <p:nvCxnSpPr>
          <p:cNvPr id="393" name="Google Shape;393;p35"/>
          <p:cNvCxnSpPr/>
          <p:nvPr/>
        </p:nvCxnSpPr>
        <p:spPr>
          <a:xfrm flipH="1" rot="10800000">
            <a:off x="1615533" y="3317450"/>
            <a:ext cx="729155" cy="12158"/>
          </a:xfrm>
          <a:prstGeom prst="straightConnector1">
            <a:avLst/>
          </a:prstGeom>
          <a:noFill/>
          <a:ln cap="rnd" cmpd="sng" w="9525">
            <a:solidFill>
              <a:schemeClr val="lt1"/>
            </a:solidFill>
            <a:prstDash val="solid"/>
            <a:round/>
            <a:headEnd len="sm" w="sm" type="none"/>
            <a:tailEnd len="med" w="med" type="triangle"/>
          </a:ln>
        </p:spPr>
      </p:cxnSp>
      <p:sp>
        <p:nvSpPr>
          <p:cNvPr id="394" name="Google Shape;394;p35"/>
          <p:cNvSpPr/>
          <p:nvPr/>
        </p:nvSpPr>
        <p:spPr>
          <a:xfrm>
            <a:off x="10447283" y="53097"/>
            <a:ext cx="683172" cy="987427"/>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000">
                <a:solidFill>
                  <a:schemeClr val="lt1"/>
                </a:solidFill>
                <a:latin typeface="Century Gothic"/>
                <a:ea typeface="Century Gothic"/>
                <a:cs typeface="Century Gothic"/>
                <a:sym typeface="Century Gothic"/>
              </a:rPr>
              <a:t>7</a:t>
            </a:r>
            <a:endParaRPr b="1" sz="3000">
              <a:solidFill>
                <a:schemeClr val="lt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6"/>
          <p:cNvSpPr txBox="1"/>
          <p:nvPr/>
        </p:nvSpPr>
        <p:spPr>
          <a:xfrm>
            <a:off x="1088293" y="1758784"/>
            <a:ext cx="798830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lt1"/>
                </a:solidFill>
                <a:latin typeface="Century Gothic"/>
                <a:ea typeface="Century Gothic"/>
                <a:cs typeface="Century Gothic"/>
                <a:sym typeface="Century Gothic"/>
              </a:rPr>
              <a:t>And who, when it comes to the crunch, can live</a:t>
            </a:r>
            <a:br>
              <a:rPr lang="en-GB" sz="2400">
                <a:solidFill>
                  <a:schemeClr val="lt1"/>
                </a:solidFill>
                <a:latin typeface="Century Gothic"/>
                <a:ea typeface="Century Gothic"/>
                <a:cs typeface="Century Gothic"/>
                <a:sym typeface="Century Gothic"/>
              </a:rPr>
            </a:br>
            <a:r>
              <a:rPr lang="en-GB" sz="2400">
                <a:solidFill>
                  <a:schemeClr val="lt1"/>
                </a:solidFill>
                <a:latin typeface="Century Gothic"/>
                <a:ea typeface="Century Gothic"/>
                <a:cs typeface="Century Gothic"/>
                <a:sym typeface="Century Gothic"/>
              </a:rPr>
              <a:t>with a</a:t>
            </a:r>
            <a:r>
              <a:rPr lang="en-GB" sz="2400">
                <a:solidFill>
                  <a:srgbClr val="00B050"/>
                </a:solidFill>
                <a:latin typeface="Century Gothic"/>
                <a:ea typeface="Century Gothic"/>
                <a:cs typeface="Century Gothic"/>
                <a:sym typeface="Century Gothic"/>
              </a:rPr>
              <a:t> heart of gold</a:t>
            </a:r>
            <a:r>
              <a:rPr lang="en-GB" sz="2400">
                <a:solidFill>
                  <a:schemeClr val="lt1"/>
                </a:solidFill>
                <a:latin typeface="Century Gothic"/>
                <a:ea typeface="Century Gothic"/>
                <a:cs typeface="Century Gothic"/>
                <a:sym typeface="Century Gothic"/>
              </a:rPr>
              <a:t>? That night, I </a:t>
            </a:r>
            <a:r>
              <a:rPr lang="en-GB" sz="2400">
                <a:solidFill>
                  <a:srgbClr val="00B0F0"/>
                </a:solidFill>
                <a:latin typeface="Century Gothic"/>
                <a:ea typeface="Century Gothic"/>
                <a:cs typeface="Century Gothic"/>
                <a:sym typeface="Century Gothic"/>
              </a:rPr>
              <a:t>dreamt</a:t>
            </a:r>
            <a:r>
              <a:rPr lang="en-GB" sz="2400">
                <a:solidFill>
                  <a:schemeClr val="lt1"/>
                </a:solidFill>
                <a:latin typeface="Century Gothic"/>
                <a:ea typeface="Century Gothic"/>
                <a:cs typeface="Century Gothic"/>
                <a:sym typeface="Century Gothic"/>
              </a:rPr>
              <a:t> I bore</a:t>
            </a:r>
            <a:br>
              <a:rPr lang="en-GB" sz="2400">
                <a:solidFill>
                  <a:schemeClr val="lt1"/>
                </a:solidFill>
                <a:latin typeface="Century Gothic"/>
                <a:ea typeface="Century Gothic"/>
                <a:cs typeface="Century Gothic"/>
                <a:sym typeface="Century Gothic"/>
              </a:rPr>
            </a:br>
            <a:r>
              <a:rPr lang="en-GB" sz="2400">
                <a:solidFill>
                  <a:schemeClr val="lt1"/>
                </a:solidFill>
                <a:latin typeface="Century Gothic"/>
                <a:ea typeface="Century Gothic"/>
                <a:cs typeface="Century Gothic"/>
                <a:sym typeface="Century Gothic"/>
              </a:rPr>
              <a:t>his child, its perfect ore limbs, </a:t>
            </a:r>
            <a:r>
              <a:rPr lang="en-GB" sz="2400" u="sng">
                <a:solidFill>
                  <a:schemeClr val="lt1"/>
                </a:solidFill>
                <a:latin typeface="Century Gothic"/>
                <a:ea typeface="Century Gothic"/>
                <a:cs typeface="Century Gothic"/>
                <a:sym typeface="Century Gothic"/>
              </a:rPr>
              <a:t>its little tongue</a:t>
            </a:r>
            <a:br>
              <a:rPr lang="en-GB" sz="2400" u="sng">
                <a:solidFill>
                  <a:schemeClr val="lt1"/>
                </a:solidFill>
                <a:latin typeface="Century Gothic"/>
                <a:ea typeface="Century Gothic"/>
                <a:cs typeface="Century Gothic"/>
                <a:sym typeface="Century Gothic"/>
              </a:rPr>
            </a:br>
            <a:r>
              <a:rPr lang="en-GB" sz="2400" u="sng">
                <a:solidFill>
                  <a:schemeClr val="lt1"/>
                </a:solidFill>
                <a:latin typeface="Century Gothic"/>
                <a:ea typeface="Century Gothic"/>
                <a:cs typeface="Century Gothic"/>
                <a:sym typeface="Century Gothic"/>
              </a:rPr>
              <a:t>like a precious latch, its amber eyes</a:t>
            </a:r>
            <a:br>
              <a:rPr lang="en-GB" sz="2400" u="sng">
                <a:solidFill>
                  <a:schemeClr val="lt1"/>
                </a:solidFill>
                <a:latin typeface="Century Gothic"/>
                <a:ea typeface="Century Gothic"/>
                <a:cs typeface="Century Gothic"/>
                <a:sym typeface="Century Gothic"/>
              </a:rPr>
            </a:br>
            <a:r>
              <a:rPr lang="en-GB" sz="2400" u="sng">
                <a:solidFill>
                  <a:schemeClr val="lt1"/>
                </a:solidFill>
                <a:latin typeface="Century Gothic"/>
                <a:ea typeface="Century Gothic"/>
                <a:cs typeface="Century Gothic"/>
                <a:sym typeface="Century Gothic"/>
              </a:rPr>
              <a:t>holding their pupils like flies. </a:t>
            </a:r>
            <a:r>
              <a:rPr lang="en-GB" sz="2400">
                <a:solidFill>
                  <a:schemeClr val="lt1"/>
                </a:solidFill>
                <a:latin typeface="Century Gothic"/>
                <a:ea typeface="Century Gothic"/>
                <a:cs typeface="Century Gothic"/>
                <a:sym typeface="Century Gothic"/>
              </a:rPr>
              <a:t>My </a:t>
            </a:r>
            <a:r>
              <a:rPr lang="en-GB" sz="2400">
                <a:solidFill>
                  <a:srgbClr val="00B0F0"/>
                </a:solidFill>
                <a:latin typeface="Century Gothic"/>
                <a:ea typeface="Century Gothic"/>
                <a:cs typeface="Century Gothic"/>
                <a:sym typeface="Century Gothic"/>
              </a:rPr>
              <a:t>dream</a:t>
            </a:r>
            <a:r>
              <a:rPr lang="en-GB" sz="2400">
                <a:solidFill>
                  <a:schemeClr val="lt1"/>
                </a:solidFill>
                <a:latin typeface="Century Gothic"/>
                <a:ea typeface="Century Gothic"/>
                <a:cs typeface="Century Gothic"/>
                <a:sym typeface="Century Gothic"/>
              </a:rPr>
              <a:t>-milk</a:t>
            </a:r>
            <a:br>
              <a:rPr lang="en-GB" sz="2400">
                <a:solidFill>
                  <a:schemeClr val="lt1"/>
                </a:solidFill>
                <a:latin typeface="Century Gothic"/>
                <a:ea typeface="Century Gothic"/>
                <a:cs typeface="Century Gothic"/>
                <a:sym typeface="Century Gothic"/>
              </a:rPr>
            </a:br>
            <a:r>
              <a:rPr lang="en-GB" sz="2400">
                <a:solidFill>
                  <a:srgbClr val="00B050"/>
                </a:solidFill>
                <a:latin typeface="Century Gothic"/>
                <a:ea typeface="Century Gothic"/>
                <a:cs typeface="Century Gothic"/>
                <a:sym typeface="Century Gothic"/>
              </a:rPr>
              <a:t>burned in my breasts</a:t>
            </a:r>
            <a:r>
              <a:rPr lang="en-GB" sz="2400">
                <a:solidFill>
                  <a:schemeClr val="lt1"/>
                </a:solidFill>
                <a:latin typeface="Century Gothic"/>
                <a:ea typeface="Century Gothic"/>
                <a:cs typeface="Century Gothic"/>
                <a:sym typeface="Century Gothic"/>
              </a:rPr>
              <a:t>. I woke to the </a:t>
            </a:r>
            <a:r>
              <a:rPr lang="en-GB" sz="2400">
                <a:solidFill>
                  <a:srgbClr val="F4A06D"/>
                </a:solidFill>
                <a:latin typeface="Century Gothic"/>
                <a:ea typeface="Century Gothic"/>
                <a:cs typeface="Century Gothic"/>
                <a:sym typeface="Century Gothic"/>
              </a:rPr>
              <a:t>s</a:t>
            </a:r>
            <a:r>
              <a:rPr lang="en-GB" sz="2400">
                <a:solidFill>
                  <a:srgbClr val="FFFF00"/>
                </a:solidFill>
                <a:latin typeface="Century Gothic"/>
                <a:ea typeface="Century Gothic"/>
                <a:cs typeface="Century Gothic"/>
                <a:sym typeface="Century Gothic"/>
              </a:rPr>
              <a:t>treaming </a:t>
            </a:r>
            <a:r>
              <a:rPr lang="en-GB" sz="2400">
                <a:solidFill>
                  <a:srgbClr val="F4A06D"/>
                </a:solidFill>
                <a:latin typeface="Century Gothic"/>
                <a:ea typeface="Century Gothic"/>
                <a:cs typeface="Century Gothic"/>
                <a:sym typeface="Century Gothic"/>
              </a:rPr>
              <a:t>s</a:t>
            </a:r>
            <a:r>
              <a:rPr lang="en-GB" sz="2400">
                <a:solidFill>
                  <a:srgbClr val="FFFF00"/>
                </a:solidFill>
                <a:latin typeface="Century Gothic"/>
                <a:ea typeface="Century Gothic"/>
                <a:cs typeface="Century Gothic"/>
                <a:sym typeface="Century Gothic"/>
              </a:rPr>
              <a:t>un</a:t>
            </a:r>
            <a:r>
              <a:rPr lang="en-GB" sz="2400">
                <a:solidFill>
                  <a:schemeClr val="lt1"/>
                </a:solidFill>
                <a:latin typeface="Century Gothic"/>
                <a:ea typeface="Century Gothic"/>
                <a:cs typeface="Century Gothic"/>
                <a:sym typeface="Century Gothic"/>
              </a:rPr>
              <a:t>.</a:t>
            </a:r>
            <a:endParaRPr/>
          </a:p>
        </p:txBody>
      </p:sp>
      <p:sp>
        <p:nvSpPr>
          <p:cNvPr id="400" name="Google Shape;400;p36"/>
          <p:cNvSpPr txBox="1"/>
          <p:nvPr/>
        </p:nvSpPr>
        <p:spPr>
          <a:xfrm>
            <a:off x="1498600" y="685800"/>
            <a:ext cx="84709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Cliched expression and questions creates a scathing tone. </a:t>
            </a:r>
            <a:r>
              <a:rPr lang="en-GB" sz="1800">
                <a:solidFill>
                  <a:srgbClr val="00B050"/>
                </a:solidFill>
                <a:latin typeface="Arial"/>
                <a:ea typeface="Arial"/>
                <a:cs typeface="Arial"/>
                <a:sym typeface="Arial"/>
              </a:rPr>
              <a:t>Imagery – </a:t>
            </a:r>
            <a:r>
              <a:rPr lang="en-GB" sz="1800">
                <a:solidFill>
                  <a:schemeClr val="lt1"/>
                </a:solidFill>
                <a:latin typeface="Arial"/>
                <a:ea typeface="Arial"/>
                <a:cs typeface="Arial"/>
                <a:sym typeface="Arial"/>
              </a:rPr>
              <a:t>usually suggests warmth, but here, gold is associated with coldness, greed and selfishness.  </a:t>
            </a:r>
            <a:endParaRPr sz="1800">
              <a:solidFill>
                <a:schemeClr val="lt1"/>
              </a:solidFill>
              <a:latin typeface="Arial"/>
              <a:ea typeface="Arial"/>
              <a:cs typeface="Arial"/>
              <a:sym typeface="Arial"/>
            </a:endParaRPr>
          </a:p>
        </p:txBody>
      </p:sp>
      <p:sp>
        <p:nvSpPr>
          <p:cNvPr id="401" name="Google Shape;401;p36"/>
          <p:cNvSpPr txBox="1"/>
          <p:nvPr/>
        </p:nvSpPr>
        <p:spPr>
          <a:xfrm>
            <a:off x="9945413" y="1449430"/>
            <a:ext cx="190500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Contrast and imagery creates a nightmarish description of a baby. </a:t>
            </a:r>
            <a:endParaRPr/>
          </a:p>
          <a:p>
            <a:pPr indent="0" lvl="0" marL="0" marR="0" rtl="0" algn="l">
              <a:spcBef>
                <a:spcPts val="0"/>
              </a:spcBef>
              <a:spcAft>
                <a:spcPts val="0"/>
              </a:spcAft>
              <a:buNone/>
            </a:pPr>
            <a:r>
              <a:rPr lang="en-GB" sz="1800">
                <a:solidFill>
                  <a:schemeClr val="lt1"/>
                </a:solidFill>
                <a:latin typeface="Arial"/>
                <a:ea typeface="Arial"/>
                <a:cs typeface="Arial"/>
                <a:sym typeface="Arial"/>
              </a:rPr>
              <a:t>Amber – warm, orange, flames.</a:t>
            </a:r>
            <a:endParaRPr/>
          </a:p>
          <a:p>
            <a:pPr indent="0" lvl="0" marL="0" marR="0" rtl="0" algn="l">
              <a:spcBef>
                <a:spcPts val="0"/>
              </a:spcBef>
              <a:spcAft>
                <a:spcPts val="0"/>
              </a:spcAft>
              <a:buNone/>
            </a:pPr>
            <a:r>
              <a:rPr lang="en-GB" sz="1800">
                <a:solidFill>
                  <a:schemeClr val="lt1"/>
                </a:solidFill>
                <a:latin typeface="Arial"/>
                <a:ea typeface="Arial"/>
                <a:cs typeface="Arial"/>
                <a:sym typeface="Arial"/>
              </a:rPr>
              <a:t>Flies – repulsive.</a:t>
            </a:r>
            <a:endParaRPr sz="1800">
              <a:solidFill>
                <a:schemeClr val="lt1"/>
              </a:solidFill>
              <a:latin typeface="Arial"/>
              <a:ea typeface="Arial"/>
              <a:cs typeface="Arial"/>
              <a:sym typeface="Arial"/>
            </a:endParaRPr>
          </a:p>
        </p:txBody>
      </p:sp>
      <p:sp>
        <p:nvSpPr>
          <p:cNvPr id="402" name="Google Shape;402;p36"/>
          <p:cNvSpPr txBox="1"/>
          <p:nvPr/>
        </p:nvSpPr>
        <p:spPr>
          <a:xfrm>
            <a:off x="823936" y="4630925"/>
            <a:ext cx="444500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B050"/>
                </a:solidFill>
                <a:latin typeface="Arial"/>
                <a:ea typeface="Arial"/>
                <a:cs typeface="Arial"/>
                <a:sym typeface="Arial"/>
              </a:rPr>
              <a:t>Imagery </a:t>
            </a:r>
            <a:r>
              <a:rPr lang="en-GB" sz="1800">
                <a:solidFill>
                  <a:schemeClr val="lt1"/>
                </a:solidFill>
                <a:latin typeface="Arial"/>
                <a:ea typeface="Arial"/>
                <a:cs typeface="Arial"/>
                <a:sym typeface="Arial"/>
              </a:rPr>
              <a:t>- The speaker's longing for a child is encapsulated here. This image of thwarted maternal love illustrates the pain Midas has caused his life.</a:t>
            </a:r>
            <a:endParaRPr sz="1800">
              <a:solidFill>
                <a:schemeClr val="lt1"/>
              </a:solidFill>
              <a:latin typeface="Century Gothic"/>
              <a:ea typeface="Century Gothic"/>
              <a:cs typeface="Century Gothic"/>
              <a:sym typeface="Century Gothic"/>
            </a:endParaRPr>
          </a:p>
        </p:txBody>
      </p:sp>
      <p:sp>
        <p:nvSpPr>
          <p:cNvPr id="403" name="Google Shape;403;p36"/>
          <p:cNvSpPr txBox="1"/>
          <p:nvPr/>
        </p:nvSpPr>
        <p:spPr>
          <a:xfrm>
            <a:off x="5930900" y="4330700"/>
            <a:ext cx="2456355"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Connotations of bright yellow, gold. </a:t>
            </a:r>
            <a:r>
              <a:rPr lang="en-GB" sz="1800">
                <a:solidFill>
                  <a:srgbClr val="F4A06D"/>
                </a:solidFill>
                <a:latin typeface="Arial"/>
                <a:ea typeface="Arial"/>
                <a:cs typeface="Arial"/>
                <a:sym typeface="Arial"/>
              </a:rPr>
              <a:t>Sibilance </a:t>
            </a:r>
            <a:r>
              <a:rPr lang="en-GB" sz="1800">
                <a:solidFill>
                  <a:schemeClr val="lt1"/>
                </a:solidFill>
                <a:latin typeface="Arial"/>
                <a:ea typeface="Arial"/>
                <a:cs typeface="Arial"/>
                <a:sym typeface="Arial"/>
              </a:rPr>
              <a:t>is a reminder that her every day is dominated by gold.</a:t>
            </a:r>
            <a:endParaRPr sz="1800">
              <a:solidFill>
                <a:schemeClr val="lt1"/>
              </a:solidFill>
              <a:latin typeface="Arial"/>
              <a:ea typeface="Arial"/>
              <a:cs typeface="Arial"/>
              <a:sym typeface="Arial"/>
            </a:endParaRPr>
          </a:p>
        </p:txBody>
      </p:sp>
      <p:cxnSp>
        <p:nvCxnSpPr>
          <p:cNvPr id="404" name="Google Shape;404;p36"/>
          <p:cNvCxnSpPr/>
          <p:nvPr/>
        </p:nvCxnSpPr>
        <p:spPr>
          <a:xfrm flipH="1" rot="10800000">
            <a:off x="6526924" y="2441880"/>
            <a:ext cx="3300248" cy="604630"/>
          </a:xfrm>
          <a:prstGeom prst="straightConnector1">
            <a:avLst/>
          </a:prstGeom>
          <a:noFill/>
          <a:ln cap="rnd" cmpd="sng" w="9525">
            <a:solidFill>
              <a:schemeClr val="lt1"/>
            </a:solidFill>
            <a:prstDash val="solid"/>
            <a:round/>
            <a:headEnd len="sm" w="sm" type="none"/>
            <a:tailEnd len="med" w="med" type="triangle"/>
          </a:ln>
        </p:spPr>
      </p:cxnSp>
      <p:cxnSp>
        <p:nvCxnSpPr>
          <p:cNvPr id="405" name="Google Shape;405;p36"/>
          <p:cNvCxnSpPr>
            <a:stCxn id="403" idx="0"/>
          </p:cNvCxnSpPr>
          <p:nvPr/>
        </p:nvCxnSpPr>
        <p:spPr>
          <a:xfrm flipH="1" rot="10800000">
            <a:off x="7159078" y="3962000"/>
            <a:ext cx="42000" cy="368700"/>
          </a:xfrm>
          <a:prstGeom prst="straightConnector1">
            <a:avLst/>
          </a:prstGeom>
          <a:noFill/>
          <a:ln cap="rnd" cmpd="sng" w="9525">
            <a:solidFill>
              <a:schemeClr val="accent1"/>
            </a:solidFill>
            <a:prstDash val="solid"/>
            <a:round/>
            <a:headEnd len="sm" w="sm" type="none"/>
            <a:tailEnd len="med" w="med" type="triangle"/>
          </a:ln>
        </p:spPr>
      </p:cxnSp>
      <p:cxnSp>
        <p:nvCxnSpPr>
          <p:cNvPr id="406" name="Google Shape;406;p36"/>
          <p:cNvCxnSpPr>
            <a:stCxn id="402" idx="0"/>
          </p:cNvCxnSpPr>
          <p:nvPr/>
        </p:nvCxnSpPr>
        <p:spPr>
          <a:xfrm rot="10800000">
            <a:off x="2916536" y="3962225"/>
            <a:ext cx="129900" cy="668700"/>
          </a:xfrm>
          <a:prstGeom prst="straightConnector1">
            <a:avLst/>
          </a:prstGeom>
          <a:noFill/>
          <a:ln cap="rnd" cmpd="sng" w="9525">
            <a:solidFill>
              <a:schemeClr val="lt1"/>
            </a:solidFill>
            <a:prstDash val="solid"/>
            <a:round/>
            <a:headEnd len="sm" w="sm" type="none"/>
            <a:tailEnd len="med" w="med" type="triangle"/>
          </a:ln>
        </p:spPr>
      </p:cxnSp>
      <p:cxnSp>
        <p:nvCxnSpPr>
          <p:cNvPr id="407" name="Google Shape;407;p36"/>
          <p:cNvCxnSpPr/>
          <p:nvPr/>
        </p:nvCxnSpPr>
        <p:spPr>
          <a:xfrm>
            <a:off x="11109434" y="3480755"/>
            <a:ext cx="0" cy="229397"/>
          </a:xfrm>
          <a:prstGeom prst="straightConnector1">
            <a:avLst/>
          </a:prstGeom>
          <a:noFill/>
          <a:ln cap="rnd" cmpd="sng" w="9525">
            <a:solidFill>
              <a:schemeClr val="accent1"/>
            </a:solidFill>
            <a:prstDash val="solid"/>
            <a:round/>
            <a:headEnd len="sm" w="sm" type="none"/>
            <a:tailEnd len="sm" w="sm" type="none"/>
          </a:ln>
        </p:spPr>
      </p:cxnSp>
      <p:cxnSp>
        <p:nvCxnSpPr>
          <p:cNvPr id="408" name="Google Shape;408;p36"/>
          <p:cNvCxnSpPr/>
          <p:nvPr/>
        </p:nvCxnSpPr>
        <p:spPr>
          <a:xfrm>
            <a:off x="6947338" y="3637899"/>
            <a:ext cx="3268278" cy="1307785"/>
          </a:xfrm>
          <a:prstGeom prst="straightConnector1">
            <a:avLst/>
          </a:prstGeom>
          <a:noFill/>
          <a:ln cap="rnd" cmpd="sng" w="9525">
            <a:solidFill>
              <a:schemeClr val="lt1"/>
            </a:solidFill>
            <a:prstDash val="solid"/>
            <a:round/>
            <a:headEnd len="sm" w="sm" type="none"/>
            <a:tailEnd len="med" w="med" type="triangle"/>
          </a:ln>
        </p:spPr>
      </p:cxnSp>
      <p:sp>
        <p:nvSpPr>
          <p:cNvPr id="409" name="Google Shape;409;p36"/>
          <p:cNvSpPr txBox="1"/>
          <p:nvPr/>
        </p:nvSpPr>
        <p:spPr>
          <a:xfrm>
            <a:off x="9203996" y="5092590"/>
            <a:ext cx="2725245"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B0F0"/>
                </a:solidFill>
                <a:latin typeface="Arial"/>
                <a:ea typeface="Arial"/>
                <a:cs typeface="Arial"/>
                <a:sym typeface="Arial"/>
              </a:rPr>
              <a:t>Repetition</a:t>
            </a:r>
            <a:r>
              <a:rPr lang="en-GB" sz="1800">
                <a:solidFill>
                  <a:schemeClr val="lt1"/>
                </a:solidFill>
                <a:latin typeface="Arial"/>
                <a:ea typeface="Arial"/>
                <a:cs typeface="Arial"/>
                <a:sym typeface="Arial"/>
              </a:rPr>
              <a:t> of ‘dream’/dreamt’ emphasises that this longed for child can only ever be a fantasy.</a:t>
            </a:r>
            <a:endParaRPr sz="1800">
              <a:solidFill>
                <a:schemeClr val="lt1"/>
              </a:solidFill>
              <a:latin typeface="Century Gothic"/>
              <a:ea typeface="Century Gothic"/>
              <a:cs typeface="Century Gothic"/>
              <a:sym typeface="Century Gothic"/>
            </a:endParaRPr>
          </a:p>
        </p:txBody>
      </p:sp>
      <p:sp>
        <p:nvSpPr>
          <p:cNvPr id="410" name="Google Shape;410;p36"/>
          <p:cNvSpPr txBox="1"/>
          <p:nvPr/>
        </p:nvSpPr>
        <p:spPr>
          <a:xfrm>
            <a:off x="105103" y="82714"/>
            <a:ext cx="317377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u="sng">
                <a:solidFill>
                  <a:schemeClr val="lt1"/>
                </a:solidFill>
                <a:latin typeface="Century Gothic"/>
                <a:ea typeface="Century Gothic"/>
                <a:cs typeface="Century Gothic"/>
                <a:sym typeface="Century Gothic"/>
              </a:rPr>
              <a:t>Atmosphere: sad, sombre.</a:t>
            </a:r>
            <a:endParaRPr sz="1800" u="sng">
              <a:solidFill>
                <a:schemeClr val="lt1"/>
              </a:solidFill>
              <a:latin typeface="Century Gothic"/>
              <a:ea typeface="Century Gothic"/>
              <a:cs typeface="Century Gothic"/>
              <a:sym typeface="Century Gothic"/>
            </a:endParaRPr>
          </a:p>
        </p:txBody>
      </p:sp>
      <p:cxnSp>
        <p:nvCxnSpPr>
          <p:cNvPr id="411" name="Google Shape;411;p36"/>
          <p:cNvCxnSpPr/>
          <p:nvPr/>
        </p:nvCxnSpPr>
        <p:spPr>
          <a:xfrm rot="10800000">
            <a:off x="3159720" y="1287476"/>
            <a:ext cx="0" cy="894774"/>
          </a:xfrm>
          <a:prstGeom prst="straightConnector1">
            <a:avLst/>
          </a:prstGeom>
          <a:noFill/>
          <a:ln cap="flat" cmpd="sng" w="19050">
            <a:solidFill>
              <a:schemeClr val="lt1"/>
            </a:solidFill>
            <a:prstDash val="solid"/>
            <a:round/>
            <a:headEnd len="sm" w="sm" type="none"/>
            <a:tailEnd len="med" w="med" type="triangle"/>
          </a:ln>
        </p:spPr>
      </p:cxnSp>
      <p:sp>
        <p:nvSpPr>
          <p:cNvPr id="412" name="Google Shape;412;p36"/>
          <p:cNvSpPr/>
          <p:nvPr/>
        </p:nvSpPr>
        <p:spPr>
          <a:xfrm>
            <a:off x="10447283" y="53097"/>
            <a:ext cx="683172" cy="987427"/>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000">
                <a:solidFill>
                  <a:schemeClr val="lt1"/>
                </a:solidFill>
                <a:latin typeface="Century Gothic"/>
                <a:ea typeface="Century Gothic"/>
                <a:cs typeface="Century Gothic"/>
                <a:sym typeface="Century Gothic"/>
              </a:rPr>
              <a:t>8</a:t>
            </a:r>
            <a:endParaRPr b="1" sz="3000">
              <a:solidFill>
                <a:schemeClr val="lt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7"/>
          <p:cNvSpPr txBox="1"/>
          <p:nvPr/>
        </p:nvSpPr>
        <p:spPr>
          <a:xfrm>
            <a:off x="2232589" y="1722600"/>
            <a:ext cx="7327900" cy="22467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u="sng">
                <a:solidFill>
                  <a:schemeClr val="lt1"/>
                </a:solidFill>
                <a:latin typeface="Century Gothic"/>
                <a:ea typeface="Century Gothic"/>
                <a:cs typeface="Century Gothic"/>
                <a:sym typeface="Century Gothic"/>
              </a:rPr>
              <a:t>So he had to move out</a:t>
            </a:r>
            <a:r>
              <a:rPr lang="en-GB" sz="2000">
                <a:solidFill>
                  <a:schemeClr val="lt1"/>
                </a:solidFill>
                <a:latin typeface="Century Gothic"/>
                <a:ea typeface="Century Gothic"/>
                <a:cs typeface="Century Gothic"/>
                <a:sym typeface="Century Gothic"/>
              </a:rPr>
              <a:t>. We'd a caravan</a:t>
            </a:r>
            <a:br>
              <a:rPr lang="en-GB" sz="2000">
                <a:solidFill>
                  <a:schemeClr val="lt1"/>
                </a:solidFill>
                <a:latin typeface="Century Gothic"/>
                <a:ea typeface="Century Gothic"/>
                <a:cs typeface="Century Gothic"/>
                <a:sym typeface="Century Gothic"/>
              </a:rPr>
            </a:br>
            <a:r>
              <a:rPr lang="en-GB" sz="2000">
                <a:solidFill>
                  <a:schemeClr val="lt1"/>
                </a:solidFill>
                <a:latin typeface="Century Gothic"/>
                <a:ea typeface="Century Gothic"/>
                <a:cs typeface="Century Gothic"/>
                <a:sym typeface="Century Gothic"/>
              </a:rPr>
              <a:t>in the wilds, in a </a:t>
            </a:r>
            <a:r>
              <a:rPr lang="en-GB" sz="2000">
                <a:solidFill>
                  <a:srgbClr val="FFFF00"/>
                </a:solidFill>
                <a:latin typeface="Century Gothic"/>
                <a:ea typeface="Century Gothic"/>
                <a:cs typeface="Century Gothic"/>
                <a:sym typeface="Century Gothic"/>
              </a:rPr>
              <a:t>glade of its own</a:t>
            </a:r>
            <a:r>
              <a:rPr lang="en-GB" sz="2000">
                <a:solidFill>
                  <a:schemeClr val="lt1"/>
                </a:solidFill>
                <a:latin typeface="Century Gothic"/>
                <a:ea typeface="Century Gothic"/>
                <a:cs typeface="Century Gothic"/>
                <a:sym typeface="Century Gothic"/>
              </a:rPr>
              <a:t>. I drove him up</a:t>
            </a:r>
            <a:br>
              <a:rPr lang="en-GB" sz="2000">
                <a:solidFill>
                  <a:schemeClr val="lt1"/>
                </a:solidFill>
                <a:latin typeface="Century Gothic"/>
                <a:ea typeface="Century Gothic"/>
                <a:cs typeface="Century Gothic"/>
                <a:sym typeface="Century Gothic"/>
              </a:rPr>
            </a:br>
            <a:r>
              <a:rPr lang="en-GB" sz="2000">
                <a:solidFill>
                  <a:srgbClr val="FFFF00"/>
                </a:solidFill>
                <a:latin typeface="Century Gothic"/>
                <a:ea typeface="Century Gothic"/>
                <a:cs typeface="Century Gothic"/>
                <a:sym typeface="Century Gothic"/>
              </a:rPr>
              <a:t>under cover of dark</a:t>
            </a:r>
            <a:r>
              <a:rPr lang="en-GB" sz="2000">
                <a:solidFill>
                  <a:schemeClr val="lt1"/>
                </a:solidFill>
                <a:latin typeface="Century Gothic"/>
                <a:ea typeface="Century Gothic"/>
                <a:cs typeface="Century Gothic"/>
                <a:sym typeface="Century Gothic"/>
              </a:rPr>
              <a:t>. He sat in the back.</a:t>
            </a:r>
            <a:br>
              <a:rPr lang="en-GB" sz="2000">
                <a:solidFill>
                  <a:schemeClr val="lt1"/>
                </a:solidFill>
                <a:latin typeface="Century Gothic"/>
                <a:ea typeface="Century Gothic"/>
                <a:cs typeface="Century Gothic"/>
                <a:sym typeface="Century Gothic"/>
              </a:rPr>
            </a:br>
            <a:r>
              <a:rPr lang="en-GB" sz="2000">
                <a:solidFill>
                  <a:schemeClr val="lt1"/>
                </a:solidFill>
                <a:latin typeface="Century Gothic"/>
                <a:ea typeface="Century Gothic"/>
                <a:cs typeface="Century Gothic"/>
                <a:sym typeface="Century Gothic"/>
              </a:rPr>
              <a:t>And then I came home, </a:t>
            </a:r>
            <a:r>
              <a:rPr lang="en-GB" sz="2000" u="sng">
                <a:solidFill>
                  <a:schemeClr val="lt1"/>
                </a:solidFill>
                <a:latin typeface="Century Gothic"/>
                <a:ea typeface="Century Gothic"/>
                <a:cs typeface="Century Gothic"/>
                <a:sym typeface="Century Gothic"/>
              </a:rPr>
              <a:t>the women who married the fool</a:t>
            </a:r>
            <a:br>
              <a:rPr lang="en-GB" sz="2000">
                <a:solidFill>
                  <a:schemeClr val="lt1"/>
                </a:solidFill>
                <a:latin typeface="Century Gothic"/>
                <a:ea typeface="Century Gothic"/>
                <a:cs typeface="Century Gothic"/>
                <a:sym typeface="Century Gothic"/>
              </a:rPr>
            </a:br>
            <a:r>
              <a:rPr lang="en-GB" sz="2000">
                <a:solidFill>
                  <a:schemeClr val="lt1"/>
                </a:solidFill>
                <a:latin typeface="Century Gothic"/>
                <a:ea typeface="Century Gothic"/>
                <a:cs typeface="Century Gothic"/>
                <a:sym typeface="Century Gothic"/>
              </a:rPr>
              <a:t>who wished for gold. </a:t>
            </a:r>
            <a:r>
              <a:rPr lang="en-GB" sz="2000">
                <a:solidFill>
                  <a:srgbClr val="00B0F0"/>
                </a:solidFill>
                <a:latin typeface="Century Gothic"/>
                <a:ea typeface="Century Gothic"/>
                <a:cs typeface="Century Gothic"/>
                <a:sym typeface="Century Gothic"/>
              </a:rPr>
              <a:t>At first I visited, odd times,</a:t>
            </a:r>
            <a:br>
              <a:rPr lang="en-GB" sz="2000">
                <a:solidFill>
                  <a:srgbClr val="00B0F0"/>
                </a:solidFill>
                <a:latin typeface="Century Gothic"/>
                <a:ea typeface="Century Gothic"/>
                <a:cs typeface="Century Gothic"/>
                <a:sym typeface="Century Gothic"/>
              </a:rPr>
            </a:br>
            <a:r>
              <a:rPr lang="en-GB" sz="2000">
                <a:solidFill>
                  <a:srgbClr val="00B0F0"/>
                </a:solidFill>
                <a:latin typeface="Century Gothic"/>
                <a:ea typeface="Century Gothic"/>
                <a:cs typeface="Century Gothic"/>
                <a:sym typeface="Century Gothic"/>
              </a:rPr>
              <a:t>parking the car </a:t>
            </a:r>
            <a:r>
              <a:rPr lang="en-GB" sz="2000">
                <a:solidFill>
                  <a:srgbClr val="FFFF00"/>
                </a:solidFill>
                <a:latin typeface="Century Gothic"/>
                <a:ea typeface="Century Gothic"/>
                <a:cs typeface="Century Gothic"/>
                <a:sym typeface="Century Gothic"/>
              </a:rPr>
              <a:t>a good way off</a:t>
            </a:r>
            <a:r>
              <a:rPr lang="en-GB" sz="2000">
                <a:solidFill>
                  <a:srgbClr val="00B0F0"/>
                </a:solidFill>
                <a:latin typeface="Century Gothic"/>
                <a:ea typeface="Century Gothic"/>
                <a:cs typeface="Century Gothic"/>
                <a:sym typeface="Century Gothic"/>
              </a:rPr>
              <a:t>, then walking</a:t>
            </a:r>
            <a:r>
              <a:rPr lang="en-GB" sz="2000">
                <a:solidFill>
                  <a:schemeClr val="lt1"/>
                </a:solidFill>
                <a:latin typeface="Century Gothic"/>
                <a:ea typeface="Century Gothic"/>
                <a:cs typeface="Century Gothic"/>
                <a:sym typeface="Century Gothic"/>
              </a:rPr>
              <a:t>.</a:t>
            </a:r>
            <a:br>
              <a:rPr lang="en-GB" sz="2000">
                <a:solidFill>
                  <a:schemeClr val="lt1"/>
                </a:solidFill>
                <a:latin typeface="Century Gothic"/>
                <a:ea typeface="Century Gothic"/>
                <a:cs typeface="Century Gothic"/>
                <a:sym typeface="Century Gothic"/>
              </a:rPr>
            </a:br>
            <a:endParaRPr sz="2000">
              <a:solidFill>
                <a:schemeClr val="lt1"/>
              </a:solidFill>
              <a:latin typeface="Century Gothic"/>
              <a:ea typeface="Century Gothic"/>
              <a:cs typeface="Century Gothic"/>
              <a:sym typeface="Century Gothic"/>
            </a:endParaRPr>
          </a:p>
        </p:txBody>
      </p:sp>
      <p:sp>
        <p:nvSpPr>
          <p:cNvPr id="418" name="Google Shape;418;p37"/>
          <p:cNvSpPr txBox="1"/>
          <p:nvPr/>
        </p:nvSpPr>
        <p:spPr>
          <a:xfrm>
            <a:off x="2696139" y="66983"/>
            <a:ext cx="64008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In Stanza 9, the consequences of the myth and the effect on their lives continues to destroy their relationship.</a:t>
            </a:r>
            <a:endParaRPr sz="1800">
              <a:solidFill>
                <a:schemeClr val="lt1"/>
              </a:solidFill>
              <a:latin typeface="Arial"/>
              <a:ea typeface="Arial"/>
              <a:cs typeface="Arial"/>
              <a:sym typeface="Arial"/>
            </a:endParaRPr>
          </a:p>
        </p:txBody>
      </p:sp>
      <p:sp>
        <p:nvSpPr>
          <p:cNvPr id="419" name="Google Shape;419;p37"/>
          <p:cNvSpPr txBox="1"/>
          <p:nvPr/>
        </p:nvSpPr>
        <p:spPr>
          <a:xfrm>
            <a:off x="8760764" y="3146793"/>
            <a:ext cx="30480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u="sng">
                <a:solidFill>
                  <a:schemeClr val="lt1"/>
                </a:solidFill>
                <a:latin typeface="Arial"/>
                <a:ea typeface="Arial"/>
                <a:cs typeface="Arial"/>
                <a:sym typeface="Arial"/>
              </a:rPr>
              <a:t>Third person narrative -  </a:t>
            </a:r>
            <a:r>
              <a:rPr lang="en-GB" sz="1800">
                <a:solidFill>
                  <a:schemeClr val="lt1"/>
                </a:solidFill>
                <a:latin typeface="Arial"/>
                <a:ea typeface="Arial"/>
                <a:cs typeface="Arial"/>
                <a:sym typeface="Arial"/>
              </a:rPr>
              <a:t>clearly blaming her husband for stupidly wishing for gold while reflecting on the derision and mockery of gossipmongers. </a:t>
            </a:r>
            <a:endParaRPr/>
          </a:p>
        </p:txBody>
      </p:sp>
      <p:sp>
        <p:nvSpPr>
          <p:cNvPr id="420" name="Google Shape;420;p37"/>
          <p:cNvSpPr txBox="1"/>
          <p:nvPr/>
        </p:nvSpPr>
        <p:spPr>
          <a:xfrm>
            <a:off x="1875878" y="4078543"/>
            <a:ext cx="285871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The fact she parks the car 'a good way off‘ suggests hesitancy and fear. </a:t>
            </a:r>
            <a:endParaRPr sz="1800">
              <a:solidFill>
                <a:schemeClr val="lt1"/>
              </a:solidFill>
              <a:latin typeface="Arial"/>
              <a:ea typeface="Arial"/>
              <a:cs typeface="Arial"/>
              <a:sym typeface="Arial"/>
            </a:endParaRPr>
          </a:p>
        </p:txBody>
      </p:sp>
      <p:cxnSp>
        <p:nvCxnSpPr>
          <p:cNvPr id="421" name="Google Shape;421;p37"/>
          <p:cNvCxnSpPr/>
          <p:nvPr/>
        </p:nvCxnSpPr>
        <p:spPr>
          <a:xfrm flipH="1">
            <a:off x="3834524" y="1588110"/>
            <a:ext cx="115614" cy="251201"/>
          </a:xfrm>
          <a:prstGeom prst="straightConnector1">
            <a:avLst/>
          </a:prstGeom>
          <a:noFill/>
          <a:ln cap="flat" cmpd="sng" w="19050">
            <a:solidFill>
              <a:schemeClr val="lt1"/>
            </a:solidFill>
            <a:prstDash val="solid"/>
            <a:round/>
            <a:headEnd len="sm" w="sm" type="none"/>
            <a:tailEnd len="med" w="med" type="triangle"/>
          </a:ln>
        </p:spPr>
      </p:cxnSp>
      <p:cxnSp>
        <p:nvCxnSpPr>
          <p:cNvPr id="422" name="Google Shape;422;p37"/>
          <p:cNvCxnSpPr/>
          <p:nvPr/>
        </p:nvCxnSpPr>
        <p:spPr>
          <a:xfrm rot="10800000">
            <a:off x="8175296" y="3030546"/>
            <a:ext cx="522321" cy="252516"/>
          </a:xfrm>
          <a:prstGeom prst="straightConnector1">
            <a:avLst/>
          </a:prstGeom>
          <a:noFill/>
          <a:ln cap="flat" cmpd="sng" w="19050">
            <a:solidFill>
              <a:schemeClr val="lt1"/>
            </a:solidFill>
            <a:prstDash val="solid"/>
            <a:round/>
            <a:headEnd len="sm" w="sm" type="none"/>
            <a:tailEnd len="med" w="med" type="triangle"/>
          </a:ln>
        </p:spPr>
      </p:cxnSp>
      <p:cxnSp>
        <p:nvCxnSpPr>
          <p:cNvPr id="423" name="Google Shape;423;p37"/>
          <p:cNvCxnSpPr/>
          <p:nvPr/>
        </p:nvCxnSpPr>
        <p:spPr>
          <a:xfrm flipH="1" rot="10800000">
            <a:off x="4412056" y="3562801"/>
            <a:ext cx="262758" cy="588579"/>
          </a:xfrm>
          <a:prstGeom prst="straightConnector1">
            <a:avLst/>
          </a:prstGeom>
          <a:noFill/>
          <a:ln cap="flat" cmpd="sng" w="19050">
            <a:solidFill>
              <a:schemeClr val="lt1"/>
            </a:solidFill>
            <a:prstDash val="solid"/>
            <a:round/>
            <a:headEnd len="sm" w="sm" type="none"/>
            <a:tailEnd len="med" w="med" type="triangle"/>
          </a:ln>
        </p:spPr>
      </p:cxnSp>
      <p:sp>
        <p:nvSpPr>
          <p:cNvPr id="424" name="Google Shape;424;p37"/>
          <p:cNvSpPr txBox="1"/>
          <p:nvPr/>
        </p:nvSpPr>
        <p:spPr>
          <a:xfrm>
            <a:off x="11739" y="2209170"/>
            <a:ext cx="2157703"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Century Gothic"/>
                <a:ea typeface="Century Gothic"/>
                <a:cs typeface="Century Gothic"/>
                <a:sym typeface="Century Gothic"/>
              </a:rPr>
              <a:t>Separated and removed from society. Suggests shame, danger, outcast. Highlights Mrs M’s embarassment</a:t>
            </a:r>
            <a:endParaRPr sz="1800">
              <a:solidFill>
                <a:schemeClr val="lt1"/>
              </a:solidFill>
              <a:latin typeface="Century Gothic"/>
              <a:ea typeface="Century Gothic"/>
              <a:cs typeface="Century Gothic"/>
              <a:sym typeface="Century Gothic"/>
            </a:endParaRPr>
          </a:p>
        </p:txBody>
      </p:sp>
      <p:cxnSp>
        <p:nvCxnSpPr>
          <p:cNvPr id="425" name="Google Shape;425;p37"/>
          <p:cNvCxnSpPr/>
          <p:nvPr/>
        </p:nvCxnSpPr>
        <p:spPr>
          <a:xfrm>
            <a:off x="6560527" y="3283062"/>
            <a:ext cx="38204" cy="1824966"/>
          </a:xfrm>
          <a:prstGeom prst="straightConnector1">
            <a:avLst/>
          </a:prstGeom>
          <a:noFill/>
          <a:ln cap="flat" cmpd="sng" w="19050">
            <a:solidFill>
              <a:schemeClr val="lt1"/>
            </a:solidFill>
            <a:prstDash val="solid"/>
            <a:round/>
            <a:headEnd len="sm" w="sm" type="none"/>
            <a:tailEnd len="med" w="med" type="triangle"/>
          </a:ln>
        </p:spPr>
      </p:cxnSp>
      <p:sp>
        <p:nvSpPr>
          <p:cNvPr id="426" name="Google Shape;426;p37"/>
          <p:cNvSpPr txBox="1"/>
          <p:nvPr/>
        </p:nvSpPr>
        <p:spPr>
          <a:xfrm>
            <a:off x="4412056" y="5123263"/>
            <a:ext cx="4413469"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Century Gothic"/>
                <a:ea typeface="Century Gothic"/>
                <a:cs typeface="Century Gothic"/>
                <a:sym typeface="Century Gothic"/>
              </a:rPr>
              <a:t>The long sentence with parenthesis emphasises the slow breakdown of the relationship.</a:t>
            </a:r>
            <a:endParaRPr sz="1800">
              <a:solidFill>
                <a:schemeClr val="lt1"/>
              </a:solidFill>
              <a:latin typeface="Century Gothic"/>
              <a:ea typeface="Century Gothic"/>
              <a:cs typeface="Century Gothic"/>
              <a:sym typeface="Century Gothic"/>
            </a:endParaRPr>
          </a:p>
        </p:txBody>
      </p:sp>
      <p:sp>
        <p:nvSpPr>
          <p:cNvPr id="427" name="Google Shape;427;p37"/>
          <p:cNvSpPr txBox="1"/>
          <p:nvPr/>
        </p:nvSpPr>
        <p:spPr>
          <a:xfrm>
            <a:off x="1028263" y="967095"/>
            <a:ext cx="623263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B0F0"/>
                </a:solidFill>
                <a:latin typeface="Century Gothic"/>
                <a:ea typeface="Century Gothic"/>
                <a:cs typeface="Century Gothic"/>
                <a:sym typeface="Century Gothic"/>
              </a:rPr>
              <a:t>Short statement </a:t>
            </a:r>
            <a:r>
              <a:rPr lang="en-GB" sz="1800">
                <a:solidFill>
                  <a:schemeClr val="lt1"/>
                </a:solidFill>
                <a:latin typeface="Century Gothic"/>
                <a:ea typeface="Century Gothic"/>
                <a:cs typeface="Century Gothic"/>
                <a:sym typeface="Century Gothic"/>
              </a:rPr>
              <a:t>creates a matter of fact tone, suggesting Mrs M had reached the end of her tether.</a:t>
            </a:r>
            <a:endParaRPr sz="1800">
              <a:solidFill>
                <a:schemeClr val="lt1"/>
              </a:solidFill>
              <a:latin typeface="Century Gothic"/>
              <a:ea typeface="Century Gothic"/>
              <a:cs typeface="Century Gothic"/>
              <a:sym typeface="Century Gothic"/>
            </a:endParaRPr>
          </a:p>
        </p:txBody>
      </p:sp>
      <p:cxnSp>
        <p:nvCxnSpPr>
          <p:cNvPr id="428" name="Google Shape;428;p37"/>
          <p:cNvCxnSpPr/>
          <p:nvPr/>
        </p:nvCxnSpPr>
        <p:spPr>
          <a:xfrm flipH="1">
            <a:off x="1788981" y="2543505"/>
            <a:ext cx="502334" cy="167062"/>
          </a:xfrm>
          <a:prstGeom prst="straightConnector1">
            <a:avLst/>
          </a:prstGeom>
          <a:noFill/>
          <a:ln cap="flat" cmpd="sng" w="19050">
            <a:solidFill>
              <a:schemeClr val="lt1"/>
            </a:solidFill>
            <a:prstDash val="solid"/>
            <a:round/>
            <a:headEnd len="sm" w="sm" type="none"/>
            <a:tailEnd len="med" w="med" type="triangle"/>
          </a:ln>
        </p:spPr>
      </p:cxnSp>
      <p:sp>
        <p:nvSpPr>
          <p:cNvPr id="429" name="Google Shape;429;p37"/>
          <p:cNvSpPr/>
          <p:nvPr/>
        </p:nvSpPr>
        <p:spPr>
          <a:xfrm>
            <a:off x="10447283" y="53097"/>
            <a:ext cx="683172" cy="987427"/>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000">
                <a:solidFill>
                  <a:schemeClr val="lt1"/>
                </a:solidFill>
                <a:latin typeface="Century Gothic"/>
                <a:ea typeface="Century Gothic"/>
                <a:cs typeface="Century Gothic"/>
                <a:sym typeface="Century Gothic"/>
              </a:rPr>
              <a:t>9</a:t>
            </a:r>
            <a:endParaRPr b="1" sz="300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GB"/>
              <a:t>‘Mrs Midas’ – Planning your work.</a:t>
            </a:r>
            <a:endParaRPr/>
          </a:p>
        </p:txBody>
      </p:sp>
      <p:sp>
        <p:nvSpPr>
          <p:cNvPr id="156" name="Google Shape;156;p20"/>
          <p:cNvSpPr txBox="1"/>
          <p:nvPr>
            <p:ph idx="1" type="body"/>
          </p:nvPr>
        </p:nvSpPr>
        <p:spPr>
          <a:xfrm>
            <a:off x="1251438" y="1632504"/>
            <a:ext cx="8946541" cy="419548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GB"/>
              <a:t>Tasks 1-4 introduce the poem and ensure your understanding. These will form your notes on the poem. </a:t>
            </a:r>
            <a:r>
              <a:rPr i="1" lang="en-GB"/>
              <a:t>This should take you 1-2 periods</a:t>
            </a:r>
            <a:r>
              <a:rPr lang="en-GB"/>
              <a:t>.</a:t>
            </a:r>
            <a:endParaRPr/>
          </a:p>
          <a:p>
            <a:pPr indent="-241300" lvl="0" marL="342900" rtl="0" algn="l">
              <a:spcBef>
                <a:spcPts val="1000"/>
              </a:spcBef>
              <a:spcAft>
                <a:spcPts val="0"/>
              </a:spcAft>
              <a:buSzPts val="1600"/>
              <a:buNone/>
            </a:pPr>
            <a:r>
              <a:t/>
            </a:r>
            <a:endParaRPr/>
          </a:p>
          <a:p>
            <a:pPr indent="-342900" lvl="0" marL="342900" rtl="0" algn="l">
              <a:spcBef>
                <a:spcPts val="1000"/>
              </a:spcBef>
              <a:spcAft>
                <a:spcPts val="0"/>
              </a:spcAft>
              <a:buSzPts val="1600"/>
              <a:buChar char="►"/>
            </a:pPr>
            <a:r>
              <a:rPr lang="en-GB"/>
              <a:t>Task 5 is to annotate the poem.</a:t>
            </a:r>
            <a:endParaRPr/>
          </a:p>
          <a:p>
            <a:pPr indent="-342900" lvl="0" marL="342900" rtl="0" algn="l">
              <a:spcBef>
                <a:spcPts val="1000"/>
              </a:spcBef>
              <a:spcAft>
                <a:spcPts val="0"/>
              </a:spcAft>
              <a:buSzPts val="1600"/>
              <a:buChar char="►"/>
            </a:pPr>
            <a:r>
              <a:rPr lang="en-GB"/>
              <a:t>If possible, print off a copy of the poem so that you can annotate it tomorrow.</a:t>
            </a:r>
            <a:endParaRPr/>
          </a:p>
          <a:p>
            <a:pPr indent="-342900" lvl="0" marL="342900" rtl="0" algn="l">
              <a:spcBef>
                <a:spcPts val="1000"/>
              </a:spcBef>
              <a:spcAft>
                <a:spcPts val="0"/>
              </a:spcAft>
              <a:buSzPts val="1600"/>
              <a:buChar char="►"/>
            </a:pPr>
            <a:r>
              <a:rPr lang="en-GB"/>
              <a:t>Otherwise, you should write out each stanza (take at least half a page) and add your annotations around it. </a:t>
            </a:r>
            <a:r>
              <a:rPr i="1" lang="en-GB"/>
              <a:t>This is likely to take the equivalent of 3 periods.</a:t>
            </a:r>
            <a:endParaRPr/>
          </a:p>
        </p:txBody>
      </p:sp>
      <p:sp>
        <p:nvSpPr>
          <p:cNvPr id="157" name="Google Shape;157;p20"/>
          <p:cNvSpPr txBox="1"/>
          <p:nvPr/>
        </p:nvSpPr>
        <p:spPr>
          <a:xfrm>
            <a:off x="1965434" y="5223641"/>
            <a:ext cx="7493876" cy="923330"/>
          </a:xfrm>
          <a:prstGeom prst="rect">
            <a:avLst/>
          </a:prstGeom>
          <a:gradFill>
            <a:gsLst>
              <a:gs pos="0">
                <a:srgbClr val="F9F0E0"/>
              </a:gs>
              <a:gs pos="100000">
                <a:srgbClr val="EBC874"/>
              </a:gs>
            </a:gsLst>
            <a:lin ang="5400000" scaled="0"/>
          </a:gradFill>
          <a:ln cap="rnd"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1800" u="sng" cap="none" strike="noStrike">
                <a:solidFill>
                  <a:schemeClr val="dk1"/>
                </a:solidFill>
                <a:latin typeface="Century Gothic"/>
                <a:ea typeface="Century Gothic"/>
                <a:cs typeface="Century Gothic"/>
                <a:sym typeface="Century Gothic"/>
              </a:rPr>
              <a:t>All tasks and annotations must be completed by Friday 15</a:t>
            </a:r>
            <a:r>
              <a:rPr b="1" baseline="30000" i="0" lang="en-GB" sz="1800" u="sng" cap="none" strike="noStrike">
                <a:solidFill>
                  <a:schemeClr val="dk1"/>
                </a:solidFill>
                <a:latin typeface="Century Gothic"/>
                <a:ea typeface="Century Gothic"/>
                <a:cs typeface="Century Gothic"/>
                <a:sym typeface="Century Gothic"/>
              </a:rPr>
              <a:t>th</a:t>
            </a:r>
            <a:r>
              <a:rPr b="1" i="0" lang="en-GB" sz="1800" u="sng" cap="none" strike="noStrike">
                <a:solidFill>
                  <a:schemeClr val="dk1"/>
                </a:solidFill>
                <a:latin typeface="Century Gothic"/>
                <a:ea typeface="Century Gothic"/>
                <a:cs typeface="Century Gothic"/>
                <a:sym typeface="Century Gothic"/>
              </a:rPr>
              <a:t> January as next week you will be answering textual analysis questions on the poem. </a:t>
            </a:r>
            <a:endParaRPr b="1" sz="1800" u="sng">
              <a:solidFill>
                <a:schemeClr val="dk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8"/>
          <p:cNvSpPr txBox="1"/>
          <p:nvPr/>
        </p:nvSpPr>
        <p:spPr>
          <a:xfrm>
            <a:off x="1270000" y="2413000"/>
            <a:ext cx="8153400"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lt1"/>
                </a:solidFill>
                <a:latin typeface="Century Gothic"/>
                <a:ea typeface="Century Gothic"/>
                <a:cs typeface="Century Gothic"/>
                <a:sym typeface="Century Gothic"/>
              </a:rPr>
              <a:t>You knew you were getting close. </a:t>
            </a:r>
            <a:r>
              <a:rPr lang="en-GB" sz="2400" u="sng">
                <a:solidFill>
                  <a:schemeClr val="lt1"/>
                </a:solidFill>
                <a:latin typeface="Century Gothic"/>
                <a:ea typeface="Century Gothic"/>
                <a:cs typeface="Century Gothic"/>
                <a:sym typeface="Century Gothic"/>
              </a:rPr>
              <a:t>Golden trout</a:t>
            </a:r>
            <a:br>
              <a:rPr lang="en-GB" sz="2400">
                <a:solidFill>
                  <a:schemeClr val="lt1"/>
                </a:solidFill>
                <a:latin typeface="Century Gothic"/>
                <a:ea typeface="Century Gothic"/>
                <a:cs typeface="Century Gothic"/>
                <a:sym typeface="Century Gothic"/>
              </a:rPr>
            </a:br>
            <a:r>
              <a:rPr lang="en-GB" sz="2400">
                <a:solidFill>
                  <a:schemeClr val="lt1"/>
                </a:solidFill>
                <a:latin typeface="Century Gothic"/>
                <a:ea typeface="Century Gothic"/>
                <a:cs typeface="Century Gothic"/>
                <a:sym typeface="Century Gothic"/>
              </a:rPr>
              <a:t>on the grass. One day, a </a:t>
            </a:r>
            <a:r>
              <a:rPr lang="en-GB" sz="2400" u="sng">
                <a:solidFill>
                  <a:schemeClr val="lt1"/>
                </a:solidFill>
                <a:latin typeface="Century Gothic"/>
                <a:ea typeface="Century Gothic"/>
                <a:cs typeface="Century Gothic"/>
                <a:sym typeface="Century Gothic"/>
              </a:rPr>
              <a:t>hare hung </a:t>
            </a:r>
            <a:r>
              <a:rPr lang="en-GB" sz="2400">
                <a:solidFill>
                  <a:schemeClr val="lt1"/>
                </a:solidFill>
                <a:latin typeface="Century Gothic"/>
                <a:ea typeface="Century Gothic"/>
                <a:cs typeface="Century Gothic"/>
                <a:sym typeface="Century Gothic"/>
              </a:rPr>
              <a:t>from a larch,</a:t>
            </a:r>
            <a:br>
              <a:rPr lang="en-GB" sz="2400">
                <a:solidFill>
                  <a:schemeClr val="lt1"/>
                </a:solidFill>
                <a:latin typeface="Century Gothic"/>
                <a:ea typeface="Century Gothic"/>
                <a:cs typeface="Century Gothic"/>
                <a:sym typeface="Century Gothic"/>
              </a:rPr>
            </a:br>
            <a:r>
              <a:rPr lang="en-GB" sz="2400">
                <a:solidFill>
                  <a:schemeClr val="lt1"/>
                </a:solidFill>
                <a:latin typeface="Century Gothic"/>
                <a:ea typeface="Century Gothic"/>
                <a:cs typeface="Century Gothic"/>
                <a:sym typeface="Century Gothic"/>
              </a:rPr>
              <a:t>a beautiful </a:t>
            </a:r>
            <a:r>
              <a:rPr lang="en-GB" sz="2400" u="sng">
                <a:solidFill>
                  <a:srgbClr val="FFFF00"/>
                </a:solidFill>
                <a:latin typeface="Century Gothic"/>
                <a:ea typeface="Century Gothic"/>
                <a:cs typeface="Century Gothic"/>
                <a:sym typeface="Century Gothic"/>
              </a:rPr>
              <a:t>lemon</a:t>
            </a:r>
            <a:r>
              <a:rPr lang="en-GB" sz="2400" u="sng">
                <a:solidFill>
                  <a:schemeClr val="lt1"/>
                </a:solidFill>
                <a:latin typeface="Century Gothic"/>
                <a:ea typeface="Century Gothic"/>
                <a:cs typeface="Century Gothic"/>
                <a:sym typeface="Century Gothic"/>
              </a:rPr>
              <a:t> mistake</a:t>
            </a:r>
            <a:r>
              <a:rPr lang="en-GB" sz="2400">
                <a:solidFill>
                  <a:schemeClr val="lt1"/>
                </a:solidFill>
                <a:latin typeface="Century Gothic"/>
                <a:ea typeface="Century Gothic"/>
                <a:cs typeface="Century Gothic"/>
                <a:sym typeface="Century Gothic"/>
              </a:rPr>
              <a:t>. And then his footprints,</a:t>
            </a:r>
            <a:br>
              <a:rPr lang="en-GB" sz="2400">
                <a:solidFill>
                  <a:schemeClr val="lt1"/>
                </a:solidFill>
                <a:latin typeface="Century Gothic"/>
                <a:ea typeface="Century Gothic"/>
                <a:cs typeface="Century Gothic"/>
                <a:sym typeface="Century Gothic"/>
              </a:rPr>
            </a:br>
            <a:r>
              <a:rPr lang="en-GB" sz="2400">
                <a:solidFill>
                  <a:schemeClr val="lt1"/>
                </a:solidFill>
                <a:latin typeface="Century Gothic"/>
                <a:ea typeface="Century Gothic"/>
                <a:cs typeface="Century Gothic"/>
                <a:sym typeface="Century Gothic"/>
              </a:rPr>
              <a:t>glistening next to the river's path. He was </a:t>
            </a:r>
            <a:r>
              <a:rPr lang="en-GB" sz="2400">
                <a:solidFill>
                  <a:srgbClr val="FFFF00"/>
                </a:solidFill>
                <a:latin typeface="Century Gothic"/>
                <a:ea typeface="Century Gothic"/>
                <a:cs typeface="Century Gothic"/>
                <a:sym typeface="Century Gothic"/>
              </a:rPr>
              <a:t>thin,</a:t>
            </a:r>
            <a:br>
              <a:rPr lang="en-GB" sz="2400">
                <a:solidFill>
                  <a:srgbClr val="FFFF00"/>
                </a:solidFill>
                <a:latin typeface="Century Gothic"/>
                <a:ea typeface="Century Gothic"/>
                <a:cs typeface="Century Gothic"/>
                <a:sym typeface="Century Gothic"/>
              </a:rPr>
            </a:br>
            <a:r>
              <a:rPr lang="en-GB" sz="2400">
                <a:solidFill>
                  <a:srgbClr val="FFFF00"/>
                </a:solidFill>
                <a:latin typeface="Century Gothic"/>
                <a:ea typeface="Century Gothic"/>
                <a:cs typeface="Century Gothic"/>
                <a:sym typeface="Century Gothic"/>
              </a:rPr>
              <a:t>delirious</a:t>
            </a:r>
            <a:r>
              <a:rPr lang="en-GB" sz="2400">
                <a:solidFill>
                  <a:schemeClr val="lt1"/>
                </a:solidFill>
                <a:latin typeface="Century Gothic"/>
                <a:ea typeface="Century Gothic"/>
                <a:cs typeface="Century Gothic"/>
                <a:sym typeface="Century Gothic"/>
              </a:rPr>
              <a:t>; hearing</a:t>
            </a:r>
            <a:r>
              <a:rPr lang="en-GB" sz="2400">
                <a:solidFill>
                  <a:srgbClr val="00B0F0"/>
                </a:solidFill>
                <a:latin typeface="Century Gothic"/>
                <a:ea typeface="Century Gothic"/>
                <a:cs typeface="Century Gothic"/>
                <a:sym typeface="Century Gothic"/>
              </a:rPr>
              <a:t>, he said, </a:t>
            </a:r>
            <a:r>
              <a:rPr lang="en-GB" sz="2400">
                <a:solidFill>
                  <a:schemeClr val="lt1"/>
                </a:solidFill>
                <a:latin typeface="Century Gothic"/>
                <a:ea typeface="Century Gothic"/>
                <a:cs typeface="Century Gothic"/>
                <a:sym typeface="Century Gothic"/>
              </a:rPr>
              <a:t>the music of Pan</a:t>
            </a:r>
            <a:br>
              <a:rPr lang="en-GB" sz="2400">
                <a:solidFill>
                  <a:schemeClr val="lt1"/>
                </a:solidFill>
                <a:latin typeface="Century Gothic"/>
                <a:ea typeface="Century Gothic"/>
                <a:cs typeface="Century Gothic"/>
                <a:sym typeface="Century Gothic"/>
              </a:rPr>
            </a:br>
            <a:r>
              <a:rPr lang="en-GB" sz="2400">
                <a:solidFill>
                  <a:schemeClr val="lt1"/>
                </a:solidFill>
                <a:latin typeface="Century Gothic"/>
                <a:ea typeface="Century Gothic"/>
                <a:cs typeface="Century Gothic"/>
                <a:sym typeface="Century Gothic"/>
              </a:rPr>
              <a:t>from the woods. Listen. That was the last straw.</a:t>
            </a:r>
            <a:br>
              <a:rPr lang="en-GB" sz="1800">
                <a:solidFill>
                  <a:schemeClr val="lt1"/>
                </a:solidFill>
                <a:latin typeface="Century Gothic"/>
                <a:ea typeface="Century Gothic"/>
                <a:cs typeface="Century Gothic"/>
                <a:sym typeface="Century Gothic"/>
              </a:rPr>
            </a:br>
            <a:endParaRPr sz="1800">
              <a:solidFill>
                <a:schemeClr val="lt1"/>
              </a:solidFill>
              <a:latin typeface="Century Gothic"/>
              <a:ea typeface="Century Gothic"/>
              <a:cs typeface="Century Gothic"/>
              <a:sym typeface="Century Gothic"/>
            </a:endParaRPr>
          </a:p>
        </p:txBody>
      </p:sp>
      <p:sp>
        <p:nvSpPr>
          <p:cNvPr id="435" name="Google Shape;435;p38"/>
          <p:cNvSpPr txBox="1"/>
          <p:nvPr/>
        </p:nvSpPr>
        <p:spPr>
          <a:xfrm>
            <a:off x="127000" y="140869"/>
            <a:ext cx="94234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Stanza 10 describes Midas’ distanced, detached separate lifestyle.</a:t>
            </a:r>
            <a:endParaRPr sz="1800">
              <a:solidFill>
                <a:schemeClr val="lt1"/>
              </a:solidFill>
              <a:latin typeface="Arial"/>
              <a:ea typeface="Arial"/>
              <a:cs typeface="Arial"/>
              <a:sym typeface="Arial"/>
            </a:endParaRPr>
          </a:p>
        </p:txBody>
      </p:sp>
      <p:sp>
        <p:nvSpPr>
          <p:cNvPr id="436" name="Google Shape;436;p38"/>
          <p:cNvSpPr txBox="1"/>
          <p:nvPr/>
        </p:nvSpPr>
        <p:spPr>
          <a:xfrm>
            <a:off x="40663" y="5186893"/>
            <a:ext cx="3383517"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Word choice depicts Midas as an empty shell of the man he was, highlighting the pitfalls of greed. Links back to ‘slakes no thirst’</a:t>
            </a:r>
            <a:endParaRPr sz="1800">
              <a:solidFill>
                <a:schemeClr val="lt1"/>
              </a:solidFill>
              <a:latin typeface="Century Gothic"/>
              <a:ea typeface="Century Gothic"/>
              <a:cs typeface="Century Gothic"/>
              <a:sym typeface="Century Gothic"/>
            </a:endParaRPr>
          </a:p>
        </p:txBody>
      </p:sp>
      <p:sp>
        <p:nvSpPr>
          <p:cNvPr id="437" name="Google Shape;437;p38"/>
          <p:cNvSpPr txBox="1"/>
          <p:nvPr/>
        </p:nvSpPr>
        <p:spPr>
          <a:xfrm>
            <a:off x="9466525" y="2462571"/>
            <a:ext cx="236220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B0F0"/>
                </a:solidFill>
                <a:latin typeface="Arial"/>
                <a:ea typeface="Arial"/>
                <a:cs typeface="Arial"/>
                <a:sym typeface="Arial"/>
              </a:rPr>
              <a:t>Parenthesis </a:t>
            </a:r>
            <a:r>
              <a:rPr lang="en-GB" sz="1800">
                <a:solidFill>
                  <a:schemeClr val="lt1"/>
                </a:solidFill>
                <a:latin typeface="Arial"/>
                <a:ea typeface="Arial"/>
                <a:cs typeface="Arial"/>
                <a:sym typeface="Arial"/>
              </a:rPr>
              <a:t>highlights he is the only one who can hear this music.</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GB" sz="1800">
                <a:solidFill>
                  <a:schemeClr val="lt1"/>
                </a:solidFill>
                <a:latin typeface="Arial"/>
                <a:ea typeface="Arial"/>
                <a:cs typeface="Arial"/>
                <a:sym typeface="Arial"/>
              </a:rPr>
              <a:t>Emphasises his madness and the delirium that has set in.</a:t>
            </a:r>
            <a:endParaRPr sz="1800">
              <a:solidFill>
                <a:schemeClr val="lt1"/>
              </a:solidFill>
              <a:latin typeface="Arial"/>
              <a:ea typeface="Arial"/>
              <a:cs typeface="Arial"/>
              <a:sym typeface="Arial"/>
            </a:endParaRPr>
          </a:p>
        </p:txBody>
      </p:sp>
      <p:sp>
        <p:nvSpPr>
          <p:cNvPr id="438" name="Google Shape;438;p38"/>
          <p:cNvSpPr txBox="1"/>
          <p:nvPr/>
        </p:nvSpPr>
        <p:spPr>
          <a:xfrm>
            <a:off x="6788150" y="5631806"/>
            <a:ext cx="468630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Blunt, short sentences highlight that this proves to be the breaking point for Mrs Midas; she can no longer cope with the distress Midas has burdened her with. </a:t>
            </a:r>
            <a:endParaRPr sz="1800">
              <a:solidFill>
                <a:schemeClr val="lt1"/>
              </a:solidFill>
              <a:latin typeface="Arial"/>
              <a:ea typeface="Arial"/>
              <a:cs typeface="Arial"/>
              <a:sym typeface="Arial"/>
            </a:endParaRPr>
          </a:p>
        </p:txBody>
      </p:sp>
      <p:cxnSp>
        <p:nvCxnSpPr>
          <p:cNvPr id="439" name="Google Shape;439;p38"/>
          <p:cNvCxnSpPr/>
          <p:nvPr/>
        </p:nvCxnSpPr>
        <p:spPr>
          <a:xfrm flipH="1">
            <a:off x="3964524" y="1829468"/>
            <a:ext cx="736752" cy="1402085"/>
          </a:xfrm>
          <a:prstGeom prst="straightConnector1">
            <a:avLst/>
          </a:prstGeom>
          <a:noFill/>
          <a:ln cap="flat" cmpd="sng" w="12700">
            <a:solidFill>
              <a:schemeClr val="lt1"/>
            </a:solidFill>
            <a:prstDash val="solid"/>
            <a:round/>
            <a:headEnd len="sm" w="sm" type="none"/>
            <a:tailEnd len="med" w="med" type="triangle"/>
          </a:ln>
        </p:spPr>
      </p:cxnSp>
      <p:cxnSp>
        <p:nvCxnSpPr>
          <p:cNvPr id="440" name="Google Shape;440;p38"/>
          <p:cNvCxnSpPr/>
          <p:nvPr/>
        </p:nvCxnSpPr>
        <p:spPr>
          <a:xfrm flipH="1">
            <a:off x="5094516" y="2786327"/>
            <a:ext cx="4372009" cy="1239135"/>
          </a:xfrm>
          <a:prstGeom prst="straightConnector1">
            <a:avLst/>
          </a:prstGeom>
          <a:noFill/>
          <a:ln cap="rnd" cmpd="sng" w="9525">
            <a:solidFill>
              <a:schemeClr val="lt1"/>
            </a:solidFill>
            <a:prstDash val="solid"/>
            <a:round/>
            <a:headEnd len="sm" w="sm" type="none"/>
            <a:tailEnd len="med" w="med" type="triangle"/>
          </a:ln>
        </p:spPr>
      </p:cxnSp>
      <p:cxnSp>
        <p:nvCxnSpPr>
          <p:cNvPr id="441" name="Google Shape;441;p38"/>
          <p:cNvCxnSpPr/>
          <p:nvPr/>
        </p:nvCxnSpPr>
        <p:spPr>
          <a:xfrm rot="10800000">
            <a:off x="6873766" y="4642723"/>
            <a:ext cx="262758" cy="923330"/>
          </a:xfrm>
          <a:prstGeom prst="straightConnector1">
            <a:avLst/>
          </a:prstGeom>
          <a:noFill/>
          <a:ln cap="rnd" cmpd="sng" w="9525">
            <a:solidFill>
              <a:schemeClr val="lt1"/>
            </a:solidFill>
            <a:prstDash val="solid"/>
            <a:round/>
            <a:headEnd len="sm" w="sm" type="none"/>
            <a:tailEnd len="med" w="med" type="triangle"/>
          </a:ln>
        </p:spPr>
      </p:cxnSp>
      <p:cxnSp>
        <p:nvCxnSpPr>
          <p:cNvPr id="442" name="Google Shape;442;p38"/>
          <p:cNvCxnSpPr/>
          <p:nvPr/>
        </p:nvCxnSpPr>
        <p:spPr>
          <a:xfrm flipH="1" rot="10800000">
            <a:off x="822830" y="4270359"/>
            <a:ext cx="489010" cy="829121"/>
          </a:xfrm>
          <a:prstGeom prst="straightConnector1">
            <a:avLst/>
          </a:prstGeom>
          <a:noFill/>
          <a:ln cap="rnd" cmpd="sng" w="9525">
            <a:solidFill>
              <a:schemeClr val="lt1"/>
            </a:solidFill>
            <a:prstDash val="solid"/>
            <a:round/>
            <a:headEnd len="sm" w="sm" type="none"/>
            <a:tailEnd len="med" w="med" type="triangle"/>
          </a:ln>
        </p:spPr>
      </p:cxnSp>
      <p:sp>
        <p:nvSpPr>
          <p:cNvPr id="443" name="Google Shape;443;p38"/>
          <p:cNvSpPr txBox="1"/>
          <p:nvPr/>
        </p:nvSpPr>
        <p:spPr>
          <a:xfrm>
            <a:off x="40663" y="1034314"/>
            <a:ext cx="3392732"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Century Gothic"/>
                <a:ea typeface="Century Gothic"/>
                <a:cs typeface="Century Gothic"/>
                <a:sym typeface="Century Gothic"/>
              </a:rPr>
              <a:t>Lemon: yellow, bitter taste. Emphasises Mrs M’s feelings towards her husband.</a:t>
            </a:r>
            <a:endParaRPr/>
          </a:p>
          <a:p>
            <a:pPr indent="0" lvl="0" marL="0" marR="0" rtl="0" algn="l">
              <a:spcBef>
                <a:spcPts val="0"/>
              </a:spcBef>
              <a:spcAft>
                <a:spcPts val="0"/>
              </a:spcAft>
              <a:buNone/>
            </a:pPr>
            <a:r>
              <a:rPr lang="en-GB" sz="1800">
                <a:solidFill>
                  <a:schemeClr val="lt1"/>
                </a:solidFill>
                <a:latin typeface="Century Gothic"/>
                <a:ea typeface="Century Gothic"/>
                <a:cs typeface="Century Gothic"/>
                <a:sym typeface="Century Gothic"/>
              </a:rPr>
              <a:t>Oxymoron of beautiful and mistake</a:t>
            </a:r>
            <a:endParaRPr sz="1800">
              <a:solidFill>
                <a:schemeClr val="lt1"/>
              </a:solidFill>
              <a:latin typeface="Century Gothic"/>
              <a:ea typeface="Century Gothic"/>
              <a:cs typeface="Century Gothic"/>
              <a:sym typeface="Century Gothic"/>
            </a:endParaRPr>
          </a:p>
        </p:txBody>
      </p:sp>
      <p:cxnSp>
        <p:nvCxnSpPr>
          <p:cNvPr id="444" name="Google Shape;444;p38"/>
          <p:cNvCxnSpPr/>
          <p:nvPr/>
        </p:nvCxnSpPr>
        <p:spPr>
          <a:xfrm>
            <a:off x="6516414" y="1596746"/>
            <a:ext cx="219720" cy="935814"/>
          </a:xfrm>
          <a:prstGeom prst="straightConnector1">
            <a:avLst/>
          </a:prstGeom>
          <a:noFill/>
          <a:ln cap="flat" cmpd="sng" w="12700">
            <a:solidFill>
              <a:schemeClr val="lt1"/>
            </a:solidFill>
            <a:prstDash val="solid"/>
            <a:round/>
            <a:headEnd len="sm" w="sm" type="none"/>
            <a:tailEnd len="med" w="med" type="triangle"/>
          </a:ln>
        </p:spPr>
      </p:cxnSp>
      <p:sp>
        <p:nvSpPr>
          <p:cNvPr id="445" name="Google Shape;445;p38"/>
          <p:cNvSpPr txBox="1"/>
          <p:nvPr/>
        </p:nvSpPr>
        <p:spPr>
          <a:xfrm>
            <a:off x="3586331" y="914441"/>
            <a:ext cx="3868125"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These trophies are the legacy he leaves behind him rather than the perfect child she longed for. </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6" name="Google Shape;446;p38"/>
          <p:cNvSpPr txBox="1"/>
          <p:nvPr/>
        </p:nvSpPr>
        <p:spPr>
          <a:xfrm>
            <a:off x="7762619" y="968737"/>
            <a:ext cx="4116362"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Century Gothic"/>
                <a:ea typeface="Century Gothic"/>
                <a:cs typeface="Century Gothic"/>
                <a:sym typeface="Century Gothic"/>
              </a:rPr>
              <a:t>Contrast between ‘glistening’ and ‘thin’ – highlights the devastating consequences of being able to create such beauty.</a:t>
            </a:r>
            <a:endParaRPr sz="1800">
              <a:solidFill>
                <a:schemeClr val="lt1"/>
              </a:solidFill>
              <a:latin typeface="Century Gothic"/>
              <a:ea typeface="Century Gothic"/>
              <a:cs typeface="Century Gothic"/>
              <a:sym typeface="Century Gothic"/>
            </a:endParaRPr>
          </a:p>
        </p:txBody>
      </p:sp>
      <p:cxnSp>
        <p:nvCxnSpPr>
          <p:cNvPr id="447" name="Google Shape;447;p38"/>
          <p:cNvCxnSpPr/>
          <p:nvPr/>
        </p:nvCxnSpPr>
        <p:spPr>
          <a:xfrm>
            <a:off x="5641368" y="1810614"/>
            <a:ext cx="112152" cy="1137194"/>
          </a:xfrm>
          <a:prstGeom prst="straightConnector1">
            <a:avLst/>
          </a:prstGeom>
          <a:noFill/>
          <a:ln cap="flat" cmpd="sng" w="12700">
            <a:solidFill>
              <a:schemeClr val="lt1"/>
            </a:solidFill>
            <a:prstDash val="solid"/>
            <a:round/>
            <a:headEnd len="sm" w="sm" type="none"/>
            <a:tailEnd len="med" w="med" type="triangle"/>
          </a:ln>
        </p:spPr>
      </p:cxnSp>
      <p:cxnSp>
        <p:nvCxnSpPr>
          <p:cNvPr id="448" name="Google Shape;448;p38"/>
          <p:cNvCxnSpPr/>
          <p:nvPr/>
        </p:nvCxnSpPr>
        <p:spPr>
          <a:xfrm>
            <a:off x="1458391" y="2202789"/>
            <a:ext cx="1965789" cy="1060515"/>
          </a:xfrm>
          <a:prstGeom prst="straightConnector1">
            <a:avLst/>
          </a:prstGeom>
          <a:noFill/>
          <a:ln cap="flat" cmpd="sng" w="12700">
            <a:solidFill>
              <a:schemeClr val="lt1"/>
            </a:solidFill>
            <a:prstDash val="solid"/>
            <a:round/>
            <a:headEnd len="sm" w="sm" type="none"/>
            <a:tailEnd len="med" w="med" type="triangle"/>
          </a:ln>
        </p:spPr>
      </p:cxnSp>
      <p:sp>
        <p:nvSpPr>
          <p:cNvPr id="449" name="Google Shape;449;p38"/>
          <p:cNvSpPr/>
          <p:nvPr/>
        </p:nvSpPr>
        <p:spPr>
          <a:xfrm>
            <a:off x="10447283" y="53097"/>
            <a:ext cx="683172" cy="987427"/>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000">
                <a:solidFill>
                  <a:schemeClr val="lt1"/>
                </a:solidFill>
                <a:latin typeface="Century Gothic"/>
                <a:ea typeface="Century Gothic"/>
                <a:cs typeface="Century Gothic"/>
                <a:sym typeface="Century Gothic"/>
              </a:rPr>
              <a:t>10</a:t>
            </a:r>
            <a:endParaRPr b="1" sz="3000">
              <a:solidFill>
                <a:schemeClr val="lt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9"/>
          <p:cNvSpPr/>
          <p:nvPr/>
        </p:nvSpPr>
        <p:spPr>
          <a:xfrm>
            <a:off x="914399" y="1857714"/>
            <a:ext cx="9469821"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lt1"/>
                </a:solidFill>
                <a:latin typeface="Century Gothic"/>
                <a:ea typeface="Century Gothic"/>
                <a:cs typeface="Century Gothic"/>
                <a:sym typeface="Century Gothic"/>
              </a:rPr>
              <a:t>What gets me now is not the idiocy or greed</a:t>
            </a:r>
            <a:br>
              <a:rPr lang="en-GB" sz="2400">
                <a:solidFill>
                  <a:schemeClr val="lt1"/>
                </a:solidFill>
                <a:latin typeface="Century Gothic"/>
                <a:ea typeface="Century Gothic"/>
                <a:cs typeface="Century Gothic"/>
                <a:sym typeface="Century Gothic"/>
              </a:rPr>
            </a:br>
            <a:r>
              <a:rPr lang="en-GB" sz="2400">
                <a:solidFill>
                  <a:schemeClr val="lt1"/>
                </a:solidFill>
                <a:latin typeface="Century Gothic"/>
                <a:ea typeface="Century Gothic"/>
                <a:cs typeface="Century Gothic"/>
                <a:sym typeface="Century Gothic"/>
              </a:rPr>
              <a:t>but lack of thought for me. </a:t>
            </a:r>
            <a:r>
              <a:rPr lang="en-GB" sz="2400">
                <a:solidFill>
                  <a:srgbClr val="00B0F0"/>
                </a:solidFill>
                <a:latin typeface="Century Gothic"/>
                <a:ea typeface="Century Gothic"/>
                <a:cs typeface="Century Gothic"/>
                <a:sym typeface="Century Gothic"/>
              </a:rPr>
              <a:t>Pure selfishness. </a:t>
            </a:r>
            <a:r>
              <a:rPr lang="en-GB" sz="2400">
                <a:solidFill>
                  <a:schemeClr val="lt1"/>
                </a:solidFill>
                <a:latin typeface="Century Gothic"/>
                <a:ea typeface="Century Gothic"/>
                <a:cs typeface="Century Gothic"/>
                <a:sym typeface="Century Gothic"/>
              </a:rPr>
              <a:t>I sold</a:t>
            </a:r>
            <a:br>
              <a:rPr lang="en-GB" sz="2400">
                <a:solidFill>
                  <a:schemeClr val="lt1"/>
                </a:solidFill>
                <a:latin typeface="Century Gothic"/>
                <a:ea typeface="Century Gothic"/>
                <a:cs typeface="Century Gothic"/>
                <a:sym typeface="Century Gothic"/>
              </a:rPr>
            </a:br>
            <a:r>
              <a:rPr lang="en-GB" sz="2400">
                <a:solidFill>
                  <a:schemeClr val="lt1"/>
                </a:solidFill>
                <a:latin typeface="Century Gothic"/>
                <a:ea typeface="Century Gothic"/>
                <a:cs typeface="Century Gothic"/>
                <a:sym typeface="Century Gothic"/>
              </a:rPr>
              <a:t>the contents of the house and came down here.</a:t>
            </a:r>
            <a:br>
              <a:rPr lang="en-GB" sz="2400">
                <a:solidFill>
                  <a:schemeClr val="lt1"/>
                </a:solidFill>
                <a:latin typeface="Century Gothic"/>
                <a:ea typeface="Century Gothic"/>
                <a:cs typeface="Century Gothic"/>
                <a:sym typeface="Century Gothic"/>
              </a:rPr>
            </a:br>
            <a:r>
              <a:rPr lang="en-GB" sz="2400">
                <a:solidFill>
                  <a:schemeClr val="lt1"/>
                </a:solidFill>
                <a:latin typeface="Century Gothic"/>
                <a:ea typeface="Century Gothic"/>
                <a:cs typeface="Century Gothic"/>
                <a:sym typeface="Century Gothic"/>
              </a:rPr>
              <a:t>I think of him in certain </a:t>
            </a:r>
            <a:r>
              <a:rPr lang="en-GB" sz="2400">
                <a:solidFill>
                  <a:srgbClr val="FFFF00"/>
                </a:solidFill>
                <a:latin typeface="Century Gothic"/>
                <a:ea typeface="Century Gothic"/>
                <a:cs typeface="Century Gothic"/>
                <a:sym typeface="Century Gothic"/>
              </a:rPr>
              <a:t>lights,</a:t>
            </a:r>
            <a:r>
              <a:rPr lang="en-GB" sz="2400">
                <a:solidFill>
                  <a:schemeClr val="lt1"/>
                </a:solidFill>
                <a:latin typeface="Century Gothic"/>
                <a:ea typeface="Century Gothic"/>
                <a:cs typeface="Century Gothic"/>
                <a:sym typeface="Century Gothic"/>
              </a:rPr>
              <a:t> </a:t>
            </a:r>
            <a:r>
              <a:rPr lang="en-GB" sz="2400">
                <a:solidFill>
                  <a:srgbClr val="FFFF00"/>
                </a:solidFill>
                <a:latin typeface="Century Gothic"/>
                <a:ea typeface="Century Gothic"/>
                <a:cs typeface="Century Gothic"/>
                <a:sym typeface="Century Gothic"/>
              </a:rPr>
              <a:t>dawn</a:t>
            </a:r>
            <a:r>
              <a:rPr lang="en-GB" sz="2400">
                <a:solidFill>
                  <a:schemeClr val="lt1"/>
                </a:solidFill>
                <a:latin typeface="Century Gothic"/>
                <a:ea typeface="Century Gothic"/>
                <a:cs typeface="Century Gothic"/>
                <a:sym typeface="Century Gothic"/>
              </a:rPr>
              <a:t>, </a:t>
            </a:r>
            <a:r>
              <a:rPr lang="en-GB" sz="2400">
                <a:solidFill>
                  <a:srgbClr val="FFFF00"/>
                </a:solidFill>
                <a:latin typeface="Century Gothic"/>
                <a:ea typeface="Century Gothic"/>
                <a:cs typeface="Century Gothic"/>
                <a:sym typeface="Century Gothic"/>
              </a:rPr>
              <a:t>late afternoon,</a:t>
            </a:r>
            <a:br>
              <a:rPr lang="en-GB" sz="2400">
                <a:solidFill>
                  <a:srgbClr val="FFFF00"/>
                </a:solidFill>
                <a:latin typeface="Century Gothic"/>
                <a:ea typeface="Century Gothic"/>
                <a:cs typeface="Century Gothic"/>
                <a:sym typeface="Century Gothic"/>
              </a:rPr>
            </a:br>
            <a:r>
              <a:rPr lang="en-GB" sz="2400">
                <a:solidFill>
                  <a:schemeClr val="lt1"/>
                </a:solidFill>
                <a:latin typeface="Century Gothic"/>
                <a:ea typeface="Century Gothic"/>
                <a:cs typeface="Century Gothic"/>
                <a:sym typeface="Century Gothic"/>
              </a:rPr>
              <a:t>and once a bowl of </a:t>
            </a:r>
            <a:r>
              <a:rPr lang="en-GB" sz="2400">
                <a:solidFill>
                  <a:srgbClr val="FFFF00"/>
                </a:solidFill>
                <a:latin typeface="Century Gothic"/>
                <a:ea typeface="Century Gothic"/>
                <a:cs typeface="Century Gothic"/>
                <a:sym typeface="Century Gothic"/>
              </a:rPr>
              <a:t>apples</a:t>
            </a:r>
            <a:r>
              <a:rPr lang="en-GB" sz="2400">
                <a:solidFill>
                  <a:schemeClr val="lt1"/>
                </a:solidFill>
                <a:latin typeface="Century Gothic"/>
                <a:ea typeface="Century Gothic"/>
                <a:cs typeface="Century Gothic"/>
                <a:sym typeface="Century Gothic"/>
              </a:rPr>
              <a:t> </a:t>
            </a:r>
            <a:r>
              <a:rPr lang="en-GB" sz="2400" u="sng">
                <a:solidFill>
                  <a:schemeClr val="lt1"/>
                </a:solidFill>
                <a:latin typeface="Century Gothic"/>
                <a:ea typeface="Century Gothic"/>
                <a:cs typeface="Century Gothic"/>
                <a:sym typeface="Century Gothic"/>
              </a:rPr>
              <a:t>stopped me dead</a:t>
            </a:r>
            <a:r>
              <a:rPr lang="en-GB" sz="2400">
                <a:solidFill>
                  <a:schemeClr val="lt1"/>
                </a:solidFill>
                <a:latin typeface="Century Gothic"/>
                <a:ea typeface="Century Gothic"/>
                <a:cs typeface="Century Gothic"/>
                <a:sym typeface="Century Gothic"/>
              </a:rPr>
              <a:t>. I miss most,</a:t>
            </a:r>
            <a:br>
              <a:rPr lang="en-GB" sz="2400">
                <a:solidFill>
                  <a:schemeClr val="lt1"/>
                </a:solidFill>
                <a:latin typeface="Century Gothic"/>
                <a:ea typeface="Century Gothic"/>
                <a:cs typeface="Century Gothic"/>
                <a:sym typeface="Century Gothic"/>
              </a:rPr>
            </a:br>
            <a:r>
              <a:rPr lang="en-GB" sz="2400">
                <a:solidFill>
                  <a:schemeClr val="lt1"/>
                </a:solidFill>
                <a:latin typeface="Century Gothic"/>
                <a:ea typeface="Century Gothic"/>
                <a:cs typeface="Century Gothic"/>
                <a:sym typeface="Century Gothic"/>
              </a:rPr>
              <a:t>even now, his </a:t>
            </a:r>
            <a:r>
              <a:rPr lang="en-GB" sz="2400">
                <a:solidFill>
                  <a:srgbClr val="00B0F0"/>
                </a:solidFill>
                <a:latin typeface="Century Gothic"/>
                <a:ea typeface="Century Gothic"/>
                <a:cs typeface="Century Gothic"/>
                <a:sym typeface="Century Gothic"/>
              </a:rPr>
              <a:t>hands, </a:t>
            </a:r>
            <a:r>
              <a:rPr lang="en-GB" sz="2400">
                <a:solidFill>
                  <a:schemeClr val="lt1"/>
                </a:solidFill>
                <a:latin typeface="Century Gothic"/>
                <a:ea typeface="Century Gothic"/>
                <a:cs typeface="Century Gothic"/>
                <a:sym typeface="Century Gothic"/>
              </a:rPr>
              <a:t>his warm </a:t>
            </a:r>
            <a:r>
              <a:rPr lang="en-GB" sz="2400">
                <a:solidFill>
                  <a:srgbClr val="00B0F0"/>
                </a:solidFill>
                <a:latin typeface="Century Gothic"/>
                <a:ea typeface="Century Gothic"/>
                <a:cs typeface="Century Gothic"/>
                <a:sym typeface="Century Gothic"/>
              </a:rPr>
              <a:t>hands</a:t>
            </a:r>
            <a:r>
              <a:rPr lang="en-GB" sz="2400">
                <a:solidFill>
                  <a:schemeClr val="lt1"/>
                </a:solidFill>
                <a:latin typeface="Century Gothic"/>
                <a:ea typeface="Century Gothic"/>
                <a:cs typeface="Century Gothic"/>
                <a:sym typeface="Century Gothic"/>
              </a:rPr>
              <a:t> on my skin, his touch. </a:t>
            </a:r>
            <a:endParaRPr/>
          </a:p>
        </p:txBody>
      </p:sp>
      <p:sp>
        <p:nvSpPr>
          <p:cNvPr id="455" name="Google Shape;455;p39"/>
          <p:cNvSpPr txBox="1"/>
          <p:nvPr/>
        </p:nvSpPr>
        <p:spPr>
          <a:xfrm>
            <a:off x="-42608" y="124303"/>
            <a:ext cx="431037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There is a bitter, wistful tone as the  final stanza stresses Mrs Midas’ anger and reflection at her husband’s ‘pure selfishness’</a:t>
            </a:r>
            <a:endParaRPr sz="1800">
              <a:solidFill>
                <a:schemeClr val="lt1"/>
              </a:solidFill>
              <a:latin typeface="Arial"/>
              <a:ea typeface="Arial"/>
              <a:cs typeface="Arial"/>
              <a:sym typeface="Arial"/>
            </a:endParaRPr>
          </a:p>
        </p:txBody>
      </p:sp>
      <p:sp>
        <p:nvSpPr>
          <p:cNvPr id="456" name="Google Shape;456;p39"/>
          <p:cNvSpPr txBox="1"/>
          <p:nvPr/>
        </p:nvSpPr>
        <p:spPr>
          <a:xfrm>
            <a:off x="8157272" y="1540795"/>
            <a:ext cx="38862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Series of words with connotations of gold reveals that memories of her husband are ubiquitous. </a:t>
            </a:r>
            <a:endParaRPr sz="1800">
              <a:solidFill>
                <a:schemeClr val="lt1"/>
              </a:solidFill>
              <a:latin typeface="Arial"/>
              <a:ea typeface="Arial"/>
              <a:cs typeface="Arial"/>
              <a:sym typeface="Arial"/>
            </a:endParaRPr>
          </a:p>
        </p:txBody>
      </p:sp>
      <p:sp>
        <p:nvSpPr>
          <p:cNvPr id="457" name="Google Shape;457;p39"/>
          <p:cNvSpPr txBox="1"/>
          <p:nvPr/>
        </p:nvSpPr>
        <p:spPr>
          <a:xfrm>
            <a:off x="456494" y="4588471"/>
            <a:ext cx="6122276"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B0F0"/>
                </a:solidFill>
                <a:latin typeface="Arial"/>
                <a:ea typeface="Arial"/>
                <a:cs typeface="Arial"/>
                <a:sym typeface="Arial"/>
              </a:rPr>
              <a:t>The repetition </a:t>
            </a:r>
            <a:r>
              <a:rPr lang="en-GB" sz="1800">
                <a:solidFill>
                  <a:schemeClr val="lt1"/>
                </a:solidFill>
                <a:latin typeface="Arial"/>
                <a:ea typeface="Arial"/>
                <a:cs typeface="Arial"/>
                <a:sym typeface="Arial"/>
              </a:rPr>
              <a:t>of the words “hands” emphasises how important intimacy was to their relationship. This highlights her longing and sorrow for her lost relationship, as well as her current feelings of loneliness and isolation. </a:t>
            </a:r>
            <a:endParaRPr sz="1800">
              <a:solidFill>
                <a:schemeClr val="lt1"/>
              </a:solidFill>
              <a:latin typeface="Arial"/>
              <a:ea typeface="Arial"/>
              <a:cs typeface="Arial"/>
              <a:sym typeface="Arial"/>
            </a:endParaRPr>
          </a:p>
        </p:txBody>
      </p:sp>
      <p:cxnSp>
        <p:nvCxnSpPr>
          <p:cNvPr id="458" name="Google Shape;458;p39"/>
          <p:cNvCxnSpPr/>
          <p:nvPr/>
        </p:nvCxnSpPr>
        <p:spPr>
          <a:xfrm>
            <a:off x="3720662" y="2120900"/>
            <a:ext cx="10510" cy="338521"/>
          </a:xfrm>
          <a:prstGeom prst="straightConnector1">
            <a:avLst/>
          </a:prstGeom>
          <a:noFill/>
          <a:ln cap="rnd" cmpd="sng" w="9525">
            <a:solidFill>
              <a:schemeClr val="lt1"/>
            </a:solidFill>
            <a:prstDash val="solid"/>
            <a:round/>
            <a:headEnd len="sm" w="sm" type="none"/>
            <a:tailEnd len="med" w="med" type="triangle"/>
          </a:ln>
        </p:spPr>
      </p:cxnSp>
      <p:cxnSp>
        <p:nvCxnSpPr>
          <p:cNvPr id="459" name="Google Shape;459;p39"/>
          <p:cNvCxnSpPr/>
          <p:nvPr/>
        </p:nvCxnSpPr>
        <p:spPr>
          <a:xfrm flipH="1">
            <a:off x="6999889" y="2375745"/>
            <a:ext cx="1672459" cy="714481"/>
          </a:xfrm>
          <a:prstGeom prst="straightConnector1">
            <a:avLst/>
          </a:prstGeom>
          <a:noFill/>
          <a:ln cap="rnd" cmpd="sng" w="9525">
            <a:solidFill>
              <a:schemeClr val="lt1"/>
            </a:solidFill>
            <a:prstDash val="solid"/>
            <a:round/>
            <a:headEnd len="sm" w="sm" type="none"/>
            <a:tailEnd len="med" w="med" type="triangle"/>
          </a:ln>
        </p:spPr>
      </p:cxnSp>
      <p:cxnSp>
        <p:nvCxnSpPr>
          <p:cNvPr id="460" name="Google Shape;460;p39"/>
          <p:cNvCxnSpPr/>
          <p:nvPr/>
        </p:nvCxnSpPr>
        <p:spPr>
          <a:xfrm flipH="1" rot="10800000">
            <a:off x="1397876" y="4000726"/>
            <a:ext cx="714703" cy="548950"/>
          </a:xfrm>
          <a:prstGeom prst="straightConnector1">
            <a:avLst/>
          </a:prstGeom>
          <a:noFill/>
          <a:ln cap="rnd" cmpd="sng" w="9525">
            <a:solidFill>
              <a:schemeClr val="lt1"/>
            </a:solidFill>
            <a:prstDash val="solid"/>
            <a:round/>
            <a:headEnd len="sm" w="sm" type="none"/>
            <a:tailEnd len="med" w="med" type="triangle"/>
          </a:ln>
        </p:spPr>
      </p:cxnSp>
      <p:cxnSp>
        <p:nvCxnSpPr>
          <p:cNvPr id="461" name="Google Shape;461;p39"/>
          <p:cNvCxnSpPr/>
          <p:nvPr/>
        </p:nvCxnSpPr>
        <p:spPr>
          <a:xfrm rot="10800000">
            <a:off x="6482956" y="3664453"/>
            <a:ext cx="2614886" cy="818504"/>
          </a:xfrm>
          <a:prstGeom prst="straightConnector1">
            <a:avLst/>
          </a:prstGeom>
          <a:noFill/>
          <a:ln cap="rnd" cmpd="sng" w="9525">
            <a:solidFill>
              <a:schemeClr val="lt1"/>
            </a:solidFill>
            <a:prstDash val="solid"/>
            <a:round/>
            <a:headEnd len="sm" w="sm" type="none"/>
            <a:tailEnd len="med" w="med" type="triangle"/>
          </a:ln>
        </p:spPr>
      </p:cxnSp>
      <p:sp>
        <p:nvSpPr>
          <p:cNvPr id="462" name="Google Shape;462;p39"/>
          <p:cNvSpPr txBox="1"/>
          <p:nvPr/>
        </p:nvSpPr>
        <p:spPr>
          <a:xfrm>
            <a:off x="4940640" y="290861"/>
            <a:ext cx="327626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B0F0"/>
                </a:solidFill>
                <a:latin typeface="Century Gothic"/>
                <a:ea typeface="Century Gothic"/>
                <a:cs typeface="Century Gothic"/>
                <a:sym typeface="Century Gothic"/>
              </a:rPr>
              <a:t>Blunt, summative statement </a:t>
            </a:r>
            <a:r>
              <a:rPr lang="en-GB" sz="1800">
                <a:solidFill>
                  <a:schemeClr val="lt1"/>
                </a:solidFill>
                <a:latin typeface="Century Gothic"/>
                <a:ea typeface="Century Gothic"/>
                <a:cs typeface="Century Gothic"/>
                <a:sym typeface="Century Gothic"/>
              </a:rPr>
              <a:t>emphasises her lingering feelings of anger and bitterness.</a:t>
            </a:r>
            <a:endParaRPr sz="1800">
              <a:solidFill>
                <a:schemeClr val="lt1"/>
              </a:solidFill>
              <a:latin typeface="Century Gothic"/>
              <a:ea typeface="Century Gothic"/>
              <a:cs typeface="Century Gothic"/>
              <a:sym typeface="Century Gothic"/>
            </a:endParaRPr>
          </a:p>
        </p:txBody>
      </p:sp>
      <p:cxnSp>
        <p:nvCxnSpPr>
          <p:cNvPr id="463" name="Google Shape;463;p39"/>
          <p:cNvCxnSpPr/>
          <p:nvPr/>
        </p:nvCxnSpPr>
        <p:spPr>
          <a:xfrm flipH="1" rot="10800000">
            <a:off x="5998845" y="1195141"/>
            <a:ext cx="400014" cy="1130301"/>
          </a:xfrm>
          <a:prstGeom prst="straightConnector1">
            <a:avLst/>
          </a:prstGeom>
          <a:noFill/>
          <a:ln cap="rnd" cmpd="sng" w="9525">
            <a:solidFill>
              <a:schemeClr val="lt1"/>
            </a:solidFill>
            <a:prstDash val="solid"/>
            <a:round/>
            <a:headEnd len="sm" w="sm" type="none"/>
            <a:tailEnd len="med" w="med" type="triangle"/>
          </a:ln>
        </p:spPr>
      </p:cxnSp>
      <p:sp>
        <p:nvSpPr>
          <p:cNvPr id="464" name="Google Shape;464;p39"/>
          <p:cNvSpPr txBox="1"/>
          <p:nvPr/>
        </p:nvSpPr>
        <p:spPr>
          <a:xfrm>
            <a:off x="9186041" y="4140424"/>
            <a:ext cx="2396359"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Century Gothic"/>
                <a:ea typeface="Century Gothic"/>
                <a:cs typeface="Century Gothic"/>
                <a:sym typeface="Century Gothic"/>
              </a:rPr>
              <a:t>Reminiscent of the tomb, statue etc. A morbid, ironic reminder of the devastating effects of her husband’s powers</a:t>
            </a:r>
            <a:endParaRPr sz="1800">
              <a:solidFill>
                <a:schemeClr val="lt1"/>
              </a:solidFill>
              <a:latin typeface="Century Gothic"/>
              <a:ea typeface="Century Gothic"/>
              <a:cs typeface="Century Gothic"/>
              <a:sym typeface="Century Gothic"/>
            </a:endParaRPr>
          </a:p>
        </p:txBody>
      </p:sp>
      <p:sp>
        <p:nvSpPr>
          <p:cNvPr id="465" name="Google Shape;465;p39"/>
          <p:cNvSpPr/>
          <p:nvPr/>
        </p:nvSpPr>
        <p:spPr>
          <a:xfrm>
            <a:off x="10447283" y="53097"/>
            <a:ext cx="683172" cy="987427"/>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000">
                <a:solidFill>
                  <a:schemeClr val="lt1"/>
                </a:solidFill>
                <a:latin typeface="Century Gothic"/>
                <a:ea typeface="Century Gothic"/>
                <a:cs typeface="Century Gothic"/>
                <a:sym typeface="Century Gothic"/>
              </a:rPr>
              <a:t>11</a:t>
            </a:r>
            <a:endParaRPr b="1" sz="3000">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GB" u="sng"/>
              <a:t>Starter</a:t>
            </a:r>
            <a:br>
              <a:rPr lang="en-GB"/>
            </a:br>
            <a:endParaRPr/>
          </a:p>
        </p:txBody>
      </p:sp>
      <p:sp>
        <p:nvSpPr>
          <p:cNvPr id="163" name="Google Shape;163;p21"/>
          <p:cNvSpPr txBox="1"/>
          <p:nvPr>
            <p:ph idx="1" type="body"/>
          </p:nvPr>
        </p:nvSpPr>
        <p:spPr>
          <a:xfrm>
            <a:off x="350734" y="1453829"/>
            <a:ext cx="8946541" cy="419548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240"/>
              <a:buNone/>
            </a:pPr>
            <a:r>
              <a:rPr lang="en-GB" sz="2800"/>
              <a:t>Research ‘King Midas from Greek Mythology’.</a:t>
            </a:r>
            <a:endParaRPr/>
          </a:p>
          <a:p>
            <a:pPr indent="-342900" lvl="0" marL="342900" rtl="0" algn="l">
              <a:spcBef>
                <a:spcPts val="1000"/>
              </a:spcBef>
              <a:spcAft>
                <a:spcPts val="0"/>
              </a:spcAft>
              <a:buSzPts val="2240"/>
              <a:buChar char="►"/>
            </a:pPr>
            <a:r>
              <a:rPr lang="en-GB" sz="2800"/>
              <a:t>What did Midas wish for?</a:t>
            </a:r>
            <a:endParaRPr/>
          </a:p>
          <a:p>
            <a:pPr indent="-342900" lvl="0" marL="342900" rtl="0" algn="l">
              <a:spcBef>
                <a:spcPts val="1000"/>
              </a:spcBef>
              <a:spcAft>
                <a:spcPts val="0"/>
              </a:spcAft>
              <a:buSzPts val="2240"/>
              <a:buChar char="►"/>
            </a:pPr>
            <a:r>
              <a:rPr lang="en-GB" sz="2800"/>
              <a:t>What were the consequences?</a:t>
            </a:r>
            <a:endParaRPr/>
          </a:p>
          <a:p>
            <a:pPr indent="-342900" lvl="0" marL="342900" rtl="0" algn="l">
              <a:spcBef>
                <a:spcPts val="1000"/>
              </a:spcBef>
              <a:spcAft>
                <a:spcPts val="0"/>
              </a:spcAft>
              <a:buSzPts val="2240"/>
              <a:buChar char="►"/>
            </a:pPr>
            <a:r>
              <a:rPr lang="en-GB" sz="2800"/>
              <a:t>What might be the message of the myth of King Midas?</a:t>
            </a:r>
            <a:endParaRPr sz="2800"/>
          </a:p>
        </p:txBody>
      </p:sp>
      <p:pic>
        <p:nvPicPr>
          <p:cNvPr descr="1" id="164" name="Google Shape;164;p21"/>
          <p:cNvPicPr preferRelativeResize="0"/>
          <p:nvPr/>
        </p:nvPicPr>
        <p:blipFill rotWithShape="1">
          <a:blip r:embed="rId3">
            <a:alphaModFix/>
          </a:blip>
          <a:srcRect b="0" l="0" r="0" t="0"/>
          <a:stretch/>
        </p:blipFill>
        <p:spPr>
          <a:xfrm>
            <a:off x="4257464" y="4059523"/>
            <a:ext cx="2182016" cy="2479113"/>
          </a:xfrm>
          <a:prstGeom prst="rect">
            <a:avLst/>
          </a:prstGeom>
          <a:noFill/>
          <a:ln>
            <a:noFill/>
          </a:ln>
        </p:spPr>
      </p:pic>
      <p:pic>
        <p:nvPicPr>
          <p:cNvPr descr="220px-Midas_gold2" id="165" name="Google Shape;165;p21"/>
          <p:cNvPicPr preferRelativeResize="0"/>
          <p:nvPr/>
        </p:nvPicPr>
        <p:blipFill rotWithShape="1">
          <a:blip r:embed="rId4">
            <a:alphaModFix/>
          </a:blip>
          <a:srcRect b="0" l="0" r="0" t="0"/>
          <a:stretch/>
        </p:blipFill>
        <p:spPr>
          <a:xfrm>
            <a:off x="9297275" y="891846"/>
            <a:ext cx="2713038" cy="403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541007" y="1230484"/>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3800"/>
              <a:buFont typeface="Century Gothic"/>
              <a:buNone/>
            </a:pPr>
            <a:r>
              <a:rPr lang="en-GB" sz="3800"/>
              <a:t>Watch the following advert. </a:t>
            </a:r>
            <a:br>
              <a:rPr lang="en-GB" sz="3800"/>
            </a:br>
            <a:r>
              <a:rPr lang="en-GB" sz="3800"/>
              <a:t>Note down any day to day issues King Midas might experience as a result of his wish.</a:t>
            </a:r>
            <a:br>
              <a:rPr lang="en-GB"/>
            </a:br>
            <a:endParaRPr/>
          </a:p>
        </p:txBody>
      </p:sp>
      <p:sp>
        <p:nvSpPr>
          <p:cNvPr id="171" name="Google Shape;171;p22"/>
          <p:cNvSpPr txBox="1"/>
          <p:nvPr>
            <p:ph idx="1" type="body"/>
          </p:nvPr>
        </p:nvSpPr>
        <p:spPr>
          <a:xfrm>
            <a:off x="1095679" y="3588915"/>
            <a:ext cx="8946541" cy="294639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GB" u="sng">
                <a:solidFill>
                  <a:schemeClr val="hlink"/>
                </a:solidFill>
                <a:hlinkClick r:id="rId3"/>
              </a:rPr>
              <a:t>http://www.averagejoesblog.com/skittles-midas-touch-advert/</a:t>
            </a:r>
            <a:r>
              <a:rPr lang="en-GB"/>
              <a:t> </a:t>
            </a:r>
            <a:endParaRPr/>
          </a:p>
          <a:p>
            <a:pPr indent="-241300" lvl="0" marL="342900" rtl="0" algn="l">
              <a:spcBef>
                <a:spcPts val="1000"/>
              </a:spcBef>
              <a:spcAft>
                <a:spcPts val="0"/>
              </a:spcAft>
              <a:buSzPts val="1600"/>
              <a:buNone/>
            </a:pPr>
            <a:r>
              <a:t/>
            </a:r>
            <a:endParaRPr/>
          </a:p>
        </p:txBody>
      </p:sp>
      <p:pic>
        <p:nvPicPr>
          <p:cNvPr id="172" name="Google Shape;172;p22"/>
          <p:cNvPicPr preferRelativeResize="0"/>
          <p:nvPr/>
        </p:nvPicPr>
        <p:blipFill rotWithShape="1">
          <a:blip r:embed="rId4">
            <a:alphaModFix/>
          </a:blip>
          <a:srcRect b="0" l="0" r="0" t="0"/>
          <a:stretch/>
        </p:blipFill>
        <p:spPr>
          <a:xfrm>
            <a:off x="3721100" y="3990130"/>
            <a:ext cx="3695700" cy="2143970"/>
          </a:xfrm>
          <a:prstGeom prst="rect">
            <a:avLst/>
          </a:prstGeom>
          <a:noFill/>
          <a:ln>
            <a:noFill/>
          </a:ln>
        </p:spPr>
      </p:pic>
      <p:sp>
        <p:nvSpPr>
          <p:cNvPr id="173" name="Google Shape;173;p22"/>
          <p:cNvSpPr txBox="1"/>
          <p:nvPr/>
        </p:nvSpPr>
        <p:spPr>
          <a:xfrm>
            <a:off x="288759" y="129005"/>
            <a:ext cx="9404723" cy="1400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SzPts val="4200"/>
              <a:buFont typeface="Century Gothic"/>
              <a:buNone/>
            </a:pPr>
            <a:r>
              <a:rPr b="0" i="0" lang="en-GB" sz="4200" u="sng">
                <a:solidFill>
                  <a:schemeClr val="lt2"/>
                </a:solidFill>
                <a:latin typeface="Century Gothic"/>
                <a:ea typeface="Century Gothic"/>
                <a:cs typeface="Century Gothic"/>
                <a:sym typeface="Century Gothic"/>
              </a:rPr>
              <a:t>Task 2</a:t>
            </a:r>
            <a:br>
              <a:rPr b="0" i="0" lang="en-GB" sz="4200">
                <a:solidFill>
                  <a:schemeClr val="lt2"/>
                </a:solidFill>
                <a:latin typeface="Century Gothic"/>
                <a:ea typeface="Century Gothic"/>
                <a:cs typeface="Century Gothic"/>
                <a:sym typeface="Century Gothic"/>
              </a:rPr>
            </a:br>
            <a:endParaRPr b="0" i="0" sz="4200">
              <a:solidFill>
                <a:schemeClr val="lt2"/>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GB"/>
              <a:t>Task 3 – Introduction to the poem</a:t>
            </a:r>
            <a:endParaRPr/>
          </a:p>
        </p:txBody>
      </p:sp>
      <p:sp>
        <p:nvSpPr>
          <p:cNvPr id="179" name="Google Shape;179;p23"/>
          <p:cNvSpPr txBox="1"/>
          <p:nvPr>
            <p:ph idx="1" type="body"/>
          </p:nvPr>
        </p:nvSpPr>
        <p:spPr>
          <a:xfrm>
            <a:off x="262485" y="1695566"/>
            <a:ext cx="8946541" cy="419548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GB"/>
              <a:t>This is the third poem by Carol Ann Duffy you will study. </a:t>
            </a:r>
            <a:endParaRPr/>
          </a:p>
          <a:p>
            <a:pPr indent="-342900" lvl="0" marL="342900" rtl="0" algn="l">
              <a:spcBef>
                <a:spcPts val="1000"/>
              </a:spcBef>
              <a:spcAft>
                <a:spcPts val="0"/>
              </a:spcAft>
              <a:buSzPts val="1600"/>
              <a:buChar char="►"/>
            </a:pPr>
            <a:r>
              <a:rPr lang="en-GB"/>
              <a:t>This poem is from a collection called ‘The World’s Wives’. Each poem from this book imagines the life of the wife of a famous man from history, mythology or literature. </a:t>
            </a:r>
            <a:endParaRPr/>
          </a:p>
          <a:p>
            <a:pPr indent="-342900" lvl="0" marL="342900" rtl="0" algn="l">
              <a:spcBef>
                <a:spcPts val="1000"/>
              </a:spcBef>
              <a:spcAft>
                <a:spcPts val="0"/>
              </a:spcAft>
              <a:buSzPts val="1600"/>
              <a:buChar char="►"/>
            </a:pPr>
            <a:r>
              <a:rPr lang="en-GB"/>
              <a:t>‘Mrs Midas’ is an imaginary narrative poem that tells the story of the devastating consequences of King (or Mr) Midas’ wish on his wife.</a:t>
            </a:r>
            <a:endParaRPr/>
          </a:p>
          <a:p>
            <a:pPr indent="-342900" lvl="0" marL="342900" rtl="0" algn="l">
              <a:spcBef>
                <a:spcPts val="1000"/>
              </a:spcBef>
              <a:spcAft>
                <a:spcPts val="0"/>
              </a:spcAft>
              <a:buSzPts val="1600"/>
              <a:buChar char="►"/>
            </a:pPr>
            <a:r>
              <a:rPr lang="en-GB"/>
              <a:t>‘Mrs Midas’ is set roughly in the present day.</a:t>
            </a:r>
            <a:endParaRPr/>
          </a:p>
          <a:p>
            <a:pPr indent="-241300" lvl="0" marL="342900" rtl="0" algn="l">
              <a:spcBef>
                <a:spcPts val="1000"/>
              </a:spcBef>
              <a:spcAft>
                <a:spcPts val="0"/>
              </a:spcAft>
              <a:buSzPts val="1600"/>
              <a:buNone/>
            </a:pPr>
            <a:r>
              <a:t/>
            </a:r>
            <a:endParaRPr/>
          </a:p>
          <a:p>
            <a:pPr indent="-241300" lvl="0" marL="342900" rtl="0" algn="l">
              <a:spcBef>
                <a:spcPts val="1000"/>
              </a:spcBef>
              <a:spcAft>
                <a:spcPts val="0"/>
              </a:spcAft>
              <a:buSzPts val="1600"/>
              <a:buNone/>
            </a:pPr>
            <a:r>
              <a:t/>
            </a:r>
            <a:endParaRPr/>
          </a:p>
        </p:txBody>
      </p:sp>
      <p:pic>
        <p:nvPicPr>
          <p:cNvPr descr="The World's Wife : Carol Ann Duffy (author) : 9781447275244 : Blackwell's" id="180" name="Google Shape;180;p23"/>
          <p:cNvPicPr preferRelativeResize="0"/>
          <p:nvPr/>
        </p:nvPicPr>
        <p:blipFill rotWithShape="1">
          <a:blip r:embed="rId3">
            <a:alphaModFix/>
          </a:blip>
          <a:srcRect b="0" l="0" r="0" t="0"/>
          <a:stretch/>
        </p:blipFill>
        <p:spPr>
          <a:xfrm>
            <a:off x="9133877" y="1430777"/>
            <a:ext cx="2695832" cy="4097666"/>
          </a:xfrm>
          <a:prstGeom prst="rect">
            <a:avLst/>
          </a:prstGeom>
          <a:noFill/>
          <a:ln>
            <a:noFill/>
          </a:ln>
        </p:spPr>
      </p:pic>
      <p:sp>
        <p:nvSpPr>
          <p:cNvPr id="181" name="Google Shape;181;p23"/>
          <p:cNvSpPr txBox="1"/>
          <p:nvPr/>
        </p:nvSpPr>
        <p:spPr>
          <a:xfrm>
            <a:off x="483476" y="4845268"/>
            <a:ext cx="8177048" cy="1200329"/>
          </a:xfrm>
          <a:prstGeom prst="rect">
            <a:avLst/>
          </a:prstGeom>
          <a:solidFill>
            <a:schemeClr val="lt1"/>
          </a:solidFill>
          <a:ln cap="rnd"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u="sng">
                <a:solidFill>
                  <a:schemeClr val="dk1"/>
                </a:solidFill>
                <a:latin typeface="Century Gothic"/>
                <a:ea typeface="Century Gothic"/>
                <a:cs typeface="Century Gothic"/>
                <a:sym typeface="Century Gothic"/>
              </a:rPr>
              <a:t>TASK: </a:t>
            </a:r>
            <a:r>
              <a:rPr lang="en-GB" sz="1800">
                <a:solidFill>
                  <a:schemeClr val="dk1"/>
                </a:solidFill>
                <a:latin typeface="Century Gothic"/>
                <a:ea typeface="Century Gothic"/>
                <a:cs typeface="Century Gothic"/>
                <a:sym typeface="Century Gothic"/>
              </a:rPr>
              <a:t>Watch this short clip which will give you an overview of the poem and the mythological tale it was inspired by:</a:t>
            </a:r>
            <a:r>
              <a:rPr lang="en-GB" sz="1800" u="sng">
                <a:solidFill>
                  <a:schemeClr val="hlink"/>
                </a:solidFill>
                <a:latin typeface="Century Gothic"/>
                <a:ea typeface="Century Gothic"/>
                <a:cs typeface="Century Gothic"/>
                <a:sym typeface="Century Gothic"/>
                <a:hlinkClick r:id="rId4"/>
              </a:rPr>
              <a:t>https://online.clickview.co.uk/libraries/videos/36703005/higher-english-mrs-midas-context-lesson</a:t>
            </a:r>
            <a:r>
              <a:rPr lang="en-GB"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p:txBody>
      </p:sp>
      <p:sp>
        <p:nvSpPr>
          <p:cNvPr id="182" name="Google Shape;182;p23"/>
          <p:cNvSpPr/>
          <p:nvPr/>
        </p:nvSpPr>
        <p:spPr>
          <a:xfrm>
            <a:off x="2953407" y="6155836"/>
            <a:ext cx="5076496" cy="612826"/>
          </a:xfrm>
          <a:prstGeom prst="rect">
            <a:avLst/>
          </a:prstGeom>
          <a:gradFill>
            <a:gsLst>
              <a:gs pos="0">
                <a:srgbClr val="89BCA6"/>
              </a:gs>
              <a:gs pos="100000">
                <a:srgbClr val="528A73"/>
              </a:gs>
            </a:gsLst>
            <a:lin ang="5400000" scaled="0"/>
          </a:gradFill>
          <a:ln cap="rnd" cmpd="sng" w="9525">
            <a:solidFill>
              <a:schemeClr val="accent4"/>
            </a:solidFill>
            <a:prstDash val="solid"/>
            <a:round/>
            <a:headEnd len="sm" w="sm" type="none"/>
            <a:tailEnd len="sm" w="sm" type="none"/>
          </a:ln>
          <a:effectLst>
            <a:outerShdw blurRad="38100" rotWithShape="0" dir="5400000" dist="254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entury Gothic"/>
                <a:ea typeface="Century Gothic"/>
                <a:cs typeface="Century Gothic"/>
                <a:sym typeface="Century Gothic"/>
              </a:rPr>
              <a:t>You will need to sign into click view with your glow login details.</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GB" u="sng"/>
              <a:t>Task 4 - Understanding</a:t>
            </a:r>
            <a:endParaRPr u="sng"/>
          </a:p>
        </p:txBody>
      </p:sp>
      <p:sp>
        <p:nvSpPr>
          <p:cNvPr id="188" name="Google Shape;188;p24"/>
          <p:cNvSpPr txBox="1"/>
          <p:nvPr>
            <p:ph idx="1" type="body"/>
          </p:nvPr>
        </p:nvSpPr>
        <p:spPr>
          <a:xfrm>
            <a:off x="252248" y="1545021"/>
            <a:ext cx="10920249" cy="5023945"/>
          </a:xfrm>
          <a:prstGeom prst="rect">
            <a:avLst/>
          </a:prstGeom>
          <a:gradFill>
            <a:gsLst>
              <a:gs pos="0">
                <a:srgbClr val="D2DBE0"/>
              </a:gs>
              <a:gs pos="100000">
                <a:srgbClr val="7F9FAF"/>
              </a:gs>
            </a:gsLst>
            <a:lin ang="5400000" scaled="0"/>
          </a:gradFill>
          <a:ln cap="rnd"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1360"/>
              <a:buChar char="►"/>
            </a:pPr>
            <a:r>
              <a:rPr b="1" lang="en-GB" sz="1700">
                <a:solidFill>
                  <a:schemeClr val="dk1"/>
                </a:solidFill>
                <a:latin typeface="Century Gothic"/>
                <a:ea typeface="Century Gothic"/>
                <a:cs typeface="Century Gothic"/>
                <a:sym typeface="Century Gothic"/>
              </a:rPr>
              <a:t>Read the poem once through and complete the following tasks:</a:t>
            </a:r>
            <a:endParaRPr/>
          </a:p>
          <a:p>
            <a:pPr indent="-256540" lvl="0" marL="342900" rtl="0" algn="l">
              <a:lnSpc>
                <a:spcPct val="80000"/>
              </a:lnSpc>
              <a:spcBef>
                <a:spcPts val="1000"/>
              </a:spcBef>
              <a:spcAft>
                <a:spcPts val="0"/>
              </a:spcAft>
              <a:buSzPts val="1360"/>
              <a:buNone/>
            </a:pPr>
            <a:r>
              <a:t/>
            </a:r>
            <a:endParaRPr b="1" sz="1700"/>
          </a:p>
          <a:p>
            <a:pPr indent="0" lvl="0" marL="0" rtl="0" algn="l">
              <a:lnSpc>
                <a:spcPct val="80000"/>
              </a:lnSpc>
              <a:spcBef>
                <a:spcPts val="1000"/>
              </a:spcBef>
              <a:spcAft>
                <a:spcPts val="0"/>
              </a:spcAft>
              <a:buSzPts val="1360"/>
              <a:buNone/>
            </a:pPr>
            <a:r>
              <a:rPr lang="en-GB" sz="1700">
                <a:solidFill>
                  <a:schemeClr val="dk1"/>
                </a:solidFill>
                <a:latin typeface="Century Gothic"/>
                <a:ea typeface="Century Gothic"/>
                <a:cs typeface="Century Gothic"/>
                <a:sym typeface="Century Gothic"/>
              </a:rPr>
              <a:t>1. Write a brief summary of the poem: a short paragraph will do. </a:t>
            </a:r>
            <a:endParaRPr/>
          </a:p>
          <a:p>
            <a:pPr indent="-370840" lvl="0" marL="457200" rtl="0" algn="l">
              <a:lnSpc>
                <a:spcPct val="80000"/>
              </a:lnSpc>
              <a:spcBef>
                <a:spcPts val="1000"/>
              </a:spcBef>
              <a:spcAft>
                <a:spcPts val="0"/>
              </a:spcAft>
              <a:buSzPts val="1360"/>
              <a:buFont typeface="Century Gothic"/>
              <a:buNone/>
            </a:pPr>
            <a:r>
              <a:t/>
            </a:r>
            <a:endParaRPr sz="1700"/>
          </a:p>
          <a:p>
            <a:pPr indent="0" lvl="0" marL="0" rtl="0" algn="l">
              <a:lnSpc>
                <a:spcPct val="80000"/>
              </a:lnSpc>
              <a:spcBef>
                <a:spcPts val="1000"/>
              </a:spcBef>
              <a:spcAft>
                <a:spcPts val="0"/>
              </a:spcAft>
              <a:buSzPts val="1360"/>
              <a:buNone/>
            </a:pPr>
            <a:r>
              <a:rPr lang="en-GB" sz="1700">
                <a:solidFill>
                  <a:schemeClr val="dk1"/>
                </a:solidFill>
                <a:latin typeface="Century Gothic"/>
                <a:ea typeface="Century Gothic"/>
                <a:cs typeface="Century Gothic"/>
                <a:sym typeface="Century Gothic"/>
              </a:rPr>
              <a:t>2. Explain how the relationship between Mrs Midas and her husband changes over the course of the poem. </a:t>
            </a:r>
            <a:endParaRPr/>
          </a:p>
          <a:p>
            <a:pPr indent="-370840" lvl="0" marL="457200" rtl="0" algn="l">
              <a:lnSpc>
                <a:spcPct val="80000"/>
              </a:lnSpc>
              <a:spcBef>
                <a:spcPts val="1000"/>
              </a:spcBef>
              <a:spcAft>
                <a:spcPts val="0"/>
              </a:spcAft>
              <a:buSzPts val="1360"/>
              <a:buFont typeface="Century Gothic"/>
              <a:buNone/>
            </a:pPr>
            <a:r>
              <a:t/>
            </a:r>
            <a:endParaRPr sz="1700"/>
          </a:p>
          <a:p>
            <a:pPr indent="0" lvl="0" marL="0" rtl="0" algn="l">
              <a:lnSpc>
                <a:spcPct val="80000"/>
              </a:lnSpc>
              <a:spcBef>
                <a:spcPts val="1000"/>
              </a:spcBef>
              <a:spcAft>
                <a:spcPts val="0"/>
              </a:spcAft>
              <a:buSzPts val="1360"/>
              <a:buNone/>
            </a:pPr>
            <a:r>
              <a:rPr lang="en-GB" sz="1700">
                <a:solidFill>
                  <a:schemeClr val="dk1"/>
                </a:solidFill>
                <a:latin typeface="Century Gothic"/>
                <a:ea typeface="Century Gothic"/>
                <a:cs typeface="Century Gothic"/>
                <a:sym typeface="Century Gothic"/>
              </a:rPr>
              <a:t>3. (a) Read stanza one. What do you think the mood/atmosphere is at this point in the poem?</a:t>
            </a:r>
            <a:endParaRPr/>
          </a:p>
          <a:p>
            <a:pPr indent="0" lvl="0" marL="0" rtl="0" algn="l">
              <a:lnSpc>
                <a:spcPct val="80000"/>
              </a:lnSpc>
              <a:spcBef>
                <a:spcPts val="1000"/>
              </a:spcBef>
              <a:spcAft>
                <a:spcPts val="0"/>
              </a:spcAft>
              <a:buSzPts val="1360"/>
              <a:buNone/>
            </a:pPr>
            <a:r>
              <a:rPr lang="en-GB" sz="1700">
                <a:solidFill>
                  <a:schemeClr val="dk1"/>
                </a:solidFill>
                <a:latin typeface="Century Gothic"/>
                <a:ea typeface="Century Gothic"/>
                <a:cs typeface="Century Gothic"/>
                <a:sym typeface="Century Gothic"/>
              </a:rPr>
              <a:t>(b) Read stanza three. How has the mood/atmosphere changed by this point in the poem?</a:t>
            </a:r>
            <a:endParaRPr/>
          </a:p>
          <a:p>
            <a:pPr indent="0" lvl="0" marL="0" rtl="0" algn="l">
              <a:lnSpc>
                <a:spcPct val="80000"/>
              </a:lnSpc>
              <a:spcBef>
                <a:spcPts val="1000"/>
              </a:spcBef>
              <a:spcAft>
                <a:spcPts val="0"/>
              </a:spcAft>
              <a:buSzPts val="1360"/>
              <a:buNone/>
            </a:pPr>
            <a:r>
              <a:t/>
            </a:r>
            <a:endParaRPr sz="1700"/>
          </a:p>
          <a:p>
            <a:pPr indent="0" lvl="0" marL="0" rtl="0" algn="l">
              <a:lnSpc>
                <a:spcPct val="80000"/>
              </a:lnSpc>
              <a:spcBef>
                <a:spcPts val="1000"/>
              </a:spcBef>
              <a:spcAft>
                <a:spcPts val="0"/>
              </a:spcAft>
              <a:buSzPts val="1360"/>
              <a:buNone/>
            </a:pPr>
            <a:r>
              <a:rPr lang="en-GB" sz="1700">
                <a:solidFill>
                  <a:schemeClr val="dk1"/>
                </a:solidFill>
                <a:latin typeface="Century Gothic"/>
                <a:ea typeface="Century Gothic"/>
                <a:cs typeface="Century Gothic"/>
                <a:sym typeface="Century Gothic"/>
              </a:rPr>
              <a:t>4. (a) Read through the poem and circle or underline every word that has connotations of or links to the idea of </a:t>
            </a:r>
            <a:r>
              <a:rPr lang="en-GB" sz="1700" u="sng">
                <a:solidFill>
                  <a:schemeClr val="dk1"/>
                </a:solidFill>
                <a:latin typeface="Century Gothic"/>
                <a:ea typeface="Century Gothic"/>
                <a:cs typeface="Century Gothic"/>
                <a:sym typeface="Century Gothic"/>
              </a:rPr>
              <a:t>gold.</a:t>
            </a:r>
            <a:endParaRPr/>
          </a:p>
          <a:p>
            <a:pPr indent="0" lvl="0" marL="0" rtl="0" algn="l">
              <a:lnSpc>
                <a:spcPct val="80000"/>
              </a:lnSpc>
              <a:spcBef>
                <a:spcPts val="1000"/>
              </a:spcBef>
              <a:spcAft>
                <a:spcPts val="0"/>
              </a:spcAft>
              <a:buSzPts val="1360"/>
              <a:buNone/>
            </a:pPr>
            <a:r>
              <a:rPr lang="en-GB" sz="1700">
                <a:solidFill>
                  <a:schemeClr val="dk1"/>
                </a:solidFill>
                <a:latin typeface="Century Gothic"/>
                <a:ea typeface="Century Gothic"/>
                <a:cs typeface="Century Gothic"/>
                <a:sym typeface="Century Gothic"/>
              </a:rPr>
              <a:t>	(b) Why do you think Duffy has repeated this idea throughout the poem?</a:t>
            </a:r>
            <a:endParaRPr/>
          </a:p>
          <a:p>
            <a:pPr indent="0" lvl="0" marL="0" rtl="0" algn="l">
              <a:lnSpc>
                <a:spcPct val="80000"/>
              </a:lnSpc>
              <a:spcBef>
                <a:spcPts val="1000"/>
              </a:spcBef>
              <a:spcAft>
                <a:spcPts val="0"/>
              </a:spcAft>
              <a:buSzPts val="1360"/>
              <a:buNone/>
            </a:pPr>
            <a:r>
              <a:t/>
            </a:r>
            <a:endParaRPr sz="1700"/>
          </a:p>
          <a:p>
            <a:pPr indent="0" lvl="0" marL="0" rtl="0" algn="l">
              <a:lnSpc>
                <a:spcPct val="80000"/>
              </a:lnSpc>
              <a:spcBef>
                <a:spcPts val="1000"/>
              </a:spcBef>
              <a:spcAft>
                <a:spcPts val="0"/>
              </a:spcAft>
              <a:buSzPts val="1360"/>
              <a:buNone/>
            </a:pPr>
            <a:r>
              <a:rPr lang="en-GB" sz="1700">
                <a:solidFill>
                  <a:schemeClr val="dk1"/>
                </a:solidFill>
                <a:latin typeface="Century Gothic"/>
                <a:ea typeface="Century Gothic"/>
                <a:cs typeface="Century Gothic"/>
                <a:sym typeface="Century Gothic"/>
              </a:rPr>
              <a:t>5. Re-read your notes and annotations of ‘Originally’ and ‘In Mrs Tilscher’s Class’. List the key themes of each poem. </a:t>
            </a:r>
            <a:r>
              <a:rPr b="1" i="1" lang="en-GB" sz="1700">
                <a:solidFill>
                  <a:schemeClr val="dk1"/>
                </a:solidFill>
                <a:latin typeface="Century Gothic"/>
                <a:ea typeface="Century Gothic"/>
                <a:cs typeface="Century Gothic"/>
                <a:sym typeface="Century Gothic"/>
              </a:rPr>
              <a:t>Can you identify any of these key themes in ‘Mrs Midas’?</a:t>
            </a:r>
            <a:endParaRPr/>
          </a:p>
          <a:p>
            <a:pPr indent="0" lvl="0" marL="0" rtl="0" algn="l">
              <a:lnSpc>
                <a:spcPct val="80000"/>
              </a:lnSpc>
              <a:spcBef>
                <a:spcPts val="1000"/>
              </a:spcBef>
              <a:spcAft>
                <a:spcPts val="0"/>
              </a:spcAft>
              <a:buSzPts val="1360"/>
              <a:buNone/>
            </a:pPr>
            <a:r>
              <a:t/>
            </a:r>
            <a:endParaRPr sz="1700"/>
          </a:p>
          <a:p>
            <a:pPr indent="0" lvl="0" marL="0" rtl="0" algn="l">
              <a:lnSpc>
                <a:spcPct val="80000"/>
              </a:lnSpc>
              <a:spcBef>
                <a:spcPts val="1000"/>
              </a:spcBef>
              <a:spcAft>
                <a:spcPts val="0"/>
              </a:spcAft>
              <a:buSzPts val="1360"/>
              <a:buNone/>
            </a:pPr>
            <a:r>
              <a:t/>
            </a:r>
            <a:endParaRPr sz="1700"/>
          </a:p>
        </p:txBody>
      </p:sp>
      <p:pic>
        <p:nvPicPr>
          <p:cNvPr descr="220px-Midas_gold2" id="189" name="Google Shape;189;p24"/>
          <p:cNvPicPr preferRelativeResize="0"/>
          <p:nvPr/>
        </p:nvPicPr>
        <p:blipFill rotWithShape="1">
          <a:blip r:embed="rId3">
            <a:alphaModFix/>
          </a:blip>
          <a:srcRect b="0" l="0" r="0" t="0"/>
          <a:stretch/>
        </p:blipFill>
        <p:spPr>
          <a:xfrm>
            <a:off x="10334613" y="0"/>
            <a:ext cx="1857387" cy="2760539"/>
          </a:xfrm>
          <a:prstGeom prst="rect">
            <a:avLst/>
          </a:prstGeom>
          <a:noFill/>
          <a:ln>
            <a:noFill/>
          </a:ln>
        </p:spPr>
      </p:pic>
      <p:sp>
        <p:nvSpPr>
          <p:cNvPr id="190" name="Google Shape;190;p24"/>
          <p:cNvSpPr/>
          <p:nvPr/>
        </p:nvSpPr>
        <p:spPr>
          <a:xfrm>
            <a:off x="6873766" y="252248"/>
            <a:ext cx="3177068" cy="1051035"/>
          </a:xfrm>
          <a:prstGeom prst="rect">
            <a:avLst/>
          </a:prstGeom>
          <a:solidFill>
            <a:schemeClr val="accent1"/>
          </a:solidFill>
          <a:ln cap="rnd" cmpd="sng" w="19050">
            <a:solidFill>
              <a:srgbClr val="800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entury Gothic"/>
                <a:ea typeface="Century Gothic"/>
                <a:cs typeface="Century Gothic"/>
                <a:sym typeface="Century Gothic"/>
              </a:rPr>
              <a:t>Once you have attempted these questions I will post answers. You can then self correct your work.</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5"/>
          <p:cNvSpPr txBox="1"/>
          <p:nvPr>
            <p:ph idx="1" type="body"/>
          </p:nvPr>
        </p:nvSpPr>
        <p:spPr>
          <a:xfrm>
            <a:off x="882596" y="1993877"/>
            <a:ext cx="8946541" cy="419548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600"/>
              <a:buChar char="►"/>
            </a:pPr>
            <a:r>
              <a:rPr lang="en-GB"/>
              <a:t>The </a:t>
            </a:r>
            <a:r>
              <a:rPr b="1" lang="en-GB"/>
              <a:t>Field of the Cloth of Gold</a:t>
            </a:r>
            <a:r>
              <a:rPr lang="en-GB"/>
              <a:t> (French: </a:t>
            </a:r>
            <a:r>
              <a:rPr b="1" lang="en-GB"/>
              <a:t>Champ du Drap d'Or</a:t>
            </a:r>
            <a:r>
              <a:rPr lang="en-GB"/>
              <a:t>) is the name given to a place in </a:t>
            </a:r>
            <a:r>
              <a:rPr lang="en-GB" u="sng">
                <a:solidFill>
                  <a:schemeClr val="hlink"/>
                </a:solidFill>
                <a:hlinkClick r:id="rId3"/>
              </a:rPr>
              <a:t>Balinghem</a:t>
            </a:r>
            <a:r>
              <a:rPr lang="en-GB"/>
              <a:t>, between </a:t>
            </a:r>
            <a:r>
              <a:rPr lang="en-GB" u="sng">
                <a:solidFill>
                  <a:schemeClr val="hlink"/>
                </a:solidFill>
                <a:hlinkClick r:id="rId4"/>
              </a:rPr>
              <a:t>Guînes</a:t>
            </a:r>
            <a:r>
              <a:rPr lang="en-GB"/>
              <a:t> and </a:t>
            </a:r>
            <a:r>
              <a:rPr lang="en-GB" u="sng">
                <a:solidFill>
                  <a:schemeClr val="hlink"/>
                </a:solidFill>
                <a:hlinkClick r:id="rId5"/>
              </a:rPr>
              <a:t>Ardres</a:t>
            </a:r>
            <a:r>
              <a:rPr lang="en-GB"/>
              <a:t>, in </a:t>
            </a:r>
            <a:r>
              <a:rPr lang="en-GB" u="sng">
                <a:solidFill>
                  <a:schemeClr val="hlink"/>
                </a:solidFill>
                <a:hlinkClick r:id="rId6"/>
              </a:rPr>
              <a:t>France</a:t>
            </a:r>
            <a:r>
              <a:rPr lang="en-GB"/>
              <a:t>, near the then English royal fortress of </a:t>
            </a:r>
            <a:r>
              <a:rPr lang="en-GB" u="sng">
                <a:solidFill>
                  <a:schemeClr val="hlink"/>
                </a:solidFill>
                <a:hlinkClick r:id="rId7"/>
              </a:rPr>
              <a:t>Calais</a:t>
            </a:r>
            <a:r>
              <a:rPr lang="en-GB"/>
              <a:t>, which was the site of a meeting that took place from 7 June to 24 June 1520, between King </a:t>
            </a:r>
            <a:r>
              <a:rPr lang="en-GB" u="sng">
                <a:solidFill>
                  <a:schemeClr val="hlink"/>
                </a:solidFill>
                <a:hlinkClick r:id="rId8"/>
              </a:rPr>
              <a:t>Henry VIII of England</a:t>
            </a:r>
            <a:r>
              <a:rPr lang="en-GB"/>
              <a:t> and King </a:t>
            </a:r>
            <a:r>
              <a:rPr lang="en-GB" u="sng">
                <a:solidFill>
                  <a:schemeClr val="hlink"/>
                </a:solidFill>
                <a:hlinkClick r:id="rId9"/>
              </a:rPr>
              <a:t>Francis I of France</a:t>
            </a:r>
            <a:r>
              <a:rPr lang="en-GB"/>
              <a:t>.</a:t>
            </a:r>
            <a:endParaRPr/>
          </a:p>
          <a:p>
            <a:pPr indent="-241300" lvl="0" marL="342900" rtl="0" algn="l">
              <a:lnSpc>
                <a:spcPct val="90000"/>
              </a:lnSpc>
              <a:spcBef>
                <a:spcPts val="1000"/>
              </a:spcBef>
              <a:spcAft>
                <a:spcPts val="0"/>
              </a:spcAft>
              <a:buSzPts val="1600"/>
              <a:buNone/>
            </a:pPr>
            <a:r>
              <a:t/>
            </a:r>
            <a:endParaRPr/>
          </a:p>
          <a:p>
            <a:pPr indent="-241300" lvl="0" marL="342900" rtl="0" algn="l">
              <a:lnSpc>
                <a:spcPct val="90000"/>
              </a:lnSpc>
              <a:spcBef>
                <a:spcPts val="1000"/>
              </a:spcBef>
              <a:spcAft>
                <a:spcPts val="0"/>
              </a:spcAft>
              <a:buSzPts val="1600"/>
              <a:buNone/>
            </a:pPr>
            <a:r>
              <a:t/>
            </a:r>
            <a:endParaRPr/>
          </a:p>
          <a:p>
            <a:pPr indent="-241300" lvl="0" marL="342900" rtl="0" algn="l">
              <a:lnSpc>
                <a:spcPct val="90000"/>
              </a:lnSpc>
              <a:spcBef>
                <a:spcPts val="1000"/>
              </a:spcBef>
              <a:spcAft>
                <a:spcPts val="0"/>
              </a:spcAft>
              <a:buSzPts val="1600"/>
              <a:buNone/>
            </a:pPr>
            <a:r>
              <a:t/>
            </a:r>
            <a:endParaRPr/>
          </a:p>
          <a:p>
            <a:pPr indent="-342900" lvl="0" marL="342900" rtl="0" algn="l">
              <a:lnSpc>
                <a:spcPct val="90000"/>
              </a:lnSpc>
              <a:spcBef>
                <a:spcPts val="1000"/>
              </a:spcBef>
              <a:spcAft>
                <a:spcPts val="0"/>
              </a:spcAft>
              <a:buSzPts val="1600"/>
              <a:buChar char="►"/>
            </a:pPr>
            <a:r>
              <a:rPr lang="en-GB"/>
              <a:t>Miss Macready – Mrs Midas’ history teacher, perhaps?</a:t>
            </a:r>
            <a:endParaRPr/>
          </a:p>
          <a:p>
            <a:pPr indent="-241300" lvl="0" marL="342900" rtl="0" algn="l">
              <a:lnSpc>
                <a:spcPct val="90000"/>
              </a:lnSpc>
              <a:spcBef>
                <a:spcPts val="1000"/>
              </a:spcBef>
              <a:spcAft>
                <a:spcPts val="0"/>
              </a:spcAft>
              <a:buSzPts val="1600"/>
              <a:buNone/>
            </a:pPr>
            <a:r>
              <a:t/>
            </a:r>
            <a:endParaRPr/>
          </a:p>
          <a:p>
            <a:pPr indent="-342900" lvl="0" marL="342900" rtl="0" algn="l">
              <a:lnSpc>
                <a:spcPct val="90000"/>
              </a:lnSpc>
              <a:spcBef>
                <a:spcPts val="1000"/>
              </a:spcBef>
              <a:spcAft>
                <a:spcPts val="0"/>
              </a:spcAft>
              <a:buSzPts val="1600"/>
              <a:buChar char="►"/>
            </a:pPr>
            <a:r>
              <a:rPr lang="en-GB"/>
              <a:t>(Stanza 3)</a:t>
            </a:r>
            <a:endParaRPr/>
          </a:p>
        </p:txBody>
      </p:sp>
      <p:pic>
        <p:nvPicPr>
          <p:cNvPr id="196" name="Google Shape;196;p25"/>
          <p:cNvPicPr preferRelativeResize="0"/>
          <p:nvPr/>
        </p:nvPicPr>
        <p:blipFill rotWithShape="1">
          <a:blip r:embed="rId10">
            <a:alphaModFix/>
          </a:blip>
          <a:srcRect b="0" l="0" r="0" t="0"/>
          <a:stretch/>
        </p:blipFill>
        <p:spPr>
          <a:xfrm>
            <a:off x="8705711" y="4007535"/>
            <a:ext cx="1855016" cy="2340714"/>
          </a:xfrm>
          <a:prstGeom prst="rect">
            <a:avLst/>
          </a:prstGeom>
          <a:noFill/>
          <a:ln>
            <a:noFill/>
          </a:ln>
        </p:spPr>
      </p:pic>
      <p:sp>
        <p:nvSpPr>
          <p:cNvPr id="197" name="Google Shape;197;p25"/>
          <p:cNvSpPr txBox="1"/>
          <p:nvPr/>
        </p:nvSpPr>
        <p:spPr>
          <a:xfrm>
            <a:off x="477945" y="488394"/>
            <a:ext cx="8697585" cy="11691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SzPts val="3200"/>
              <a:buFont typeface="Century Gothic"/>
              <a:buNone/>
            </a:pPr>
            <a:r>
              <a:rPr b="1" i="0" lang="en-GB" sz="3200" u="sng">
                <a:solidFill>
                  <a:schemeClr val="lt2"/>
                </a:solidFill>
                <a:latin typeface="Century Gothic"/>
                <a:ea typeface="Century Gothic"/>
                <a:cs typeface="Century Gothic"/>
                <a:sym typeface="Century Gothic"/>
              </a:rPr>
              <a:t>Vocab and References in the Poem</a:t>
            </a:r>
            <a:endParaRPr b="1" i="0" sz="3200" u="sng">
              <a:solidFill>
                <a:schemeClr val="lt2"/>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646112" y="452718"/>
            <a:ext cx="8886772" cy="15514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3200"/>
              <a:buFont typeface="Century Gothic"/>
              <a:buNone/>
            </a:pPr>
            <a:r>
              <a:rPr lang="en-GB" sz="3200"/>
              <a:t>Tutankhamun - An Egyptian pharaoh famous for his golden burial mask and tomb. (stanza 7)</a:t>
            </a:r>
            <a:endParaRPr sz="3200"/>
          </a:p>
        </p:txBody>
      </p:sp>
      <p:pic>
        <p:nvPicPr>
          <p:cNvPr descr="http://coppclass.files.wordpress.com/2014/05/1368357264_king-tutankhamun-dna_12801_600x450.jpg" id="203" name="Google Shape;203;p26"/>
          <p:cNvPicPr preferRelativeResize="0"/>
          <p:nvPr>
            <p:ph idx="1" type="body"/>
          </p:nvPr>
        </p:nvPicPr>
        <p:blipFill rotWithShape="1">
          <a:blip r:embed="rId3">
            <a:alphaModFix/>
          </a:blip>
          <a:srcRect b="0" l="0" r="0" t="0"/>
          <a:stretch/>
        </p:blipFill>
        <p:spPr>
          <a:xfrm>
            <a:off x="9743089" y="301768"/>
            <a:ext cx="2280040" cy="1702430"/>
          </a:xfrm>
          <a:prstGeom prst="rect">
            <a:avLst/>
          </a:prstGeom>
          <a:noFill/>
          <a:ln>
            <a:noFill/>
          </a:ln>
        </p:spPr>
      </p:pic>
      <p:sp>
        <p:nvSpPr>
          <p:cNvPr id="204" name="Google Shape;204;p26"/>
          <p:cNvSpPr txBox="1"/>
          <p:nvPr/>
        </p:nvSpPr>
        <p:spPr>
          <a:xfrm>
            <a:off x="646111" y="2651757"/>
            <a:ext cx="8697585" cy="11691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2"/>
              </a:buClr>
              <a:buSzPts val="3200"/>
              <a:buFont typeface="Century Gothic"/>
              <a:buNone/>
            </a:pPr>
            <a:r>
              <a:rPr b="0" i="0" lang="en-GB" sz="3200">
                <a:solidFill>
                  <a:schemeClr val="lt2"/>
                </a:solidFill>
                <a:latin typeface="Century Gothic"/>
                <a:ea typeface="Century Gothic"/>
                <a:cs typeface="Century Gothic"/>
                <a:sym typeface="Century Gothic"/>
              </a:rPr>
              <a:t>Pan - Greek God of nature (stanza 10)</a:t>
            </a:r>
            <a:endParaRPr b="0" i="0" sz="3200">
              <a:solidFill>
                <a:schemeClr val="lt2"/>
              </a:solidFill>
              <a:latin typeface="Century Gothic"/>
              <a:ea typeface="Century Gothic"/>
              <a:cs typeface="Century Gothic"/>
              <a:sym typeface="Century Gothic"/>
            </a:endParaRPr>
          </a:p>
        </p:txBody>
      </p:sp>
      <p:pic>
        <p:nvPicPr>
          <p:cNvPr id="205" name="Google Shape;205;p26"/>
          <p:cNvPicPr preferRelativeResize="0"/>
          <p:nvPr/>
        </p:nvPicPr>
        <p:blipFill rotWithShape="1">
          <a:blip r:embed="rId4">
            <a:alphaModFix/>
          </a:blip>
          <a:srcRect b="0" l="0" r="0" t="0"/>
          <a:stretch/>
        </p:blipFill>
        <p:spPr>
          <a:xfrm>
            <a:off x="9743089" y="2409095"/>
            <a:ext cx="2205412" cy="1411814"/>
          </a:xfrm>
          <a:prstGeom prst="rect">
            <a:avLst/>
          </a:prstGeom>
          <a:noFill/>
          <a:ln>
            <a:noFill/>
          </a:ln>
        </p:spPr>
      </p:pic>
      <p:sp>
        <p:nvSpPr>
          <p:cNvPr id="206" name="Google Shape;206;p26"/>
          <p:cNvSpPr txBox="1"/>
          <p:nvPr/>
        </p:nvSpPr>
        <p:spPr>
          <a:xfrm>
            <a:off x="646111" y="4372425"/>
            <a:ext cx="10436771" cy="17131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6D1D8"/>
              </a:buClr>
              <a:buSzPts val="2560"/>
              <a:buFont typeface="Noto Sans Symbols"/>
              <a:buNone/>
            </a:pPr>
            <a:r>
              <a:rPr b="0" i="0" lang="en-GB" sz="3200">
                <a:solidFill>
                  <a:schemeClr val="lt1"/>
                </a:solidFill>
                <a:latin typeface="Century Gothic"/>
                <a:ea typeface="Century Gothic"/>
                <a:cs typeface="Century Gothic"/>
                <a:sym typeface="Century Gothic"/>
              </a:rPr>
              <a:t>Ore is a type of rock that contains sufficient minerals with important elements including metals that can be economically extracted from the rock. (stanza 8_</a:t>
            </a:r>
            <a:endParaRPr b="0" i="0" sz="3200">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GB" u="sng"/>
              <a:t>Task 5 – Annotate the Poem</a:t>
            </a:r>
            <a:endParaRPr u="sng"/>
          </a:p>
        </p:txBody>
      </p:sp>
      <p:sp>
        <p:nvSpPr>
          <p:cNvPr id="212" name="Google Shape;212;p27"/>
          <p:cNvSpPr txBox="1"/>
          <p:nvPr>
            <p:ph idx="1" type="body"/>
          </p:nvPr>
        </p:nvSpPr>
        <p:spPr>
          <a:xfrm>
            <a:off x="209932" y="1254133"/>
            <a:ext cx="11509102" cy="419548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GB"/>
              <a:t>Read the poem carefully, stanza by stanza.</a:t>
            </a:r>
            <a:endParaRPr/>
          </a:p>
          <a:p>
            <a:pPr indent="-241300" lvl="0" marL="342900" rtl="0" algn="l">
              <a:spcBef>
                <a:spcPts val="1000"/>
              </a:spcBef>
              <a:spcAft>
                <a:spcPts val="0"/>
              </a:spcAft>
              <a:buSzPts val="1600"/>
              <a:buNone/>
            </a:pPr>
            <a:r>
              <a:t/>
            </a:r>
            <a:endParaRPr/>
          </a:p>
          <a:p>
            <a:pPr indent="-342900" lvl="0" marL="342900" rtl="0" algn="l">
              <a:spcBef>
                <a:spcPts val="1000"/>
              </a:spcBef>
              <a:spcAft>
                <a:spcPts val="0"/>
              </a:spcAft>
              <a:buSzPts val="1600"/>
              <a:buChar char="►"/>
            </a:pPr>
            <a:r>
              <a:rPr lang="en-GB" u="sng"/>
              <a:t>Step One: </a:t>
            </a:r>
            <a:r>
              <a:rPr lang="en-GB"/>
              <a:t>As we did with ‘In Mrs Tilscher’s Class’ and ‘Originally’ you should identify the techniques used by Duffy in key quotations.</a:t>
            </a:r>
            <a:endParaRPr/>
          </a:p>
          <a:p>
            <a:pPr indent="-342900" lvl="0" marL="342900" rtl="0" algn="l">
              <a:spcBef>
                <a:spcPts val="1000"/>
              </a:spcBef>
              <a:spcAft>
                <a:spcPts val="0"/>
              </a:spcAft>
              <a:buSzPts val="1600"/>
              <a:buChar char="►"/>
            </a:pPr>
            <a:r>
              <a:rPr lang="en-GB"/>
              <a:t>I have used the following colour coding in the annotations: </a:t>
            </a:r>
            <a:endParaRPr/>
          </a:p>
          <a:p>
            <a:pPr indent="0" lvl="0" marL="0" rtl="0" algn="l">
              <a:spcBef>
                <a:spcPts val="1000"/>
              </a:spcBef>
              <a:spcAft>
                <a:spcPts val="0"/>
              </a:spcAft>
              <a:buSzPts val="1600"/>
              <a:buNone/>
            </a:pPr>
            <a:r>
              <a:rPr lang="en-GB"/>
              <a:t>Word choice – </a:t>
            </a:r>
            <a:r>
              <a:rPr lang="en-GB">
                <a:solidFill>
                  <a:srgbClr val="FFFF00"/>
                </a:solidFill>
              </a:rPr>
              <a:t>yellow</a:t>
            </a:r>
            <a:endParaRPr/>
          </a:p>
          <a:p>
            <a:pPr indent="0" lvl="0" marL="0" rtl="0" algn="l">
              <a:spcBef>
                <a:spcPts val="1000"/>
              </a:spcBef>
              <a:spcAft>
                <a:spcPts val="0"/>
              </a:spcAft>
              <a:buSzPts val="1600"/>
              <a:buNone/>
            </a:pPr>
            <a:r>
              <a:rPr lang="en-GB"/>
              <a:t>Imagery – </a:t>
            </a:r>
            <a:r>
              <a:rPr lang="en-GB">
                <a:solidFill>
                  <a:srgbClr val="00B050"/>
                </a:solidFill>
              </a:rPr>
              <a:t>green</a:t>
            </a:r>
            <a:endParaRPr/>
          </a:p>
          <a:p>
            <a:pPr indent="0" lvl="0" marL="0" rtl="0" algn="l">
              <a:spcBef>
                <a:spcPts val="1000"/>
              </a:spcBef>
              <a:spcAft>
                <a:spcPts val="0"/>
              </a:spcAft>
              <a:buSzPts val="1600"/>
              <a:buNone/>
            </a:pPr>
            <a:r>
              <a:rPr lang="en-GB"/>
              <a:t>Structure – </a:t>
            </a:r>
            <a:r>
              <a:rPr lang="en-GB">
                <a:solidFill>
                  <a:srgbClr val="00B0F0"/>
                </a:solidFill>
              </a:rPr>
              <a:t>blue</a:t>
            </a:r>
            <a:endParaRPr/>
          </a:p>
          <a:p>
            <a:pPr indent="0" lvl="0" marL="0" rtl="0" algn="l">
              <a:spcBef>
                <a:spcPts val="1000"/>
              </a:spcBef>
              <a:spcAft>
                <a:spcPts val="0"/>
              </a:spcAft>
              <a:buSzPts val="1600"/>
              <a:buNone/>
            </a:pPr>
            <a:r>
              <a:rPr lang="en-GB"/>
              <a:t>Sound techniques (alliteration, onomatopoeia, sibilance etc.) – </a:t>
            </a:r>
            <a:r>
              <a:rPr lang="en-GB">
                <a:solidFill>
                  <a:srgbClr val="F4A06D"/>
                </a:solidFill>
              </a:rPr>
              <a:t>orange</a:t>
            </a:r>
            <a:endParaRPr/>
          </a:p>
          <a:p>
            <a:pPr indent="0" lvl="0" marL="0" rtl="0" algn="l">
              <a:spcBef>
                <a:spcPts val="1000"/>
              </a:spcBef>
              <a:spcAft>
                <a:spcPts val="0"/>
              </a:spcAft>
              <a:buSzPts val="1600"/>
              <a:buNone/>
            </a:pPr>
            <a:r>
              <a:rPr lang="en-GB">
                <a:solidFill>
                  <a:srgbClr val="F4A06D"/>
                </a:solidFill>
              </a:rPr>
              <a:t>Other techniques: contrast, </a:t>
            </a:r>
            <a:endParaRPr/>
          </a:p>
        </p:txBody>
      </p:sp>
      <p:sp>
        <p:nvSpPr>
          <p:cNvPr id="213" name="Google Shape;213;p27"/>
          <p:cNvSpPr/>
          <p:nvPr/>
        </p:nvSpPr>
        <p:spPr>
          <a:xfrm>
            <a:off x="3058510" y="5465379"/>
            <a:ext cx="5055476" cy="861849"/>
          </a:xfrm>
          <a:prstGeom prst="rect">
            <a:avLst/>
          </a:prstGeom>
          <a:gradFill>
            <a:gsLst>
              <a:gs pos="0">
                <a:srgbClr val="E6CDCD"/>
              </a:gs>
              <a:gs pos="100000">
                <a:srgbClr val="BF6564"/>
              </a:gs>
            </a:gsLst>
            <a:lin ang="5400000" scaled="0"/>
          </a:gradFill>
          <a:ln cap="rnd"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entury Gothic"/>
                <a:ea typeface="Century Gothic"/>
                <a:cs typeface="Century Gothic"/>
                <a:sym typeface="Century Gothic"/>
              </a:rPr>
              <a:t>Instructions for step two – the most important part – on the next slide.</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