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280" r:id="rId3"/>
    <p:sldId id="281" r:id="rId4"/>
    <p:sldId id="257" r:id="rId5"/>
    <p:sldId id="259" r:id="rId6"/>
    <p:sldId id="263" r:id="rId7"/>
    <p:sldId id="268" r:id="rId8"/>
    <p:sldId id="260" r:id="rId9"/>
    <p:sldId id="283" r:id="rId10"/>
    <p:sldId id="265" r:id="rId11"/>
    <p:sldId id="279" r:id="rId12"/>
    <p:sldId id="266" r:id="rId13"/>
    <p:sldId id="274" r:id="rId14"/>
    <p:sldId id="267" r:id="rId15"/>
    <p:sldId id="276" r:id="rId16"/>
    <p:sldId id="277" r:id="rId17"/>
    <p:sldId id="278" r:id="rId18"/>
    <p:sldId id="271" r:id="rId19"/>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4660"/>
  </p:normalViewPr>
  <p:slideViewPr>
    <p:cSldViewPr>
      <p:cViewPr varScale="1">
        <p:scale>
          <a:sx n="69" d="100"/>
          <a:sy n="69"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8475"/>
          </a:xfrm>
          <a:prstGeom prst="rect">
            <a:avLst/>
          </a:prstGeom>
        </p:spPr>
        <p:txBody>
          <a:bodyPr vert="horz" lIns="91440" tIns="45720" rIns="91440" bIns="45720" rtlCol="0"/>
          <a:lstStyle>
            <a:lvl1pPr algn="r">
              <a:defRPr sz="1200"/>
            </a:lvl1pPr>
          </a:lstStyle>
          <a:p>
            <a:fld id="{0D95878A-BD09-410A-B5B7-DE7998D673C7}" type="datetimeFigureOut">
              <a:rPr lang="en-GB" smtClean="0"/>
              <a:t>28/04/2020</a:t>
            </a:fld>
            <a:endParaRPr lang="en-GB"/>
          </a:p>
        </p:txBody>
      </p:sp>
      <p:sp>
        <p:nvSpPr>
          <p:cNvPr id="4" name="Footer Placeholder 3"/>
          <p:cNvSpPr>
            <a:spLocks noGrp="1"/>
          </p:cNvSpPr>
          <p:nvPr>
            <p:ph type="ftr" sz="quarter" idx="2"/>
          </p:nvPr>
        </p:nvSpPr>
        <p:spPr>
          <a:xfrm>
            <a:off x="0" y="9448800"/>
            <a:ext cx="29718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800"/>
            <a:ext cx="2971800" cy="498475"/>
          </a:xfrm>
          <a:prstGeom prst="rect">
            <a:avLst/>
          </a:prstGeom>
        </p:spPr>
        <p:txBody>
          <a:bodyPr vert="horz" lIns="91440" tIns="45720" rIns="91440" bIns="45720" rtlCol="0" anchor="b"/>
          <a:lstStyle>
            <a:lvl1pPr algn="r">
              <a:defRPr sz="1200"/>
            </a:lvl1pPr>
          </a:lstStyle>
          <a:p>
            <a:fld id="{14D71A36-1B49-4617-A03C-EAC593D2ACD8}" type="slidenum">
              <a:rPr lang="en-GB" smtClean="0"/>
              <a:t>‹#›</a:t>
            </a:fld>
            <a:endParaRPr lang="en-GB"/>
          </a:p>
        </p:txBody>
      </p:sp>
    </p:spTree>
    <p:extLst>
      <p:ext uri="{BB962C8B-B14F-4D97-AF65-F5344CB8AC3E}">
        <p14:creationId xmlns:p14="http://schemas.microsoft.com/office/powerpoint/2010/main" val="14253258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1F079071-1908-4BAF-9FDB-B8AA87788695}" type="datetimeFigureOut">
              <a:rPr lang="en-GB" smtClean="0"/>
              <a:t>28/04/2020</a:t>
            </a:fld>
            <a:endParaRPr lang="en-GB"/>
          </a:p>
        </p:txBody>
      </p:sp>
      <p:sp>
        <p:nvSpPr>
          <p:cNvPr id="4" name="Slide Image Placeholder 3"/>
          <p:cNvSpPr>
            <a:spLocks noGrp="1" noRot="1" noChangeAspect="1"/>
          </p:cNvSpPr>
          <p:nvPr>
            <p:ph type="sldImg" idx="2"/>
          </p:nvPr>
        </p:nvSpPr>
        <p:spPr>
          <a:xfrm>
            <a:off x="1190625" y="1243013"/>
            <a:ext cx="447675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7900"/>
            <a:ext cx="5486400" cy="3916363"/>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8800"/>
            <a:ext cx="29718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800"/>
            <a:ext cx="2971800" cy="498475"/>
          </a:xfrm>
          <a:prstGeom prst="rect">
            <a:avLst/>
          </a:prstGeom>
        </p:spPr>
        <p:txBody>
          <a:bodyPr vert="horz" lIns="91440" tIns="45720" rIns="91440" bIns="45720" rtlCol="0" anchor="b"/>
          <a:lstStyle>
            <a:lvl1pPr algn="r">
              <a:defRPr sz="1200"/>
            </a:lvl1pPr>
          </a:lstStyle>
          <a:p>
            <a:fld id="{7A8D18DF-0C45-4897-A1E3-E044DE0FD664}" type="slidenum">
              <a:rPr lang="en-GB" smtClean="0"/>
              <a:t>‹#›</a:t>
            </a:fld>
            <a:endParaRPr lang="en-GB"/>
          </a:p>
        </p:txBody>
      </p:sp>
    </p:spTree>
    <p:extLst>
      <p:ext uri="{BB962C8B-B14F-4D97-AF65-F5344CB8AC3E}">
        <p14:creationId xmlns:p14="http://schemas.microsoft.com/office/powerpoint/2010/main" val="31518655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5121B7-59CF-4CDC-8905-08DA38222496}" type="datetime1">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3167057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F9C5BF-F271-495B-A202-A5AD4CE040E4}" type="datetime1">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274831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9FEFB40-1856-44A2-BEBD-3F6636560043}" type="datetime1">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238234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941FC2-CCD8-423A-B5F9-863233DC1E5F}" type="datetime1">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2513700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7C5315-4ED5-4785-9A41-A3350ED7010A}" type="datetime1">
              <a:rPr lang="en-GB" smtClean="0"/>
              <a:t>28/04/2020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777108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3016E79-3FAE-4ABA-B09B-EFDCCEB99464}" type="datetime1">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297710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D06684-3184-468D-9D6A-3D75A770DE2D}" type="datetime1">
              <a:rPr lang="en-GB" smtClean="0"/>
              <a:t>28/04/2020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36311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B560E84-6C87-4615-AEDF-7D3F55634EC5}" type="datetime1">
              <a:rPr lang="en-GB" smtClean="0"/>
              <a:t>28/04/2020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318362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135EC-C389-439A-82E5-A572FC638E8D}" type="datetime1">
              <a:rPr lang="en-GB" smtClean="0"/>
              <a:t>28/04/2020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319366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D62DEC-53B2-4B1C-AF69-445D627F5531}" type="datetime1">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7634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46411-B324-4EA6-8E4C-63C6A7C40FE1}" type="datetime1">
              <a:rPr lang="en-GB" smtClean="0"/>
              <a:t>28/04/2020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7D9F39-9033-4929-A296-B4F001DD59E9}" type="slidenum">
              <a:rPr lang="en-GB" smtClean="0"/>
              <a:t>‹#›</a:t>
            </a:fld>
            <a:endParaRPr lang="en-GB"/>
          </a:p>
        </p:txBody>
      </p:sp>
    </p:spTree>
    <p:extLst>
      <p:ext uri="{BB962C8B-B14F-4D97-AF65-F5344CB8AC3E}">
        <p14:creationId xmlns:p14="http://schemas.microsoft.com/office/powerpoint/2010/main" val="1333801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A7574A-AA7A-4748-9553-389B4C66FC04}" type="datetime1">
              <a:rPr lang="en-GB" smtClean="0"/>
              <a:t>28/04/2020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D9F39-9033-4929-A296-B4F001DD59E9}" type="slidenum">
              <a:rPr lang="en-GB" smtClean="0"/>
              <a:t>‹#›</a:t>
            </a:fld>
            <a:endParaRPr lang="en-GB"/>
          </a:p>
        </p:txBody>
      </p:sp>
    </p:spTree>
    <p:extLst>
      <p:ext uri="{BB962C8B-B14F-4D97-AF65-F5344CB8AC3E}">
        <p14:creationId xmlns:p14="http://schemas.microsoft.com/office/powerpoint/2010/main" val="2666478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NUL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Welcome to Higher Drama</a:t>
            </a:r>
            <a:br>
              <a:rPr lang="en-GB" dirty="0" smtClean="0"/>
            </a:br>
            <a:r>
              <a:rPr lang="en-GB" dirty="0" smtClean="0"/>
              <a:t>‘Class of 2021’</a:t>
            </a:r>
            <a:endParaRPr lang="en-GB" dirty="0"/>
          </a:p>
        </p:txBody>
      </p:sp>
      <p:sp>
        <p:nvSpPr>
          <p:cNvPr id="3" name="Subtitle 2"/>
          <p:cNvSpPr>
            <a:spLocks noGrp="1"/>
          </p:cNvSpPr>
          <p:nvPr>
            <p:ph type="subTitle" idx="1"/>
          </p:nvPr>
        </p:nvSpPr>
        <p:spPr>
          <a:xfrm>
            <a:off x="1371600" y="3886200"/>
            <a:ext cx="6944816" cy="1752600"/>
          </a:xfrm>
        </p:spPr>
        <p:txBody>
          <a:bodyPr>
            <a:normAutofit/>
          </a:bodyPr>
          <a:lstStyle/>
          <a:p>
            <a:pPr algn="l"/>
            <a:endParaRPr lang="en-GB" dirty="0">
              <a:solidFill>
                <a:schemeClr val="tx1"/>
              </a:solidFill>
            </a:endParaRPr>
          </a:p>
        </p:txBody>
      </p:sp>
      <p:pic>
        <p:nvPicPr>
          <p:cNvPr id="4" name="Picture 6" descr="MM90004099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MM90004099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7504" y="5685737"/>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MM90004099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46690" y="5685737"/>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MM900040991[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4288" y="116632"/>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MM90004099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7503" y="69695"/>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descr="MM90004099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46689" y="102843"/>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MM90004099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7503" y="5685737"/>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descr="MM900040991[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64287" y="5786182"/>
            <a:ext cx="18573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1835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 y="188640"/>
            <a:ext cx="8229600" cy="432048"/>
          </a:xfrm>
        </p:spPr>
        <p:txBody>
          <a:bodyPr>
            <a:normAutofit fontScale="90000"/>
          </a:bodyPr>
          <a:lstStyle/>
          <a:p>
            <a:r>
              <a:rPr lang="en-GB" sz="2400" b="1" u="sng" dirty="0" smtClean="0"/>
              <a:t>Course Assessment- </a:t>
            </a:r>
            <a:r>
              <a:rPr lang="en-GB" sz="2400" dirty="0" smtClean="0"/>
              <a:t>Preparation for performance (PFP)</a:t>
            </a:r>
            <a:endParaRPr lang="en-GB" sz="2400" dirty="0"/>
          </a:p>
        </p:txBody>
      </p:sp>
      <p:sp>
        <p:nvSpPr>
          <p:cNvPr id="3" name="Content Placeholder 2"/>
          <p:cNvSpPr>
            <a:spLocks noGrp="1"/>
          </p:cNvSpPr>
          <p:nvPr>
            <p:ph idx="1"/>
          </p:nvPr>
        </p:nvSpPr>
        <p:spPr>
          <a:xfrm>
            <a:off x="107504" y="980728"/>
            <a:ext cx="8856984" cy="5688632"/>
          </a:xfrm>
        </p:spPr>
        <p:txBody>
          <a:bodyPr>
            <a:normAutofit fontScale="47500" lnSpcReduction="20000"/>
          </a:bodyPr>
          <a:lstStyle/>
          <a:p>
            <a:pPr marL="0" indent="0">
              <a:buNone/>
            </a:pPr>
            <a:r>
              <a:rPr lang="en-GB" b="1" dirty="0"/>
              <a:t>Section 1: preparation for performance 10 marks </a:t>
            </a:r>
            <a:endParaRPr lang="en-GB" dirty="0"/>
          </a:p>
          <a:p>
            <a:pPr marL="0" indent="0">
              <a:buNone/>
            </a:pPr>
            <a:endParaRPr lang="en-GB" dirty="0" smtClean="0"/>
          </a:p>
          <a:p>
            <a:pPr marL="0" indent="0">
              <a:buNone/>
            </a:pPr>
            <a:r>
              <a:rPr lang="en-GB" dirty="0" smtClean="0"/>
              <a:t>Candidates </a:t>
            </a:r>
            <a:r>
              <a:rPr lang="en-GB" dirty="0"/>
              <a:t>write about their preparation from the perspective of an actor or director or designer. </a:t>
            </a:r>
          </a:p>
          <a:p>
            <a:pPr marL="0" indent="0">
              <a:buNone/>
            </a:pPr>
            <a:endParaRPr lang="en-GB" dirty="0"/>
          </a:p>
          <a:p>
            <a:pPr marL="0" indent="0">
              <a:buNone/>
            </a:pPr>
            <a:r>
              <a:rPr lang="en-GB" dirty="0" smtClean="0"/>
              <a:t>In </a:t>
            </a:r>
            <a:r>
              <a:rPr lang="en-GB" dirty="0"/>
              <a:t>preparation for performance, marks will be allocated for</a:t>
            </a:r>
            <a:r>
              <a:rPr lang="en-GB" dirty="0" smtClean="0"/>
              <a:t>:</a:t>
            </a:r>
          </a:p>
          <a:p>
            <a:pPr marL="0" indent="0">
              <a:buNone/>
            </a:pPr>
            <a:endParaRPr lang="en-GB" dirty="0" smtClean="0"/>
          </a:p>
          <a:p>
            <a:r>
              <a:rPr lang="en-GB" dirty="0"/>
              <a:t>research into their chosen text(s) </a:t>
            </a:r>
          </a:p>
          <a:p>
            <a:r>
              <a:rPr lang="en-GB" dirty="0"/>
              <a:t>process (development and progression) of an acting or design concept </a:t>
            </a:r>
            <a:endParaRPr lang="en-GB" dirty="0" smtClean="0"/>
          </a:p>
          <a:p>
            <a:endParaRPr lang="en-GB" dirty="0"/>
          </a:p>
          <a:p>
            <a:pPr marL="0" indent="0">
              <a:buNone/>
            </a:pPr>
            <a:r>
              <a:rPr lang="en-GB" dirty="0" smtClean="0"/>
              <a:t>So….</a:t>
            </a:r>
          </a:p>
          <a:p>
            <a:pPr marL="0" indent="0">
              <a:buNone/>
            </a:pPr>
            <a:endParaRPr lang="en-GB" dirty="0"/>
          </a:p>
          <a:p>
            <a:pPr marL="0" indent="0">
              <a:buNone/>
            </a:pPr>
            <a:r>
              <a:rPr lang="en-GB" dirty="0" smtClean="0"/>
              <a:t>You MUST:</a:t>
            </a:r>
          </a:p>
          <a:p>
            <a:r>
              <a:rPr lang="en-GB" dirty="0" smtClean="0"/>
              <a:t>Provide an account of your research into your chosen text</a:t>
            </a:r>
          </a:p>
          <a:p>
            <a:pPr lvl="1"/>
            <a:r>
              <a:rPr lang="en-GB" dirty="0" smtClean="0"/>
              <a:t>Reading play</a:t>
            </a:r>
          </a:p>
          <a:p>
            <a:pPr lvl="1"/>
            <a:r>
              <a:rPr lang="en-GB" dirty="0" smtClean="0"/>
              <a:t>Finding facts about any circumstance related to your character in the play</a:t>
            </a:r>
          </a:p>
          <a:p>
            <a:pPr lvl="1"/>
            <a:r>
              <a:rPr lang="en-GB" dirty="0" smtClean="0"/>
              <a:t>Watching anything related to your character in the play</a:t>
            </a:r>
          </a:p>
          <a:p>
            <a:r>
              <a:rPr lang="en-GB" dirty="0" smtClean="0"/>
              <a:t>EXPLAIN your process </a:t>
            </a:r>
          </a:p>
          <a:p>
            <a:pPr lvl="1"/>
            <a:r>
              <a:rPr lang="en-GB" dirty="0" smtClean="0"/>
              <a:t>Initial ideas</a:t>
            </a:r>
          </a:p>
          <a:p>
            <a:pPr lvl="1"/>
            <a:r>
              <a:rPr lang="en-GB" dirty="0" smtClean="0"/>
              <a:t>What you did in the process (tasks)</a:t>
            </a:r>
          </a:p>
          <a:p>
            <a:pPr lvl="1"/>
            <a:r>
              <a:rPr lang="en-GB" dirty="0" smtClean="0"/>
              <a:t>How your character developed</a:t>
            </a:r>
          </a:p>
          <a:p>
            <a:pPr lvl="1"/>
            <a:r>
              <a:rPr lang="en-GB" dirty="0" smtClean="0"/>
              <a:t>intentions</a:t>
            </a:r>
            <a:endParaRPr lang="en-GB" dirty="0"/>
          </a:p>
          <a:p>
            <a:pPr marL="0" indent="0">
              <a:buNone/>
            </a:pPr>
            <a:endParaRPr lang="en-GB" dirty="0"/>
          </a:p>
          <a:p>
            <a:r>
              <a:rPr lang="en-GB" b="1" u="sng" dirty="0" smtClean="0"/>
              <a:t>There is a limit of 500 words for this. 10% penalty for going over word count</a:t>
            </a:r>
            <a:endParaRPr lang="en-GB" b="1" u="sng" dirty="0"/>
          </a:p>
        </p:txBody>
      </p:sp>
      <p:sp>
        <p:nvSpPr>
          <p:cNvPr id="4" name="Slide Number Placeholder 3"/>
          <p:cNvSpPr>
            <a:spLocks noGrp="1"/>
          </p:cNvSpPr>
          <p:nvPr>
            <p:ph type="sldNum" sz="quarter" idx="12"/>
          </p:nvPr>
        </p:nvSpPr>
        <p:spPr/>
        <p:txBody>
          <a:bodyPr/>
          <a:lstStyle/>
          <a:p>
            <a:fld id="{997D9F39-9033-4929-A296-B4F001DD59E9}" type="slidenum">
              <a:rPr lang="en-GB" smtClean="0"/>
              <a:t>10</a:t>
            </a:fld>
            <a:endParaRPr lang="en-GB"/>
          </a:p>
        </p:txBody>
      </p:sp>
    </p:spTree>
    <p:extLst>
      <p:ext uri="{BB962C8B-B14F-4D97-AF65-F5344CB8AC3E}">
        <p14:creationId xmlns:p14="http://schemas.microsoft.com/office/powerpoint/2010/main" val="2099714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a:t>
            </a:r>
            <a:endParaRPr lang="en-GB" dirty="0"/>
          </a:p>
        </p:txBody>
      </p:sp>
      <p:sp>
        <p:nvSpPr>
          <p:cNvPr id="3" name="Content Placeholder 2"/>
          <p:cNvSpPr>
            <a:spLocks noGrp="1"/>
          </p:cNvSpPr>
          <p:nvPr>
            <p:ph idx="1"/>
          </p:nvPr>
        </p:nvSpPr>
        <p:spPr>
          <a:xfrm>
            <a:off x="457200" y="1412776"/>
            <a:ext cx="8229600" cy="5112568"/>
          </a:xfrm>
        </p:spPr>
        <p:txBody>
          <a:bodyPr>
            <a:normAutofit fontScale="62500" lnSpcReduction="20000"/>
          </a:bodyPr>
          <a:lstStyle/>
          <a:p>
            <a:r>
              <a:rPr lang="en-GB" dirty="0"/>
              <a:t>All candidates must demonstrate skills </a:t>
            </a:r>
            <a:r>
              <a:rPr lang="en-GB" dirty="0" smtClean="0"/>
              <a:t>through two interactive acting roles from different plays: </a:t>
            </a:r>
          </a:p>
          <a:p>
            <a:pPr marL="0" indent="0">
              <a:buNone/>
            </a:pPr>
            <a:endParaRPr lang="en-GB" dirty="0" smtClean="0"/>
          </a:p>
          <a:p>
            <a:r>
              <a:rPr lang="en-GB" dirty="0" smtClean="0"/>
              <a:t>You will be awarded marks according to how effectively you:</a:t>
            </a:r>
          </a:p>
          <a:p>
            <a:pPr marL="0" indent="0">
              <a:buNone/>
            </a:pPr>
            <a:endParaRPr lang="en-GB" dirty="0"/>
          </a:p>
          <a:p>
            <a:pPr lvl="1"/>
            <a:r>
              <a:rPr lang="en-GB" dirty="0" smtClean="0"/>
              <a:t>Communicate acting concepts by demonstrating an understanding of character through the use of textual clues</a:t>
            </a:r>
          </a:p>
          <a:p>
            <a:pPr lvl="1"/>
            <a:r>
              <a:rPr lang="en-GB" dirty="0" smtClean="0"/>
              <a:t>Sustain character and convey relationships through credible interaction with other characters</a:t>
            </a:r>
          </a:p>
          <a:p>
            <a:pPr lvl="1"/>
            <a:r>
              <a:rPr lang="en-GB" dirty="0" smtClean="0"/>
              <a:t>responding </a:t>
            </a:r>
            <a:r>
              <a:rPr lang="en-GB" dirty="0"/>
              <a:t>to themes and issues of the chosen text </a:t>
            </a:r>
            <a:endParaRPr lang="en-GB" dirty="0" smtClean="0"/>
          </a:p>
          <a:p>
            <a:pPr lvl="1"/>
            <a:r>
              <a:rPr lang="en-GB" dirty="0" smtClean="0"/>
              <a:t>Use voice appropriately and effectively</a:t>
            </a:r>
          </a:p>
          <a:p>
            <a:pPr lvl="1"/>
            <a:r>
              <a:rPr lang="en-GB" dirty="0" smtClean="0"/>
              <a:t>Use movement appropriately and effectively</a:t>
            </a:r>
          </a:p>
          <a:p>
            <a:pPr lvl="1"/>
            <a:r>
              <a:rPr lang="en-GB" dirty="0" smtClean="0"/>
              <a:t>Create an impact on an audience</a:t>
            </a:r>
            <a:endParaRPr lang="en-GB" dirty="0"/>
          </a:p>
          <a:p>
            <a:pPr lvl="1"/>
            <a:r>
              <a:rPr lang="en-GB" dirty="0" smtClean="0"/>
              <a:t>developing </a:t>
            </a:r>
            <a:r>
              <a:rPr lang="en-GB" dirty="0"/>
              <a:t>characters and their relationships within the chosen text </a:t>
            </a:r>
          </a:p>
          <a:p>
            <a:pPr lvl="1"/>
            <a:r>
              <a:rPr lang="en-GB" dirty="0" smtClean="0"/>
              <a:t>understanding </a:t>
            </a:r>
            <a:r>
              <a:rPr lang="en-GB" dirty="0"/>
              <a:t>the historical, social, cultural and theatrical context of their chosen text </a:t>
            </a:r>
          </a:p>
          <a:p>
            <a:pPr lvl="1"/>
            <a:r>
              <a:rPr lang="en-GB" dirty="0" smtClean="0"/>
              <a:t>using </a:t>
            </a:r>
            <a:r>
              <a:rPr lang="en-GB" dirty="0"/>
              <a:t>a complex range of acting or directing or design </a:t>
            </a:r>
            <a:r>
              <a:rPr lang="en-GB" dirty="0" smtClean="0"/>
              <a:t>skills</a:t>
            </a:r>
          </a:p>
          <a:p>
            <a:pPr lvl="1"/>
            <a:r>
              <a:rPr lang="en-GB" dirty="0" smtClean="0"/>
              <a:t>communicating </a:t>
            </a:r>
            <a:r>
              <a:rPr lang="en-GB" dirty="0"/>
              <a:t>to an audience </a:t>
            </a:r>
          </a:p>
          <a:p>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11</a:t>
            </a:fld>
            <a:endParaRPr lang="en-GB"/>
          </a:p>
        </p:txBody>
      </p:sp>
    </p:spTree>
    <p:extLst>
      <p:ext uri="{BB962C8B-B14F-4D97-AF65-F5344CB8AC3E}">
        <p14:creationId xmlns:p14="http://schemas.microsoft.com/office/powerpoint/2010/main" val="17850504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t>Course Assessment- </a:t>
            </a:r>
            <a:r>
              <a:rPr lang="en-GB" sz="3200" dirty="0" smtClean="0"/>
              <a:t>Performance Exam (acting)</a:t>
            </a:r>
            <a:endParaRPr lang="en-GB" sz="3200" dirty="0"/>
          </a:p>
        </p:txBody>
      </p:sp>
      <p:sp>
        <p:nvSpPr>
          <p:cNvPr id="3" name="Content Placeholder 2"/>
          <p:cNvSpPr>
            <a:spLocks noGrp="1"/>
          </p:cNvSpPr>
          <p:nvPr>
            <p:ph idx="1"/>
          </p:nvPr>
        </p:nvSpPr>
        <p:spPr>
          <a:xfrm>
            <a:off x="179512" y="1268760"/>
            <a:ext cx="8712968" cy="5400600"/>
          </a:xfrm>
        </p:spPr>
        <p:txBody>
          <a:bodyPr>
            <a:normAutofit/>
          </a:bodyPr>
          <a:lstStyle/>
          <a:p>
            <a:pPr marL="0" indent="0">
              <a:buNone/>
            </a:pPr>
            <a:r>
              <a:rPr lang="en-GB" sz="1500" dirty="0"/>
              <a:t>In the performance, marks will be allocated for:</a:t>
            </a:r>
          </a:p>
          <a:p>
            <a:pPr lvl="1"/>
            <a:r>
              <a:rPr lang="en-GB" sz="1500" dirty="0" smtClean="0"/>
              <a:t>Acting: preparation </a:t>
            </a:r>
            <a:r>
              <a:rPr lang="en-GB" sz="1500" dirty="0"/>
              <a:t>and performance of two contrasting roles </a:t>
            </a:r>
            <a:r>
              <a:rPr lang="en-GB" sz="1500" dirty="0" smtClean="0"/>
              <a:t>which must </a:t>
            </a:r>
            <a:r>
              <a:rPr lang="en-GB" sz="1500" dirty="0"/>
              <a:t>be selected from two different </a:t>
            </a:r>
            <a:r>
              <a:rPr lang="en-GB" sz="1500" dirty="0" smtClean="0"/>
              <a:t>texts</a:t>
            </a:r>
          </a:p>
          <a:p>
            <a:pPr marL="0" indent="0">
              <a:buNone/>
            </a:pPr>
            <a:r>
              <a:rPr lang="en-GB" sz="1500" b="1" dirty="0" smtClean="0"/>
              <a:t>Actors:</a:t>
            </a:r>
          </a:p>
          <a:p>
            <a:pPr marL="0" indent="0">
              <a:buNone/>
            </a:pPr>
            <a:endParaRPr lang="en-GB" sz="1500" b="1" dirty="0"/>
          </a:p>
          <a:p>
            <a:pPr marL="0" indent="0">
              <a:buNone/>
            </a:pPr>
            <a:r>
              <a:rPr lang="en-GB" sz="1500" dirty="0"/>
              <a:t>Actors should prepare two contrasting roles. 25 marks will be allocated for </a:t>
            </a:r>
            <a:r>
              <a:rPr lang="en-GB" sz="1500" dirty="0" smtClean="0"/>
              <a:t>each role</a:t>
            </a:r>
            <a:r>
              <a:rPr lang="en-GB" sz="1500" dirty="0"/>
              <a:t>. Performances must involve interaction with at least one other </a:t>
            </a:r>
            <a:r>
              <a:rPr lang="en-GB" sz="1500" dirty="0" smtClean="0"/>
              <a:t>.The </a:t>
            </a:r>
            <a:r>
              <a:rPr lang="en-GB" sz="1500" dirty="0"/>
              <a:t>performance of </a:t>
            </a:r>
            <a:r>
              <a:rPr lang="en-GB" sz="1500" dirty="0" smtClean="0"/>
              <a:t>each acting </a:t>
            </a:r>
            <a:r>
              <a:rPr lang="en-GB" sz="1500" dirty="0"/>
              <a:t>role will last approximately seven to ten </a:t>
            </a:r>
            <a:r>
              <a:rPr lang="en-GB" sz="1500" dirty="0" smtClean="0"/>
              <a:t>minutes. In </a:t>
            </a:r>
            <a:r>
              <a:rPr lang="en-GB" sz="1500" dirty="0"/>
              <a:t>each acting role the marks will be allocated according to how the </a:t>
            </a:r>
            <a:r>
              <a:rPr lang="en-GB" sz="1500" dirty="0" smtClean="0"/>
              <a:t>candidate:</a:t>
            </a:r>
          </a:p>
          <a:p>
            <a:pPr marL="0" indent="0">
              <a:buNone/>
            </a:pPr>
            <a:endParaRPr lang="en-GB" sz="1500" dirty="0"/>
          </a:p>
          <a:p>
            <a:r>
              <a:rPr lang="en-GB" sz="1500" dirty="0" smtClean="0"/>
              <a:t>communicates </a:t>
            </a:r>
            <a:r>
              <a:rPr lang="en-GB" sz="1500" dirty="0"/>
              <a:t>the agreed interpretation of acting concepts </a:t>
            </a:r>
            <a:r>
              <a:rPr lang="en-GB" sz="1500" dirty="0" smtClean="0"/>
              <a:t>by demonstrating </a:t>
            </a:r>
            <a:r>
              <a:rPr lang="en-GB" sz="1500" dirty="0"/>
              <a:t>an understanding of character through textual clues</a:t>
            </a:r>
          </a:p>
          <a:p>
            <a:r>
              <a:rPr lang="en-GB" sz="1500" dirty="0" smtClean="0"/>
              <a:t>sustains </a:t>
            </a:r>
            <a:r>
              <a:rPr lang="en-GB" sz="1500" dirty="0"/>
              <a:t>character and conveys relationships through credible </a:t>
            </a:r>
            <a:r>
              <a:rPr lang="en-GB" sz="1500" dirty="0" smtClean="0"/>
              <a:t>interaction with </a:t>
            </a:r>
            <a:r>
              <a:rPr lang="en-GB" sz="1500" dirty="0"/>
              <a:t>other characters</a:t>
            </a:r>
          </a:p>
          <a:p>
            <a:r>
              <a:rPr lang="en-GB" sz="1500" dirty="0" smtClean="0"/>
              <a:t>appropriate </a:t>
            </a:r>
            <a:r>
              <a:rPr lang="en-GB" sz="1500" dirty="0"/>
              <a:t>and effective use of voice</a:t>
            </a:r>
          </a:p>
          <a:p>
            <a:r>
              <a:rPr lang="en-GB" sz="1500" dirty="0" smtClean="0"/>
              <a:t>appropriate </a:t>
            </a:r>
            <a:r>
              <a:rPr lang="en-GB" sz="1500" dirty="0"/>
              <a:t>and effective use of movement</a:t>
            </a:r>
          </a:p>
          <a:p>
            <a:r>
              <a:rPr lang="en-GB" sz="1500" dirty="0" smtClean="0"/>
              <a:t>impact </a:t>
            </a:r>
            <a:r>
              <a:rPr lang="en-GB" sz="1500" dirty="0"/>
              <a:t>on </a:t>
            </a:r>
            <a:r>
              <a:rPr lang="en-GB" sz="1500" dirty="0" smtClean="0"/>
              <a:t>audience</a:t>
            </a:r>
          </a:p>
          <a:p>
            <a:pPr marL="0" indent="0">
              <a:buNone/>
            </a:pPr>
            <a:endParaRPr lang="en-GB" sz="1500" dirty="0" smtClean="0"/>
          </a:p>
          <a:p>
            <a:pPr marL="0" indent="0">
              <a:buNone/>
            </a:pPr>
            <a:r>
              <a:rPr lang="en-GB" sz="1500" dirty="0" smtClean="0"/>
              <a:t>The </a:t>
            </a:r>
            <a:r>
              <a:rPr lang="en-GB" sz="1500" dirty="0"/>
              <a:t>above areas will be allocated a maximum of 10 marks (a maximum of </a:t>
            </a:r>
            <a:r>
              <a:rPr lang="en-GB" sz="1500" dirty="0" smtClean="0"/>
              <a:t>5 marks </a:t>
            </a:r>
            <a:r>
              <a:rPr lang="en-GB" sz="1500" dirty="0"/>
              <a:t>for each of the two acting roles</a:t>
            </a:r>
            <a:r>
              <a:rPr lang="en-GB" sz="1500" dirty="0" smtClean="0"/>
              <a:t>).</a:t>
            </a:r>
          </a:p>
          <a:p>
            <a:pPr marL="0" indent="0">
              <a:buNone/>
            </a:pPr>
            <a:endParaRPr lang="en-GB" sz="1500" dirty="0" smtClean="0"/>
          </a:p>
          <a:p>
            <a:pPr marL="0" indent="0">
              <a:buNone/>
            </a:pPr>
            <a:r>
              <a:rPr lang="en-GB" sz="1500" b="1" dirty="0" smtClean="0"/>
              <a:t>50 marks awarded</a:t>
            </a:r>
            <a:endParaRPr lang="en-GB" sz="1500" b="1" dirty="0"/>
          </a:p>
        </p:txBody>
      </p:sp>
      <p:sp>
        <p:nvSpPr>
          <p:cNvPr id="4" name="Slide Number Placeholder 3"/>
          <p:cNvSpPr>
            <a:spLocks noGrp="1"/>
          </p:cNvSpPr>
          <p:nvPr>
            <p:ph type="sldNum" sz="quarter" idx="12"/>
          </p:nvPr>
        </p:nvSpPr>
        <p:spPr/>
        <p:txBody>
          <a:bodyPr/>
          <a:lstStyle/>
          <a:p>
            <a:fld id="{997D9F39-9033-4929-A296-B4F001DD59E9}" type="slidenum">
              <a:rPr lang="en-GB" smtClean="0"/>
              <a:t>12</a:t>
            </a:fld>
            <a:endParaRPr lang="en-GB"/>
          </a:p>
        </p:txBody>
      </p:sp>
    </p:spTree>
    <p:extLst>
      <p:ext uri="{BB962C8B-B14F-4D97-AF65-F5344CB8AC3E}">
        <p14:creationId xmlns:p14="http://schemas.microsoft.com/office/powerpoint/2010/main" val="3382063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652934"/>
          </a:xfrm>
        </p:spPr>
        <p:txBody>
          <a:bodyPr>
            <a:normAutofit/>
          </a:bodyPr>
          <a:lstStyle/>
          <a:p>
            <a:r>
              <a:rPr lang="en-GB" sz="3200" b="1" dirty="0" smtClean="0"/>
              <a:t>Course Assessment- </a:t>
            </a:r>
            <a:r>
              <a:rPr lang="en-GB" sz="3200" dirty="0" smtClean="0"/>
              <a:t>Performance Exam (design)</a:t>
            </a:r>
            <a:endParaRPr lang="en-GB" sz="3200" dirty="0"/>
          </a:p>
        </p:txBody>
      </p:sp>
      <p:sp>
        <p:nvSpPr>
          <p:cNvPr id="3" name="Content Placeholder 2"/>
          <p:cNvSpPr>
            <a:spLocks noGrp="1"/>
          </p:cNvSpPr>
          <p:nvPr>
            <p:ph idx="1"/>
          </p:nvPr>
        </p:nvSpPr>
        <p:spPr>
          <a:xfrm>
            <a:off x="0" y="836712"/>
            <a:ext cx="9144000" cy="6021288"/>
          </a:xfrm>
        </p:spPr>
        <p:txBody>
          <a:bodyPr>
            <a:noAutofit/>
          </a:bodyPr>
          <a:lstStyle/>
          <a:p>
            <a:pPr marL="0" indent="0">
              <a:buNone/>
            </a:pPr>
            <a:r>
              <a:rPr lang="en-GB" sz="1300" b="1" dirty="0"/>
              <a:t>Designers </a:t>
            </a:r>
            <a:r>
              <a:rPr lang="en-GB" sz="1300" dirty="0"/>
              <a:t>— design a set for their chosen text and choose one other relevant production role. For their additional production role, candidates must design for the whole play and there must be coherence with the set design. </a:t>
            </a:r>
            <a:r>
              <a:rPr lang="en-GB" sz="1300" b="1" dirty="0"/>
              <a:t>ONLY THOSE WHO HAVE EXCELLENT ARTISTIC AND ORGANISATIONAL SKILLS COULD BE CONSIDERED FOR </a:t>
            </a:r>
            <a:r>
              <a:rPr lang="en-GB" sz="1300" b="1" dirty="0" smtClean="0"/>
              <a:t> </a:t>
            </a:r>
            <a:r>
              <a:rPr lang="en-GB" sz="1300" b="1" smtClean="0"/>
              <a:t>A DESIGN</a:t>
            </a:r>
            <a:endParaRPr lang="en-GB" sz="1300" b="1" dirty="0"/>
          </a:p>
          <a:p>
            <a:pPr marL="0" indent="0">
              <a:buNone/>
            </a:pPr>
            <a:endParaRPr lang="en-GB" sz="1300" dirty="0" smtClean="0"/>
          </a:p>
          <a:p>
            <a:pPr marL="0" indent="0">
              <a:buNone/>
            </a:pPr>
            <a:endParaRPr lang="en-GB" sz="1300" dirty="0"/>
          </a:p>
          <a:p>
            <a:r>
              <a:rPr lang="en-GB" sz="1300" dirty="0"/>
              <a:t>Candidates must design a set for a specified performance space for the whole play text to include each act or scene and any significant change of setting. </a:t>
            </a:r>
            <a:endParaRPr lang="en-GB" sz="1300" dirty="0" smtClean="0"/>
          </a:p>
          <a:p>
            <a:pPr marL="0" indent="0">
              <a:buNone/>
            </a:pPr>
            <a:endParaRPr lang="en-GB" sz="1300" dirty="0" smtClean="0"/>
          </a:p>
          <a:p>
            <a:r>
              <a:rPr lang="en-GB" sz="1300" dirty="0" smtClean="0"/>
              <a:t>All </a:t>
            </a:r>
            <a:r>
              <a:rPr lang="en-GB" sz="1300" dirty="0"/>
              <a:t>acts or changes of location or setting must have a ground plan and elevation (end-on drawing) and they must create a coherent concept. The set does not need to be realised practically. </a:t>
            </a:r>
            <a:endParaRPr lang="en-GB" sz="1300" dirty="0" smtClean="0"/>
          </a:p>
          <a:p>
            <a:pPr marL="0" indent="0">
              <a:buNone/>
            </a:pPr>
            <a:endParaRPr lang="en-GB" sz="1300" b="1" dirty="0" smtClean="0"/>
          </a:p>
          <a:p>
            <a:r>
              <a:rPr lang="en-GB" sz="1300" dirty="0"/>
              <a:t>Candidates present their work in a presentation lasting approximately 20–30 minutes. This must include the demonstration of their additional production role. </a:t>
            </a:r>
            <a:endParaRPr lang="en-GB" sz="1300" dirty="0" smtClean="0"/>
          </a:p>
          <a:p>
            <a:pPr marL="0" indent="0">
              <a:buNone/>
            </a:pPr>
            <a:endParaRPr lang="en-GB" sz="1300" dirty="0"/>
          </a:p>
          <a:p>
            <a:pPr marL="0" indent="0">
              <a:buNone/>
            </a:pPr>
            <a:r>
              <a:rPr lang="en-GB" sz="1300" dirty="0"/>
              <a:t>For set design, candidates design a set and give a presentation. They must: </a:t>
            </a:r>
          </a:p>
          <a:p>
            <a:r>
              <a:rPr lang="en-GB" sz="1300" dirty="0" smtClean="0"/>
              <a:t>evidence </a:t>
            </a:r>
            <a:r>
              <a:rPr lang="en-GB" sz="1300" dirty="0"/>
              <a:t>the development of their ideas from initial thoughts, research and designs to final design concept </a:t>
            </a:r>
          </a:p>
          <a:p>
            <a:r>
              <a:rPr lang="en-GB" sz="1300" dirty="0" smtClean="0"/>
              <a:t>produce </a:t>
            </a:r>
            <a:r>
              <a:rPr lang="en-GB" sz="1300" dirty="0"/>
              <a:t>creative and effective design concepts in relation to requirements of the drama and needs of actors </a:t>
            </a:r>
          </a:p>
          <a:p>
            <a:r>
              <a:rPr lang="en-GB" sz="1300" dirty="0" smtClean="0"/>
              <a:t>produce </a:t>
            </a:r>
            <a:r>
              <a:rPr lang="en-GB" sz="1300" dirty="0"/>
              <a:t>working and final designs and ground plans for the specified performance space including elevations, referring to textual clues </a:t>
            </a:r>
          </a:p>
          <a:p>
            <a:endParaRPr lang="en-GB" sz="1300" dirty="0"/>
          </a:p>
          <a:p>
            <a:r>
              <a:rPr lang="en-GB" sz="1300" dirty="0"/>
              <a:t>Candidates must select one additional production role from: lighting, sound, props, costume, make-up and hair. The additional production role does not need to be demonstrated and assessed with the use of actors. </a:t>
            </a:r>
            <a:endParaRPr lang="en-GB" sz="1300" dirty="0" smtClean="0"/>
          </a:p>
          <a:p>
            <a:pPr marL="0" indent="0">
              <a:buNone/>
            </a:pPr>
            <a:endParaRPr lang="en-GB" sz="1300" dirty="0"/>
          </a:p>
          <a:p>
            <a:pPr marL="0" indent="0">
              <a:buNone/>
            </a:pPr>
            <a:r>
              <a:rPr lang="en-GB" sz="1300" dirty="0"/>
              <a:t>For the selected additional production role candidates must: </a:t>
            </a:r>
          </a:p>
          <a:p>
            <a:r>
              <a:rPr lang="en-GB" sz="1300" dirty="0" smtClean="0"/>
              <a:t>produce </a:t>
            </a:r>
            <a:r>
              <a:rPr lang="en-GB" sz="1300" dirty="0"/>
              <a:t>creative and effective notes/plotting sheets/plans/designs/cue sheets/drawings </a:t>
            </a:r>
          </a:p>
          <a:p>
            <a:r>
              <a:rPr lang="en-GB" sz="1300" dirty="0" smtClean="0"/>
              <a:t>demonstrate </a:t>
            </a:r>
            <a:r>
              <a:rPr lang="en-GB" sz="1300" dirty="0"/>
              <a:t>practical skills </a:t>
            </a:r>
            <a:r>
              <a:rPr lang="en-GB" sz="1300" dirty="0" smtClean="0"/>
              <a:t>in relation to their chosen production area</a:t>
            </a:r>
            <a:endParaRPr lang="en-GB" sz="1300" dirty="0"/>
          </a:p>
          <a:p>
            <a:pPr marL="0" indent="0">
              <a:buNone/>
            </a:pPr>
            <a:endParaRPr lang="en-GB" sz="1300" dirty="0" smtClean="0"/>
          </a:p>
          <a:p>
            <a:pPr marL="0" indent="0">
              <a:buNone/>
            </a:pPr>
            <a:r>
              <a:rPr lang="en-GB" sz="1300" b="1" dirty="0" smtClean="0"/>
              <a:t>50 marks awarded</a:t>
            </a:r>
            <a:endParaRPr lang="en-GB" sz="1300" b="1" dirty="0"/>
          </a:p>
        </p:txBody>
      </p:sp>
      <p:sp>
        <p:nvSpPr>
          <p:cNvPr id="4" name="Slide Number Placeholder 3"/>
          <p:cNvSpPr>
            <a:spLocks noGrp="1"/>
          </p:cNvSpPr>
          <p:nvPr>
            <p:ph type="sldNum" sz="quarter" idx="12"/>
          </p:nvPr>
        </p:nvSpPr>
        <p:spPr/>
        <p:txBody>
          <a:bodyPr/>
          <a:lstStyle/>
          <a:p>
            <a:fld id="{997D9F39-9033-4929-A296-B4F001DD59E9}" type="slidenum">
              <a:rPr lang="en-GB" smtClean="0"/>
              <a:t>13</a:t>
            </a:fld>
            <a:endParaRPr lang="en-GB"/>
          </a:p>
        </p:txBody>
      </p:sp>
    </p:spTree>
    <p:extLst>
      <p:ext uri="{BB962C8B-B14F-4D97-AF65-F5344CB8AC3E}">
        <p14:creationId xmlns:p14="http://schemas.microsoft.com/office/powerpoint/2010/main" val="2336987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smtClean="0"/>
              <a:t>Course Assessment</a:t>
            </a:r>
            <a:r>
              <a:rPr lang="en-GB" b="1" dirty="0" smtClean="0"/>
              <a:t>- </a:t>
            </a:r>
            <a:r>
              <a:rPr lang="en-GB" dirty="0" smtClean="0"/>
              <a:t>Question Paper</a:t>
            </a:r>
            <a:endParaRPr lang="en-GB"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pPr marL="0" indent="0">
              <a:buNone/>
            </a:pPr>
            <a:r>
              <a:rPr lang="en-GB" dirty="0" smtClean="0"/>
              <a:t>The written exam is </a:t>
            </a:r>
            <a:r>
              <a:rPr lang="en-GB" dirty="0"/>
              <a:t>5</a:t>
            </a:r>
            <a:r>
              <a:rPr lang="en-GB" dirty="0" smtClean="0"/>
              <a:t>0 marks (40% of course award)</a:t>
            </a:r>
          </a:p>
          <a:p>
            <a:pPr lvl="1"/>
            <a:r>
              <a:rPr lang="en-GB" dirty="0" smtClean="0"/>
              <a:t>2 ½ hours</a:t>
            </a:r>
          </a:p>
          <a:p>
            <a:pPr lvl="1"/>
            <a:r>
              <a:rPr lang="en-GB" dirty="0" smtClean="0"/>
              <a:t>2 x extended response questions (essays)</a:t>
            </a:r>
          </a:p>
          <a:p>
            <a:pPr lvl="1"/>
            <a:r>
              <a:rPr lang="en-GB" dirty="0" smtClean="0"/>
              <a:t>1 x structured response questions (short answers (?)- not seen any yet!)</a:t>
            </a:r>
          </a:p>
          <a:p>
            <a:pPr lvl="1"/>
            <a:endParaRPr lang="en-GB" dirty="0"/>
          </a:p>
          <a:p>
            <a:pPr marL="0" indent="0">
              <a:buNone/>
            </a:pPr>
            <a:r>
              <a:rPr lang="en-GB" b="1" u="sng" dirty="0" smtClean="0"/>
              <a:t>three </a:t>
            </a:r>
            <a:r>
              <a:rPr lang="en-GB" b="1" u="sng" dirty="0"/>
              <a:t>sections: </a:t>
            </a:r>
          </a:p>
          <a:p>
            <a:pPr marL="0" indent="0">
              <a:buNone/>
            </a:pPr>
            <a:endParaRPr lang="en-GB" b="1" u="sng" dirty="0"/>
          </a:p>
          <a:p>
            <a:r>
              <a:rPr lang="en-GB" dirty="0" smtClean="0"/>
              <a:t>section </a:t>
            </a:r>
            <a:r>
              <a:rPr lang="en-GB" dirty="0"/>
              <a:t>1: theatre production: text in context (extended-response questions) </a:t>
            </a:r>
            <a:r>
              <a:rPr lang="en-GB" dirty="0" smtClean="0"/>
              <a:t> ANTIGONE</a:t>
            </a:r>
            <a:endParaRPr lang="en-GB" dirty="0"/>
          </a:p>
          <a:p>
            <a:r>
              <a:rPr lang="en-GB" dirty="0" smtClean="0"/>
              <a:t>section </a:t>
            </a:r>
            <a:r>
              <a:rPr lang="en-GB" dirty="0"/>
              <a:t>2: theatre production: application (structured questions) </a:t>
            </a:r>
            <a:r>
              <a:rPr lang="en-GB" dirty="0" smtClean="0"/>
              <a:t>ANTIGONE</a:t>
            </a:r>
            <a:endParaRPr lang="en-GB" dirty="0"/>
          </a:p>
          <a:p>
            <a:r>
              <a:rPr lang="en-GB" dirty="0" smtClean="0"/>
              <a:t>section </a:t>
            </a:r>
            <a:r>
              <a:rPr lang="en-GB" dirty="0"/>
              <a:t>3: performance analysis (extended-response questions) </a:t>
            </a:r>
            <a:r>
              <a:rPr lang="en-GB" dirty="0" smtClean="0"/>
              <a:t> SMALL ISLAND</a:t>
            </a:r>
            <a:endParaRPr lang="en-GB" dirty="0"/>
          </a:p>
          <a:p>
            <a:endParaRPr lang="en-GB" dirty="0"/>
          </a:p>
          <a:p>
            <a:r>
              <a:rPr lang="en-GB" dirty="0"/>
              <a:t>For sections 1 and 2, candidates must answer on their selected text. For section 3, candidates must answer on a performance they have seen using a different text from that used in sections 1 and 2. </a:t>
            </a:r>
            <a:endParaRPr lang="en-GB" dirty="0" smtClean="0"/>
          </a:p>
          <a:p>
            <a:pPr marL="0" indent="0">
              <a:buNone/>
            </a:pPr>
            <a:endParaRPr lang="en-GB" dirty="0"/>
          </a:p>
          <a:p>
            <a:r>
              <a:rPr lang="en-GB" dirty="0"/>
              <a:t>The question paper has 50 marks out of a total of 110 marks. This is scaled by SQA to represent 40% of the overall marks for the course assessment.</a:t>
            </a:r>
            <a:endParaRPr lang="en-GB" dirty="0" smtClean="0"/>
          </a:p>
          <a:p>
            <a:pPr marL="457200" lvl="1" indent="0">
              <a:buNone/>
            </a:pPr>
            <a:endParaRPr lang="en-GB" dirty="0" smtClean="0"/>
          </a:p>
        </p:txBody>
      </p:sp>
      <p:sp>
        <p:nvSpPr>
          <p:cNvPr id="4" name="Slide Number Placeholder 3"/>
          <p:cNvSpPr>
            <a:spLocks noGrp="1"/>
          </p:cNvSpPr>
          <p:nvPr>
            <p:ph type="sldNum" sz="quarter" idx="12"/>
          </p:nvPr>
        </p:nvSpPr>
        <p:spPr/>
        <p:txBody>
          <a:bodyPr/>
          <a:lstStyle/>
          <a:p>
            <a:fld id="{997D9F39-9033-4929-A296-B4F001DD59E9}" type="slidenum">
              <a:rPr lang="en-GB" smtClean="0"/>
              <a:t>14</a:t>
            </a:fld>
            <a:endParaRPr lang="en-GB"/>
          </a:p>
        </p:txBody>
      </p:sp>
    </p:spTree>
    <p:extLst>
      <p:ext uri="{BB962C8B-B14F-4D97-AF65-F5344CB8AC3E}">
        <p14:creationId xmlns:p14="http://schemas.microsoft.com/office/powerpoint/2010/main" val="1275001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96950"/>
          </a:xfrm>
        </p:spPr>
        <p:txBody>
          <a:bodyPr>
            <a:normAutofit fontScale="90000"/>
          </a:bodyPr>
          <a:lstStyle/>
          <a:p>
            <a:r>
              <a:rPr lang="en-GB" sz="3200" b="1" u="sng" dirty="0"/>
              <a:t>Course Assessment</a:t>
            </a:r>
            <a:r>
              <a:rPr lang="en-GB" sz="3200" b="1" dirty="0"/>
              <a:t>- </a:t>
            </a:r>
            <a:r>
              <a:rPr lang="en-GB" sz="3200" dirty="0"/>
              <a:t>Question </a:t>
            </a:r>
            <a:r>
              <a:rPr lang="en-GB" sz="3200" dirty="0" smtClean="0"/>
              <a:t>Paper (SECTION 1)</a:t>
            </a:r>
            <a:endParaRPr lang="en-GB" sz="3200" dirty="0"/>
          </a:p>
        </p:txBody>
      </p:sp>
      <p:sp>
        <p:nvSpPr>
          <p:cNvPr id="3" name="Content Placeholder 2"/>
          <p:cNvSpPr>
            <a:spLocks noGrp="1"/>
          </p:cNvSpPr>
          <p:nvPr>
            <p:ph idx="1"/>
          </p:nvPr>
        </p:nvSpPr>
        <p:spPr>
          <a:xfrm>
            <a:off x="179512" y="1340768"/>
            <a:ext cx="8712968" cy="5112568"/>
          </a:xfrm>
        </p:spPr>
        <p:txBody>
          <a:bodyPr>
            <a:normAutofit fontScale="62500" lnSpcReduction="20000"/>
          </a:bodyPr>
          <a:lstStyle/>
          <a:p>
            <a:r>
              <a:rPr lang="en-GB" b="1" dirty="0" smtClean="0"/>
              <a:t>Section 1 (</a:t>
            </a:r>
            <a:r>
              <a:rPr lang="en-GB" b="1" u="sng" dirty="0" smtClean="0"/>
              <a:t>Antigone </a:t>
            </a:r>
            <a:r>
              <a:rPr lang="en-GB" b="1" dirty="0" smtClean="0"/>
              <a:t>by Sophocles) </a:t>
            </a:r>
            <a:r>
              <a:rPr lang="en-GB" b="1" dirty="0"/>
              <a:t>— theatre production: text in context 20 marks </a:t>
            </a:r>
            <a:endParaRPr lang="en-GB" b="1" dirty="0" smtClean="0"/>
          </a:p>
          <a:p>
            <a:pPr marL="0" indent="0">
              <a:buNone/>
            </a:pPr>
            <a:endParaRPr lang="en-GB" dirty="0"/>
          </a:p>
          <a:p>
            <a:r>
              <a:rPr lang="en-GB" dirty="0"/>
              <a:t>Candidates answer from the perspective </a:t>
            </a:r>
            <a:r>
              <a:rPr lang="en-GB" dirty="0" smtClean="0"/>
              <a:t>of: </a:t>
            </a:r>
          </a:p>
          <a:p>
            <a:pPr lvl="1"/>
            <a:r>
              <a:rPr lang="en-GB" dirty="0" smtClean="0"/>
              <a:t>an </a:t>
            </a:r>
            <a:r>
              <a:rPr lang="en-GB" dirty="0"/>
              <a:t>actor or </a:t>
            </a:r>
            <a:endParaRPr lang="en-GB" dirty="0" smtClean="0"/>
          </a:p>
          <a:p>
            <a:pPr lvl="1"/>
            <a:r>
              <a:rPr lang="en-GB" dirty="0" smtClean="0"/>
              <a:t>director </a:t>
            </a:r>
            <a:r>
              <a:rPr lang="en-GB" dirty="0"/>
              <a:t>or </a:t>
            </a:r>
            <a:endParaRPr lang="en-GB" dirty="0" smtClean="0"/>
          </a:p>
          <a:p>
            <a:pPr lvl="1"/>
            <a:r>
              <a:rPr lang="en-GB" dirty="0" smtClean="0"/>
              <a:t>designer </a:t>
            </a:r>
          </a:p>
          <a:p>
            <a:pPr marL="457200" lvl="1" indent="0">
              <a:buNone/>
            </a:pPr>
            <a:endParaRPr lang="en-GB" dirty="0" smtClean="0"/>
          </a:p>
          <a:p>
            <a:pPr marL="0" indent="0">
              <a:buNone/>
            </a:pPr>
            <a:r>
              <a:rPr lang="en-GB" dirty="0"/>
              <a:t> </a:t>
            </a:r>
            <a:r>
              <a:rPr lang="en-GB" dirty="0" smtClean="0"/>
              <a:t>      in </a:t>
            </a:r>
            <a:r>
              <a:rPr lang="en-GB" dirty="0"/>
              <a:t>preparation for an intended production. </a:t>
            </a:r>
            <a:endParaRPr lang="en-GB" dirty="0" smtClean="0"/>
          </a:p>
          <a:p>
            <a:endParaRPr lang="en-GB" dirty="0"/>
          </a:p>
          <a:p>
            <a:r>
              <a:rPr lang="en-GB" dirty="0" smtClean="0"/>
              <a:t>Candidates </a:t>
            </a:r>
            <a:r>
              <a:rPr lang="en-GB" dirty="0"/>
              <a:t>analyse the selected text in the context of theatre </a:t>
            </a:r>
            <a:r>
              <a:rPr lang="en-GB" dirty="0" smtClean="0"/>
              <a:t>production.</a:t>
            </a:r>
          </a:p>
          <a:p>
            <a:r>
              <a:rPr lang="en-GB" dirty="0" smtClean="0"/>
              <a:t>They </a:t>
            </a:r>
            <a:r>
              <a:rPr lang="en-GB" dirty="0"/>
              <a:t>demonstrate knowledge of the selected text they have studied in terms of content and context, and show an understanding of how the text could be communicated to an audience through performance</a:t>
            </a:r>
            <a:r>
              <a:rPr lang="en-GB" dirty="0" smtClean="0"/>
              <a:t>.</a:t>
            </a:r>
          </a:p>
          <a:p>
            <a:r>
              <a:rPr lang="en-GB" dirty="0" smtClean="0"/>
              <a:t> </a:t>
            </a:r>
            <a:r>
              <a:rPr lang="en-GB" dirty="0"/>
              <a:t>Candidates gain </a:t>
            </a:r>
            <a:r>
              <a:rPr lang="en-GB" b="1" dirty="0"/>
              <a:t>credit</a:t>
            </a:r>
            <a:r>
              <a:rPr lang="en-GB" dirty="0"/>
              <a:t> for their ability to make use of </a:t>
            </a:r>
            <a:r>
              <a:rPr lang="en-GB" dirty="0" smtClean="0"/>
              <a:t>appropriate </a:t>
            </a:r>
            <a:r>
              <a:rPr lang="en-GB" b="1" dirty="0" smtClean="0"/>
              <a:t>structure, </a:t>
            </a:r>
            <a:r>
              <a:rPr lang="en-GB" b="1" dirty="0"/>
              <a:t>quotations and/or textual references</a:t>
            </a:r>
            <a:r>
              <a:rPr lang="en-GB" dirty="0"/>
              <a:t>. </a:t>
            </a:r>
          </a:p>
        </p:txBody>
      </p:sp>
      <p:sp>
        <p:nvSpPr>
          <p:cNvPr id="4" name="Slide Number Placeholder 3"/>
          <p:cNvSpPr>
            <a:spLocks noGrp="1"/>
          </p:cNvSpPr>
          <p:nvPr>
            <p:ph type="sldNum" sz="quarter" idx="12"/>
          </p:nvPr>
        </p:nvSpPr>
        <p:spPr/>
        <p:txBody>
          <a:bodyPr/>
          <a:lstStyle/>
          <a:p>
            <a:fld id="{997D9F39-9033-4929-A296-B4F001DD59E9}" type="slidenum">
              <a:rPr lang="en-GB" smtClean="0"/>
              <a:t>15</a:t>
            </a:fld>
            <a:endParaRPr lang="en-GB"/>
          </a:p>
        </p:txBody>
      </p:sp>
    </p:spTree>
    <p:extLst>
      <p:ext uri="{BB962C8B-B14F-4D97-AF65-F5344CB8AC3E}">
        <p14:creationId xmlns:p14="http://schemas.microsoft.com/office/powerpoint/2010/main" val="2334334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34082"/>
          </a:xfrm>
        </p:spPr>
        <p:txBody>
          <a:bodyPr>
            <a:normAutofit/>
          </a:bodyPr>
          <a:lstStyle/>
          <a:p>
            <a:r>
              <a:rPr lang="en-GB" sz="2800" b="1" u="sng" dirty="0"/>
              <a:t>Course Assessment</a:t>
            </a:r>
            <a:r>
              <a:rPr lang="en-GB" sz="2800" b="1" dirty="0"/>
              <a:t>- </a:t>
            </a:r>
            <a:r>
              <a:rPr lang="en-GB" sz="2800" dirty="0"/>
              <a:t>Question Paper (SECTION </a:t>
            </a:r>
            <a:r>
              <a:rPr lang="en-GB" sz="2800" dirty="0" smtClean="0"/>
              <a:t>2)</a:t>
            </a:r>
            <a:endParaRPr lang="en-GB" sz="2800" dirty="0"/>
          </a:p>
        </p:txBody>
      </p:sp>
      <p:sp>
        <p:nvSpPr>
          <p:cNvPr id="3" name="Content Placeholder 2"/>
          <p:cNvSpPr>
            <a:spLocks noGrp="1"/>
          </p:cNvSpPr>
          <p:nvPr>
            <p:ph idx="1"/>
          </p:nvPr>
        </p:nvSpPr>
        <p:spPr>
          <a:xfrm>
            <a:off x="457200" y="1052736"/>
            <a:ext cx="8229600" cy="5073427"/>
          </a:xfrm>
        </p:spPr>
        <p:txBody>
          <a:bodyPr>
            <a:normAutofit fontScale="70000" lnSpcReduction="20000"/>
          </a:bodyPr>
          <a:lstStyle/>
          <a:p>
            <a:r>
              <a:rPr lang="en-GB" b="1" dirty="0"/>
              <a:t>Section </a:t>
            </a:r>
            <a:r>
              <a:rPr lang="en-GB" b="1" dirty="0" smtClean="0"/>
              <a:t>2 </a:t>
            </a:r>
            <a:r>
              <a:rPr lang="en-GB" b="1" dirty="0"/>
              <a:t>(</a:t>
            </a:r>
            <a:r>
              <a:rPr lang="en-GB" b="1" u="sng" dirty="0"/>
              <a:t>Antigone </a:t>
            </a:r>
            <a:r>
              <a:rPr lang="en-GB" b="1" dirty="0"/>
              <a:t>by Sophocles) — theatre production: application 10 marks </a:t>
            </a:r>
            <a:endParaRPr lang="en-GB" b="1" dirty="0" smtClean="0"/>
          </a:p>
          <a:p>
            <a:pPr marL="0" indent="0">
              <a:buNone/>
            </a:pPr>
            <a:endParaRPr lang="en-GB" dirty="0"/>
          </a:p>
          <a:p>
            <a:r>
              <a:rPr lang="en-GB" dirty="0"/>
              <a:t>Candidates answer structured questions on their understanding and application of </a:t>
            </a:r>
            <a:r>
              <a:rPr lang="en-GB" b="1" u="sng" dirty="0"/>
              <a:t>two </a:t>
            </a:r>
            <a:r>
              <a:rPr lang="en-GB" dirty="0"/>
              <a:t>production roles for the selected text they have studied. </a:t>
            </a:r>
            <a:endParaRPr lang="en-GB" dirty="0" smtClean="0"/>
          </a:p>
          <a:p>
            <a:endParaRPr lang="en-GB" dirty="0"/>
          </a:p>
          <a:p>
            <a:r>
              <a:rPr lang="en-GB" dirty="0" smtClean="0"/>
              <a:t>Candidates </a:t>
            </a:r>
            <a:r>
              <a:rPr lang="en-GB" dirty="0"/>
              <a:t>respond on the ways in which two of the following production roles could be applied to their selected text: </a:t>
            </a:r>
            <a:endParaRPr lang="en-GB" dirty="0" smtClean="0"/>
          </a:p>
          <a:p>
            <a:endParaRPr lang="en-GB" dirty="0"/>
          </a:p>
          <a:p>
            <a:r>
              <a:rPr lang="en-GB" dirty="0" smtClean="0"/>
              <a:t>actor </a:t>
            </a:r>
            <a:endParaRPr lang="en-GB" dirty="0"/>
          </a:p>
          <a:p>
            <a:r>
              <a:rPr lang="en-GB" dirty="0" smtClean="0"/>
              <a:t>director </a:t>
            </a:r>
            <a:endParaRPr lang="en-GB" dirty="0"/>
          </a:p>
          <a:p>
            <a:r>
              <a:rPr lang="en-GB" dirty="0" smtClean="0"/>
              <a:t>designer </a:t>
            </a:r>
          </a:p>
          <a:p>
            <a:pPr marL="0" indent="0">
              <a:buNone/>
            </a:pPr>
            <a:endParaRPr lang="en-GB" dirty="0"/>
          </a:p>
          <a:p>
            <a:r>
              <a:rPr lang="en-GB" dirty="0"/>
              <a:t>To avoid predictability, two of the three production roles will be sampled each year. </a:t>
            </a:r>
          </a:p>
        </p:txBody>
      </p:sp>
      <p:sp>
        <p:nvSpPr>
          <p:cNvPr id="5" name="Slide Number Placeholder 4"/>
          <p:cNvSpPr>
            <a:spLocks noGrp="1"/>
          </p:cNvSpPr>
          <p:nvPr>
            <p:ph type="sldNum" sz="quarter" idx="12"/>
          </p:nvPr>
        </p:nvSpPr>
        <p:spPr/>
        <p:txBody>
          <a:bodyPr/>
          <a:lstStyle/>
          <a:p>
            <a:fld id="{997D9F39-9033-4929-A296-B4F001DD59E9}" type="slidenum">
              <a:rPr lang="en-GB" smtClean="0"/>
              <a:t>16</a:t>
            </a:fld>
            <a:endParaRPr lang="en-GB"/>
          </a:p>
        </p:txBody>
      </p:sp>
    </p:spTree>
    <p:extLst>
      <p:ext uri="{BB962C8B-B14F-4D97-AF65-F5344CB8AC3E}">
        <p14:creationId xmlns:p14="http://schemas.microsoft.com/office/powerpoint/2010/main" val="1144155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34082"/>
          </a:xfrm>
        </p:spPr>
        <p:txBody>
          <a:bodyPr>
            <a:normAutofit/>
          </a:bodyPr>
          <a:lstStyle/>
          <a:p>
            <a:r>
              <a:rPr lang="en-GB" sz="2800" b="1" u="sng" dirty="0"/>
              <a:t>Course Assessment</a:t>
            </a:r>
            <a:r>
              <a:rPr lang="en-GB" sz="2800" b="1" dirty="0"/>
              <a:t>- </a:t>
            </a:r>
            <a:r>
              <a:rPr lang="en-GB" sz="2800" dirty="0"/>
              <a:t>Question Paper (SECTION 3</a:t>
            </a:r>
            <a:r>
              <a:rPr lang="en-GB" sz="2800" dirty="0" smtClean="0"/>
              <a:t>)</a:t>
            </a:r>
            <a:endParaRPr lang="en-GB" sz="2800" dirty="0"/>
          </a:p>
        </p:txBody>
      </p:sp>
      <p:sp>
        <p:nvSpPr>
          <p:cNvPr id="3" name="Content Placeholder 2"/>
          <p:cNvSpPr>
            <a:spLocks noGrp="1"/>
          </p:cNvSpPr>
          <p:nvPr>
            <p:ph idx="1"/>
          </p:nvPr>
        </p:nvSpPr>
        <p:spPr>
          <a:xfrm>
            <a:off x="179512" y="1052736"/>
            <a:ext cx="8712968" cy="5616624"/>
          </a:xfrm>
        </p:spPr>
        <p:txBody>
          <a:bodyPr>
            <a:normAutofit/>
          </a:bodyPr>
          <a:lstStyle/>
          <a:p>
            <a:r>
              <a:rPr lang="en-GB" sz="1500" b="1" dirty="0"/>
              <a:t>Section 3 </a:t>
            </a:r>
            <a:r>
              <a:rPr lang="en-GB" sz="1500" b="1" dirty="0" smtClean="0"/>
              <a:t>(LIVE theatrical performance: Likely the National Theatre’s “Small Island”) — </a:t>
            </a:r>
            <a:r>
              <a:rPr lang="en-GB" sz="1500" b="1" dirty="0"/>
              <a:t>performance analysis 20 marks </a:t>
            </a:r>
            <a:endParaRPr lang="en-GB" sz="1500" b="1" dirty="0" smtClean="0"/>
          </a:p>
          <a:p>
            <a:pPr marL="0" indent="0">
              <a:buNone/>
            </a:pPr>
            <a:endParaRPr lang="en-GB" sz="1500" dirty="0"/>
          </a:p>
          <a:p>
            <a:r>
              <a:rPr lang="en-GB" sz="1500" dirty="0"/>
              <a:t>Candidates answer one extended-response question from a choice of two on a performance they have seen. The focus of the questions require candidates to respond on two of the following production areas: </a:t>
            </a:r>
            <a:endParaRPr lang="en-GB" sz="1500" dirty="0" smtClean="0"/>
          </a:p>
          <a:p>
            <a:pPr marL="0" indent="0">
              <a:buNone/>
            </a:pPr>
            <a:endParaRPr lang="en-GB" sz="1500" dirty="0"/>
          </a:p>
          <a:p>
            <a:r>
              <a:rPr lang="en-GB" sz="1500" dirty="0" smtClean="0"/>
              <a:t>choice </a:t>
            </a:r>
            <a:r>
              <a:rPr lang="en-GB" sz="1500" dirty="0"/>
              <a:t>and use of the performance space </a:t>
            </a:r>
          </a:p>
          <a:p>
            <a:r>
              <a:rPr lang="en-GB" sz="1500" dirty="0" smtClean="0"/>
              <a:t>director’s </a:t>
            </a:r>
            <a:r>
              <a:rPr lang="en-GB" sz="1500" dirty="0"/>
              <a:t>intentions and effectiveness </a:t>
            </a:r>
          </a:p>
          <a:p>
            <a:r>
              <a:rPr lang="en-GB" sz="1500" dirty="0" smtClean="0"/>
              <a:t>acting </a:t>
            </a:r>
            <a:r>
              <a:rPr lang="en-GB" sz="1500" dirty="0"/>
              <a:t>and development of characters </a:t>
            </a:r>
          </a:p>
          <a:p>
            <a:r>
              <a:rPr lang="en-GB" sz="1500" dirty="0" smtClean="0"/>
              <a:t>design </a:t>
            </a:r>
            <a:r>
              <a:rPr lang="en-GB" sz="1500" dirty="0"/>
              <a:t>concepts and their effectiveness </a:t>
            </a:r>
            <a:r>
              <a:rPr lang="en-GB" sz="1500" dirty="0" smtClean="0"/>
              <a:t>(</a:t>
            </a:r>
            <a:r>
              <a:rPr lang="en-GB" sz="1500" i="1" dirty="0" smtClean="0"/>
              <a:t>it is not clear if the question will- like the “old” new higher be specific areas i.e. costume, lighting, set design, performance space etc. of whether a generic 2design” will be used)</a:t>
            </a:r>
            <a:endParaRPr lang="en-GB" sz="1500" dirty="0"/>
          </a:p>
          <a:p>
            <a:endParaRPr lang="en-GB" sz="1500" dirty="0"/>
          </a:p>
          <a:p>
            <a:r>
              <a:rPr lang="en-GB" sz="1500" dirty="0"/>
              <a:t>The performance analysis may be of a live performance, a live-streamed performance, or, if necessary, a recorded ‘live’ theatrical performance. Recorded performances must have been performed ‘live’ within two years of the start of the academic year in which the assessment takes place. The performance must be a play, not a musical, pantomime or movement piece. Appropriate amateur performances may be used, providing candidates have the opportunity to meet the criteria for this section. </a:t>
            </a:r>
            <a:endParaRPr lang="en-GB" sz="1500" dirty="0" smtClean="0"/>
          </a:p>
          <a:p>
            <a:pPr marL="0" indent="0">
              <a:buNone/>
            </a:pPr>
            <a:endParaRPr lang="en-GB" sz="1500" dirty="0"/>
          </a:p>
          <a:p>
            <a:r>
              <a:rPr lang="en-GB" sz="1500" dirty="0"/>
              <a:t>Candidates </a:t>
            </a:r>
            <a:r>
              <a:rPr lang="en-GB" sz="1500" b="1" u="sng" dirty="0" smtClean="0"/>
              <a:t>MUST</a:t>
            </a:r>
            <a:r>
              <a:rPr lang="en-GB" sz="1500" dirty="0" smtClean="0"/>
              <a:t> </a:t>
            </a:r>
            <a:r>
              <a:rPr lang="en-GB" sz="1500" dirty="0"/>
              <a:t>state the name of the performance in the introduction to their response. They </a:t>
            </a:r>
            <a:r>
              <a:rPr lang="en-GB" sz="1500" b="1" u="sng" dirty="0" smtClean="0"/>
              <a:t>MUST </a:t>
            </a:r>
            <a:r>
              <a:rPr lang="en-GB" sz="1500" dirty="0"/>
              <a:t>consider how the chosen production areas impacted on their appreciation of the performance. </a:t>
            </a:r>
          </a:p>
        </p:txBody>
      </p:sp>
      <p:sp>
        <p:nvSpPr>
          <p:cNvPr id="4" name="Slide Number Placeholder 3"/>
          <p:cNvSpPr>
            <a:spLocks noGrp="1"/>
          </p:cNvSpPr>
          <p:nvPr>
            <p:ph type="sldNum" sz="quarter" idx="12"/>
          </p:nvPr>
        </p:nvSpPr>
        <p:spPr/>
        <p:txBody>
          <a:bodyPr/>
          <a:lstStyle/>
          <a:p>
            <a:fld id="{997D9F39-9033-4929-A296-B4F001DD59E9}" type="slidenum">
              <a:rPr lang="en-GB" smtClean="0"/>
              <a:t>17</a:t>
            </a:fld>
            <a:endParaRPr lang="en-GB"/>
          </a:p>
        </p:txBody>
      </p:sp>
    </p:spTree>
    <p:extLst>
      <p:ext uri="{BB962C8B-B14F-4D97-AF65-F5344CB8AC3E}">
        <p14:creationId xmlns:p14="http://schemas.microsoft.com/office/powerpoint/2010/main" val="2711298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24942"/>
          </a:xfrm>
        </p:spPr>
        <p:txBody>
          <a:bodyPr>
            <a:normAutofit fontScale="90000"/>
          </a:bodyPr>
          <a:lstStyle/>
          <a:p>
            <a:r>
              <a:rPr lang="en-GB" dirty="0" smtClean="0"/>
              <a:t>Homework</a:t>
            </a:r>
            <a:endParaRPr lang="en-GB" dirty="0"/>
          </a:p>
        </p:txBody>
      </p:sp>
      <p:sp>
        <p:nvSpPr>
          <p:cNvPr id="3" name="Content Placeholder 2"/>
          <p:cNvSpPr>
            <a:spLocks noGrp="1"/>
          </p:cNvSpPr>
          <p:nvPr>
            <p:ph idx="1"/>
          </p:nvPr>
        </p:nvSpPr>
        <p:spPr>
          <a:xfrm>
            <a:off x="395536" y="1196752"/>
            <a:ext cx="8424936" cy="4929411"/>
          </a:xfrm>
        </p:spPr>
        <p:txBody>
          <a:bodyPr>
            <a:normAutofit fontScale="92500" lnSpcReduction="20000"/>
          </a:bodyPr>
          <a:lstStyle/>
          <a:p>
            <a:r>
              <a:rPr lang="en-GB" dirty="0" smtClean="0"/>
              <a:t>Course tasks</a:t>
            </a:r>
          </a:p>
          <a:p>
            <a:pPr lvl="1"/>
            <a:r>
              <a:rPr lang="en-GB" dirty="0" smtClean="0"/>
              <a:t>Developing ideas</a:t>
            </a:r>
          </a:p>
          <a:p>
            <a:pPr lvl="1"/>
            <a:r>
              <a:rPr lang="en-GB" dirty="0" smtClean="0"/>
              <a:t>Preparing for rehearsals</a:t>
            </a:r>
          </a:p>
          <a:p>
            <a:pPr lvl="1"/>
            <a:r>
              <a:rPr lang="en-GB" dirty="0" smtClean="0"/>
              <a:t>Evaluations</a:t>
            </a:r>
          </a:p>
          <a:p>
            <a:r>
              <a:rPr lang="en-GB" dirty="0" smtClean="0"/>
              <a:t>Reading plays</a:t>
            </a:r>
          </a:p>
          <a:p>
            <a:r>
              <a:rPr lang="en-GB" dirty="0" smtClean="0"/>
              <a:t>Characterisation tasks</a:t>
            </a:r>
          </a:p>
          <a:p>
            <a:r>
              <a:rPr lang="en-GB" dirty="0" smtClean="0"/>
              <a:t>Bringing necessary equipment</a:t>
            </a:r>
          </a:p>
          <a:p>
            <a:r>
              <a:rPr lang="en-GB" dirty="0" smtClean="0"/>
              <a:t>Learning lines</a:t>
            </a:r>
          </a:p>
          <a:p>
            <a:r>
              <a:rPr lang="en-GB" dirty="0" smtClean="0"/>
              <a:t>Planning and homework essays</a:t>
            </a:r>
          </a:p>
          <a:p>
            <a:r>
              <a:rPr lang="en-GB" dirty="0" smtClean="0"/>
              <a:t>Learning quotes</a:t>
            </a:r>
          </a:p>
          <a:p>
            <a:r>
              <a:rPr lang="en-GB" dirty="0" smtClean="0"/>
              <a:t>Preparing for assessments</a:t>
            </a:r>
          </a:p>
          <a:p>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18</a:t>
            </a:fld>
            <a:endParaRPr lang="en-GB"/>
          </a:p>
        </p:txBody>
      </p:sp>
    </p:spTree>
    <p:extLst>
      <p:ext uri="{BB962C8B-B14F-4D97-AF65-F5344CB8AC3E}">
        <p14:creationId xmlns:p14="http://schemas.microsoft.com/office/powerpoint/2010/main" val="675454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724942"/>
          </a:xfrm>
        </p:spPr>
        <p:txBody>
          <a:bodyPr>
            <a:normAutofit fontScale="90000"/>
          </a:bodyPr>
          <a:lstStyle/>
          <a:p>
            <a:r>
              <a:rPr lang="en-GB" dirty="0" smtClean="0"/>
              <a:t>Purpose and Aims</a:t>
            </a:r>
            <a:endParaRPr lang="en-GB" dirty="0"/>
          </a:p>
        </p:txBody>
      </p:sp>
      <p:sp>
        <p:nvSpPr>
          <p:cNvPr id="3" name="Content Placeholder 2"/>
          <p:cNvSpPr>
            <a:spLocks noGrp="1"/>
          </p:cNvSpPr>
          <p:nvPr>
            <p:ph idx="1"/>
          </p:nvPr>
        </p:nvSpPr>
        <p:spPr>
          <a:xfrm>
            <a:off x="457200" y="1196752"/>
            <a:ext cx="8229600" cy="4929411"/>
          </a:xfrm>
        </p:spPr>
        <p:txBody>
          <a:bodyPr>
            <a:normAutofit fontScale="55000" lnSpcReduction="20000"/>
          </a:bodyPr>
          <a:lstStyle/>
          <a:p>
            <a:r>
              <a:rPr lang="en-GB" dirty="0"/>
              <a:t>The course enables candidates to </a:t>
            </a:r>
            <a:r>
              <a:rPr lang="en-GB" b="1" dirty="0"/>
              <a:t>develop and use a range of complex drama skills and production skills. </a:t>
            </a:r>
            <a:endParaRPr lang="en-GB" b="1" dirty="0" smtClean="0"/>
          </a:p>
          <a:p>
            <a:pPr marL="0" indent="0">
              <a:buNone/>
            </a:pPr>
            <a:endParaRPr lang="en-GB" dirty="0"/>
          </a:p>
          <a:p>
            <a:r>
              <a:rPr lang="en-GB" dirty="0"/>
              <a:t>Candidates </a:t>
            </a:r>
            <a:r>
              <a:rPr lang="en-GB" b="1" dirty="0"/>
              <a:t>develop practical skills in creating and presenting drama, and knowledge and understanding of historical, social and cultural influences on drama</a:t>
            </a:r>
            <a:r>
              <a:rPr lang="en-GB" dirty="0"/>
              <a:t>. They </a:t>
            </a:r>
            <a:r>
              <a:rPr lang="en-GB" b="1" dirty="0"/>
              <a:t>analyse and evaluate </a:t>
            </a:r>
            <a:r>
              <a:rPr lang="en-GB" dirty="0"/>
              <a:t>how the use of </a:t>
            </a:r>
            <a:r>
              <a:rPr lang="en-GB" b="1" dirty="0"/>
              <a:t>self-expression, language and movement</a:t>
            </a:r>
            <a:r>
              <a:rPr lang="en-GB" dirty="0"/>
              <a:t> can develop their ideas for drama. They also </a:t>
            </a:r>
            <a:r>
              <a:rPr lang="en-GB" b="1" dirty="0"/>
              <a:t>develop critical-thinking </a:t>
            </a:r>
            <a:r>
              <a:rPr lang="en-GB" dirty="0"/>
              <a:t>skills as they </a:t>
            </a:r>
            <a:r>
              <a:rPr lang="en-GB" b="1" dirty="0"/>
              <a:t>investigate, develop and apply a range of complex drama skills and production skills.</a:t>
            </a:r>
            <a:r>
              <a:rPr lang="en-GB" dirty="0"/>
              <a:t> </a:t>
            </a:r>
            <a:endParaRPr lang="en-GB" dirty="0" smtClean="0"/>
          </a:p>
          <a:p>
            <a:pPr marL="0" indent="0">
              <a:buNone/>
            </a:pPr>
            <a:endParaRPr lang="en-GB" dirty="0"/>
          </a:p>
          <a:p>
            <a:pPr marL="0" indent="0">
              <a:buNone/>
            </a:pPr>
            <a:r>
              <a:rPr lang="en-GB" dirty="0"/>
              <a:t>The course enables candidates to: </a:t>
            </a:r>
            <a:endParaRPr lang="en-GB" dirty="0" smtClean="0"/>
          </a:p>
          <a:p>
            <a:pPr marL="0" indent="0">
              <a:buNone/>
            </a:pPr>
            <a:endParaRPr lang="en-GB" dirty="0"/>
          </a:p>
          <a:p>
            <a:r>
              <a:rPr lang="en-GB" b="1" dirty="0" smtClean="0"/>
              <a:t>generate </a:t>
            </a:r>
            <a:r>
              <a:rPr lang="en-GB" b="1" dirty="0"/>
              <a:t>and communicate thoughts and ideas </a:t>
            </a:r>
            <a:r>
              <a:rPr lang="en-GB" dirty="0"/>
              <a:t>when creating drama </a:t>
            </a:r>
          </a:p>
          <a:p>
            <a:r>
              <a:rPr lang="en-GB" b="1" dirty="0" smtClean="0"/>
              <a:t>develop </a:t>
            </a:r>
            <a:r>
              <a:rPr lang="en-GB" b="1" dirty="0"/>
              <a:t>a knowledge and understanding of the historical, social and cultural influences </a:t>
            </a:r>
            <a:r>
              <a:rPr lang="en-GB" dirty="0"/>
              <a:t>on drama </a:t>
            </a:r>
          </a:p>
          <a:p>
            <a:r>
              <a:rPr lang="en-GB" b="1" dirty="0" smtClean="0"/>
              <a:t>develop </a:t>
            </a:r>
            <a:r>
              <a:rPr lang="en-GB" b="1" dirty="0"/>
              <a:t>complex skills in presenting and analysing </a:t>
            </a:r>
            <a:r>
              <a:rPr lang="en-GB" dirty="0"/>
              <a:t>drama </a:t>
            </a:r>
          </a:p>
          <a:p>
            <a:r>
              <a:rPr lang="en-GB" b="1" dirty="0" smtClean="0"/>
              <a:t>develop </a:t>
            </a:r>
            <a:r>
              <a:rPr lang="en-GB" b="1" dirty="0"/>
              <a:t>knowledge and understanding of complex production skills </a:t>
            </a:r>
            <a:r>
              <a:rPr lang="en-GB" dirty="0"/>
              <a:t>when presenting drama </a:t>
            </a:r>
          </a:p>
          <a:p>
            <a:r>
              <a:rPr lang="en-GB" dirty="0" smtClean="0"/>
              <a:t>explore </a:t>
            </a:r>
            <a:r>
              <a:rPr lang="en-GB" dirty="0"/>
              <a:t>drama </a:t>
            </a:r>
            <a:r>
              <a:rPr lang="en-GB" b="1" dirty="0"/>
              <a:t>form, structure, genre and style </a:t>
            </a:r>
          </a:p>
          <a:p>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2</a:t>
            </a:fld>
            <a:endParaRPr lang="en-GB"/>
          </a:p>
        </p:txBody>
      </p:sp>
    </p:spTree>
    <p:extLst>
      <p:ext uri="{BB962C8B-B14F-4D97-AF65-F5344CB8AC3E}">
        <p14:creationId xmlns:p14="http://schemas.microsoft.com/office/powerpoint/2010/main" val="2093853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GB" b="1" dirty="0"/>
              <a:t>Skills, knowledge and understanding </a:t>
            </a:r>
            <a:endParaRPr lang="en-GB" dirty="0"/>
          </a:p>
        </p:txBody>
      </p:sp>
      <p:sp>
        <p:nvSpPr>
          <p:cNvPr id="3" name="Content Placeholder 2"/>
          <p:cNvSpPr>
            <a:spLocks noGrp="1"/>
          </p:cNvSpPr>
          <p:nvPr>
            <p:ph idx="1"/>
          </p:nvPr>
        </p:nvSpPr>
        <p:spPr>
          <a:xfrm>
            <a:off x="457200" y="1340768"/>
            <a:ext cx="8229600" cy="4785395"/>
          </a:xfrm>
        </p:spPr>
        <p:txBody>
          <a:bodyPr>
            <a:normAutofit fontScale="70000" lnSpcReduction="20000"/>
          </a:bodyPr>
          <a:lstStyle/>
          <a:p>
            <a:pPr marL="0" indent="0">
              <a:buNone/>
            </a:pPr>
            <a:r>
              <a:rPr lang="en-GB" b="1" dirty="0" smtClean="0"/>
              <a:t>Skills</a:t>
            </a:r>
            <a:r>
              <a:rPr lang="en-GB" b="1" dirty="0"/>
              <a:t>, knowledge and understanding for the </a:t>
            </a:r>
            <a:r>
              <a:rPr lang="en-GB" b="1" u="sng" dirty="0"/>
              <a:t>course</a:t>
            </a:r>
            <a:r>
              <a:rPr lang="en-GB" b="1" dirty="0"/>
              <a:t> </a:t>
            </a:r>
            <a:endParaRPr lang="en-GB" b="1" dirty="0" smtClean="0"/>
          </a:p>
          <a:p>
            <a:pPr marL="0" indent="0">
              <a:buNone/>
            </a:pPr>
            <a:endParaRPr lang="en-GB" dirty="0"/>
          </a:p>
          <a:p>
            <a:r>
              <a:rPr lang="en-GB" dirty="0"/>
              <a:t>The following provides a broad overview of the subject skills, knowledge and understanding developed in the course: </a:t>
            </a:r>
            <a:endParaRPr lang="en-GB" dirty="0" smtClean="0"/>
          </a:p>
          <a:p>
            <a:pPr marL="0" indent="0">
              <a:buNone/>
            </a:pPr>
            <a:endParaRPr lang="en-GB" dirty="0"/>
          </a:p>
          <a:p>
            <a:r>
              <a:rPr lang="en-GB" dirty="0" smtClean="0"/>
              <a:t>responding </a:t>
            </a:r>
            <a:r>
              <a:rPr lang="en-GB" dirty="0"/>
              <a:t>to stimuli, including text, when creating drama </a:t>
            </a:r>
          </a:p>
          <a:p>
            <a:r>
              <a:rPr lang="en-GB" dirty="0" smtClean="0"/>
              <a:t>working </a:t>
            </a:r>
            <a:r>
              <a:rPr lang="en-GB" dirty="0"/>
              <a:t>with others to share and use drama ideas </a:t>
            </a:r>
          </a:p>
          <a:p>
            <a:r>
              <a:rPr lang="en-GB" dirty="0" smtClean="0"/>
              <a:t>developing </a:t>
            </a:r>
            <a:r>
              <a:rPr lang="en-GB" dirty="0"/>
              <a:t>knowledge and understanding of historical, social, cultural and theatrical influences when creating drama </a:t>
            </a:r>
          </a:p>
          <a:p>
            <a:r>
              <a:rPr lang="en-GB" dirty="0" smtClean="0"/>
              <a:t>exploring </a:t>
            </a:r>
            <a:r>
              <a:rPr lang="en-GB" dirty="0"/>
              <a:t>drama form, structure, genre and style </a:t>
            </a:r>
          </a:p>
          <a:p>
            <a:r>
              <a:rPr lang="en-GB" dirty="0" smtClean="0"/>
              <a:t>gaining </a:t>
            </a:r>
            <a:r>
              <a:rPr lang="en-GB" dirty="0"/>
              <a:t>knowledge and understanding of complex production skills </a:t>
            </a:r>
          </a:p>
          <a:p>
            <a:r>
              <a:rPr lang="en-GB" dirty="0" smtClean="0"/>
              <a:t>applying </a:t>
            </a:r>
            <a:r>
              <a:rPr lang="en-GB" dirty="0"/>
              <a:t>complex drama and production skills when presenting </a:t>
            </a:r>
          </a:p>
          <a:p>
            <a:r>
              <a:rPr lang="en-GB" dirty="0" smtClean="0"/>
              <a:t>applying </a:t>
            </a:r>
            <a:r>
              <a:rPr lang="en-GB" dirty="0"/>
              <a:t>evaluative skills within the creative process </a:t>
            </a:r>
          </a:p>
          <a:p>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3</a:t>
            </a:fld>
            <a:endParaRPr lang="en-GB"/>
          </a:p>
        </p:txBody>
      </p:sp>
    </p:spTree>
    <p:extLst>
      <p:ext uri="{BB962C8B-B14F-4D97-AF65-F5344CB8AC3E}">
        <p14:creationId xmlns:p14="http://schemas.microsoft.com/office/powerpoint/2010/main" val="1656105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36910"/>
          </a:xfrm>
        </p:spPr>
        <p:txBody>
          <a:bodyPr>
            <a:normAutofit fontScale="90000"/>
          </a:bodyPr>
          <a:lstStyle/>
          <a:p>
            <a:r>
              <a:rPr lang="en-GB" dirty="0" smtClean="0"/>
              <a:t>Classwork, Exam &amp; Attendance</a:t>
            </a:r>
            <a:endParaRPr lang="en-GB" dirty="0"/>
          </a:p>
        </p:txBody>
      </p:sp>
      <p:sp>
        <p:nvSpPr>
          <p:cNvPr id="3" name="Content Placeholder 2"/>
          <p:cNvSpPr>
            <a:spLocks noGrp="1"/>
          </p:cNvSpPr>
          <p:nvPr>
            <p:ph idx="1"/>
          </p:nvPr>
        </p:nvSpPr>
        <p:spPr>
          <a:xfrm>
            <a:off x="251520" y="980728"/>
            <a:ext cx="8640960" cy="5616624"/>
          </a:xfrm>
        </p:spPr>
        <p:txBody>
          <a:bodyPr>
            <a:normAutofit fontScale="47500" lnSpcReduction="20000"/>
          </a:bodyPr>
          <a:lstStyle/>
          <a:p>
            <a:pPr marL="0" indent="0">
              <a:buNone/>
            </a:pPr>
            <a:r>
              <a:rPr lang="en-GB" b="1" u="sng" dirty="0" smtClean="0"/>
              <a:t>CLASSWORK:</a:t>
            </a:r>
          </a:p>
          <a:p>
            <a:pPr marL="0" indent="0">
              <a:buNone/>
            </a:pPr>
            <a:endParaRPr lang="en-GB" dirty="0" smtClean="0"/>
          </a:p>
          <a:p>
            <a:r>
              <a:rPr lang="en-GB" dirty="0" smtClean="0"/>
              <a:t>There are 2 main elements we will cover under classwork:</a:t>
            </a:r>
          </a:p>
          <a:p>
            <a:pPr marL="1371600" lvl="2" indent="-514350">
              <a:buFont typeface="+mj-lt"/>
              <a:buAutoNum type="arabicPeriod"/>
            </a:pPr>
            <a:r>
              <a:rPr lang="en-GB" dirty="0" smtClean="0"/>
              <a:t>Development of drama skills: devising, group work, directing, acting.</a:t>
            </a:r>
          </a:p>
          <a:p>
            <a:pPr marL="1371600" lvl="2" indent="-514350">
              <a:buFont typeface="+mj-lt"/>
              <a:buAutoNum type="arabicPeriod"/>
            </a:pPr>
            <a:r>
              <a:rPr lang="en-GB" dirty="0" smtClean="0"/>
              <a:t>Development of production skills: design based knowledge and understanding</a:t>
            </a:r>
          </a:p>
          <a:p>
            <a:pPr marL="57150" indent="0">
              <a:buNone/>
            </a:pPr>
            <a:endParaRPr lang="en-GB" dirty="0"/>
          </a:p>
          <a:p>
            <a:pPr marL="514350" indent="-457200"/>
            <a:r>
              <a:rPr lang="en-GB" dirty="0" smtClean="0"/>
              <a:t>These will help prepare you for:</a:t>
            </a:r>
          </a:p>
          <a:p>
            <a:pPr marL="1314450" lvl="2" indent="-514350">
              <a:buFont typeface="+mj-lt"/>
              <a:buAutoNum type="arabicPeriod"/>
            </a:pPr>
            <a:r>
              <a:rPr lang="en-GB" dirty="0" smtClean="0"/>
              <a:t>The final written examination</a:t>
            </a:r>
          </a:p>
          <a:p>
            <a:pPr marL="1314450" lvl="2" indent="-514350">
              <a:buFont typeface="+mj-lt"/>
              <a:buAutoNum type="arabicPeriod"/>
            </a:pPr>
            <a:r>
              <a:rPr lang="en-GB" dirty="0" smtClean="0"/>
              <a:t>The final performance examination </a:t>
            </a:r>
          </a:p>
          <a:p>
            <a:pPr marL="1314450" lvl="2" indent="-514350">
              <a:buFont typeface="+mj-lt"/>
              <a:buAutoNum type="arabicPeriod"/>
            </a:pPr>
            <a:endParaRPr lang="en-GB" dirty="0"/>
          </a:p>
          <a:p>
            <a:r>
              <a:rPr lang="en-GB" dirty="0" smtClean="0"/>
              <a:t>Development of Drama skills</a:t>
            </a:r>
          </a:p>
          <a:p>
            <a:pPr lvl="1"/>
            <a:r>
              <a:rPr lang="en-GB" dirty="0" smtClean="0"/>
              <a:t>On-going assessment of acting and  ability to use and devise characterisation activities </a:t>
            </a:r>
          </a:p>
          <a:p>
            <a:r>
              <a:rPr lang="en-GB" dirty="0"/>
              <a:t>Development </a:t>
            </a:r>
            <a:r>
              <a:rPr lang="en-GB" dirty="0" smtClean="0"/>
              <a:t>of Production skills</a:t>
            </a:r>
          </a:p>
          <a:p>
            <a:pPr lvl="1"/>
            <a:r>
              <a:rPr lang="en-GB" dirty="0" smtClean="0"/>
              <a:t>On-going </a:t>
            </a:r>
            <a:r>
              <a:rPr lang="en-GB" dirty="0"/>
              <a:t>assessment plus one final written </a:t>
            </a:r>
            <a:r>
              <a:rPr lang="en-GB" dirty="0" smtClean="0"/>
              <a:t>assessment (based on Section 2 of exam paper)</a:t>
            </a:r>
            <a:endParaRPr lang="en-GB" dirty="0"/>
          </a:p>
          <a:p>
            <a:pPr marL="0" indent="0">
              <a:buNone/>
            </a:pPr>
            <a:endParaRPr lang="en-GB" dirty="0" smtClean="0"/>
          </a:p>
          <a:p>
            <a:pPr marL="0" indent="0">
              <a:buNone/>
            </a:pPr>
            <a:r>
              <a:rPr lang="en-GB" b="1" u="sng" dirty="0" smtClean="0"/>
              <a:t>EXAM :</a:t>
            </a:r>
          </a:p>
          <a:p>
            <a:pPr marL="0" indent="0">
              <a:buNone/>
            </a:pPr>
            <a:endParaRPr lang="en-GB" b="1" u="sng" dirty="0"/>
          </a:p>
          <a:p>
            <a:r>
              <a:rPr lang="en-GB" dirty="0" smtClean="0"/>
              <a:t>practical examination (60% of overall grade - 50 marks for acting (2x 25 marks</a:t>
            </a:r>
            <a:r>
              <a:rPr lang="en-GB" dirty="0"/>
              <a:t>) OR 50 marks for design concept (30 = set design 20 = chosen design </a:t>
            </a:r>
            <a:r>
              <a:rPr lang="en-GB" dirty="0" smtClean="0"/>
              <a:t>area)PLUS 10 mark </a:t>
            </a:r>
            <a:r>
              <a:rPr lang="en-GB" dirty="0" err="1" smtClean="0"/>
              <a:t>pfp</a:t>
            </a:r>
            <a:r>
              <a:rPr lang="en-GB" dirty="0" smtClean="0"/>
              <a:t> WHICH THE SQA EXAMINER AWARDS</a:t>
            </a:r>
          </a:p>
          <a:p>
            <a:r>
              <a:rPr lang="en-GB" dirty="0" smtClean="0"/>
              <a:t>written examination - 2 hours 30 minutes (40%)</a:t>
            </a:r>
          </a:p>
          <a:p>
            <a:endParaRPr lang="en-GB" dirty="0"/>
          </a:p>
          <a:p>
            <a:pPr marL="0" indent="0">
              <a:buNone/>
            </a:pPr>
            <a:r>
              <a:rPr lang="en-GB" b="1" u="sng" dirty="0" smtClean="0"/>
              <a:t>ATTENDANCE:</a:t>
            </a:r>
          </a:p>
          <a:p>
            <a:pPr marL="0" indent="0">
              <a:buNone/>
            </a:pPr>
            <a:endParaRPr lang="en-GB" b="1" u="sng" dirty="0"/>
          </a:p>
          <a:p>
            <a:r>
              <a:rPr lang="en-GB" dirty="0" smtClean="0"/>
              <a:t>Unless it is 95% or above you cannot expect to act</a:t>
            </a:r>
          </a:p>
          <a:p>
            <a:r>
              <a:rPr lang="en-GB" dirty="0" smtClean="0"/>
              <a:t>Unless it is 95% or above you cannot hope for an A or B</a:t>
            </a:r>
          </a:p>
        </p:txBody>
      </p:sp>
      <p:sp>
        <p:nvSpPr>
          <p:cNvPr id="4" name="Slide Number Placeholder 3"/>
          <p:cNvSpPr>
            <a:spLocks noGrp="1"/>
          </p:cNvSpPr>
          <p:nvPr>
            <p:ph type="sldNum" sz="quarter" idx="12"/>
          </p:nvPr>
        </p:nvSpPr>
        <p:spPr/>
        <p:txBody>
          <a:bodyPr/>
          <a:lstStyle/>
          <a:p>
            <a:fld id="{997D9F39-9033-4929-A296-B4F001DD59E9}" type="slidenum">
              <a:rPr lang="en-GB" smtClean="0"/>
              <a:t>4</a:t>
            </a:fld>
            <a:endParaRPr lang="en-GB"/>
          </a:p>
        </p:txBody>
      </p:sp>
    </p:spTree>
    <p:extLst>
      <p:ext uri="{BB962C8B-B14F-4D97-AF65-F5344CB8AC3E}">
        <p14:creationId xmlns:p14="http://schemas.microsoft.com/office/powerpoint/2010/main" val="2487222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Complex Drama Skills</a:t>
            </a:r>
            <a:endParaRPr lang="en-GB" dirty="0"/>
          </a:p>
        </p:txBody>
      </p:sp>
      <p:sp>
        <p:nvSpPr>
          <p:cNvPr id="3" name="Content Placeholder 2"/>
          <p:cNvSpPr>
            <a:spLocks noGrp="1"/>
          </p:cNvSpPr>
          <p:nvPr>
            <p:ph idx="1"/>
          </p:nvPr>
        </p:nvSpPr>
        <p:spPr>
          <a:xfrm>
            <a:off x="467544" y="1268760"/>
            <a:ext cx="8229600" cy="5400600"/>
          </a:xfrm>
          <a:solidFill>
            <a:schemeClr val="bg1"/>
          </a:solidFill>
        </p:spPr>
        <p:txBody>
          <a:bodyPr>
            <a:normAutofit fontScale="62500" lnSpcReduction="20000"/>
          </a:bodyPr>
          <a:lstStyle/>
          <a:p>
            <a:r>
              <a:rPr lang="en-GB" b="1" dirty="0" smtClean="0"/>
              <a:t>There are no longer ‘units’ at Higher level however the following skills still apply</a:t>
            </a:r>
            <a:endParaRPr lang="en-GB" b="1" u="sng" dirty="0" smtClean="0"/>
          </a:p>
          <a:p>
            <a:endParaRPr lang="en-GB" b="1" u="sng" dirty="0"/>
          </a:p>
          <a:p>
            <a:pPr marL="0" indent="0">
              <a:buNone/>
            </a:pPr>
            <a:r>
              <a:rPr lang="en-GB" dirty="0" smtClean="0"/>
              <a:t>You </a:t>
            </a:r>
            <a:r>
              <a:rPr lang="en-GB" dirty="0"/>
              <a:t>will</a:t>
            </a:r>
            <a:r>
              <a:rPr lang="en-GB" dirty="0" smtClean="0"/>
              <a:t>:</a:t>
            </a:r>
          </a:p>
          <a:p>
            <a:pPr marL="0" indent="0">
              <a:buNone/>
            </a:pPr>
            <a:endParaRPr lang="en-GB" dirty="0"/>
          </a:p>
          <a:p>
            <a:pPr marL="0" lvl="0" indent="0">
              <a:buNone/>
            </a:pPr>
            <a:r>
              <a:rPr lang="en-GB" b="1" dirty="0"/>
              <a:t>Apply complex drama skills by:</a:t>
            </a:r>
            <a:endParaRPr lang="en-GB" dirty="0"/>
          </a:p>
          <a:p>
            <a:pPr marL="0" indent="0">
              <a:buNone/>
            </a:pPr>
            <a:r>
              <a:rPr lang="en-GB" b="1" dirty="0"/>
              <a:t> </a:t>
            </a:r>
            <a:endParaRPr lang="en-GB" dirty="0" smtClean="0"/>
          </a:p>
          <a:p>
            <a:pPr marL="514350" indent="-514350">
              <a:buFont typeface="+mj-lt"/>
              <a:buAutoNum type="arabicPeriod"/>
            </a:pPr>
            <a:r>
              <a:rPr lang="en-GB" dirty="0" smtClean="0"/>
              <a:t>Responding </a:t>
            </a:r>
            <a:r>
              <a:rPr lang="en-GB" dirty="0"/>
              <a:t>to stimuli, </a:t>
            </a:r>
            <a:r>
              <a:rPr lang="en-GB" u="sng" dirty="0"/>
              <a:t>including text, </a:t>
            </a:r>
            <a:r>
              <a:rPr lang="en-GB" dirty="0"/>
              <a:t>to develop ideas for </a:t>
            </a:r>
            <a:r>
              <a:rPr lang="en-GB" dirty="0" smtClean="0"/>
              <a:t>drama. </a:t>
            </a:r>
            <a:r>
              <a:rPr lang="en-GB" u="sng" dirty="0" smtClean="0"/>
              <a:t>We will experiment with scenes from our set text</a:t>
            </a:r>
            <a:r>
              <a:rPr lang="en-GB" dirty="0" smtClean="0"/>
              <a:t> in order to develop our knowledge and understanding as well as our acting skills</a:t>
            </a:r>
          </a:p>
          <a:p>
            <a:pPr marL="514350" indent="-514350">
              <a:buFont typeface="+mj-lt"/>
              <a:buAutoNum type="arabicPeriod"/>
            </a:pPr>
            <a:r>
              <a:rPr lang="en-GB" dirty="0" smtClean="0"/>
              <a:t>Exploring </a:t>
            </a:r>
            <a:r>
              <a:rPr lang="en-GB" dirty="0"/>
              <a:t>form, genre, structure and </a:t>
            </a:r>
            <a:r>
              <a:rPr lang="en-GB" dirty="0" smtClean="0"/>
              <a:t>style</a:t>
            </a:r>
          </a:p>
          <a:p>
            <a:pPr marL="514350" indent="-514350">
              <a:buFont typeface="+mj-lt"/>
              <a:buAutoNum type="arabicPeriod"/>
            </a:pPr>
            <a:r>
              <a:rPr lang="en-GB" dirty="0" smtClean="0"/>
              <a:t>Developing </a:t>
            </a:r>
            <a:r>
              <a:rPr lang="en-GB" dirty="0"/>
              <a:t>and communicating ideas</a:t>
            </a:r>
          </a:p>
          <a:p>
            <a:pPr marL="0" indent="0">
              <a:buNone/>
            </a:pPr>
            <a:r>
              <a:rPr lang="en-GB" b="1" dirty="0"/>
              <a:t> </a:t>
            </a:r>
            <a:endParaRPr lang="en-GB" dirty="0"/>
          </a:p>
          <a:p>
            <a:pPr marL="0" lvl="0" indent="0">
              <a:buNone/>
            </a:pPr>
            <a:r>
              <a:rPr lang="en-GB" b="1" dirty="0" smtClean="0"/>
              <a:t>Contribute </a:t>
            </a:r>
            <a:r>
              <a:rPr lang="en-GB" b="1" dirty="0"/>
              <a:t>creatively to the drama by:</a:t>
            </a:r>
            <a:endParaRPr lang="en-GB" dirty="0"/>
          </a:p>
          <a:p>
            <a:pPr marL="0" indent="0">
              <a:buNone/>
            </a:pPr>
            <a:r>
              <a:rPr lang="en-GB" b="1" dirty="0"/>
              <a:t> </a:t>
            </a:r>
            <a:endParaRPr lang="en-GB" dirty="0"/>
          </a:p>
          <a:p>
            <a:pPr marL="514350" indent="-514350">
              <a:buFont typeface="+mj-lt"/>
              <a:buAutoNum type="arabicPeriod"/>
            </a:pPr>
            <a:r>
              <a:rPr lang="en-GB" dirty="0" smtClean="0"/>
              <a:t>Planning to and either acting/designing or directing </a:t>
            </a:r>
            <a:r>
              <a:rPr lang="en-GB" dirty="0"/>
              <a:t>a </a:t>
            </a:r>
            <a:r>
              <a:rPr lang="en-GB" dirty="0" smtClean="0"/>
              <a:t>scene from our set text as part of a group</a:t>
            </a:r>
            <a:endParaRPr lang="en-GB" dirty="0"/>
          </a:p>
          <a:p>
            <a:pPr marL="514350" indent="-514350">
              <a:buFont typeface="+mj-lt"/>
              <a:buAutoNum type="arabicPeriod"/>
            </a:pPr>
            <a:r>
              <a:rPr lang="en-GB" dirty="0" smtClean="0"/>
              <a:t>Using </a:t>
            </a:r>
            <a:r>
              <a:rPr lang="en-GB" dirty="0"/>
              <a:t>complex acting skills to portray character to an </a:t>
            </a:r>
            <a:r>
              <a:rPr lang="en-GB" dirty="0" smtClean="0"/>
              <a:t>audience</a:t>
            </a:r>
          </a:p>
          <a:p>
            <a:pPr marL="0" indent="0">
              <a:buNone/>
            </a:pP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5</a:t>
            </a:fld>
            <a:endParaRPr lang="en-GB"/>
          </a:p>
        </p:txBody>
      </p:sp>
    </p:spTree>
    <p:extLst>
      <p:ext uri="{BB962C8B-B14F-4D97-AF65-F5344CB8AC3E}">
        <p14:creationId xmlns:p14="http://schemas.microsoft.com/office/powerpoint/2010/main" val="3849984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053" y="14145"/>
            <a:ext cx="8229600" cy="724942"/>
          </a:xfrm>
        </p:spPr>
        <p:txBody>
          <a:bodyPr>
            <a:normAutofit/>
          </a:bodyPr>
          <a:lstStyle/>
          <a:p>
            <a:r>
              <a:rPr lang="en-GB" sz="2800" dirty="0" smtClean="0"/>
              <a:t>Developing Complex Production Skills</a:t>
            </a:r>
            <a:endParaRPr lang="en-GB" sz="2800" dirty="0"/>
          </a:p>
        </p:txBody>
      </p:sp>
      <p:sp>
        <p:nvSpPr>
          <p:cNvPr id="3" name="Content Placeholder 2"/>
          <p:cNvSpPr>
            <a:spLocks noGrp="1"/>
          </p:cNvSpPr>
          <p:nvPr>
            <p:ph idx="1"/>
          </p:nvPr>
        </p:nvSpPr>
        <p:spPr>
          <a:xfrm>
            <a:off x="189856" y="733648"/>
            <a:ext cx="8784976" cy="5805264"/>
          </a:xfrm>
          <a:noFill/>
        </p:spPr>
        <p:txBody>
          <a:bodyPr>
            <a:noAutofit/>
          </a:bodyPr>
          <a:lstStyle/>
          <a:p>
            <a:pPr marL="0" indent="0">
              <a:buNone/>
            </a:pPr>
            <a:r>
              <a:rPr lang="en-GB" sz="1800" b="1" dirty="0" smtClean="0"/>
              <a:t>The question paper is directly linked to these skills: we are preparing for possible questions through classwork</a:t>
            </a:r>
          </a:p>
          <a:p>
            <a:pPr marL="0" indent="0">
              <a:buNone/>
            </a:pPr>
            <a:endParaRPr lang="en-GB" sz="1800" b="1" u="sng" dirty="0" smtClean="0">
              <a:solidFill>
                <a:srgbClr val="FF0000"/>
              </a:solidFill>
            </a:endParaRPr>
          </a:p>
          <a:p>
            <a:pPr marL="0" indent="0">
              <a:buNone/>
            </a:pPr>
            <a:r>
              <a:rPr lang="en-GB" sz="1800" b="1" u="sng" dirty="0" smtClean="0"/>
              <a:t>You will:</a:t>
            </a:r>
            <a:endParaRPr lang="en-GB" sz="1800" dirty="0"/>
          </a:p>
          <a:p>
            <a:pPr marL="0" indent="0">
              <a:buNone/>
            </a:pPr>
            <a:endParaRPr lang="en-GB" sz="1800" dirty="0"/>
          </a:p>
          <a:p>
            <a:pPr marL="0" indent="0">
              <a:buNone/>
            </a:pPr>
            <a:r>
              <a:rPr lang="en-GB" sz="1800" b="1" dirty="0" smtClean="0"/>
              <a:t>Explore </a:t>
            </a:r>
            <a:r>
              <a:rPr lang="en-GB" sz="1800" b="1" dirty="0"/>
              <a:t>complex production skills in drama by:</a:t>
            </a:r>
            <a:endParaRPr lang="en-GB" sz="1800" dirty="0"/>
          </a:p>
          <a:p>
            <a:pPr marL="0" indent="0">
              <a:buNone/>
            </a:pPr>
            <a:r>
              <a:rPr lang="en-GB" sz="1800" dirty="0"/>
              <a:t> </a:t>
            </a:r>
          </a:p>
          <a:p>
            <a:pPr marL="514350" indent="-514350">
              <a:buFont typeface="+mj-lt"/>
              <a:buAutoNum type="arabicPeriod"/>
            </a:pPr>
            <a:r>
              <a:rPr lang="en-GB" sz="1800" dirty="0" smtClean="0"/>
              <a:t>Responding </a:t>
            </a:r>
            <a:r>
              <a:rPr lang="en-GB" sz="1800" dirty="0"/>
              <a:t>to stimuli, including text, to explore ideas for a </a:t>
            </a:r>
            <a:r>
              <a:rPr lang="en-GB" sz="1800" dirty="0" smtClean="0"/>
              <a:t>production</a:t>
            </a:r>
          </a:p>
          <a:p>
            <a:pPr marL="514350" indent="-514350">
              <a:buFont typeface="+mj-lt"/>
              <a:buAutoNum type="arabicPeriod"/>
            </a:pPr>
            <a:r>
              <a:rPr lang="en-GB" sz="1800" dirty="0" smtClean="0"/>
              <a:t>Selecting </a:t>
            </a:r>
            <a:r>
              <a:rPr lang="en-GB" sz="1800" dirty="0"/>
              <a:t>ideas for their chosen production roles</a:t>
            </a:r>
          </a:p>
          <a:p>
            <a:pPr marL="0" indent="0">
              <a:buNone/>
            </a:pPr>
            <a:r>
              <a:rPr lang="en-GB" sz="1800" dirty="0"/>
              <a:t> </a:t>
            </a:r>
          </a:p>
          <a:p>
            <a:pPr marL="0" indent="0">
              <a:buNone/>
            </a:pPr>
            <a:r>
              <a:rPr lang="en-GB" sz="1800" b="1" u="sng" dirty="0" smtClean="0"/>
              <a:t>You will:</a:t>
            </a:r>
            <a:endParaRPr lang="en-GB" sz="1800" dirty="0"/>
          </a:p>
          <a:p>
            <a:pPr marL="0" indent="0">
              <a:buNone/>
            </a:pPr>
            <a:r>
              <a:rPr lang="en-GB" sz="1800" dirty="0"/>
              <a:t> </a:t>
            </a:r>
          </a:p>
          <a:p>
            <a:pPr marL="0" indent="0">
              <a:buNone/>
            </a:pPr>
            <a:r>
              <a:rPr lang="en-GB" sz="1800" b="1" dirty="0" smtClean="0"/>
              <a:t>Apply </a:t>
            </a:r>
            <a:r>
              <a:rPr lang="en-GB" sz="1800" b="1" dirty="0"/>
              <a:t>complex production skills in drama by:</a:t>
            </a:r>
            <a:endParaRPr lang="en-GB" sz="1800" dirty="0"/>
          </a:p>
          <a:p>
            <a:pPr marL="0" indent="0">
              <a:buNone/>
            </a:pPr>
            <a:r>
              <a:rPr lang="en-GB" sz="1800" dirty="0"/>
              <a:t> </a:t>
            </a:r>
          </a:p>
          <a:p>
            <a:pPr marL="514350" indent="-514350">
              <a:buFont typeface="+mj-lt"/>
              <a:buAutoNum type="arabicPeriod"/>
            </a:pPr>
            <a:r>
              <a:rPr lang="en-GB" sz="1800" dirty="0" smtClean="0"/>
              <a:t>Developing </a:t>
            </a:r>
            <a:r>
              <a:rPr lang="en-GB" sz="1800" dirty="0"/>
              <a:t>appropriate ideas and production skills within their chosen production roles</a:t>
            </a:r>
          </a:p>
          <a:p>
            <a:pPr marL="514350" indent="-514350">
              <a:buFont typeface="+mj-lt"/>
              <a:buAutoNum type="arabicPeriod"/>
            </a:pPr>
            <a:r>
              <a:rPr lang="en-GB" sz="1800" dirty="0" smtClean="0"/>
              <a:t>Demonstrating </a:t>
            </a:r>
            <a:r>
              <a:rPr lang="en-GB" sz="1800" dirty="0"/>
              <a:t>complex production skills within selected production </a:t>
            </a:r>
            <a:r>
              <a:rPr lang="en-GB" sz="1800" dirty="0" smtClean="0"/>
              <a:t>roles for scenes from our set text e.g. how you would highlight theme through set design or character through costume</a:t>
            </a:r>
            <a:endParaRPr lang="en-GB" sz="1800" dirty="0"/>
          </a:p>
          <a:p>
            <a:pPr marL="0" indent="0">
              <a:buNone/>
            </a:pPr>
            <a:r>
              <a:rPr lang="en-GB" sz="1800" dirty="0">
                <a:solidFill>
                  <a:srgbClr val="FF0000"/>
                </a:solidFill>
              </a:rPr>
              <a:t> </a:t>
            </a:r>
          </a:p>
          <a:p>
            <a:endParaRPr lang="en-GB" sz="1400" dirty="0"/>
          </a:p>
        </p:txBody>
      </p:sp>
      <p:sp>
        <p:nvSpPr>
          <p:cNvPr id="4" name="Slide Number Placeholder 3"/>
          <p:cNvSpPr>
            <a:spLocks noGrp="1"/>
          </p:cNvSpPr>
          <p:nvPr>
            <p:ph type="sldNum" sz="quarter" idx="12"/>
          </p:nvPr>
        </p:nvSpPr>
        <p:spPr/>
        <p:txBody>
          <a:bodyPr/>
          <a:lstStyle/>
          <a:p>
            <a:fld id="{997D9F39-9033-4929-A296-B4F001DD59E9}" type="slidenum">
              <a:rPr lang="en-GB" smtClean="0"/>
              <a:t>6</a:t>
            </a:fld>
            <a:endParaRPr lang="en-GB"/>
          </a:p>
        </p:txBody>
      </p:sp>
    </p:spTree>
    <p:extLst>
      <p:ext uri="{BB962C8B-B14F-4D97-AF65-F5344CB8AC3E}">
        <p14:creationId xmlns:p14="http://schemas.microsoft.com/office/powerpoint/2010/main" val="2231748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Course assessment</a:t>
            </a:r>
            <a:endParaRPr lang="en-GB" dirty="0"/>
          </a:p>
        </p:txBody>
      </p:sp>
      <p:sp>
        <p:nvSpPr>
          <p:cNvPr id="3" name="Content Placeholder 2"/>
          <p:cNvSpPr>
            <a:spLocks noGrp="1"/>
          </p:cNvSpPr>
          <p:nvPr>
            <p:ph idx="1"/>
          </p:nvPr>
        </p:nvSpPr>
        <p:spPr>
          <a:xfrm>
            <a:off x="457200" y="1340768"/>
            <a:ext cx="8229600" cy="5517232"/>
          </a:xfrm>
        </p:spPr>
        <p:txBody>
          <a:bodyPr>
            <a:normAutofit fontScale="62500" lnSpcReduction="20000"/>
          </a:bodyPr>
          <a:lstStyle/>
          <a:p>
            <a:pPr marL="0" indent="0">
              <a:buNone/>
            </a:pPr>
            <a:r>
              <a:rPr lang="en-GB" b="1" u="sng" dirty="0"/>
              <a:t>Structure and coverage of the Course assessment </a:t>
            </a:r>
            <a:endParaRPr lang="en-GB" u="sng" dirty="0"/>
          </a:p>
          <a:p>
            <a:r>
              <a:rPr lang="en-GB" dirty="0"/>
              <a:t>The Course assessment will consist of two </a:t>
            </a:r>
            <a:r>
              <a:rPr lang="en-GB" dirty="0" smtClean="0"/>
              <a:t>Components </a:t>
            </a:r>
          </a:p>
          <a:p>
            <a:pPr lvl="1"/>
            <a:r>
              <a:rPr lang="en-GB" dirty="0" smtClean="0"/>
              <a:t>a </a:t>
            </a:r>
            <a:r>
              <a:rPr lang="en-GB" dirty="0"/>
              <a:t>question </a:t>
            </a:r>
            <a:r>
              <a:rPr lang="en-GB" dirty="0" smtClean="0"/>
              <a:t>paper</a:t>
            </a:r>
          </a:p>
          <a:p>
            <a:pPr lvl="1"/>
            <a:r>
              <a:rPr lang="en-GB" dirty="0" smtClean="0"/>
              <a:t>The </a:t>
            </a:r>
            <a:r>
              <a:rPr lang="en-GB" dirty="0"/>
              <a:t>question paper will have </a:t>
            </a:r>
            <a:r>
              <a:rPr lang="en-GB" dirty="0" smtClean="0"/>
              <a:t>three </a:t>
            </a:r>
            <a:r>
              <a:rPr lang="en-GB" dirty="0"/>
              <a:t>Sections. </a:t>
            </a:r>
          </a:p>
          <a:p>
            <a:pPr lvl="1"/>
            <a:endParaRPr lang="en-GB" dirty="0" smtClean="0"/>
          </a:p>
          <a:p>
            <a:pPr lvl="1"/>
            <a:r>
              <a:rPr lang="en-GB" dirty="0" smtClean="0"/>
              <a:t>a </a:t>
            </a:r>
            <a:r>
              <a:rPr lang="en-GB" dirty="0"/>
              <a:t>performance. </a:t>
            </a:r>
            <a:endParaRPr lang="en-GB" dirty="0" smtClean="0"/>
          </a:p>
          <a:p>
            <a:pPr lvl="2"/>
            <a:r>
              <a:rPr lang="en-GB" dirty="0" smtClean="0"/>
              <a:t>The </a:t>
            </a:r>
            <a:r>
              <a:rPr lang="en-GB" dirty="0"/>
              <a:t>performance will have two </a:t>
            </a:r>
            <a:r>
              <a:rPr lang="en-GB" dirty="0" smtClean="0"/>
              <a:t>Sections</a:t>
            </a:r>
            <a:r>
              <a:rPr lang="en-GB" dirty="0"/>
              <a:t> </a:t>
            </a:r>
            <a:r>
              <a:rPr lang="en-GB" dirty="0" smtClean="0"/>
              <a:t>– the performance itself and the PFP</a:t>
            </a:r>
          </a:p>
          <a:p>
            <a:pPr marL="914400" lvl="2" indent="0">
              <a:buNone/>
            </a:pPr>
            <a:endParaRPr lang="en-GB" dirty="0"/>
          </a:p>
          <a:p>
            <a:r>
              <a:rPr lang="en-GB" b="1" dirty="0"/>
              <a:t>Question paper </a:t>
            </a:r>
            <a:endParaRPr lang="en-GB" dirty="0"/>
          </a:p>
          <a:p>
            <a:pPr lvl="1"/>
            <a:r>
              <a:rPr lang="en-GB" dirty="0"/>
              <a:t>The question paper will have </a:t>
            </a:r>
            <a:r>
              <a:rPr lang="en-GB" dirty="0" smtClean="0"/>
              <a:t>50 </a:t>
            </a:r>
            <a:r>
              <a:rPr lang="en-GB" dirty="0"/>
              <a:t>marks (40% of the total mark). </a:t>
            </a:r>
          </a:p>
          <a:p>
            <a:pPr lvl="1"/>
            <a:r>
              <a:rPr lang="en-GB" dirty="0" smtClean="0"/>
              <a:t>The </a:t>
            </a:r>
            <a:r>
              <a:rPr lang="en-GB" dirty="0"/>
              <a:t>question paper has </a:t>
            </a:r>
            <a:r>
              <a:rPr lang="en-GB" dirty="0" smtClean="0"/>
              <a:t>THREE Sections</a:t>
            </a:r>
            <a:r>
              <a:rPr lang="en-GB" dirty="0"/>
              <a:t>. </a:t>
            </a:r>
          </a:p>
          <a:p>
            <a:pPr marL="0" indent="0">
              <a:buNone/>
            </a:pPr>
            <a:endParaRPr lang="en-GB" dirty="0"/>
          </a:p>
          <a:p>
            <a:r>
              <a:rPr lang="en-GB" dirty="0"/>
              <a:t>Learners must answer </a:t>
            </a:r>
            <a:r>
              <a:rPr lang="en-GB" dirty="0" smtClean="0"/>
              <a:t>SECTION 1 &amp; SECTION 2 using THE SAME text with  SECTION 3 being a </a:t>
            </a:r>
            <a:r>
              <a:rPr lang="en-GB" b="1" u="sng" dirty="0"/>
              <a:t>different text</a:t>
            </a:r>
            <a:r>
              <a:rPr lang="en-GB" dirty="0"/>
              <a:t>. </a:t>
            </a:r>
            <a:endParaRPr lang="en-GB" dirty="0" smtClean="0"/>
          </a:p>
          <a:p>
            <a:pPr marL="0" indent="0">
              <a:buNone/>
            </a:pPr>
            <a:endParaRPr lang="en-GB" dirty="0"/>
          </a:p>
          <a:p>
            <a:r>
              <a:rPr lang="en-GB" dirty="0"/>
              <a:t>The question paper adds value by requiring </a:t>
            </a:r>
            <a:r>
              <a:rPr lang="en-GB" b="1" u="sng" dirty="0"/>
              <a:t>integration and application </a:t>
            </a:r>
            <a:r>
              <a:rPr lang="en-GB" dirty="0"/>
              <a:t>of knowledge and skills from across </a:t>
            </a:r>
            <a:r>
              <a:rPr lang="en-GB" dirty="0" smtClean="0"/>
              <a:t>course work. </a:t>
            </a:r>
            <a:r>
              <a:rPr lang="en-GB" dirty="0"/>
              <a:t>It allows learners to demonstrate their ability to interpret questions and respond in an </a:t>
            </a:r>
            <a:r>
              <a:rPr lang="en-GB" b="1" u="sng" dirty="0"/>
              <a:t>informed way</a:t>
            </a:r>
            <a:r>
              <a:rPr lang="en-GB" dirty="0"/>
              <a:t>. </a:t>
            </a:r>
          </a:p>
        </p:txBody>
      </p:sp>
      <p:sp>
        <p:nvSpPr>
          <p:cNvPr id="4" name="Slide Number Placeholder 3"/>
          <p:cNvSpPr>
            <a:spLocks noGrp="1"/>
          </p:cNvSpPr>
          <p:nvPr>
            <p:ph type="sldNum" sz="quarter" idx="12"/>
          </p:nvPr>
        </p:nvSpPr>
        <p:spPr/>
        <p:txBody>
          <a:bodyPr/>
          <a:lstStyle/>
          <a:p>
            <a:fld id="{997D9F39-9033-4929-A296-B4F001DD59E9}" type="slidenum">
              <a:rPr lang="en-GB" smtClean="0"/>
              <a:t>7</a:t>
            </a:fld>
            <a:endParaRPr lang="en-GB"/>
          </a:p>
        </p:txBody>
      </p:sp>
    </p:spTree>
    <p:extLst>
      <p:ext uri="{BB962C8B-B14F-4D97-AF65-F5344CB8AC3E}">
        <p14:creationId xmlns:p14="http://schemas.microsoft.com/office/powerpoint/2010/main" val="3943961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Course assessment</a:t>
            </a:r>
            <a:r>
              <a:rPr lang="en-GB" dirty="0" smtClean="0"/>
              <a:t>: Performance</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a:t>This Component is worth 60 marks out of the total of 100 marks. </a:t>
            </a:r>
          </a:p>
          <a:p>
            <a:pPr marL="0" indent="0">
              <a:buNone/>
            </a:pPr>
            <a:endParaRPr lang="en-GB" dirty="0" smtClean="0"/>
          </a:p>
          <a:p>
            <a:r>
              <a:rPr lang="en-GB" dirty="0" smtClean="0"/>
              <a:t>The Course will be graded A–D.</a:t>
            </a:r>
          </a:p>
          <a:p>
            <a:pPr marL="0" indent="0">
              <a:buNone/>
            </a:pPr>
            <a:endParaRPr lang="en-GB" dirty="0" smtClean="0"/>
          </a:p>
          <a:p>
            <a:r>
              <a:rPr lang="en-GB" dirty="0" smtClean="0"/>
              <a:t>This </a:t>
            </a:r>
            <a:r>
              <a:rPr lang="en-GB" dirty="0"/>
              <a:t>performance has two Sections.</a:t>
            </a:r>
          </a:p>
          <a:p>
            <a:pPr lvl="1"/>
            <a:r>
              <a:rPr lang="en-GB" b="1" dirty="0"/>
              <a:t>Section 1</a:t>
            </a:r>
            <a:r>
              <a:rPr lang="en-GB" dirty="0"/>
              <a:t>, titled ‘performance’ will have 50 marks.</a:t>
            </a:r>
          </a:p>
          <a:p>
            <a:pPr lvl="1"/>
            <a:r>
              <a:rPr lang="en-GB" b="1" dirty="0"/>
              <a:t>Section 2</a:t>
            </a:r>
            <a:r>
              <a:rPr lang="en-GB" dirty="0"/>
              <a:t>, titled ‘preparation for performance’ in the form of a review </a:t>
            </a:r>
            <a:r>
              <a:rPr lang="en-GB" dirty="0" smtClean="0"/>
              <a:t>sheet will </a:t>
            </a:r>
            <a:r>
              <a:rPr lang="en-GB" dirty="0"/>
              <a:t>have 10 marks</a:t>
            </a:r>
            <a:r>
              <a:rPr lang="en-GB" dirty="0" smtClean="0"/>
              <a:t>.</a:t>
            </a:r>
          </a:p>
          <a:p>
            <a:pPr lvl="2"/>
            <a:r>
              <a:rPr lang="en-GB" i="1" dirty="0" smtClean="0"/>
              <a:t>This is the same at National 5 BUT THE VISITING ASSESSOR MARKS EVERYONE and it is for TWO characters or Design areas</a:t>
            </a:r>
            <a:endParaRPr lang="en-GB" i="1" dirty="0"/>
          </a:p>
        </p:txBody>
      </p:sp>
      <p:sp>
        <p:nvSpPr>
          <p:cNvPr id="4" name="Slide Number Placeholder 3"/>
          <p:cNvSpPr>
            <a:spLocks noGrp="1"/>
          </p:cNvSpPr>
          <p:nvPr>
            <p:ph type="sldNum" sz="quarter" idx="12"/>
          </p:nvPr>
        </p:nvSpPr>
        <p:spPr/>
        <p:txBody>
          <a:bodyPr/>
          <a:lstStyle/>
          <a:p>
            <a:fld id="{997D9F39-9033-4929-A296-B4F001DD59E9}" type="slidenum">
              <a:rPr lang="en-GB" smtClean="0"/>
              <a:t>8</a:t>
            </a:fld>
            <a:endParaRPr lang="en-GB"/>
          </a:p>
        </p:txBody>
      </p:sp>
    </p:spTree>
    <p:extLst>
      <p:ext uri="{BB962C8B-B14F-4D97-AF65-F5344CB8AC3E}">
        <p14:creationId xmlns:p14="http://schemas.microsoft.com/office/powerpoint/2010/main" val="1008068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Exam-</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t>In this exam you are using </a:t>
            </a:r>
            <a:r>
              <a:rPr lang="en-GB" dirty="0"/>
              <a:t>a complex range of acting or directing or design </a:t>
            </a:r>
            <a:r>
              <a:rPr lang="en-GB" dirty="0" smtClean="0"/>
              <a:t>skills</a:t>
            </a:r>
          </a:p>
          <a:p>
            <a:endParaRPr lang="en-GB" dirty="0" smtClean="0"/>
          </a:p>
          <a:p>
            <a:r>
              <a:rPr lang="en-GB" dirty="0" smtClean="0"/>
              <a:t>Marks are awarded on the day by an SQA examiner</a:t>
            </a:r>
          </a:p>
          <a:p>
            <a:r>
              <a:rPr lang="en-GB" dirty="0" smtClean="0"/>
              <a:t>The exam will be either directly before or directly after the Spring Break</a:t>
            </a:r>
          </a:p>
          <a:p>
            <a:pPr marL="0" indent="0">
              <a:buNone/>
            </a:pPr>
            <a:endParaRPr lang="en-GB" dirty="0" smtClean="0"/>
          </a:p>
          <a:p>
            <a:r>
              <a:rPr lang="en-GB" dirty="0" smtClean="0"/>
              <a:t>60 marks</a:t>
            </a:r>
            <a:endParaRPr lang="en-GB" dirty="0"/>
          </a:p>
          <a:p>
            <a:pPr lvl="1"/>
            <a:r>
              <a:rPr lang="en-GB" dirty="0" smtClean="0"/>
              <a:t>10 marks </a:t>
            </a:r>
            <a:r>
              <a:rPr lang="en-GB" dirty="0" err="1" smtClean="0"/>
              <a:t>pfp</a:t>
            </a:r>
            <a:endParaRPr lang="en-GB" dirty="0"/>
          </a:p>
          <a:p>
            <a:pPr lvl="1"/>
            <a:r>
              <a:rPr lang="en-GB" dirty="0" smtClean="0"/>
              <a:t>50 marks performance/design</a:t>
            </a:r>
            <a:endParaRPr lang="en-GB" dirty="0"/>
          </a:p>
          <a:p>
            <a:endParaRPr lang="en-GB" dirty="0"/>
          </a:p>
        </p:txBody>
      </p:sp>
      <p:sp>
        <p:nvSpPr>
          <p:cNvPr id="4" name="Slide Number Placeholder 3"/>
          <p:cNvSpPr>
            <a:spLocks noGrp="1"/>
          </p:cNvSpPr>
          <p:nvPr>
            <p:ph type="sldNum" sz="quarter" idx="12"/>
          </p:nvPr>
        </p:nvSpPr>
        <p:spPr/>
        <p:txBody>
          <a:bodyPr/>
          <a:lstStyle/>
          <a:p>
            <a:fld id="{997D9F39-9033-4929-A296-B4F001DD59E9}" type="slidenum">
              <a:rPr lang="en-GB" smtClean="0"/>
              <a:t>9</a:t>
            </a:fld>
            <a:endParaRPr lang="en-GB"/>
          </a:p>
        </p:txBody>
      </p:sp>
    </p:spTree>
    <p:extLst>
      <p:ext uri="{BB962C8B-B14F-4D97-AF65-F5344CB8AC3E}">
        <p14:creationId xmlns:p14="http://schemas.microsoft.com/office/powerpoint/2010/main" val="381716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2267</TotalTime>
  <Words>2081</Words>
  <Application>Microsoft Office PowerPoint</Application>
  <PresentationFormat>On-screen Show (4:3)</PresentationFormat>
  <Paragraphs>275</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Welcome to Higher Drama ‘Class of 2021’</vt:lpstr>
      <vt:lpstr>Purpose and Aims</vt:lpstr>
      <vt:lpstr>Skills, knowledge and understanding </vt:lpstr>
      <vt:lpstr>Classwork, Exam &amp; Attendance</vt:lpstr>
      <vt:lpstr>Developing Complex Drama Skills</vt:lpstr>
      <vt:lpstr>Developing Complex Production Skills</vt:lpstr>
      <vt:lpstr>Course assessment</vt:lpstr>
      <vt:lpstr>Course assessment: Performance</vt:lpstr>
      <vt:lpstr>Performance Exam-</vt:lpstr>
      <vt:lpstr>Course Assessment- Preparation for performance (PFP)</vt:lpstr>
      <vt:lpstr>Performance</vt:lpstr>
      <vt:lpstr>Course Assessment- Performance Exam (acting)</vt:lpstr>
      <vt:lpstr>Course Assessment- Performance Exam (design)</vt:lpstr>
      <vt:lpstr>Course Assessment- Question Paper</vt:lpstr>
      <vt:lpstr>Course Assessment- Question Paper (SECTION 1)</vt:lpstr>
      <vt:lpstr>Course Assessment- Question Paper (SECTION 2)</vt:lpstr>
      <vt:lpstr>Course Assessment- Question Paper (SECTION 3)</vt:lpstr>
      <vt:lpstr>Homework</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Drama</dc:title>
  <dc:creator>Linzi J Mitchell</dc:creator>
  <cp:lastModifiedBy> </cp:lastModifiedBy>
  <cp:revision>113</cp:revision>
  <cp:lastPrinted>2019-06-03T09:23:22Z</cp:lastPrinted>
  <dcterms:created xsi:type="dcterms:W3CDTF">2015-06-01T09:41:17Z</dcterms:created>
  <dcterms:modified xsi:type="dcterms:W3CDTF">2020-04-28T10:59:18Z</dcterms:modified>
</cp:coreProperties>
</file>