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61" r:id="rId4"/>
    <p:sldId id="262"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819FD53-0A0A-4FF9-B0E3-5B70F9CEAB91}"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368D25-67EE-49FF-BD0E-5096C404FA54}" type="slidenum">
              <a:rPr lang="en-GB" smtClean="0"/>
              <a:t>‹#›</a:t>
            </a:fld>
            <a:endParaRPr lang="en-GB"/>
          </a:p>
        </p:txBody>
      </p:sp>
    </p:spTree>
    <p:extLst>
      <p:ext uri="{BB962C8B-B14F-4D97-AF65-F5344CB8AC3E}">
        <p14:creationId xmlns:p14="http://schemas.microsoft.com/office/powerpoint/2010/main" val="2870133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19FD53-0A0A-4FF9-B0E3-5B70F9CEAB91}"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368D25-67EE-49FF-BD0E-5096C404FA54}" type="slidenum">
              <a:rPr lang="en-GB" smtClean="0"/>
              <a:t>‹#›</a:t>
            </a:fld>
            <a:endParaRPr lang="en-GB"/>
          </a:p>
        </p:txBody>
      </p:sp>
    </p:spTree>
    <p:extLst>
      <p:ext uri="{BB962C8B-B14F-4D97-AF65-F5344CB8AC3E}">
        <p14:creationId xmlns:p14="http://schemas.microsoft.com/office/powerpoint/2010/main" val="3885721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19FD53-0A0A-4FF9-B0E3-5B70F9CEAB91}"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368D25-67EE-49FF-BD0E-5096C404FA54}" type="slidenum">
              <a:rPr lang="en-GB" smtClean="0"/>
              <a:t>‹#›</a:t>
            </a:fld>
            <a:endParaRPr lang="en-GB"/>
          </a:p>
        </p:txBody>
      </p:sp>
    </p:spTree>
    <p:extLst>
      <p:ext uri="{BB962C8B-B14F-4D97-AF65-F5344CB8AC3E}">
        <p14:creationId xmlns:p14="http://schemas.microsoft.com/office/powerpoint/2010/main" val="1791700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09600" y="1600201"/>
            <a:ext cx="109728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908F0306-15F6-49AA-B0B6-81530D1C263C}" type="slidenum">
              <a:rPr lang="en-GB" altLang="en-US"/>
              <a:pPr>
                <a:defRPr/>
              </a:pPr>
              <a:t>‹#›</a:t>
            </a:fld>
            <a:endParaRPr lang="en-GB" altLang="en-US"/>
          </a:p>
        </p:txBody>
      </p:sp>
    </p:spTree>
    <p:extLst>
      <p:ext uri="{BB962C8B-B14F-4D97-AF65-F5344CB8AC3E}">
        <p14:creationId xmlns:p14="http://schemas.microsoft.com/office/powerpoint/2010/main" val="1213040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19FD53-0A0A-4FF9-B0E3-5B70F9CEAB91}"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368D25-67EE-49FF-BD0E-5096C404FA54}" type="slidenum">
              <a:rPr lang="en-GB" smtClean="0"/>
              <a:t>‹#›</a:t>
            </a:fld>
            <a:endParaRPr lang="en-GB"/>
          </a:p>
        </p:txBody>
      </p:sp>
    </p:spTree>
    <p:extLst>
      <p:ext uri="{BB962C8B-B14F-4D97-AF65-F5344CB8AC3E}">
        <p14:creationId xmlns:p14="http://schemas.microsoft.com/office/powerpoint/2010/main" val="3396513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19FD53-0A0A-4FF9-B0E3-5B70F9CEAB91}"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368D25-67EE-49FF-BD0E-5096C404FA54}" type="slidenum">
              <a:rPr lang="en-GB" smtClean="0"/>
              <a:t>‹#›</a:t>
            </a:fld>
            <a:endParaRPr lang="en-GB"/>
          </a:p>
        </p:txBody>
      </p:sp>
    </p:spTree>
    <p:extLst>
      <p:ext uri="{BB962C8B-B14F-4D97-AF65-F5344CB8AC3E}">
        <p14:creationId xmlns:p14="http://schemas.microsoft.com/office/powerpoint/2010/main" val="80919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819FD53-0A0A-4FF9-B0E3-5B70F9CEAB91}"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368D25-67EE-49FF-BD0E-5096C404FA54}" type="slidenum">
              <a:rPr lang="en-GB" smtClean="0"/>
              <a:t>‹#›</a:t>
            </a:fld>
            <a:endParaRPr lang="en-GB"/>
          </a:p>
        </p:txBody>
      </p:sp>
    </p:spTree>
    <p:extLst>
      <p:ext uri="{BB962C8B-B14F-4D97-AF65-F5344CB8AC3E}">
        <p14:creationId xmlns:p14="http://schemas.microsoft.com/office/powerpoint/2010/main" val="2916619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819FD53-0A0A-4FF9-B0E3-5B70F9CEAB91}" type="datetimeFigureOut">
              <a:rPr lang="en-GB" smtClean="0"/>
              <a:t>21/04/2020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368D25-67EE-49FF-BD0E-5096C404FA54}" type="slidenum">
              <a:rPr lang="en-GB" smtClean="0"/>
              <a:t>‹#›</a:t>
            </a:fld>
            <a:endParaRPr lang="en-GB"/>
          </a:p>
        </p:txBody>
      </p:sp>
    </p:spTree>
    <p:extLst>
      <p:ext uri="{BB962C8B-B14F-4D97-AF65-F5344CB8AC3E}">
        <p14:creationId xmlns:p14="http://schemas.microsoft.com/office/powerpoint/2010/main" val="2068843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819FD53-0A0A-4FF9-B0E3-5B70F9CEAB91}" type="datetimeFigureOut">
              <a:rPr lang="en-GB" smtClean="0"/>
              <a:t>21/04/2020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368D25-67EE-49FF-BD0E-5096C404FA54}" type="slidenum">
              <a:rPr lang="en-GB" smtClean="0"/>
              <a:t>‹#›</a:t>
            </a:fld>
            <a:endParaRPr lang="en-GB"/>
          </a:p>
        </p:txBody>
      </p:sp>
    </p:spTree>
    <p:extLst>
      <p:ext uri="{BB962C8B-B14F-4D97-AF65-F5344CB8AC3E}">
        <p14:creationId xmlns:p14="http://schemas.microsoft.com/office/powerpoint/2010/main" val="22192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9FD53-0A0A-4FF9-B0E3-5B70F9CEAB91}" type="datetimeFigureOut">
              <a:rPr lang="en-GB" smtClean="0"/>
              <a:t>21/04/2020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368D25-67EE-49FF-BD0E-5096C404FA54}" type="slidenum">
              <a:rPr lang="en-GB" smtClean="0"/>
              <a:t>‹#›</a:t>
            </a:fld>
            <a:endParaRPr lang="en-GB"/>
          </a:p>
        </p:txBody>
      </p:sp>
    </p:spTree>
    <p:extLst>
      <p:ext uri="{BB962C8B-B14F-4D97-AF65-F5344CB8AC3E}">
        <p14:creationId xmlns:p14="http://schemas.microsoft.com/office/powerpoint/2010/main" val="2512960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19FD53-0A0A-4FF9-B0E3-5B70F9CEAB91}"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368D25-67EE-49FF-BD0E-5096C404FA54}" type="slidenum">
              <a:rPr lang="en-GB" smtClean="0"/>
              <a:t>‹#›</a:t>
            </a:fld>
            <a:endParaRPr lang="en-GB"/>
          </a:p>
        </p:txBody>
      </p:sp>
    </p:spTree>
    <p:extLst>
      <p:ext uri="{BB962C8B-B14F-4D97-AF65-F5344CB8AC3E}">
        <p14:creationId xmlns:p14="http://schemas.microsoft.com/office/powerpoint/2010/main" val="1804908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19FD53-0A0A-4FF9-B0E3-5B70F9CEAB91}"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368D25-67EE-49FF-BD0E-5096C404FA54}" type="slidenum">
              <a:rPr lang="en-GB" smtClean="0"/>
              <a:t>‹#›</a:t>
            </a:fld>
            <a:endParaRPr lang="en-GB"/>
          </a:p>
        </p:txBody>
      </p:sp>
    </p:spTree>
    <p:extLst>
      <p:ext uri="{BB962C8B-B14F-4D97-AF65-F5344CB8AC3E}">
        <p14:creationId xmlns:p14="http://schemas.microsoft.com/office/powerpoint/2010/main" val="3541110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19FD53-0A0A-4FF9-B0E3-5B70F9CEAB91}" type="datetimeFigureOut">
              <a:rPr lang="en-GB" smtClean="0"/>
              <a:t>21/04/2020</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68D25-67EE-49FF-BD0E-5096C404FA54}" type="slidenum">
              <a:rPr lang="en-GB" smtClean="0"/>
              <a:t>‹#›</a:t>
            </a:fld>
            <a:endParaRPr lang="en-GB"/>
          </a:p>
        </p:txBody>
      </p:sp>
    </p:spTree>
    <p:extLst>
      <p:ext uri="{BB962C8B-B14F-4D97-AF65-F5344CB8AC3E}">
        <p14:creationId xmlns:p14="http://schemas.microsoft.com/office/powerpoint/2010/main" val="32989416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BPYt-D4xbr0&amp;index=5&amp;list=PL494AA606A3F8B076" TargetMode="External"/><Relationship Id="rId2" Type="http://schemas.openxmlformats.org/officeDocument/2006/relationships/hyperlink" Target="https://www.youtube.com/watch?v=JevThnO92_c&amp;list=PL494AA606A3F8B07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National 4/5 Drama</a:t>
            </a:r>
            <a:endParaRPr lang="en-GB" b="1" dirty="0"/>
          </a:p>
        </p:txBody>
      </p:sp>
      <p:sp>
        <p:nvSpPr>
          <p:cNvPr id="3" name="Subtitle 2"/>
          <p:cNvSpPr>
            <a:spLocks noGrp="1"/>
          </p:cNvSpPr>
          <p:nvPr>
            <p:ph type="subTitle" idx="1"/>
          </p:nvPr>
        </p:nvSpPr>
        <p:spPr>
          <a:xfrm>
            <a:off x="2895600" y="3886200"/>
            <a:ext cx="6400800" cy="2567136"/>
          </a:xfrm>
        </p:spPr>
        <p:txBody>
          <a:bodyPr>
            <a:noAutofit/>
          </a:bodyPr>
          <a:lstStyle/>
          <a:p>
            <a:r>
              <a:rPr lang="en-GB" sz="2000" u="sng" dirty="0">
                <a:solidFill>
                  <a:schemeClr val="tx1"/>
                </a:solidFill>
              </a:rPr>
              <a:t>UNIT 2: PRODUCTION SKILLS</a:t>
            </a:r>
          </a:p>
          <a:p>
            <a:pPr marL="457200" indent="-457200" algn="l">
              <a:buFont typeface="Arial" panose="020B0604020202020204" pitchFamily="34" charset="0"/>
              <a:buChar char="•"/>
            </a:pPr>
            <a:endParaRPr lang="en-GB" sz="2000" dirty="0">
              <a:solidFill>
                <a:schemeClr val="tx1"/>
              </a:solidFill>
            </a:endParaRPr>
          </a:p>
          <a:p>
            <a:pPr marL="457200" indent="-457200" algn="l">
              <a:buFont typeface="Arial" panose="020B0604020202020204" pitchFamily="34" charset="0"/>
              <a:buChar char="•"/>
            </a:pPr>
            <a:r>
              <a:rPr lang="en-GB" sz="2000" dirty="0">
                <a:solidFill>
                  <a:schemeClr val="tx1"/>
                </a:solidFill>
              </a:rPr>
              <a:t>Turn to </a:t>
            </a:r>
            <a:r>
              <a:rPr lang="en-GB" sz="2000" b="1" dirty="0">
                <a:solidFill>
                  <a:schemeClr val="tx1"/>
                </a:solidFill>
              </a:rPr>
              <a:t>page 41 </a:t>
            </a:r>
            <a:r>
              <a:rPr lang="en-GB" sz="2000" dirty="0">
                <a:solidFill>
                  <a:schemeClr val="tx1"/>
                </a:solidFill>
              </a:rPr>
              <a:t>in your textbook.  Please read ‘Introduction To Production Skills’.  </a:t>
            </a:r>
          </a:p>
          <a:p>
            <a:pPr marL="457200" indent="-457200" algn="l">
              <a:buFont typeface="Arial" panose="020B0604020202020204" pitchFamily="34" charset="0"/>
              <a:buChar char="•"/>
            </a:pPr>
            <a:r>
              <a:rPr lang="en-GB" sz="2000" b="1" dirty="0">
                <a:solidFill>
                  <a:schemeClr val="tx1"/>
                </a:solidFill>
              </a:rPr>
              <a:t>Your homework for Thursday is to read the ‘Actor’ and ‘Director’ chapter. </a:t>
            </a:r>
          </a:p>
          <a:p>
            <a:pPr marL="457200" indent="-457200" algn="l">
              <a:buFont typeface="Arial" panose="020B0604020202020204" pitchFamily="34" charset="0"/>
              <a:buChar char="•"/>
            </a:pPr>
            <a:r>
              <a:rPr lang="en-GB" sz="2000" dirty="0">
                <a:solidFill>
                  <a:schemeClr val="tx1"/>
                </a:solidFill>
              </a:rPr>
              <a:t>These are roles we have already explored practically in Drama Skills.</a:t>
            </a:r>
          </a:p>
        </p:txBody>
      </p:sp>
    </p:spTree>
    <p:extLst>
      <p:ext uri="{BB962C8B-B14F-4D97-AF65-F5344CB8AC3E}">
        <p14:creationId xmlns:p14="http://schemas.microsoft.com/office/powerpoint/2010/main" val="635844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I have to do?</a:t>
            </a:r>
            <a:endParaRPr lang="en-GB" dirty="0"/>
          </a:p>
        </p:txBody>
      </p:sp>
      <p:sp>
        <p:nvSpPr>
          <p:cNvPr id="3" name="Content Placeholder 2"/>
          <p:cNvSpPr>
            <a:spLocks noGrp="1"/>
          </p:cNvSpPr>
          <p:nvPr>
            <p:ph idx="1"/>
          </p:nvPr>
        </p:nvSpPr>
        <p:spPr>
          <a:xfrm>
            <a:off x="1981200" y="1340768"/>
            <a:ext cx="8229600" cy="5112568"/>
          </a:xfrm>
        </p:spPr>
        <p:txBody>
          <a:bodyPr>
            <a:normAutofit fontScale="77500" lnSpcReduction="20000"/>
          </a:bodyPr>
          <a:lstStyle/>
          <a:p>
            <a:pPr marL="0" indent="0">
              <a:buNone/>
            </a:pPr>
            <a:r>
              <a:rPr lang="en-GB" dirty="0" smtClean="0"/>
              <a:t>The aim of the Production Skills Unit is to:</a:t>
            </a:r>
          </a:p>
          <a:p>
            <a:pPr marL="0" indent="0">
              <a:buNone/>
            </a:pPr>
            <a:endParaRPr lang="en-GB" dirty="0" smtClean="0"/>
          </a:p>
          <a:p>
            <a:r>
              <a:rPr lang="en-GB" dirty="0" smtClean="0"/>
              <a:t>Help you develop the knowledge </a:t>
            </a:r>
            <a:r>
              <a:rPr lang="en-GB" dirty="0"/>
              <a:t>and understanding of a </a:t>
            </a:r>
            <a:r>
              <a:rPr lang="en-GB" b="1" u="sng" dirty="0"/>
              <a:t>range</a:t>
            </a:r>
            <a:r>
              <a:rPr lang="en-GB" dirty="0"/>
              <a:t> of production skills. </a:t>
            </a:r>
            <a:endParaRPr lang="en-GB" dirty="0" smtClean="0"/>
          </a:p>
          <a:p>
            <a:pPr marL="0" indent="0">
              <a:buNone/>
            </a:pPr>
            <a:endParaRPr lang="en-GB" dirty="0" smtClean="0"/>
          </a:p>
          <a:p>
            <a:r>
              <a:rPr lang="en-GB" dirty="0" smtClean="0"/>
              <a:t>Help you use </a:t>
            </a:r>
            <a:r>
              <a:rPr lang="en-GB" dirty="0"/>
              <a:t>these skills to enhance drama when presenting</a:t>
            </a:r>
            <a:r>
              <a:rPr lang="en-GB" dirty="0" smtClean="0"/>
              <a:t>.</a:t>
            </a:r>
          </a:p>
          <a:p>
            <a:pPr marL="0" indent="0">
              <a:buNone/>
            </a:pPr>
            <a:r>
              <a:rPr lang="en-GB" dirty="0" smtClean="0"/>
              <a:t> </a:t>
            </a:r>
          </a:p>
          <a:p>
            <a:r>
              <a:rPr lang="en-GB" dirty="0" smtClean="0"/>
              <a:t>Support you as you work </a:t>
            </a:r>
            <a:r>
              <a:rPr lang="en-GB" dirty="0"/>
              <a:t>with others to develop a performance concept as an actor </a:t>
            </a:r>
            <a:r>
              <a:rPr lang="en-GB" b="1" u="sng" dirty="0" smtClean="0"/>
              <a:t>and</a:t>
            </a:r>
            <a:r>
              <a:rPr lang="en-GB" dirty="0" smtClean="0"/>
              <a:t> in </a:t>
            </a:r>
            <a:r>
              <a:rPr lang="en-GB" dirty="0"/>
              <a:t>a production role. </a:t>
            </a:r>
            <a:endParaRPr lang="en-GB" dirty="0" smtClean="0"/>
          </a:p>
          <a:p>
            <a:pPr marL="0" indent="0">
              <a:buNone/>
            </a:pPr>
            <a:endParaRPr lang="en-GB" dirty="0" smtClean="0"/>
          </a:p>
          <a:p>
            <a:r>
              <a:rPr lang="en-GB" dirty="0" smtClean="0"/>
              <a:t>Help you evaluate </a:t>
            </a:r>
            <a:r>
              <a:rPr lang="en-GB" dirty="0"/>
              <a:t>their progress and that of other </a:t>
            </a:r>
            <a:r>
              <a:rPr lang="en-GB" dirty="0" smtClean="0"/>
              <a:t>learners (in production areas)</a:t>
            </a:r>
          </a:p>
          <a:p>
            <a:pPr marL="0" indent="0">
              <a:buNone/>
            </a:pPr>
            <a:r>
              <a:rPr lang="en-GB" dirty="0" smtClean="0"/>
              <a:t> </a:t>
            </a:r>
          </a:p>
          <a:p>
            <a:pPr marL="0" indent="0">
              <a:buNone/>
            </a:pPr>
            <a:endParaRPr lang="en-GB" dirty="0"/>
          </a:p>
        </p:txBody>
      </p:sp>
    </p:spTree>
    <p:extLst>
      <p:ext uri="{BB962C8B-B14F-4D97-AF65-F5344CB8AC3E}">
        <p14:creationId xmlns:p14="http://schemas.microsoft.com/office/powerpoint/2010/main" val="1036261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By the End of the Unit</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t>Learners who complete this Unit will be able to: </a:t>
            </a:r>
          </a:p>
          <a:p>
            <a:pPr marL="0" indent="0">
              <a:buNone/>
            </a:pPr>
            <a:endParaRPr lang="en-GB" dirty="0" smtClean="0"/>
          </a:p>
          <a:p>
            <a:r>
              <a:rPr lang="en-GB" b="1" u="sng" dirty="0" smtClean="0"/>
              <a:t>Analyse</a:t>
            </a:r>
            <a:r>
              <a:rPr lang="en-GB" dirty="0" smtClean="0"/>
              <a:t> (</a:t>
            </a:r>
            <a:r>
              <a:rPr lang="en-GB" dirty="0"/>
              <a:t>i</a:t>
            </a:r>
            <a:r>
              <a:rPr lang="en-GB" dirty="0" smtClean="0"/>
              <a:t>dentify the roles and responsibilities, the tasks, the </a:t>
            </a:r>
            <a:r>
              <a:rPr lang="en-GB" dirty="0"/>
              <a:t>relationship between them, and their relationships with the </a:t>
            </a:r>
            <a:r>
              <a:rPr lang="en-GB" dirty="0" smtClean="0"/>
              <a:t>whole team) </a:t>
            </a:r>
            <a:r>
              <a:rPr lang="en-GB" dirty="0"/>
              <a:t> </a:t>
            </a:r>
            <a:r>
              <a:rPr lang="en-GB" b="1" dirty="0" smtClean="0"/>
              <a:t>a range of production skills in drama </a:t>
            </a:r>
          </a:p>
          <a:p>
            <a:r>
              <a:rPr lang="en-GB" b="1" u="sng" dirty="0" smtClean="0"/>
              <a:t>Apply</a:t>
            </a:r>
            <a:r>
              <a:rPr lang="en-GB" dirty="0" smtClean="0"/>
              <a:t> (physically practise the skills you have learned and developed) </a:t>
            </a:r>
            <a:r>
              <a:rPr lang="en-GB" b="1" dirty="0" smtClean="0"/>
              <a:t>a range of production skills in drama </a:t>
            </a:r>
          </a:p>
          <a:p>
            <a:endParaRPr lang="en-GB" dirty="0"/>
          </a:p>
          <a:p>
            <a:pPr marL="0" indent="0">
              <a:buNone/>
            </a:pPr>
            <a:r>
              <a:rPr lang="en-GB" dirty="0" smtClean="0"/>
              <a:t>As well as this being necessary for passing the PRODUCTION skills unit. This is ESSENTIAL to be able to fully respond to your written paper at Nat 5.</a:t>
            </a:r>
          </a:p>
          <a:p>
            <a:endParaRPr lang="en-GB" dirty="0"/>
          </a:p>
        </p:txBody>
      </p:sp>
    </p:spTree>
    <p:extLst>
      <p:ext uri="{BB962C8B-B14F-4D97-AF65-F5344CB8AC3E}">
        <p14:creationId xmlns:p14="http://schemas.microsoft.com/office/powerpoint/2010/main" val="671324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16632"/>
            <a:ext cx="9396536" cy="1143000"/>
          </a:xfrm>
        </p:spPr>
        <p:txBody>
          <a:bodyPr>
            <a:normAutofit fontScale="90000"/>
          </a:bodyPr>
          <a:lstStyle/>
          <a:p>
            <a:r>
              <a:rPr lang="en-GB" u="sng" dirty="0" smtClean="0"/>
              <a:t>Intro to the Unit: Exploring production skills</a:t>
            </a:r>
            <a:endParaRPr lang="en-GB" u="sng" dirty="0"/>
          </a:p>
        </p:txBody>
      </p:sp>
      <p:sp>
        <p:nvSpPr>
          <p:cNvPr id="3" name="Content Placeholder 2"/>
          <p:cNvSpPr>
            <a:spLocks noGrp="1"/>
          </p:cNvSpPr>
          <p:nvPr>
            <p:ph idx="1"/>
          </p:nvPr>
        </p:nvSpPr>
        <p:spPr>
          <a:xfrm>
            <a:off x="1981200" y="1412776"/>
            <a:ext cx="8229600" cy="4968552"/>
          </a:xfrm>
        </p:spPr>
        <p:txBody>
          <a:bodyPr>
            <a:normAutofit fontScale="77500" lnSpcReduction="20000"/>
          </a:bodyPr>
          <a:lstStyle/>
          <a:p>
            <a:pPr marL="0" indent="0">
              <a:buNone/>
            </a:pPr>
            <a:r>
              <a:rPr lang="en-GB" dirty="0" smtClean="0"/>
              <a:t>Before we begin work in groups we will learn more about the roles of each of the team. We will think back to our drama skills presentations as well as looking at a textual extract.</a:t>
            </a:r>
          </a:p>
          <a:p>
            <a:pPr marL="0" indent="0">
              <a:buNone/>
            </a:pPr>
            <a:r>
              <a:rPr lang="en-GB" dirty="0" smtClean="0"/>
              <a:t>The aim of this is to:</a:t>
            </a:r>
          </a:p>
          <a:p>
            <a:pPr marL="0" indent="0">
              <a:buNone/>
            </a:pPr>
            <a:endParaRPr lang="en-GB" dirty="0" smtClean="0"/>
          </a:p>
          <a:p>
            <a:pPr marL="514350" indent="-514350">
              <a:buFont typeface="+mj-lt"/>
              <a:buAutoNum type="arabicPeriod"/>
            </a:pPr>
            <a:r>
              <a:rPr lang="en-GB" dirty="0" smtClean="0"/>
              <a:t>Develop your existing knowledge of the different production roles</a:t>
            </a:r>
          </a:p>
          <a:p>
            <a:pPr marL="514350" indent="-514350">
              <a:buFont typeface="+mj-lt"/>
              <a:buAutoNum type="arabicPeriod"/>
            </a:pPr>
            <a:endParaRPr lang="en-GB" dirty="0" smtClean="0"/>
          </a:p>
          <a:p>
            <a:pPr marL="514350" indent="-514350">
              <a:buFont typeface="+mj-lt"/>
              <a:buAutoNum type="arabicPeriod"/>
            </a:pPr>
            <a:r>
              <a:rPr lang="en-GB" dirty="0" smtClean="0"/>
              <a:t>Begin to help you understand the role each production area has in the theatre production team</a:t>
            </a:r>
          </a:p>
          <a:p>
            <a:pPr marL="514350" indent="-514350">
              <a:buFont typeface="+mj-lt"/>
              <a:buAutoNum type="arabicPeriod"/>
            </a:pPr>
            <a:endParaRPr lang="en-GB" dirty="0" smtClean="0"/>
          </a:p>
          <a:p>
            <a:pPr marL="514350" indent="-514350">
              <a:buFont typeface="+mj-lt"/>
              <a:buAutoNum type="arabicPeriod"/>
            </a:pPr>
            <a:r>
              <a:rPr lang="en-GB" dirty="0" smtClean="0"/>
              <a:t>Allow you to develop knowledge and skills based on the actual tasks carried out by the different production team members.</a:t>
            </a:r>
          </a:p>
          <a:p>
            <a:pPr marL="514350" indent="-514350">
              <a:buFont typeface="+mj-lt"/>
              <a:buAutoNum type="arabicPeriod"/>
            </a:pPr>
            <a:endParaRPr lang="en-GB" dirty="0"/>
          </a:p>
        </p:txBody>
      </p:sp>
    </p:spTree>
    <p:extLst>
      <p:ext uri="{BB962C8B-B14F-4D97-AF65-F5344CB8AC3E}">
        <p14:creationId xmlns:p14="http://schemas.microsoft.com/office/powerpoint/2010/main" val="720771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0416480" cy="1143000"/>
          </a:xfrm>
        </p:spPr>
        <p:txBody>
          <a:bodyPr>
            <a:noAutofit/>
          </a:bodyPr>
          <a:lstStyle/>
          <a:p>
            <a:r>
              <a:rPr lang="en-GB" sz="3200" b="1" u="sng" dirty="0" smtClean="0"/>
              <a:t>The Role of The Director – the National </a:t>
            </a:r>
            <a:r>
              <a:rPr lang="en-GB" sz="3200" b="1" u="sng" dirty="0"/>
              <a:t>Theatre </a:t>
            </a:r>
            <a:r>
              <a:rPr lang="en-GB" sz="3200" b="1" u="sng" dirty="0" smtClean="0"/>
              <a:t>on You </a:t>
            </a:r>
            <a:r>
              <a:rPr lang="en-GB" sz="3200" b="1" u="sng" dirty="0"/>
              <a:t>tube </a:t>
            </a:r>
          </a:p>
        </p:txBody>
      </p:sp>
      <p:sp>
        <p:nvSpPr>
          <p:cNvPr id="3" name="Content Placeholder 2"/>
          <p:cNvSpPr>
            <a:spLocks noGrp="1"/>
          </p:cNvSpPr>
          <p:nvPr>
            <p:ph idx="1"/>
          </p:nvPr>
        </p:nvSpPr>
        <p:spPr/>
        <p:txBody>
          <a:bodyPr>
            <a:normAutofit/>
          </a:bodyPr>
          <a:lstStyle/>
          <a:p>
            <a:r>
              <a:rPr lang="en-GB" dirty="0"/>
              <a:t>Director Sam Mendes on his directorial </a:t>
            </a:r>
            <a:r>
              <a:rPr lang="en-GB" dirty="0" smtClean="0"/>
              <a:t>approach to </a:t>
            </a:r>
            <a:r>
              <a:rPr lang="en-GB" b="1" u="sng" dirty="0" smtClean="0"/>
              <a:t>directing an existing play text</a:t>
            </a:r>
            <a:endParaRPr lang="en-GB" b="1" u="sng" dirty="0"/>
          </a:p>
          <a:p>
            <a:r>
              <a:rPr lang="en-GB" dirty="0" smtClean="0">
                <a:hlinkClick r:id="rId2"/>
              </a:rPr>
              <a:t>https</a:t>
            </a:r>
            <a:r>
              <a:rPr lang="en-GB" dirty="0">
                <a:hlinkClick r:id="rId2"/>
              </a:rPr>
              <a:t>://</a:t>
            </a:r>
            <a:r>
              <a:rPr lang="en-GB" dirty="0" smtClean="0">
                <a:hlinkClick r:id="rId2"/>
              </a:rPr>
              <a:t>www.youtube.com/watch?v=JevThnO92_c&amp;list=PL494AA606A3F8B076</a:t>
            </a:r>
            <a:endParaRPr lang="en-GB" dirty="0" smtClean="0"/>
          </a:p>
          <a:p>
            <a:pPr marL="0" indent="0">
              <a:buNone/>
            </a:pPr>
            <a:endParaRPr lang="en-GB" dirty="0" smtClean="0"/>
          </a:p>
          <a:p>
            <a:r>
              <a:rPr lang="en-GB" dirty="0" smtClean="0"/>
              <a:t>Director Katie Mitchell on directing a </a:t>
            </a:r>
            <a:r>
              <a:rPr lang="en-GB" b="1" u="sng" dirty="0" smtClean="0"/>
              <a:t>devised play</a:t>
            </a:r>
          </a:p>
          <a:p>
            <a:r>
              <a:rPr lang="en-GB" dirty="0" smtClean="0">
                <a:hlinkClick r:id="rId3"/>
              </a:rPr>
              <a:t>https</a:t>
            </a:r>
            <a:r>
              <a:rPr lang="en-GB" dirty="0">
                <a:hlinkClick r:id="rId3"/>
              </a:rPr>
              <a:t>://</a:t>
            </a:r>
            <a:r>
              <a:rPr lang="en-GB" dirty="0" smtClean="0">
                <a:hlinkClick r:id="rId3"/>
              </a:rPr>
              <a:t>www.youtube.com/watch?v=BPYt-D4xbr0&amp;index=5&amp;list=PL494AA606A3F8B076</a:t>
            </a:r>
            <a:endParaRPr lang="en-GB" dirty="0" smtClean="0"/>
          </a:p>
          <a:p>
            <a:endParaRPr lang="en-GB" dirty="0" smtClean="0"/>
          </a:p>
        </p:txBody>
      </p:sp>
    </p:spTree>
    <p:extLst>
      <p:ext uri="{BB962C8B-B14F-4D97-AF65-F5344CB8AC3E}">
        <p14:creationId xmlns:p14="http://schemas.microsoft.com/office/powerpoint/2010/main" val="3492144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366</Words>
  <Application>Microsoft Office PowerPoint</Application>
  <PresentationFormat>Widescreen</PresentationFormat>
  <Paragraphs>39</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1_Office Theme</vt:lpstr>
      <vt:lpstr>National 4/5 Drama</vt:lpstr>
      <vt:lpstr>What do I have to do?</vt:lpstr>
      <vt:lpstr>By the End of the Unit</vt:lpstr>
      <vt:lpstr>Intro to the Unit: Exploring production skills</vt:lpstr>
      <vt:lpstr>The Role of The Director – the National Theatre on You tube </vt:lpstr>
    </vt:vector>
  </TitlesOfParts>
  <Company>East Renfrewshire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4/5 Drama</dc:title>
  <dc:creator>Kelly Cairns</dc:creator>
  <cp:lastModifiedBy> </cp:lastModifiedBy>
  <cp:revision>7</cp:revision>
  <dcterms:created xsi:type="dcterms:W3CDTF">2020-04-16T11:34:50Z</dcterms:created>
  <dcterms:modified xsi:type="dcterms:W3CDTF">2020-04-21T10:56:28Z</dcterms:modified>
</cp:coreProperties>
</file>