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5C229E9-CDB5-4C0A-8452-7387F58D09B2}" type="datetimeFigureOut">
              <a:rPr lang="en-GB" smtClean="0"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C40A2DB-87CE-4AFD-89D0-86715721E5B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Desktop Publishing</a:t>
            </a:r>
          </a:p>
          <a:p>
            <a:r>
              <a:rPr lang="en-GB" dirty="0" smtClean="0"/>
              <a:t>Building Symbols</a:t>
            </a:r>
          </a:p>
          <a:p>
            <a:r>
              <a:rPr lang="en-GB" dirty="0" smtClean="0"/>
              <a:t>CAD / </a:t>
            </a:r>
            <a:r>
              <a:rPr lang="en-GB" smtClean="0"/>
              <a:t>CAG Libraries</a:t>
            </a:r>
            <a:endParaRPr lang="en-GB" dirty="0" smtClean="0"/>
          </a:p>
          <a:p>
            <a:r>
              <a:rPr lang="en-GB" dirty="0" smtClean="0"/>
              <a:t>Colour Theory</a:t>
            </a:r>
          </a:p>
          <a:p>
            <a:r>
              <a:rPr lang="en-GB" dirty="0" smtClean="0"/>
              <a:t>2D/3D Modelling Commands</a:t>
            </a:r>
          </a:p>
          <a:p>
            <a:r>
              <a:rPr lang="en-GB" dirty="0" smtClean="0"/>
              <a:t>Dimensioning</a:t>
            </a:r>
          </a:p>
          <a:p>
            <a:r>
              <a:rPr lang="en-GB" dirty="0" smtClean="0"/>
              <a:t>Pictorial (3D)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51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Pictorial (3D)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Isometric</a:t>
            </a:r>
          </a:p>
          <a:p>
            <a:r>
              <a:rPr lang="en-GB" dirty="0" smtClean="0"/>
              <a:t>Oblique</a:t>
            </a:r>
          </a:p>
          <a:p>
            <a:r>
              <a:rPr lang="en-GB" dirty="0" smtClean="0"/>
              <a:t>One Point Perspective</a:t>
            </a:r>
          </a:p>
          <a:p>
            <a:r>
              <a:rPr lang="en-GB" dirty="0" smtClean="0"/>
              <a:t>Two Point Perspective</a:t>
            </a:r>
          </a:p>
          <a:p>
            <a:pPr lvl="1"/>
            <a:r>
              <a:rPr lang="en-GB" dirty="0" smtClean="0"/>
              <a:t>Be able to identify pictorial views</a:t>
            </a:r>
          </a:p>
          <a:p>
            <a:pPr lvl="1"/>
            <a:r>
              <a:rPr lang="en-GB" dirty="0" smtClean="0"/>
              <a:t>Know the angles used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8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Desktop Publishing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Alignment</a:t>
            </a:r>
          </a:p>
          <a:p>
            <a:r>
              <a:rPr lang="en-GB" dirty="0" smtClean="0"/>
              <a:t>Gradient (p118)</a:t>
            </a:r>
          </a:p>
          <a:p>
            <a:r>
              <a:rPr lang="en-GB" dirty="0" smtClean="0"/>
              <a:t>Reverse Text (p113)</a:t>
            </a:r>
          </a:p>
          <a:p>
            <a:r>
              <a:rPr lang="en-GB" dirty="0" smtClean="0"/>
              <a:t>Text effects (p119)</a:t>
            </a:r>
          </a:p>
          <a:p>
            <a:pPr lvl="1"/>
            <a:r>
              <a:rPr lang="en-GB" dirty="0" smtClean="0"/>
              <a:t>Serif</a:t>
            </a:r>
          </a:p>
          <a:p>
            <a:pPr lvl="1"/>
            <a:r>
              <a:rPr lang="en-GB" dirty="0" smtClean="0"/>
              <a:t>Sans serif</a:t>
            </a:r>
          </a:p>
          <a:p>
            <a:pPr lvl="1"/>
            <a:r>
              <a:rPr lang="en-GB" dirty="0" smtClean="0"/>
              <a:t>Text wrap</a:t>
            </a:r>
          </a:p>
          <a:p>
            <a:pPr lvl="1"/>
            <a:r>
              <a:rPr lang="en-GB" dirty="0" smtClean="0"/>
              <a:t>Text following a path</a:t>
            </a:r>
          </a:p>
          <a:p>
            <a:r>
              <a:rPr lang="en-GB" dirty="0" smtClean="0"/>
              <a:t>Bleed (p126)</a:t>
            </a:r>
          </a:p>
          <a:p>
            <a:r>
              <a:rPr lang="en-GB" dirty="0" smtClean="0"/>
              <a:t>White Space</a:t>
            </a:r>
          </a:p>
          <a:p>
            <a:r>
              <a:rPr lang="en-GB" dirty="0" smtClean="0"/>
              <a:t>Balance</a:t>
            </a:r>
          </a:p>
          <a:p>
            <a:pPr lvl="1"/>
            <a:r>
              <a:rPr lang="en-GB" dirty="0" smtClean="0"/>
              <a:t>Unity (internet search)</a:t>
            </a:r>
          </a:p>
          <a:p>
            <a:pPr lvl="1"/>
            <a:r>
              <a:rPr lang="en-GB" dirty="0" smtClean="0"/>
              <a:t>Symmetrical</a:t>
            </a:r>
          </a:p>
          <a:p>
            <a:pPr lvl="1"/>
            <a:r>
              <a:rPr lang="en-GB" dirty="0" smtClean="0"/>
              <a:t>A-symmetrical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4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13792"/>
            <a:ext cx="7024744" cy="1143000"/>
          </a:xfrm>
        </p:spPr>
        <p:txBody>
          <a:bodyPr/>
          <a:lstStyle/>
          <a:p>
            <a:r>
              <a:rPr lang="en-GB" dirty="0" smtClean="0"/>
              <a:t>Symbols </a:t>
            </a:r>
            <a:r>
              <a:rPr lang="en-GB" sz="2000" dirty="0" smtClean="0"/>
              <a:t>(Electrical &amp; Architectural) </a:t>
            </a:r>
            <a:r>
              <a:rPr lang="en-GB" sz="3600" dirty="0" smtClean="0">
                <a:solidFill>
                  <a:srgbClr val="FF0000"/>
                </a:solidFill>
              </a:rPr>
              <a:t>P61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Lamp</a:t>
            </a:r>
          </a:p>
          <a:p>
            <a:r>
              <a:rPr lang="en-GB" sz="3200" dirty="0" smtClean="0"/>
              <a:t>Power Socket</a:t>
            </a:r>
          </a:p>
          <a:p>
            <a:r>
              <a:rPr lang="en-GB" sz="3200" dirty="0" smtClean="0"/>
              <a:t>Switch</a:t>
            </a:r>
          </a:p>
          <a:p>
            <a:r>
              <a:rPr lang="en-GB" sz="3200" dirty="0" smtClean="0"/>
              <a:t>Wood</a:t>
            </a:r>
          </a:p>
          <a:p>
            <a:r>
              <a:rPr lang="en-GB" sz="3200" dirty="0" smtClean="0"/>
              <a:t>Brickwork</a:t>
            </a:r>
          </a:p>
          <a:p>
            <a:r>
              <a:rPr lang="en-GB" sz="3200" dirty="0" smtClean="0"/>
              <a:t>Insulation</a:t>
            </a:r>
          </a:p>
          <a:p>
            <a:r>
              <a:rPr lang="en-GB" sz="3200" dirty="0" smtClean="0"/>
              <a:t>Window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6090" y="1556792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Concrete</a:t>
            </a:r>
          </a:p>
          <a:p>
            <a:r>
              <a:rPr lang="en-GB" dirty="0" smtClean="0"/>
              <a:t>Sink</a:t>
            </a:r>
          </a:p>
          <a:p>
            <a:r>
              <a:rPr lang="en-GB" dirty="0" smtClean="0"/>
              <a:t>Wash basin</a:t>
            </a:r>
          </a:p>
          <a:p>
            <a:r>
              <a:rPr lang="en-GB" dirty="0" smtClean="0"/>
              <a:t>Sink top</a:t>
            </a:r>
          </a:p>
          <a:p>
            <a:r>
              <a:rPr lang="en-GB" dirty="0" smtClean="0"/>
              <a:t>Bath</a:t>
            </a:r>
          </a:p>
          <a:p>
            <a:r>
              <a:rPr lang="en-GB" dirty="0" smtClean="0"/>
              <a:t>Door</a:t>
            </a:r>
          </a:p>
          <a:p>
            <a:r>
              <a:rPr lang="en-GB" dirty="0" smtClean="0"/>
              <a:t>Shower tray</a:t>
            </a:r>
          </a:p>
        </p:txBody>
      </p:sp>
    </p:spTree>
    <p:extLst>
      <p:ext uri="{BB962C8B-B14F-4D97-AF65-F5344CB8AC3E}">
        <p14:creationId xmlns:p14="http://schemas.microsoft.com/office/powerpoint/2010/main" val="41365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 Library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is a CAD library?</a:t>
            </a:r>
          </a:p>
          <a:p>
            <a:r>
              <a:rPr lang="en-GB" dirty="0" smtClean="0"/>
              <a:t>Advantages</a:t>
            </a:r>
          </a:p>
          <a:p>
            <a:pPr lvl="1"/>
            <a:r>
              <a:rPr lang="en-GB" dirty="0" smtClean="0"/>
              <a:t>Reliable  representations of everyday symbols</a:t>
            </a:r>
            <a:r>
              <a:rPr lang="en-GB" dirty="0"/>
              <a:t> </a:t>
            </a:r>
            <a:r>
              <a:rPr lang="en-GB" dirty="0" smtClean="0"/>
              <a:t>which meet required standards (e.g. British Standards) and can be understood by a large number of people</a:t>
            </a:r>
          </a:p>
          <a:p>
            <a:pPr lvl="1"/>
            <a:r>
              <a:rPr lang="en-GB" dirty="0" smtClean="0"/>
              <a:t>Saves time as you don’t have to draw the symbols every time you need to use one</a:t>
            </a:r>
          </a:p>
          <a:p>
            <a:pPr lvl="1"/>
            <a:r>
              <a:rPr lang="en-GB" dirty="0" smtClean="0"/>
              <a:t>Reduces the chances of making mistakes when adding symbols to drawings</a:t>
            </a:r>
          </a:p>
        </p:txBody>
      </p:sp>
    </p:spTree>
    <p:extLst>
      <p:ext uri="{BB962C8B-B14F-4D97-AF65-F5344CB8AC3E}">
        <p14:creationId xmlns:p14="http://schemas.microsoft.com/office/powerpoint/2010/main" val="41505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Colour Theory </a:t>
            </a:r>
            <a:r>
              <a:rPr lang="en-GB" dirty="0" smtClean="0">
                <a:solidFill>
                  <a:srgbClr val="FF0000"/>
                </a:solidFill>
              </a:rPr>
              <a:t>P143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Colour wheel</a:t>
            </a:r>
          </a:p>
          <a:p>
            <a:pPr lvl="1"/>
            <a:r>
              <a:rPr lang="en-GB" dirty="0" smtClean="0"/>
              <a:t>Primary</a:t>
            </a:r>
          </a:p>
          <a:p>
            <a:pPr lvl="1"/>
            <a:r>
              <a:rPr lang="en-GB" dirty="0" smtClean="0"/>
              <a:t>Secondary</a:t>
            </a:r>
          </a:p>
          <a:p>
            <a:pPr lvl="1"/>
            <a:r>
              <a:rPr lang="en-GB" dirty="0" smtClean="0"/>
              <a:t>Tertiary</a:t>
            </a:r>
          </a:p>
          <a:p>
            <a:r>
              <a:rPr lang="en-GB" dirty="0" smtClean="0"/>
              <a:t>Warm and Cool</a:t>
            </a:r>
          </a:p>
          <a:p>
            <a:r>
              <a:rPr lang="en-GB" dirty="0" smtClean="0"/>
              <a:t>Advancing and Receding</a:t>
            </a:r>
          </a:p>
          <a:p>
            <a:r>
              <a:rPr lang="en-GB" dirty="0" smtClean="0"/>
              <a:t>Harmonising and Contrasting</a:t>
            </a:r>
          </a:p>
          <a:p>
            <a:r>
              <a:rPr lang="en-GB" dirty="0" smtClean="0"/>
              <a:t>Tints and Shades</a:t>
            </a:r>
          </a:p>
          <a:p>
            <a:r>
              <a:rPr lang="en-GB" dirty="0" smtClean="0"/>
              <a:t>Colours and moods</a:t>
            </a:r>
          </a:p>
        </p:txBody>
      </p:sp>
    </p:spTree>
    <p:extLst>
      <p:ext uri="{BB962C8B-B14F-4D97-AF65-F5344CB8AC3E}">
        <p14:creationId xmlns:p14="http://schemas.microsoft.com/office/powerpoint/2010/main" val="1160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13792"/>
            <a:ext cx="7024744" cy="1143000"/>
          </a:xfrm>
        </p:spPr>
        <p:txBody>
          <a:bodyPr/>
          <a:lstStyle/>
          <a:p>
            <a:r>
              <a:rPr lang="en-GB" dirty="0" smtClean="0"/>
              <a:t>2D CAD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Copy</a:t>
            </a:r>
          </a:p>
          <a:p>
            <a:r>
              <a:rPr lang="en-GB" sz="3200" dirty="0" smtClean="0"/>
              <a:t>Mirror</a:t>
            </a:r>
          </a:p>
          <a:p>
            <a:r>
              <a:rPr lang="en-GB" sz="3200" dirty="0" smtClean="0"/>
              <a:t>Trim</a:t>
            </a:r>
          </a:p>
          <a:p>
            <a:r>
              <a:rPr lang="en-GB" sz="3200" dirty="0" smtClean="0"/>
              <a:t>Hatching</a:t>
            </a:r>
          </a:p>
          <a:p>
            <a:r>
              <a:rPr lang="en-GB" sz="3200" dirty="0" smtClean="0"/>
              <a:t>Array</a:t>
            </a:r>
          </a:p>
          <a:p>
            <a:r>
              <a:rPr lang="en-GB" sz="3200" dirty="0" smtClean="0"/>
              <a:t>Chamfer</a:t>
            </a:r>
          </a:p>
          <a:p>
            <a:r>
              <a:rPr lang="en-GB" sz="3200" dirty="0" smtClean="0"/>
              <a:t>Fillet</a:t>
            </a:r>
            <a:endParaRPr lang="en-GB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8592" y="1556792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Zoom</a:t>
            </a:r>
          </a:p>
          <a:p>
            <a:r>
              <a:rPr lang="en-GB" dirty="0" smtClean="0"/>
              <a:t>Scale</a:t>
            </a:r>
          </a:p>
          <a:p>
            <a:r>
              <a:rPr lang="en-GB" dirty="0" smtClean="0"/>
              <a:t>Circle</a:t>
            </a:r>
          </a:p>
          <a:p>
            <a:r>
              <a:rPr lang="en-GB" dirty="0" smtClean="0"/>
              <a:t>Line</a:t>
            </a:r>
          </a:p>
          <a:p>
            <a:r>
              <a:rPr lang="en-GB" dirty="0" smtClean="0"/>
              <a:t>Ellipse</a:t>
            </a:r>
          </a:p>
          <a:p>
            <a:r>
              <a:rPr lang="en-GB" dirty="0" smtClean="0"/>
              <a:t>Rectangle</a:t>
            </a:r>
          </a:p>
          <a:p>
            <a:r>
              <a:rPr lang="en-GB" dirty="0" smtClean="0"/>
              <a:t>Arc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188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13792"/>
            <a:ext cx="7024744" cy="1143000"/>
          </a:xfrm>
        </p:spPr>
        <p:txBody>
          <a:bodyPr/>
          <a:lstStyle/>
          <a:p>
            <a:r>
              <a:rPr lang="en-GB" dirty="0" smtClean="0"/>
              <a:t>3D CAD Commands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44824"/>
            <a:ext cx="4114800" cy="452596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Fillet</a:t>
            </a:r>
          </a:p>
          <a:p>
            <a:r>
              <a:rPr lang="en-GB" sz="3200" dirty="0" smtClean="0"/>
              <a:t>Chamfer</a:t>
            </a:r>
          </a:p>
          <a:p>
            <a:r>
              <a:rPr lang="en-GB" sz="3200" dirty="0" smtClean="0"/>
              <a:t>Extrude</a:t>
            </a:r>
          </a:p>
          <a:p>
            <a:r>
              <a:rPr lang="en-GB" sz="3200" dirty="0" smtClean="0"/>
              <a:t>Extrude (cut)</a:t>
            </a:r>
          </a:p>
          <a:p>
            <a:r>
              <a:rPr lang="en-GB" sz="3200" dirty="0" smtClean="0"/>
              <a:t>Revolve</a:t>
            </a:r>
          </a:p>
          <a:p>
            <a:r>
              <a:rPr lang="en-GB" sz="3200" dirty="0" smtClean="0"/>
              <a:t>Shell</a:t>
            </a:r>
          </a:p>
        </p:txBody>
      </p:sp>
    </p:spTree>
    <p:extLst>
      <p:ext uri="{BB962C8B-B14F-4D97-AF65-F5344CB8AC3E}">
        <p14:creationId xmlns:p14="http://schemas.microsoft.com/office/powerpoint/2010/main" val="29526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24744" cy="1143000"/>
          </a:xfrm>
        </p:spPr>
        <p:txBody>
          <a:bodyPr/>
          <a:lstStyle/>
          <a:p>
            <a:r>
              <a:rPr lang="en-GB" dirty="0" smtClean="0"/>
              <a:t>British Standards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76872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Angle Projection Symbol</a:t>
            </a:r>
          </a:p>
          <a:p>
            <a:r>
              <a:rPr lang="en-GB" dirty="0" smtClean="0"/>
              <a:t>Scale</a:t>
            </a:r>
          </a:p>
          <a:p>
            <a:r>
              <a:rPr lang="en-GB" dirty="0" smtClean="0"/>
              <a:t>Dimensioning</a:t>
            </a:r>
          </a:p>
          <a:p>
            <a:pPr lvl="1"/>
            <a:r>
              <a:rPr lang="en-GB" dirty="0" smtClean="0"/>
              <a:t>Horizontal</a:t>
            </a:r>
          </a:p>
          <a:p>
            <a:pPr lvl="1"/>
            <a:r>
              <a:rPr lang="en-GB" dirty="0" smtClean="0"/>
              <a:t>Vertical</a:t>
            </a:r>
          </a:p>
          <a:p>
            <a:pPr lvl="1"/>
            <a:r>
              <a:rPr lang="en-GB" dirty="0" smtClean="0"/>
              <a:t>Radius</a:t>
            </a:r>
          </a:p>
          <a:p>
            <a:pPr lvl="1"/>
            <a:r>
              <a:rPr lang="en-GB" dirty="0" smtClean="0"/>
              <a:t>Diameter</a:t>
            </a:r>
          </a:p>
          <a:p>
            <a:pPr lvl="1"/>
            <a:r>
              <a:rPr lang="en-GB" dirty="0" smtClean="0"/>
              <a:t>Parallel dimensioning</a:t>
            </a:r>
          </a:p>
          <a:p>
            <a:pPr lvl="1"/>
            <a:r>
              <a:rPr lang="en-GB" dirty="0" smtClean="0"/>
              <a:t>Chain dimensioning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1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British Standards </a:t>
            </a:r>
            <a:r>
              <a:rPr lang="en-GB" sz="2400" dirty="0" smtClean="0"/>
              <a:t>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Line types</a:t>
            </a:r>
          </a:p>
          <a:p>
            <a:pPr lvl="1"/>
            <a:r>
              <a:rPr lang="en-GB" dirty="0" smtClean="0"/>
              <a:t>Continuous thick (outline)</a:t>
            </a:r>
          </a:p>
          <a:p>
            <a:pPr lvl="1"/>
            <a:r>
              <a:rPr lang="en-GB" dirty="0" smtClean="0"/>
              <a:t>Continuous thin (construction)</a:t>
            </a:r>
          </a:p>
          <a:p>
            <a:pPr lvl="1"/>
            <a:r>
              <a:rPr lang="en-GB" dirty="0" smtClean="0"/>
              <a:t>Dashed thin (hidden)</a:t>
            </a:r>
          </a:p>
          <a:p>
            <a:pPr lvl="1"/>
            <a:r>
              <a:rPr lang="en-GB" dirty="0" smtClean="0"/>
              <a:t>Chain thin (centre lines)</a:t>
            </a:r>
          </a:p>
          <a:p>
            <a:pPr lvl="1"/>
            <a:r>
              <a:rPr lang="en-GB" dirty="0" smtClean="0"/>
              <a:t>Chain thin double dash (fold)</a:t>
            </a:r>
          </a:p>
          <a:p>
            <a:pPr lvl="1"/>
            <a:r>
              <a:rPr lang="en-GB" dirty="0" smtClean="0"/>
              <a:t>Chain thin thick at both ends (cutting plane/section)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6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209</TotalTime>
  <Words>283</Words>
  <Application>Microsoft Office PowerPoint</Application>
  <PresentationFormat>On-screen Show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Prelim Revision</vt:lpstr>
      <vt:lpstr>Desktop Publishing</vt:lpstr>
      <vt:lpstr>Symbols (Electrical &amp; Architectural) P61</vt:lpstr>
      <vt:lpstr>CAD Library</vt:lpstr>
      <vt:lpstr>Colour Theory P143</vt:lpstr>
      <vt:lpstr>2D CAD Commands</vt:lpstr>
      <vt:lpstr>3D CAD Commands</vt:lpstr>
      <vt:lpstr>British Standards</vt:lpstr>
      <vt:lpstr>British Standards (Cont.)</vt:lpstr>
      <vt:lpstr>Pictorial (3D) Views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 Revision</dc:title>
  <dc:creator>Kirsty Jamieson</dc:creator>
  <cp:lastModifiedBy>Kirsty Jamieson</cp:lastModifiedBy>
  <cp:revision>14</cp:revision>
  <dcterms:created xsi:type="dcterms:W3CDTF">2014-12-08T12:59:32Z</dcterms:created>
  <dcterms:modified xsi:type="dcterms:W3CDTF">2015-01-07T14:12:27Z</dcterms:modified>
</cp:coreProperties>
</file>